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tif" ContentType="image/tiff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59"/>
  </p:notesMasterIdLst>
  <p:handoutMasterIdLst>
    <p:handoutMasterId r:id="rId60"/>
  </p:handoutMasterIdLst>
  <p:sldIdLst>
    <p:sldId id="257" r:id="rId2"/>
    <p:sldId id="358" r:id="rId3"/>
    <p:sldId id="360" r:id="rId4"/>
    <p:sldId id="361" r:id="rId5"/>
    <p:sldId id="362" r:id="rId6"/>
    <p:sldId id="356" r:id="rId7"/>
    <p:sldId id="363" r:id="rId8"/>
    <p:sldId id="364" r:id="rId9"/>
    <p:sldId id="365" r:id="rId10"/>
    <p:sldId id="359" r:id="rId11"/>
    <p:sldId id="357" r:id="rId12"/>
    <p:sldId id="399" r:id="rId13"/>
    <p:sldId id="366" r:id="rId14"/>
    <p:sldId id="339" r:id="rId15"/>
    <p:sldId id="326" r:id="rId16"/>
    <p:sldId id="340" r:id="rId17"/>
    <p:sldId id="327" r:id="rId18"/>
    <p:sldId id="381" r:id="rId19"/>
    <p:sldId id="379" r:id="rId20"/>
    <p:sldId id="368" r:id="rId21"/>
    <p:sldId id="370" r:id="rId22"/>
    <p:sldId id="369" r:id="rId23"/>
    <p:sldId id="371" r:id="rId24"/>
    <p:sldId id="372" r:id="rId25"/>
    <p:sldId id="373" r:id="rId26"/>
    <p:sldId id="374" r:id="rId27"/>
    <p:sldId id="375" r:id="rId28"/>
    <p:sldId id="376" r:id="rId29"/>
    <p:sldId id="377" r:id="rId30"/>
    <p:sldId id="378" r:id="rId31"/>
    <p:sldId id="392" r:id="rId32"/>
    <p:sldId id="383" r:id="rId33"/>
    <p:sldId id="341" r:id="rId34"/>
    <p:sldId id="342" r:id="rId35"/>
    <p:sldId id="343" r:id="rId36"/>
    <p:sldId id="345" r:id="rId37"/>
    <p:sldId id="384" r:id="rId38"/>
    <p:sldId id="347" r:id="rId39"/>
    <p:sldId id="348" r:id="rId40"/>
    <p:sldId id="385" r:id="rId41"/>
    <p:sldId id="349" r:id="rId42"/>
    <p:sldId id="350" r:id="rId43"/>
    <p:sldId id="386" r:id="rId44"/>
    <p:sldId id="355" r:id="rId45"/>
    <p:sldId id="351" r:id="rId46"/>
    <p:sldId id="352" r:id="rId47"/>
    <p:sldId id="353" r:id="rId48"/>
    <p:sldId id="354" r:id="rId49"/>
    <p:sldId id="367" r:id="rId50"/>
    <p:sldId id="394" r:id="rId51"/>
    <p:sldId id="391" r:id="rId52"/>
    <p:sldId id="387" r:id="rId53"/>
    <p:sldId id="388" r:id="rId54"/>
    <p:sldId id="390" r:id="rId55"/>
    <p:sldId id="398" r:id="rId56"/>
    <p:sldId id="382" r:id="rId57"/>
    <p:sldId id="380" r:id="rId58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00FF"/>
    <a:srgbClr val="92D050"/>
    <a:srgbClr val="CCFFFF"/>
    <a:srgbClr val="FFCC99"/>
    <a:srgbClr val="FF3300"/>
    <a:srgbClr val="FFCC00"/>
    <a:srgbClr val="0099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13" autoAdjust="0"/>
    <p:restoredTop sz="77534" autoAdjust="0"/>
  </p:normalViewPr>
  <p:slideViewPr>
    <p:cSldViewPr snapToGrid="0">
      <p:cViewPr varScale="1">
        <p:scale>
          <a:sx n="73" d="100"/>
          <a:sy n="73" d="100"/>
        </p:scale>
        <p:origin x="1280" y="176"/>
      </p:cViewPr>
      <p:guideLst>
        <p:guide orient="horz" pos="2160"/>
        <p:guide pos="2880"/>
      </p:guideLst>
    </p:cSldViewPr>
  </p:slideViewPr>
  <p:outlineViewPr>
    <p:cViewPr>
      <p:scale>
        <a:sx n="100" d="100"/>
        <a:sy n="100" d="100"/>
      </p:scale>
      <p:origin x="0" y="-82464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1" d="100"/>
          <a:sy n="91" d="100"/>
        </p:scale>
        <p:origin x="3680" y="184"/>
      </p:cViewPr>
      <p:guideLst/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theme" Target="theme/theme1.xml"/><Relationship Id="rId64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notesMaster" Target="notesMasters/notesMaster1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handoutMaster" Target="handoutMasters/handoutMaster1.xml"/><Relationship Id="rId61" Type="http://schemas.openxmlformats.org/officeDocument/2006/relationships/presProps" Target="presProps.xml"/><Relationship Id="rId62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4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4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5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5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5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5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5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5.xml"/></Relationships>
</file>

<file path=ppt/notesSlides/_rels/notesSlide5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6.xml"/></Relationships>
</file>

<file path=ppt/notesSlides/_rels/notesSlide5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0344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6900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8380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3592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183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8732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441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6781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33224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6800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11474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72029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83120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16474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97659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25518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27920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5177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89096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84375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7203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120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68079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09195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8676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6408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56531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94471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5496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09019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5405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0120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5879619" indent="-3544715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 sz="1200" b="0" dirty="0">
              <a:latin typeface="Times New Roman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1405865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31119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10129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345774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96160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622855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50820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9915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932310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753175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7223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5879619" indent="-3544715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 sz="1200" b="0" dirty="0">
              <a:latin typeface="Times New Roman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22439336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942385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593228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344342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559282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487693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32740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14611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1952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809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926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0806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631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ti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pic>
        <p:nvPicPr>
          <p:cNvPr id="7" name="Picture 6" descr="Princeton_shield.tif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866"/>
          <a:stretch/>
        </p:blipFill>
        <p:spPr>
          <a:xfrm>
            <a:off x="4169050" y="2971800"/>
            <a:ext cx="805900" cy="1018171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10/3/17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094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0B6B8-460D-9A45-A983-067DAFC8AE2B}" type="datetime1">
              <a:rPr lang="en-US" smtClean="0"/>
              <a:t>10/3/17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2C562-3101-0D43-9BC5-1FD230FF41EF}" type="datetime1">
              <a:rPr lang="en-US" smtClean="0"/>
              <a:t>10/3/17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061D7-F64F-8E4D-8C48-35B191211857}" type="datetime1">
              <a:rPr lang="en-US" smtClean="0"/>
              <a:t>10/3/17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8C55DC-D3DB-A142-8833-8A2BDFA4DAAA}" type="datetime1">
              <a:rPr lang="en-US" smtClean="0"/>
              <a:t>10/3/17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10/3/17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10/3/17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9639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5"/>
            <a:ext cx="8763000" cy="6298245"/>
          </a:xfrm>
        </p:spPr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10/3/17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118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F9FE-3308-7D4E-8B46-F9836AC42425}" type="datetime1">
              <a:rPr lang="en-US" smtClean="0"/>
              <a:t>10/3/17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187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6C878-1A61-1D40-8C94-88B875F76C97}" type="datetime1">
              <a:rPr lang="en-US" smtClean="0"/>
              <a:t>10/3/17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5936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535113"/>
            <a:ext cx="43449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2174875"/>
            <a:ext cx="4344988" cy="430212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2703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270375" cy="430212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7AF70-5002-B24C-BAA9-0C2EC79E2C37}" type="datetime1">
              <a:rPr lang="en-US" smtClean="0"/>
              <a:t>10/3/17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44EB9-203A-2649-A5DC-C807C557D821}" type="datetime1">
              <a:rPr lang="en-US" smtClean="0"/>
              <a:t>10/3/17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10/3/17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7AB581CF-9A74-854B-A279-C8C42F61C879}" type="datetime1">
              <a:rPr lang="en-US" smtClean="0"/>
              <a:pPr>
                <a:defRPr/>
              </a:pPr>
              <a:t>10/3/17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99" r:id="rId3"/>
    <p:sldLayoutId id="2147483700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98" r:id="rId10"/>
    <p:sldLayoutId id="2147483681" r:id="rId11"/>
    <p:sldLayoutId id="2147483682" r:id="rId12"/>
    <p:sldLayoutId id="2147483683" r:id="rId13"/>
    <p:sldLayoutId id="2147483684" r:id="rId14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0.xml"/><Relationship Id="rId3" Type="http://schemas.openxmlformats.org/officeDocument/2006/relationships/image" Target="../media/image4.jpeg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4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5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Network Communication and </a:t>
            </a:r>
            <a:br>
              <a:rPr lang="en-US" dirty="0" smtClean="0"/>
            </a:br>
            <a:r>
              <a:rPr lang="en-US" dirty="0" smtClean="0"/>
              <a:t>Remote Procedure Call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COS 418: </a:t>
            </a:r>
            <a:r>
              <a:rPr lang="en-US" i="1" dirty="0" smtClean="0"/>
              <a:t>Distributed Systems</a:t>
            </a:r>
          </a:p>
          <a:p>
            <a:r>
              <a:rPr lang="en-US" dirty="0" smtClean="0"/>
              <a:t>Lecture 3</a:t>
            </a:r>
          </a:p>
          <a:p>
            <a:endParaRPr lang="en-US" dirty="0" smtClean="0"/>
          </a:p>
          <a:p>
            <a:r>
              <a:rPr lang="en-US" dirty="0" smtClean="0"/>
              <a:t>Kyle Jamieson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1926670"/>
          </a:xfrm>
        </p:spPr>
        <p:txBody>
          <a:bodyPr>
            <a:normAutofit lnSpcReduction="10000"/>
          </a:bodyPr>
          <a:lstStyle/>
          <a:p>
            <a:r>
              <a:rPr lang="en-US" b="1" i="1" dirty="0" smtClean="0"/>
              <a:t>Socket: </a:t>
            </a:r>
            <a:r>
              <a:rPr lang="en-US" dirty="0" smtClean="0"/>
              <a:t>The interface the OS provides to the network</a:t>
            </a:r>
          </a:p>
          <a:p>
            <a:pPr lvl="1"/>
            <a:r>
              <a:rPr lang="en-US" dirty="0" smtClean="0"/>
              <a:t>Provides inter-process </a:t>
            </a:r>
            <a:r>
              <a:rPr lang="en-US" b="1" dirty="0" smtClean="0"/>
              <a:t>explicit message exchange</a:t>
            </a:r>
          </a:p>
          <a:p>
            <a:endParaRPr lang="en-US" b="1" dirty="0"/>
          </a:p>
          <a:p>
            <a:r>
              <a:rPr lang="en-US" dirty="0" smtClean="0"/>
              <a:t>Can build distributed systems atop sockets: 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send()</a:t>
            </a:r>
            <a:r>
              <a:rPr lang="en-US" dirty="0" smtClean="0"/>
              <a:t>, </a:t>
            </a:r>
            <a:r>
              <a:rPr lang="en-US" dirty="0" err="1" smtClean="0">
                <a:latin typeface="Arial" charset="0"/>
                <a:ea typeface="Arial" charset="0"/>
                <a:cs typeface="Arial" charset="0"/>
              </a:rPr>
              <a:t>recv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()</a:t>
            </a:r>
          </a:p>
          <a:p>
            <a:pPr lvl="1"/>
            <a:r>
              <a:rPr lang="en-US" i="1" dirty="0" smtClean="0">
                <a:latin typeface="Arial" charset="0"/>
                <a:ea typeface="Arial" charset="0"/>
                <a:cs typeface="Arial" charset="0"/>
              </a:rPr>
              <a:t>e.g.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: </a:t>
            </a:r>
            <a:r>
              <a:rPr lang="en-US" b="1" dirty="0" smtClean="0">
                <a:latin typeface="Courier" charset="0"/>
                <a:ea typeface="Courier" charset="0"/>
                <a:cs typeface="Courier" charset="0"/>
              </a:rPr>
              <a:t>put(</a:t>
            </a:r>
            <a:r>
              <a:rPr lang="en-US" b="1" dirty="0" err="1" smtClean="0">
                <a:latin typeface="Courier" charset="0"/>
                <a:ea typeface="Courier" charset="0"/>
                <a:cs typeface="Courier" charset="0"/>
              </a:rPr>
              <a:t>key,value</a:t>
            </a:r>
            <a:r>
              <a:rPr lang="en-US" b="1" dirty="0" smtClean="0">
                <a:latin typeface="Courier" charset="0"/>
                <a:ea typeface="Courier" charset="0"/>
                <a:cs typeface="Courier" charset="0"/>
              </a:rPr>
              <a:t>) </a:t>
            </a:r>
            <a:r>
              <a:rPr lang="en-US" dirty="0" smtClean="0">
                <a:latin typeface="Arial" charset="0"/>
                <a:ea typeface="Arial" charset="0"/>
                <a:cs typeface="Arial" charset="0"/>
                <a:sym typeface="Wingdings"/>
              </a:rPr>
              <a:t> message</a:t>
            </a: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 smtClean="0"/>
              <a:t>Network </a:t>
            </a:r>
            <a:r>
              <a:rPr lang="en-US" sz="3400" smtClean="0"/>
              <a:t>socket-based communication</a:t>
            </a:r>
            <a:endParaRPr lang="en-US" sz="3400" dirty="0"/>
          </a:p>
        </p:txBody>
      </p:sp>
      <p:grpSp>
        <p:nvGrpSpPr>
          <p:cNvPr id="92" name="Group 91"/>
          <p:cNvGrpSpPr/>
          <p:nvPr/>
        </p:nvGrpSpPr>
        <p:grpSpPr>
          <a:xfrm>
            <a:off x="1236614" y="3496098"/>
            <a:ext cx="6594571" cy="3057102"/>
            <a:chOff x="552092" y="3001991"/>
            <a:chExt cx="6594571" cy="3057102"/>
          </a:xfrm>
        </p:grpSpPr>
        <p:cxnSp>
          <p:nvCxnSpPr>
            <p:cNvPr id="24" name="Straight Arrow Connector 23"/>
            <p:cNvCxnSpPr>
              <a:stCxn id="9" idx="3"/>
              <a:endCxn id="84" idx="1"/>
            </p:cNvCxnSpPr>
            <p:nvPr/>
          </p:nvCxnSpPr>
          <p:spPr>
            <a:xfrm flipV="1">
              <a:off x="2617796" y="5374605"/>
              <a:ext cx="2463040" cy="1"/>
            </a:xfrm>
            <a:prstGeom prst="straightConnector1">
              <a:avLst/>
            </a:prstGeom>
            <a:ln w="381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ysDash"/>
              <a:round/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7" idx="3"/>
              <a:endCxn id="82" idx="1"/>
            </p:cNvCxnSpPr>
            <p:nvPr/>
          </p:nvCxnSpPr>
          <p:spPr>
            <a:xfrm flipV="1">
              <a:off x="2617796" y="4766149"/>
              <a:ext cx="2463040" cy="1"/>
            </a:xfrm>
            <a:prstGeom prst="straightConnector1">
              <a:avLst/>
            </a:prstGeom>
            <a:ln w="381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ysDash"/>
              <a:round/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8" idx="3"/>
              <a:endCxn id="83" idx="1"/>
            </p:cNvCxnSpPr>
            <p:nvPr/>
          </p:nvCxnSpPr>
          <p:spPr>
            <a:xfrm flipV="1">
              <a:off x="2617796" y="5070377"/>
              <a:ext cx="2463040" cy="1"/>
            </a:xfrm>
            <a:prstGeom prst="straightConnector1">
              <a:avLst/>
            </a:prstGeom>
            <a:ln w="381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ysDash"/>
              <a:round/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stCxn id="81" idx="1"/>
              <a:endCxn id="6" idx="3"/>
            </p:cNvCxnSpPr>
            <p:nvPr/>
          </p:nvCxnSpPr>
          <p:spPr>
            <a:xfrm flipH="1">
              <a:off x="2617796" y="4461635"/>
              <a:ext cx="2463040" cy="1"/>
            </a:xfrm>
            <a:prstGeom prst="straightConnector1">
              <a:avLst/>
            </a:prstGeom>
            <a:ln w="381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ysDash"/>
              <a:round/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8" name="Group 77"/>
            <p:cNvGrpSpPr/>
            <p:nvPr/>
          </p:nvGrpSpPr>
          <p:grpSpPr>
            <a:xfrm>
              <a:off x="552092" y="3001992"/>
              <a:ext cx="2272860" cy="3057101"/>
              <a:chOff x="552092" y="3001992"/>
              <a:chExt cx="2272860" cy="3057101"/>
            </a:xfrm>
          </p:grpSpPr>
          <p:sp>
            <p:nvSpPr>
              <p:cNvPr id="5" name="Rectangle 24"/>
              <p:cNvSpPr>
                <a:spLocks noChangeArrowheads="1"/>
              </p:cNvSpPr>
              <p:nvPr/>
            </p:nvSpPr>
            <p:spPr bwMode="auto">
              <a:xfrm>
                <a:off x="759125" y="3127417"/>
                <a:ext cx="1858671" cy="935052"/>
              </a:xfrm>
              <a:prstGeom prst="rect">
                <a:avLst/>
              </a:prstGeom>
              <a:solidFill>
                <a:srgbClr val="948A54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t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800" b="0" dirty="0" smtClean="0">
                    <a:latin typeface="Arial" charset="0"/>
                  </a:rPr>
                  <a:t>Application layer</a:t>
                </a:r>
                <a:endParaRPr lang="en-US" sz="1800" b="0" dirty="0">
                  <a:latin typeface="Arial" charset="0"/>
                </a:endParaRPr>
              </a:p>
            </p:txBody>
          </p:sp>
          <p:sp>
            <p:nvSpPr>
              <p:cNvPr id="6" name="Rectangle 24"/>
              <p:cNvSpPr>
                <a:spLocks noChangeArrowheads="1"/>
              </p:cNvSpPr>
              <p:nvPr/>
            </p:nvSpPr>
            <p:spPr bwMode="auto">
              <a:xfrm>
                <a:off x="759125" y="4309522"/>
                <a:ext cx="1858671" cy="304228"/>
              </a:xfrm>
              <a:prstGeom prst="rect">
                <a:avLst/>
              </a:prstGeom>
              <a:solidFill>
                <a:schemeClr val="accent3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800" b="0" dirty="0" smtClean="0">
                    <a:latin typeface="Arial" charset="0"/>
                  </a:rPr>
                  <a:t>Transport layer</a:t>
                </a:r>
                <a:endParaRPr lang="en-US" sz="1800" b="0" dirty="0">
                  <a:latin typeface="Arial" charset="0"/>
                </a:endParaRPr>
              </a:p>
            </p:txBody>
          </p:sp>
          <p:sp>
            <p:nvSpPr>
              <p:cNvPr id="7" name="Rectangle 24"/>
              <p:cNvSpPr>
                <a:spLocks noChangeArrowheads="1"/>
              </p:cNvSpPr>
              <p:nvPr/>
            </p:nvSpPr>
            <p:spPr bwMode="auto">
              <a:xfrm>
                <a:off x="759125" y="4614036"/>
                <a:ext cx="1858671" cy="304228"/>
              </a:xfrm>
              <a:prstGeom prst="rect">
                <a:avLst/>
              </a:prstGeom>
              <a:solidFill>
                <a:schemeClr val="accent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800" b="0" dirty="0" smtClean="0">
                    <a:latin typeface="Arial" charset="0"/>
                  </a:rPr>
                  <a:t>Network layer</a:t>
                </a:r>
                <a:endParaRPr lang="en-US" sz="1800" b="0" dirty="0">
                  <a:latin typeface="Arial" charset="0"/>
                </a:endParaRPr>
              </a:p>
            </p:txBody>
          </p:sp>
          <p:sp>
            <p:nvSpPr>
              <p:cNvPr id="8" name="Rectangle 24"/>
              <p:cNvSpPr>
                <a:spLocks noChangeArrowheads="1"/>
              </p:cNvSpPr>
              <p:nvPr/>
            </p:nvSpPr>
            <p:spPr bwMode="auto">
              <a:xfrm>
                <a:off x="759125" y="4918264"/>
                <a:ext cx="1858671" cy="304228"/>
              </a:xfrm>
              <a:prstGeom prst="rect">
                <a:avLst/>
              </a:prstGeom>
              <a:solidFill>
                <a:srgbClr val="7F7F7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800" b="0" dirty="0" smtClean="0">
                    <a:solidFill>
                      <a:srgbClr val="000000"/>
                    </a:solidFill>
                    <a:latin typeface="Arial" charset="0"/>
                  </a:rPr>
                  <a:t>Link layer</a:t>
                </a:r>
                <a:endParaRPr lang="en-US" sz="1800" b="0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9" name="Rectangle 24"/>
              <p:cNvSpPr>
                <a:spLocks noChangeArrowheads="1"/>
              </p:cNvSpPr>
              <p:nvPr/>
            </p:nvSpPr>
            <p:spPr bwMode="auto">
              <a:xfrm>
                <a:off x="759125" y="5222492"/>
                <a:ext cx="1858671" cy="304228"/>
              </a:xfrm>
              <a:prstGeom prst="rect">
                <a:avLst/>
              </a:prstGeom>
              <a:solidFill>
                <a:schemeClr val="accent2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800" b="0" smtClean="0">
                    <a:latin typeface="Arial" charset="0"/>
                  </a:rPr>
                  <a:t>Physical layer</a:t>
                </a:r>
                <a:endParaRPr lang="en-US" sz="1800" b="0" dirty="0">
                  <a:latin typeface="Arial" charset="0"/>
                </a:endParaRPr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552092" y="3001992"/>
                <a:ext cx="2272860" cy="3057101"/>
              </a:xfrm>
              <a:prstGeom prst="roundRect">
                <a:avLst>
                  <a:gd name="adj" fmla="val 8317"/>
                </a:avLst>
              </a:prstGeom>
              <a:noFill/>
              <a:ln w="28575" cmpd="sng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r>
                  <a:rPr lang="en-US" sz="2000" smtClean="0">
                    <a:solidFill>
                      <a:srgbClr val="000000"/>
                    </a:solidFill>
                  </a:rPr>
                  <a:t>Host A</a:t>
                </a:r>
                <a:endParaRPr lang="en-US" sz="2000" dirty="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72" name="Trapezoid 71"/>
              <p:cNvSpPr/>
              <p:nvPr/>
            </p:nvSpPr>
            <p:spPr>
              <a:xfrm>
                <a:off x="1191034" y="3981575"/>
                <a:ext cx="994852" cy="327804"/>
              </a:xfrm>
              <a:prstGeom prst="trapezoid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2857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1800" b="0" smtClean="0">
                    <a:solidFill>
                      <a:schemeClr val="tx1"/>
                    </a:solidFill>
                    <a:latin typeface="+mn-lt"/>
                  </a:rPr>
                  <a:t>Socket</a:t>
                </a:r>
                <a:endParaRPr lang="en-US" sz="1800" b="0" dirty="0">
                  <a:solidFill>
                    <a:schemeClr val="tx1"/>
                  </a:solidFill>
                  <a:latin typeface="+mn-lt"/>
                </a:endParaRPr>
              </a:p>
            </p:txBody>
          </p:sp>
          <p:sp>
            <p:nvSpPr>
              <p:cNvPr id="69" name="Alternate Process 68"/>
              <p:cNvSpPr/>
              <p:nvPr/>
            </p:nvSpPr>
            <p:spPr>
              <a:xfrm>
                <a:off x="1095555" y="3528616"/>
                <a:ext cx="1181819" cy="426938"/>
              </a:xfrm>
              <a:prstGeom prst="flowChartAlternateProcess">
                <a:avLst/>
              </a:prstGeom>
              <a:solidFill>
                <a:schemeClr val="bg2">
                  <a:lumMod val="75000"/>
                </a:schemeClr>
              </a:solidFill>
              <a:ln w="28575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1800" b="0" smtClean="0">
                    <a:solidFill>
                      <a:schemeClr val="tx1"/>
                    </a:solidFill>
                    <a:latin typeface="+mn-lt"/>
                  </a:rPr>
                  <a:t>Process</a:t>
                </a:r>
                <a:endParaRPr lang="en-US" sz="1800" b="0" dirty="0">
                  <a:solidFill>
                    <a:schemeClr val="tx1"/>
                  </a:solidFill>
                  <a:latin typeface="+mn-lt"/>
                </a:endParaRPr>
              </a:p>
            </p:txBody>
          </p:sp>
        </p:grpSp>
        <p:grpSp>
          <p:nvGrpSpPr>
            <p:cNvPr id="79" name="Group 78"/>
            <p:cNvGrpSpPr/>
            <p:nvPr/>
          </p:nvGrpSpPr>
          <p:grpSpPr>
            <a:xfrm>
              <a:off x="4873803" y="3001991"/>
              <a:ext cx="2272860" cy="3057101"/>
              <a:chOff x="552092" y="3001992"/>
              <a:chExt cx="2272860" cy="3057101"/>
            </a:xfrm>
          </p:grpSpPr>
          <p:sp>
            <p:nvSpPr>
              <p:cNvPr id="80" name="Rectangle 24"/>
              <p:cNvSpPr>
                <a:spLocks noChangeArrowheads="1"/>
              </p:cNvSpPr>
              <p:nvPr/>
            </p:nvSpPr>
            <p:spPr bwMode="auto">
              <a:xfrm>
                <a:off x="759125" y="3127417"/>
                <a:ext cx="1858671" cy="935052"/>
              </a:xfrm>
              <a:prstGeom prst="rect">
                <a:avLst/>
              </a:prstGeom>
              <a:solidFill>
                <a:srgbClr val="948A54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t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800" b="0" dirty="0" smtClean="0">
                    <a:latin typeface="Arial" charset="0"/>
                  </a:rPr>
                  <a:t>Application layer</a:t>
                </a:r>
                <a:endParaRPr lang="en-US" sz="1800" b="0" dirty="0">
                  <a:latin typeface="Arial" charset="0"/>
                </a:endParaRPr>
              </a:p>
            </p:txBody>
          </p:sp>
          <p:sp>
            <p:nvSpPr>
              <p:cNvPr id="81" name="Rectangle 24"/>
              <p:cNvSpPr>
                <a:spLocks noChangeArrowheads="1"/>
              </p:cNvSpPr>
              <p:nvPr/>
            </p:nvSpPr>
            <p:spPr bwMode="auto">
              <a:xfrm>
                <a:off x="759125" y="4309522"/>
                <a:ext cx="1858671" cy="304228"/>
              </a:xfrm>
              <a:prstGeom prst="rect">
                <a:avLst/>
              </a:prstGeom>
              <a:solidFill>
                <a:schemeClr val="accent3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800" b="0" dirty="0" smtClean="0">
                    <a:latin typeface="Arial" charset="0"/>
                  </a:rPr>
                  <a:t>Transport layer</a:t>
                </a:r>
                <a:endParaRPr lang="en-US" sz="1800" b="0" dirty="0">
                  <a:latin typeface="Arial" charset="0"/>
                </a:endParaRPr>
              </a:p>
            </p:txBody>
          </p:sp>
          <p:sp>
            <p:nvSpPr>
              <p:cNvPr id="82" name="Rectangle 24"/>
              <p:cNvSpPr>
                <a:spLocks noChangeArrowheads="1"/>
              </p:cNvSpPr>
              <p:nvPr/>
            </p:nvSpPr>
            <p:spPr bwMode="auto">
              <a:xfrm>
                <a:off x="759125" y="4614036"/>
                <a:ext cx="1858671" cy="304228"/>
              </a:xfrm>
              <a:prstGeom prst="rect">
                <a:avLst/>
              </a:prstGeom>
              <a:solidFill>
                <a:schemeClr val="accent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800" b="0" dirty="0" smtClean="0">
                    <a:latin typeface="Arial" charset="0"/>
                  </a:rPr>
                  <a:t>Network layer</a:t>
                </a:r>
                <a:endParaRPr lang="en-US" sz="1800" b="0" dirty="0">
                  <a:latin typeface="Arial" charset="0"/>
                </a:endParaRPr>
              </a:p>
            </p:txBody>
          </p:sp>
          <p:sp>
            <p:nvSpPr>
              <p:cNvPr id="83" name="Rectangle 24"/>
              <p:cNvSpPr>
                <a:spLocks noChangeArrowheads="1"/>
              </p:cNvSpPr>
              <p:nvPr/>
            </p:nvSpPr>
            <p:spPr bwMode="auto">
              <a:xfrm>
                <a:off x="759125" y="4918264"/>
                <a:ext cx="1858671" cy="304228"/>
              </a:xfrm>
              <a:prstGeom prst="rect">
                <a:avLst/>
              </a:prstGeom>
              <a:solidFill>
                <a:srgbClr val="7F7F7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800" b="0" dirty="0" smtClean="0">
                    <a:solidFill>
                      <a:srgbClr val="000000"/>
                    </a:solidFill>
                    <a:latin typeface="Arial" charset="0"/>
                  </a:rPr>
                  <a:t>Link layer</a:t>
                </a:r>
                <a:endParaRPr lang="en-US" sz="1800" b="0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84" name="Rectangle 24"/>
              <p:cNvSpPr>
                <a:spLocks noChangeArrowheads="1"/>
              </p:cNvSpPr>
              <p:nvPr/>
            </p:nvSpPr>
            <p:spPr bwMode="auto">
              <a:xfrm>
                <a:off x="759125" y="5222492"/>
                <a:ext cx="1858671" cy="304228"/>
              </a:xfrm>
              <a:prstGeom prst="rect">
                <a:avLst/>
              </a:prstGeom>
              <a:solidFill>
                <a:schemeClr val="accent2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800" b="0" smtClean="0">
                    <a:latin typeface="Arial" charset="0"/>
                  </a:rPr>
                  <a:t>Physical layer</a:t>
                </a:r>
                <a:endParaRPr lang="en-US" sz="1800" b="0" dirty="0">
                  <a:latin typeface="Arial" charset="0"/>
                </a:endParaRPr>
              </a:p>
            </p:txBody>
          </p:sp>
          <p:sp>
            <p:nvSpPr>
              <p:cNvPr id="85" name="Rounded Rectangle 84"/>
              <p:cNvSpPr/>
              <p:nvPr/>
            </p:nvSpPr>
            <p:spPr>
              <a:xfrm>
                <a:off x="552092" y="3001992"/>
                <a:ext cx="2272860" cy="3057101"/>
              </a:xfrm>
              <a:prstGeom prst="roundRect">
                <a:avLst>
                  <a:gd name="adj" fmla="val 8317"/>
                </a:avLst>
              </a:prstGeom>
              <a:noFill/>
              <a:ln w="28575" cmpd="sng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b"/>
              <a:lstStyle/>
              <a:p>
                <a:pPr algn="ctr"/>
                <a:r>
                  <a:rPr lang="en-US" sz="2000" smtClean="0">
                    <a:solidFill>
                      <a:srgbClr val="000000"/>
                    </a:solidFill>
                  </a:rPr>
                  <a:t>Host B</a:t>
                </a:r>
                <a:endParaRPr lang="en-US" sz="2000" dirty="0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86" name="Trapezoid 85"/>
              <p:cNvSpPr/>
              <p:nvPr/>
            </p:nvSpPr>
            <p:spPr>
              <a:xfrm>
                <a:off x="1191034" y="3981575"/>
                <a:ext cx="994852" cy="327804"/>
              </a:xfrm>
              <a:prstGeom prst="trapezoid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2857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1800" b="0" smtClean="0">
                    <a:solidFill>
                      <a:schemeClr val="tx1"/>
                    </a:solidFill>
                    <a:latin typeface="+mn-lt"/>
                  </a:rPr>
                  <a:t>Socket</a:t>
                </a:r>
                <a:endParaRPr lang="en-US" sz="1800" b="0" dirty="0">
                  <a:solidFill>
                    <a:schemeClr val="tx1"/>
                  </a:solidFill>
                  <a:latin typeface="+mn-lt"/>
                </a:endParaRPr>
              </a:p>
            </p:txBody>
          </p:sp>
          <p:sp>
            <p:nvSpPr>
              <p:cNvPr id="87" name="Alternate Process 86"/>
              <p:cNvSpPr/>
              <p:nvPr/>
            </p:nvSpPr>
            <p:spPr>
              <a:xfrm>
                <a:off x="1095555" y="3528616"/>
                <a:ext cx="1181819" cy="426938"/>
              </a:xfrm>
              <a:prstGeom prst="flowChartAlternateProcess">
                <a:avLst/>
              </a:prstGeom>
              <a:solidFill>
                <a:schemeClr val="bg2">
                  <a:lumMod val="75000"/>
                </a:schemeClr>
              </a:solidFill>
              <a:ln w="28575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1800" b="0" smtClean="0">
                    <a:solidFill>
                      <a:schemeClr val="tx1"/>
                    </a:solidFill>
                    <a:latin typeface="+mn-lt"/>
                  </a:rPr>
                  <a:t>Process</a:t>
                </a:r>
                <a:endParaRPr lang="en-US" sz="1800" b="0" dirty="0">
                  <a:solidFill>
                    <a:schemeClr val="tx1"/>
                  </a:solidFill>
                  <a:latin typeface="+mn-lt"/>
                </a:endParaRPr>
              </a:p>
            </p:txBody>
          </p:sp>
        </p:grpSp>
        <p:cxnSp>
          <p:nvCxnSpPr>
            <p:cNvPr id="28" name="Straight Arrow Connector 27"/>
            <p:cNvCxnSpPr>
              <a:stCxn id="87" idx="1"/>
              <a:endCxn id="69" idx="3"/>
            </p:cNvCxnSpPr>
            <p:nvPr/>
          </p:nvCxnSpPr>
          <p:spPr>
            <a:xfrm flipH="1">
              <a:off x="2277374" y="3742084"/>
              <a:ext cx="3139892" cy="1"/>
            </a:xfrm>
            <a:prstGeom prst="straightConnector1">
              <a:avLst/>
            </a:prstGeom>
            <a:ln w="381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ysDash"/>
              <a:round/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25108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799"/>
            <a:ext cx="8763000" cy="4726423"/>
          </a:xfrm>
        </p:spPr>
        <p:txBody>
          <a:bodyPr>
            <a:normAutofit/>
          </a:bodyPr>
          <a:lstStyle/>
          <a:p>
            <a:r>
              <a:rPr lang="en-US" b="1" dirty="0" smtClean="0"/>
              <a:t>Principle of transparency: 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Hide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smtClean="0"/>
              <a:t>that resource is physically distributed across multiple computers</a:t>
            </a:r>
          </a:p>
          <a:p>
            <a:pPr lvl="1"/>
            <a:r>
              <a:rPr lang="en-US" dirty="0" smtClean="0"/>
              <a:t>Access resource same way as locally</a:t>
            </a:r>
          </a:p>
          <a:p>
            <a:pPr lvl="1"/>
            <a:r>
              <a:rPr lang="en-US" dirty="0" smtClean="0"/>
              <a:t>Users can’t tell where resource is physically located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b="1" dirty="0" smtClean="0">
                <a:latin typeface="Courier" charset="0"/>
                <a:ea typeface="Courier" charset="0"/>
                <a:cs typeface="Courier" charset="0"/>
              </a:rPr>
              <a:t>put(</a:t>
            </a:r>
            <a:r>
              <a:rPr lang="en-US" b="1" dirty="0" err="1" smtClean="0">
                <a:latin typeface="Courier" charset="0"/>
                <a:ea typeface="Courier" charset="0"/>
                <a:cs typeface="Courier" charset="0"/>
              </a:rPr>
              <a:t>key,value</a:t>
            </a:r>
            <a:r>
              <a:rPr lang="en-US" b="1" dirty="0" smtClean="0">
                <a:latin typeface="Courier" charset="0"/>
                <a:ea typeface="Courier" charset="0"/>
                <a:cs typeface="Courier" charset="0"/>
              </a:rPr>
              <a:t>)</a:t>
            </a:r>
            <a:r>
              <a:rPr lang="en-US" dirty="0" smtClean="0"/>
              <a:t> </a:t>
            </a:r>
            <a:r>
              <a:rPr lang="en-US" dirty="0" smtClean="0">
                <a:sym typeface="Wingdings"/>
              </a:rPr>
              <a:t> message with sockets?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sockets: Summary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11981" y="3435203"/>
            <a:ext cx="7843838" cy="8925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en-US" sz="2600" b="0" dirty="0">
                <a:latin typeface="Arial" charset="0"/>
                <a:ea typeface="Arial" charset="0"/>
                <a:cs typeface="Arial" charset="0"/>
              </a:rPr>
              <a:t>Network sockets provide </a:t>
            </a:r>
            <a:r>
              <a:rPr lang="en-US" sz="2600" b="0" dirty="0" smtClean="0">
                <a:latin typeface="Arial" charset="0"/>
                <a:ea typeface="Arial" charset="0"/>
                <a:cs typeface="Arial" charset="0"/>
              </a:rPr>
              <a:t>apps with </a:t>
            </a: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point-to-point </a:t>
            </a:r>
            <a:r>
              <a:rPr lang="en-US" sz="2600" dirty="0">
                <a:latin typeface="Arial" charset="0"/>
                <a:ea typeface="Arial" charset="0"/>
                <a:cs typeface="Arial" charset="0"/>
              </a:rPr>
              <a:t>communication</a:t>
            </a:r>
            <a:r>
              <a:rPr lang="en-US" sz="2600" b="0" dirty="0">
                <a:latin typeface="Arial" charset="0"/>
                <a:ea typeface="Arial" charset="0"/>
                <a:cs typeface="Arial" charset="0"/>
              </a:rPr>
              <a:t> between processes</a:t>
            </a:r>
          </a:p>
        </p:txBody>
      </p:sp>
    </p:spTree>
    <p:extLst>
      <p:ext uri="{BB962C8B-B14F-4D97-AF65-F5344CB8AC3E}">
        <p14:creationId xmlns:p14="http://schemas.microsoft.com/office/powerpoint/2010/main" val="722145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1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defTabSz="9144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Courier" charset="0"/>
                <a:ea typeface="Courier" charset="0"/>
                <a:cs typeface="Courier" charset="0"/>
              </a:rPr>
              <a:t/>
            </a:r>
            <a:br>
              <a:rPr lang="en-US" dirty="0">
                <a:latin typeface="Courier" charset="0"/>
                <a:ea typeface="Courier" charset="0"/>
                <a:cs typeface="Courier" charset="0"/>
              </a:rPr>
            </a:br>
            <a:r>
              <a:rPr lang="en-US" dirty="0" smtClean="0">
                <a:solidFill>
                  <a:schemeClr val="accent3"/>
                </a:solidFill>
                <a:latin typeface="Courier" charset="0"/>
                <a:ea typeface="Courier" charset="0"/>
                <a:cs typeface="Courier" charset="0"/>
              </a:rPr>
              <a:t>// Create</a:t>
            </a:r>
            <a:r>
              <a:rPr lang="en-US" dirty="0">
                <a:solidFill>
                  <a:schemeClr val="accent3"/>
                </a:solidFill>
                <a:latin typeface="Courier" charset="0"/>
                <a:ea typeface="Courier" charset="0"/>
                <a:cs typeface="Courier" charset="0"/>
              </a:rPr>
              <a:t> a socket for the client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/>
            </a:r>
            <a:br>
              <a:rPr lang="en-US" dirty="0">
                <a:latin typeface="Courier" charset="0"/>
                <a:ea typeface="Courier" charset="0"/>
                <a:cs typeface="Courier" charset="0"/>
              </a:rPr>
            </a:br>
            <a:r>
              <a:rPr lang="en-US" dirty="0" smtClean="0">
                <a:latin typeface="Courier" charset="0"/>
                <a:ea typeface="Courier" charset="0"/>
                <a:cs typeface="Courier" charset="0"/>
              </a:rPr>
              <a:t>if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> ((</a:t>
            </a:r>
            <a:r>
              <a:rPr lang="en-US" dirty="0" err="1">
                <a:latin typeface="Courier" charset="0"/>
                <a:ea typeface="Courier" charset="0"/>
                <a:cs typeface="Courier" charset="0"/>
              </a:rPr>
              <a:t>sockfd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> = socket (AF_INET, </a:t>
            </a:r>
            <a:r>
              <a:rPr lang="en-US" dirty="0" smtClean="0">
                <a:latin typeface="Courier" charset="0"/>
                <a:ea typeface="Courier" charset="0"/>
                <a:cs typeface="Courier" charset="0"/>
              </a:rPr>
              <a:t>SOCK_STREAM, 0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>)) </a:t>
            </a:r>
            <a:r>
              <a:rPr lang="en-US" dirty="0" smtClean="0">
                <a:latin typeface="Courier" charset="0"/>
                <a:ea typeface="Courier" charset="0"/>
                <a:cs typeface="Courier" charset="0"/>
              </a:rPr>
              <a:t>&lt; 0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>) {</a:t>
            </a:r>
            <a:br>
              <a:rPr lang="en-US" dirty="0">
                <a:latin typeface="Courier" charset="0"/>
                <a:ea typeface="Courier" charset="0"/>
                <a:cs typeface="Courier" charset="0"/>
              </a:rPr>
            </a:br>
            <a:r>
              <a:rPr lang="en-US" dirty="0">
                <a:latin typeface="Courier" charset="0"/>
                <a:ea typeface="Courier" charset="0"/>
                <a:cs typeface="Courier" charset="0"/>
              </a:rPr>
              <a:t>  </a:t>
            </a:r>
            <a:r>
              <a:rPr lang="en-US" dirty="0" err="1">
                <a:latin typeface="Courier" charset="0"/>
                <a:ea typeface="Courier" charset="0"/>
                <a:cs typeface="Courier" charset="0"/>
              </a:rPr>
              <a:t>perror</a:t>
            </a:r>
            <a:r>
              <a:rPr lang="en-US" dirty="0" smtClean="0">
                <a:latin typeface="Courier" charset="0"/>
                <a:ea typeface="Courier" charset="0"/>
                <a:cs typeface="Courier" charset="0"/>
              </a:rPr>
              <a:t>(”Socket creation");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/>
            </a:r>
            <a:br>
              <a:rPr lang="en-US" dirty="0">
                <a:latin typeface="Courier" charset="0"/>
                <a:ea typeface="Courier" charset="0"/>
                <a:cs typeface="Courier" charset="0"/>
              </a:rPr>
            </a:br>
            <a:r>
              <a:rPr lang="en-US" dirty="0">
                <a:latin typeface="Courier" charset="0"/>
                <a:ea typeface="Courier" charset="0"/>
                <a:cs typeface="Courier" charset="0"/>
              </a:rPr>
              <a:t>  exit(2);</a:t>
            </a:r>
            <a:br>
              <a:rPr lang="en-US" dirty="0">
                <a:latin typeface="Courier" charset="0"/>
                <a:ea typeface="Courier" charset="0"/>
                <a:cs typeface="Courier" charset="0"/>
              </a:rPr>
            </a:br>
            <a:r>
              <a:rPr lang="en-US" dirty="0" smtClean="0">
                <a:latin typeface="Courier" charset="0"/>
                <a:ea typeface="Courier" charset="0"/>
                <a:cs typeface="Courier" charset="0"/>
              </a:rPr>
              <a:t>}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/>
            </a:r>
            <a:br>
              <a:rPr lang="en-US" dirty="0">
                <a:latin typeface="Courier" charset="0"/>
                <a:ea typeface="Courier" charset="0"/>
                <a:cs typeface="Courier" charset="0"/>
              </a:rPr>
            </a:br>
            <a:r>
              <a:rPr lang="en-US" dirty="0">
                <a:latin typeface="Courier" charset="0"/>
                <a:ea typeface="Courier" charset="0"/>
                <a:cs typeface="Courier" charset="0"/>
              </a:rPr>
              <a:t/>
            </a:r>
            <a:br>
              <a:rPr lang="en-US" dirty="0">
                <a:latin typeface="Courier" charset="0"/>
                <a:ea typeface="Courier" charset="0"/>
                <a:cs typeface="Courier" charset="0"/>
              </a:rPr>
            </a:br>
            <a:r>
              <a:rPr lang="en-US" dirty="0" smtClean="0">
                <a:solidFill>
                  <a:schemeClr val="accent3"/>
                </a:solidFill>
                <a:latin typeface="Courier" charset="0"/>
                <a:ea typeface="Courier" charset="0"/>
                <a:cs typeface="Courier" charset="0"/>
              </a:rPr>
              <a:t>// Set server address and port</a:t>
            </a:r>
            <a:r>
              <a:rPr lang="en-US" dirty="0">
                <a:solidFill>
                  <a:schemeClr val="accent3"/>
                </a:solidFill>
                <a:latin typeface="Courier" charset="0"/>
                <a:ea typeface="Courier" charset="0"/>
                <a:cs typeface="Courier" charset="0"/>
              </a:rPr>
              <a:t/>
            </a:r>
            <a:br>
              <a:rPr lang="en-US" dirty="0">
                <a:solidFill>
                  <a:schemeClr val="accent3"/>
                </a:solidFill>
                <a:latin typeface="Courier" charset="0"/>
                <a:ea typeface="Courier" charset="0"/>
                <a:cs typeface="Courier" charset="0"/>
              </a:rPr>
            </a:br>
            <a:r>
              <a:rPr lang="en-US" dirty="0" err="1" smtClean="0">
                <a:latin typeface="Courier" charset="0"/>
                <a:ea typeface="Courier" charset="0"/>
                <a:cs typeface="Courier" charset="0"/>
              </a:rPr>
              <a:t>memset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>(&amp;</a:t>
            </a:r>
            <a:r>
              <a:rPr lang="en-US" dirty="0" err="1">
                <a:latin typeface="Courier" charset="0"/>
                <a:ea typeface="Courier" charset="0"/>
                <a:cs typeface="Courier" charset="0"/>
              </a:rPr>
              <a:t>servaddr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>, 0, </a:t>
            </a:r>
            <a:r>
              <a:rPr lang="en-US" dirty="0" err="1">
                <a:latin typeface="Courier" charset="0"/>
                <a:ea typeface="Courier" charset="0"/>
                <a:cs typeface="Courier" charset="0"/>
              </a:rPr>
              <a:t>sizeof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>(</a:t>
            </a:r>
            <a:r>
              <a:rPr lang="en-US" dirty="0" err="1">
                <a:latin typeface="Courier" charset="0"/>
                <a:ea typeface="Courier" charset="0"/>
                <a:cs typeface="Courier" charset="0"/>
              </a:rPr>
              <a:t>servaddr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>));</a:t>
            </a:r>
            <a:br>
              <a:rPr lang="en-US" dirty="0">
                <a:latin typeface="Courier" charset="0"/>
                <a:ea typeface="Courier" charset="0"/>
                <a:cs typeface="Courier" charset="0"/>
              </a:rPr>
            </a:br>
            <a:r>
              <a:rPr lang="en-US" dirty="0" err="1" smtClean="0">
                <a:latin typeface="Courier" charset="0"/>
                <a:ea typeface="Courier" charset="0"/>
                <a:cs typeface="Courier" charset="0"/>
              </a:rPr>
              <a:t>servaddr.sin_family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> = AF_INET;</a:t>
            </a:r>
            <a:br>
              <a:rPr lang="en-US" dirty="0">
                <a:latin typeface="Courier" charset="0"/>
                <a:ea typeface="Courier" charset="0"/>
                <a:cs typeface="Courier" charset="0"/>
              </a:rPr>
            </a:br>
            <a:r>
              <a:rPr lang="en-US" dirty="0" err="1" smtClean="0">
                <a:latin typeface="Courier" charset="0"/>
                <a:ea typeface="Courier" charset="0"/>
                <a:cs typeface="Courier" charset="0"/>
              </a:rPr>
              <a:t>servaddr.sin_addr.s_addr</a:t>
            </a:r>
            <a:r>
              <a:rPr lang="en-US" dirty="0" smtClean="0">
                <a:latin typeface="Courier" charset="0"/>
                <a:ea typeface="Courier" charset="0"/>
                <a:cs typeface="Courier" charset="0"/>
              </a:rPr>
              <a:t> =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> </a:t>
            </a:r>
            <a:r>
              <a:rPr lang="en-US" dirty="0" err="1">
                <a:latin typeface="Courier" charset="0"/>
                <a:ea typeface="Courier" charset="0"/>
                <a:cs typeface="Courier" charset="0"/>
              </a:rPr>
              <a:t>inet_addr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>(</a:t>
            </a:r>
            <a:r>
              <a:rPr lang="en-US" dirty="0" err="1">
                <a:latin typeface="Courier" charset="0"/>
                <a:ea typeface="Courier" charset="0"/>
                <a:cs typeface="Courier" charset="0"/>
              </a:rPr>
              <a:t>argv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>[1]);</a:t>
            </a:r>
            <a:br>
              <a:rPr lang="en-US" dirty="0">
                <a:latin typeface="Courier" charset="0"/>
                <a:ea typeface="Courier" charset="0"/>
                <a:cs typeface="Courier" charset="0"/>
              </a:rPr>
            </a:br>
            <a:r>
              <a:rPr lang="en-US" dirty="0" err="1" smtClean="0">
                <a:latin typeface="Courier" charset="0"/>
                <a:ea typeface="Courier" charset="0"/>
                <a:cs typeface="Courier" charset="0"/>
              </a:rPr>
              <a:t>servaddr.sin_port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> = </a:t>
            </a:r>
            <a:r>
              <a:rPr lang="en-US" dirty="0" err="1" smtClean="0">
                <a:latin typeface="Courier" charset="0"/>
                <a:ea typeface="Courier" charset="0"/>
                <a:cs typeface="Courier" charset="0"/>
              </a:rPr>
              <a:t>htons</a:t>
            </a:r>
            <a:r>
              <a:rPr lang="en-US" dirty="0" smtClean="0">
                <a:latin typeface="Courier" charset="0"/>
                <a:ea typeface="Courier" charset="0"/>
                <a:cs typeface="Courier" charset="0"/>
              </a:rPr>
              <a:t>(SERV_PORT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>); </a:t>
            </a:r>
            <a:r>
              <a:rPr lang="en-US" dirty="0" smtClean="0">
                <a:latin typeface="Courier" charset="0"/>
                <a:ea typeface="Courier" charset="0"/>
                <a:cs typeface="Courier" charset="0"/>
              </a:rPr>
              <a:t>// to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> </a:t>
            </a:r>
            <a:r>
              <a:rPr lang="en-US" dirty="0" smtClean="0">
                <a:latin typeface="Courier" charset="0"/>
                <a:ea typeface="Courier" charset="0"/>
                <a:cs typeface="Courier" charset="0"/>
              </a:rPr>
              <a:t>big-endian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/>
            </a:r>
            <a:br>
              <a:rPr lang="en-US" dirty="0">
                <a:latin typeface="Courier" charset="0"/>
                <a:ea typeface="Courier" charset="0"/>
                <a:cs typeface="Courier" charset="0"/>
              </a:rPr>
            </a:br>
            <a:r>
              <a:rPr lang="en-US" dirty="0">
                <a:latin typeface="Courier" charset="0"/>
                <a:ea typeface="Courier" charset="0"/>
                <a:cs typeface="Courier" charset="0"/>
              </a:rPr>
              <a:t/>
            </a:r>
            <a:br>
              <a:rPr lang="en-US" dirty="0">
                <a:latin typeface="Courier" charset="0"/>
                <a:ea typeface="Courier" charset="0"/>
                <a:cs typeface="Courier" charset="0"/>
              </a:rPr>
            </a:br>
            <a:r>
              <a:rPr lang="en-US" dirty="0" smtClean="0">
                <a:solidFill>
                  <a:schemeClr val="accent3"/>
                </a:solidFill>
                <a:latin typeface="Courier" charset="0"/>
                <a:ea typeface="Courier" charset="0"/>
                <a:cs typeface="Courier" charset="0"/>
              </a:rPr>
              <a:t>// Establish TCP connection</a:t>
            </a:r>
            <a:r>
              <a:rPr lang="en-US" dirty="0">
                <a:solidFill>
                  <a:schemeClr val="accent3"/>
                </a:solidFill>
                <a:latin typeface="Courier" charset="0"/>
                <a:ea typeface="Courier" charset="0"/>
                <a:cs typeface="Courier" charset="0"/>
              </a:rPr>
              <a:t/>
            </a:r>
            <a:br>
              <a:rPr lang="en-US" dirty="0">
                <a:solidFill>
                  <a:schemeClr val="accent3"/>
                </a:solidFill>
                <a:latin typeface="Courier" charset="0"/>
                <a:ea typeface="Courier" charset="0"/>
                <a:cs typeface="Courier" charset="0"/>
              </a:rPr>
            </a:br>
            <a:r>
              <a:rPr lang="en-US" dirty="0" smtClean="0">
                <a:latin typeface="Courier" charset="0"/>
                <a:ea typeface="Courier" charset="0"/>
                <a:cs typeface="Courier" charset="0"/>
              </a:rPr>
              <a:t>if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> (connect(</a:t>
            </a:r>
            <a:r>
              <a:rPr lang="en-US" dirty="0" err="1">
                <a:latin typeface="Courier" charset="0"/>
                <a:ea typeface="Courier" charset="0"/>
                <a:cs typeface="Courier" charset="0"/>
              </a:rPr>
              <a:t>sockfd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>, (</a:t>
            </a:r>
            <a:r>
              <a:rPr lang="en-US" dirty="0" err="1">
                <a:latin typeface="Courier" charset="0"/>
                <a:ea typeface="Courier" charset="0"/>
                <a:cs typeface="Courier" charset="0"/>
              </a:rPr>
              <a:t>struct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> </a:t>
            </a:r>
            <a:r>
              <a:rPr lang="en-US" dirty="0" err="1">
                <a:latin typeface="Courier" charset="0"/>
                <a:ea typeface="Courier" charset="0"/>
                <a:cs typeface="Courier" charset="0"/>
              </a:rPr>
              <a:t>sockaddr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> *) &amp;</a:t>
            </a:r>
            <a:r>
              <a:rPr lang="en-US" dirty="0" err="1">
                <a:latin typeface="Courier" charset="0"/>
                <a:ea typeface="Courier" charset="0"/>
                <a:cs typeface="Courier" charset="0"/>
              </a:rPr>
              <a:t>servaddr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>, </a:t>
            </a:r>
            <a:endParaRPr lang="en-US" dirty="0" smtClean="0">
              <a:latin typeface="Courier" charset="0"/>
              <a:ea typeface="Courier" charset="0"/>
              <a:cs typeface="Courier" charset="0"/>
            </a:endParaRPr>
          </a:p>
          <a:p>
            <a:pPr marL="0" indent="0" defTabSz="9144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Courier" charset="0"/>
                <a:ea typeface="Courier" charset="0"/>
                <a:cs typeface="Courier" charset="0"/>
              </a:rPr>
              <a:t>	</a:t>
            </a:r>
            <a:r>
              <a:rPr lang="en-US" dirty="0" smtClean="0">
                <a:latin typeface="Courier" charset="0"/>
                <a:ea typeface="Courier" charset="0"/>
                <a:cs typeface="Courier" charset="0"/>
              </a:rPr>
              <a:t>      </a:t>
            </a:r>
            <a:r>
              <a:rPr lang="en-US" dirty="0" err="1" smtClean="0">
                <a:latin typeface="Courier" charset="0"/>
                <a:ea typeface="Courier" charset="0"/>
                <a:cs typeface="Courier" charset="0"/>
              </a:rPr>
              <a:t>sizeof</a:t>
            </a:r>
            <a:r>
              <a:rPr lang="en-US" dirty="0" smtClean="0">
                <a:latin typeface="Courier" charset="0"/>
                <a:ea typeface="Courier" charset="0"/>
                <a:cs typeface="Courier" charset="0"/>
              </a:rPr>
              <a:t>(</a:t>
            </a:r>
            <a:r>
              <a:rPr lang="en-US" dirty="0" err="1" smtClean="0">
                <a:latin typeface="Courier" charset="0"/>
                <a:ea typeface="Courier" charset="0"/>
                <a:cs typeface="Courier" charset="0"/>
              </a:rPr>
              <a:t>servaddr</a:t>
            </a:r>
            <a:r>
              <a:rPr lang="en-US" dirty="0" smtClean="0">
                <a:latin typeface="Courier" charset="0"/>
                <a:ea typeface="Courier" charset="0"/>
                <a:cs typeface="Courier" charset="0"/>
              </a:rPr>
              <a:t>)) &lt; 0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>) {</a:t>
            </a:r>
            <a:br>
              <a:rPr lang="en-US" dirty="0">
                <a:latin typeface="Courier" charset="0"/>
                <a:ea typeface="Courier" charset="0"/>
                <a:cs typeface="Courier" charset="0"/>
              </a:rPr>
            </a:br>
            <a:r>
              <a:rPr lang="en-US" dirty="0">
                <a:latin typeface="Courier" charset="0"/>
                <a:ea typeface="Courier" charset="0"/>
                <a:cs typeface="Courier" charset="0"/>
              </a:rPr>
              <a:t>  </a:t>
            </a:r>
            <a:r>
              <a:rPr lang="en-US" dirty="0" err="1">
                <a:latin typeface="Courier" charset="0"/>
                <a:ea typeface="Courier" charset="0"/>
                <a:cs typeface="Courier" charset="0"/>
              </a:rPr>
              <a:t>perror</a:t>
            </a:r>
            <a:r>
              <a:rPr lang="en-US" dirty="0" smtClean="0">
                <a:latin typeface="Courier" charset="0"/>
                <a:ea typeface="Courier" charset="0"/>
                <a:cs typeface="Courier" charset="0"/>
              </a:rPr>
              <a:t>(”Connect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> </a:t>
            </a:r>
            <a:r>
              <a:rPr lang="en-US" dirty="0" smtClean="0">
                <a:latin typeface="Courier" charset="0"/>
                <a:ea typeface="Courier" charset="0"/>
                <a:cs typeface="Courier" charset="0"/>
              </a:rPr>
              <a:t>to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> server");</a:t>
            </a:r>
            <a:br>
              <a:rPr lang="en-US" dirty="0">
                <a:latin typeface="Courier" charset="0"/>
                <a:ea typeface="Courier" charset="0"/>
                <a:cs typeface="Courier" charset="0"/>
              </a:rPr>
            </a:br>
            <a:r>
              <a:rPr lang="en-US" dirty="0">
                <a:latin typeface="Courier" charset="0"/>
                <a:ea typeface="Courier" charset="0"/>
                <a:cs typeface="Courier" charset="0"/>
              </a:rPr>
              <a:t>  exit(3);</a:t>
            </a:r>
            <a:br>
              <a:rPr lang="en-US" dirty="0">
                <a:latin typeface="Courier" charset="0"/>
                <a:ea typeface="Courier" charset="0"/>
                <a:cs typeface="Courier" charset="0"/>
              </a:rPr>
            </a:br>
            <a:r>
              <a:rPr lang="en-US" dirty="0" smtClean="0">
                <a:latin typeface="Courier" charset="0"/>
                <a:ea typeface="Courier" charset="0"/>
                <a:cs typeface="Courier" charset="0"/>
              </a:rPr>
              <a:t>}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/>
            </a:r>
            <a:br>
              <a:rPr lang="en-US" dirty="0">
                <a:latin typeface="Courier" charset="0"/>
                <a:ea typeface="Courier" charset="0"/>
                <a:cs typeface="Courier" charset="0"/>
              </a:rPr>
            </a:br>
            <a:endParaRPr lang="en-US" dirty="0" smtClean="0">
              <a:latin typeface="Courier" charset="0"/>
              <a:ea typeface="Courier" charset="0"/>
              <a:cs typeface="Courier" charset="0"/>
            </a:endParaRPr>
          </a:p>
          <a:p>
            <a:pPr marL="0" indent="0" defTabSz="9144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solidFill>
                  <a:schemeClr val="accent3"/>
                </a:solidFill>
                <a:latin typeface="Courier" charset="0"/>
                <a:ea typeface="Courier" charset="0"/>
                <a:cs typeface="Courier" charset="0"/>
              </a:rPr>
              <a:t>// Transmit the data over the TCP connection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/>
            </a:r>
            <a:br>
              <a:rPr lang="en-US" dirty="0">
                <a:latin typeface="Courier" charset="0"/>
                <a:ea typeface="Courier" charset="0"/>
                <a:cs typeface="Courier" charset="0"/>
              </a:rPr>
            </a:br>
            <a:r>
              <a:rPr lang="en-US" dirty="0" smtClean="0">
                <a:latin typeface="Courier" charset="0"/>
                <a:ea typeface="Courier" charset="0"/>
                <a:cs typeface="Courier" charset="0"/>
              </a:rPr>
              <a:t>send(</a:t>
            </a:r>
            <a:r>
              <a:rPr lang="en-US" dirty="0" err="1" smtClean="0">
                <a:latin typeface="Courier" charset="0"/>
                <a:ea typeface="Courier" charset="0"/>
                <a:cs typeface="Courier" charset="0"/>
              </a:rPr>
              <a:t>sockfd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>, </a:t>
            </a:r>
            <a:r>
              <a:rPr lang="en-US" dirty="0" err="1" smtClean="0">
                <a:latin typeface="Courier" charset="0"/>
                <a:ea typeface="Courier" charset="0"/>
                <a:cs typeface="Courier" charset="0"/>
              </a:rPr>
              <a:t>buf</a:t>
            </a:r>
            <a:r>
              <a:rPr lang="en-US" dirty="0" smtClean="0">
                <a:latin typeface="Courier" charset="0"/>
                <a:ea typeface="Courier" charset="0"/>
                <a:cs typeface="Courier" charset="0"/>
              </a:rPr>
              <a:t>,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> </a:t>
            </a:r>
            <a:r>
              <a:rPr lang="en-US" dirty="0" err="1" smtClean="0">
                <a:latin typeface="Courier" charset="0"/>
                <a:ea typeface="Courier" charset="0"/>
                <a:cs typeface="Courier" charset="0"/>
              </a:rPr>
              <a:t>strlen</a:t>
            </a:r>
            <a:r>
              <a:rPr lang="en-US" dirty="0" smtClean="0">
                <a:latin typeface="Courier" charset="0"/>
                <a:ea typeface="Courier" charset="0"/>
                <a:cs typeface="Courier" charset="0"/>
              </a:rPr>
              <a:t>(</a:t>
            </a:r>
            <a:r>
              <a:rPr lang="en-US" dirty="0" err="1" smtClean="0">
                <a:latin typeface="Courier" charset="0"/>
                <a:ea typeface="Courier" charset="0"/>
                <a:cs typeface="Courier" charset="0"/>
              </a:rPr>
              <a:t>buf</a:t>
            </a:r>
            <a:r>
              <a:rPr lang="en-US" dirty="0" smtClean="0">
                <a:latin typeface="Courier" charset="0"/>
                <a:ea typeface="Courier" charset="0"/>
                <a:cs typeface="Courier" charset="0"/>
              </a:rPr>
              <a:t>),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> 0);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111C5-E04E-4942-8174-12BB645D56A6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910510" y="3035489"/>
            <a:ext cx="724677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rial" charset="0"/>
                <a:ea typeface="Arial" charset="0"/>
                <a:cs typeface="Arial" charset="0"/>
              </a:rPr>
              <a:t>Sockets </a:t>
            </a:r>
            <a:r>
              <a:rPr lang="en-US" sz="32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don’t provide transparency</a:t>
            </a:r>
            <a:endParaRPr lang="en-US" sz="3200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0294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/>
          </a:p>
          <a:p>
            <a:pPr marL="571500" indent="-514350">
              <a:buFont typeface="+mj-lt"/>
              <a:buAutoNum type="arabicPeriod"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Network Sockets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 smtClean="0"/>
          </a:p>
          <a:p>
            <a:pPr marL="571500" indent="-514350">
              <a:buFont typeface="+mj-lt"/>
              <a:buAutoNum type="arabicPeriod"/>
            </a:pPr>
            <a:r>
              <a:rPr lang="en-US" b="1" dirty="0" smtClean="0"/>
              <a:t>Remote Procedure Call</a:t>
            </a:r>
          </a:p>
          <a:p>
            <a:pPr marL="571500" indent="-514350">
              <a:buFont typeface="+mj-lt"/>
              <a:buAutoNum type="arabicPeriod"/>
            </a:pPr>
            <a:endParaRPr lang="en-US" b="1" dirty="0"/>
          </a:p>
          <a:p>
            <a:pPr marL="571500" indent="-514350">
              <a:buFont typeface="+mj-lt"/>
              <a:buAutoNum type="arabicPeriod"/>
            </a:pPr>
            <a:r>
              <a:rPr lang="en-US" dirty="0" smtClean="0"/>
              <a:t>Threads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outline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30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typical programmer is trained to write single-threaded code that runs in </a:t>
            </a:r>
            <a:r>
              <a:rPr lang="en-US" b="1" dirty="0" smtClean="0"/>
              <a:t>one place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b="1" dirty="0" smtClean="0"/>
              <a:t>Goal:</a:t>
            </a:r>
            <a:r>
              <a:rPr lang="en-US" dirty="0" smtClean="0"/>
              <a:t> Easy-to-program </a:t>
            </a:r>
            <a:r>
              <a:rPr lang="en-US" dirty="0"/>
              <a:t>network communication </a:t>
            </a:r>
            <a:r>
              <a:rPr lang="en-US" dirty="0" smtClean="0"/>
              <a:t>that makes client-server communication </a:t>
            </a:r>
            <a:r>
              <a:rPr lang="en-US" b="1" dirty="0" smtClean="0"/>
              <a:t>transparent</a:t>
            </a:r>
          </a:p>
          <a:p>
            <a:endParaRPr lang="en-US" dirty="0"/>
          </a:p>
          <a:p>
            <a:pPr lvl="1"/>
            <a:r>
              <a:rPr lang="en-US" dirty="0" smtClean="0"/>
              <a:t>Retains the “feel” of writing centralized code	</a:t>
            </a:r>
          </a:p>
          <a:p>
            <a:pPr lvl="2"/>
            <a:r>
              <a:rPr lang="en-US" dirty="0" smtClean="0"/>
              <a:t>Programmer needn’t think about the network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COS 418 programming assignments use RPC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RPC?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761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What’s the goal of RPC?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3352800"/>
          </a:xfrm>
        </p:spPr>
        <p:txBody>
          <a:bodyPr/>
          <a:lstStyle/>
          <a:p>
            <a:r>
              <a:rPr lang="en-US" dirty="0" smtClean="0"/>
              <a:t>Within </a:t>
            </a:r>
            <a:r>
              <a:rPr lang="en-US" dirty="0"/>
              <a:t>a single program, running </a:t>
            </a:r>
            <a:r>
              <a:rPr lang="en-US" dirty="0" smtClean="0"/>
              <a:t>in a single process, recall the </a:t>
            </a:r>
            <a:r>
              <a:rPr lang="en-US" dirty="0"/>
              <a:t>well-known notion of </a:t>
            </a:r>
            <a:r>
              <a:rPr lang="en-US" dirty="0" smtClean="0"/>
              <a:t>a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procedure call</a:t>
            </a:r>
            <a:r>
              <a:rPr lang="en-US" dirty="0" smtClean="0"/>
              <a:t>:</a:t>
            </a:r>
          </a:p>
          <a:p>
            <a:pPr lvl="1"/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Caller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pushes arguments onto </a:t>
            </a:r>
            <a:r>
              <a:rPr lang="en-US" dirty="0" smtClean="0"/>
              <a:t>stack,</a:t>
            </a:r>
            <a:endParaRPr lang="en-US" dirty="0"/>
          </a:p>
          <a:p>
            <a:pPr lvl="2"/>
            <a:r>
              <a:rPr lang="en-US" dirty="0"/>
              <a:t>j</a:t>
            </a:r>
            <a:r>
              <a:rPr lang="en-US" dirty="0" smtClean="0"/>
              <a:t>umps </a:t>
            </a:r>
            <a:r>
              <a:rPr lang="en-US" dirty="0"/>
              <a:t>to address of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callee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smtClean="0"/>
              <a:t>function</a:t>
            </a:r>
            <a:endParaRPr lang="en-US" dirty="0"/>
          </a:p>
          <a:p>
            <a:pPr lvl="1"/>
            <a:endParaRPr lang="en-US" b="1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1"/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Callee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reads arguments from </a:t>
            </a:r>
            <a:r>
              <a:rPr lang="en-US" dirty="0" smtClean="0"/>
              <a:t>stack,</a:t>
            </a:r>
            <a:endParaRPr lang="en-US" dirty="0"/>
          </a:p>
          <a:p>
            <a:pPr lvl="2"/>
            <a:r>
              <a:rPr lang="en-US" dirty="0" smtClean="0"/>
              <a:t>executes</a:t>
            </a:r>
            <a:r>
              <a:rPr lang="en-US" dirty="0"/>
              <a:t>, puts return value in </a:t>
            </a:r>
            <a:r>
              <a:rPr lang="en-US" dirty="0" smtClean="0"/>
              <a:t>register,</a:t>
            </a:r>
          </a:p>
          <a:p>
            <a:pPr lvl="2"/>
            <a:r>
              <a:rPr lang="en-US" dirty="0" smtClean="0"/>
              <a:t>returns </a:t>
            </a:r>
            <a:r>
              <a:rPr lang="en-US" dirty="0"/>
              <a:t>to next instruction in </a:t>
            </a:r>
            <a:r>
              <a:rPr lang="en-US" dirty="0" smtClean="0"/>
              <a:t>caller</a:t>
            </a: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500AEB7-5C94-5844-B096-584ECB153C49}" type="slidenum">
              <a:rPr lang="en-US" b="0" smtClean="0">
                <a:latin typeface="Arial" charset="0"/>
              </a:rPr>
              <a:pPr/>
              <a:t>15</a:t>
            </a:fld>
            <a:endParaRPr lang="en-US" b="0" dirty="0" smtClean="0">
              <a:latin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20291" y="5029200"/>
            <a:ext cx="8303419" cy="8925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en-US" sz="2600" smtClean="0">
                <a:latin typeface="Arial" charset="0"/>
                <a:ea typeface="Arial" charset="0"/>
                <a:cs typeface="Arial" charset="0"/>
              </a:rPr>
              <a:t>RPC’s Goal</a:t>
            </a:r>
            <a:r>
              <a:rPr lang="en-US" sz="2600" dirty="0">
                <a:latin typeface="Arial" charset="0"/>
                <a:ea typeface="Arial" charset="0"/>
                <a:cs typeface="Arial" charset="0"/>
              </a:rPr>
              <a:t>: </a:t>
            </a:r>
            <a:r>
              <a:rPr lang="en-US" sz="2600" b="0" dirty="0">
                <a:latin typeface="Arial" charset="0"/>
                <a:ea typeface="Arial" charset="0"/>
                <a:cs typeface="Arial" charset="0"/>
              </a:rPr>
              <a:t>To make communication </a:t>
            </a:r>
            <a:r>
              <a:rPr lang="en-US" sz="2600" b="0" dirty="0" smtClean="0">
                <a:latin typeface="Arial" charset="0"/>
                <a:ea typeface="Arial" charset="0"/>
                <a:cs typeface="Arial" charset="0"/>
              </a:rPr>
              <a:t>appear </a:t>
            </a:r>
            <a:r>
              <a:rPr lang="en-US" sz="2600" b="0" dirty="0">
                <a:latin typeface="Arial" charset="0"/>
                <a:ea typeface="Arial" charset="0"/>
                <a:cs typeface="Arial" charset="0"/>
              </a:rPr>
              <a:t>like a </a:t>
            </a:r>
            <a:r>
              <a:rPr lang="en-US" sz="2600" dirty="0">
                <a:latin typeface="Arial" charset="0"/>
                <a:ea typeface="Arial" charset="0"/>
                <a:cs typeface="Arial" charset="0"/>
              </a:rPr>
              <a:t>local</a:t>
            </a:r>
            <a:r>
              <a:rPr lang="en-US" sz="2600" b="0" dirty="0">
                <a:latin typeface="Arial" charset="0"/>
                <a:ea typeface="Arial" charset="0"/>
                <a:cs typeface="Arial" charset="0"/>
              </a:rPr>
              <a:t> procedure </a:t>
            </a:r>
            <a:r>
              <a:rPr lang="en-US" sz="2600" b="0" dirty="0" smtClean="0">
                <a:latin typeface="Arial" charset="0"/>
                <a:ea typeface="Arial" charset="0"/>
                <a:cs typeface="Arial" charset="0"/>
              </a:rPr>
              <a:t>call: </a:t>
            </a: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transparency</a:t>
            </a:r>
            <a:r>
              <a:rPr lang="en-US" sz="2600" b="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600" b="0" dirty="0">
                <a:latin typeface="Arial" charset="0"/>
                <a:ea typeface="Arial" charset="0"/>
                <a:cs typeface="Arial" charset="0"/>
              </a:rPr>
              <a:t>for procedure calls</a:t>
            </a:r>
          </a:p>
        </p:txBody>
      </p:sp>
    </p:spTree>
    <p:extLst>
      <p:ext uri="{BB962C8B-B14F-4D97-AF65-F5344CB8AC3E}">
        <p14:creationId xmlns:p14="http://schemas.microsoft.com/office/powerpoint/2010/main" val="1451490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Heterogeneity</a:t>
            </a:r>
          </a:p>
          <a:p>
            <a:pPr lvl="1"/>
            <a:r>
              <a:rPr lang="en-US" dirty="0" smtClean="0"/>
              <a:t>Client needs to </a:t>
            </a:r>
            <a:r>
              <a:rPr lang="en-US" b="1" dirty="0" smtClean="0"/>
              <a:t>rendezvous</a:t>
            </a:r>
            <a:r>
              <a:rPr lang="en-US" dirty="0" smtClean="0"/>
              <a:t> with the server</a:t>
            </a:r>
          </a:p>
          <a:p>
            <a:pPr lvl="1"/>
            <a:r>
              <a:rPr lang="en-US" dirty="0" smtClean="0"/>
              <a:t>Server must </a:t>
            </a:r>
            <a:r>
              <a:rPr lang="en-US" b="1" dirty="0" smtClean="0"/>
              <a:t>dispatch</a:t>
            </a:r>
            <a:r>
              <a:rPr lang="en-US" dirty="0" smtClean="0"/>
              <a:t> to the required function</a:t>
            </a:r>
          </a:p>
          <a:p>
            <a:pPr lvl="2"/>
            <a:r>
              <a:rPr lang="en-US" dirty="0" smtClean="0"/>
              <a:t>What if server is </a:t>
            </a:r>
            <a:r>
              <a:rPr lang="en-US" b="1" dirty="0" smtClean="0"/>
              <a:t>different</a:t>
            </a:r>
            <a:r>
              <a:rPr lang="en-US" dirty="0" smtClean="0"/>
              <a:t> type of machine?</a:t>
            </a:r>
          </a:p>
          <a:p>
            <a:endParaRPr lang="en-US" b="1" dirty="0" smtClean="0"/>
          </a:p>
          <a:p>
            <a:pPr marL="514350" indent="-514350">
              <a:buFont typeface="+mj-lt"/>
              <a:buAutoNum type="arabicPeriod" startAt="2"/>
            </a:pPr>
            <a:r>
              <a:rPr lang="en-US" b="1" dirty="0" smtClean="0"/>
              <a:t>Failure</a:t>
            </a:r>
          </a:p>
          <a:p>
            <a:pPr lvl="1"/>
            <a:r>
              <a:rPr lang="en-US" dirty="0" smtClean="0"/>
              <a:t>What if messages get </a:t>
            </a:r>
            <a:r>
              <a:rPr lang="en-US" b="1" dirty="0" smtClean="0">
                <a:solidFill>
                  <a:srgbClr val="FF0000"/>
                </a:solidFill>
              </a:rPr>
              <a:t>dropped?</a:t>
            </a:r>
          </a:p>
          <a:p>
            <a:pPr lvl="1"/>
            <a:r>
              <a:rPr lang="en-US" dirty="0" smtClean="0"/>
              <a:t>What if client, server, or network </a:t>
            </a:r>
            <a:r>
              <a:rPr lang="en-US" b="1" dirty="0" smtClean="0">
                <a:solidFill>
                  <a:srgbClr val="FF0000"/>
                </a:solidFill>
              </a:rPr>
              <a:t>fails?</a:t>
            </a:r>
            <a:endParaRPr lang="en-US" dirty="0" smtClean="0"/>
          </a:p>
          <a:p>
            <a:endParaRPr lang="en-US" dirty="0"/>
          </a:p>
          <a:p>
            <a:pPr marL="514350" indent="-514350">
              <a:buFont typeface="+mj-lt"/>
              <a:buAutoNum type="arabicPeriod" startAt="3"/>
            </a:pPr>
            <a:r>
              <a:rPr lang="en-US" b="1" dirty="0" smtClean="0"/>
              <a:t>Performance</a:t>
            </a:r>
          </a:p>
          <a:p>
            <a:pPr lvl="1"/>
            <a:r>
              <a:rPr lang="en-US" dirty="0" smtClean="0"/>
              <a:t>Procedure call takes ≈ 10 cycles ≈ 3 ns</a:t>
            </a:r>
          </a:p>
          <a:p>
            <a:pPr lvl="1"/>
            <a:r>
              <a:rPr lang="en-US" dirty="0" smtClean="0"/>
              <a:t>RPC in a data center takes ≈ 10 </a:t>
            </a:r>
            <a:r>
              <a:rPr lang="en-US" dirty="0" err="1" smtClean="0"/>
              <a:t>μs</a:t>
            </a:r>
            <a:r>
              <a:rPr lang="en-US" dirty="0" smtClean="0"/>
              <a:t> (10</a:t>
            </a:r>
            <a:r>
              <a:rPr lang="en-US" baseline="30000" dirty="0" smtClean="0"/>
              <a:t>3</a:t>
            </a:r>
            <a:r>
              <a:rPr lang="en-US" dirty="0" smtClean="0"/>
              <a:t>× slower)</a:t>
            </a:r>
          </a:p>
          <a:p>
            <a:pPr lvl="2"/>
            <a:r>
              <a:rPr lang="en-US" dirty="0" smtClean="0"/>
              <a:t>In the wide area, typically 10</a:t>
            </a:r>
            <a:r>
              <a:rPr lang="en-US" baseline="30000" dirty="0" smtClean="0"/>
              <a:t>6</a:t>
            </a:r>
            <a:r>
              <a:rPr lang="en-US" dirty="0" smtClean="0"/>
              <a:t>× slower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4929D7-7AD0-024D-8F69-58F7A677FF78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RPC issues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3573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3295650"/>
          </a:xfrm>
        </p:spPr>
        <p:txBody>
          <a:bodyPr>
            <a:normAutofit/>
          </a:bodyPr>
          <a:lstStyle/>
          <a:p>
            <a:r>
              <a:rPr lang="en-US" dirty="0" smtClean="0"/>
              <a:t>Not an issue for </a:t>
            </a:r>
            <a:r>
              <a:rPr lang="en-US" b="1" dirty="0" smtClean="0"/>
              <a:t>local</a:t>
            </a:r>
            <a:r>
              <a:rPr lang="en-US" dirty="0" smtClean="0"/>
              <a:t> procedure call</a:t>
            </a:r>
          </a:p>
          <a:p>
            <a:endParaRPr lang="en-US" dirty="0"/>
          </a:p>
          <a:p>
            <a:r>
              <a:rPr lang="en-US" dirty="0" smtClean="0"/>
              <a:t>For a remote procedure call, a </a:t>
            </a:r>
            <a:r>
              <a:rPr lang="en-US" b="1" dirty="0" smtClean="0"/>
              <a:t>remote machine may:</a:t>
            </a:r>
            <a:endParaRPr lang="en-US" b="1" dirty="0"/>
          </a:p>
          <a:p>
            <a:pPr lvl="1"/>
            <a:r>
              <a:rPr lang="en-US" dirty="0" smtClean="0"/>
              <a:t>Represent data </a:t>
            </a:r>
            <a:r>
              <a:rPr lang="en-US" dirty="0"/>
              <a:t>types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smtClean="0"/>
              <a:t>using </a:t>
            </a:r>
            <a:r>
              <a:rPr lang="en-US" b="1" dirty="0">
                <a:solidFill>
                  <a:srgbClr val="FF0000"/>
                </a:solidFill>
              </a:rPr>
              <a:t>different </a:t>
            </a:r>
            <a:r>
              <a:rPr lang="en-US" b="1" dirty="0" smtClean="0">
                <a:solidFill>
                  <a:srgbClr val="FF0000"/>
                </a:solidFill>
              </a:rPr>
              <a:t>sizes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Use a </a:t>
            </a:r>
            <a:r>
              <a:rPr lang="en-US" b="1" dirty="0" smtClean="0">
                <a:solidFill>
                  <a:srgbClr val="FF0000"/>
                </a:solidFill>
              </a:rPr>
              <a:t>different byte ordering </a:t>
            </a:r>
            <a:r>
              <a:rPr lang="en-US" dirty="0" smtClean="0"/>
              <a:t>(</a:t>
            </a:r>
            <a:r>
              <a:rPr lang="en-US" i="1" dirty="0" smtClean="0"/>
              <a:t>endianness</a:t>
            </a:r>
            <a:r>
              <a:rPr lang="en-US" dirty="0" smtClean="0"/>
              <a:t>)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  <a:p>
            <a:pPr lvl="1"/>
            <a:r>
              <a:rPr lang="en-US" dirty="0" smtClean="0"/>
              <a:t>Represent floating point numbers </a:t>
            </a:r>
            <a:r>
              <a:rPr lang="en-US" b="1" dirty="0" smtClean="0">
                <a:solidFill>
                  <a:srgbClr val="FF0000"/>
                </a:solidFill>
              </a:rPr>
              <a:t>differently</a:t>
            </a:r>
            <a:endParaRPr lang="en-US" b="1" dirty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Have </a:t>
            </a:r>
            <a:r>
              <a:rPr lang="en-US" b="1" dirty="0" smtClean="0">
                <a:solidFill>
                  <a:srgbClr val="FF0000"/>
                </a:solidFill>
              </a:rPr>
              <a:t>different data alignment </a:t>
            </a:r>
            <a:r>
              <a:rPr lang="en-US" dirty="0" smtClean="0"/>
              <a:t>requirements</a:t>
            </a:r>
            <a:endParaRPr lang="en-US" dirty="0"/>
          </a:p>
          <a:p>
            <a:pPr lvl="2"/>
            <a:r>
              <a:rPr lang="en-US" i="1" spc="-150" dirty="0" smtClean="0"/>
              <a:t>e.g.,</a:t>
            </a:r>
            <a:r>
              <a:rPr lang="en-US" spc="-150" dirty="0" smtClean="0"/>
              <a:t> 4-byte type begins only on 4-byte memory boundary</a:t>
            </a:r>
            <a:endParaRPr lang="en-US" spc="-150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Problem: Differences in data representation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476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Language support </a:t>
            </a:r>
            <a:r>
              <a:rPr lang="en-US" b="1" dirty="0" smtClean="0">
                <a:solidFill>
                  <a:srgbClr val="FF0000"/>
                </a:solidFill>
              </a:rPr>
              <a:t>varies: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Many programming languages have </a:t>
            </a:r>
            <a:r>
              <a:rPr lang="en-US" b="1" dirty="0" smtClean="0">
                <a:solidFill>
                  <a:srgbClr val="FF0000"/>
                </a:solidFill>
              </a:rPr>
              <a:t>no inbuilt concept</a:t>
            </a:r>
            <a:r>
              <a:rPr lang="en-US" b="1" dirty="0" smtClean="0"/>
              <a:t> </a:t>
            </a:r>
            <a:r>
              <a:rPr lang="en-US" dirty="0" smtClean="0"/>
              <a:t>of remote procedure calls</a:t>
            </a:r>
          </a:p>
          <a:p>
            <a:pPr lvl="2"/>
            <a:r>
              <a:rPr lang="en-US" i="1" dirty="0" smtClean="0"/>
              <a:t>e.g., </a:t>
            </a:r>
            <a:r>
              <a:rPr lang="en-US" dirty="0" smtClean="0"/>
              <a:t>C, C++, earlier Java: won’t generate stubs</a:t>
            </a:r>
          </a:p>
          <a:p>
            <a:pPr lvl="1"/>
            <a:endParaRPr lang="en-US" i="1" dirty="0"/>
          </a:p>
          <a:p>
            <a:pPr lvl="1"/>
            <a:r>
              <a:rPr lang="en-US" dirty="0" smtClean="0"/>
              <a:t>Some languages have 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support that enables RPC</a:t>
            </a:r>
          </a:p>
          <a:p>
            <a:pPr lvl="2"/>
            <a:r>
              <a:rPr lang="en-US" i="1" dirty="0" smtClean="0"/>
              <a:t>e.g.,</a:t>
            </a:r>
            <a:r>
              <a:rPr lang="en-US" dirty="0" smtClean="0"/>
              <a:t> Python, Haskell, </a:t>
            </a:r>
            <a:r>
              <a:rPr lang="en-US" b="1" dirty="0" smtClean="0"/>
              <a:t>Go</a:t>
            </a:r>
          </a:p>
          <a:p>
            <a:pPr lvl="2"/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Problem: Differences in </a:t>
            </a:r>
            <a:br>
              <a:rPr lang="en-US" dirty="0" smtClean="0"/>
            </a:br>
            <a:r>
              <a:rPr lang="en-US" dirty="0" smtClean="0"/>
              <a:t>programming support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73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Mechanism </a:t>
            </a:r>
            <a:r>
              <a:rPr lang="en-US" dirty="0"/>
              <a:t>to pass procedure parameters and return values </a:t>
            </a:r>
            <a:r>
              <a:rPr lang="en-US" dirty="0" smtClean="0"/>
              <a:t>in a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machine-independent 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way</a:t>
            </a:r>
          </a:p>
          <a:p>
            <a:endParaRPr lang="en-US" b="1" dirty="0"/>
          </a:p>
          <a:p>
            <a:r>
              <a:rPr lang="en-US" dirty="0" smtClean="0"/>
              <a:t>Programmer may write an </a:t>
            </a:r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interface description </a:t>
            </a:r>
            <a:r>
              <a:rPr lang="en-US" dirty="0" smtClean="0"/>
              <a:t>in the IDL</a:t>
            </a:r>
          </a:p>
          <a:p>
            <a:pPr lvl="1"/>
            <a:r>
              <a:rPr lang="en-US" spc="-150" dirty="0" smtClean="0"/>
              <a:t>Defines API for procedure calls: names, parameter/return types</a:t>
            </a:r>
          </a:p>
          <a:p>
            <a:pPr lvl="1"/>
            <a:endParaRPr lang="en-US" dirty="0"/>
          </a:p>
          <a:p>
            <a:r>
              <a:rPr lang="en-US" dirty="0" smtClean="0"/>
              <a:t>Then runs an </a:t>
            </a:r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IDL compiler </a:t>
            </a:r>
            <a:r>
              <a:rPr lang="en-US" dirty="0" smtClean="0"/>
              <a:t>which generates:</a:t>
            </a:r>
          </a:p>
          <a:p>
            <a:pPr lvl="1"/>
            <a:r>
              <a:rPr lang="en-US" dirty="0" smtClean="0"/>
              <a:t>Code to </a:t>
            </a:r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marshal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smtClean="0"/>
              <a:t>(convert) native data types into machine-independent byte streams</a:t>
            </a:r>
          </a:p>
          <a:p>
            <a:pPr lvl="2"/>
            <a:r>
              <a:rPr lang="en-US" dirty="0" smtClean="0"/>
              <a:t>And vice-versa, called </a:t>
            </a:r>
            <a:r>
              <a:rPr lang="en-US" b="1" i="1" dirty="0" err="1" smtClean="0">
                <a:solidFill>
                  <a:schemeClr val="accent6">
                    <a:lumMod val="75000"/>
                  </a:schemeClr>
                </a:solidFill>
              </a:rPr>
              <a:t>unmarshaling</a:t>
            </a:r>
            <a:endParaRPr lang="en-US" dirty="0" smtClean="0"/>
          </a:p>
          <a:p>
            <a:pPr lvl="1"/>
            <a:endParaRPr lang="en-US" b="1" dirty="0" smtClean="0"/>
          </a:p>
          <a:p>
            <a:pPr lvl="1"/>
            <a:r>
              <a:rPr lang="en-US" b="1" spc="-150" dirty="0" smtClean="0"/>
              <a:t>Client stub: </a:t>
            </a:r>
            <a:r>
              <a:rPr lang="en-US" spc="-150" dirty="0" smtClean="0"/>
              <a:t>Forwards local procedure call as a request to server</a:t>
            </a:r>
          </a:p>
          <a:p>
            <a:pPr lvl="1"/>
            <a:endParaRPr lang="en-US" b="1" dirty="0" smtClean="0"/>
          </a:p>
          <a:p>
            <a:pPr lvl="1"/>
            <a:r>
              <a:rPr lang="en-US" b="1" dirty="0" smtClean="0"/>
              <a:t>Server stub: </a:t>
            </a:r>
            <a:r>
              <a:rPr lang="en-US" dirty="0" smtClean="0"/>
              <a:t>Dispatches RPC to its implementation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Solution: Interface Description Language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405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b="1" i="1" dirty="0" smtClean="0"/>
              <a:t>distributed system</a:t>
            </a:r>
            <a:r>
              <a:rPr lang="en-US" dirty="0" smtClean="0"/>
              <a:t> is many cooperating computers that appear to users as a single service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Today— </a:t>
            </a:r>
            <a:r>
              <a:rPr lang="en-US" i="1" dirty="0" smtClean="0"/>
              <a:t>How can processes on different cooperating computers </a:t>
            </a:r>
            <a:r>
              <a:rPr lang="en-US" b="1" i="1" dirty="0" smtClean="0"/>
              <a:t>exchange information?</a:t>
            </a:r>
            <a:endParaRPr lang="en-US" b="1" i="1" dirty="0"/>
          </a:p>
          <a:p>
            <a:endParaRPr lang="en-US" b="1" dirty="0"/>
          </a:p>
          <a:p>
            <a:pPr marL="571500" indent="-514350">
              <a:buFont typeface="+mj-lt"/>
              <a:buAutoNum type="arabicPeriod"/>
            </a:pPr>
            <a:r>
              <a:rPr lang="en-US" b="1" dirty="0" smtClean="0"/>
              <a:t>Network Sockets</a:t>
            </a:r>
          </a:p>
          <a:p>
            <a:pPr marL="571500" indent="-514350">
              <a:buFont typeface="+mj-lt"/>
              <a:buAutoNum type="arabicPeriod"/>
            </a:pPr>
            <a:endParaRPr lang="en-US" dirty="0" smtClean="0"/>
          </a:p>
          <a:p>
            <a:pPr marL="571500" indent="-514350">
              <a:buFont typeface="+mj-lt"/>
              <a:buAutoNum type="arabicPeriod"/>
            </a:pPr>
            <a:r>
              <a:rPr lang="en-US" dirty="0" smtClean="0"/>
              <a:t>Remote Procedure Call</a:t>
            </a:r>
          </a:p>
          <a:p>
            <a:pPr marL="571500" indent="-514350">
              <a:buFont typeface="+mj-lt"/>
              <a:buAutoNum type="arabicPeriod"/>
            </a:pPr>
            <a:endParaRPr lang="en-US" dirty="0"/>
          </a:p>
          <a:p>
            <a:pPr marL="571500" indent="-514350">
              <a:buFont typeface="+mj-lt"/>
              <a:buAutoNum type="arabicPeriod"/>
            </a:pPr>
            <a:r>
              <a:rPr lang="en-US" dirty="0" smtClean="0"/>
              <a:t>Threads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 and today’s outline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94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127921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Client calls stub function (pushes params onto stack)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A day in the life of an RPC</a:t>
            </a:r>
            <a:endParaRPr lang="en-US" sz="4000" dirty="0"/>
          </a:p>
        </p:txBody>
      </p:sp>
      <p:sp>
        <p:nvSpPr>
          <p:cNvPr id="5" name="Rectangle 4"/>
          <p:cNvSpPr/>
          <p:nvPr/>
        </p:nvSpPr>
        <p:spPr>
          <a:xfrm>
            <a:off x="480127" y="2955614"/>
            <a:ext cx="3602304" cy="335819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Client machine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85997" y="3427820"/>
            <a:ext cx="3390564" cy="7596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smtClean="0">
                <a:solidFill>
                  <a:schemeClr val="tx1"/>
                </a:solidFill>
                <a:latin typeface="+mn-lt"/>
              </a:rPr>
              <a:t>Client process</a:t>
            </a:r>
            <a:endParaRPr lang="en-US" b="0" dirty="0">
              <a:solidFill>
                <a:schemeClr val="tx1"/>
              </a:solidFill>
            </a:endParaRPr>
          </a:p>
          <a:p>
            <a:pPr algn="ctr"/>
            <a:r>
              <a:rPr lang="en-US" b="0" dirty="0" smtClean="0">
                <a:solidFill>
                  <a:schemeClr val="tx1"/>
                </a:solidFill>
                <a:latin typeface="+mn-lt"/>
              </a:rPr>
              <a:t>k = add(</a:t>
            </a:r>
            <a:r>
              <a:rPr lang="en-US" b="0" dirty="0">
                <a:solidFill>
                  <a:schemeClr val="tx1"/>
                </a:solidFill>
              </a:rPr>
              <a:t>3</a:t>
            </a:r>
            <a:r>
              <a:rPr lang="en-US" b="0" dirty="0" smtClean="0">
                <a:solidFill>
                  <a:schemeClr val="tx1"/>
                </a:solidFill>
                <a:latin typeface="+mn-lt"/>
              </a:rPr>
              <a:t>, </a:t>
            </a:r>
            <a:r>
              <a:rPr lang="en-US" b="0" dirty="0">
                <a:solidFill>
                  <a:schemeClr val="tx1"/>
                </a:solidFill>
              </a:rPr>
              <a:t>5</a:t>
            </a:r>
            <a:r>
              <a:rPr lang="en-US" b="0" dirty="0" smtClean="0">
                <a:solidFill>
                  <a:schemeClr val="tx1"/>
                </a:solidFill>
                <a:latin typeface="+mn-lt"/>
              </a:rPr>
              <a:t>)</a:t>
            </a:r>
          </a:p>
        </p:txBody>
      </p:sp>
      <p:sp>
        <p:nvSpPr>
          <p:cNvPr id="7" name="Rectangle 6"/>
          <p:cNvSpPr/>
          <p:nvPr/>
        </p:nvSpPr>
        <p:spPr>
          <a:xfrm>
            <a:off x="585998" y="4293667"/>
            <a:ext cx="3390563" cy="10135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Client stub (RPC library)</a:t>
            </a:r>
          </a:p>
        </p:txBody>
      </p:sp>
      <p:sp>
        <p:nvSpPr>
          <p:cNvPr id="10" name="Bent Arrow 9"/>
          <p:cNvSpPr/>
          <p:nvPr/>
        </p:nvSpPr>
        <p:spPr>
          <a:xfrm rot="5400000">
            <a:off x="3061375" y="3896146"/>
            <a:ext cx="453154" cy="453154"/>
          </a:xfrm>
          <a:prstGeom prst="bentArrow">
            <a:avLst/>
          </a:prstGeom>
          <a:solidFill>
            <a:schemeClr val="tx1">
              <a:lumMod val="50000"/>
              <a:lumOff val="5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 smtClean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4805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127921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Client calls stub function (pushes params onto stack)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Stub marshals parameters to a network message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A day in the life of an RPC</a:t>
            </a:r>
          </a:p>
        </p:txBody>
      </p:sp>
      <p:sp>
        <p:nvSpPr>
          <p:cNvPr id="5" name="Rectangle 4"/>
          <p:cNvSpPr/>
          <p:nvPr/>
        </p:nvSpPr>
        <p:spPr>
          <a:xfrm>
            <a:off x="480127" y="2955614"/>
            <a:ext cx="3602304" cy="335819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Client machine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85997" y="3427820"/>
            <a:ext cx="3390564" cy="7596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smtClean="0">
                <a:solidFill>
                  <a:schemeClr val="tx1"/>
                </a:solidFill>
                <a:latin typeface="+mn-lt"/>
              </a:rPr>
              <a:t>Client process</a:t>
            </a:r>
            <a:endParaRPr lang="en-US" b="0" dirty="0">
              <a:solidFill>
                <a:schemeClr val="tx1"/>
              </a:solidFill>
            </a:endParaRPr>
          </a:p>
          <a:p>
            <a:pPr algn="ctr"/>
            <a:r>
              <a:rPr lang="en-US" b="0" dirty="0" smtClean="0">
                <a:solidFill>
                  <a:schemeClr val="tx1"/>
                </a:solidFill>
                <a:latin typeface="+mn-lt"/>
              </a:rPr>
              <a:t>k = add(</a:t>
            </a:r>
            <a:r>
              <a:rPr lang="en-US" b="0" dirty="0">
                <a:solidFill>
                  <a:schemeClr val="tx1"/>
                </a:solidFill>
              </a:rPr>
              <a:t>3</a:t>
            </a:r>
            <a:r>
              <a:rPr lang="en-US" b="0" dirty="0" smtClean="0">
                <a:solidFill>
                  <a:schemeClr val="tx1"/>
                </a:solidFill>
                <a:latin typeface="+mn-lt"/>
              </a:rPr>
              <a:t>, </a:t>
            </a:r>
            <a:r>
              <a:rPr lang="en-US" b="0" dirty="0">
                <a:solidFill>
                  <a:schemeClr val="tx1"/>
                </a:solidFill>
              </a:rPr>
              <a:t>5</a:t>
            </a:r>
            <a:r>
              <a:rPr lang="en-US" b="0" dirty="0" smtClean="0">
                <a:solidFill>
                  <a:schemeClr val="tx1"/>
                </a:solidFill>
                <a:latin typeface="+mn-lt"/>
              </a:rPr>
              <a:t>)</a:t>
            </a:r>
          </a:p>
        </p:txBody>
      </p:sp>
      <p:sp>
        <p:nvSpPr>
          <p:cNvPr id="7" name="Rectangle 6"/>
          <p:cNvSpPr/>
          <p:nvPr/>
        </p:nvSpPr>
        <p:spPr>
          <a:xfrm>
            <a:off x="585998" y="4293667"/>
            <a:ext cx="3390563" cy="10135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Client stub (RPC library)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85997" y="5420986"/>
            <a:ext cx="3390564" cy="7596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Client OS</a:t>
            </a:r>
            <a:endParaRPr lang="en-US" b="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Folded Corner 7"/>
          <p:cNvSpPr/>
          <p:nvPr/>
        </p:nvSpPr>
        <p:spPr>
          <a:xfrm>
            <a:off x="697582" y="4746404"/>
            <a:ext cx="2823521" cy="458153"/>
          </a:xfrm>
          <a:prstGeom prst="foldedCorner">
            <a:avLst>
              <a:gd name="adj" fmla="val 33976"/>
            </a:avLst>
          </a:prstGeom>
          <a:solidFill>
            <a:srgbClr val="FFFF99"/>
          </a:solidFill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l" defTabSz="228600"/>
            <a:r>
              <a:rPr lang="en-US" b="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proc: add | </a:t>
            </a:r>
            <a:r>
              <a:rPr lang="en-US" b="0" dirty="0" err="1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int</a:t>
            </a:r>
            <a:r>
              <a:rPr lang="en-US" b="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: 3 | </a:t>
            </a:r>
            <a:r>
              <a:rPr lang="en-US" b="0" dirty="0" err="1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int</a:t>
            </a:r>
            <a:r>
              <a:rPr lang="en-US" b="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: 5</a:t>
            </a:r>
            <a:endParaRPr lang="en-US" b="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6" name="Right Arrow 15"/>
          <p:cNvSpPr/>
          <p:nvPr/>
        </p:nvSpPr>
        <p:spPr>
          <a:xfrm rot="5400000">
            <a:off x="2327623" y="5321932"/>
            <a:ext cx="539842" cy="404096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smtClean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36359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127921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Stub marshals parameters to a network message</a:t>
            </a:r>
          </a:p>
          <a:p>
            <a:pPr marL="514350" indent="-514350">
              <a:buFont typeface="+mj-lt"/>
              <a:buAutoNum type="arabicPeriod" startAt="2"/>
            </a:pPr>
            <a:endParaRPr lang="en-US" b="1" dirty="0"/>
          </a:p>
          <a:p>
            <a:pPr marL="514350" indent="-514350">
              <a:buFont typeface="+mj-lt"/>
              <a:buAutoNum type="arabicPeriod" startAt="2"/>
            </a:pPr>
            <a:r>
              <a:rPr lang="en-US" b="1" dirty="0" smtClean="0"/>
              <a:t>OS sends a network message to the server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A day in the life of an RPC</a:t>
            </a:r>
          </a:p>
        </p:txBody>
      </p:sp>
      <p:sp>
        <p:nvSpPr>
          <p:cNvPr id="5" name="Rectangle 4"/>
          <p:cNvSpPr/>
          <p:nvPr/>
        </p:nvSpPr>
        <p:spPr>
          <a:xfrm>
            <a:off x="480127" y="2955614"/>
            <a:ext cx="3602304" cy="335819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Client machine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85997" y="3427820"/>
            <a:ext cx="3390564" cy="7596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smtClean="0">
                <a:solidFill>
                  <a:schemeClr val="tx1"/>
                </a:solidFill>
                <a:latin typeface="+mn-lt"/>
              </a:rPr>
              <a:t>Client process</a:t>
            </a:r>
            <a:endParaRPr lang="en-US" b="0" dirty="0">
              <a:solidFill>
                <a:schemeClr val="tx1"/>
              </a:solidFill>
            </a:endParaRPr>
          </a:p>
          <a:p>
            <a:pPr algn="ctr"/>
            <a:r>
              <a:rPr lang="en-US" b="0" dirty="0" smtClean="0">
                <a:solidFill>
                  <a:schemeClr val="tx1"/>
                </a:solidFill>
                <a:latin typeface="+mn-lt"/>
              </a:rPr>
              <a:t>k = add(</a:t>
            </a:r>
            <a:r>
              <a:rPr lang="en-US" b="0" dirty="0">
                <a:solidFill>
                  <a:schemeClr val="tx1"/>
                </a:solidFill>
              </a:rPr>
              <a:t>3</a:t>
            </a:r>
            <a:r>
              <a:rPr lang="en-US" b="0" dirty="0" smtClean="0">
                <a:solidFill>
                  <a:schemeClr val="tx1"/>
                </a:solidFill>
                <a:latin typeface="+mn-lt"/>
              </a:rPr>
              <a:t>, </a:t>
            </a:r>
            <a:r>
              <a:rPr lang="en-US" b="0" dirty="0">
                <a:solidFill>
                  <a:schemeClr val="tx1"/>
                </a:solidFill>
              </a:rPr>
              <a:t>5</a:t>
            </a:r>
            <a:r>
              <a:rPr lang="en-US" b="0" dirty="0" smtClean="0">
                <a:solidFill>
                  <a:schemeClr val="tx1"/>
                </a:solidFill>
                <a:latin typeface="+mn-lt"/>
              </a:rPr>
              <a:t>)</a:t>
            </a:r>
          </a:p>
        </p:txBody>
      </p:sp>
      <p:sp>
        <p:nvSpPr>
          <p:cNvPr id="7" name="Rectangle 6"/>
          <p:cNvSpPr/>
          <p:nvPr/>
        </p:nvSpPr>
        <p:spPr>
          <a:xfrm>
            <a:off x="585998" y="4293667"/>
            <a:ext cx="3390563" cy="10135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Client stub (RPC library)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85997" y="5420986"/>
            <a:ext cx="3390564" cy="7596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Client OS</a:t>
            </a:r>
            <a:endParaRPr lang="en-US" b="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985368" y="2955614"/>
            <a:ext cx="3602304" cy="335819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Server machine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091238" y="5420986"/>
            <a:ext cx="3390564" cy="7596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Server OS</a:t>
            </a:r>
            <a:endParaRPr lang="en-US" b="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Folded Corner 7"/>
          <p:cNvSpPr/>
          <p:nvPr/>
        </p:nvSpPr>
        <p:spPr>
          <a:xfrm>
            <a:off x="689060" y="5776529"/>
            <a:ext cx="2823521" cy="458153"/>
          </a:xfrm>
          <a:prstGeom prst="foldedCorner">
            <a:avLst>
              <a:gd name="adj" fmla="val 33976"/>
            </a:avLst>
          </a:prstGeom>
          <a:solidFill>
            <a:srgbClr val="FFFF99"/>
          </a:solidFill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l" defTabSz="228600"/>
            <a:r>
              <a:rPr lang="en-US" b="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proc: add | </a:t>
            </a:r>
            <a:r>
              <a:rPr lang="en-US" b="0" dirty="0" err="1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int</a:t>
            </a:r>
            <a:r>
              <a:rPr lang="en-US" b="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: 3 | </a:t>
            </a:r>
            <a:r>
              <a:rPr lang="en-US" b="0" dirty="0" err="1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int</a:t>
            </a:r>
            <a:r>
              <a:rPr lang="en-US" b="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: 5</a:t>
            </a:r>
            <a:endParaRPr lang="en-US" b="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6" name="Right Arrow 15"/>
          <p:cNvSpPr/>
          <p:nvPr/>
        </p:nvSpPr>
        <p:spPr>
          <a:xfrm>
            <a:off x="3600956" y="5776529"/>
            <a:ext cx="1132885" cy="404096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smtClean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73325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127921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OS sends a network message to the server</a:t>
            </a:r>
          </a:p>
          <a:p>
            <a:pPr marL="514350" indent="-514350">
              <a:buFont typeface="+mj-lt"/>
              <a:buAutoNum type="arabicPeriod" startAt="3"/>
            </a:pPr>
            <a:endParaRPr lang="en-US" b="1" dirty="0"/>
          </a:p>
          <a:p>
            <a:pPr marL="514350" indent="-514350">
              <a:buFont typeface="+mj-lt"/>
              <a:buAutoNum type="arabicPeriod" startAt="3"/>
            </a:pPr>
            <a:r>
              <a:rPr lang="en-US" b="1" dirty="0" smtClean="0"/>
              <a:t>Server OS receives message, sends it up to stub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A day in the life of an RPC</a:t>
            </a:r>
            <a:endParaRPr lang="en-US" sz="4000" dirty="0"/>
          </a:p>
        </p:txBody>
      </p:sp>
      <p:sp>
        <p:nvSpPr>
          <p:cNvPr id="5" name="Rectangle 4"/>
          <p:cNvSpPr/>
          <p:nvPr/>
        </p:nvSpPr>
        <p:spPr>
          <a:xfrm>
            <a:off x="480127" y="2955614"/>
            <a:ext cx="3602304" cy="335819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Client machine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85997" y="3427820"/>
            <a:ext cx="3390564" cy="7596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smtClean="0">
                <a:solidFill>
                  <a:schemeClr val="tx1"/>
                </a:solidFill>
                <a:latin typeface="+mn-lt"/>
              </a:rPr>
              <a:t>Client process</a:t>
            </a:r>
            <a:endParaRPr lang="en-US" b="0" dirty="0">
              <a:solidFill>
                <a:schemeClr val="tx1"/>
              </a:solidFill>
            </a:endParaRPr>
          </a:p>
          <a:p>
            <a:pPr algn="ctr"/>
            <a:r>
              <a:rPr lang="en-US" b="0" dirty="0" smtClean="0">
                <a:solidFill>
                  <a:schemeClr val="tx1"/>
                </a:solidFill>
                <a:latin typeface="+mn-lt"/>
              </a:rPr>
              <a:t>k = add(</a:t>
            </a:r>
            <a:r>
              <a:rPr lang="en-US" b="0" dirty="0">
                <a:solidFill>
                  <a:schemeClr val="tx1"/>
                </a:solidFill>
              </a:rPr>
              <a:t>3</a:t>
            </a:r>
            <a:r>
              <a:rPr lang="en-US" b="0" dirty="0" smtClean="0">
                <a:solidFill>
                  <a:schemeClr val="tx1"/>
                </a:solidFill>
                <a:latin typeface="+mn-lt"/>
              </a:rPr>
              <a:t>, </a:t>
            </a:r>
            <a:r>
              <a:rPr lang="en-US" b="0" dirty="0">
                <a:solidFill>
                  <a:schemeClr val="tx1"/>
                </a:solidFill>
              </a:rPr>
              <a:t>5</a:t>
            </a:r>
            <a:r>
              <a:rPr lang="en-US" b="0" dirty="0" smtClean="0">
                <a:solidFill>
                  <a:schemeClr val="tx1"/>
                </a:solidFill>
                <a:latin typeface="+mn-lt"/>
              </a:rPr>
              <a:t>)</a:t>
            </a:r>
          </a:p>
        </p:txBody>
      </p:sp>
      <p:sp>
        <p:nvSpPr>
          <p:cNvPr id="7" name="Rectangle 6"/>
          <p:cNvSpPr/>
          <p:nvPr/>
        </p:nvSpPr>
        <p:spPr>
          <a:xfrm>
            <a:off x="585998" y="4293667"/>
            <a:ext cx="3390563" cy="10135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Client stub (RPC library)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85997" y="5420986"/>
            <a:ext cx="3390564" cy="7596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Client OS</a:t>
            </a:r>
            <a:endParaRPr lang="en-US" b="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985368" y="2955614"/>
            <a:ext cx="3602304" cy="335819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Server machine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091239" y="4293667"/>
            <a:ext cx="3390563" cy="10135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Server stub (RPC library)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091238" y="5420986"/>
            <a:ext cx="3390564" cy="7596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Server OS</a:t>
            </a:r>
            <a:endParaRPr lang="en-US" b="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Folded Corner 7"/>
          <p:cNvSpPr/>
          <p:nvPr/>
        </p:nvSpPr>
        <p:spPr>
          <a:xfrm>
            <a:off x="5196249" y="5800805"/>
            <a:ext cx="2823521" cy="458153"/>
          </a:xfrm>
          <a:prstGeom prst="foldedCorner">
            <a:avLst>
              <a:gd name="adj" fmla="val 33976"/>
            </a:avLst>
          </a:prstGeom>
          <a:solidFill>
            <a:srgbClr val="FFFF99"/>
          </a:solidFill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l" defTabSz="228600"/>
            <a:r>
              <a:rPr lang="en-US" b="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proc: add | </a:t>
            </a:r>
            <a:r>
              <a:rPr lang="en-US" b="0" dirty="0" err="1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int</a:t>
            </a:r>
            <a:r>
              <a:rPr lang="en-US" b="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: 3 | </a:t>
            </a:r>
            <a:r>
              <a:rPr lang="en-US" b="0" dirty="0" err="1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int</a:t>
            </a:r>
            <a:r>
              <a:rPr lang="en-US" b="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: 5</a:t>
            </a:r>
            <a:endParaRPr lang="en-US" b="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6" name="Right Arrow 15"/>
          <p:cNvSpPr/>
          <p:nvPr/>
        </p:nvSpPr>
        <p:spPr>
          <a:xfrm rot="16200000">
            <a:off x="6857283" y="5298586"/>
            <a:ext cx="527419" cy="404096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smtClean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66687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127921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Server OS receives message, sends it up to stub</a:t>
            </a:r>
          </a:p>
          <a:p>
            <a:pPr marL="514350" indent="-514350">
              <a:buFont typeface="+mj-lt"/>
              <a:buAutoNum type="arabicPeriod" startAt="4"/>
            </a:pP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14350" indent="-514350">
              <a:buFont typeface="+mj-lt"/>
              <a:buAutoNum type="arabicPeriod" startAt="4"/>
            </a:pPr>
            <a:r>
              <a:rPr lang="en-US" b="1" dirty="0" smtClean="0"/>
              <a:t>Server stub unmarshals params, calls server function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A day in the life of an RPC</a:t>
            </a:r>
            <a:endParaRPr lang="en-US" sz="4000" dirty="0"/>
          </a:p>
        </p:txBody>
      </p:sp>
      <p:sp>
        <p:nvSpPr>
          <p:cNvPr id="5" name="Rectangle 4"/>
          <p:cNvSpPr/>
          <p:nvPr/>
        </p:nvSpPr>
        <p:spPr>
          <a:xfrm>
            <a:off x="480127" y="2955614"/>
            <a:ext cx="3602304" cy="335819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Client machine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85997" y="3427820"/>
            <a:ext cx="3390564" cy="7596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smtClean="0">
                <a:solidFill>
                  <a:schemeClr val="tx1"/>
                </a:solidFill>
                <a:latin typeface="+mn-lt"/>
              </a:rPr>
              <a:t>Client process</a:t>
            </a:r>
            <a:endParaRPr lang="en-US" b="0" dirty="0">
              <a:solidFill>
                <a:schemeClr val="tx1"/>
              </a:solidFill>
            </a:endParaRPr>
          </a:p>
          <a:p>
            <a:pPr algn="ctr"/>
            <a:r>
              <a:rPr lang="en-US" b="0" dirty="0" smtClean="0">
                <a:solidFill>
                  <a:schemeClr val="tx1"/>
                </a:solidFill>
                <a:latin typeface="+mn-lt"/>
              </a:rPr>
              <a:t>k = add(</a:t>
            </a:r>
            <a:r>
              <a:rPr lang="en-US" b="0" dirty="0">
                <a:solidFill>
                  <a:schemeClr val="tx1"/>
                </a:solidFill>
              </a:rPr>
              <a:t>3</a:t>
            </a:r>
            <a:r>
              <a:rPr lang="en-US" b="0" dirty="0" smtClean="0">
                <a:solidFill>
                  <a:schemeClr val="tx1"/>
                </a:solidFill>
                <a:latin typeface="+mn-lt"/>
              </a:rPr>
              <a:t>, </a:t>
            </a:r>
            <a:r>
              <a:rPr lang="en-US" b="0" dirty="0">
                <a:solidFill>
                  <a:schemeClr val="tx1"/>
                </a:solidFill>
              </a:rPr>
              <a:t>5</a:t>
            </a:r>
            <a:r>
              <a:rPr lang="en-US" b="0" dirty="0" smtClean="0">
                <a:solidFill>
                  <a:schemeClr val="tx1"/>
                </a:solidFill>
                <a:latin typeface="+mn-lt"/>
              </a:rPr>
              <a:t>)</a:t>
            </a:r>
          </a:p>
        </p:txBody>
      </p:sp>
      <p:sp>
        <p:nvSpPr>
          <p:cNvPr id="7" name="Rectangle 6"/>
          <p:cNvSpPr/>
          <p:nvPr/>
        </p:nvSpPr>
        <p:spPr>
          <a:xfrm>
            <a:off x="585998" y="4293667"/>
            <a:ext cx="3390563" cy="10135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Client stub (RPC library)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85997" y="5420986"/>
            <a:ext cx="3390564" cy="7596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Client OS</a:t>
            </a:r>
            <a:endParaRPr lang="en-US" b="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985368" y="2955614"/>
            <a:ext cx="3602304" cy="335819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Server machine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091238" y="3427820"/>
            <a:ext cx="3390564" cy="7596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Server process</a:t>
            </a:r>
            <a:endParaRPr lang="en-US" b="0" dirty="0">
              <a:solidFill>
                <a:schemeClr val="tx1"/>
              </a:solidFill>
            </a:endParaRPr>
          </a:p>
          <a:p>
            <a:pPr algn="ctr"/>
            <a:r>
              <a:rPr lang="en-US" b="0" dirty="0" smtClean="0">
                <a:solidFill>
                  <a:schemeClr val="tx1"/>
                </a:solidFill>
              </a:rPr>
              <a:t>Implementation of add</a:t>
            </a:r>
            <a:endParaRPr lang="en-US" b="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091239" y="4293667"/>
            <a:ext cx="3390563" cy="10135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Server stub (RPC library)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091238" y="5420986"/>
            <a:ext cx="3390564" cy="7596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Server OS</a:t>
            </a:r>
            <a:endParaRPr lang="en-US" b="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5" name="Folded Corner 14"/>
          <p:cNvSpPr/>
          <p:nvPr/>
        </p:nvSpPr>
        <p:spPr>
          <a:xfrm>
            <a:off x="5196249" y="4746405"/>
            <a:ext cx="2823521" cy="458153"/>
          </a:xfrm>
          <a:prstGeom prst="foldedCorner">
            <a:avLst>
              <a:gd name="adj" fmla="val 33976"/>
            </a:avLst>
          </a:prstGeom>
          <a:solidFill>
            <a:srgbClr val="FFFF99"/>
          </a:solidFill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l" defTabSz="228600"/>
            <a:r>
              <a:rPr lang="en-US" b="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proc: add | </a:t>
            </a:r>
            <a:r>
              <a:rPr lang="en-US" b="0" dirty="0" err="1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int</a:t>
            </a:r>
            <a:r>
              <a:rPr lang="en-US" b="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: 3 | </a:t>
            </a:r>
            <a:r>
              <a:rPr lang="en-US" b="0" dirty="0" err="1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int</a:t>
            </a:r>
            <a:r>
              <a:rPr lang="en-US" b="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: 5</a:t>
            </a:r>
            <a:endParaRPr lang="en-US" b="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8" name="Right Arrow 17"/>
          <p:cNvSpPr/>
          <p:nvPr/>
        </p:nvSpPr>
        <p:spPr>
          <a:xfrm rot="16200000">
            <a:off x="7496556" y="4202880"/>
            <a:ext cx="527419" cy="404096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smtClean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02341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127921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Server stub unmarshals params, calls server function</a:t>
            </a:r>
          </a:p>
          <a:p>
            <a:pPr marL="514350" indent="-514350">
              <a:buFont typeface="+mj-lt"/>
              <a:buAutoNum type="arabicPeriod" startAt="5"/>
            </a:pPr>
            <a:endParaRPr lang="en-US" b="1" dirty="0"/>
          </a:p>
          <a:p>
            <a:pPr marL="514350" indent="-514350">
              <a:buFont typeface="+mj-lt"/>
              <a:buAutoNum type="arabicPeriod" startAt="5"/>
            </a:pPr>
            <a:r>
              <a:rPr lang="en-US" b="1" dirty="0" smtClean="0"/>
              <a:t>Server function runs, returns a value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A day in the life of an RPC</a:t>
            </a:r>
            <a:endParaRPr lang="en-US" sz="4000" dirty="0"/>
          </a:p>
        </p:txBody>
      </p:sp>
      <p:sp>
        <p:nvSpPr>
          <p:cNvPr id="5" name="Rectangle 4"/>
          <p:cNvSpPr/>
          <p:nvPr/>
        </p:nvSpPr>
        <p:spPr>
          <a:xfrm>
            <a:off x="480127" y="2955614"/>
            <a:ext cx="3602304" cy="335819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Client machine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85997" y="3427820"/>
            <a:ext cx="3390564" cy="7596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smtClean="0">
                <a:solidFill>
                  <a:schemeClr val="tx1"/>
                </a:solidFill>
                <a:latin typeface="+mn-lt"/>
              </a:rPr>
              <a:t>Client process</a:t>
            </a:r>
            <a:endParaRPr lang="en-US" b="0" dirty="0">
              <a:solidFill>
                <a:schemeClr val="tx1"/>
              </a:solidFill>
            </a:endParaRPr>
          </a:p>
          <a:p>
            <a:pPr algn="ctr"/>
            <a:r>
              <a:rPr lang="en-US" b="0" dirty="0" smtClean="0">
                <a:solidFill>
                  <a:schemeClr val="tx1"/>
                </a:solidFill>
                <a:latin typeface="+mn-lt"/>
              </a:rPr>
              <a:t>k = add(</a:t>
            </a:r>
            <a:r>
              <a:rPr lang="en-US" b="0" dirty="0">
                <a:solidFill>
                  <a:schemeClr val="tx1"/>
                </a:solidFill>
              </a:rPr>
              <a:t>3</a:t>
            </a:r>
            <a:r>
              <a:rPr lang="en-US" b="0" dirty="0" smtClean="0">
                <a:solidFill>
                  <a:schemeClr val="tx1"/>
                </a:solidFill>
                <a:latin typeface="+mn-lt"/>
              </a:rPr>
              <a:t>, </a:t>
            </a:r>
            <a:r>
              <a:rPr lang="en-US" b="0" dirty="0">
                <a:solidFill>
                  <a:schemeClr val="tx1"/>
                </a:solidFill>
              </a:rPr>
              <a:t>5</a:t>
            </a:r>
            <a:r>
              <a:rPr lang="en-US" b="0" dirty="0" smtClean="0">
                <a:solidFill>
                  <a:schemeClr val="tx1"/>
                </a:solidFill>
                <a:latin typeface="+mn-lt"/>
              </a:rPr>
              <a:t>)</a:t>
            </a:r>
          </a:p>
        </p:txBody>
      </p:sp>
      <p:sp>
        <p:nvSpPr>
          <p:cNvPr id="7" name="Rectangle 6"/>
          <p:cNvSpPr/>
          <p:nvPr/>
        </p:nvSpPr>
        <p:spPr>
          <a:xfrm>
            <a:off x="585998" y="4293667"/>
            <a:ext cx="3390563" cy="10135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Client stub (RPC library)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85997" y="5420986"/>
            <a:ext cx="3390564" cy="7596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Client OS</a:t>
            </a:r>
            <a:endParaRPr lang="en-US" b="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985368" y="2955614"/>
            <a:ext cx="3602304" cy="335819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Server machine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091238" y="3427820"/>
            <a:ext cx="3390564" cy="7596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Server process</a:t>
            </a:r>
            <a:endParaRPr lang="en-US" b="0" dirty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8 </a:t>
            </a:r>
            <a:r>
              <a:rPr lang="en-US" dirty="0" smtClean="0">
                <a:solidFill>
                  <a:schemeClr val="tx1"/>
                </a:solidFill>
                <a:sym typeface="Wingdings"/>
              </a:rPr>
              <a:t>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add(3, 5)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91239" y="4293667"/>
            <a:ext cx="3390563" cy="10135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Server stub (RPC library)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091238" y="5420986"/>
            <a:ext cx="3390564" cy="7596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Server OS</a:t>
            </a:r>
            <a:endParaRPr lang="en-US" b="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Up Arrow 7"/>
          <p:cNvSpPr/>
          <p:nvPr/>
        </p:nvSpPr>
        <p:spPr>
          <a:xfrm rot="13500000">
            <a:off x="7598422" y="3610570"/>
            <a:ext cx="267037" cy="299405"/>
          </a:xfrm>
          <a:prstGeom prst="upArrow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smtClean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12286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127921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Server function runs, returns a value</a:t>
            </a:r>
          </a:p>
          <a:p>
            <a:pPr marL="514350" indent="-514350">
              <a:buFont typeface="+mj-lt"/>
              <a:buAutoNum type="arabicPeriod" startAt="6"/>
            </a:pPr>
            <a:endParaRPr lang="en-US" b="1" dirty="0"/>
          </a:p>
          <a:p>
            <a:pPr marL="514350" indent="-514350">
              <a:buFont typeface="+mj-lt"/>
              <a:buAutoNum type="arabicPeriod" startAt="6"/>
            </a:pPr>
            <a:r>
              <a:rPr lang="en-US" b="1" dirty="0" smtClean="0"/>
              <a:t>Server stub marshals the return value, sends </a:t>
            </a:r>
            <a:r>
              <a:rPr lang="en-US" b="1" dirty="0" err="1" smtClean="0"/>
              <a:t>msg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A day in the life of an RPC</a:t>
            </a:r>
            <a:endParaRPr lang="en-US" sz="4000" dirty="0"/>
          </a:p>
        </p:txBody>
      </p:sp>
      <p:sp>
        <p:nvSpPr>
          <p:cNvPr id="5" name="Rectangle 4"/>
          <p:cNvSpPr/>
          <p:nvPr/>
        </p:nvSpPr>
        <p:spPr>
          <a:xfrm>
            <a:off x="480127" y="2955614"/>
            <a:ext cx="3602304" cy="335819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Client machine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85997" y="3427820"/>
            <a:ext cx="3390564" cy="7596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smtClean="0">
                <a:solidFill>
                  <a:schemeClr val="tx1"/>
                </a:solidFill>
                <a:latin typeface="+mn-lt"/>
              </a:rPr>
              <a:t>Client process</a:t>
            </a:r>
            <a:endParaRPr lang="en-US" b="0" dirty="0">
              <a:solidFill>
                <a:schemeClr val="tx1"/>
              </a:solidFill>
            </a:endParaRPr>
          </a:p>
          <a:p>
            <a:pPr algn="ctr"/>
            <a:r>
              <a:rPr lang="en-US" b="0" dirty="0" smtClean="0">
                <a:solidFill>
                  <a:schemeClr val="tx1"/>
                </a:solidFill>
                <a:latin typeface="+mn-lt"/>
              </a:rPr>
              <a:t>k = add(</a:t>
            </a:r>
            <a:r>
              <a:rPr lang="en-US" b="0" dirty="0">
                <a:solidFill>
                  <a:schemeClr val="tx1"/>
                </a:solidFill>
              </a:rPr>
              <a:t>3</a:t>
            </a:r>
            <a:r>
              <a:rPr lang="en-US" b="0" dirty="0" smtClean="0">
                <a:solidFill>
                  <a:schemeClr val="tx1"/>
                </a:solidFill>
                <a:latin typeface="+mn-lt"/>
              </a:rPr>
              <a:t>, </a:t>
            </a:r>
            <a:r>
              <a:rPr lang="en-US" b="0" dirty="0">
                <a:solidFill>
                  <a:schemeClr val="tx1"/>
                </a:solidFill>
              </a:rPr>
              <a:t>5</a:t>
            </a:r>
            <a:r>
              <a:rPr lang="en-US" b="0" dirty="0" smtClean="0">
                <a:solidFill>
                  <a:schemeClr val="tx1"/>
                </a:solidFill>
                <a:latin typeface="+mn-lt"/>
              </a:rPr>
              <a:t>)</a:t>
            </a:r>
          </a:p>
        </p:txBody>
      </p:sp>
      <p:sp>
        <p:nvSpPr>
          <p:cNvPr id="7" name="Rectangle 6"/>
          <p:cNvSpPr/>
          <p:nvPr/>
        </p:nvSpPr>
        <p:spPr>
          <a:xfrm>
            <a:off x="585998" y="4293667"/>
            <a:ext cx="3390563" cy="10135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Client stub (RPC library)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85997" y="5420986"/>
            <a:ext cx="3390564" cy="7596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Client OS</a:t>
            </a:r>
            <a:endParaRPr lang="en-US" b="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985368" y="2955614"/>
            <a:ext cx="3602304" cy="335819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Server machine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091238" y="3427820"/>
            <a:ext cx="3390564" cy="7596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Server process</a:t>
            </a:r>
            <a:endParaRPr lang="en-US" b="0" dirty="0">
              <a:solidFill>
                <a:schemeClr val="tx1"/>
              </a:solidFill>
            </a:endParaRPr>
          </a:p>
          <a:p>
            <a:pPr algn="ctr"/>
            <a:r>
              <a:rPr lang="en-US" b="0" dirty="0" smtClean="0">
                <a:solidFill>
                  <a:schemeClr val="tx1"/>
                </a:solidFill>
              </a:rPr>
              <a:t>8 </a:t>
            </a:r>
            <a:r>
              <a:rPr lang="en-US" b="0" dirty="0" smtClean="0">
                <a:solidFill>
                  <a:schemeClr val="tx1"/>
                </a:solidFill>
                <a:sym typeface="Wingdings"/>
              </a:rPr>
              <a:t></a:t>
            </a:r>
            <a:r>
              <a:rPr lang="en-US" b="0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b="0" dirty="0" smtClean="0">
                <a:solidFill>
                  <a:schemeClr val="tx1"/>
                </a:solidFill>
              </a:rPr>
              <a:t>add(3, 5)</a:t>
            </a:r>
            <a:endParaRPr lang="en-US" b="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091239" y="4293667"/>
            <a:ext cx="3390563" cy="10135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Server stub (RPC library)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091238" y="5420986"/>
            <a:ext cx="3390564" cy="7596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Server OS</a:t>
            </a:r>
            <a:endParaRPr lang="en-US" b="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5" name="Folded Corner 14"/>
          <p:cNvSpPr/>
          <p:nvPr/>
        </p:nvSpPr>
        <p:spPr>
          <a:xfrm>
            <a:off x="5903532" y="4746406"/>
            <a:ext cx="1756535" cy="435189"/>
          </a:xfrm>
          <a:prstGeom prst="foldedCorner">
            <a:avLst>
              <a:gd name="adj" fmla="val 33976"/>
            </a:avLst>
          </a:prstGeom>
          <a:solidFill>
            <a:srgbClr val="FFFF99"/>
          </a:solidFill>
          <a:ln w="28575">
            <a:solidFill>
              <a:schemeClr val="tx1"/>
            </a:solidFill>
          </a:ln>
        </p:spPr>
        <p:txBody>
          <a:bodyPr wrap="square">
            <a:noAutofit/>
          </a:bodyPr>
          <a:lstStyle/>
          <a:p>
            <a:pPr algn="l" defTabSz="228600"/>
            <a:r>
              <a:rPr lang="en-US" b="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Result | </a:t>
            </a:r>
            <a:r>
              <a:rPr lang="en-US" b="0" dirty="0" err="1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int</a:t>
            </a:r>
            <a:r>
              <a:rPr lang="en-US" b="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: 8</a:t>
            </a:r>
            <a:endParaRPr lang="en-US" b="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6" name="Right Arrow 15"/>
          <p:cNvSpPr/>
          <p:nvPr/>
        </p:nvSpPr>
        <p:spPr>
          <a:xfrm rot="5400000">
            <a:off x="6720137" y="5294174"/>
            <a:ext cx="527419" cy="404096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smtClean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17533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127921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7"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Server stub marshals the return value, sends 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msg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14350" indent="-514350">
              <a:buFont typeface="+mj-lt"/>
              <a:buAutoNum type="arabicPeriod" startAt="7"/>
            </a:pPr>
            <a:endParaRPr lang="en-US" dirty="0"/>
          </a:p>
          <a:p>
            <a:pPr marL="514350" indent="-514350">
              <a:buFont typeface="+mj-lt"/>
              <a:buAutoNum type="arabicPeriod" startAt="7"/>
            </a:pPr>
            <a:r>
              <a:rPr lang="en-US" b="1" dirty="0" smtClean="0"/>
              <a:t>Server OS sends the reply back across the network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A day in the life of an RPC</a:t>
            </a:r>
            <a:endParaRPr lang="en-US" sz="4000" dirty="0"/>
          </a:p>
        </p:txBody>
      </p:sp>
      <p:sp>
        <p:nvSpPr>
          <p:cNvPr id="5" name="Rectangle 4"/>
          <p:cNvSpPr/>
          <p:nvPr/>
        </p:nvSpPr>
        <p:spPr>
          <a:xfrm>
            <a:off x="480127" y="2955614"/>
            <a:ext cx="3602304" cy="335819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Client machine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85997" y="3427820"/>
            <a:ext cx="3390564" cy="7596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smtClean="0">
                <a:solidFill>
                  <a:schemeClr val="tx1"/>
                </a:solidFill>
                <a:latin typeface="+mn-lt"/>
              </a:rPr>
              <a:t>Client process</a:t>
            </a:r>
            <a:endParaRPr lang="en-US" b="0" dirty="0">
              <a:solidFill>
                <a:schemeClr val="tx1"/>
              </a:solidFill>
            </a:endParaRPr>
          </a:p>
          <a:p>
            <a:pPr algn="ctr"/>
            <a:r>
              <a:rPr lang="en-US" b="0" dirty="0" smtClean="0">
                <a:solidFill>
                  <a:schemeClr val="tx1"/>
                </a:solidFill>
                <a:latin typeface="+mn-lt"/>
              </a:rPr>
              <a:t>k = add(</a:t>
            </a:r>
            <a:r>
              <a:rPr lang="en-US" b="0" dirty="0">
                <a:solidFill>
                  <a:schemeClr val="tx1"/>
                </a:solidFill>
              </a:rPr>
              <a:t>3</a:t>
            </a:r>
            <a:r>
              <a:rPr lang="en-US" b="0" dirty="0" smtClean="0">
                <a:solidFill>
                  <a:schemeClr val="tx1"/>
                </a:solidFill>
                <a:latin typeface="+mn-lt"/>
              </a:rPr>
              <a:t>, </a:t>
            </a:r>
            <a:r>
              <a:rPr lang="en-US" b="0" dirty="0">
                <a:solidFill>
                  <a:schemeClr val="tx1"/>
                </a:solidFill>
              </a:rPr>
              <a:t>5</a:t>
            </a:r>
            <a:r>
              <a:rPr lang="en-US" b="0" dirty="0" smtClean="0">
                <a:solidFill>
                  <a:schemeClr val="tx1"/>
                </a:solidFill>
                <a:latin typeface="+mn-lt"/>
              </a:rPr>
              <a:t>)</a:t>
            </a:r>
          </a:p>
        </p:txBody>
      </p:sp>
      <p:sp>
        <p:nvSpPr>
          <p:cNvPr id="7" name="Rectangle 6"/>
          <p:cNvSpPr/>
          <p:nvPr/>
        </p:nvSpPr>
        <p:spPr>
          <a:xfrm>
            <a:off x="585998" y="4293667"/>
            <a:ext cx="3390563" cy="10135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Client stub (RPC library)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85997" y="5420986"/>
            <a:ext cx="3390564" cy="7596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Client OS</a:t>
            </a:r>
            <a:endParaRPr lang="en-US" b="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985368" y="2955614"/>
            <a:ext cx="3602304" cy="335819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Server machine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091238" y="3427820"/>
            <a:ext cx="3390564" cy="7596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Server process</a:t>
            </a:r>
            <a:endParaRPr lang="en-US" b="0" dirty="0">
              <a:solidFill>
                <a:schemeClr val="tx1"/>
              </a:solidFill>
            </a:endParaRPr>
          </a:p>
          <a:p>
            <a:pPr algn="ctr"/>
            <a:r>
              <a:rPr lang="en-US" b="0" dirty="0" smtClean="0">
                <a:solidFill>
                  <a:schemeClr val="tx1"/>
                </a:solidFill>
              </a:rPr>
              <a:t>8 </a:t>
            </a:r>
            <a:r>
              <a:rPr lang="en-US" b="0" dirty="0" smtClean="0">
                <a:solidFill>
                  <a:schemeClr val="tx1"/>
                </a:solidFill>
                <a:sym typeface="Wingdings"/>
              </a:rPr>
              <a:t></a:t>
            </a:r>
            <a:r>
              <a:rPr lang="en-US" b="0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b="0" dirty="0" smtClean="0">
                <a:solidFill>
                  <a:schemeClr val="tx1"/>
                </a:solidFill>
              </a:rPr>
              <a:t>add(3, 5)</a:t>
            </a:r>
            <a:endParaRPr lang="en-US" b="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091239" y="4293667"/>
            <a:ext cx="3390563" cy="10135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Server stub (RPC library)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091238" y="5420986"/>
            <a:ext cx="3390564" cy="7596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Server OS</a:t>
            </a:r>
            <a:endParaRPr lang="en-US" b="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5" name="Folded Corner 14"/>
          <p:cNvSpPr/>
          <p:nvPr/>
        </p:nvSpPr>
        <p:spPr>
          <a:xfrm>
            <a:off x="5186851" y="5813541"/>
            <a:ext cx="1756535" cy="435189"/>
          </a:xfrm>
          <a:prstGeom prst="foldedCorner">
            <a:avLst>
              <a:gd name="adj" fmla="val 33976"/>
            </a:avLst>
          </a:prstGeom>
          <a:solidFill>
            <a:srgbClr val="FFFF99"/>
          </a:solidFill>
          <a:ln w="28575">
            <a:solidFill>
              <a:schemeClr val="tx1"/>
            </a:solidFill>
          </a:ln>
        </p:spPr>
        <p:txBody>
          <a:bodyPr wrap="square">
            <a:noAutofit/>
          </a:bodyPr>
          <a:lstStyle/>
          <a:p>
            <a:pPr algn="l" defTabSz="228600"/>
            <a:r>
              <a:rPr lang="en-US" b="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Result | </a:t>
            </a:r>
            <a:r>
              <a:rPr lang="en-US" b="0" dirty="0" err="1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int</a:t>
            </a:r>
            <a:r>
              <a:rPr lang="en-US" b="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: 8</a:t>
            </a:r>
            <a:endParaRPr lang="en-US" b="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6" name="Right Arrow 15"/>
          <p:cNvSpPr/>
          <p:nvPr/>
        </p:nvSpPr>
        <p:spPr>
          <a:xfrm rot="10800000">
            <a:off x="3688894" y="5829087"/>
            <a:ext cx="1442803" cy="404096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smtClean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42284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127921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8"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Server OS sends the reply back across the network</a:t>
            </a:r>
          </a:p>
          <a:p>
            <a:pPr marL="514350" indent="-514350">
              <a:buFont typeface="+mj-lt"/>
              <a:buAutoNum type="arabicPeriod" startAt="8"/>
            </a:pPr>
            <a:endParaRPr lang="en-US" b="1" dirty="0"/>
          </a:p>
          <a:p>
            <a:pPr marL="514350" indent="-514350">
              <a:buFont typeface="+mj-lt"/>
              <a:buAutoNum type="arabicPeriod" startAt="8"/>
            </a:pPr>
            <a:r>
              <a:rPr lang="en-US" b="1" dirty="0" smtClean="0"/>
              <a:t>Client OS receives the reply and passes up to stub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A day in the life of an RPC</a:t>
            </a:r>
            <a:endParaRPr lang="en-US" sz="4000" dirty="0"/>
          </a:p>
        </p:txBody>
      </p:sp>
      <p:sp>
        <p:nvSpPr>
          <p:cNvPr id="5" name="Rectangle 4"/>
          <p:cNvSpPr/>
          <p:nvPr/>
        </p:nvSpPr>
        <p:spPr>
          <a:xfrm>
            <a:off x="480127" y="2955614"/>
            <a:ext cx="3602304" cy="335819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Client machine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85997" y="3427820"/>
            <a:ext cx="3390564" cy="7596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Client process</a:t>
            </a:r>
            <a:endParaRPr lang="en-US" b="0" dirty="0">
              <a:solidFill>
                <a:schemeClr val="tx1"/>
              </a:solidFill>
            </a:endParaRPr>
          </a:p>
          <a:p>
            <a:pPr algn="ctr"/>
            <a:r>
              <a:rPr lang="en-US" b="0" dirty="0" smtClean="0">
                <a:solidFill>
                  <a:schemeClr val="tx1"/>
                </a:solidFill>
                <a:latin typeface="+mn-lt"/>
              </a:rPr>
              <a:t>k = add(</a:t>
            </a:r>
            <a:r>
              <a:rPr lang="en-US" b="0" dirty="0" smtClean="0">
                <a:solidFill>
                  <a:schemeClr val="tx1"/>
                </a:solidFill>
              </a:rPr>
              <a:t>3</a:t>
            </a:r>
            <a:r>
              <a:rPr lang="en-US" b="0" dirty="0" smtClean="0">
                <a:solidFill>
                  <a:schemeClr val="tx1"/>
                </a:solidFill>
                <a:latin typeface="+mn-lt"/>
              </a:rPr>
              <a:t>, </a:t>
            </a:r>
            <a:r>
              <a:rPr lang="en-US" b="0" dirty="0" smtClean="0">
                <a:solidFill>
                  <a:schemeClr val="tx1"/>
                </a:solidFill>
              </a:rPr>
              <a:t>5</a:t>
            </a:r>
            <a:r>
              <a:rPr lang="en-US" b="0" dirty="0" smtClean="0">
                <a:solidFill>
                  <a:schemeClr val="tx1"/>
                </a:solidFill>
                <a:latin typeface="+mn-lt"/>
              </a:rPr>
              <a:t>)</a:t>
            </a:r>
          </a:p>
        </p:txBody>
      </p:sp>
      <p:sp>
        <p:nvSpPr>
          <p:cNvPr id="7" name="Rectangle 6"/>
          <p:cNvSpPr/>
          <p:nvPr/>
        </p:nvSpPr>
        <p:spPr>
          <a:xfrm>
            <a:off x="585998" y="4293667"/>
            <a:ext cx="3390563" cy="10135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Client stub (RPC library)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85997" y="5420986"/>
            <a:ext cx="3390564" cy="7596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Client OS</a:t>
            </a:r>
            <a:endParaRPr lang="en-US" b="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985368" y="2955614"/>
            <a:ext cx="3602304" cy="335819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Server machine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091238" y="3427820"/>
            <a:ext cx="3390564" cy="7596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Server process</a:t>
            </a:r>
            <a:endParaRPr lang="en-US" b="0" dirty="0">
              <a:solidFill>
                <a:schemeClr val="tx1"/>
              </a:solidFill>
            </a:endParaRPr>
          </a:p>
          <a:p>
            <a:pPr algn="ctr"/>
            <a:r>
              <a:rPr lang="en-US" b="0" dirty="0" smtClean="0">
                <a:solidFill>
                  <a:schemeClr val="tx1"/>
                </a:solidFill>
              </a:rPr>
              <a:t>8 </a:t>
            </a:r>
            <a:r>
              <a:rPr lang="en-US" b="0" dirty="0" smtClean="0">
                <a:solidFill>
                  <a:schemeClr val="tx1"/>
                </a:solidFill>
                <a:sym typeface="Wingdings"/>
              </a:rPr>
              <a:t></a:t>
            </a:r>
            <a:r>
              <a:rPr lang="en-US" b="0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b="0" dirty="0" smtClean="0">
                <a:solidFill>
                  <a:schemeClr val="tx1"/>
                </a:solidFill>
              </a:rPr>
              <a:t>add(3, 5)</a:t>
            </a:r>
            <a:endParaRPr lang="en-US" b="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091239" y="4293667"/>
            <a:ext cx="3390563" cy="10135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Server stub (RPC library)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091238" y="5420986"/>
            <a:ext cx="3390564" cy="7596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Server OS</a:t>
            </a:r>
            <a:endParaRPr lang="en-US" b="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5" name="Folded Corner 14"/>
          <p:cNvSpPr/>
          <p:nvPr/>
        </p:nvSpPr>
        <p:spPr>
          <a:xfrm>
            <a:off x="2071135" y="5626998"/>
            <a:ext cx="1756535" cy="435189"/>
          </a:xfrm>
          <a:prstGeom prst="foldedCorner">
            <a:avLst>
              <a:gd name="adj" fmla="val 33976"/>
            </a:avLst>
          </a:prstGeom>
          <a:solidFill>
            <a:srgbClr val="FFFF99"/>
          </a:solidFill>
          <a:ln w="28575">
            <a:solidFill>
              <a:schemeClr val="tx1"/>
            </a:solidFill>
          </a:ln>
        </p:spPr>
        <p:txBody>
          <a:bodyPr wrap="square">
            <a:noAutofit/>
          </a:bodyPr>
          <a:lstStyle/>
          <a:p>
            <a:pPr algn="l" defTabSz="228600"/>
            <a:r>
              <a:rPr lang="en-US" b="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Result | </a:t>
            </a:r>
            <a:r>
              <a:rPr lang="en-US" b="0" dirty="0" err="1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int</a:t>
            </a:r>
            <a:r>
              <a:rPr lang="en-US" b="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: 8</a:t>
            </a:r>
            <a:endParaRPr lang="en-US" b="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6" name="Right Arrow 15"/>
          <p:cNvSpPr/>
          <p:nvPr/>
        </p:nvSpPr>
        <p:spPr>
          <a:xfrm rot="16200000">
            <a:off x="2697499" y="5116150"/>
            <a:ext cx="503807" cy="404096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smtClean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42005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127921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9"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Client OS receives the reply and passes up to stub</a:t>
            </a:r>
          </a:p>
          <a:p>
            <a:pPr marL="514350" indent="-514350">
              <a:buFont typeface="+mj-lt"/>
              <a:buAutoNum type="arabicPeriod" startAt="9"/>
            </a:pPr>
            <a:endParaRPr lang="en-US" b="1" dirty="0"/>
          </a:p>
          <a:p>
            <a:pPr marL="514350" indent="-514350">
              <a:buFont typeface="+mj-lt"/>
              <a:buAutoNum type="arabicPeriod" startAt="9"/>
            </a:pPr>
            <a:r>
              <a:rPr lang="en-US" b="1" dirty="0" smtClean="0"/>
              <a:t>Client stub unmarshals return value, returns to client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A day in the life of an RPC</a:t>
            </a:r>
            <a:endParaRPr lang="en-US" sz="4000" dirty="0"/>
          </a:p>
        </p:txBody>
      </p:sp>
      <p:sp>
        <p:nvSpPr>
          <p:cNvPr id="5" name="Rectangle 4"/>
          <p:cNvSpPr/>
          <p:nvPr/>
        </p:nvSpPr>
        <p:spPr>
          <a:xfrm>
            <a:off x="480127" y="2955614"/>
            <a:ext cx="3602304" cy="335819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Client machine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85997" y="3427820"/>
            <a:ext cx="3390564" cy="7596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Client process</a:t>
            </a:r>
            <a:endParaRPr lang="en-US" b="0" dirty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  <a:latin typeface="+mn-lt"/>
              </a:rPr>
              <a:t>k </a:t>
            </a:r>
            <a:r>
              <a:rPr lang="en-US" dirty="0" smtClean="0">
                <a:solidFill>
                  <a:schemeClr val="tx1"/>
                </a:solidFill>
                <a:latin typeface="+mn-lt"/>
                <a:sym typeface="Wingdings"/>
              </a:rPr>
              <a:t> 8</a:t>
            </a:r>
            <a:endParaRPr lang="en-US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5998" y="4293667"/>
            <a:ext cx="3390563" cy="10135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Client stub (RPC library)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85997" y="5420986"/>
            <a:ext cx="3390564" cy="7596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Client OS</a:t>
            </a:r>
            <a:endParaRPr lang="en-US" b="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985368" y="2955614"/>
            <a:ext cx="3602304" cy="335819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Server machine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091238" y="3427820"/>
            <a:ext cx="3390564" cy="7596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Server process</a:t>
            </a:r>
            <a:endParaRPr lang="en-US" b="0" dirty="0">
              <a:solidFill>
                <a:schemeClr val="tx1"/>
              </a:solidFill>
            </a:endParaRPr>
          </a:p>
          <a:p>
            <a:pPr algn="ctr"/>
            <a:r>
              <a:rPr lang="en-US" b="0" dirty="0" smtClean="0">
                <a:solidFill>
                  <a:schemeClr val="tx1"/>
                </a:solidFill>
              </a:rPr>
              <a:t>8 </a:t>
            </a:r>
            <a:r>
              <a:rPr lang="en-US" b="0" dirty="0" smtClean="0">
                <a:solidFill>
                  <a:schemeClr val="tx1"/>
                </a:solidFill>
                <a:sym typeface="Wingdings"/>
              </a:rPr>
              <a:t></a:t>
            </a:r>
            <a:r>
              <a:rPr lang="en-US" b="0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b="0" dirty="0" smtClean="0">
                <a:solidFill>
                  <a:schemeClr val="tx1"/>
                </a:solidFill>
              </a:rPr>
              <a:t>add(3, 5)</a:t>
            </a:r>
            <a:endParaRPr lang="en-US" b="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091239" y="4293667"/>
            <a:ext cx="3390563" cy="10135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Server stub (RPC library)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091238" y="5420986"/>
            <a:ext cx="3390564" cy="7596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+mn-lt"/>
              </a:rPr>
              <a:t>Server OS</a:t>
            </a:r>
            <a:endParaRPr lang="en-US" b="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5" name="Folded Corner 14"/>
          <p:cNvSpPr/>
          <p:nvPr/>
        </p:nvSpPr>
        <p:spPr>
          <a:xfrm>
            <a:off x="735473" y="4721001"/>
            <a:ext cx="1756535" cy="435189"/>
          </a:xfrm>
          <a:prstGeom prst="foldedCorner">
            <a:avLst>
              <a:gd name="adj" fmla="val 33976"/>
            </a:avLst>
          </a:prstGeom>
          <a:solidFill>
            <a:srgbClr val="FFFF99"/>
          </a:solidFill>
          <a:ln w="28575">
            <a:solidFill>
              <a:schemeClr val="tx1"/>
            </a:solidFill>
          </a:ln>
        </p:spPr>
        <p:txBody>
          <a:bodyPr wrap="square">
            <a:noAutofit/>
          </a:bodyPr>
          <a:lstStyle/>
          <a:p>
            <a:pPr algn="l" defTabSz="228600"/>
            <a:r>
              <a:rPr lang="en-US" b="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Result | </a:t>
            </a:r>
            <a:r>
              <a:rPr lang="en-US" b="0" dirty="0" err="1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int</a:t>
            </a:r>
            <a:r>
              <a:rPr lang="en-US" b="0" dirty="0" smtClean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: 8</a:t>
            </a:r>
            <a:endParaRPr lang="en-US" b="0" dirty="0">
              <a:solidFill>
                <a:srgbClr val="0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8" name="Right Arrow 17"/>
          <p:cNvSpPr/>
          <p:nvPr/>
        </p:nvSpPr>
        <p:spPr>
          <a:xfrm rot="16200000">
            <a:off x="2029376" y="4160841"/>
            <a:ext cx="503807" cy="404096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6" name="Up Arrow 15"/>
          <p:cNvSpPr/>
          <p:nvPr/>
        </p:nvSpPr>
        <p:spPr>
          <a:xfrm rot="13500000">
            <a:off x="2621820" y="3567663"/>
            <a:ext cx="267037" cy="299405"/>
          </a:xfrm>
          <a:prstGeom prst="upArrow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smtClean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7074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557338"/>
            <a:ext cx="8763000" cy="4919661"/>
          </a:xfrm>
        </p:spPr>
        <p:txBody>
          <a:bodyPr/>
          <a:lstStyle/>
          <a:p>
            <a:r>
              <a:rPr lang="en-US" dirty="0" smtClean="0"/>
              <a:t>Process on </a:t>
            </a:r>
            <a:r>
              <a:rPr lang="en-US" b="1" dirty="0" smtClean="0"/>
              <a:t>Host</a:t>
            </a:r>
            <a:r>
              <a:rPr lang="en-US" dirty="0" smtClean="0"/>
              <a:t> </a:t>
            </a:r>
            <a:r>
              <a:rPr lang="en-US" b="1" dirty="0" smtClean="0"/>
              <a:t>A </a:t>
            </a:r>
            <a:r>
              <a:rPr lang="en-US" dirty="0" smtClean="0"/>
              <a:t>wants to talk to process on </a:t>
            </a:r>
            <a:r>
              <a:rPr lang="en-US" b="1" dirty="0" smtClean="0"/>
              <a:t>Host B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 and B must agree on the </a:t>
            </a:r>
            <a:r>
              <a:rPr lang="en-US" b="1" dirty="0" smtClean="0"/>
              <a:t>meaning</a:t>
            </a:r>
            <a:r>
              <a:rPr lang="en-US" dirty="0" smtClean="0"/>
              <a:t> of the bits being sent and received </a:t>
            </a:r>
            <a:r>
              <a:rPr lang="en-US" b="1" dirty="0" smtClean="0"/>
              <a:t>at many different levels</a:t>
            </a:r>
            <a:r>
              <a:rPr lang="en-US" dirty="0" smtClean="0"/>
              <a:t>, including:</a:t>
            </a:r>
          </a:p>
          <a:p>
            <a:pPr lvl="2"/>
            <a:endParaRPr lang="en-US" i="1" dirty="0" smtClean="0"/>
          </a:p>
          <a:p>
            <a:pPr lvl="2"/>
            <a:r>
              <a:rPr lang="en-US" i="1" dirty="0" smtClean="0"/>
              <a:t>How many volts is a 0 bit, a 1 bit?</a:t>
            </a:r>
          </a:p>
          <a:p>
            <a:pPr lvl="2"/>
            <a:endParaRPr lang="en-US" i="1" dirty="0" smtClean="0"/>
          </a:p>
          <a:p>
            <a:pPr lvl="2"/>
            <a:r>
              <a:rPr lang="en-US" i="1" dirty="0" smtClean="0"/>
              <a:t>How does receiver know which is the last bit?</a:t>
            </a:r>
          </a:p>
          <a:p>
            <a:pPr lvl="2"/>
            <a:endParaRPr lang="en-US" i="1" dirty="0" smtClean="0"/>
          </a:p>
          <a:p>
            <a:pPr lvl="2"/>
            <a:r>
              <a:rPr lang="en-US" i="1" dirty="0" smtClean="0"/>
              <a:t>How many bits long is a number?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problem of communication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613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Dispatcher</a:t>
            </a:r>
          </a:p>
          <a:p>
            <a:pPr lvl="1"/>
            <a:r>
              <a:rPr lang="en-US" dirty="0" smtClean="0"/>
              <a:t>Receives a client’s RPC request</a:t>
            </a:r>
            <a:endParaRPr lang="en-US" dirty="0"/>
          </a:p>
          <a:p>
            <a:pPr lvl="2"/>
            <a:r>
              <a:rPr lang="en-US" b="1" dirty="0" smtClean="0"/>
              <a:t>Identifies</a:t>
            </a:r>
            <a:r>
              <a:rPr lang="en-US" dirty="0" smtClean="0"/>
              <a:t> </a:t>
            </a:r>
            <a:r>
              <a:rPr lang="en-US" dirty="0"/>
              <a:t>appropriate </a:t>
            </a:r>
            <a:r>
              <a:rPr lang="en-US" dirty="0" smtClean="0"/>
              <a:t>server-side method to invoke</a:t>
            </a:r>
            <a:endParaRPr lang="en-US" dirty="0"/>
          </a:p>
          <a:p>
            <a:endParaRPr lang="en-US" dirty="0" smtClean="0"/>
          </a:p>
          <a:p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Skeleton</a:t>
            </a:r>
            <a:endParaRPr lang="en-US" b="1" i="1" dirty="0">
              <a:solidFill>
                <a:schemeClr val="accent6">
                  <a:lumMod val="75000"/>
                </a:schemeClr>
              </a:solidFill>
            </a:endParaRPr>
          </a:p>
          <a:p>
            <a:pPr lvl="1"/>
            <a:r>
              <a:rPr lang="en-US" b="1" dirty="0" smtClean="0"/>
              <a:t>Unmarshals</a:t>
            </a:r>
            <a:r>
              <a:rPr lang="en-US" dirty="0" smtClean="0"/>
              <a:t> parameters to server-native types</a:t>
            </a:r>
            <a:endParaRPr lang="en-US" dirty="0"/>
          </a:p>
          <a:p>
            <a:pPr lvl="1"/>
            <a:r>
              <a:rPr lang="en-US" b="1" dirty="0" smtClean="0"/>
              <a:t>Calls</a:t>
            </a:r>
            <a:r>
              <a:rPr lang="en-US" dirty="0" smtClean="0"/>
              <a:t> </a:t>
            </a:r>
            <a:r>
              <a:rPr lang="en-US" dirty="0"/>
              <a:t>the local server </a:t>
            </a:r>
            <a:r>
              <a:rPr lang="en-US" dirty="0" smtClean="0"/>
              <a:t>procedure</a:t>
            </a:r>
            <a:endParaRPr lang="en-US" dirty="0"/>
          </a:p>
          <a:p>
            <a:pPr lvl="1"/>
            <a:r>
              <a:rPr lang="en-US" b="1" dirty="0" smtClean="0"/>
              <a:t>Marshals</a:t>
            </a:r>
            <a:r>
              <a:rPr lang="en-US" dirty="0" smtClean="0"/>
              <a:t> </a:t>
            </a:r>
            <a:r>
              <a:rPr lang="en-US" dirty="0"/>
              <a:t>the </a:t>
            </a:r>
            <a:r>
              <a:rPr lang="en-US" dirty="0" smtClean="0"/>
              <a:t>response, sends </a:t>
            </a:r>
            <a:r>
              <a:rPr lang="en-US" dirty="0"/>
              <a:t>it back to the </a:t>
            </a:r>
            <a:r>
              <a:rPr lang="en-US" dirty="0" smtClean="0"/>
              <a:t>dispatcher</a:t>
            </a:r>
          </a:p>
          <a:p>
            <a:pPr lvl="1"/>
            <a:endParaRPr lang="en-US" dirty="0"/>
          </a:p>
          <a:p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All this is hidden from the programmer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  <a:p>
            <a:pPr lvl="1"/>
            <a:r>
              <a:rPr lang="en-US" dirty="0" smtClean="0"/>
              <a:t>Dispatcher and skeleton </a:t>
            </a:r>
            <a:r>
              <a:rPr lang="en-US" dirty="0"/>
              <a:t>may be </a:t>
            </a:r>
            <a:r>
              <a:rPr lang="en-US" dirty="0" smtClean="0"/>
              <a:t>integrated</a:t>
            </a:r>
          </a:p>
          <a:p>
            <a:pPr lvl="2"/>
            <a:r>
              <a:rPr lang="en-US" dirty="0" smtClean="0"/>
              <a:t>Depends on implementation </a:t>
            </a:r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smtClean="0"/>
              <a:t>server stub is </a:t>
            </a:r>
            <a:r>
              <a:rPr lang="en-US" dirty="0" smtClean="0"/>
              <a:t>really two parts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037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/>
          </a:p>
          <a:p>
            <a:pPr marL="571500" indent="-514350">
              <a:buFont typeface="+mj-lt"/>
              <a:buAutoNum type="arabicPeriod"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Message-Oriented Communication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 smtClean="0"/>
          </a:p>
          <a:p>
            <a:pPr marL="571500" indent="-514350">
              <a:buFont typeface="+mj-lt"/>
              <a:buAutoNum type="arabicPeriod"/>
            </a:pPr>
            <a:r>
              <a:rPr lang="en-US" b="1" dirty="0" smtClean="0"/>
              <a:t>Remote Procedure Call</a:t>
            </a:r>
          </a:p>
          <a:p>
            <a:pPr lvl="1"/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Rendezvous and coordination</a:t>
            </a:r>
          </a:p>
          <a:p>
            <a:pPr lvl="1"/>
            <a:r>
              <a:rPr lang="en-US" b="1" dirty="0" smtClean="0"/>
              <a:t>Failure</a:t>
            </a:r>
          </a:p>
          <a:p>
            <a:pPr lvl="1"/>
            <a:r>
              <a:rPr lang="en-US" dirty="0" smtClean="0"/>
              <a:t>Performance</a:t>
            </a:r>
          </a:p>
          <a:p>
            <a:pPr marL="571500" indent="-514350">
              <a:buFont typeface="+mj-lt"/>
              <a:buAutoNum type="arabicPeriod"/>
            </a:pPr>
            <a:endParaRPr lang="en-US" b="1" dirty="0"/>
          </a:p>
          <a:p>
            <a:pPr marL="571500" indent="-514350">
              <a:buFont typeface="+mj-lt"/>
              <a:buAutoNum type="arabicPeriod"/>
            </a:pPr>
            <a:r>
              <a:rPr lang="en-US" dirty="0" smtClean="0"/>
              <a:t>Threads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outline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8059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Client may </a:t>
            </a:r>
            <a:r>
              <a:rPr lang="en-US" b="1" dirty="0" smtClean="0">
                <a:solidFill>
                  <a:srgbClr val="FF0000"/>
                </a:solidFill>
              </a:rPr>
              <a:t>crash and reboot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Packets may be </a:t>
            </a:r>
            <a:r>
              <a:rPr lang="en-US" b="1" dirty="0" smtClean="0">
                <a:solidFill>
                  <a:srgbClr val="FF0000"/>
                </a:solidFill>
              </a:rPr>
              <a:t>dropped</a:t>
            </a:r>
          </a:p>
          <a:p>
            <a:pPr lvl="1"/>
            <a:r>
              <a:rPr lang="en-US" dirty="0" smtClean="0"/>
              <a:t>Some individual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packet loss </a:t>
            </a:r>
            <a:r>
              <a:rPr lang="en-US" dirty="0" smtClean="0"/>
              <a:t>in the Internet</a:t>
            </a:r>
            <a:endParaRPr lang="en-US" dirty="0"/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Broken routing </a:t>
            </a:r>
            <a:r>
              <a:rPr lang="en-US" dirty="0" smtClean="0"/>
              <a:t>results in many lost packets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Server may </a:t>
            </a:r>
            <a:r>
              <a:rPr lang="en-US" b="1" dirty="0" smtClean="0">
                <a:solidFill>
                  <a:srgbClr val="FF0000"/>
                </a:solidFill>
              </a:rPr>
              <a:t>crash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and reboot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Network or server might just be </a:t>
            </a:r>
            <a:r>
              <a:rPr lang="en-US" b="1" dirty="0" smtClean="0">
                <a:solidFill>
                  <a:srgbClr val="FF0000"/>
                </a:solidFill>
              </a:rPr>
              <a:t>very slow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could </a:t>
            </a:r>
            <a:r>
              <a:rPr lang="en-US" i="1" dirty="0" smtClean="0"/>
              <a:t>possibly</a:t>
            </a:r>
            <a:r>
              <a:rPr lang="en-US" dirty="0" smtClean="0"/>
              <a:t> go wrong?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2098766"/>
          </a:xfrm>
          <a:prstGeom prst="rect">
            <a:avLst/>
          </a:prstGeom>
          <a:solidFill>
            <a:schemeClr val="tx1">
              <a:lumMod val="50000"/>
              <a:lumOff val="50000"/>
              <a:alpha val="67000"/>
            </a:schemeClr>
          </a:solidFill>
          <a:ln w="28575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endParaRPr lang="en-US" sz="26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5129348"/>
            <a:ext cx="9144000" cy="1731681"/>
          </a:xfrm>
          <a:prstGeom prst="rect">
            <a:avLst/>
          </a:prstGeom>
          <a:solidFill>
            <a:schemeClr val="tx1">
              <a:lumMod val="50000"/>
              <a:lumOff val="50000"/>
              <a:alpha val="67000"/>
            </a:schemeClr>
          </a:solidFill>
          <a:ln w="28575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txBody>
          <a:bodyPr wrap="square">
            <a:noAutofit/>
          </a:bodyPr>
          <a:lstStyle/>
          <a:p>
            <a:endParaRPr lang="en-US" sz="26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0510" y="5502745"/>
            <a:ext cx="7246779" cy="4924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All these may </a:t>
            </a:r>
            <a:r>
              <a:rPr lang="en-US" sz="26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look the same </a:t>
            </a: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to the client</a:t>
            </a:r>
            <a:r>
              <a:rPr lang="is-IS" sz="2600" dirty="0" smtClean="0">
                <a:latin typeface="Arial" charset="0"/>
                <a:ea typeface="Arial" charset="0"/>
                <a:cs typeface="Arial" charset="0"/>
              </a:rPr>
              <a:t>…</a:t>
            </a:r>
            <a:endParaRPr lang="en-US" sz="26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450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929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5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Failures, from client’s </a:t>
            </a:r>
            <a:r>
              <a:rPr lang="en-US" dirty="0" smtClean="0"/>
              <a:t>perspective</a:t>
            </a:r>
            <a:endParaRPr lang="en-US" dirty="0"/>
          </a:p>
        </p:txBody>
      </p:sp>
      <p:sp>
        <p:nvSpPr>
          <p:cNvPr id="5" name="Rectangle 4"/>
          <p:cNvSpPr>
            <a:spLocks/>
          </p:cNvSpPr>
          <p:nvPr/>
        </p:nvSpPr>
        <p:spPr bwMode="auto">
          <a:xfrm>
            <a:off x="1897989" y="2201621"/>
            <a:ext cx="711733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mtClean="0">
                <a:latin typeface="Arial"/>
                <a:ea typeface="Gill Sans" pitchFamily="-84" charset="0"/>
                <a:cs typeface="Arial"/>
              </a:rPr>
              <a:t>Client</a:t>
            </a:r>
            <a:endParaRPr lang="en-US" dirty="0">
              <a:latin typeface="Arial"/>
              <a:ea typeface="Gill Sans" pitchFamily="-84" charset="0"/>
              <a:cs typeface="Arial"/>
            </a:endParaRPr>
          </a:p>
        </p:txBody>
      </p:sp>
      <p:sp>
        <p:nvSpPr>
          <p:cNvPr id="6" name="Rectangle 5"/>
          <p:cNvSpPr>
            <a:spLocks/>
          </p:cNvSpPr>
          <p:nvPr/>
        </p:nvSpPr>
        <p:spPr bwMode="auto">
          <a:xfrm>
            <a:off x="5717766" y="2201621"/>
            <a:ext cx="891357" cy="276999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mtClean="0">
                <a:latin typeface="Arial"/>
                <a:ea typeface="Gill Sans" pitchFamily="-84" charset="0"/>
                <a:cs typeface="Arial"/>
              </a:rPr>
              <a:t>Server</a:t>
            </a:r>
            <a:endParaRPr lang="en-US" sz="1800" dirty="0">
              <a:latin typeface="Arial"/>
              <a:ea typeface="Gill Sans" pitchFamily="-84" charset="0"/>
              <a:cs typeface="Arial"/>
            </a:endParaRPr>
          </a:p>
        </p:txBody>
      </p:sp>
      <p:pic>
        <p:nvPicPr>
          <p:cNvPr id="7" name="Picture 6" descr="Mac-Book-Black-On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751" y="2048001"/>
            <a:ext cx="609600" cy="609600"/>
          </a:xfrm>
          <a:prstGeom prst="rect">
            <a:avLst/>
          </a:prstGeom>
        </p:spPr>
      </p:pic>
      <p:pic>
        <p:nvPicPr>
          <p:cNvPr id="8" name="Picture 7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166" y="2048001"/>
            <a:ext cx="609600" cy="6096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 rot="426504">
            <a:off x="3520539" y="2533549"/>
            <a:ext cx="10390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 smtClean="0">
                <a:latin typeface="Arial"/>
                <a:cs typeface="Arial"/>
              </a:rPr>
              <a:t>request</a:t>
            </a:r>
            <a:endParaRPr lang="en-US" b="0" i="1" dirty="0">
              <a:latin typeface="Arial"/>
              <a:cs typeface="Arial"/>
            </a:endParaRPr>
          </a:p>
        </p:txBody>
      </p:sp>
      <p:cxnSp>
        <p:nvCxnSpPr>
          <p:cNvPr id="24" name="Straight Connector 23"/>
          <p:cNvCxnSpPr>
            <a:stCxn id="7" idx="2"/>
          </p:cNvCxnSpPr>
          <p:nvPr/>
        </p:nvCxnSpPr>
        <p:spPr>
          <a:xfrm>
            <a:off x="3162551" y="2657601"/>
            <a:ext cx="778" cy="1510711"/>
          </a:xfrm>
          <a:prstGeom prst="line">
            <a:avLst/>
          </a:prstGeom>
          <a:ln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8" idx="2"/>
          </p:cNvCxnSpPr>
          <p:nvPr/>
        </p:nvCxnSpPr>
        <p:spPr>
          <a:xfrm>
            <a:off x="5412966" y="2657601"/>
            <a:ext cx="0" cy="1481512"/>
          </a:xfrm>
          <a:prstGeom prst="line">
            <a:avLst/>
          </a:prstGeom>
          <a:ln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667494" y="3768202"/>
            <a:ext cx="9767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Time ↓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3162551" y="2840968"/>
            <a:ext cx="1995888" cy="423424"/>
            <a:chOff x="3463439" y="4842720"/>
            <a:chExt cx="1995888" cy="423424"/>
          </a:xfrm>
        </p:grpSpPr>
        <p:sp>
          <p:nvSpPr>
            <p:cNvPr id="18" name="TextBox 17"/>
            <p:cNvSpPr txBox="1"/>
            <p:nvPr/>
          </p:nvSpPr>
          <p:spPr>
            <a:xfrm>
              <a:off x="5018180" y="4866034"/>
              <a:ext cx="44114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 smtClean="0">
                  <a:solidFill>
                    <a:srgbClr val="FF0000"/>
                  </a:solidFill>
                  <a:latin typeface="Arial" charset="0"/>
                </a:rPr>
                <a:t>✘</a:t>
              </a:r>
              <a:endParaRPr lang="en-US" b="0" dirty="0">
                <a:solidFill>
                  <a:srgbClr val="FF0000"/>
                </a:solidFill>
                <a:latin typeface="Arial" charset="0"/>
              </a:endParaRPr>
            </a:p>
          </p:txBody>
        </p:sp>
        <p:cxnSp>
          <p:nvCxnSpPr>
            <p:cNvPr id="29" name="Curved Connector 8"/>
            <p:cNvCxnSpPr/>
            <p:nvPr/>
          </p:nvCxnSpPr>
          <p:spPr>
            <a:xfrm flipH="1" flipV="1">
              <a:off x="3463439" y="4842720"/>
              <a:ext cx="1709937" cy="194824"/>
            </a:xfrm>
            <a:prstGeom prst="straightConnector1">
              <a:avLst/>
            </a:prstGeom>
            <a:ln>
              <a:prstDash val="solid"/>
              <a:headEnd type="arrow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2" name="Group 41"/>
          <p:cNvGrpSpPr/>
          <p:nvPr/>
        </p:nvGrpSpPr>
        <p:grpSpPr>
          <a:xfrm>
            <a:off x="3162552" y="2839689"/>
            <a:ext cx="2250414" cy="970592"/>
            <a:chOff x="3463440" y="4841441"/>
            <a:chExt cx="2250414" cy="970592"/>
          </a:xfrm>
        </p:grpSpPr>
        <p:cxnSp>
          <p:nvCxnSpPr>
            <p:cNvPr id="33" name="Curved Connector 8"/>
            <p:cNvCxnSpPr/>
            <p:nvPr/>
          </p:nvCxnSpPr>
          <p:spPr>
            <a:xfrm flipH="1" flipV="1">
              <a:off x="3463440" y="4841441"/>
              <a:ext cx="2250414" cy="252159"/>
            </a:xfrm>
            <a:prstGeom prst="straightConnector1">
              <a:avLst/>
            </a:prstGeom>
            <a:ln>
              <a:prstDash val="solid"/>
              <a:headEnd type="arrow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Curved Connector 8"/>
            <p:cNvCxnSpPr/>
            <p:nvPr/>
          </p:nvCxnSpPr>
          <p:spPr>
            <a:xfrm flipV="1">
              <a:off x="4067798" y="5351628"/>
              <a:ext cx="1646056" cy="231805"/>
            </a:xfrm>
            <a:prstGeom prst="straightConnector1">
              <a:avLst/>
            </a:prstGeom>
            <a:ln>
              <a:prstDash val="solid"/>
              <a:headEnd type="arrow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>
              <a:off x="3754005" y="5411923"/>
              <a:ext cx="44114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 smtClean="0">
                  <a:solidFill>
                    <a:srgbClr val="FF0000"/>
                  </a:solidFill>
                  <a:latin typeface="Arial" charset="0"/>
                </a:rPr>
                <a:t>✘</a:t>
              </a:r>
              <a:endParaRPr lang="en-US" b="0" dirty="0">
                <a:solidFill>
                  <a:srgbClr val="FF0000"/>
                </a:solidFill>
                <a:latin typeface="Arial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 rot="21147479">
              <a:off x="4301405" y="5091709"/>
              <a:ext cx="74090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i="1" smtClean="0">
                  <a:latin typeface="Arial"/>
                  <a:cs typeface="Arial"/>
                </a:rPr>
                <a:t>reply</a:t>
              </a:r>
              <a:endParaRPr lang="en-US" b="0" i="1" dirty="0">
                <a:latin typeface="Arial"/>
                <a:cs typeface="Arial"/>
              </a:endParaRPr>
            </a:p>
          </p:txBody>
        </p:sp>
      </p:grpSp>
      <p:sp>
        <p:nvSpPr>
          <p:cNvPr id="21" name="Rectangle 20"/>
          <p:cNvSpPr/>
          <p:nvPr/>
        </p:nvSpPr>
        <p:spPr>
          <a:xfrm>
            <a:off x="464618" y="5011618"/>
            <a:ext cx="8214765" cy="4924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The cause of the failure is</a:t>
            </a:r>
            <a:r>
              <a:rPr lang="en-US" sz="26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 hidden </a:t>
            </a: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from the </a:t>
            </a:r>
            <a:r>
              <a:rPr lang="en-US" sz="26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client!</a:t>
            </a:r>
            <a:endParaRPr lang="en-US" sz="2600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452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Simplest</a:t>
            </a:r>
            <a:r>
              <a:rPr lang="en-US" dirty="0" smtClean="0"/>
              <a:t> scheme for handling failures</a:t>
            </a:r>
          </a:p>
          <a:p>
            <a:pPr lvl="1"/>
            <a:endParaRPr lang="en-US" dirty="0" smtClean="0"/>
          </a:p>
          <a:p>
            <a:pPr marL="571500" indent="-514350">
              <a:buFont typeface="+mj-lt"/>
              <a:buAutoNum type="arabicPeriod"/>
            </a:pPr>
            <a:r>
              <a:rPr lang="en-US" dirty="0" smtClean="0"/>
              <a:t>Client stub </a:t>
            </a:r>
            <a:r>
              <a:rPr lang="en-US" b="1" dirty="0" smtClean="0"/>
              <a:t>waits for a response</a:t>
            </a:r>
            <a:r>
              <a:rPr lang="en-US" dirty="0" smtClean="0"/>
              <a:t>, for a while</a:t>
            </a:r>
          </a:p>
          <a:p>
            <a:pPr lvl="1"/>
            <a:r>
              <a:rPr lang="en-US" dirty="0" smtClean="0"/>
              <a:t>Response takes the form of an </a:t>
            </a:r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acknowledgement </a:t>
            </a:r>
            <a:r>
              <a:rPr lang="en-US" dirty="0" smtClean="0"/>
              <a:t>message from the server stub</a:t>
            </a:r>
          </a:p>
          <a:p>
            <a:pPr lvl="2"/>
            <a:endParaRPr lang="en-US" b="1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571500" indent="-514350">
              <a:buFont typeface="+mj-lt"/>
              <a:buAutoNum type="arabicPeriod"/>
            </a:pPr>
            <a:r>
              <a:rPr lang="en-US" dirty="0" smtClean="0"/>
              <a:t>If no response arrives after a fixed </a:t>
            </a:r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timeout</a:t>
            </a:r>
            <a:r>
              <a:rPr lang="en-US" dirty="0" smtClean="0"/>
              <a:t> time period, then client stub </a:t>
            </a:r>
            <a:r>
              <a:rPr lang="en-US" b="1" dirty="0" smtClean="0"/>
              <a:t>re-sends the request</a:t>
            </a:r>
          </a:p>
          <a:p>
            <a:endParaRPr lang="en-US" dirty="0"/>
          </a:p>
          <a:p>
            <a:r>
              <a:rPr lang="en-US" dirty="0" smtClean="0"/>
              <a:t>Repeat the above a few times</a:t>
            </a:r>
          </a:p>
          <a:p>
            <a:pPr lvl="1"/>
            <a:r>
              <a:rPr lang="en-US" i="1" dirty="0" smtClean="0"/>
              <a:t>Still no response?  </a:t>
            </a:r>
            <a:r>
              <a:rPr lang="en-US" dirty="0" smtClean="0"/>
              <a:t>Return an error to the application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At-Least-Once scheme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710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1"/>
            <a:ext cx="8763000" cy="1000818"/>
          </a:xfrm>
        </p:spPr>
        <p:txBody>
          <a:bodyPr>
            <a:normAutofit/>
          </a:bodyPr>
          <a:lstStyle/>
          <a:p>
            <a:r>
              <a:rPr lang="en-US" dirty="0" smtClean="0"/>
              <a:t>Client sends a “debit $10 from bank account” RPC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At-Least-Once and side effects</a:t>
            </a:r>
            <a:endParaRPr lang="en-US" dirty="0"/>
          </a:p>
        </p:txBody>
      </p:sp>
      <p:sp>
        <p:nvSpPr>
          <p:cNvPr id="5" name="Rectangle 4"/>
          <p:cNvSpPr>
            <a:spLocks/>
          </p:cNvSpPr>
          <p:nvPr/>
        </p:nvSpPr>
        <p:spPr bwMode="auto">
          <a:xfrm>
            <a:off x="1698092" y="3035585"/>
            <a:ext cx="711733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mtClean="0">
                <a:latin typeface="Arial"/>
                <a:ea typeface="Gill Sans" pitchFamily="-84" charset="0"/>
                <a:cs typeface="Arial"/>
              </a:rPr>
              <a:t>Client</a:t>
            </a:r>
            <a:endParaRPr lang="en-US" dirty="0">
              <a:latin typeface="Arial"/>
              <a:ea typeface="Gill Sans" pitchFamily="-84" charset="0"/>
              <a:cs typeface="Arial"/>
            </a:endParaRPr>
          </a:p>
        </p:txBody>
      </p:sp>
      <p:sp>
        <p:nvSpPr>
          <p:cNvPr id="6" name="Rectangle 5"/>
          <p:cNvSpPr>
            <a:spLocks/>
          </p:cNvSpPr>
          <p:nvPr/>
        </p:nvSpPr>
        <p:spPr bwMode="auto">
          <a:xfrm>
            <a:off x="6018654" y="3035585"/>
            <a:ext cx="891357" cy="276999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mtClean="0">
                <a:latin typeface="Arial"/>
                <a:ea typeface="Gill Sans" pitchFamily="-84" charset="0"/>
                <a:cs typeface="Arial"/>
              </a:rPr>
              <a:t>Server</a:t>
            </a:r>
            <a:endParaRPr lang="en-US" sz="1800" dirty="0">
              <a:latin typeface="Arial"/>
              <a:ea typeface="Gill Sans" pitchFamily="-84" charset="0"/>
              <a:cs typeface="Arial"/>
            </a:endParaRPr>
          </a:p>
        </p:txBody>
      </p:sp>
      <p:pic>
        <p:nvPicPr>
          <p:cNvPr id="7" name="Picture 6" descr="Mac-Book-Black-On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7854" y="2881965"/>
            <a:ext cx="609600" cy="609600"/>
          </a:xfrm>
          <a:prstGeom prst="rect">
            <a:avLst/>
          </a:prstGeom>
        </p:spPr>
      </p:pic>
      <p:pic>
        <p:nvPicPr>
          <p:cNvPr id="8" name="Picture 7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9054" y="2881965"/>
            <a:ext cx="609600" cy="609600"/>
          </a:xfrm>
          <a:prstGeom prst="rect">
            <a:avLst/>
          </a:prstGeom>
        </p:spPr>
      </p:pic>
      <p:cxnSp>
        <p:nvCxnSpPr>
          <p:cNvPr id="10" name="Straight Connector 9"/>
          <p:cNvCxnSpPr>
            <a:stCxn id="10" idx="2"/>
          </p:cNvCxnSpPr>
          <p:nvPr/>
        </p:nvCxnSpPr>
        <p:spPr>
          <a:xfrm flipH="1">
            <a:off x="2958722" y="3491565"/>
            <a:ext cx="3932" cy="3023926"/>
          </a:xfrm>
          <a:prstGeom prst="line">
            <a:avLst/>
          </a:prstGeom>
          <a:ln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11" idx="2"/>
          </p:cNvCxnSpPr>
          <p:nvPr/>
        </p:nvCxnSpPr>
        <p:spPr>
          <a:xfrm>
            <a:off x="5713854" y="3491565"/>
            <a:ext cx="4419" cy="3023926"/>
          </a:xfrm>
          <a:prstGeom prst="line">
            <a:avLst/>
          </a:prstGeom>
          <a:ln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2967724" y="3549515"/>
            <a:ext cx="4262672" cy="1459593"/>
            <a:chOff x="2967724" y="3549515"/>
            <a:chExt cx="4262672" cy="1459593"/>
          </a:xfrm>
        </p:grpSpPr>
        <p:sp>
          <p:nvSpPr>
            <p:cNvPr id="15" name="TextBox 14"/>
            <p:cNvSpPr txBox="1"/>
            <p:nvPr/>
          </p:nvSpPr>
          <p:spPr>
            <a:xfrm rot="436411">
              <a:off x="3341828" y="3549515"/>
              <a:ext cx="19928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i="1" dirty="0" smtClean="0">
                  <a:latin typeface="Arial"/>
                  <a:cs typeface="Arial"/>
                </a:rPr>
                <a:t>Debit(acct, $10)</a:t>
              </a:r>
              <a:endParaRPr lang="en-US" b="0" i="1" dirty="0">
                <a:latin typeface="Arial"/>
                <a:cs typeface="Arial"/>
              </a:endParaRPr>
            </a:p>
          </p:txBody>
        </p:sp>
        <p:cxnSp>
          <p:nvCxnSpPr>
            <p:cNvPr id="16" name="Curved Connector 8"/>
            <p:cNvCxnSpPr/>
            <p:nvPr/>
          </p:nvCxnSpPr>
          <p:spPr>
            <a:xfrm flipH="1" flipV="1">
              <a:off x="2967724" y="3811556"/>
              <a:ext cx="2749224" cy="328943"/>
            </a:xfrm>
            <a:prstGeom prst="straightConnector1">
              <a:avLst/>
            </a:prstGeom>
            <a:ln>
              <a:prstDash val="solid"/>
              <a:headEnd type="arrow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2985499" y="4485888"/>
              <a:ext cx="54373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0" dirty="0" smtClean="0">
                  <a:solidFill>
                    <a:srgbClr val="FF0000"/>
                  </a:solidFill>
                  <a:latin typeface="Arial" charset="0"/>
                </a:rPr>
                <a:t>✘</a:t>
              </a:r>
              <a:endParaRPr lang="en-US" sz="2800" b="0" dirty="0">
                <a:solidFill>
                  <a:srgbClr val="FF0000"/>
                </a:solidFill>
                <a:latin typeface="Arial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821036" y="4020692"/>
              <a:ext cx="14093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 smtClean="0">
                  <a:latin typeface="Arial" charset="0"/>
                  <a:ea typeface="Arial" charset="0"/>
                  <a:cs typeface="Arial" charset="0"/>
                </a:rPr>
                <a:t>(debit $10)</a:t>
              </a:r>
            </a:p>
          </p:txBody>
        </p:sp>
        <p:cxnSp>
          <p:nvCxnSpPr>
            <p:cNvPr id="23" name="Curved Connector 8"/>
            <p:cNvCxnSpPr/>
            <p:nvPr/>
          </p:nvCxnSpPr>
          <p:spPr>
            <a:xfrm flipV="1">
              <a:off x="3393392" y="4398624"/>
              <a:ext cx="2302688" cy="328531"/>
            </a:xfrm>
            <a:prstGeom prst="straightConnector1">
              <a:avLst/>
            </a:prstGeom>
            <a:ln>
              <a:prstDash val="solid"/>
              <a:headEnd type="arrow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 rot="21081770">
              <a:off x="3900559" y="4190544"/>
              <a:ext cx="78418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i="1" smtClean="0">
                  <a:latin typeface="Arial"/>
                  <a:cs typeface="Arial"/>
                </a:rPr>
                <a:t>ACK!</a:t>
              </a:r>
              <a:endParaRPr lang="en-US" b="0" i="1" dirty="0">
                <a:latin typeface="Arial"/>
                <a:cs typeface="Arial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2964630" y="4896028"/>
            <a:ext cx="4270774" cy="1247676"/>
            <a:chOff x="2964630" y="5032385"/>
            <a:chExt cx="4270774" cy="1247676"/>
          </a:xfrm>
        </p:grpSpPr>
        <p:sp>
          <p:nvSpPr>
            <p:cNvPr id="25" name="TextBox 24"/>
            <p:cNvSpPr txBox="1"/>
            <p:nvPr/>
          </p:nvSpPr>
          <p:spPr>
            <a:xfrm rot="21081770">
              <a:off x="3734950" y="5695495"/>
              <a:ext cx="78418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i="1" smtClean="0">
                  <a:latin typeface="Arial"/>
                  <a:cs typeface="Arial"/>
                </a:rPr>
                <a:t>ACK!</a:t>
              </a:r>
              <a:endParaRPr lang="en-US" b="0" i="1" dirty="0">
                <a:latin typeface="Arial"/>
                <a:cs typeface="Arial"/>
              </a:endParaRPr>
            </a:p>
          </p:txBody>
        </p:sp>
        <p:cxnSp>
          <p:nvCxnSpPr>
            <p:cNvPr id="26" name="Curved Connector 8"/>
            <p:cNvCxnSpPr/>
            <p:nvPr/>
          </p:nvCxnSpPr>
          <p:spPr>
            <a:xfrm flipV="1">
              <a:off x="2976939" y="5852229"/>
              <a:ext cx="2739124" cy="427832"/>
            </a:xfrm>
            <a:prstGeom prst="straightConnector1">
              <a:avLst/>
            </a:prstGeom>
            <a:ln>
              <a:prstDash val="solid"/>
              <a:headEnd type="arrow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 rot="436411">
              <a:off x="3325164" y="5032385"/>
              <a:ext cx="19928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i="1" dirty="0" smtClean="0">
                  <a:latin typeface="Arial"/>
                  <a:cs typeface="Arial"/>
                </a:rPr>
                <a:t>Debit(acct, $10)</a:t>
              </a:r>
              <a:endParaRPr lang="en-US" b="0" i="1" dirty="0">
                <a:latin typeface="Arial"/>
                <a:cs typeface="Arial"/>
              </a:endParaRPr>
            </a:p>
          </p:txBody>
        </p:sp>
        <p:cxnSp>
          <p:nvCxnSpPr>
            <p:cNvPr id="32" name="Curved Connector 8"/>
            <p:cNvCxnSpPr/>
            <p:nvPr/>
          </p:nvCxnSpPr>
          <p:spPr>
            <a:xfrm flipH="1" flipV="1">
              <a:off x="2964630" y="5287857"/>
              <a:ext cx="2749224" cy="328943"/>
            </a:xfrm>
            <a:prstGeom prst="straightConnector1">
              <a:avLst/>
            </a:prstGeom>
            <a:ln>
              <a:prstDash val="solid"/>
              <a:headEnd type="arrow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5826044" y="5525933"/>
              <a:ext cx="14093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 smtClean="0">
                  <a:latin typeface="Arial" charset="0"/>
                  <a:ea typeface="Arial" charset="0"/>
                  <a:cs typeface="Arial" charset="0"/>
                </a:rPr>
                <a:t>(debit $10)</a:t>
              </a: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1697591" y="3825446"/>
            <a:ext cx="1183588" cy="1326054"/>
            <a:chOff x="1697591" y="3825446"/>
            <a:chExt cx="1183588" cy="1326054"/>
          </a:xfrm>
        </p:grpSpPr>
        <p:sp>
          <p:nvSpPr>
            <p:cNvPr id="17" name="Left Brace 16"/>
            <p:cNvSpPr/>
            <p:nvPr/>
          </p:nvSpPr>
          <p:spPr>
            <a:xfrm>
              <a:off x="2703037" y="3825446"/>
              <a:ext cx="178142" cy="1326054"/>
            </a:xfrm>
            <a:prstGeom prst="leftBrace">
              <a:avLst>
                <a:gd name="adj1" fmla="val 27688"/>
                <a:gd name="adj2" fmla="val 50000"/>
              </a:avLst>
            </a:prstGeom>
            <a:ln>
              <a:prstDash val="soli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/>
            <p:cNvSpPr txBox="1"/>
            <p:nvPr/>
          </p:nvSpPr>
          <p:spPr>
            <a:xfrm rot="18900000">
              <a:off x="1697591" y="4624413"/>
              <a:ext cx="110171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smtClean="0">
                  <a:latin typeface="Arial" charset="0"/>
                  <a:ea typeface="Arial" charset="0"/>
                  <a:cs typeface="Arial" charset="0"/>
                </a:rPr>
                <a:t>Timeout</a:t>
              </a:r>
              <a:endParaRPr lang="en-US" b="0" dirty="0" smtClean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38" name="Right Arrow 37"/>
          <p:cNvSpPr/>
          <p:nvPr/>
        </p:nvSpPr>
        <p:spPr>
          <a:xfrm>
            <a:off x="1751780" y="4594807"/>
            <a:ext cx="360947" cy="264695"/>
          </a:xfrm>
          <a:prstGeom prst="rightArrow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975961" y="6324487"/>
            <a:ext cx="9767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Time ↓</a:t>
            </a:r>
          </a:p>
        </p:txBody>
      </p:sp>
    </p:spTree>
    <p:extLst>
      <p:ext uri="{BB962C8B-B14F-4D97-AF65-F5344CB8AC3E}">
        <p14:creationId xmlns:p14="http://schemas.microsoft.com/office/powerpoint/2010/main" val="1796358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8" grpId="1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624991"/>
          </a:xfrm>
        </p:spPr>
        <p:txBody>
          <a:bodyPr>
            <a:normAutofit/>
          </a:bodyPr>
          <a:lstStyle/>
          <a:p>
            <a:r>
              <a:rPr lang="en-US" smtClean="0"/>
              <a:t>put(x</a:t>
            </a:r>
            <a:r>
              <a:rPr lang="en-US" dirty="0" smtClean="0"/>
              <a:t>, </a:t>
            </a:r>
            <a:r>
              <a:rPr lang="en-US" i="1" dirty="0" smtClean="0"/>
              <a:t>value</a:t>
            </a:r>
            <a:r>
              <a:rPr lang="en-US" dirty="0" smtClean="0"/>
              <a:t>), then get(x): expect answer to be </a:t>
            </a:r>
            <a:r>
              <a:rPr lang="en-US" i="1" dirty="0" smtClean="0">
                <a:sym typeface="Wingdings"/>
              </a:rPr>
              <a:t>value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At-Least-Once and writes</a:t>
            </a:r>
            <a:endParaRPr lang="en-US" dirty="0"/>
          </a:p>
        </p:txBody>
      </p:sp>
      <p:sp>
        <p:nvSpPr>
          <p:cNvPr id="5" name="Rectangle 4"/>
          <p:cNvSpPr>
            <a:spLocks/>
          </p:cNvSpPr>
          <p:nvPr/>
        </p:nvSpPr>
        <p:spPr bwMode="auto">
          <a:xfrm>
            <a:off x="1698092" y="3035585"/>
            <a:ext cx="711733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mtClean="0">
                <a:latin typeface="Arial"/>
                <a:ea typeface="Gill Sans" pitchFamily="-84" charset="0"/>
                <a:cs typeface="Arial"/>
              </a:rPr>
              <a:t>Client</a:t>
            </a:r>
            <a:endParaRPr lang="en-US" dirty="0">
              <a:latin typeface="Arial"/>
              <a:ea typeface="Gill Sans" pitchFamily="-84" charset="0"/>
              <a:cs typeface="Arial"/>
            </a:endParaRPr>
          </a:p>
        </p:txBody>
      </p:sp>
      <p:pic>
        <p:nvPicPr>
          <p:cNvPr id="7" name="Picture 6" descr="Mac-Book-Black-On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7854" y="2881965"/>
            <a:ext cx="609600" cy="609600"/>
          </a:xfrm>
          <a:prstGeom prst="rect">
            <a:avLst/>
          </a:prstGeom>
        </p:spPr>
      </p:pic>
      <p:cxnSp>
        <p:nvCxnSpPr>
          <p:cNvPr id="10" name="Straight Connector 9"/>
          <p:cNvCxnSpPr>
            <a:stCxn id="7" idx="2"/>
          </p:cNvCxnSpPr>
          <p:nvPr/>
        </p:nvCxnSpPr>
        <p:spPr>
          <a:xfrm flipH="1">
            <a:off x="2958722" y="3491565"/>
            <a:ext cx="3932" cy="3023926"/>
          </a:xfrm>
          <a:prstGeom prst="line">
            <a:avLst/>
          </a:prstGeom>
          <a:ln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22" name="Group 21"/>
          <p:cNvGrpSpPr/>
          <p:nvPr/>
        </p:nvGrpSpPr>
        <p:grpSpPr>
          <a:xfrm>
            <a:off x="2962654" y="3342736"/>
            <a:ext cx="2210723" cy="527020"/>
            <a:chOff x="2962654" y="3342736"/>
            <a:chExt cx="2210723" cy="527020"/>
          </a:xfrm>
        </p:grpSpPr>
        <p:sp>
          <p:nvSpPr>
            <p:cNvPr id="9" name="TextBox 8"/>
            <p:cNvSpPr txBox="1"/>
            <p:nvPr/>
          </p:nvSpPr>
          <p:spPr>
            <a:xfrm rot="426504">
              <a:off x="3466621" y="3342736"/>
              <a:ext cx="126509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i="1" dirty="0">
                  <a:latin typeface="Arial"/>
                  <a:cs typeface="Arial"/>
                </a:rPr>
                <a:t>p</a:t>
              </a:r>
              <a:r>
                <a:rPr lang="en-US" b="0" i="1" dirty="0" smtClean="0">
                  <a:latin typeface="Arial"/>
                  <a:cs typeface="Arial"/>
                </a:rPr>
                <a:t>ut(x, 10)</a:t>
              </a:r>
              <a:endParaRPr lang="en-US" b="0" i="1" dirty="0">
                <a:latin typeface="Arial"/>
                <a:cs typeface="Arial"/>
              </a:endParaRPr>
            </a:p>
          </p:txBody>
        </p:sp>
        <p:cxnSp>
          <p:nvCxnSpPr>
            <p:cNvPr id="15" name="Curved Connector 8"/>
            <p:cNvCxnSpPr/>
            <p:nvPr/>
          </p:nvCxnSpPr>
          <p:spPr>
            <a:xfrm flipH="1" flipV="1">
              <a:off x="2962654" y="3622046"/>
              <a:ext cx="2210723" cy="247710"/>
            </a:xfrm>
            <a:prstGeom prst="straightConnector1">
              <a:avLst/>
            </a:prstGeom>
            <a:ln>
              <a:prstDash val="solid"/>
              <a:headEnd type="arrow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Cloud Callout 18"/>
          <p:cNvSpPr/>
          <p:nvPr/>
        </p:nvSpPr>
        <p:spPr>
          <a:xfrm>
            <a:off x="1681704" y="5332831"/>
            <a:ext cx="1181872" cy="784420"/>
          </a:xfrm>
          <a:prstGeom prst="cloudCallout">
            <a:avLst>
              <a:gd name="adj1" fmla="val 50436"/>
              <a:gd name="adj2" fmla="val 87503"/>
            </a:avLst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x</a:t>
            </a:r>
            <a:r>
              <a:rPr lang="en-US" dirty="0" smtClean="0">
                <a:solidFill>
                  <a:schemeClr val="tx1"/>
                </a:solidFill>
              </a:rPr>
              <a:t>=20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>
            <a:spLocks/>
          </p:cNvSpPr>
          <p:nvPr/>
        </p:nvSpPr>
        <p:spPr bwMode="auto">
          <a:xfrm>
            <a:off x="6018654" y="3035585"/>
            <a:ext cx="891357" cy="276999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mtClean="0">
                <a:latin typeface="Arial"/>
                <a:ea typeface="Gill Sans" pitchFamily="-84" charset="0"/>
                <a:cs typeface="Arial"/>
              </a:rPr>
              <a:t>Server</a:t>
            </a:r>
            <a:endParaRPr lang="en-US" sz="1800" dirty="0">
              <a:latin typeface="Arial"/>
              <a:ea typeface="Gill Sans" pitchFamily="-84" charset="0"/>
              <a:cs typeface="Arial"/>
            </a:endParaRPr>
          </a:p>
        </p:txBody>
      </p:sp>
      <p:pic>
        <p:nvPicPr>
          <p:cNvPr id="31" name="Picture 30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9054" y="2881965"/>
            <a:ext cx="609600" cy="609600"/>
          </a:xfrm>
          <a:prstGeom prst="rect">
            <a:avLst/>
          </a:prstGeom>
        </p:spPr>
      </p:pic>
      <p:cxnSp>
        <p:nvCxnSpPr>
          <p:cNvPr id="32" name="Straight Connector 31"/>
          <p:cNvCxnSpPr/>
          <p:nvPr/>
        </p:nvCxnSpPr>
        <p:spPr>
          <a:xfrm>
            <a:off x="5713854" y="3491565"/>
            <a:ext cx="4419" cy="3023926"/>
          </a:xfrm>
          <a:prstGeom prst="line">
            <a:avLst/>
          </a:prstGeom>
          <a:ln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Folded Corner 19"/>
          <p:cNvSpPr/>
          <p:nvPr/>
        </p:nvSpPr>
        <p:spPr>
          <a:xfrm>
            <a:off x="2863922" y="2366464"/>
            <a:ext cx="1653775" cy="801430"/>
          </a:xfrm>
          <a:prstGeom prst="foldedCorner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</a:rPr>
              <a:t>p</a:t>
            </a:r>
            <a:r>
              <a:rPr lang="en-US" b="0" smtClean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</a:rPr>
              <a:t>ut(x,10</a:t>
            </a:r>
            <a:r>
              <a:rPr lang="en-US" b="0" dirty="0" smtClean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</a:rPr>
              <a:t>)</a:t>
            </a:r>
          </a:p>
          <a:p>
            <a:pPr algn="ctr"/>
            <a:r>
              <a:rPr lang="en-US" b="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</a:rPr>
              <a:t>p</a:t>
            </a:r>
            <a:r>
              <a:rPr lang="en-US" b="0" dirty="0" smtClean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</a:rPr>
              <a:t>ut(x,20)</a:t>
            </a:r>
          </a:p>
        </p:txBody>
      </p:sp>
      <p:grpSp>
        <p:nvGrpSpPr>
          <p:cNvPr id="40" name="Group 39"/>
          <p:cNvGrpSpPr/>
          <p:nvPr/>
        </p:nvGrpSpPr>
        <p:grpSpPr>
          <a:xfrm>
            <a:off x="1747384" y="3622046"/>
            <a:ext cx="4933295" cy="1390694"/>
            <a:chOff x="1747384" y="3622046"/>
            <a:chExt cx="4933295" cy="1390694"/>
          </a:xfrm>
        </p:grpSpPr>
        <p:sp>
          <p:nvSpPr>
            <p:cNvPr id="23" name="TextBox 22"/>
            <p:cNvSpPr txBox="1"/>
            <p:nvPr/>
          </p:nvSpPr>
          <p:spPr>
            <a:xfrm rot="426504">
              <a:off x="3683518" y="3848913"/>
              <a:ext cx="129394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i="1" dirty="0" smtClean="0">
                  <a:latin typeface="Arial"/>
                  <a:cs typeface="Arial"/>
                </a:rPr>
                <a:t>put(x, 10)</a:t>
              </a:r>
              <a:endParaRPr lang="en-US" b="0" i="1" dirty="0">
                <a:latin typeface="Arial"/>
                <a:cs typeface="Arial"/>
              </a:endParaRPr>
            </a:p>
          </p:txBody>
        </p:sp>
        <p:sp>
          <p:nvSpPr>
            <p:cNvPr id="13" name="Left Brace 12"/>
            <p:cNvSpPr/>
            <p:nvPr/>
          </p:nvSpPr>
          <p:spPr>
            <a:xfrm>
              <a:off x="2754217" y="3622046"/>
              <a:ext cx="128683" cy="490037"/>
            </a:xfrm>
            <a:prstGeom prst="leftBrace">
              <a:avLst>
                <a:gd name="adj1" fmla="val 27688"/>
                <a:gd name="adj2" fmla="val 50000"/>
              </a:avLst>
            </a:prstGeom>
            <a:ln>
              <a:prstDash val="soli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 rot="18900000">
              <a:off x="1747384" y="3990723"/>
              <a:ext cx="110171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smtClean="0">
                  <a:latin typeface="Arial" charset="0"/>
                  <a:ea typeface="Arial" charset="0"/>
                  <a:cs typeface="Arial" charset="0"/>
                </a:rPr>
                <a:t>Timeout</a:t>
              </a:r>
            </a:p>
          </p:txBody>
        </p:sp>
        <p:cxnSp>
          <p:nvCxnSpPr>
            <p:cNvPr id="25" name="Curved Connector 8"/>
            <p:cNvCxnSpPr/>
            <p:nvPr/>
          </p:nvCxnSpPr>
          <p:spPr>
            <a:xfrm flipV="1">
              <a:off x="2963916" y="4569373"/>
              <a:ext cx="2742281" cy="443367"/>
            </a:xfrm>
            <a:prstGeom prst="straightConnector1">
              <a:avLst/>
            </a:prstGeom>
            <a:ln>
              <a:prstDash val="solid"/>
              <a:headEnd type="arrow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 rot="21081770">
              <a:off x="3765593" y="4417945"/>
              <a:ext cx="78418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i="1" smtClean="0">
                  <a:latin typeface="Arial"/>
                  <a:cs typeface="Arial"/>
                </a:rPr>
                <a:t>ACK!</a:t>
              </a:r>
              <a:endParaRPr lang="en-US" b="0" i="1" dirty="0">
                <a:latin typeface="Arial"/>
                <a:cs typeface="Arial"/>
              </a:endParaRPr>
            </a:p>
          </p:txBody>
        </p:sp>
        <p:cxnSp>
          <p:nvCxnSpPr>
            <p:cNvPr id="33" name="Curved Connector 8"/>
            <p:cNvCxnSpPr/>
            <p:nvPr/>
          </p:nvCxnSpPr>
          <p:spPr>
            <a:xfrm flipH="1" flipV="1">
              <a:off x="2970311" y="4113219"/>
              <a:ext cx="2749224" cy="328943"/>
            </a:xfrm>
            <a:prstGeom prst="straightConnector1">
              <a:avLst/>
            </a:prstGeom>
            <a:ln>
              <a:prstDash val="solid"/>
              <a:headEnd type="arrow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5811530" y="4275378"/>
              <a:ext cx="86914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 smtClean="0">
                  <a:latin typeface="Arial" charset="0"/>
                  <a:ea typeface="Arial" charset="0"/>
                  <a:cs typeface="Arial" charset="0"/>
                </a:rPr>
                <a:t>x</a:t>
              </a:r>
              <a:r>
                <a:rPr lang="en-US" b="0" dirty="0" smtClean="0">
                  <a:latin typeface="Arial" charset="0"/>
                  <a:ea typeface="Arial" charset="0"/>
                  <a:cs typeface="Arial" charset="0"/>
                  <a:sym typeface="Wingdings"/>
                </a:rPr>
                <a:t></a:t>
              </a:r>
              <a:r>
                <a:rPr lang="en-US" b="0" dirty="0" smtClean="0">
                  <a:latin typeface="Arial" charset="0"/>
                  <a:ea typeface="Arial" charset="0"/>
                  <a:cs typeface="Arial" charset="0"/>
                </a:rPr>
                <a:t>10</a:t>
              </a: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2970441" y="4982454"/>
            <a:ext cx="3707832" cy="1180805"/>
            <a:chOff x="2970441" y="4982454"/>
            <a:chExt cx="3707832" cy="1180805"/>
          </a:xfrm>
        </p:grpSpPr>
        <p:sp>
          <p:nvSpPr>
            <p:cNvPr id="34" name="TextBox 33"/>
            <p:cNvSpPr txBox="1"/>
            <p:nvPr/>
          </p:nvSpPr>
          <p:spPr>
            <a:xfrm rot="426504">
              <a:off x="3702868" y="4982454"/>
              <a:ext cx="126509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i="1" dirty="0" smtClean="0">
                  <a:latin typeface="Arial"/>
                  <a:cs typeface="Arial"/>
                </a:rPr>
                <a:t>put(x, </a:t>
              </a:r>
              <a:r>
                <a:rPr lang="en-US" b="0" i="1" dirty="0">
                  <a:latin typeface="Arial"/>
                  <a:cs typeface="Arial"/>
                </a:rPr>
                <a:t>2</a:t>
              </a:r>
              <a:r>
                <a:rPr lang="en-US" b="0" i="1" dirty="0" smtClean="0">
                  <a:latin typeface="Arial"/>
                  <a:cs typeface="Arial"/>
                </a:rPr>
                <a:t>0)</a:t>
              </a:r>
              <a:endParaRPr lang="en-US" b="0" i="1" dirty="0">
                <a:latin typeface="Arial"/>
                <a:cs typeface="Arial"/>
              </a:endParaRPr>
            </a:p>
          </p:txBody>
        </p:sp>
        <p:cxnSp>
          <p:nvCxnSpPr>
            <p:cNvPr id="35" name="Curved Connector 8"/>
            <p:cNvCxnSpPr/>
            <p:nvPr/>
          </p:nvCxnSpPr>
          <p:spPr>
            <a:xfrm flipH="1" flipV="1">
              <a:off x="2975234" y="5246760"/>
              <a:ext cx="2749224" cy="328943"/>
            </a:xfrm>
            <a:prstGeom prst="straightConnector1">
              <a:avLst/>
            </a:prstGeom>
            <a:ln>
              <a:prstDash val="solid"/>
              <a:headEnd type="arrow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Curved Connector 8"/>
            <p:cNvCxnSpPr/>
            <p:nvPr/>
          </p:nvCxnSpPr>
          <p:spPr>
            <a:xfrm flipV="1">
              <a:off x="2970441" y="5719892"/>
              <a:ext cx="2742281" cy="443367"/>
            </a:xfrm>
            <a:prstGeom prst="straightConnector1">
              <a:avLst/>
            </a:prstGeom>
            <a:ln>
              <a:prstDash val="solid"/>
              <a:headEnd type="arrow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 rot="21081770">
              <a:off x="3772118" y="5568464"/>
              <a:ext cx="78418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i="1" smtClean="0">
                  <a:latin typeface="Arial"/>
                  <a:cs typeface="Arial"/>
                </a:rPr>
                <a:t>ACK!</a:t>
              </a:r>
              <a:endParaRPr lang="en-US" b="0" i="1" dirty="0">
                <a:latin typeface="Arial"/>
                <a:cs typeface="Arial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5813934" y="5438227"/>
              <a:ext cx="8643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>
                  <a:latin typeface="Arial" charset="0"/>
                  <a:ea typeface="Arial" charset="0"/>
                  <a:cs typeface="Arial" charset="0"/>
                  <a:sym typeface="Wingdings"/>
                </a:rPr>
                <a:t>x</a:t>
              </a:r>
              <a:r>
                <a:rPr lang="en-US" b="0" dirty="0" smtClean="0">
                  <a:latin typeface="Arial" charset="0"/>
                  <a:ea typeface="Arial" charset="0"/>
                  <a:cs typeface="Arial" charset="0"/>
                  <a:sym typeface="Wingdings"/>
                </a:rPr>
                <a:t></a:t>
              </a:r>
              <a:r>
                <a:rPr lang="en-US" b="0" dirty="0" smtClean="0">
                  <a:latin typeface="Arial" charset="0"/>
                  <a:ea typeface="Arial" charset="0"/>
                  <a:cs typeface="Arial" charset="0"/>
                </a:rPr>
                <a:t>20</a:t>
              </a:r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5975961" y="6324487"/>
            <a:ext cx="9767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Time ↓</a:t>
            </a:r>
          </a:p>
        </p:txBody>
      </p:sp>
    </p:spTree>
    <p:extLst>
      <p:ext uri="{BB962C8B-B14F-4D97-AF65-F5344CB8AC3E}">
        <p14:creationId xmlns:p14="http://schemas.microsoft.com/office/powerpoint/2010/main" val="70411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1303684"/>
          </a:xfrm>
        </p:spPr>
        <p:txBody>
          <a:bodyPr>
            <a:normAutofit/>
          </a:bodyPr>
          <a:lstStyle/>
          <a:p>
            <a:r>
              <a:rPr lang="en-US" dirty="0" smtClean="0"/>
              <a:t>Consider a client storing </a:t>
            </a:r>
            <a:r>
              <a:rPr lang="en-US" b="1" dirty="0" smtClean="0"/>
              <a:t>key-value pairs </a:t>
            </a:r>
            <a:r>
              <a:rPr lang="en-US" dirty="0" smtClean="0"/>
              <a:t>in a </a:t>
            </a:r>
            <a:r>
              <a:rPr lang="en-US" b="1" dirty="0" smtClean="0"/>
              <a:t>database</a:t>
            </a:r>
          </a:p>
          <a:p>
            <a:pPr lvl="1"/>
            <a:r>
              <a:rPr lang="en-US" dirty="0" smtClean="0"/>
              <a:t>put(x, </a:t>
            </a:r>
            <a:r>
              <a:rPr lang="en-US" i="1" dirty="0" smtClean="0"/>
              <a:t>value</a:t>
            </a:r>
            <a:r>
              <a:rPr lang="en-US" dirty="0" smtClean="0"/>
              <a:t>), then get(x): expect answer to be </a:t>
            </a:r>
            <a:r>
              <a:rPr lang="en-US" i="1" dirty="0" smtClean="0">
                <a:sym typeface="Wingdings"/>
              </a:rPr>
              <a:t>value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At-Least-Once and writes</a:t>
            </a:r>
            <a:endParaRPr lang="en-US" dirty="0"/>
          </a:p>
        </p:txBody>
      </p:sp>
      <p:sp>
        <p:nvSpPr>
          <p:cNvPr id="5" name="Rectangle 4"/>
          <p:cNvSpPr>
            <a:spLocks/>
          </p:cNvSpPr>
          <p:nvPr/>
        </p:nvSpPr>
        <p:spPr bwMode="auto">
          <a:xfrm>
            <a:off x="1698092" y="3035585"/>
            <a:ext cx="711733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mtClean="0">
                <a:latin typeface="Arial"/>
                <a:ea typeface="Gill Sans" pitchFamily="-84" charset="0"/>
                <a:cs typeface="Arial"/>
              </a:rPr>
              <a:t>Client</a:t>
            </a:r>
            <a:endParaRPr lang="en-US" dirty="0">
              <a:latin typeface="Arial"/>
              <a:ea typeface="Gill Sans" pitchFamily="-84" charset="0"/>
              <a:cs typeface="Arial"/>
            </a:endParaRPr>
          </a:p>
        </p:txBody>
      </p:sp>
      <p:pic>
        <p:nvPicPr>
          <p:cNvPr id="7" name="Picture 6" descr="Mac-Book-Black-On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7854" y="2881965"/>
            <a:ext cx="609600" cy="609600"/>
          </a:xfrm>
          <a:prstGeom prst="rect">
            <a:avLst/>
          </a:prstGeom>
        </p:spPr>
      </p:pic>
      <p:cxnSp>
        <p:nvCxnSpPr>
          <p:cNvPr id="10" name="Straight Connector 9"/>
          <p:cNvCxnSpPr>
            <a:stCxn id="7" idx="2"/>
          </p:cNvCxnSpPr>
          <p:nvPr/>
        </p:nvCxnSpPr>
        <p:spPr>
          <a:xfrm flipH="1">
            <a:off x="2958722" y="3491565"/>
            <a:ext cx="3932" cy="3023926"/>
          </a:xfrm>
          <a:prstGeom prst="line">
            <a:avLst/>
          </a:prstGeom>
          <a:ln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975961" y="6324487"/>
            <a:ext cx="9767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Time ↓</a:t>
            </a:r>
          </a:p>
        </p:txBody>
      </p:sp>
      <p:sp>
        <p:nvSpPr>
          <p:cNvPr id="9" name="TextBox 8"/>
          <p:cNvSpPr txBox="1"/>
          <p:nvPr/>
        </p:nvSpPr>
        <p:spPr>
          <a:xfrm rot="426504">
            <a:off x="3466621" y="3342736"/>
            <a:ext cx="12650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latin typeface="Arial"/>
                <a:cs typeface="Arial"/>
              </a:rPr>
              <a:t>p</a:t>
            </a:r>
            <a:r>
              <a:rPr lang="en-US" b="0" i="1" dirty="0" smtClean="0">
                <a:latin typeface="Arial"/>
                <a:cs typeface="Arial"/>
              </a:rPr>
              <a:t>ut(x, 10)</a:t>
            </a:r>
            <a:endParaRPr lang="en-US" b="0" i="1" dirty="0">
              <a:latin typeface="Arial"/>
              <a:cs typeface="Arial"/>
            </a:endParaRPr>
          </a:p>
        </p:txBody>
      </p:sp>
      <p:sp>
        <p:nvSpPr>
          <p:cNvPr id="19" name="Cloud Callout 18"/>
          <p:cNvSpPr/>
          <p:nvPr/>
        </p:nvSpPr>
        <p:spPr>
          <a:xfrm>
            <a:off x="1681704" y="5332831"/>
            <a:ext cx="1181872" cy="784420"/>
          </a:xfrm>
          <a:prstGeom prst="cloudCallout">
            <a:avLst>
              <a:gd name="adj1" fmla="val 50436"/>
              <a:gd name="adj2" fmla="val 87503"/>
            </a:avLst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x</a:t>
            </a:r>
            <a:r>
              <a:rPr lang="en-US" dirty="0" smtClean="0">
                <a:solidFill>
                  <a:schemeClr val="bg1"/>
                </a:solidFill>
              </a:rPr>
              <a:t>=20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0" name="Rectangle 29"/>
          <p:cNvSpPr>
            <a:spLocks/>
          </p:cNvSpPr>
          <p:nvPr/>
        </p:nvSpPr>
        <p:spPr bwMode="auto">
          <a:xfrm>
            <a:off x="6018654" y="3035585"/>
            <a:ext cx="891357" cy="276999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 smtClean="0">
                <a:latin typeface="Arial"/>
                <a:ea typeface="Gill Sans" pitchFamily="-84" charset="0"/>
                <a:cs typeface="Arial"/>
              </a:rPr>
              <a:t>Server</a:t>
            </a:r>
            <a:endParaRPr lang="en-US" sz="1800" dirty="0">
              <a:latin typeface="Arial"/>
              <a:ea typeface="Gill Sans" pitchFamily="-84" charset="0"/>
              <a:cs typeface="Arial"/>
            </a:endParaRPr>
          </a:p>
        </p:txBody>
      </p:sp>
      <p:pic>
        <p:nvPicPr>
          <p:cNvPr id="31" name="Picture 30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9054" y="2881965"/>
            <a:ext cx="609600" cy="609600"/>
          </a:xfrm>
          <a:prstGeom prst="rect">
            <a:avLst/>
          </a:prstGeom>
        </p:spPr>
      </p:pic>
      <p:cxnSp>
        <p:nvCxnSpPr>
          <p:cNvPr id="32" name="Straight Connector 31"/>
          <p:cNvCxnSpPr/>
          <p:nvPr/>
        </p:nvCxnSpPr>
        <p:spPr>
          <a:xfrm>
            <a:off x="5713854" y="3491565"/>
            <a:ext cx="4419" cy="3023926"/>
          </a:xfrm>
          <a:prstGeom prst="line">
            <a:avLst/>
          </a:prstGeom>
          <a:ln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Folded Corner 19"/>
          <p:cNvSpPr/>
          <p:nvPr/>
        </p:nvSpPr>
        <p:spPr>
          <a:xfrm>
            <a:off x="2863922" y="2366464"/>
            <a:ext cx="1653775" cy="801430"/>
          </a:xfrm>
          <a:prstGeom prst="foldedCorner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</a:rPr>
              <a:t>p</a:t>
            </a:r>
            <a:r>
              <a:rPr lang="en-US" b="0" smtClean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</a:rPr>
              <a:t>ut(x,10</a:t>
            </a:r>
            <a:r>
              <a:rPr lang="en-US" b="0" dirty="0" smtClean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</a:rPr>
              <a:t>)</a:t>
            </a:r>
          </a:p>
          <a:p>
            <a:pPr algn="ctr"/>
            <a:r>
              <a:rPr lang="en-US" b="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</a:rPr>
              <a:t>p</a:t>
            </a:r>
            <a:r>
              <a:rPr lang="en-US" b="0" dirty="0" smtClean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</a:rPr>
              <a:t>ut(x,20)</a:t>
            </a:r>
          </a:p>
        </p:txBody>
      </p:sp>
      <p:grpSp>
        <p:nvGrpSpPr>
          <p:cNvPr id="40" name="Group 39"/>
          <p:cNvGrpSpPr/>
          <p:nvPr/>
        </p:nvGrpSpPr>
        <p:grpSpPr>
          <a:xfrm>
            <a:off x="1747384" y="3622046"/>
            <a:ext cx="4933295" cy="2659421"/>
            <a:chOff x="1747384" y="3622046"/>
            <a:chExt cx="4933295" cy="2659421"/>
          </a:xfrm>
        </p:grpSpPr>
        <p:sp>
          <p:nvSpPr>
            <p:cNvPr id="23" name="TextBox 22"/>
            <p:cNvSpPr txBox="1"/>
            <p:nvPr/>
          </p:nvSpPr>
          <p:spPr>
            <a:xfrm rot="426504">
              <a:off x="3683518" y="3848913"/>
              <a:ext cx="129394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i="1" dirty="0" smtClean="0">
                  <a:latin typeface="Arial"/>
                  <a:cs typeface="Arial"/>
                </a:rPr>
                <a:t>put(x, 10)</a:t>
              </a:r>
              <a:endParaRPr lang="en-US" b="0" i="1" dirty="0">
                <a:latin typeface="Arial"/>
                <a:cs typeface="Arial"/>
              </a:endParaRPr>
            </a:p>
          </p:txBody>
        </p:sp>
        <p:sp>
          <p:nvSpPr>
            <p:cNvPr id="13" name="Left Brace 12"/>
            <p:cNvSpPr/>
            <p:nvPr/>
          </p:nvSpPr>
          <p:spPr>
            <a:xfrm>
              <a:off x="2754217" y="3622046"/>
              <a:ext cx="128683" cy="490037"/>
            </a:xfrm>
            <a:prstGeom prst="leftBrace">
              <a:avLst>
                <a:gd name="adj1" fmla="val 27688"/>
                <a:gd name="adj2" fmla="val 50000"/>
              </a:avLst>
            </a:prstGeom>
            <a:ln>
              <a:prstDash val="soli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 rot="18900000">
              <a:off x="1747384" y="3990723"/>
              <a:ext cx="110171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smtClean="0">
                  <a:latin typeface="Arial" charset="0"/>
                  <a:ea typeface="Arial" charset="0"/>
                  <a:cs typeface="Arial" charset="0"/>
                </a:rPr>
                <a:t>Timeout</a:t>
              </a:r>
            </a:p>
          </p:txBody>
        </p:sp>
        <p:cxnSp>
          <p:nvCxnSpPr>
            <p:cNvPr id="25" name="Curved Connector 8"/>
            <p:cNvCxnSpPr/>
            <p:nvPr/>
          </p:nvCxnSpPr>
          <p:spPr>
            <a:xfrm flipV="1">
              <a:off x="2963916" y="4569373"/>
              <a:ext cx="2742281" cy="443367"/>
            </a:xfrm>
            <a:prstGeom prst="straightConnector1">
              <a:avLst/>
            </a:prstGeom>
            <a:ln>
              <a:prstDash val="solid"/>
              <a:headEnd type="arrow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 rot="21081770">
              <a:off x="3765593" y="4417945"/>
              <a:ext cx="78418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i="1" smtClean="0">
                  <a:latin typeface="Arial"/>
                  <a:cs typeface="Arial"/>
                </a:rPr>
                <a:t>ACK!</a:t>
              </a:r>
              <a:endParaRPr lang="en-US" b="0" i="1" dirty="0">
                <a:latin typeface="Arial"/>
                <a:cs typeface="Arial"/>
              </a:endParaRPr>
            </a:p>
          </p:txBody>
        </p:sp>
        <p:cxnSp>
          <p:nvCxnSpPr>
            <p:cNvPr id="33" name="Curved Connector 8"/>
            <p:cNvCxnSpPr/>
            <p:nvPr/>
          </p:nvCxnSpPr>
          <p:spPr>
            <a:xfrm flipH="1" flipV="1">
              <a:off x="2970311" y="4113219"/>
              <a:ext cx="2749224" cy="328943"/>
            </a:xfrm>
            <a:prstGeom prst="straightConnector1">
              <a:avLst/>
            </a:prstGeom>
            <a:ln>
              <a:prstDash val="solid"/>
              <a:headEnd type="arrow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5811530" y="4275378"/>
              <a:ext cx="86914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 smtClean="0">
                  <a:latin typeface="Arial" charset="0"/>
                  <a:ea typeface="Arial" charset="0"/>
                  <a:cs typeface="Arial" charset="0"/>
                </a:rPr>
                <a:t>x</a:t>
              </a:r>
              <a:r>
                <a:rPr lang="en-US" b="0" dirty="0" smtClean="0">
                  <a:latin typeface="Arial" charset="0"/>
                  <a:ea typeface="Arial" charset="0"/>
                  <a:cs typeface="Arial" charset="0"/>
                  <a:sym typeface="Wingdings"/>
                </a:rPr>
                <a:t></a:t>
              </a:r>
              <a:r>
                <a:rPr lang="en-US" b="0" dirty="0" smtClean="0">
                  <a:latin typeface="Arial" charset="0"/>
                  <a:ea typeface="Arial" charset="0"/>
                  <a:cs typeface="Arial" charset="0"/>
                </a:rPr>
                <a:t>10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5805820" y="5881357"/>
              <a:ext cx="86914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Arial" charset="0"/>
                  <a:ea typeface="Arial" charset="0"/>
                  <a:cs typeface="Arial" charset="0"/>
                </a:rPr>
                <a:t>x</a:t>
              </a:r>
              <a:r>
                <a:rPr lang="en-US" dirty="0" smtClean="0">
                  <a:solidFill>
                    <a:srgbClr val="FF0000"/>
                  </a:solidFill>
                  <a:latin typeface="Arial" charset="0"/>
                  <a:ea typeface="Arial" charset="0"/>
                  <a:cs typeface="Arial" charset="0"/>
                  <a:sym typeface="Wingdings"/>
                </a:rPr>
                <a:t></a:t>
              </a:r>
              <a:r>
                <a:rPr lang="en-US" dirty="0" smtClean="0">
                  <a:solidFill>
                    <a:srgbClr val="FF0000"/>
                  </a:solidFill>
                  <a:latin typeface="Arial" charset="0"/>
                  <a:ea typeface="Arial" charset="0"/>
                  <a:cs typeface="Arial" charset="0"/>
                </a:rPr>
                <a:t>10</a:t>
              </a: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2970441" y="4982454"/>
            <a:ext cx="3707832" cy="1180805"/>
            <a:chOff x="2970441" y="4982454"/>
            <a:chExt cx="3707832" cy="1180805"/>
          </a:xfrm>
        </p:grpSpPr>
        <p:sp>
          <p:nvSpPr>
            <p:cNvPr id="34" name="TextBox 33"/>
            <p:cNvSpPr txBox="1"/>
            <p:nvPr/>
          </p:nvSpPr>
          <p:spPr>
            <a:xfrm rot="426504">
              <a:off x="3702868" y="4982454"/>
              <a:ext cx="126509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i="1" dirty="0" smtClean="0">
                  <a:latin typeface="Arial"/>
                  <a:cs typeface="Arial"/>
                </a:rPr>
                <a:t>put(x, </a:t>
              </a:r>
              <a:r>
                <a:rPr lang="en-US" b="0" i="1" dirty="0">
                  <a:latin typeface="Arial"/>
                  <a:cs typeface="Arial"/>
                </a:rPr>
                <a:t>2</a:t>
              </a:r>
              <a:r>
                <a:rPr lang="en-US" b="0" i="1" dirty="0" smtClean="0">
                  <a:latin typeface="Arial"/>
                  <a:cs typeface="Arial"/>
                </a:rPr>
                <a:t>0)</a:t>
              </a:r>
              <a:endParaRPr lang="en-US" b="0" i="1" dirty="0">
                <a:latin typeface="Arial"/>
                <a:cs typeface="Arial"/>
              </a:endParaRPr>
            </a:p>
          </p:txBody>
        </p:sp>
        <p:cxnSp>
          <p:nvCxnSpPr>
            <p:cNvPr id="35" name="Curved Connector 8"/>
            <p:cNvCxnSpPr/>
            <p:nvPr/>
          </p:nvCxnSpPr>
          <p:spPr>
            <a:xfrm flipH="1" flipV="1">
              <a:off x="2975234" y="5246760"/>
              <a:ext cx="2749224" cy="328943"/>
            </a:xfrm>
            <a:prstGeom prst="straightConnector1">
              <a:avLst/>
            </a:prstGeom>
            <a:ln>
              <a:prstDash val="solid"/>
              <a:headEnd type="arrow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Curved Connector 8"/>
            <p:cNvCxnSpPr/>
            <p:nvPr/>
          </p:nvCxnSpPr>
          <p:spPr>
            <a:xfrm flipV="1">
              <a:off x="2970441" y="5719892"/>
              <a:ext cx="2742281" cy="443367"/>
            </a:xfrm>
            <a:prstGeom prst="straightConnector1">
              <a:avLst/>
            </a:prstGeom>
            <a:ln>
              <a:prstDash val="solid"/>
              <a:headEnd type="arrow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 rot="21081770">
              <a:off x="3772118" y="5568464"/>
              <a:ext cx="78418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i="1" smtClean="0">
                  <a:latin typeface="Arial"/>
                  <a:cs typeface="Arial"/>
                </a:rPr>
                <a:t>ACK!</a:t>
              </a:r>
              <a:endParaRPr lang="en-US" b="0" i="1" dirty="0">
                <a:latin typeface="Arial"/>
                <a:cs typeface="Arial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5813934" y="5438227"/>
              <a:ext cx="8643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>
                  <a:latin typeface="Arial" charset="0"/>
                  <a:ea typeface="Arial" charset="0"/>
                  <a:cs typeface="Arial" charset="0"/>
                  <a:sym typeface="Wingdings"/>
                </a:rPr>
                <a:t>x</a:t>
              </a:r>
              <a:r>
                <a:rPr lang="en-US" b="0" dirty="0" smtClean="0">
                  <a:latin typeface="Arial" charset="0"/>
                  <a:ea typeface="Arial" charset="0"/>
                  <a:cs typeface="Arial" charset="0"/>
                  <a:sym typeface="Wingdings"/>
                </a:rPr>
                <a:t></a:t>
              </a:r>
              <a:r>
                <a:rPr lang="en-US" b="0" dirty="0" smtClean="0">
                  <a:latin typeface="Arial" charset="0"/>
                  <a:ea typeface="Arial" charset="0"/>
                  <a:cs typeface="Arial" charset="0"/>
                </a:rPr>
                <a:t>20</a:t>
              </a:r>
            </a:p>
          </p:txBody>
        </p:sp>
      </p:grpSp>
      <p:sp>
        <p:nvSpPr>
          <p:cNvPr id="17" name="Freeform 16"/>
          <p:cNvSpPr/>
          <p:nvPr/>
        </p:nvSpPr>
        <p:spPr>
          <a:xfrm>
            <a:off x="2959768" y="3617494"/>
            <a:ext cx="2757571" cy="2466641"/>
          </a:xfrm>
          <a:custGeom>
            <a:avLst/>
            <a:gdLst>
              <a:gd name="connsiteX0" fmla="*/ 0 w 2955015"/>
              <a:gd name="connsiteY0" fmla="*/ 0 h 2731214"/>
              <a:gd name="connsiteX1" fmla="*/ 2751221 w 2955015"/>
              <a:gd name="connsiteY1" fmla="*/ 2590800 h 2731214"/>
              <a:gd name="connsiteX2" fmla="*/ 2751221 w 2955015"/>
              <a:gd name="connsiteY2" fmla="*/ 2406316 h 2731214"/>
              <a:gd name="connsiteX3" fmla="*/ 2751221 w 2955015"/>
              <a:gd name="connsiteY3" fmla="*/ 2406316 h 2731214"/>
              <a:gd name="connsiteX0" fmla="*/ 0 w 2751221"/>
              <a:gd name="connsiteY0" fmla="*/ 0 h 2406316"/>
              <a:gd name="connsiteX1" fmla="*/ 2318084 w 2751221"/>
              <a:gd name="connsiteY1" fmla="*/ 240632 h 2406316"/>
              <a:gd name="connsiteX2" fmla="*/ 2751221 w 2751221"/>
              <a:gd name="connsiteY2" fmla="*/ 2406316 h 2406316"/>
              <a:gd name="connsiteX3" fmla="*/ 2751221 w 2751221"/>
              <a:gd name="connsiteY3" fmla="*/ 2406316 h 2406316"/>
              <a:gd name="connsiteX0" fmla="*/ 0 w 2751221"/>
              <a:gd name="connsiteY0" fmla="*/ 0 h 2406316"/>
              <a:gd name="connsiteX1" fmla="*/ 2318084 w 2751221"/>
              <a:gd name="connsiteY1" fmla="*/ 240632 h 2406316"/>
              <a:gd name="connsiteX2" fmla="*/ 2751221 w 2751221"/>
              <a:gd name="connsiteY2" fmla="*/ 2406316 h 2406316"/>
              <a:gd name="connsiteX3" fmla="*/ 2751221 w 2751221"/>
              <a:gd name="connsiteY3" fmla="*/ 2406316 h 2406316"/>
              <a:gd name="connsiteX0" fmla="*/ 0 w 2751221"/>
              <a:gd name="connsiteY0" fmla="*/ 8119 h 2414435"/>
              <a:gd name="connsiteX1" fmla="*/ 2326105 w 2751221"/>
              <a:gd name="connsiteY1" fmla="*/ 176562 h 2414435"/>
              <a:gd name="connsiteX2" fmla="*/ 2751221 w 2751221"/>
              <a:gd name="connsiteY2" fmla="*/ 2414435 h 2414435"/>
              <a:gd name="connsiteX3" fmla="*/ 2751221 w 2751221"/>
              <a:gd name="connsiteY3" fmla="*/ 2414435 h 2414435"/>
              <a:gd name="connsiteX0" fmla="*/ 0 w 2751221"/>
              <a:gd name="connsiteY0" fmla="*/ 0 h 2406316"/>
              <a:gd name="connsiteX1" fmla="*/ 2326105 w 2751221"/>
              <a:gd name="connsiteY1" fmla="*/ 280738 h 2406316"/>
              <a:gd name="connsiteX2" fmla="*/ 2751221 w 2751221"/>
              <a:gd name="connsiteY2" fmla="*/ 2406316 h 2406316"/>
              <a:gd name="connsiteX3" fmla="*/ 2751221 w 2751221"/>
              <a:gd name="connsiteY3" fmla="*/ 2406316 h 2406316"/>
              <a:gd name="connsiteX0" fmla="*/ 0 w 2759174"/>
              <a:gd name="connsiteY0" fmla="*/ 0 h 2406316"/>
              <a:gd name="connsiteX1" fmla="*/ 2326105 w 2759174"/>
              <a:gd name="connsiteY1" fmla="*/ 280738 h 2406316"/>
              <a:gd name="connsiteX2" fmla="*/ 2751221 w 2759174"/>
              <a:gd name="connsiteY2" fmla="*/ 2406316 h 2406316"/>
              <a:gd name="connsiteX3" fmla="*/ 2751221 w 2759174"/>
              <a:gd name="connsiteY3" fmla="*/ 2406316 h 2406316"/>
              <a:gd name="connsiteX0" fmla="*/ 0 w 2782710"/>
              <a:gd name="connsiteY0" fmla="*/ 0 h 2406316"/>
              <a:gd name="connsiteX1" fmla="*/ 2326105 w 2782710"/>
              <a:gd name="connsiteY1" fmla="*/ 280738 h 2406316"/>
              <a:gd name="connsiteX2" fmla="*/ 2751220 w 2782710"/>
              <a:gd name="connsiteY2" fmla="*/ 1740568 h 2406316"/>
              <a:gd name="connsiteX3" fmla="*/ 2751221 w 2782710"/>
              <a:gd name="connsiteY3" fmla="*/ 2406316 h 2406316"/>
              <a:gd name="connsiteX4" fmla="*/ 2751221 w 2782710"/>
              <a:gd name="connsiteY4" fmla="*/ 2406316 h 2406316"/>
              <a:gd name="connsiteX0" fmla="*/ 0 w 2751221"/>
              <a:gd name="connsiteY0" fmla="*/ 0 h 2475851"/>
              <a:gd name="connsiteX1" fmla="*/ 2326105 w 2751221"/>
              <a:gd name="connsiteY1" fmla="*/ 280738 h 2475851"/>
              <a:gd name="connsiteX2" fmla="*/ 2671010 w 2751221"/>
              <a:gd name="connsiteY2" fmla="*/ 2286000 h 2475851"/>
              <a:gd name="connsiteX3" fmla="*/ 2751221 w 2751221"/>
              <a:gd name="connsiteY3" fmla="*/ 2406316 h 2475851"/>
              <a:gd name="connsiteX4" fmla="*/ 2751221 w 2751221"/>
              <a:gd name="connsiteY4" fmla="*/ 2406316 h 2475851"/>
              <a:gd name="connsiteX0" fmla="*/ 0 w 2751221"/>
              <a:gd name="connsiteY0" fmla="*/ 0 h 2475851"/>
              <a:gd name="connsiteX1" fmla="*/ 2326105 w 2751221"/>
              <a:gd name="connsiteY1" fmla="*/ 280738 h 2475851"/>
              <a:gd name="connsiteX2" fmla="*/ 2671010 w 2751221"/>
              <a:gd name="connsiteY2" fmla="*/ 2286000 h 2475851"/>
              <a:gd name="connsiteX3" fmla="*/ 2751221 w 2751221"/>
              <a:gd name="connsiteY3" fmla="*/ 2406316 h 2475851"/>
              <a:gd name="connsiteX4" fmla="*/ 2751221 w 2751221"/>
              <a:gd name="connsiteY4" fmla="*/ 2406316 h 2475851"/>
              <a:gd name="connsiteX0" fmla="*/ 0 w 2751221"/>
              <a:gd name="connsiteY0" fmla="*/ 0 h 2475851"/>
              <a:gd name="connsiteX1" fmla="*/ 2326105 w 2751221"/>
              <a:gd name="connsiteY1" fmla="*/ 280738 h 2475851"/>
              <a:gd name="connsiteX2" fmla="*/ 2671010 w 2751221"/>
              <a:gd name="connsiteY2" fmla="*/ 2286000 h 2475851"/>
              <a:gd name="connsiteX3" fmla="*/ 2751221 w 2751221"/>
              <a:gd name="connsiteY3" fmla="*/ 2406316 h 2475851"/>
              <a:gd name="connsiteX4" fmla="*/ 2751221 w 2751221"/>
              <a:gd name="connsiteY4" fmla="*/ 2406316 h 2475851"/>
              <a:gd name="connsiteX0" fmla="*/ 0 w 2751221"/>
              <a:gd name="connsiteY0" fmla="*/ 0 h 2475851"/>
              <a:gd name="connsiteX1" fmla="*/ 2326105 w 2751221"/>
              <a:gd name="connsiteY1" fmla="*/ 280738 h 2475851"/>
              <a:gd name="connsiteX2" fmla="*/ 2671010 w 2751221"/>
              <a:gd name="connsiteY2" fmla="*/ 2286000 h 2475851"/>
              <a:gd name="connsiteX3" fmla="*/ 2751221 w 2751221"/>
              <a:gd name="connsiteY3" fmla="*/ 2406316 h 2475851"/>
              <a:gd name="connsiteX4" fmla="*/ 2751221 w 2751221"/>
              <a:gd name="connsiteY4" fmla="*/ 2406316 h 2475851"/>
              <a:gd name="connsiteX0" fmla="*/ 0 w 2751221"/>
              <a:gd name="connsiteY0" fmla="*/ 0 h 2475851"/>
              <a:gd name="connsiteX1" fmla="*/ 2326105 w 2751221"/>
              <a:gd name="connsiteY1" fmla="*/ 280738 h 2475851"/>
              <a:gd name="connsiteX2" fmla="*/ 2671010 w 2751221"/>
              <a:gd name="connsiteY2" fmla="*/ 2286000 h 2475851"/>
              <a:gd name="connsiteX3" fmla="*/ 2751221 w 2751221"/>
              <a:gd name="connsiteY3" fmla="*/ 2406316 h 2475851"/>
              <a:gd name="connsiteX4" fmla="*/ 2751221 w 2751221"/>
              <a:gd name="connsiteY4" fmla="*/ 2406316 h 2475851"/>
              <a:gd name="connsiteX0" fmla="*/ 0 w 2751221"/>
              <a:gd name="connsiteY0" fmla="*/ 0 h 2475851"/>
              <a:gd name="connsiteX1" fmla="*/ 2326105 w 2751221"/>
              <a:gd name="connsiteY1" fmla="*/ 280738 h 2475851"/>
              <a:gd name="connsiteX2" fmla="*/ 2671010 w 2751221"/>
              <a:gd name="connsiteY2" fmla="*/ 2286000 h 2475851"/>
              <a:gd name="connsiteX3" fmla="*/ 2751221 w 2751221"/>
              <a:gd name="connsiteY3" fmla="*/ 2406316 h 2475851"/>
              <a:gd name="connsiteX4" fmla="*/ 2751221 w 2751221"/>
              <a:gd name="connsiteY4" fmla="*/ 2406316 h 2475851"/>
              <a:gd name="connsiteX0" fmla="*/ 0 w 2751221"/>
              <a:gd name="connsiteY0" fmla="*/ 0 h 2475851"/>
              <a:gd name="connsiteX1" fmla="*/ 2318084 w 2751221"/>
              <a:gd name="connsiteY1" fmla="*/ 312822 h 2475851"/>
              <a:gd name="connsiteX2" fmla="*/ 2671010 w 2751221"/>
              <a:gd name="connsiteY2" fmla="*/ 2286000 h 2475851"/>
              <a:gd name="connsiteX3" fmla="*/ 2751221 w 2751221"/>
              <a:gd name="connsiteY3" fmla="*/ 2406316 h 2475851"/>
              <a:gd name="connsiteX4" fmla="*/ 2751221 w 2751221"/>
              <a:gd name="connsiteY4" fmla="*/ 2406316 h 2475851"/>
              <a:gd name="connsiteX0" fmla="*/ 0 w 2751221"/>
              <a:gd name="connsiteY0" fmla="*/ 0 h 2475851"/>
              <a:gd name="connsiteX1" fmla="*/ 2318084 w 2751221"/>
              <a:gd name="connsiteY1" fmla="*/ 312822 h 2475851"/>
              <a:gd name="connsiteX2" fmla="*/ 2671010 w 2751221"/>
              <a:gd name="connsiteY2" fmla="*/ 2286000 h 2475851"/>
              <a:gd name="connsiteX3" fmla="*/ 2751221 w 2751221"/>
              <a:gd name="connsiteY3" fmla="*/ 2406316 h 2475851"/>
              <a:gd name="connsiteX4" fmla="*/ 2751221 w 2751221"/>
              <a:gd name="connsiteY4" fmla="*/ 2406316 h 2475851"/>
              <a:gd name="connsiteX0" fmla="*/ 0 w 2751221"/>
              <a:gd name="connsiteY0" fmla="*/ 0 h 2475851"/>
              <a:gd name="connsiteX1" fmla="*/ 2318084 w 2751221"/>
              <a:gd name="connsiteY1" fmla="*/ 296947 h 2475851"/>
              <a:gd name="connsiteX2" fmla="*/ 2671010 w 2751221"/>
              <a:gd name="connsiteY2" fmla="*/ 2286000 h 2475851"/>
              <a:gd name="connsiteX3" fmla="*/ 2751221 w 2751221"/>
              <a:gd name="connsiteY3" fmla="*/ 2406316 h 2475851"/>
              <a:gd name="connsiteX4" fmla="*/ 2751221 w 2751221"/>
              <a:gd name="connsiteY4" fmla="*/ 2406316 h 2475851"/>
              <a:gd name="connsiteX0" fmla="*/ 0 w 2751221"/>
              <a:gd name="connsiteY0" fmla="*/ 0 h 2475851"/>
              <a:gd name="connsiteX1" fmla="*/ 2318084 w 2751221"/>
              <a:gd name="connsiteY1" fmla="*/ 296947 h 2475851"/>
              <a:gd name="connsiteX2" fmla="*/ 2671010 w 2751221"/>
              <a:gd name="connsiteY2" fmla="*/ 2286000 h 2475851"/>
              <a:gd name="connsiteX3" fmla="*/ 2751221 w 2751221"/>
              <a:gd name="connsiteY3" fmla="*/ 2406316 h 2475851"/>
              <a:gd name="connsiteX4" fmla="*/ 2751221 w 2751221"/>
              <a:gd name="connsiteY4" fmla="*/ 2406316 h 2475851"/>
              <a:gd name="connsiteX0" fmla="*/ 0 w 2751221"/>
              <a:gd name="connsiteY0" fmla="*/ 0 h 2475851"/>
              <a:gd name="connsiteX1" fmla="*/ 2321259 w 2751221"/>
              <a:gd name="connsiteY1" fmla="*/ 271547 h 2475851"/>
              <a:gd name="connsiteX2" fmla="*/ 2671010 w 2751221"/>
              <a:gd name="connsiteY2" fmla="*/ 2286000 h 2475851"/>
              <a:gd name="connsiteX3" fmla="*/ 2751221 w 2751221"/>
              <a:gd name="connsiteY3" fmla="*/ 2406316 h 2475851"/>
              <a:gd name="connsiteX4" fmla="*/ 2751221 w 2751221"/>
              <a:gd name="connsiteY4" fmla="*/ 2406316 h 2475851"/>
              <a:gd name="connsiteX0" fmla="*/ 0 w 2751221"/>
              <a:gd name="connsiteY0" fmla="*/ 0 h 2475851"/>
              <a:gd name="connsiteX1" fmla="*/ 2321259 w 2751221"/>
              <a:gd name="connsiteY1" fmla="*/ 271547 h 2475851"/>
              <a:gd name="connsiteX2" fmla="*/ 2671010 w 2751221"/>
              <a:gd name="connsiteY2" fmla="*/ 2286000 h 2475851"/>
              <a:gd name="connsiteX3" fmla="*/ 2751221 w 2751221"/>
              <a:gd name="connsiteY3" fmla="*/ 2406316 h 2475851"/>
              <a:gd name="connsiteX4" fmla="*/ 2751221 w 2751221"/>
              <a:gd name="connsiteY4" fmla="*/ 2406316 h 2475851"/>
              <a:gd name="connsiteX0" fmla="*/ 0 w 2751221"/>
              <a:gd name="connsiteY0" fmla="*/ 0 h 2475851"/>
              <a:gd name="connsiteX1" fmla="*/ 2318084 w 2751221"/>
              <a:gd name="connsiteY1" fmla="*/ 290597 h 2475851"/>
              <a:gd name="connsiteX2" fmla="*/ 2671010 w 2751221"/>
              <a:gd name="connsiteY2" fmla="*/ 2286000 h 2475851"/>
              <a:gd name="connsiteX3" fmla="*/ 2751221 w 2751221"/>
              <a:gd name="connsiteY3" fmla="*/ 2406316 h 2475851"/>
              <a:gd name="connsiteX4" fmla="*/ 2751221 w 2751221"/>
              <a:gd name="connsiteY4" fmla="*/ 2406316 h 2475851"/>
              <a:gd name="connsiteX0" fmla="*/ 0 w 2751221"/>
              <a:gd name="connsiteY0" fmla="*/ 0 h 2475851"/>
              <a:gd name="connsiteX1" fmla="*/ 2318084 w 2751221"/>
              <a:gd name="connsiteY1" fmla="*/ 290597 h 2475851"/>
              <a:gd name="connsiteX2" fmla="*/ 2671010 w 2751221"/>
              <a:gd name="connsiteY2" fmla="*/ 2286000 h 2475851"/>
              <a:gd name="connsiteX3" fmla="*/ 2751221 w 2751221"/>
              <a:gd name="connsiteY3" fmla="*/ 2406316 h 2475851"/>
              <a:gd name="connsiteX4" fmla="*/ 2751221 w 2751221"/>
              <a:gd name="connsiteY4" fmla="*/ 2406316 h 2475851"/>
              <a:gd name="connsiteX0" fmla="*/ 0 w 2751221"/>
              <a:gd name="connsiteY0" fmla="*/ 0 h 2475851"/>
              <a:gd name="connsiteX1" fmla="*/ 2318084 w 2751221"/>
              <a:gd name="connsiteY1" fmla="*/ 290597 h 2475851"/>
              <a:gd name="connsiteX2" fmla="*/ 2671010 w 2751221"/>
              <a:gd name="connsiteY2" fmla="*/ 2286000 h 2475851"/>
              <a:gd name="connsiteX3" fmla="*/ 2751221 w 2751221"/>
              <a:gd name="connsiteY3" fmla="*/ 2406316 h 2475851"/>
              <a:gd name="connsiteX4" fmla="*/ 2751221 w 2751221"/>
              <a:gd name="connsiteY4" fmla="*/ 2406316 h 2475851"/>
              <a:gd name="connsiteX0" fmla="*/ 0 w 2751221"/>
              <a:gd name="connsiteY0" fmla="*/ 0 h 2475851"/>
              <a:gd name="connsiteX1" fmla="*/ 2318084 w 2751221"/>
              <a:gd name="connsiteY1" fmla="*/ 290597 h 2475851"/>
              <a:gd name="connsiteX2" fmla="*/ 2671010 w 2751221"/>
              <a:gd name="connsiteY2" fmla="*/ 2286000 h 2475851"/>
              <a:gd name="connsiteX3" fmla="*/ 2751221 w 2751221"/>
              <a:gd name="connsiteY3" fmla="*/ 2406316 h 2475851"/>
              <a:gd name="connsiteX4" fmla="*/ 2751221 w 2751221"/>
              <a:gd name="connsiteY4" fmla="*/ 2406316 h 2475851"/>
              <a:gd name="connsiteX0" fmla="*/ 0 w 2751221"/>
              <a:gd name="connsiteY0" fmla="*/ 0 h 2589034"/>
              <a:gd name="connsiteX1" fmla="*/ 2318084 w 2751221"/>
              <a:gd name="connsiteY1" fmla="*/ 290597 h 2589034"/>
              <a:gd name="connsiteX2" fmla="*/ 2556710 w 2751221"/>
              <a:gd name="connsiteY2" fmla="*/ 2438400 h 2589034"/>
              <a:gd name="connsiteX3" fmla="*/ 2751221 w 2751221"/>
              <a:gd name="connsiteY3" fmla="*/ 2406316 h 2589034"/>
              <a:gd name="connsiteX4" fmla="*/ 2751221 w 2751221"/>
              <a:gd name="connsiteY4" fmla="*/ 2406316 h 2589034"/>
              <a:gd name="connsiteX0" fmla="*/ 0 w 2751221"/>
              <a:gd name="connsiteY0" fmla="*/ 0 h 2589034"/>
              <a:gd name="connsiteX1" fmla="*/ 2318084 w 2751221"/>
              <a:gd name="connsiteY1" fmla="*/ 290597 h 2589034"/>
              <a:gd name="connsiteX2" fmla="*/ 2556710 w 2751221"/>
              <a:gd name="connsiteY2" fmla="*/ 2438400 h 2589034"/>
              <a:gd name="connsiteX3" fmla="*/ 2751221 w 2751221"/>
              <a:gd name="connsiteY3" fmla="*/ 2406316 h 2589034"/>
              <a:gd name="connsiteX4" fmla="*/ 2751221 w 2751221"/>
              <a:gd name="connsiteY4" fmla="*/ 2406316 h 2589034"/>
              <a:gd name="connsiteX0" fmla="*/ 0 w 2751221"/>
              <a:gd name="connsiteY0" fmla="*/ 0 h 2589034"/>
              <a:gd name="connsiteX1" fmla="*/ 2318084 w 2751221"/>
              <a:gd name="connsiteY1" fmla="*/ 290597 h 2589034"/>
              <a:gd name="connsiteX2" fmla="*/ 2556710 w 2751221"/>
              <a:gd name="connsiteY2" fmla="*/ 2438400 h 2589034"/>
              <a:gd name="connsiteX3" fmla="*/ 2751221 w 2751221"/>
              <a:gd name="connsiteY3" fmla="*/ 2406316 h 2589034"/>
              <a:gd name="connsiteX4" fmla="*/ 2751221 w 2751221"/>
              <a:gd name="connsiteY4" fmla="*/ 2406316 h 2589034"/>
              <a:gd name="connsiteX0" fmla="*/ 0 w 2751221"/>
              <a:gd name="connsiteY0" fmla="*/ 0 h 2440504"/>
              <a:gd name="connsiteX1" fmla="*/ 2318084 w 2751221"/>
              <a:gd name="connsiteY1" fmla="*/ 290597 h 2440504"/>
              <a:gd name="connsiteX2" fmla="*/ 2556710 w 2751221"/>
              <a:gd name="connsiteY2" fmla="*/ 2438400 h 2440504"/>
              <a:gd name="connsiteX3" fmla="*/ 2751221 w 2751221"/>
              <a:gd name="connsiteY3" fmla="*/ 2406316 h 2440504"/>
              <a:gd name="connsiteX4" fmla="*/ 2751221 w 2751221"/>
              <a:gd name="connsiteY4" fmla="*/ 2406316 h 2440504"/>
              <a:gd name="connsiteX0" fmla="*/ 0 w 2751221"/>
              <a:gd name="connsiteY0" fmla="*/ 0 h 2439093"/>
              <a:gd name="connsiteX1" fmla="*/ 2318084 w 2751221"/>
              <a:gd name="connsiteY1" fmla="*/ 290597 h 2439093"/>
              <a:gd name="connsiteX2" fmla="*/ 2556710 w 2751221"/>
              <a:gd name="connsiteY2" fmla="*/ 2438400 h 2439093"/>
              <a:gd name="connsiteX3" fmla="*/ 2751221 w 2751221"/>
              <a:gd name="connsiteY3" fmla="*/ 2406316 h 2439093"/>
              <a:gd name="connsiteX4" fmla="*/ 2751221 w 2751221"/>
              <a:gd name="connsiteY4" fmla="*/ 2406316 h 2439093"/>
              <a:gd name="connsiteX0" fmla="*/ 0 w 2751221"/>
              <a:gd name="connsiteY0" fmla="*/ 0 h 2441225"/>
              <a:gd name="connsiteX1" fmla="*/ 2318084 w 2751221"/>
              <a:gd name="connsiteY1" fmla="*/ 290597 h 2441225"/>
              <a:gd name="connsiteX2" fmla="*/ 2556710 w 2751221"/>
              <a:gd name="connsiteY2" fmla="*/ 2438400 h 2441225"/>
              <a:gd name="connsiteX3" fmla="*/ 2751221 w 2751221"/>
              <a:gd name="connsiteY3" fmla="*/ 2406316 h 2441225"/>
              <a:gd name="connsiteX4" fmla="*/ 2751221 w 2751221"/>
              <a:gd name="connsiteY4" fmla="*/ 2406316 h 2441225"/>
              <a:gd name="connsiteX0" fmla="*/ 0 w 2856093"/>
              <a:gd name="connsiteY0" fmla="*/ 0 h 2439022"/>
              <a:gd name="connsiteX1" fmla="*/ 2318084 w 2856093"/>
              <a:gd name="connsiteY1" fmla="*/ 290597 h 2439022"/>
              <a:gd name="connsiteX2" fmla="*/ 2556710 w 2856093"/>
              <a:gd name="connsiteY2" fmla="*/ 2438400 h 2439022"/>
              <a:gd name="connsiteX3" fmla="*/ 2751221 w 2856093"/>
              <a:gd name="connsiteY3" fmla="*/ 2406316 h 2439022"/>
              <a:gd name="connsiteX4" fmla="*/ 2751221 w 2856093"/>
              <a:gd name="connsiteY4" fmla="*/ 2406316 h 2439022"/>
              <a:gd name="connsiteX0" fmla="*/ 0 w 2751659"/>
              <a:gd name="connsiteY0" fmla="*/ 0 h 2825416"/>
              <a:gd name="connsiteX1" fmla="*/ 2318084 w 2751659"/>
              <a:gd name="connsiteY1" fmla="*/ 290597 h 2825416"/>
              <a:gd name="connsiteX2" fmla="*/ 2556710 w 2751659"/>
              <a:gd name="connsiteY2" fmla="*/ 2438400 h 2825416"/>
              <a:gd name="connsiteX3" fmla="*/ 2751221 w 2751659"/>
              <a:gd name="connsiteY3" fmla="*/ 2406316 h 2825416"/>
              <a:gd name="connsiteX4" fmla="*/ 2605171 w 2751659"/>
              <a:gd name="connsiteY4" fmla="*/ 2825416 h 2825416"/>
              <a:gd name="connsiteX0" fmla="*/ 0 w 2671601"/>
              <a:gd name="connsiteY0" fmla="*/ 0 h 2825416"/>
              <a:gd name="connsiteX1" fmla="*/ 2318084 w 2671601"/>
              <a:gd name="connsiteY1" fmla="*/ 290597 h 2825416"/>
              <a:gd name="connsiteX2" fmla="*/ 2556710 w 2671601"/>
              <a:gd name="connsiteY2" fmla="*/ 2438400 h 2825416"/>
              <a:gd name="connsiteX3" fmla="*/ 2598821 w 2671601"/>
              <a:gd name="connsiteY3" fmla="*/ 2514266 h 2825416"/>
              <a:gd name="connsiteX4" fmla="*/ 2605171 w 2671601"/>
              <a:gd name="connsiteY4" fmla="*/ 2825416 h 2825416"/>
              <a:gd name="connsiteX0" fmla="*/ 0 w 2671601"/>
              <a:gd name="connsiteY0" fmla="*/ 0 h 2825416"/>
              <a:gd name="connsiteX1" fmla="*/ 2318084 w 2671601"/>
              <a:gd name="connsiteY1" fmla="*/ 290597 h 2825416"/>
              <a:gd name="connsiteX2" fmla="*/ 2556710 w 2671601"/>
              <a:gd name="connsiteY2" fmla="*/ 2438400 h 2825416"/>
              <a:gd name="connsiteX3" fmla="*/ 2598821 w 2671601"/>
              <a:gd name="connsiteY3" fmla="*/ 2514266 h 2825416"/>
              <a:gd name="connsiteX4" fmla="*/ 2605171 w 2671601"/>
              <a:gd name="connsiteY4" fmla="*/ 2825416 h 2825416"/>
              <a:gd name="connsiteX0" fmla="*/ 0 w 3011571"/>
              <a:gd name="connsiteY0" fmla="*/ 0 h 2514345"/>
              <a:gd name="connsiteX1" fmla="*/ 2318084 w 3011571"/>
              <a:gd name="connsiteY1" fmla="*/ 290597 h 2514345"/>
              <a:gd name="connsiteX2" fmla="*/ 2556710 w 3011571"/>
              <a:gd name="connsiteY2" fmla="*/ 2438400 h 2514345"/>
              <a:gd name="connsiteX3" fmla="*/ 2598821 w 3011571"/>
              <a:gd name="connsiteY3" fmla="*/ 2514266 h 2514345"/>
              <a:gd name="connsiteX4" fmla="*/ 3011571 w 3011571"/>
              <a:gd name="connsiteY4" fmla="*/ 2422191 h 2514345"/>
              <a:gd name="connsiteX0" fmla="*/ 0 w 3040146"/>
              <a:gd name="connsiteY0" fmla="*/ 0 h 2625391"/>
              <a:gd name="connsiteX1" fmla="*/ 2318084 w 3040146"/>
              <a:gd name="connsiteY1" fmla="*/ 290597 h 2625391"/>
              <a:gd name="connsiteX2" fmla="*/ 2556710 w 3040146"/>
              <a:gd name="connsiteY2" fmla="*/ 2438400 h 2625391"/>
              <a:gd name="connsiteX3" fmla="*/ 2598821 w 3040146"/>
              <a:gd name="connsiteY3" fmla="*/ 2514266 h 2625391"/>
              <a:gd name="connsiteX4" fmla="*/ 3040146 w 3040146"/>
              <a:gd name="connsiteY4" fmla="*/ 2625391 h 2625391"/>
              <a:gd name="connsiteX0" fmla="*/ 0 w 3040146"/>
              <a:gd name="connsiteY0" fmla="*/ 0 h 2663949"/>
              <a:gd name="connsiteX1" fmla="*/ 2318084 w 3040146"/>
              <a:gd name="connsiteY1" fmla="*/ 290597 h 2663949"/>
              <a:gd name="connsiteX2" fmla="*/ 2556710 w 3040146"/>
              <a:gd name="connsiteY2" fmla="*/ 2438400 h 2663949"/>
              <a:gd name="connsiteX3" fmla="*/ 3040146 w 3040146"/>
              <a:gd name="connsiteY3" fmla="*/ 2625391 h 2663949"/>
              <a:gd name="connsiteX0" fmla="*/ 0 w 3040146"/>
              <a:gd name="connsiteY0" fmla="*/ 0 h 2625391"/>
              <a:gd name="connsiteX1" fmla="*/ 2318084 w 3040146"/>
              <a:gd name="connsiteY1" fmla="*/ 290597 h 2625391"/>
              <a:gd name="connsiteX2" fmla="*/ 2556710 w 3040146"/>
              <a:gd name="connsiteY2" fmla="*/ 2438400 h 2625391"/>
              <a:gd name="connsiteX3" fmla="*/ 3040146 w 3040146"/>
              <a:gd name="connsiteY3" fmla="*/ 2625391 h 2625391"/>
              <a:gd name="connsiteX0" fmla="*/ 0 w 3040146"/>
              <a:gd name="connsiteY0" fmla="*/ 0 h 2625391"/>
              <a:gd name="connsiteX1" fmla="*/ 2318084 w 3040146"/>
              <a:gd name="connsiteY1" fmla="*/ 290597 h 2625391"/>
              <a:gd name="connsiteX2" fmla="*/ 2556710 w 3040146"/>
              <a:gd name="connsiteY2" fmla="*/ 2438400 h 2625391"/>
              <a:gd name="connsiteX3" fmla="*/ 3040146 w 3040146"/>
              <a:gd name="connsiteY3" fmla="*/ 2625391 h 2625391"/>
              <a:gd name="connsiteX0" fmla="*/ 0 w 2757571"/>
              <a:gd name="connsiteY0" fmla="*/ 0 h 2466641"/>
              <a:gd name="connsiteX1" fmla="*/ 2318084 w 2757571"/>
              <a:gd name="connsiteY1" fmla="*/ 290597 h 2466641"/>
              <a:gd name="connsiteX2" fmla="*/ 2556710 w 2757571"/>
              <a:gd name="connsiteY2" fmla="*/ 2438400 h 2466641"/>
              <a:gd name="connsiteX3" fmla="*/ 2757571 w 2757571"/>
              <a:gd name="connsiteY3" fmla="*/ 2466641 h 2466641"/>
              <a:gd name="connsiteX0" fmla="*/ 0 w 2757571"/>
              <a:gd name="connsiteY0" fmla="*/ 0 h 2466641"/>
              <a:gd name="connsiteX1" fmla="*/ 2318084 w 2757571"/>
              <a:gd name="connsiteY1" fmla="*/ 290597 h 2466641"/>
              <a:gd name="connsiteX2" fmla="*/ 2556710 w 2757571"/>
              <a:gd name="connsiteY2" fmla="*/ 2438400 h 2466641"/>
              <a:gd name="connsiteX3" fmla="*/ 2757571 w 2757571"/>
              <a:gd name="connsiteY3" fmla="*/ 2466641 h 2466641"/>
              <a:gd name="connsiteX0" fmla="*/ 0 w 2757571"/>
              <a:gd name="connsiteY0" fmla="*/ 0 h 2466641"/>
              <a:gd name="connsiteX1" fmla="*/ 2318084 w 2757571"/>
              <a:gd name="connsiteY1" fmla="*/ 290597 h 2466641"/>
              <a:gd name="connsiteX2" fmla="*/ 2556710 w 2757571"/>
              <a:gd name="connsiteY2" fmla="*/ 2438400 h 2466641"/>
              <a:gd name="connsiteX3" fmla="*/ 2757571 w 2757571"/>
              <a:gd name="connsiteY3" fmla="*/ 2466641 h 2466641"/>
              <a:gd name="connsiteX0" fmla="*/ 0 w 2757571"/>
              <a:gd name="connsiteY0" fmla="*/ 0 h 2466641"/>
              <a:gd name="connsiteX1" fmla="*/ 2318084 w 2757571"/>
              <a:gd name="connsiteY1" fmla="*/ 290597 h 2466641"/>
              <a:gd name="connsiteX2" fmla="*/ 2556710 w 2757571"/>
              <a:gd name="connsiteY2" fmla="*/ 2438400 h 2466641"/>
              <a:gd name="connsiteX3" fmla="*/ 2757571 w 2757571"/>
              <a:gd name="connsiteY3" fmla="*/ 2466641 h 2466641"/>
              <a:gd name="connsiteX0" fmla="*/ 0 w 2757571"/>
              <a:gd name="connsiteY0" fmla="*/ 0 h 2466641"/>
              <a:gd name="connsiteX1" fmla="*/ 2318084 w 2757571"/>
              <a:gd name="connsiteY1" fmla="*/ 290597 h 2466641"/>
              <a:gd name="connsiteX2" fmla="*/ 2556710 w 2757571"/>
              <a:gd name="connsiteY2" fmla="*/ 2438400 h 2466641"/>
              <a:gd name="connsiteX3" fmla="*/ 2757571 w 2757571"/>
              <a:gd name="connsiteY3" fmla="*/ 2466641 h 2466641"/>
              <a:gd name="connsiteX0" fmla="*/ 0 w 2757571"/>
              <a:gd name="connsiteY0" fmla="*/ 0 h 2466641"/>
              <a:gd name="connsiteX1" fmla="*/ 2318084 w 2757571"/>
              <a:gd name="connsiteY1" fmla="*/ 290597 h 2466641"/>
              <a:gd name="connsiteX2" fmla="*/ 2556710 w 2757571"/>
              <a:gd name="connsiteY2" fmla="*/ 2438400 h 2466641"/>
              <a:gd name="connsiteX3" fmla="*/ 2757571 w 2757571"/>
              <a:gd name="connsiteY3" fmla="*/ 2466641 h 2466641"/>
              <a:gd name="connsiteX0" fmla="*/ 0 w 2757571"/>
              <a:gd name="connsiteY0" fmla="*/ 0 h 2466641"/>
              <a:gd name="connsiteX1" fmla="*/ 2318084 w 2757571"/>
              <a:gd name="connsiteY1" fmla="*/ 290597 h 2466641"/>
              <a:gd name="connsiteX2" fmla="*/ 2556710 w 2757571"/>
              <a:gd name="connsiteY2" fmla="*/ 2438400 h 2466641"/>
              <a:gd name="connsiteX3" fmla="*/ 2757571 w 2757571"/>
              <a:gd name="connsiteY3" fmla="*/ 2466641 h 2466641"/>
              <a:gd name="connsiteX0" fmla="*/ 0 w 2757571"/>
              <a:gd name="connsiteY0" fmla="*/ 0 h 2466641"/>
              <a:gd name="connsiteX1" fmla="*/ 2318084 w 2757571"/>
              <a:gd name="connsiteY1" fmla="*/ 290597 h 2466641"/>
              <a:gd name="connsiteX2" fmla="*/ 2556710 w 2757571"/>
              <a:gd name="connsiteY2" fmla="*/ 2446421 h 2466641"/>
              <a:gd name="connsiteX3" fmla="*/ 2757571 w 2757571"/>
              <a:gd name="connsiteY3" fmla="*/ 2466641 h 2466641"/>
              <a:gd name="connsiteX0" fmla="*/ 0 w 2757571"/>
              <a:gd name="connsiteY0" fmla="*/ 0 h 2466641"/>
              <a:gd name="connsiteX1" fmla="*/ 2318084 w 2757571"/>
              <a:gd name="connsiteY1" fmla="*/ 290597 h 2466641"/>
              <a:gd name="connsiteX2" fmla="*/ 2556710 w 2757571"/>
              <a:gd name="connsiteY2" fmla="*/ 2446421 h 2466641"/>
              <a:gd name="connsiteX3" fmla="*/ 2757571 w 2757571"/>
              <a:gd name="connsiteY3" fmla="*/ 2466641 h 2466641"/>
              <a:gd name="connsiteX0" fmla="*/ 0 w 2757571"/>
              <a:gd name="connsiteY0" fmla="*/ 0 h 2466641"/>
              <a:gd name="connsiteX1" fmla="*/ 2318084 w 2757571"/>
              <a:gd name="connsiteY1" fmla="*/ 280765 h 2466641"/>
              <a:gd name="connsiteX2" fmla="*/ 2556710 w 2757571"/>
              <a:gd name="connsiteY2" fmla="*/ 2446421 h 2466641"/>
              <a:gd name="connsiteX3" fmla="*/ 2757571 w 2757571"/>
              <a:gd name="connsiteY3" fmla="*/ 2466641 h 2466641"/>
              <a:gd name="connsiteX0" fmla="*/ 0 w 2757571"/>
              <a:gd name="connsiteY0" fmla="*/ 0 h 2466641"/>
              <a:gd name="connsiteX1" fmla="*/ 2309992 w 2757571"/>
              <a:gd name="connsiteY1" fmla="*/ 260535 h 2466641"/>
              <a:gd name="connsiteX2" fmla="*/ 2556710 w 2757571"/>
              <a:gd name="connsiteY2" fmla="*/ 2446421 h 2466641"/>
              <a:gd name="connsiteX3" fmla="*/ 2757571 w 2757571"/>
              <a:gd name="connsiteY3" fmla="*/ 2466641 h 2466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57571" h="2466641">
                <a:moveTo>
                  <a:pt x="0" y="0"/>
                </a:moveTo>
                <a:lnTo>
                  <a:pt x="2309992" y="260535"/>
                </a:lnTo>
                <a:cubicBezTo>
                  <a:pt x="2430308" y="1282298"/>
                  <a:pt x="2499895" y="1938504"/>
                  <a:pt x="2556710" y="2446421"/>
                </a:cubicBezTo>
                <a:lnTo>
                  <a:pt x="2757571" y="2466641"/>
                </a:lnTo>
              </a:path>
            </a:pathLst>
          </a:custGeom>
          <a:noFill/>
          <a:ln w="38100">
            <a:solidFill>
              <a:schemeClr val="tx1"/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638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Yes:</a:t>
            </a:r>
            <a:r>
              <a:rPr lang="en-US" dirty="0" smtClean="0"/>
              <a:t> If they are read-only operations with no side effects</a:t>
            </a:r>
          </a:p>
          <a:p>
            <a:pPr lvl="1"/>
            <a:r>
              <a:rPr lang="en-US" i="1" dirty="0" smtClean="0"/>
              <a:t>e.g.</a:t>
            </a:r>
            <a:r>
              <a:rPr lang="en-US" dirty="0" smtClean="0"/>
              <a:t>, read a key’s value in a database </a:t>
            </a:r>
          </a:p>
          <a:p>
            <a:pPr lvl="1"/>
            <a:endParaRPr lang="en-US" dirty="0"/>
          </a:p>
          <a:p>
            <a:endParaRPr lang="en-US" b="1" dirty="0" smtClean="0"/>
          </a:p>
          <a:p>
            <a:r>
              <a:rPr lang="en-US" b="1" dirty="0" smtClean="0"/>
              <a:t>Yes: </a:t>
            </a:r>
            <a:r>
              <a:rPr lang="en-US" dirty="0" smtClean="0"/>
              <a:t>If the application has its own functionality to cope with duplication and reordering</a:t>
            </a:r>
          </a:p>
          <a:p>
            <a:pPr lvl="1"/>
            <a:r>
              <a:rPr lang="en-US" dirty="0" smtClean="0"/>
              <a:t>You will need this in Assignments 3 onwards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is At-Least-Once </a:t>
            </a:r>
            <a:r>
              <a:rPr lang="en-US" i="1" dirty="0" smtClean="0"/>
              <a:t>ever</a:t>
            </a:r>
            <a:r>
              <a:rPr lang="en-US" dirty="0" smtClean="0"/>
              <a:t> okay?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832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799"/>
            <a:ext cx="8763000" cy="3747287"/>
          </a:xfrm>
        </p:spPr>
        <p:txBody>
          <a:bodyPr>
            <a:normAutofit/>
          </a:bodyPr>
          <a:lstStyle/>
          <a:p>
            <a:r>
              <a:rPr lang="en-US" b="1" dirty="0" smtClean="0"/>
              <a:t>Idea</a:t>
            </a:r>
            <a:r>
              <a:rPr lang="en-US" b="1" dirty="0"/>
              <a:t>: </a:t>
            </a:r>
            <a:r>
              <a:rPr lang="en-US" dirty="0"/>
              <a:t>server RPC code detects duplicate requests </a:t>
            </a:r>
            <a:endParaRPr lang="en-US" dirty="0" smtClean="0"/>
          </a:p>
          <a:p>
            <a:pPr lvl="1"/>
            <a:r>
              <a:rPr lang="en-US" dirty="0"/>
              <a:t>R</a:t>
            </a:r>
            <a:r>
              <a:rPr lang="en-US" dirty="0" smtClean="0"/>
              <a:t>eturns </a:t>
            </a:r>
            <a:r>
              <a:rPr lang="en-US" dirty="0"/>
              <a:t>previous reply </a:t>
            </a:r>
            <a:r>
              <a:rPr lang="en-US" b="1" dirty="0"/>
              <a:t>instead of re-running handler </a:t>
            </a:r>
            <a:endParaRPr lang="en-US" b="1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i="1" dirty="0"/>
              <a:t>H</a:t>
            </a:r>
            <a:r>
              <a:rPr lang="en-US" i="1" dirty="0" smtClean="0"/>
              <a:t>ow </a:t>
            </a:r>
            <a:r>
              <a:rPr lang="en-US" i="1" dirty="0"/>
              <a:t>to detect a duplicate request</a:t>
            </a:r>
            <a:r>
              <a:rPr lang="en-US" i="1" dirty="0" smtClean="0"/>
              <a:t>?</a:t>
            </a:r>
          </a:p>
          <a:p>
            <a:pPr lvl="1"/>
            <a:r>
              <a:rPr lang="en-US" b="1" dirty="0" smtClean="0"/>
              <a:t>Test: </a:t>
            </a:r>
            <a:r>
              <a:rPr lang="en-US" dirty="0" smtClean="0"/>
              <a:t>Server sees same function, same arguments twice</a:t>
            </a:r>
            <a:endParaRPr lang="en-US" b="1" dirty="0" smtClean="0">
              <a:solidFill>
                <a:srgbClr val="FF0000"/>
              </a:solidFill>
            </a:endParaRPr>
          </a:p>
          <a:p>
            <a:pPr lvl="2"/>
            <a:r>
              <a:rPr lang="en-US" b="1" dirty="0" smtClean="0">
                <a:solidFill>
                  <a:srgbClr val="FF0000"/>
                </a:solidFill>
              </a:rPr>
              <a:t>No!</a:t>
            </a:r>
            <a:r>
              <a:rPr lang="en-US" dirty="0" smtClean="0"/>
              <a:t>  Sometimes applications </a:t>
            </a:r>
            <a:r>
              <a:rPr lang="en-US" b="1" dirty="0" smtClean="0"/>
              <a:t>legitimately</a:t>
            </a:r>
            <a:r>
              <a:rPr lang="en-US" dirty="0" smtClean="0"/>
              <a:t> submit the same function with same augments, twice in a row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At-Most-Once scheme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487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problem of communication</a:t>
            </a:r>
            <a:endParaRPr lang="en-US" dirty="0"/>
          </a:p>
        </p:txBody>
      </p:sp>
      <p:sp>
        <p:nvSpPr>
          <p:cNvPr id="9369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52400" y="4178305"/>
            <a:ext cx="8763000" cy="2243465"/>
          </a:xfrm>
        </p:spPr>
        <p:txBody>
          <a:bodyPr>
            <a:normAutofit/>
          </a:bodyPr>
          <a:lstStyle/>
          <a:p>
            <a:r>
              <a:rPr lang="en-US" dirty="0" smtClean="0"/>
              <a:t>Re-implement every application for every new underlying transmission medium?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Change every application </a:t>
            </a:r>
            <a:r>
              <a:rPr lang="en-US" dirty="0" smtClean="0"/>
              <a:t>on any change to an underlying transmission medium?</a:t>
            </a:r>
          </a:p>
          <a:p>
            <a:endParaRPr lang="en-US" dirty="0" smtClean="0"/>
          </a:p>
          <a:p>
            <a:r>
              <a:rPr lang="en-US" b="1" dirty="0" smtClean="0"/>
              <a:t>No!</a:t>
            </a:r>
            <a:r>
              <a:rPr lang="en-US" dirty="0" smtClean="0"/>
              <a:t> But how does the Internet design avoid this?</a:t>
            </a:r>
            <a:endParaRPr lang="en-US" dirty="0"/>
          </a:p>
        </p:txBody>
      </p:sp>
      <p:sp>
        <p:nvSpPr>
          <p:cNvPr id="34833" name="Text Box 18"/>
          <p:cNvSpPr txBox="1">
            <a:spLocks noChangeArrowheads="1"/>
          </p:cNvSpPr>
          <p:nvPr/>
        </p:nvSpPr>
        <p:spPr bwMode="auto">
          <a:xfrm>
            <a:off x="457200" y="1917778"/>
            <a:ext cx="2029703" cy="461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algn="l"/>
            <a:r>
              <a:rPr lang="en-US" sz="2400" dirty="0" smtClean="0">
                <a:latin typeface="Arial" charset="0"/>
              </a:rPr>
              <a:t>Applications</a:t>
            </a:r>
            <a:endParaRPr lang="en-US" sz="2400" dirty="0">
              <a:latin typeface="Arial" charset="0"/>
            </a:endParaRPr>
          </a:p>
        </p:txBody>
      </p:sp>
      <p:sp>
        <p:nvSpPr>
          <p:cNvPr id="34834" name="Text Box 19"/>
          <p:cNvSpPr txBox="1">
            <a:spLocks noChangeArrowheads="1"/>
          </p:cNvSpPr>
          <p:nvPr/>
        </p:nvSpPr>
        <p:spPr bwMode="auto">
          <a:xfrm>
            <a:off x="457200" y="3020165"/>
            <a:ext cx="2003157" cy="830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algn="l"/>
            <a:r>
              <a:rPr lang="en-US" sz="2400" spc="-150" dirty="0" smtClean="0">
                <a:latin typeface="Arial" charset="0"/>
              </a:rPr>
              <a:t>Transmission </a:t>
            </a:r>
          </a:p>
          <a:p>
            <a:pPr algn="l"/>
            <a:r>
              <a:rPr lang="en-US" sz="2400" spc="-150" dirty="0" smtClean="0">
                <a:latin typeface="Arial" charset="0"/>
              </a:rPr>
              <a:t>media</a:t>
            </a:r>
            <a:endParaRPr lang="en-US" sz="2400" spc="-150" dirty="0">
              <a:latin typeface="Arial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4342569" y="1917778"/>
            <a:ext cx="1127449" cy="453867"/>
          </a:xfrm>
          <a:prstGeom prst="rect">
            <a:avLst/>
          </a:prstGeom>
          <a:solidFill>
            <a:srgbClr val="948A54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 smtClean="0">
                <a:solidFill>
                  <a:schemeClr val="tx1"/>
                </a:solidFill>
                <a:latin typeface="Arial" charset="0"/>
              </a:rPr>
              <a:t>Skype</a:t>
            </a:r>
            <a:endParaRPr lang="en-US" sz="2400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814377" y="1917777"/>
            <a:ext cx="1308577" cy="444657"/>
          </a:xfrm>
          <a:prstGeom prst="rect">
            <a:avLst/>
          </a:prstGeom>
          <a:solidFill>
            <a:srgbClr val="948A54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 smtClean="0">
                <a:solidFill>
                  <a:schemeClr val="tx1"/>
                </a:solidFill>
                <a:latin typeface="Arial" charset="0"/>
              </a:rPr>
              <a:t>HTTP</a:t>
            </a:r>
            <a:endParaRPr lang="en-US" sz="2400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5717805" y="1917777"/>
            <a:ext cx="983814" cy="453868"/>
          </a:xfrm>
          <a:prstGeom prst="rect">
            <a:avLst/>
          </a:prstGeom>
          <a:solidFill>
            <a:srgbClr val="948A54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 smtClean="0">
                <a:solidFill>
                  <a:schemeClr val="tx1"/>
                </a:solidFill>
                <a:latin typeface="Arial" charset="0"/>
              </a:rPr>
              <a:t>SSH</a:t>
            </a:r>
            <a:endParaRPr lang="en-US" sz="2400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6932026" y="1917778"/>
            <a:ext cx="911391" cy="444656"/>
          </a:xfrm>
          <a:prstGeom prst="rect">
            <a:avLst/>
          </a:prstGeom>
          <a:solidFill>
            <a:srgbClr val="948A54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 smtClean="0">
                <a:solidFill>
                  <a:schemeClr val="tx1"/>
                </a:solidFill>
                <a:latin typeface="Arial" charset="0"/>
              </a:rPr>
              <a:t>FTP</a:t>
            </a:r>
            <a:endParaRPr lang="en-US" sz="2400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2469618" y="3220599"/>
            <a:ext cx="1988524" cy="461658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 smtClean="0">
                <a:latin typeface="Arial" charset="0"/>
              </a:rPr>
              <a:t>Coaxial cable</a:t>
            </a:r>
            <a:endParaRPr lang="en-US" sz="2400" b="0" dirty="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562171" y="3220599"/>
            <a:ext cx="1685642" cy="461658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 smtClean="0">
                <a:solidFill>
                  <a:schemeClr val="tx1"/>
                </a:solidFill>
                <a:latin typeface="Arial" charset="0"/>
              </a:rPr>
              <a:t>Fiber optic</a:t>
            </a:r>
          </a:p>
        </p:txBody>
      </p:sp>
      <p:sp>
        <p:nvSpPr>
          <p:cNvPr id="46" name="Rectangle 45"/>
          <p:cNvSpPr/>
          <p:nvPr/>
        </p:nvSpPr>
        <p:spPr>
          <a:xfrm>
            <a:off x="6423644" y="3220599"/>
            <a:ext cx="1419773" cy="461658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 smtClean="0">
                <a:solidFill>
                  <a:schemeClr val="tx1"/>
                </a:solidFill>
                <a:latin typeface="Arial" charset="0"/>
              </a:rPr>
              <a:t>Wi-Fi</a:t>
            </a:r>
          </a:p>
        </p:txBody>
      </p:sp>
      <p:cxnSp>
        <p:nvCxnSpPr>
          <p:cNvPr id="9" name="Straight Connector 8"/>
          <p:cNvCxnSpPr>
            <a:stCxn id="41" idx="2"/>
            <a:endCxn id="44" idx="0"/>
          </p:cNvCxnSpPr>
          <p:nvPr/>
        </p:nvCxnSpPr>
        <p:spPr>
          <a:xfrm flipH="1">
            <a:off x="3463880" y="2362434"/>
            <a:ext cx="4786" cy="858165"/>
          </a:xfrm>
          <a:prstGeom prst="line">
            <a:avLst/>
          </a:prstGeom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41" idx="2"/>
            <a:endCxn id="45" idx="0"/>
          </p:cNvCxnSpPr>
          <p:nvPr/>
        </p:nvCxnSpPr>
        <p:spPr>
          <a:xfrm>
            <a:off x="3468666" y="2362434"/>
            <a:ext cx="1936326" cy="858165"/>
          </a:xfrm>
          <a:prstGeom prst="line">
            <a:avLst/>
          </a:prstGeom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40" idx="2"/>
            <a:endCxn id="44" idx="0"/>
          </p:cNvCxnSpPr>
          <p:nvPr/>
        </p:nvCxnSpPr>
        <p:spPr>
          <a:xfrm flipH="1">
            <a:off x="3463880" y="2371645"/>
            <a:ext cx="1442414" cy="848954"/>
          </a:xfrm>
          <a:prstGeom prst="line">
            <a:avLst/>
          </a:prstGeom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41" idx="2"/>
            <a:endCxn id="46" idx="0"/>
          </p:cNvCxnSpPr>
          <p:nvPr/>
        </p:nvCxnSpPr>
        <p:spPr>
          <a:xfrm>
            <a:off x="3468666" y="2362434"/>
            <a:ext cx="3664865" cy="858165"/>
          </a:xfrm>
          <a:prstGeom prst="line">
            <a:avLst/>
          </a:prstGeom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40" idx="2"/>
            <a:endCxn id="45" idx="0"/>
          </p:cNvCxnSpPr>
          <p:nvPr/>
        </p:nvCxnSpPr>
        <p:spPr>
          <a:xfrm>
            <a:off x="4906294" y="2371645"/>
            <a:ext cx="498698" cy="848954"/>
          </a:xfrm>
          <a:prstGeom prst="line">
            <a:avLst/>
          </a:prstGeom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40" idx="2"/>
            <a:endCxn id="46" idx="0"/>
          </p:cNvCxnSpPr>
          <p:nvPr/>
        </p:nvCxnSpPr>
        <p:spPr>
          <a:xfrm>
            <a:off x="4906294" y="2371645"/>
            <a:ext cx="2227237" cy="848954"/>
          </a:xfrm>
          <a:prstGeom prst="line">
            <a:avLst/>
          </a:prstGeom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42" idx="2"/>
            <a:endCxn id="46" idx="0"/>
          </p:cNvCxnSpPr>
          <p:nvPr/>
        </p:nvCxnSpPr>
        <p:spPr>
          <a:xfrm>
            <a:off x="6209712" y="2371645"/>
            <a:ext cx="923819" cy="848954"/>
          </a:xfrm>
          <a:prstGeom prst="line">
            <a:avLst/>
          </a:prstGeom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42" idx="2"/>
            <a:endCxn id="45" idx="0"/>
          </p:cNvCxnSpPr>
          <p:nvPr/>
        </p:nvCxnSpPr>
        <p:spPr>
          <a:xfrm flipH="1">
            <a:off x="5404992" y="2371645"/>
            <a:ext cx="804720" cy="848954"/>
          </a:xfrm>
          <a:prstGeom prst="line">
            <a:avLst/>
          </a:prstGeom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42" idx="2"/>
            <a:endCxn id="44" idx="0"/>
          </p:cNvCxnSpPr>
          <p:nvPr/>
        </p:nvCxnSpPr>
        <p:spPr>
          <a:xfrm flipH="1">
            <a:off x="3463880" y="2371645"/>
            <a:ext cx="2745832" cy="848954"/>
          </a:xfrm>
          <a:prstGeom prst="line">
            <a:avLst/>
          </a:prstGeom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stCxn id="43" idx="2"/>
            <a:endCxn id="44" idx="0"/>
          </p:cNvCxnSpPr>
          <p:nvPr/>
        </p:nvCxnSpPr>
        <p:spPr>
          <a:xfrm flipH="1">
            <a:off x="3463880" y="2362434"/>
            <a:ext cx="3923842" cy="858165"/>
          </a:xfrm>
          <a:prstGeom prst="line">
            <a:avLst/>
          </a:prstGeom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43" idx="2"/>
            <a:endCxn id="45" idx="0"/>
          </p:cNvCxnSpPr>
          <p:nvPr/>
        </p:nvCxnSpPr>
        <p:spPr>
          <a:xfrm flipH="1">
            <a:off x="5404992" y="2362434"/>
            <a:ext cx="1982730" cy="858165"/>
          </a:xfrm>
          <a:prstGeom prst="line">
            <a:avLst/>
          </a:prstGeom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43" idx="2"/>
            <a:endCxn id="46" idx="0"/>
          </p:cNvCxnSpPr>
          <p:nvPr/>
        </p:nvCxnSpPr>
        <p:spPr>
          <a:xfrm flipH="1">
            <a:off x="7133531" y="2362434"/>
            <a:ext cx="254191" cy="858165"/>
          </a:xfrm>
          <a:prstGeom prst="line">
            <a:avLst/>
          </a:prstGeom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62161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9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2153653"/>
          </a:xfrm>
        </p:spPr>
        <p:txBody>
          <a:bodyPr>
            <a:normAutofit lnSpcReduction="10000"/>
          </a:bodyPr>
          <a:lstStyle/>
          <a:p>
            <a:r>
              <a:rPr lang="en-US" i="1" dirty="0" smtClean="0"/>
              <a:t>How </a:t>
            </a:r>
            <a:r>
              <a:rPr lang="en-US" i="1" dirty="0"/>
              <a:t>to detect a duplicate request</a:t>
            </a:r>
            <a:r>
              <a:rPr lang="en-US" i="1" dirty="0" smtClean="0"/>
              <a:t>?</a:t>
            </a:r>
          </a:p>
          <a:p>
            <a:endParaRPr lang="en-US" i="1" dirty="0" smtClean="0"/>
          </a:p>
          <a:p>
            <a:pPr lvl="1"/>
            <a:r>
              <a:rPr lang="en-US" dirty="0" smtClean="0"/>
              <a:t>Client </a:t>
            </a:r>
            <a:r>
              <a:rPr lang="en-US" dirty="0"/>
              <a:t>includes unique </a:t>
            </a:r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transaction ID</a:t>
            </a:r>
            <a:r>
              <a:rPr lang="en-US" dirty="0" smtClean="0"/>
              <a:t> (</a:t>
            </a:r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xid</a:t>
            </a:r>
            <a:r>
              <a:rPr lang="en-US" dirty="0" smtClean="0"/>
              <a:t>) with each one of its RPC requests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Client uses </a:t>
            </a:r>
            <a:r>
              <a:rPr lang="en-US" b="1" dirty="0"/>
              <a:t>same </a:t>
            </a:r>
            <a:r>
              <a:rPr lang="en-US" b="1" dirty="0" smtClean="0"/>
              <a:t>xid </a:t>
            </a:r>
            <a:r>
              <a:rPr lang="en-US" dirty="0" smtClean="0"/>
              <a:t>for retransmitted requests</a:t>
            </a:r>
          </a:p>
          <a:p>
            <a:pPr lvl="1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At-Most-Once scheme</a:t>
            </a:r>
            <a:endParaRPr lang="en-US" dirty="0"/>
          </a:p>
        </p:txBody>
      </p:sp>
      <p:sp>
        <p:nvSpPr>
          <p:cNvPr id="5" name="Folded Corner 4"/>
          <p:cNvSpPr/>
          <p:nvPr/>
        </p:nvSpPr>
        <p:spPr>
          <a:xfrm>
            <a:off x="3026528" y="3830053"/>
            <a:ext cx="3090944" cy="2572703"/>
          </a:xfrm>
          <a:prstGeom prst="foldedCorner">
            <a:avLst>
              <a:gd name="adj" fmla="val 12781"/>
            </a:avLst>
          </a:prstGeom>
          <a:solidFill>
            <a:srgbClr val="FFFF99"/>
          </a:solidFill>
          <a:ln w="28575">
            <a:solidFill>
              <a:schemeClr val="tx1"/>
            </a:solidFill>
          </a:ln>
        </p:spPr>
        <p:txBody>
          <a:bodyPr wrap="square">
            <a:noAutofit/>
          </a:bodyPr>
          <a:lstStyle/>
          <a:p>
            <a:pPr algn="l"/>
            <a:r>
              <a:rPr lang="en-US" u="sng" dirty="0" smtClean="0">
                <a:latin typeface="+mj-lt"/>
              </a:rPr>
              <a:t>At-Most-Once Server</a:t>
            </a:r>
            <a:endParaRPr lang="en-US" b="0" dirty="0" smtClean="0">
              <a:latin typeface="Arial" charset="0"/>
            </a:endParaRPr>
          </a:p>
          <a:p>
            <a:pPr algn="l"/>
            <a:r>
              <a:rPr lang="en-US" dirty="0" smtClean="0">
                <a:latin typeface="Arial" charset="0"/>
              </a:rPr>
              <a:t>if</a:t>
            </a:r>
            <a:r>
              <a:rPr lang="en-US" b="0" dirty="0" smtClean="0">
                <a:latin typeface="Arial" charset="0"/>
              </a:rPr>
              <a:t> </a:t>
            </a:r>
            <a:r>
              <a:rPr lang="en-US" b="0" dirty="0">
                <a:latin typeface="Arial" charset="0"/>
              </a:rPr>
              <a:t>seen[</a:t>
            </a:r>
            <a:r>
              <a:rPr lang="en-US" b="0" dirty="0" err="1">
                <a:latin typeface="Arial" charset="0"/>
              </a:rPr>
              <a:t>xid</a:t>
            </a:r>
            <a:r>
              <a:rPr lang="en-US" b="0" dirty="0">
                <a:latin typeface="Arial" charset="0"/>
              </a:rPr>
              <a:t>]: </a:t>
            </a:r>
            <a:endParaRPr lang="en-US" b="0" dirty="0" smtClean="0">
              <a:latin typeface="Arial" charset="0"/>
            </a:endParaRPr>
          </a:p>
          <a:p>
            <a:pPr algn="l"/>
            <a:r>
              <a:rPr lang="en-US" b="0" dirty="0">
                <a:latin typeface="Arial" charset="0"/>
              </a:rPr>
              <a:t>	</a:t>
            </a:r>
            <a:r>
              <a:rPr lang="en-US" b="0" dirty="0" err="1" smtClean="0">
                <a:latin typeface="Arial" charset="0"/>
              </a:rPr>
              <a:t>retval</a:t>
            </a:r>
            <a:r>
              <a:rPr lang="en-US" b="0" dirty="0" smtClean="0">
                <a:latin typeface="Arial" charset="0"/>
              </a:rPr>
              <a:t> </a:t>
            </a:r>
            <a:r>
              <a:rPr lang="en-US" b="0" dirty="0">
                <a:latin typeface="Arial" charset="0"/>
              </a:rPr>
              <a:t>= old[</a:t>
            </a:r>
            <a:r>
              <a:rPr lang="en-US" b="0" dirty="0" err="1">
                <a:latin typeface="Arial" charset="0"/>
              </a:rPr>
              <a:t>xid</a:t>
            </a:r>
            <a:r>
              <a:rPr lang="en-US" b="0" dirty="0">
                <a:latin typeface="Arial" charset="0"/>
              </a:rPr>
              <a:t>] </a:t>
            </a:r>
            <a:endParaRPr lang="en-US" b="0" dirty="0" smtClean="0">
              <a:latin typeface="Arial" charset="0"/>
            </a:endParaRPr>
          </a:p>
          <a:p>
            <a:pPr algn="l"/>
            <a:r>
              <a:rPr lang="en-US" dirty="0">
                <a:latin typeface="Arial" charset="0"/>
              </a:rPr>
              <a:t>e</a:t>
            </a:r>
            <a:r>
              <a:rPr lang="en-US" dirty="0" smtClean="0">
                <a:latin typeface="Arial" charset="0"/>
              </a:rPr>
              <a:t>lse:</a:t>
            </a:r>
            <a:r>
              <a:rPr lang="en-US" b="0" dirty="0" smtClean="0">
                <a:latin typeface="Arial" charset="0"/>
              </a:rPr>
              <a:t> </a:t>
            </a:r>
          </a:p>
          <a:p>
            <a:pPr algn="l"/>
            <a:r>
              <a:rPr lang="en-US" b="0" dirty="0">
                <a:latin typeface="Arial" charset="0"/>
              </a:rPr>
              <a:t>	</a:t>
            </a:r>
            <a:r>
              <a:rPr lang="en-US" b="0" dirty="0" err="1" smtClean="0">
                <a:latin typeface="Arial" charset="0"/>
              </a:rPr>
              <a:t>retval</a:t>
            </a:r>
            <a:r>
              <a:rPr lang="en-US" b="0" dirty="0" smtClean="0">
                <a:latin typeface="Arial" charset="0"/>
              </a:rPr>
              <a:t> </a:t>
            </a:r>
            <a:r>
              <a:rPr lang="en-US" b="0" dirty="0">
                <a:latin typeface="Arial" charset="0"/>
              </a:rPr>
              <a:t>= handler() </a:t>
            </a:r>
            <a:endParaRPr lang="en-US" b="0" dirty="0" smtClean="0">
              <a:latin typeface="Arial" charset="0"/>
            </a:endParaRPr>
          </a:p>
          <a:p>
            <a:pPr algn="l"/>
            <a:r>
              <a:rPr lang="en-US" b="0" dirty="0">
                <a:latin typeface="Arial" charset="0"/>
              </a:rPr>
              <a:t>	</a:t>
            </a:r>
            <a:r>
              <a:rPr lang="en-US" b="0" dirty="0" smtClean="0">
                <a:latin typeface="Arial" charset="0"/>
              </a:rPr>
              <a:t>old[</a:t>
            </a:r>
            <a:r>
              <a:rPr lang="en-US" b="0" dirty="0" err="1" smtClean="0">
                <a:latin typeface="Arial" charset="0"/>
              </a:rPr>
              <a:t>xid</a:t>
            </a:r>
            <a:r>
              <a:rPr lang="en-US" b="0" dirty="0">
                <a:latin typeface="Arial" charset="0"/>
              </a:rPr>
              <a:t>] = </a:t>
            </a:r>
            <a:r>
              <a:rPr lang="en-US" b="0" dirty="0" err="1" smtClean="0">
                <a:latin typeface="Arial" charset="0"/>
              </a:rPr>
              <a:t>retval</a:t>
            </a:r>
            <a:r>
              <a:rPr lang="en-US" b="0" dirty="0" smtClean="0">
                <a:latin typeface="Arial" charset="0"/>
              </a:rPr>
              <a:t> </a:t>
            </a:r>
          </a:p>
          <a:p>
            <a:pPr algn="l"/>
            <a:r>
              <a:rPr lang="en-US" b="0" dirty="0">
                <a:latin typeface="Arial" charset="0"/>
              </a:rPr>
              <a:t>	</a:t>
            </a:r>
            <a:r>
              <a:rPr lang="en-US" b="0" dirty="0" smtClean="0">
                <a:latin typeface="Arial" charset="0"/>
              </a:rPr>
              <a:t>seen[</a:t>
            </a:r>
            <a:r>
              <a:rPr lang="en-US" b="0" dirty="0" err="1" smtClean="0">
                <a:latin typeface="Arial" charset="0"/>
              </a:rPr>
              <a:t>xid</a:t>
            </a:r>
            <a:r>
              <a:rPr lang="en-US" b="0" dirty="0">
                <a:latin typeface="Arial" charset="0"/>
              </a:rPr>
              <a:t>] = </a:t>
            </a:r>
            <a:r>
              <a:rPr lang="en-US" dirty="0" smtClean="0">
                <a:latin typeface="Arial" charset="0"/>
              </a:rPr>
              <a:t>true</a:t>
            </a:r>
          </a:p>
          <a:p>
            <a:pPr algn="l"/>
            <a:r>
              <a:rPr lang="en-US" dirty="0">
                <a:latin typeface="Arial" charset="0"/>
              </a:rPr>
              <a:t>r</a:t>
            </a:r>
            <a:r>
              <a:rPr lang="en-US" dirty="0" smtClean="0">
                <a:latin typeface="Arial" charset="0"/>
              </a:rPr>
              <a:t>eturn</a:t>
            </a:r>
            <a:r>
              <a:rPr lang="en-US" b="0" dirty="0" smtClean="0">
                <a:latin typeface="Arial" charset="0"/>
              </a:rPr>
              <a:t> </a:t>
            </a:r>
            <a:r>
              <a:rPr lang="en-US" b="0" dirty="0" err="1" smtClean="0">
                <a:latin typeface="Arial" charset="0"/>
              </a:rPr>
              <a:t>retval</a:t>
            </a:r>
            <a:endParaRPr lang="en-US" b="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1433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smtClean="0"/>
              <a:t>How </a:t>
            </a:r>
            <a:r>
              <a:rPr lang="en-US" b="1" i="1" dirty="0"/>
              <a:t>to ensure </a:t>
            </a:r>
            <a:r>
              <a:rPr lang="en-US" b="1" i="1" dirty="0" smtClean="0"/>
              <a:t>that the xid is </a:t>
            </a:r>
            <a:r>
              <a:rPr lang="en-US" b="1" i="1" dirty="0"/>
              <a:t>unique</a:t>
            </a:r>
            <a:r>
              <a:rPr lang="en-US" b="1" i="1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Combine a unique</a:t>
            </a:r>
            <a:r>
              <a:rPr lang="en-US" dirty="0"/>
              <a:t> client ID (</a:t>
            </a:r>
            <a:r>
              <a:rPr lang="en-US" i="1" dirty="0"/>
              <a:t>e.g.</a:t>
            </a:r>
            <a:r>
              <a:rPr lang="en-US" dirty="0"/>
              <a:t>, IP address) with </a:t>
            </a:r>
            <a:r>
              <a:rPr lang="en-US" dirty="0" smtClean="0"/>
              <a:t>the current time of day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Combine unique </a:t>
            </a:r>
            <a:r>
              <a:rPr lang="en-US" dirty="0"/>
              <a:t>client ID </a:t>
            </a:r>
            <a:r>
              <a:rPr lang="en-US" dirty="0" smtClean="0"/>
              <a:t>with a </a:t>
            </a:r>
            <a:r>
              <a:rPr lang="en-US" dirty="0"/>
              <a:t>sequence </a:t>
            </a:r>
            <a:r>
              <a:rPr lang="en-US" dirty="0" smtClean="0"/>
              <a:t>number</a:t>
            </a:r>
          </a:p>
          <a:p>
            <a:pPr lvl="1"/>
            <a:r>
              <a:rPr lang="en-US" dirty="0" smtClean="0"/>
              <a:t>Suppose the client crashes and restarts.  </a:t>
            </a:r>
            <a:r>
              <a:rPr lang="en-US" i="1" dirty="0" smtClean="0"/>
              <a:t>Can it reuse the same client ID?</a:t>
            </a:r>
          </a:p>
          <a:p>
            <a:endParaRPr lang="en-US" i="1" dirty="0" smtClean="0"/>
          </a:p>
          <a:p>
            <a:pPr marL="514350" indent="-514350">
              <a:buFont typeface="+mj-lt"/>
              <a:buAutoNum type="arabicPeriod" startAt="3"/>
            </a:pPr>
            <a:r>
              <a:rPr lang="en-US" dirty="0" smtClean="0"/>
              <a:t>Big random number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 Most Once: Ensuring unique XIDs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069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3286041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Problem:</a:t>
            </a:r>
            <a:r>
              <a:rPr lang="en-US" b="1" dirty="0" smtClean="0"/>
              <a:t> </a:t>
            </a:r>
            <a:r>
              <a:rPr lang="en-US" b="1" dirty="0" smtClean="0">
                <a:latin typeface="Courier" charset="0"/>
                <a:ea typeface="Courier" charset="0"/>
                <a:cs typeface="Courier" charset="0"/>
              </a:rPr>
              <a:t>seen</a:t>
            </a:r>
            <a:r>
              <a:rPr lang="en-US" b="1" dirty="0" smtClean="0"/>
              <a:t> </a:t>
            </a:r>
            <a:r>
              <a:rPr lang="en-US" dirty="0" smtClean="0"/>
              <a:t>and</a:t>
            </a:r>
            <a:r>
              <a:rPr lang="en-US" b="1" dirty="0" smtClean="0"/>
              <a:t> </a:t>
            </a:r>
            <a:r>
              <a:rPr lang="en-US" b="1" dirty="0" smtClean="0">
                <a:latin typeface="Courier" charset="0"/>
                <a:ea typeface="Courier" charset="0"/>
                <a:cs typeface="Courier" charset="0"/>
              </a:rPr>
              <a:t>old</a:t>
            </a:r>
            <a:r>
              <a:rPr lang="en-US" dirty="0" smtClean="0"/>
              <a:t> arrays will </a:t>
            </a:r>
            <a:r>
              <a:rPr lang="en-US" b="1" dirty="0" smtClean="0">
                <a:solidFill>
                  <a:srgbClr val="FF0000"/>
                </a:solidFill>
              </a:rPr>
              <a:t>grow without bound</a:t>
            </a:r>
          </a:p>
          <a:p>
            <a:endParaRPr lang="en-US" b="1" dirty="0" smtClean="0"/>
          </a:p>
          <a:p>
            <a:r>
              <a:rPr lang="en-US" b="1" dirty="0" smtClean="0"/>
              <a:t>Observation: </a:t>
            </a:r>
            <a:r>
              <a:rPr lang="en-US" dirty="0" smtClean="0"/>
              <a:t>By construction, when the client gets a response to a particular xid, it will 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never re-send it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  <a:p>
            <a:endParaRPr lang="en-US" dirty="0" smtClean="0"/>
          </a:p>
          <a:p>
            <a:r>
              <a:rPr lang="en-US" dirty="0" smtClean="0"/>
              <a:t>Client could </a:t>
            </a:r>
            <a:r>
              <a:rPr lang="en-US" b="1" dirty="0" smtClean="0"/>
              <a:t>tell</a:t>
            </a:r>
            <a:r>
              <a:rPr lang="en-US" dirty="0" smtClean="0"/>
              <a:t> server “I’m done with xid </a:t>
            </a:r>
            <a:r>
              <a:rPr lang="en-US" i="1" dirty="0" smtClean="0"/>
              <a:t>x</a:t>
            </a:r>
            <a:r>
              <a:rPr lang="en-US" dirty="0" smtClean="0"/>
              <a:t> – delete it”</a:t>
            </a:r>
          </a:p>
          <a:p>
            <a:pPr lvl="1"/>
            <a:r>
              <a:rPr lang="en-US" dirty="0" smtClean="0"/>
              <a:t>Have to tell the server about </a:t>
            </a:r>
            <a:r>
              <a:rPr lang="en-US" b="1" dirty="0" smtClean="0">
                <a:solidFill>
                  <a:srgbClr val="FF0000"/>
                </a:solidFill>
              </a:rPr>
              <a:t>each and every </a:t>
            </a:r>
            <a:r>
              <a:rPr lang="en-US" dirty="0" smtClean="0"/>
              <a:t>retired xid</a:t>
            </a:r>
          </a:p>
          <a:p>
            <a:pPr lvl="2"/>
            <a:r>
              <a:rPr lang="en-US" dirty="0" smtClean="0"/>
              <a:t>Could </a:t>
            </a:r>
            <a:r>
              <a:rPr lang="en-US" b="1" dirty="0" smtClean="0"/>
              <a:t>piggyback </a:t>
            </a:r>
            <a:r>
              <a:rPr lang="en-US" dirty="0" smtClean="0"/>
              <a:t>on subsequent requests</a:t>
            </a:r>
          </a:p>
          <a:p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At-Most-Once: Discarding server state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17227" y="4962441"/>
            <a:ext cx="5833346" cy="8925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en-US" sz="26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Significant overhead </a:t>
            </a:r>
            <a:r>
              <a:rPr lang="en-US" sz="2600" dirty="0" smtClean="0">
                <a:latin typeface="Arial" charset="0"/>
                <a:ea typeface="Arial" charset="0"/>
                <a:cs typeface="Arial" charset="0"/>
              </a:rPr>
              <a:t>if many RPCs are in flight, in parallel</a:t>
            </a:r>
            <a:endParaRPr lang="en-US" sz="26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0732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Problem:</a:t>
            </a:r>
            <a:r>
              <a:rPr lang="en-US" b="1" dirty="0"/>
              <a:t> </a:t>
            </a:r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seen</a:t>
            </a:r>
            <a:r>
              <a:rPr lang="en-US" b="1" dirty="0"/>
              <a:t> </a:t>
            </a:r>
            <a:r>
              <a:rPr lang="en-US" dirty="0"/>
              <a:t>and</a:t>
            </a:r>
            <a:r>
              <a:rPr lang="en-US" b="1" dirty="0"/>
              <a:t> </a:t>
            </a:r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old</a:t>
            </a:r>
            <a:r>
              <a:rPr lang="en-US" dirty="0"/>
              <a:t> arrays will </a:t>
            </a:r>
            <a:r>
              <a:rPr lang="en-US" b="1" dirty="0">
                <a:solidFill>
                  <a:srgbClr val="FF0000"/>
                </a:solidFill>
              </a:rPr>
              <a:t>grow without bound</a:t>
            </a:r>
          </a:p>
          <a:p>
            <a:endParaRPr lang="en-US" dirty="0" smtClean="0"/>
          </a:p>
          <a:p>
            <a:r>
              <a:rPr lang="en-US" dirty="0" smtClean="0"/>
              <a:t>Suppose xid = ⟨unique client id, sequence no.⟩</a:t>
            </a:r>
          </a:p>
          <a:p>
            <a:pPr lvl="1"/>
            <a:r>
              <a:rPr lang="en-US" i="1" dirty="0"/>
              <a:t>e</a:t>
            </a:r>
            <a:r>
              <a:rPr lang="en-US" i="1" dirty="0" smtClean="0"/>
              <a:t>.g.</a:t>
            </a:r>
            <a:r>
              <a:rPr lang="en-US" dirty="0" smtClean="0"/>
              <a:t> ⟨42, 1000⟩, </a:t>
            </a:r>
            <a:r>
              <a:rPr lang="en-US" dirty="0"/>
              <a:t>⟨42, </a:t>
            </a:r>
            <a:r>
              <a:rPr lang="en-US" dirty="0" smtClean="0"/>
              <a:t>1001⟩, </a:t>
            </a:r>
            <a:r>
              <a:rPr lang="en-US" dirty="0"/>
              <a:t>⟨42, </a:t>
            </a:r>
            <a:r>
              <a:rPr lang="en-US" dirty="0" smtClean="0"/>
              <a:t>1002⟩</a:t>
            </a:r>
          </a:p>
          <a:p>
            <a:endParaRPr lang="en-US" dirty="0"/>
          </a:p>
          <a:p>
            <a:r>
              <a:rPr lang="en-US" dirty="0" smtClean="0"/>
              <a:t>Client </a:t>
            </a:r>
            <a:r>
              <a:rPr lang="en-US" dirty="0"/>
              <a:t>includes </a:t>
            </a:r>
            <a:r>
              <a:rPr lang="en-US" dirty="0" smtClean="0"/>
              <a:t>“seen </a:t>
            </a:r>
            <a:r>
              <a:rPr lang="en-US" dirty="0"/>
              <a:t>all replies </a:t>
            </a:r>
            <a:r>
              <a:rPr lang="en-US" dirty="0" smtClean="0"/>
              <a:t>≤ </a:t>
            </a:r>
            <a:r>
              <a:rPr lang="en-US" i="1" dirty="0" smtClean="0"/>
              <a:t>X</a:t>
            </a:r>
            <a:r>
              <a:rPr lang="en-US" dirty="0" smtClean="0"/>
              <a:t>” </a:t>
            </a:r>
            <a:r>
              <a:rPr lang="en-US" dirty="0"/>
              <a:t>with every RPC </a:t>
            </a:r>
            <a:endParaRPr lang="en-US" dirty="0" smtClean="0"/>
          </a:p>
          <a:p>
            <a:pPr lvl="1"/>
            <a:r>
              <a:rPr lang="en-US" dirty="0" smtClean="0"/>
              <a:t>Much </a:t>
            </a:r>
            <a:r>
              <a:rPr lang="en-US" dirty="0"/>
              <a:t>like TCP </a:t>
            </a:r>
            <a:r>
              <a:rPr lang="en-US" dirty="0" smtClean="0"/>
              <a:t>sequence numbers, acks </a:t>
            </a:r>
          </a:p>
          <a:p>
            <a:endParaRPr lang="en-US" dirty="0" smtClean="0"/>
          </a:p>
          <a:p>
            <a:r>
              <a:rPr lang="en-US" i="1" dirty="0" smtClean="0"/>
              <a:t>How does the client </a:t>
            </a:r>
            <a:r>
              <a:rPr lang="en-US" b="1" i="1" dirty="0" smtClean="0"/>
              <a:t>know</a:t>
            </a:r>
            <a:r>
              <a:rPr lang="en-US" i="1" dirty="0" smtClean="0"/>
              <a:t> that the server received the information about retired RPCs?</a:t>
            </a:r>
          </a:p>
          <a:p>
            <a:pPr lvl="1"/>
            <a:r>
              <a:rPr lang="en-US" dirty="0" smtClean="0"/>
              <a:t>Each one of these is cumulative: later seen messages subsume earlier ones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At-Most-Once: Discarding server state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183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Problem: </a:t>
            </a:r>
            <a:r>
              <a:rPr lang="en-US" dirty="0" smtClean="0"/>
              <a:t>How to </a:t>
            </a:r>
            <a:r>
              <a:rPr lang="en-US" dirty="0"/>
              <a:t>handle </a:t>
            </a:r>
            <a:r>
              <a:rPr lang="en-US" dirty="0" smtClean="0"/>
              <a:t>a duplicate request </a:t>
            </a:r>
            <a:r>
              <a:rPr lang="en-US" dirty="0"/>
              <a:t>while </a:t>
            </a:r>
            <a:r>
              <a:rPr lang="en-US" dirty="0" smtClean="0"/>
              <a:t>the original </a:t>
            </a:r>
            <a:r>
              <a:rPr lang="en-US" dirty="0"/>
              <a:t>is still executing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pPr lvl="1"/>
            <a:r>
              <a:rPr lang="en-US" dirty="0" smtClean="0"/>
              <a:t>Server doesn’t </a:t>
            </a:r>
            <a:r>
              <a:rPr lang="en-US" dirty="0"/>
              <a:t>know reply </a:t>
            </a:r>
            <a:r>
              <a:rPr lang="en-US" dirty="0" smtClean="0"/>
              <a:t>yet.  Also, we don’t </a:t>
            </a:r>
            <a:r>
              <a:rPr lang="en-US" dirty="0"/>
              <a:t>want to </a:t>
            </a:r>
            <a:r>
              <a:rPr lang="en-US" dirty="0" smtClean="0"/>
              <a:t>run the procedure </a:t>
            </a:r>
            <a:r>
              <a:rPr lang="en-US" dirty="0"/>
              <a:t>twice 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b="1" dirty="0" smtClean="0"/>
              <a:t>Idea:</a:t>
            </a:r>
            <a:r>
              <a:rPr lang="en-US" dirty="0" smtClean="0"/>
              <a:t> Add a </a:t>
            </a:r>
            <a:r>
              <a:rPr lang="en-US" b="1" dirty="0" smtClean="0">
                <a:latin typeface="Courier" charset="0"/>
                <a:ea typeface="Courier" charset="0"/>
                <a:cs typeface="Courier" charset="0"/>
              </a:rPr>
              <a:t>pending</a:t>
            </a:r>
            <a:r>
              <a:rPr lang="en-US" dirty="0" smtClean="0"/>
              <a:t> flag </a:t>
            </a:r>
            <a:r>
              <a:rPr lang="en-US" dirty="0"/>
              <a:t>per executing </a:t>
            </a:r>
            <a:r>
              <a:rPr lang="en-US" dirty="0" smtClean="0"/>
              <a:t>RPC</a:t>
            </a:r>
          </a:p>
          <a:p>
            <a:pPr lvl="1"/>
            <a:r>
              <a:rPr lang="en-US" dirty="0" smtClean="0"/>
              <a:t>Server waits for the procedure to finish, </a:t>
            </a:r>
            <a:r>
              <a:rPr lang="en-US" dirty="0"/>
              <a:t>or </a:t>
            </a:r>
            <a:r>
              <a:rPr lang="en-US" dirty="0" smtClean="0"/>
              <a:t>ignores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At-Most-Once: Concurrent requests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1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Problem:</a:t>
            </a:r>
            <a:r>
              <a:rPr lang="en-US" dirty="0" smtClean="0"/>
              <a:t> Server may crash and restart</a:t>
            </a:r>
          </a:p>
          <a:p>
            <a:endParaRPr lang="en-US" i="1" dirty="0" smtClean="0"/>
          </a:p>
          <a:p>
            <a:endParaRPr lang="en-US" i="1" dirty="0"/>
          </a:p>
          <a:p>
            <a:r>
              <a:rPr lang="en-US" i="1" dirty="0" smtClean="0"/>
              <a:t>Does server need to write its tables to disk?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Yes!  On </a:t>
            </a:r>
            <a:r>
              <a:rPr lang="en-US" b="1" dirty="0" smtClean="0"/>
              <a:t>server crash and restart:</a:t>
            </a:r>
          </a:p>
          <a:p>
            <a:pPr lvl="1"/>
            <a:r>
              <a:rPr lang="en-US" dirty="0" smtClean="0"/>
              <a:t>If </a:t>
            </a:r>
            <a:r>
              <a:rPr lang="en-US" b="1" dirty="0" smtClean="0">
                <a:latin typeface="Courier" charset="0"/>
                <a:ea typeface="Courier" charset="0"/>
                <a:cs typeface="Courier" charset="0"/>
              </a:rPr>
              <a:t>old[]</a:t>
            </a:r>
            <a:r>
              <a:rPr lang="en-US" dirty="0" smtClean="0"/>
              <a:t>, </a:t>
            </a:r>
            <a:r>
              <a:rPr lang="en-US" b="1" dirty="0" smtClean="0">
                <a:latin typeface="Courier" charset="0"/>
                <a:ea typeface="Courier" charset="0"/>
                <a:cs typeface="Courier" charset="0"/>
              </a:rPr>
              <a:t>seen[]</a:t>
            </a:r>
            <a:r>
              <a:rPr lang="en-US" dirty="0" smtClean="0"/>
              <a:t> tables are only in memory:</a:t>
            </a:r>
          </a:p>
          <a:p>
            <a:pPr lvl="2"/>
            <a:r>
              <a:rPr lang="en-US" dirty="0" smtClean="0"/>
              <a:t>Server will forget, </a:t>
            </a:r>
            <a:r>
              <a:rPr lang="en-US" b="1" dirty="0" smtClean="0">
                <a:solidFill>
                  <a:srgbClr val="FF0000"/>
                </a:solidFill>
              </a:rPr>
              <a:t>accept duplicate requests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 Most Once: Server crash and restart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143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Opens a </a:t>
            </a:r>
            <a:r>
              <a:rPr lang="en-US" dirty="0"/>
              <a:t>TCP </a:t>
            </a:r>
            <a:r>
              <a:rPr lang="en-US" dirty="0" smtClean="0"/>
              <a:t>connection and writes the request</a:t>
            </a:r>
          </a:p>
          <a:p>
            <a:pPr lvl="1"/>
            <a:r>
              <a:rPr lang="en-US" dirty="0" smtClean="0"/>
              <a:t>TCP </a:t>
            </a:r>
            <a:r>
              <a:rPr lang="en-US" dirty="0"/>
              <a:t>may </a:t>
            </a:r>
            <a:r>
              <a:rPr lang="en-US" dirty="0" smtClean="0"/>
              <a:t>retransmit but </a:t>
            </a:r>
            <a:r>
              <a:rPr lang="en-US" dirty="0"/>
              <a:t>server's </a:t>
            </a:r>
            <a:r>
              <a:rPr lang="en-US" dirty="0" smtClean="0"/>
              <a:t>TCP receiver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will filter out 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duplicates internally, </a:t>
            </a:r>
            <a:r>
              <a:rPr lang="en-US" dirty="0" smtClean="0"/>
              <a:t>with sequence numbers</a:t>
            </a:r>
          </a:p>
          <a:p>
            <a:pPr lvl="1"/>
            <a:endParaRPr lang="en-US" dirty="0" smtClean="0"/>
          </a:p>
          <a:p>
            <a:pPr lvl="1"/>
            <a:r>
              <a:rPr lang="en-US" dirty="0"/>
              <a:t>N</a:t>
            </a:r>
            <a:r>
              <a:rPr lang="en-US" dirty="0" smtClean="0"/>
              <a:t>o </a:t>
            </a:r>
            <a:r>
              <a:rPr lang="en-US" dirty="0"/>
              <a:t>retry in Go </a:t>
            </a:r>
            <a:r>
              <a:rPr lang="en-US" dirty="0" smtClean="0"/>
              <a:t>RPC code </a:t>
            </a:r>
            <a:r>
              <a:rPr lang="en-US" dirty="0"/>
              <a:t>(</a:t>
            </a:r>
            <a:r>
              <a:rPr lang="en-US" i="1" dirty="0"/>
              <a:t>i.e.</a:t>
            </a:r>
            <a:r>
              <a:rPr lang="en-US" dirty="0"/>
              <a:t> </a:t>
            </a:r>
            <a:r>
              <a:rPr lang="en-US" dirty="0" smtClean="0"/>
              <a:t>will </a:t>
            </a:r>
            <a:r>
              <a:rPr lang="en-US" b="1" dirty="0" smtClean="0"/>
              <a:t>not</a:t>
            </a:r>
            <a:r>
              <a:rPr lang="en-US" dirty="0" smtClean="0"/>
              <a:t> create a second TCP connection)</a:t>
            </a:r>
          </a:p>
          <a:p>
            <a:endParaRPr lang="en-US" dirty="0" smtClean="0"/>
          </a:p>
          <a:p>
            <a:r>
              <a:rPr lang="en-US" dirty="0" smtClean="0"/>
              <a:t>However: Go </a:t>
            </a:r>
            <a:r>
              <a:rPr lang="en-US" dirty="0"/>
              <a:t>RPC </a:t>
            </a:r>
            <a:r>
              <a:rPr lang="en-US" b="1" dirty="0" smtClean="0"/>
              <a:t>returns </a:t>
            </a:r>
            <a:r>
              <a:rPr lang="en-US" b="1" dirty="0"/>
              <a:t>an error </a:t>
            </a:r>
            <a:r>
              <a:rPr lang="en-US" dirty="0"/>
              <a:t>if it doesn't get a </a:t>
            </a:r>
            <a:r>
              <a:rPr lang="en-US" dirty="0" smtClean="0"/>
              <a:t>reply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erhaps </a:t>
            </a:r>
            <a:r>
              <a:rPr lang="en-US" dirty="0"/>
              <a:t>after a </a:t>
            </a:r>
            <a:r>
              <a:rPr lang="en-US" dirty="0" smtClean="0"/>
              <a:t>TCP timeout</a:t>
            </a:r>
          </a:p>
          <a:p>
            <a:pPr lvl="1"/>
            <a:r>
              <a:rPr lang="en-US" dirty="0" smtClean="0"/>
              <a:t>Perhaps </a:t>
            </a:r>
            <a:r>
              <a:rPr lang="en-US" dirty="0"/>
              <a:t>server </a:t>
            </a:r>
            <a:r>
              <a:rPr lang="en-US" dirty="0" smtClean="0"/>
              <a:t>didn’t </a:t>
            </a:r>
            <a:r>
              <a:rPr lang="en-US" dirty="0"/>
              <a:t>see </a:t>
            </a:r>
            <a:r>
              <a:rPr lang="en-US" dirty="0" smtClean="0"/>
              <a:t>request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erhaps </a:t>
            </a:r>
            <a:r>
              <a:rPr lang="en-US" dirty="0"/>
              <a:t>server processed request but server/net failed before reply came </a:t>
            </a:r>
            <a:r>
              <a:rPr lang="en-US" dirty="0" smtClean="0"/>
              <a:t>back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Go’s net/</a:t>
            </a:r>
            <a:r>
              <a:rPr lang="en-US" dirty="0" err="1" smtClean="0"/>
              <a:t>rpc</a:t>
            </a:r>
            <a:r>
              <a:rPr lang="en-US" dirty="0" smtClean="0"/>
              <a:t> is at-most-once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198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Go’s RPC </a:t>
            </a:r>
            <a:r>
              <a:rPr lang="en-US" sz="2800" b="1" dirty="0" smtClean="0"/>
              <a:t>isn’t enough </a:t>
            </a:r>
            <a:r>
              <a:rPr lang="en-US" sz="2800" dirty="0"/>
              <a:t>for </a:t>
            </a:r>
            <a:r>
              <a:rPr lang="en-US" sz="2800" dirty="0" smtClean="0"/>
              <a:t>Assignments 1 and 2 </a:t>
            </a:r>
          </a:p>
          <a:p>
            <a:pPr lvl="1"/>
            <a:r>
              <a:rPr lang="en-US" sz="2800" dirty="0" smtClean="0"/>
              <a:t>It only </a:t>
            </a:r>
            <a:r>
              <a:rPr lang="en-US" sz="2800" dirty="0"/>
              <a:t>applies to a single RPC </a:t>
            </a:r>
            <a:r>
              <a:rPr lang="en-US" sz="2800" dirty="0" smtClean="0"/>
              <a:t>call</a:t>
            </a:r>
          </a:p>
          <a:p>
            <a:pPr lvl="1"/>
            <a:endParaRPr lang="en-US" sz="2800" spc="-100" dirty="0" smtClean="0"/>
          </a:p>
          <a:p>
            <a:pPr lvl="1"/>
            <a:r>
              <a:rPr lang="en-US" sz="2800" spc="-100" dirty="0" smtClean="0"/>
              <a:t>If </a:t>
            </a:r>
            <a:r>
              <a:rPr lang="en-US" sz="2800" spc="-100" dirty="0"/>
              <a:t>worker doesn't respond, </a:t>
            </a:r>
            <a:r>
              <a:rPr lang="en-US" sz="2800" spc="-100" dirty="0" smtClean="0"/>
              <a:t>master </a:t>
            </a:r>
            <a:r>
              <a:rPr lang="en-US" sz="2800" b="1" spc="-100" dirty="0" smtClean="0">
                <a:solidFill>
                  <a:srgbClr val="00B050"/>
                </a:solidFill>
              </a:rPr>
              <a:t>re-sends</a:t>
            </a:r>
            <a:r>
              <a:rPr lang="en-US" sz="2800" spc="-100" dirty="0" smtClean="0"/>
              <a:t> to another</a:t>
            </a:r>
          </a:p>
          <a:p>
            <a:pPr lvl="2"/>
            <a:r>
              <a:rPr lang="en-US" sz="2800" dirty="0" smtClean="0"/>
              <a:t>Go </a:t>
            </a:r>
            <a:r>
              <a:rPr lang="en-US" sz="2800" dirty="0"/>
              <a:t>RPC </a:t>
            </a:r>
            <a:r>
              <a:rPr lang="en-US" sz="2800" b="1" dirty="0">
                <a:solidFill>
                  <a:srgbClr val="FF0000"/>
                </a:solidFill>
              </a:rPr>
              <a:t>can't detect </a:t>
            </a:r>
            <a:r>
              <a:rPr lang="en-US" sz="2800" dirty="0"/>
              <a:t>this kind of duplicate </a:t>
            </a:r>
            <a:endParaRPr lang="en-US" sz="2800" dirty="0" smtClean="0"/>
          </a:p>
          <a:p>
            <a:pPr lvl="1"/>
            <a:endParaRPr lang="en-US" sz="2800" b="1" dirty="0" smtClean="0">
              <a:solidFill>
                <a:srgbClr val="FF0000"/>
              </a:solidFill>
            </a:endParaRPr>
          </a:p>
          <a:p>
            <a:pPr lvl="1"/>
            <a:r>
              <a:rPr lang="en-US" sz="2800" b="1" dirty="0" smtClean="0">
                <a:solidFill>
                  <a:srgbClr val="FF0000"/>
                </a:solidFill>
              </a:rPr>
              <a:t>Breaks at-most-once </a:t>
            </a:r>
            <a:r>
              <a:rPr lang="en-US" sz="2800" dirty="0" smtClean="0"/>
              <a:t>semantics</a:t>
            </a:r>
          </a:p>
          <a:p>
            <a:pPr lvl="2"/>
            <a:r>
              <a:rPr lang="en-US" sz="2800" dirty="0" smtClean="0"/>
              <a:t>No </a:t>
            </a:r>
            <a:r>
              <a:rPr lang="en-US" sz="2800" dirty="0"/>
              <a:t>problem in </a:t>
            </a:r>
            <a:r>
              <a:rPr lang="en-US" sz="2800" dirty="0" smtClean="0"/>
              <a:t>Assignments 1 and 2 (handles </a:t>
            </a:r>
            <a:r>
              <a:rPr lang="en-US" sz="2800" dirty="0"/>
              <a:t>at application </a:t>
            </a:r>
            <a:r>
              <a:rPr lang="en-US" sz="2800" dirty="0" smtClean="0"/>
              <a:t>level)</a:t>
            </a:r>
          </a:p>
          <a:p>
            <a:endParaRPr lang="en-US" sz="2800" dirty="0" smtClean="0"/>
          </a:p>
          <a:p>
            <a:r>
              <a:rPr lang="en-US" sz="2800" dirty="0" smtClean="0"/>
              <a:t>In Assignment 3 </a:t>
            </a:r>
            <a:r>
              <a:rPr lang="en-US" sz="2800" b="1" dirty="0" smtClean="0"/>
              <a:t>you</a:t>
            </a:r>
            <a:r>
              <a:rPr lang="en-US" sz="2800" dirty="0" smtClean="0"/>
              <a:t> will explicitly </a:t>
            </a:r>
            <a:r>
              <a:rPr lang="en-US" sz="2800" dirty="0"/>
              <a:t>detect </a:t>
            </a:r>
            <a:r>
              <a:rPr lang="en-US" sz="2800" dirty="0" smtClean="0"/>
              <a:t>duplicates using something like what we’ve talked about</a:t>
            </a: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RPC and Assignments 1 and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830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Need retransmission of at least once scheme</a:t>
            </a:r>
          </a:p>
          <a:p>
            <a:endParaRPr lang="en-US" dirty="0" smtClean="0"/>
          </a:p>
          <a:p>
            <a:r>
              <a:rPr lang="en-US" dirty="0" smtClean="0"/>
              <a:t>Plus the duplicate filtering of at most once scheme</a:t>
            </a:r>
          </a:p>
          <a:p>
            <a:pPr lvl="1"/>
            <a:r>
              <a:rPr lang="en-US" dirty="0"/>
              <a:t>To survive </a:t>
            </a:r>
            <a:r>
              <a:rPr lang="en-US" b="1" dirty="0"/>
              <a:t>client</a:t>
            </a:r>
            <a:r>
              <a:rPr lang="en-US" dirty="0"/>
              <a:t> crashes, client needs to record pending RPCs on disk</a:t>
            </a:r>
          </a:p>
          <a:p>
            <a:pPr lvl="2"/>
            <a:r>
              <a:rPr lang="en-US" dirty="0"/>
              <a:t>So it can replay them with the same unique identifier</a:t>
            </a:r>
          </a:p>
          <a:p>
            <a:endParaRPr lang="en-US" dirty="0" smtClean="0"/>
          </a:p>
          <a:p>
            <a:r>
              <a:rPr lang="en-US" dirty="0" smtClean="0"/>
              <a:t>Plus story for making server reliable</a:t>
            </a:r>
          </a:p>
          <a:p>
            <a:pPr lvl="1"/>
            <a:r>
              <a:rPr lang="en-US" dirty="0" smtClean="0"/>
              <a:t>Even if server fails, it needs to continue with full state</a:t>
            </a:r>
          </a:p>
          <a:p>
            <a:pPr lvl="1"/>
            <a:r>
              <a:rPr lang="en-US" dirty="0" smtClean="0"/>
              <a:t>To survive </a:t>
            </a:r>
            <a:r>
              <a:rPr lang="en-US" b="1" dirty="0" smtClean="0"/>
              <a:t>server</a:t>
            </a:r>
            <a:r>
              <a:rPr lang="en-US" dirty="0" smtClean="0"/>
              <a:t> crashes, server should log to disk results of completed RPCs (to suppress duplicates)</a:t>
            </a:r>
          </a:p>
          <a:p>
            <a:endParaRPr lang="en-US" dirty="0"/>
          </a:p>
          <a:p>
            <a:r>
              <a:rPr lang="en-US" dirty="0" smtClean="0"/>
              <a:t>Similar to Two-Phase Commit (later)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Exactly-once?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084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Imagine that the remote operation triggers an external physical thing</a:t>
            </a:r>
          </a:p>
          <a:p>
            <a:pPr lvl="1"/>
            <a:r>
              <a:rPr lang="en-US" altLang="en-US" i="1" dirty="0"/>
              <a:t>e</a:t>
            </a:r>
            <a:r>
              <a:rPr lang="en-US" altLang="en-US" i="1" dirty="0" smtClean="0"/>
              <a:t>.g.,</a:t>
            </a:r>
            <a:r>
              <a:rPr lang="en-US" altLang="en-US" dirty="0" smtClean="0"/>
              <a:t> dispense $100 from an ATM</a:t>
            </a:r>
          </a:p>
          <a:p>
            <a:endParaRPr lang="en-US" altLang="en-US" dirty="0" smtClean="0"/>
          </a:p>
          <a:p>
            <a:r>
              <a:rPr lang="en-US" altLang="en-US" dirty="0" smtClean="0"/>
              <a:t>The ATM could crash immediately before or after dispensing and lose its state</a:t>
            </a:r>
          </a:p>
          <a:p>
            <a:pPr lvl="1"/>
            <a:r>
              <a:rPr lang="en-US" altLang="en-US" dirty="0" smtClean="0"/>
              <a:t>Don’</a:t>
            </a:r>
            <a:r>
              <a:rPr lang="en-US" altLang="ja-JP" dirty="0" smtClean="0"/>
              <a:t>t know which one happened</a:t>
            </a:r>
          </a:p>
          <a:p>
            <a:pPr lvl="2"/>
            <a:r>
              <a:rPr lang="en-US" altLang="ja-JP" dirty="0" smtClean="0"/>
              <a:t>Can, however, make this window very small</a:t>
            </a:r>
          </a:p>
          <a:p>
            <a:endParaRPr lang="en-US" altLang="en-US" b="1" dirty="0" smtClean="0"/>
          </a:p>
          <a:p>
            <a:r>
              <a:rPr lang="en-US" altLang="en-US" b="1" dirty="0" smtClean="0">
                <a:solidFill>
                  <a:srgbClr val="FF0000"/>
                </a:solidFill>
              </a:rPr>
              <a:t>So can’t achieve exactly-once in general,</a:t>
            </a:r>
            <a:r>
              <a:rPr lang="en-US" altLang="en-US" dirty="0" smtClean="0">
                <a:solidFill>
                  <a:srgbClr val="FF0000"/>
                </a:solidFill>
              </a:rPr>
              <a:t> </a:t>
            </a:r>
            <a:r>
              <a:rPr lang="en-US" altLang="en-US" dirty="0" smtClean="0"/>
              <a:t>in the presence of external actions</a:t>
            </a:r>
          </a:p>
        </p:txBody>
      </p:sp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Exactly-once for external actions?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8746074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Solution: Layering</a:t>
            </a:r>
            <a:endParaRPr lang="en-US" dirty="0"/>
          </a:p>
        </p:txBody>
      </p:sp>
      <p:sp>
        <p:nvSpPr>
          <p:cNvPr id="9369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52400" y="4874520"/>
            <a:ext cx="8763000" cy="177566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Intermediate </a:t>
            </a:r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layers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smtClean="0"/>
              <a:t>provide a set of abstractions for applications and media</a:t>
            </a:r>
          </a:p>
          <a:p>
            <a:endParaRPr lang="en-US" dirty="0" smtClean="0"/>
          </a:p>
          <a:p>
            <a:r>
              <a:rPr lang="en-US" dirty="0" smtClean="0"/>
              <a:t>New applications or media need only implement for intermediate layer’s interface</a:t>
            </a:r>
          </a:p>
        </p:txBody>
      </p:sp>
      <p:sp>
        <p:nvSpPr>
          <p:cNvPr id="34833" name="Text Box 18"/>
          <p:cNvSpPr txBox="1">
            <a:spLocks noChangeArrowheads="1"/>
          </p:cNvSpPr>
          <p:nvPr/>
        </p:nvSpPr>
        <p:spPr bwMode="auto">
          <a:xfrm>
            <a:off x="457200" y="1779511"/>
            <a:ext cx="2029703" cy="461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algn="l"/>
            <a:r>
              <a:rPr lang="en-US" sz="2400" dirty="0" smtClean="0">
                <a:latin typeface="Arial" charset="0"/>
              </a:rPr>
              <a:t>Applications</a:t>
            </a:r>
            <a:endParaRPr lang="en-US" sz="2400" dirty="0">
              <a:latin typeface="Arial" charset="0"/>
            </a:endParaRPr>
          </a:p>
        </p:txBody>
      </p:sp>
      <p:sp>
        <p:nvSpPr>
          <p:cNvPr id="34834" name="Text Box 19"/>
          <p:cNvSpPr txBox="1">
            <a:spLocks noChangeArrowheads="1"/>
          </p:cNvSpPr>
          <p:nvPr/>
        </p:nvSpPr>
        <p:spPr bwMode="auto">
          <a:xfrm>
            <a:off x="457201" y="3834121"/>
            <a:ext cx="1937433" cy="830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Arial" charset="0"/>
                <a:cs typeface="Arial" charset="0"/>
              </a:defRPr>
            </a:lvl9pPr>
          </a:lstStyle>
          <a:p>
            <a:pPr algn="l"/>
            <a:r>
              <a:rPr lang="en-US" sz="2400" spc="-150" dirty="0" smtClean="0">
                <a:latin typeface="Arial" charset="0"/>
              </a:rPr>
              <a:t>Transmission</a:t>
            </a:r>
          </a:p>
          <a:p>
            <a:pPr algn="l"/>
            <a:r>
              <a:rPr lang="en-US" sz="2400" spc="-150" dirty="0" smtClean="0">
                <a:latin typeface="Arial" charset="0"/>
              </a:rPr>
              <a:t>media</a:t>
            </a:r>
            <a:endParaRPr lang="en-US" sz="2400" spc="-150" dirty="0">
              <a:latin typeface="Arial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4342569" y="1794107"/>
            <a:ext cx="1127449" cy="453867"/>
          </a:xfrm>
          <a:prstGeom prst="rect">
            <a:avLst/>
          </a:prstGeom>
          <a:solidFill>
            <a:srgbClr val="948A54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 smtClean="0">
                <a:solidFill>
                  <a:schemeClr val="tx1"/>
                </a:solidFill>
                <a:latin typeface="Arial" charset="0"/>
              </a:rPr>
              <a:t>Skype</a:t>
            </a:r>
            <a:endParaRPr lang="en-US" sz="2400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814377" y="1794106"/>
            <a:ext cx="1308577" cy="444657"/>
          </a:xfrm>
          <a:prstGeom prst="rect">
            <a:avLst/>
          </a:prstGeom>
          <a:solidFill>
            <a:srgbClr val="948A54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 smtClean="0">
                <a:solidFill>
                  <a:schemeClr val="tx1"/>
                </a:solidFill>
                <a:latin typeface="Arial" charset="0"/>
              </a:rPr>
              <a:t>HTTP</a:t>
            </a:r>
            <a:endParaRPr lang="en-US" sz="2400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5717805" y="1794106"/>
            <a:ext cx="983814" cy="453868"/>
          </a:xfrm>
          <a:prstGeom prst="rect">
            <a:avLst/>
          </a:prstGeom>
          <a:solidFill>
            <a:srgbClr val="948A54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 smtClean="0">
                <a:solidFill>
                  <a:schemeClr val="tx1"/>
                </a:solidFill>
                <a:latin typeface="Arial" charset="0"/>
              </a:rPr>
              <a:t>SSH</a:t>
            </a:r>
            <a:endParaRPr lang="en-US" sz="2400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6932026" y="1794107"/>
            <a:ext cx="911391" cy="444656"/>
          </a:xfrm>
          <a:prstGeom prst="rect">
            <a:avLst/>
          </a:prstGeom>
          <a:solidFill>
            <a:srgbClr val="948A54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 smtClean="0">
                <a:solidFill>
                  <a:schemeClr val="tx1"/>
                </a:solidFill>
                <a:latin typeface="Arial" charset="0"/>
              </a:rPr>
              <a:t>FTP</a:t>
            </a:r>
            <a:endParaRPr lang="en-US" sz="2400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2469619" y="4003451"/>
            <a:ext cx="1988524" cy="461658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 smtClean="0">
                <a:latin typeface="Arial" charset="0"/>
              </a:rPr>
              <a:t>Coaxial cable</a:t>
            </a:r>
            <a:endParaRPr lang="en-US" sz="2400" b="0" dirty="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562172" y="4003451"/>
            <a:ext cx="1685642" cy="461658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 smtClean="0">
                <a:solidFill>
                  <a:schemeClr val="tx1"/>
                </a:solidFill>
                <a:latin typeface="Arial" charset="0"/>
              </a:rPr>
              <a:t>Fiber optic</a:t>
            </a:r>
          </a:p>
        </p:txBody>
      </p:sp>
      <p:sp>
        <p:nvSpPr>
          <p:cNvPr id="46" name="Rectangle 45"/>
          <p:cNvSpPr/>
          <p:nvPr/>
        </p:nvSpPr>
        <p:spPr>
          <a:xfrm>
            <a:off x="6423645" y="4003451"/>
            <a:ext cx="1419773" cy="461658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 smtClean="0">
                <a:solidFill>
                  <a:schemeClr val="tx1"/>
                </a:solidFill>
                <a:latin typeface="Arial" charset="0"/>
              </a:rPr>
              <a:t>Wi-Fi</a:t>
            </a:r>
          </a:p>
        </p:txBody>
      </p:sp>
      <p:cxnSp>
        <p:nvCxnSpPr>
          <p:cNvPr id="9" name="Straight Connector 8"/>
          <p:cNvCxnSpPr>
            <a:stCxn id="63" idx="2"/>
            <a:endCxn id="44" idx="0"/>
          </p:cNvCxnSpPr>
          <p:nvPr/>
        </p:nvCxnSpPr>
        <p:spPr>
          <a:xfrm flipH="1">
            <a:off x="3463881" y="3241964"/>
            <a:ext cx="1865017" cy="761487"/>
          </a:xfrm>
          <a:prstGeom prst="line">
            <a:avLst/>
          </a:prstGeom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41" idx="2"/>
            <a:endCxn id="63" idx="0"/>
          </p:cNvCxnSpPr>
          <p:nvPr/>
        </p:nvCxnSpPr>
        <p:spPr>
          <a:xfrm>
            <a:off x="3468666" y="2238763"/>
            <a:ext cx="1860232" cy="558544"/>
          </a:xfrm>
          <a:prstGeom prst="line">
            <a:avLst/>
          </a:prstGeom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63" idx="2"/>
            <a:endCxn id="46" idx="0"/>
          </p:cNvCxnSpPr>
          <p:nvPr/>
        </p:nvCxnSpPr>
        <p:spPr>
          <a:xfrm>
            <a:off x="5328898" y="3241964"/>
            <a:ext cx="1804634" cy="761487"/>
          </a:xfrm>
          <a:prstGeom prst="line">
            <a:avLst/>
          </a:prstGeom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40" idx="2"/>
            <a:endCxn id="63" idx="0"/>
          </p:cNvCxnSpPr>
          <p:nvPr/>
        </p:nvCxnSpPr>
        <p:spPr>
          <a:xfrm>
            <a:off x="4906294" y="2247974"/>
            <a:ext cx="422604" cy="549333"/>
          </a:xfrm>
          <a:prstGeom prst="line">
            <a:avLst/>
          </a:prstGeom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63" idx="2"/>
            <a:endCxn id="45" idx="0"/>
          </p:cNvCxnSpPr>
          <p:nvPr/>
        </p:nvCxnSpPr>
        <p:spPr>
          <a:xfrm>
            <a:off x="5328898" y="3241964"/>
            <a:ext cx="76095" cy="761487"/>
          </a:xfrm>
          <a:prstGeom prst="line">
            <a:avLst/>
          </a:prstGeom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stCxn id="43" idx="2"/>
            <a:endCxn id="63" idx="0"/>
          </p:cNvCxnSpPr>
          <p:nvPr/>
        </p:nvCxnSpPr>
        <p:spPr>
          <a:xfrm flipH="1">
            <a:off x="5328898" y="2238763"/>
            <a:ext cx="2058824" cy="558544"/>
          </a:xfrm>
          <a:prstGeom prst="line">
            <a:avLst/>
          </a:prstGeom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Rectangle 62"/>
          <p:cNvSpPr/>
          <p:nvPr/>
        </p:nvSpPr>
        <p:spPr>
          <a:xfrm>
            <a:off x="2814377" y="2797307"/>
            <a:ext cx="5029041" cy="444657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 smtClean="0">
                <a:solidFill>
                  <a:schemeClr val="bg1"/>
                </a:solidFill>
                <a:latin typeface="Arial" charset="0"/>
              </a:rPr>
              <a:t>Intermediate layers</a:t>
            </a:r>
            <a:endParaRPr lang="en-US" sz="2400" b="0" dirty="0">
              <a:solidFill>
                <a:schemeClr val="bg1"/>
              </a:solidFill>
              <a:latin typeface="Arial" charset="0"/>
            </a:endParaRPr>
          </a:p>
        </p:txBody>
      </p:sp>
      <p:cxnSp>
        <p:nvCxnSpPr>
          <p:cNvPr id="71" name="Straight Connector 70"/>
          <p:cNvCxnSpPr>
            <a:stCxn id="42" idx="2"/>
            <a:endCxn id="63" idx="0"/>
          </p:cNvCxnSpPr>
          <p:nvPr/>
        </p:nvCxnSpPr>
        <p:spPr>
          <a:xfrm flipH="1">
            <a:off x="5328898" y="2247974"/>
            <a:ext cx="880814" cy="549333"/>
          </a:xfrm>
          <a:prstGeom prst="line">
            <a:avLst/>
          </a:prstGeom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83940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5041338"/>
            <a:ext cx="8763000" cy="1435661"/>
          </a:xfrm>
        </p:spPr>
        <p:txBody>
          <a:bodyPr/>
          <a:lstStyle/>
          <a:p>
            <a:r>
              <a:rPr lang="en-US" dirty="0" smtClean="0"/>
              <a:t>RPC everywhere!</a:t>
            </a:r>
          </a:p>
          <a:p>
            <a:r>
              <a:rPr lang="en-US" b="1" dirty="0" smtClean="0"/>
              <a:t>Necessary</a:t>
            </a:r>
            <a:r>
              <a:rPr lang="en-US" dirty="0" smtClean="0"/>
              <a:t> issues surrounding machine heterogeneity</a:t>
            </a:r>
          </a:p>
          <a:p>
            <a:r>
              <a:rPr lang="en-US" b="1" dirty="0" smtClean="0"/>
              <a:t>Subtle</a:t>
            </a:r>
            <a:r>
              <a:rPr lang="en-US" dirty="0" smtClean="0"/>
              <a:t> issues around handling </a:t>
            </a:r>
            <a:r>
              <a:rPr lang="en-US" b="1" dirty="0" smtClean="0"/>
              <a:t>failures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Summary: RPC</a:t>
            </a:r>
            <a:endParaRPr lang="en-US" dirty="0"/>
          </a:p>
        </p:txBody>
      </p:sp>
      <p:pic>
        <p:nvPicPr>
          <p:cNvPr id="6" name="Picture 6" descr="D:\b\b4\IBM\10-36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9096" y="1546304"/>
            <a:ext cx="5380131" cy="3495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325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/>
          </a:p>
          <a:p>
            <a:pPr marL="571500" indent="-514350">
              <a:buFont typeface="+mj-lt"/>
              <a:buAutoNum type="arabicPeriod"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Network Sockets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 smtClean="0"/>
          </a:p>
          <a:p>
            <a:pPr marL="571500" indent="-514350">
              <a:buFont typeface="+mj-lt"/>
              <a:buAutoNum type="arabicPeriod"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Remote Procedure Call</a:t>
            </a:r>
          </a:p>
          <a:p>
            <a:pPr marL="571500" indent="-514350">
              <a:buFont typeface="+mj-lt"/>
              <a:buAutoNum type="arabicPeriod"/>
            </a:pPr>
            <a:endParaRPr lang="en-US" b="1" dirty="0"/>
          </a:p>
          <a:p>
            <a:pPr marL="571500" indent="-514350">
              <a:buFont typeface="+mj-lt"/>
              <a:buAutoNum type="arabicPeriod"/>
            </a:pPr>
            <a:r>
              <a:rPr lang="en-US" b="1" dirty="0" smtClean="0"/>
              <a:t>Threads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outline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8319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One goal of this class is to give you experience and wisdom dealing with threads – they are tricky!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b="1" dirty="0" smtClean="0"/>
              <a:t>Go terminology:</a:t>
            </a:r>
            <a:r>
              <a:rPr lang="en-US" dirty="0" smtClean="0"/>
              <a:t> threads = </a:t>
            </a:r>
            <a:r>
              <a:rPr lang="en-US" b="1" dirty="0" err="1" smtClean="0"/>
              <a:t>goroutines</a:t>
            </a:r>
            <a:endParaRPr lang="en-US" b="1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Thread = Program counter + set of registers: an execution context</a:t>
            </a:r>
          </a:p>
          <a:p>
            <a:pPr lvl="1"/>
            <a:r>
              <a:rPr lang="en-US" dirty="0" smtClean="0"/>
              <a:t>Can be multiple threads in the same shared memory address space</a:t>
            </a:r>
          </a:p>
          <a:p>
            <a:pPr lvl="1"/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282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Challenge: Sharing data</a:t>
            </a:r>
          </a:p>
          <a:p>
            <a:pPr lvl="1"/>
            <a:r>
              <a:rPr lang="en-US" dirty="0"/>
              <a:t>Two threads write same memory location</a:t>
            </a:r>
          </a:p>
          <a:p>
            <a:pPr lvl="1"/>
            <a:r>
              <a:rPr lang="en-US" dirty="0"/>
              <a:t>One thread writes same memory location, other reads</a:t>
            </a:r>
          </a:p>
          <a:p>
            <a:endParaRPr lang="en-US" dirty="0" smtClean="0"/>
          </a:p>
          <a:p>
            <a:r>
              <a:rPr lang="en-US" dirty="0" smtClean="0"/>
              <a:t>Called </a:t>
            </a:r>
            <a:r>
              <a:rPr lang="en-US" dirty="0"/>
              <a:t>a </a:t>
            </a:r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race</a:t>
            </a:r>
          </a:p>
          <a:p>
            <a:endParaRPr lang="en-US" dirty="0" smtClean="0"/>
          </a:p>
          <a:p>
            <a:r>
              <a:rPr lang="en-US" dirty="0" smtClean="0"/>
              <a:t>x = 0 initially. </a:t>
            </a:r>
            <a:r>
              <a:rPr lang="en-US" b="1" dirty="0" smtClean="0"/>
              <a:t>Thread 1:</a:t>
            </a:r>
            <a:r>
              <a:rPr lang="en-US" dirty="0" smtClean="0"/>
              <a:t> x </a:t>
            </a:r>
            <a:r>
              <a:rPr lang="en-US" dirty="0" smtClean="0">
                <a:sym typeface="Wingdings"/>
              </a:rPr>
              <a:t> x+1; </a:t>
            </a:r>
            <a:r>
              <a:rPr lang="en-US" b="1" dirty="0" smtClean="0"/>
              <a:t>Thread 2: </a:t>
            </a:r>
            <a:r>
              <a:rPr lang="en-US" dirty="0" smtClean="0"/>
              <a:t>x </a:t>
            </a:r>
            <a:r>
              <a:rPr lang="en-US" dirty="0" smtClean="0">
                <a:sym typeface="Wingdings"/>
              </a:rPr>
              <a:t> x+1</a:t>
            </a:r>
            <a:endParaRPr lang="en-US" dirty="0">
              <a:sym typeface="Wingdings"/>
            </a:endParaRPr>
          </a:p>
          <a:p>
            <a:pPr lvl="1"/>
            <a:r>
              <a:rPr lang="en-US" dirty="0" smtClean="0">
                <a:sym typeface="Wingdings"/>
              </a:rPr>
              <a:t>Answer has to be 2, but if they run together can get 1</a:t>
            </a:r>
          </a:p>
          <a:p>
            <a:pPr lvl="2"/>
            <a:r>
              <a:rPr lang="en-US" dirty="0"/>
              <a:t>Both threads read x before either writes </a:t>
            </a:r>
            <a:r>
              <a:rPr lang="en-US" dirty="0" smtClean="0"/>
              <a:t>back</a:t>
            </a:r>
          </a:p>
          <a:p>
            <a:pPr lvl="2"/>
            <a:endParaRPr lang="en-US" dirty="0"/>
          </a:p>
          <a:p>
            <a:r>
              <a:rPr lang="en-US" dirty="0" smtClean="0"/>
              <a:t>To fix: wrap access to the same variable with a go </a:t>
            </a:r>
            <a:r>
              <a:rPr lang="en-US" b="1" i="1" dirty="0" err="1" smtClean="0">
                <a:solidFill>
                  <a:schemeClr val="accent6">
                    <a:lumMod val="75000"/>
                  </a:schemeClr>
                </a:solidFill>
              </a:rPr>
              <a:t>mutex</a:t>
            </a:r>
            <a:endParaRPr lang="en-US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races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132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thread wants to wait for the other thread to finish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In Go, use </a:t>
            </a:r>
            <a:r>
              <a:rPr lang="en-US" b="1" dirty="0" smtClean="0"/>
              <a:t>Channels</a:t>
            </a:r>
            <a:r>
              <a:rPr lang="en-US" dirty="0" smtClean="0"/>
              <a:t> for communication between threads</a:t>
            </a:r>
            <a:endParaRPr lang="en-US" b="1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But beware </a:t>
            </a:r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deadlock:</a:t>
            </a:r>
            <a:r>
              <a:rPr lang="en-US" dirty="0" smtClean="0"/>
              <a:t> can be cycles in the waiting</a:t>
            </a:r>
          </a:p>
          <a:p>
            <a:pPr lvl="1"/>
            <a:r>
              <a:rPr lang="en-US" dirty="0" smtClean="0"/>
              <a:t>Thread 1 waiting for thread 2 to do something</a:t>
            </a:r>
          </a:p>
          <a:p>
            <a:pPr lvl="1"/>
            <a:r>
              <a:rPr lang="en-US" dirty="0" smtClean="0"/>
              <a:t>Thread 2 waiting for thread 1 to do something</a:t>
            </a:r>
          </a:p>
          <a:p>
            <a:pPr lvl="1"/>
            <a:r>
              <a:rPr lang="en-US" dirty="0" smtClean="0"/>
              <a:t>Sounds silly but comes up if you are not careful!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Waiting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361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600" b="1" dirty="0"/>
              <a:t>Monday </a:t>
            </a:r>
            <a:r>
              <a:rPr lang="en-US" sz="3600" b="1" dirty="0" smtClean="0"/>
              <a:t>topic:</a:t>
            </a:r>
          </a:p>
          <a:p>
            <a:pPr marL="0" indent="0" algn="ctr">
              <a:buNone/>
            </a:pP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</a:rPr>
              <a:t>Time synchronization, Logical Clocks</a:t>
            </a:r>
          </a:p>
          <a:p>
            <a:pPr marL="0" indent="0" algn="ctr">
              <a:buNone/>
            </a:pPr>
            <a:endParaRPr lang="en-US" sz="3600" dirty="0" smtClean="0"/>
          </a:p>
          <a:p>
            <a:pPr marL="0" indent="0" algn="ctr">
              <a:buNone/>
            </a:pPr>
            <a:r>
              <a:rPr lang="en-US" sz="3600" b="1" dirty="0" smtClean="0"/>
              <a:t>Friday precept: </a:t>
            </a:r>
          </a:p>
          <a:p>
            <a:pPr marL="0" indent="0" algn="ctr">
              <a:buNone/>
            </a:pP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</a:rPr>
              <a:t>RPC, Go programming</a:t>
            </a:r>
          </a:p>
          <a:p>
            <a:pPr marL="0" indent="0" algn="ctr">
              <a:buNone/>
            </a:pPr>
            <a:r>
              <a:rPr lang="en-US" sz="3200" dirty="0" smtClean="0">
                <a:solidFill>
                  <a:schemeClr val="bg1">
                    <a:lumMod val="85000"/>
                  </a:schemeClr>
                </a:solidFill>
              </a:rPr>
              <a:t>Bring your laptop!  Will work in pairs</a:t>
            </a:r>
            <a:endParaRPr lang="en-US" sz="32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59B53-AEC7-9D43-BD4D-FB123296CDE3}" type="slidenum">
              <a:rPr lang="en-US" smtClean="0">
                <a:solidFill>
                  <a:schemeClr val="accent6">
                    <a:lumMod val="75000"/>
                  </a:schemeClr>
                </a:solidFill>
              </a:rPr>
              <a:pPr/>
              <a:t>55</a:t>
            </a:fld>
            <a:endParaRPr lang="en-US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486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Appendix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5204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5760015" cy="5029200"/>
          </a:xfrm>
        </p:spPr>
        <p:txBody>
          <a:bodyPr/>
          <a:lstStyle/>
          <a:p>
            <a:r>
              <a:rPr lang="en-US" dirty="0"/>
              <a:t>x86-64 is a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little endian </a:t>
            </a:r>
            <a:r>
              <a:rPr lang="en-US" dirty="0" smtClean="0"/>
              <a:t>architecture</a:t>
            </a:r>
          </a:p>
          <a:p>
            <a:pPr lvl="1"/>
            <a:r>
              <a:rPr lang="en-US" b="1" dirty="0" smtClean="0"/>
              <a:t>Least</a:t>
            </a:r>
            <a:r>
              <a:rPr lang="en-US" dirty="0" smtClean="0"/>
              <a:t> </a:t>
            </a:r>
            <a:r>
              <a:rPr lang="en-US" dirty="0"/>
              <a:t>significant byte of multi-byte entity </a:t>
            </a:r>
            <a:r>
              <a:rPr lang="en-US" dirty="0" smtClean="0"/>
              <a:t>at </a:t>
            </a:r>
            <a:r>
              <a:rPr lang="en-US" b="1" dirty="0"/>
              <a:t>lowest</a:t>
            </a:r>
            <a:r>
              <a:rPr lang="en-US" dirty="0"/>
              <a:t> memory </a:t>
            </a:r>
            <a:r>
              <a:rPr lang="en-US" dirty="0" smtClean="0"/>
              <a:t>address</a:t>
            </a:r>
          </a:p>
          <a:p>
            <a:pPr lvl="2"/>
            <a:r>
              <a:rPr lang="en-US" dirty="0" smtClean="0"/>
              <a:t>“Little </a:t>
            </a:r>
            <a:r>
              <a:rPr lang="en-US" dirty="0"/>
              <a:t>end goes first</a:t>
            </a:r>
            <a:r>
              <a:rPr lang="en-US" dirty="0" smtClean="0"/>
              <a:t>”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/>
          </a:p>
          <a:p>
            <a:r>
              <a:rPr lang="en-US" dirty="0"/>
              <a:t>Some other systems use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big </a:t>
            </a:r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endian</a:t>
            </a:r>
          </a:p>
          <a:p>
            <a:pPr lvl="1"/>
            <a:r>
              <a:rPr lang="en-US" b="1" dirty="0" smtClean="0"/>
              <a:t>Most</a:t>
            </a:r>
            <a:r>
              <a:rPr lang="en-US" dirty="0" smtClean="0"/>
              <a:t> </a:t>
            </a:r>
            <a:r>
              <a:rPr lang="en-US" dirty="0"/>
              <a:t>significant byte of multi-byte entity </a:t>
            </a:r>
            <a:r>
              <a:rPr lang="en-US" dirty="0" smtClean="0"/>
              <a:t>at </a:t>
            </a:r>
            <a:r>
              <a:rPr lang="en-US" b="1" dirty="0"/>
              <a:t>lowest</a:t>
            </a:r>
            <a:r>
              <a:rPr lang="en-US" dirty="0"/>
              <a:t> memory </a:t>
            </a:r>
            <a:r>
              <a:rPr lang="en-US" dirty="0" smtClean="0"/>
              <a:t>address</a:t>
            </a:r>
          </a:p>
          <a:p>
            <a:pPr lvl="2"/>
            <a:r>
              <a:rPr lang="en-US" dirty="0" smtClean="0"/>
              <a:t>“Big </a:t>
            </a:r>
            <a:r>
              <a:rPr lang="en-US" dirty="0"/>
              <a:t>end goes first”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Review: Byte order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038047" y="1828126"/>
            <a:ext cx="1739789" cy="40460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</a:rPr>
              <a:t>0000 0101</a:t>
            </a:r>
          </a:p>
        </p:txBody>
      </p:sp>
      <p:sp>
        <p:nvSpPr>
          <p:cNvPr id="7" name="Rectangle 6"/>
          <p:cNvSpPr/>
          <p:nvPr/>
        </p:nvSpPr>
        <p:spPr>
          <a:xfrm>
            <a:off x="7038047" y="2232728"/>
            <a:ext cx="1739789" cy="40460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0" dirty="0" smtClean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</a:rPr>
              <a:t>0000 0000</a:t>
            </a:r>
          </a:p>
        </p:txBody>
      </p:sp>
      <p:sp>
        <p:nvSpPr>
          <p:cNvPr id="8" name="Rectangle 7"/>
          <p:cNvSpPr/>
          <p:nvPr/>
        </p:nvSpPr>
        <p:spPr>
          <a:xfrm>
            <a:off x="7038047" y="2637330"/>
            <a:ext cx="1739789" cy="40460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0" smtClean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</a:rPr>
              <a:t>0000 0000</a:t>
            </a:r>
          </a:p>
        </p:txBody>
      </p:sp>
      <p:sp>
        <p:nvSpPr>
          <p:cNvPr id="9" name="Rectangle 8"/>
          <p:cNvSpPr/>
          <p:nvPr/>
        </p:nvSpPr>
        <p:spPr>
          <a:xfrm>
            <a:off x="7038047" y="3041932"/>
            <a:ext cx="1739789" cy="40460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0" smtClean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</a:rPr>
              <a:t>0000 0000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12418" y="1832618"/>
            <a:ext cx="1125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latin typeface="Arial" charset="0"/>
                <a:ea typeface="Arial" charset="0"/>
                <a:cs typeface="Arial" charset="0"/>
              </a:rPr>
              <a:t>0x1000: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12418" y="2232728"/>
            <a:ext cx="1125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latin typeface="Arial" charset="0"/>
                <a:ea typeface="Arial" charset="0"/>
                <a:cs typeface="Arial" charset="0"/>
              </a:rPr>
              <a:t>0x1001: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12418" y="2628346"/>
            <a:ext cx="1125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0x1002: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12417" y="3044178"/>
            <a:ext cx="1125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0x1003: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038047" y="4511656"/>
            <a:ext cx="1739789" cy="40460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0" dirty="0" smtClean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</a:rPr>
              <a:t>0000 0000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038047" y="4916258"/>
            <a:ext cx="1739789" cy="40460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0" dirty="0" smtClean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</a:rPr>
              <a:t>0000 0000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038047" y="5320860"/>
            <a:ext cx="1739789" cy="40460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0" smtClean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</a:rPr>
              <a:t>0000 0000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038047" y="5725462"/>
            <a:ext cx="1739789" cy="40460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</a:rPr>
              <a:t>0000 0101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912418" y="4516148"/>
            <a:ext cx="1125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latin typeface="Arial" charset="0"/>
                <a:ea typeface="Arial" charset="0"/>
                <a:cs typeface="Arial" charset="0"/>
              </a:rPr>
              <a:t>0x1000: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12418" y="4916258"/>
            <a:ext cx="1125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latin typeface="Arial" charset="0"/>
                <a:ea typeface="Arial" charset="0"/>
                <a:cs typeface="Arial" charset="0"/>
              </a:rPr>
              <a:t>0x1001: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912418" y="5311876"/>
            <a:ext cx="1125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0x1002: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912417" y="5727708"/>
            <a:ext cx="1125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0x1003: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912416" y="1376150"/>
            <a:ext cx="31454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int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 5 at address 0x1000: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912416" y="4058104"/>
            <a:ext cx="31454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int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 5 at address 0x1000: </a:t>
            </a:r>
          </a:p>
        </p:txBody>
      </p:sp>
    </p:spTree>
    <p:extLst>
      <p:ext uri="{BB962C8B-B14F-4D97-AF65-F5344CB8AC3E}">
        <p14:creationId xmlns:p14="http://schemas.microsoft.com/office/powerpoint/2010/main" val="9035044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356517" y="1447800"/>
            <a:ext cx="5558882" cy="4864100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b="1" dirty="0" smtClean="0">
                <a:solidFill>
                  <a:schemeClr val="accent3"/>
                </a:solidFill>
              </a:rPr>
              <a:t>Transport:</a:t>
            </a:r>
            <a:r>
              <a:rPr lang="en-US" dirty="0" smtClean="0"/>
              <a:t> Provide end-to-end communication between processes on different hosts</a:t>
            </a:r>
          </a:p>
          <a:p>
            <a:endParaRPr lang="en-US" dirty="0"/>
          </a:p>
          <a:p>
            <a:r>
              <a:rPr lang="en-US" b="1" dirty="0" smtClean="0">
                <a:solidFill>
                  <a:schemeClr val="tx2"/>
                </a:solidFill>
              </a:rPr>
              <a:t>Network:</a:t>
            </a:r>
            <a:r>
              <a:rPr lang="en-US" dirty="0" smtClean="0"/>
              <a:t> Deliver packets to destinations on other (heterogeneous) networks</a:t>
            </a:r>
          </a:p>
          <a:p>
            <a:endParaRPr lang="en-US" dirty="0"/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Link: </a:t>
            </a:r>
            <a:r>
              <a:rPr lang="en-US" dirty="0" smtClean="0"/>
              <a:t>Enables end hosts to exchange atomic messages with each other</a:t>
            </a:r>
          </a:p>
          <a:p>
            <a:endParaRPr lang="en-US" dirty="0" smtClean="0"/>
          </a:p>
          <a:p>
            <a:r>
              <a:rPr lang="en-US" b="1" dirty="0" smtClean="0">
                <a:solidFill>
                  <a:schemeClr val="accent2"/>
                </a:solidFill>
              </a:rPr>
              <a:t>Physical:</a:t>
            </a:r>
            <a:r>
              <a:rPr lang="en-US" dirty="0" smtClean="0"/>
              <a:t> Moves bits between two hosts connected by a physical link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Layering in </a:t>
            </a:r>
            <a:r>
              <a:rPr lang="en-US" smtClean="0"/>
              <a:t>the Internet</a:t>
            </a:r>
            <a:endParaRPr lang="en-US" dirty="0"/>
          </a:p>
        </p:txBody>
      </p:sp>
      <p:sp>
        <p:nvSpPr>
          <p:cNvPr id="5" name="Rectangle 24"/>
          <p:cNvSpPr>
            <a:spLocks noChangeArrowheads="1"/>
          </p:cNvSpPr>
          <p:nvPr/>
        </p:nvSpPr>
        <p:spPr bwMode="auto">
          <a:xfrm>
            <a:off x="805482" y="2236639"/>
            <a:ext cx="1858671" cy="935052"/>
          </a:xfrm>
          <a:prstGeom prst="rect">
            <a:avLst/>
          </a:prstGeom>
          <a:solidFill>
            <a:srgbClr val="948A54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t">
            <a:prstTxWarp prst="textNoShape">
              <a:avLst/>
            </a:prstTxWarp>
          </a:bodyPr>
          <a:lstStyle/>
          <a:p>
            <a:pPr algn="ctr"/>
            <a:r>
              <a:rPr lang="en-US" sz="1800" b="0" dirty="0" smtClean="0">
                <a:latin typeface="Arial" charset="0"/>
              </a:rPr>
              <a:t>Applications</a:t>
            </a:r>
            <a:endParaRPr lang="en-US" sz="1800" b="0" dirty="0">
              <a:latin typeface="Arial" charset="0"/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auto">
          <a:xfrm>
            <a:off x="805482" y="3171834"/>
            <a:ext cx="1858671" cy="304228"/>
          </a:xfrm>
          <a:prstGeom prst="rect">
            <a:avLst/>
          </a:prstGeom>
          <a:solidFill>
            <a:schemeClr val="accent3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 dirty="0" smtClean="0">
                <a:latin typeface="Arial" charset="0"/>
              </a:rPr>
              <a:t>Transport layer</a:t>
            </a:r>
            <a:endParaRPr lang="en-US" sz="1800" b="0" dirty="0">
              <a:latin typeface="Arial" charset="0"/>
            </a:endParaRP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auto">
          <a:xfrm>
            <a:off x="805482" y="3476348"/>
            <a:ext cx="1858671" cy="304228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 dirty="0" smtClean="0">
                <a:latin typeface="Arial" charset="0"/>
              </a:rPr>
              <a:t>Network layer</a:t>
            </a:r>
            <a:endParaRPr lang="en-US" sz="1800" b="0" dirty="0">
              <a:latin typeface="Arial" charset="0"/>
            </a:endParaRPr>
          </a:p>
        </p:txBody>
      </p:sp>
      <p:sp>
        <p:nvSpPr>
          <p:cNvPr id="8" name="Rectangle 24"/>
          <p:cNvSpPr>
            <a:spLocks noChangeArrowheads="1"/>
          </p:cNvSpPr>
          <p:nvPr/>
        </p:nvSpPr>
        <p:spPr bwMode="auto">
          <a:xfrm>
            <a:off x="805482" y="3780576"/>
            <a:ext cx="1858671" cy="304228"/>
          </a:xfrm>
          <a:prstGeom prst="rect">
            <a:avLst/>
          </a:prstGeom>
          <a:solidFill>
            <a:srgbClr val="7F7F7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 dirty="0" smtClean="0">
                <a:solidFill>
                  <a:srgbClr val="000000"/>
                </a:solidFill>
                <a:latin typeface="Arial" charset="0"/>
              </a:rPr>
              <a:t>Link layer</a:t>
            </a:r>
            <a:endParaRPr lang="en-US" sz="1800" b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" name="Rectangle 24"/>
          <p:cNvSpPr>
            <a:spLocks noChangeArrowheads="1"/>
          </p:cNvSpPr>
          <p:nvPr/>
        </p:nvSpPr>
        <p:spPr bwMode="auto">
          <a:xfrm>
            <a:off x="805482" y="4084804"/>
            <a:ext cx="1858671" cy="304228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 smtClean="0">
                <a:latin typeface="Arial" charset="0"/>
              </a:rPr>
              <a:t>Physical layer</a:t>
            </a:r>
            <a:endParaRPr lang="en-US" sz="1800" b="0" dirty="0">
              <a:latin typeface="Arial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598449" y="1864304"/>
            <a:ext cx="2272860" cy="3057101"/>
          </a:xfrm>
          <a:prstGeom prst="roundRect">
            <a:avLst>
              <a:gd name="adj" fmla="val 8317"/>
            </a:avLst>
          </a:prstGeom>
          <a:noFill/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Host</a:t>
            </a:r>
          </a:p>
        </p:txBody>
      </p:sp>
    </p:spTree>
    <p:extLst>
      <p:ext uri="{BB962C8B-B14F-4D97-AF65-F5344CB8AC3E}">
        <p14:creationId xmlns:p14="http://schemas.microsoft.com/office/powerpoint/2010/main" val="1674411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smtClean="0"/>
              <a:t>Logical communication between layers</a:t>
            </a:r>
            <a:endParaRPr lang="en-US" sz="34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399" y="1460000"/>
            <a:ext cx="8765263" cy="2554980"/>
          </a:xfrm>
        </p:spPr>
        <p:txBody>
          <a:bodyPr>
            <a:normAutofit/>
          </a:bodyPr>
          <a:lstStyle/>
          <a:p>
            <a:r>
              <a:rPr lang="en-US" i="1" dirty="0" smtClean="0"/>
              <a:t>How to </a:t>
            </a:r>
            <a:r>
              <a:rPr lang="en-US" b="1" i="1" dirty="0" smtClean="0"/>
              <a:t>forge agreement </a:t>
            </a:r>
            <a:r>
              <a:rPr lang="en-US" i="1" dirty="0" smtClean="0"/>
              <a:t>on the </a:t>
            </a:r>
            <a:r>
              <a:rPr lang="en-US" b="1" i="1" dirty="0" smtClean="0"/>
              <a:t>meaning</a:t>
            </a:r>
            <a:r>
              <a:rPr lang="en-US" i="1" dirty="0" smtClean="0"/>
              <a:t> of the bits exchanged between two hosts?</a:t>
            </a:r>
          </a:p>
          <a:p>
            <a:endParaRPr lang="en-US" dirty="0" smtClean="0"/>
          </a:p>
          <a:p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Protocol: </a:t>
            </a:r>
            <a:r>
              <a:rPr lang="en-US" dirty="0" smtClean="0"/>
              <a:t>Rules that governs the format, contents, and meaning of messages</a:t>
            </a:r>
            <a:endParaRPr lang="en-US" dirty="0"/>
          </a:p>
          <a:p>
            <a:pPr lvl="1"/>
            <a:r>
              <a:rPr lang="en-US" dirty="0" smtClean="0"/>
              <a:t>Each layer on a host interacts with its </a:t>
            </a:r>
            <a:r>
              <a:rPr lang="en-US" b="1" dirty="0" smtClean="0"/>
              <a:t>peer</a:t>
            </a:r>
            <a:r>
              <a:rPr lang="en-US" dirty="0" smtClean="0"/>
              <a:t> host’s corresponding layer via the </a:t>
            </a:r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protocol interface</a:t>
            </a:r>
            <a:endParaRPr lang="en-US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auto">
          <a:xfrm>
            <a:off x="1344621" y="4548498"/>
            <a:ext cx="1273175" cy="304228"/>
          </a:xfrm>
          <a:prstGeom prst="rect">
            <a:avLst/>
          </a:prstGeom>
          <a:solidFill>
            <a:srgbClr val="948A54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Arial" charset="0"/>
              </a:rPr>
              <a:t>Application</a:t>
            </a:r>
            <a:endParaRPr lang="en-US" b="0" dirty="0">
              <a:latin typeface="Arial" charset="0"/>
            </a:endParaRP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auto">
          <a:xfrm>
            <a:off x="1344621" y="4852726"/>
            <a:ext cx="1273175" cy="304228"/>
          </a:xfrm>
          <a:prstGeom prst="rect">
            <a:avLst/>
          </a:prstGeom>
          <a:solidFill>
            <a:schemeClr val="accent3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T</a:t>
            </a:r>
            <a:r>
              <a:rPr lang="en-US" b="0" dirty="0" smtClean="0">
                <a:latin typeface="Arial" charset="0"/>
              </a:rPr>
              <a:t>ransport</a:t>
            </a:r>
            <a:endParaRPr lang="en-US" b="0" dirty="0">
              <a:latin typeface="Arial" charset="0"/>
            </a:endParaRPr>
          </a:p>
        </p:txBody>
      </p:sp>
      <p:sp>
        <p:nvSpPr>
          <p:cNvPr id="8" name="Rectangle 24"/>
          <p:cNvSpPr>
            <a:spLocks noChangeArrowheads="1"/>
          </p:cNvSpPr>
          <p:nvPr/>
        </p:nvSpPr>
        <p:spPr bwMode="auto">
          <a:xfrm>
            <a:off x="1344621" y="5157240"/>
            <a:ext cx="1273175" cy="304228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N</a:t>
            </a:r>
            <a:r>
              <a:rPr lang="en-US" b="0" dirty="0" smtClean="0">
                <a:latin typeface="Arial" charset="0"/>
              </a:rPr>
              <a:t>etwork</a:t>
            </a:r>
            <a:endParaRPr lang="en-US" b="0" dirty="0">
              <a:latin typeface="Arial" charset="0"/>
            </a:endParaRPr>
          </a:p>
        </p:txBody>
      </p:sp>
      <p:sp>
        <p:nvSpPr>
          <p:cNvPr id="9" name="Rectangle 24"/>
          <p:cNvSpPr>
            <a:spLocks noChangeArrowheads="1"/>
          </p:cNvSpPr>
          <p:nvPr/>
        </p:nvSpPr>
        <p:spPr bwMode="auto">
          <a:xfrm>
            <a:off x="1344621" y="5461468"/>
            <a:ext cx="1273175" cy="304228"/>
          </a:xfrm>
          <a:prstGeom prst="rect">
            <a:avLst/>
          </a:prstGeom>
          <a:solidFill>
            <a:srgbClr val="7F7F7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solidFill>
                  <a:srgbClr val="000000"/>
                </a:solidFill>
                <a:latin typeface="Arial" charset="0"/>
              </a:rPr>
              <a:t>L</a:t>
            </a:r>
            <a:r>
              <a:rPr lang="en-US" b="0" dirty="0" smtClean="0">
                <a:solidFill>
                  <a:srgbClr val="000000"/>
                </a:solidFill>
                <a:latin typeface="Arial" charset="0"/>
              </a:rPr>
              <a:t>ink</a:t>
            </a:r>
            <a:endParaRPr lang="en-US" b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" name="Rectangle 24"/>
          <p:cNvSpPr>
            <a:spLocks noChangeArrowheads="1"/>
          </p:cNvSpPr>
          <p:nvPr/>
        </p:nvSpPr>
        <p:spPr bwMode="auto">
          <a:xfrm>
            <a:off x="1344621" y="5765696"/>
            <a:ext cx="1273175" cy="304228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P</a:t>
            </a:r>
            <a:r>
              <a:rPr lang="en-US" b="0" dirty="0" smtClean="0">
                <a:latin typeface="Arial" charset="0"/>
              </a:rPr>
              <a:t>hysical</a:t>
            </a:r>
            <a:endParaRPr lang="en-US" b="0" dirty="0">
              <a:latin typeface="Arial" charset="0"/>
            </a:endParaRPr>
          </a:p>
        </p:txBody>
      </p:sp>
      <p:sp>
        <p:nvSpPr>
          <p:cNvPr id="13" name="Rectangle 24"/>
          <p:cNvSpPr>
            <a:spLocks noChangeArrowheads="1"/>
          </p:cNvSpPr>
          <p:nvPr/>
        </p:nvSpPr>
        <p:spPr bwMode="auto">
          <a:xfrm>
            <a:off x="3942148" y="5157526"/>
            <a:ext cx="1273175" cy="304228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N</a:t>
            </a:r>
            <a:r>
              <a:rPr lang="en-US" b="0" dirty="0" smtClean="0">
                <a:latin typeface="Arial" charset="0"/>
              </a:rPr>
              <a:t>etwork</a:t>
            </a:r>
            <a:endParaRPr lang="en-US" b="0" dirty="0">
              <a:latin typeface="Arial" charset="0"/>
            </a:endParaRPr>
          </a:p>
        </p:txBody>
      </p:sp>
      <p:sp>
        <p:nvSpPr>
          <p:cNvPr id="14" name="Rectangle 24"/>
          <p:cNvSpPr>
            <a:spLocks noChangeArrowheads="1"/>
          </p:cNvSpPr>
          <p:nvPr/>
        </p:nvSpPr>
        <p:spPr bwMode="auto">
          <a:xfrm>
            <a:off x="3942148" y="5461754"/>
            <a:ext cx="1273175" cy="304228"/>
          </a:xfrm>
          <a:prstGeom prst="rect">
            <a:avLst/>
          </a:prstGeom>
          <a:solidFill>
            <a:srgbClr val="7F7F7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solidFill>
                  <a:srgbClr val="000000"/>
                </a:solidFill>
                <a:latin typeface="Arial" charset="0"/>
              </a:rPr>
              <a:t>L</a:t>
            </a:r>
            <a:r>
              <a:rPr lang="en-US" b="0" dirty="0" smtClean="0">
                <a:solidFill>
                  <a:srgbClr val="000000"/>
                </a:solidFill>
                <a:latin typeface="Arial" charset="0"/>
              </a:rPr>
              <a:t>ink</a:t>
            </a:r>
            <a:endParaRPr lang="en-US" b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5" name="Rectangle 24"/>
          <p:cNvSpPr>
            <a:spLocks noChangeArrowheads="1"/>
          </p:cNvSpPr>
          <p:nvPr/>
        </p:nvSpPr>
        <p:spPr bwMode="auto">
          <a:xfrm>
            <a:off x="3942148" y="5765982"/>
            <a:ext cx="1273175" cy="304228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P</a:t>
            </a:r>
            <a:r>
              <a:rPr lang="en-US" b="0" dirty="0" smtClean="0">
                <a:latin typeface="Arial" charset="0"/>
              </a:rPr>
              <a:t>hysical</a:t>
            </a:r>
            <a:endParaRPr lang="en-US" b="0" dirty="0">
              <a:latin typeface="Arial" charset="0"/>
            </a:endParaRPr>
          </a:p>
        </p:txBody>
      </p:sp>
      <p:sp>
        <p:nvSpPr>
          <p:cNvPr id="16" name="Rectangle 24"/>
          <p:cNvSpPr>
            <a:spLocks noChangeArrowheads="1"/>
          </p:cNvSpPr>
          <p:nvPr/>
        </p:nvSpPr>
        <p:spPr bwMode="auto">
          <a:xfrm>
            <a:off x="6636530" y="4548498"/>
            <a:ext cx="1273175" cy="304228"/>
          </a:xfrm>
          <a:prstGeom prst="rect">
            <a:avLst/>
          </a:prstGeom>
          <a:solidFill>
            <a:srgbClr val="948A54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Arial" charset="0"/>
              </a:rPr>
              <a:t>Application</a:t>
            </a:r>
            <a:endParaRPr lang="en-US" b="0" dirty="0">
              <a:latin typeface="Arial" charset="0"/>
            </a:endParaRPr>
          </a:p>
        </p:txBody>
      </p:sp>
      <p:sp>
        <p:nvSpPr>
          <p:cNvPr id="17" name="Rectangle 24"/>
          <p:cNvSpPr>
            <a:spLocks noChangeArrowheads="1"/>
          </p:cNvSpPr>
          <p:nvPr/>
        </p:nvSpPr>
        <p:spPr bwMode="auto">
          <a:xfrm>
            <a:off x="6636530" y="4852726"/>
            <a:ext cx="1273175" cy="304228"/>
          </a:xfrm>
          <a:prstGeom prst="rect">
            <a:avLst/>
          </a:prstGeom>
          <a:solidFill>
            <a:schemeClr val="accent3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T</a:t>
            </a:r>
            <a:r>
              <a:rPr lang="en-US" b="0" dirty="0" smtClean="0">
                <a:latin typeface="Arial" charset="0"/>
              </a:rPr>
              <a:t>ransport</a:t>
            </a:r>
            <a:endParaRPr lang="en-US" b="0" dirty="0">
              <a:latin typeface="Arial" charset="0"/>
            </a:endParaRPr>
          </a:p>
        </p:txBody>
      </p:sp>
      <p:sp>
        <p:nvSpPr>
          <p:cNvPr id="18" name="Rectangle 24"/>
          <p:cNvSpPr>
            <a:spLocks noChangeArrowheads="1"/>
          </p:cNvSpPr>
          <p:nvPr/>
        </p:nvSpPr>
        <p:spPr bwMode="auto">
          <a:xfrm>
            <a:off x="6636530" y="5157240"/>
            <a:ext cx="1273175" cy="304228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N</a:t>
            </a:r>
            <a:r>
              <a:rPr lang="en-US" b="0" dirty="0" smtClean="0">
                <a:latin typeface="Arial" charset="0"/>
              </a:rPr>
              <a:t>etwork</a:t>
            </a:r>
            <a:endParaRPr lang="en-US" b="0" dirty="0">
              <a:latin typeface="Arial" charset="0"/>
            </a:endParaRPr>
          </a:p>
        </p:txBody>
      </p:sp>
      <p:sp>
        <p:nvSpPr>
          <p:cNvPr id="19" name="Rectangle 24"/>
          <p:cNvSpPr>
            <a:spLocks noChangeArrowheads="1"/>
          </p:cNvSpPr>
          <p:nvPr/>
        </p:nvSpPr>
        <p:spPr bwMode="auto">
          <a:xfrm>
            <a:off x="6636530" y="5461468"/>
            <a:ext cx="1273175" cy="304228"/>
          </a:xfrm>
          <a:prstGeom prst="rect">
            <a:avLst/>
          </a:prstGeom>
          <a:solidFill>
            <a:srgbClr val="7F7F7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solidFill>
                  <a:srgbClr val="000000"/>
                </a:solidFill>
                <a:latin typeface="Arial" charset="0"/>
              </a:rPr>
              <a:t>L</a:t>
            </a:r>
            <a:r>
              <a:rPr lang="en-US" b="0" dirty="0" smtClean="0">
                <a:solidFill>
                  <a:srgbClr val="000000"/>
                </a:solidFill>
                <a:latin typeface="Arial" charset="0"/>
              </a:rPr>
              <a:t>ink</a:t>
            </a:r>
            <a:endParaRPr lang="en-US" b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" name="Rectangle 24"/>
          <p:cNvSpPr>
            <a:spLocks noChangeArrowheads="1"/>
          </p:cNvSpPr>
          <p:nvPr/>
        </p:nvSpPr>
        <p:spPr bwMode="auto">
          <a:xfrm>
            <a:off x="6636530" y="5765696"/>
            <a:ext cx="1273175" cy="304228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P</a:t>
            </a:r>
            <a:r>
              <a:rPr lang="en-US" b="0" dirty="0" smtClean="0">
                <a:latin typeface="Arial" charset="0"/>
              </a:rPr>
              <a:t>hysical</a:t>
            </a:r>
            <a:endParaRPr lang="en-US" b="0" dirty="0">
              <a:latin typeface="Arial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501418" y="6140632"/>
            <a:ext cx="10023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charset="0"/>
              </a:rPr>
              <a:t>Host A</a:t>
            </a:r>
            <a:endParaRPr lang="en-US" dirty="0">
              <a:latin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769123" y="6140632"/>
            <a:ext cx="10118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charset="0"/>
              </a:rPr>
              <a:t>Host B</a:t>
            </a:r>
            <a:endParaRPr lang="en-US" dirty="0">
              <a:latin typeface="Arial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090883" y="6140632"/>
            <a:ext cx="10118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charset="0"/>
              </a:rPr>
              <a:t>Router</a:t>
            </a:r>
            <a:endParaRPr lang="en-US" dirty="0">
              <a:latin typeface="Arial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1151346" y="4294183"/>
            <a:ext cx="1673605" cy="2308114"/>
          </a:xfrm>
          <a:prstGeom prst="roundRect">
            <a:avLst/>
          </a:prstGeom>
          <a:noFill/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solidFill>
                <a:srgbClr val="000000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3772611" y="4970783"/>
            <a:ext cx="1673605" cy="1645502"/>
          </a:xfrm>
          <a:prstGeom prst="roundRect">
            <a:avLst/>
          </a:prstGeom>
          <a:noFill/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solidFill>
                <a:srgbClr val="000000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6431385" y="4307697"/>
            <a:ext cx="1673605" cy="2308114"/>
          </a:xfrm>
          <a:prstGeom prst="roundRect">
            <a:avLst/>
          </a:prstGeom>
          <a:noFill/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solidFill>
                <a:srgbClr val="000000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617796" y="4700612"/>
            <a:ext cx="4018734" cy="1217484"/>
            <a:chOff x="2617796" y="4700612"/>
            <a:chExt cx="4018734" cy="1217484"/>
          </a:xfrm>
        </p:grpSpPr>
        <p:cxnSp>
          <p:nvCxnSpPr>
            <p:cNvPr id="4" name="Straight Arrow Connector 3"/>
            <p:cNvCxnSpPr>
              <a:stCxn id="6" idx="3"/>
              <a:endCxn id="16" idx="1"/>
            </p:cNvCxnSpPr>
            <p:nvPr/>
          </p:nvCxnSpPr>
          <p:spPr>
            <a:xfrm>
              <a:off x="2617796" y="4700612"/>
              <a:ext cx="4018734" cy="0"/>
            </a:xfrm>
            <a:prstGeom prst="straightConnector1">
              <a:avLst/>
            </a:prstGeom>
            <a:ln w="38100" cap="flat" cmpd="sng" algn="ctr">
              <a:solidFill>
                <a:schemeClr val="accent6">
                  <a:lumMod val="75000"/>
                </a:schemeClr>
              </a:solidFill>
              <a:prstDash val="solid"/>
              <a:round/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>
              <a:stCxn id="7" idx="3"/>
              <a:endCxn id="17" idx="1"/>
            </p:cNvCxnSpPr>
            <p:nvPr/>
          </p:nvCxnSpPr>
          <p:spPr>
            <a:xfrm>
              <a:off x="2617796" y="5004840"/>
              <a:ext cx="4018734" cy="0"/>
            </a:xfrm>
            <a:prstGeom prst="straightConnector1">
              <a:avLst/>
            </a:prstGeom>
            <a:ln w="38100" cap="flat" cmpd="sng" algn="ctr">
              <a:solidFill>
                <a:schemeClr val="accent6">
                  <a:lumMod val="75000"/>
                </a:schemeClr>
              </a:solidFill>
              <a:prstDash val="solid"/>
              <a:round/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8" idx="3"/>
              <a:endCxn id="13" idx="1"/>
            </p:cNvCxnSpPr>
            <p:nvPr/>
          </p:nvCxnSpPr>
          <p:spPr>
            <a:xfrm>
              <a:off x="2617796" y="5309354"/>
              <a:ext cx="1324352" cy="286"/>
            </a:xfrm>
            <a:prstGeom prst="straightConnector1">
              <a:avLst/>
            </a:prstGeom>
            <a:ln w="38100" cap="flat" cmpd="sng" algn="ctr">
              <a:solidFill>
                <a:schemeClr val="accent6">
                  <a:lumMod val="75000"/>
                </a:schemeClr>
              </a:solidFill>
              <a:prstDash val="solid"/>
              <a:round/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9" idx="3"/>
              <a:endCxn id="14" idx="1"/>
            </p:cNvCxnSpPr>
            <p:nvPr/>
          </p:nvCxnSpPr>
          <p:spPr>
            <a:xfrm>
              <a:off x="2617796" y="5613582"/>
              <a:ext cx="1324352" cy="286"/>
            </a:xfrm>
            <a:prstGeom prst="straightConnector1">
              <a:avLst/>
            </a:prstGeom>
            <a:ln w="38100" cap="flat" cmpd="sng" algn="ctr">
              <a:solidFill>
                <a:schemeClr val="accent6">
                  <a:lumMod val="75000"/>
                </a:schemeClr>
              </a:solidFill>
              <a:prstDash val="solid"/>
              <a:round/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10" idx="3"/>
              <a:endCxn id="15" idx="1"/>
            </p:cNvCxnSpPr>
            <p:nvPr/>
          </p:nvCxnSpPr>
          <p:spPr>
            <a:xfrm>
              <a:off x="2617796" y="5917810"/>
              <a:ext cx="1324352" cy="286"/>
            </a:xfrm>
            <a:prstGeom prst="straightConnector1">
              <a:avLst/>
            </a:prstGeom>
            <a:ln w="38100" cap="flat" cmpd="sng" algn="ctr">
              <a:solidFill>
                <a:schemeClr val="accent6">
                  <a:lumMod val="75000"/>
                </a:schemeClr>
              </a:solidFill>
              <a:prstDash val="solid"/>
              <a:round/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>
              <a:stCxn id="15" idx="3"/>
              <a:endCxn id="20" idx="1"/>
            </p:cNvCxnSpPr>
            <p:nvPr/>
          </p:nvCxnSpPr>
          <p:spPr>
            <a:xfrm flipV="1">
              <a:off x="5215323" y="5917810"/>
              <a:ext cx="1421207" cy="286"/>
            </a:xfrm>
            <a:prstGeom prst="straightConnector1">
              <a:avLst/>
            </a:prstGeom>
            <a:ln w="38100" cap="flat" cmpd="sng" algn="ctr">
              <a:solidFill>
                <a:schemeClr val="accent6">
                  <a:lumMod val="75000"/>
                </a:schemeClr>
              </a:solidFill>
              <a:prstDash val="solid"/>
              <a:round/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>
              <a:stCxn id="14" idx="3"/>
              <a:endCxn id="19" idx="1"/>
            </p:cNvCxnSpPr>
            <p:nvPr/>
          </p:nvCxnSpPr>
          <p:spPr>
            <a:xfrm flipV="1">
              <a:off x="5215323" y="5613582"/>
              <a:ext cx="1421207" cy="286"/>
            </a:xfrm>
            <a:prstGeom prst="straightConnector1">
              <a:avLst/>
            </a:prstGeom>
            <a:ln w="38100" cap="flat" cmpd="sng" algn="ctr">
              <a:solidFill>
                <a:schemeClr val="accent6">
                  <a:lumMod val="75000"/>
                </a:schemeClr>
              </a:solidFill>
              <a:prstDash val="solid"/>
              <a:round/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13" idx="3"/>
              <a:endCxn id="18" idx="1"/>
            </p:cNvCxnSpPr>
            <p:nvPr/>
          </p:nvCxnSpPr>
          <p:spPr>
            <a:xfrm flipV="1">
              <a:off x="5215323" y="5309354"/>
              <a:ext cx="1421207" cy="286"/>
            </a:xfrm>
            <a:prstGeom prst="straightConnector1">
              <a:avLst/>
            </a:prstGeom>
            <a:ln w="38100" cap="flat" cmpd="sng" algn="ctr">
              <a:solidFill>
                <a:schemeClr val="accent6">
                  <a:lumMod val="75000"/>
                </a:schemeClr>
              </a:solidFill>
              <a:prstDash val="solid"/>
              <a:round/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234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communication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399" y="1489370"/>
            <a:ext cx="8738103" cy="2302497"/>
          </a:xfrm>
        </p:spPr>
        <p:txBody>
          <a:bodyPr>
            <a:normAutofit/>
          </a:bodyPr>
          <a:lstStyle/>
          <a:p>
            <a:r>
              <a:rPr lang="en-US" dirty="0" smtClean="0"/>
              <a:t>Communication goes down to the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physical network</a:t>
            </a:r>
          </a:p>
          <a:p>
            <a:endParaRPr lang="en-US" dirty="0" smtClean="0"/>
          </a:p>
          <a:p>
            <a:r>
              <a:rPr lang="en-US" dirty="0" smtClean="0"/>
              <a:t>Then from </a:t>
            </a:r>
            <a:r>
              <a:rPr lang="en-US" b="1" dirty="0" smtClean="0">
                <a:solidFill>
                  <a:schemeClr val="accent1"/>
                </a:solidFill>
              </a:rPr>
              <a:t>network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peer to peer</a:t>
            </a:r>
          </a:p>
          <a:p>
            <a:endParaRPr lang="en-US" dirty="0" smtClean="0"/>
          </a:p>
          <a:p>
            <a:r>
              <a:rPr lang="en-US" dirty="0" smtClean="0"/>
              <a:t>Then up to the </a:t>
            </a:r>
            <a:r>
              <a:rPr lang="en-US" b="1" dirty="0" smtClean="0">
                <a:solidFill>
                  <a:schemeClr val="bg2">
                    <a:lumMod val="50000"/>
                  </a:schemeClr>
                </a:solidFill>
              </a:rPr>
              <a:t>relevant application</a:t>
            </a:r>
            <a:endParaRPr lang="en-US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auto">
          <a:xfrm>
            <a:off x="1344621" y="4476068"/>
            <a:ext cx="1273175" cy="304228"/>
          </a:xfrm>
          <a:prstGeom prst="rect">
            <a:avLst/>
          </a:prstGeom>
          <a:solidFill>
            <a:srgbClr val="948A54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Arial" charset="0"/>
              </a:rPr>
              <a:t>Application</a:t>
            </a:r>
            <a:endParaRPr lang="en-US" b="0" dirty="0">
              <a:latin typeface="Arial" charset="0"/>
            </a:endParaRP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auto">
          <a:xfrm>
            <a:off x="1344621" y="4780296"/>
            <a:ext cx="1273175" cy="304228"/>
          </a:xfrm>
          <a:prstGeom prst="rect">
            <a:avLst/>
          </a:prstGeom>
          <a:solidFill>
            <a:schemeClr val="accent3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T</a:t>
            </a:r>
            <a:r>
              <a:rPr lang="en-US" b="0" dirty="0" smtClean="0">
                <a:latin typeface="Arial" charset="0"/>
              </a:rPr>
              <a:t>ransport</a:t>
            </a:r>
            <a:endParaRPr lang="en-US" b="0" dirty="0">
              <a:latin typeface="Arial" charset="0"/>
            </a:endParaRPr>
          </a:p>
        </p:txBody>
      </p:sp>
      <p:sp>
        <p:nvSpPr>
          <p:cNvPr id="8" name="Rectangle 24"/>
          <p:cNvSpPr>
            <a:spLocks noChangeArrowheads="1"/>
          </p:cNvSpPr>
          <p:nvPr/>
        </p:nvSpPr>
        <p:spPr bwMode="auto">
          <a:xfrm>
            <a:off x="1344621" y="5084810"/>
            <a:ext cx="1273175" cy="304228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N</a:t>
            </a:r>
            <a:r>
              <a:rPr lang="en-US" b="0" dirty="0" smtClean="0">
                <a:latin typeface="Arial" charset="0"/>
              </a:rPr>
              <a:t>etwork</a:t>
            </a:r>
            <a:endParaRPr lang="en-US" b="0" dirty="0">
              <a:latin typeface="Arial" charset="0"/>
            </a:endParaRPr>
          </a:p>
        </p:txBody>
      </p:sp>
      <p:sp>
        <p:nvSpPr>
          <p:cNvPr id="9" name="Rectangle 24"/>
          <p:cNvSpPr>
            <a:spLocks noChangeArrowheads="1"/>
          </p:cNvSpPr>
          <p:nvPr/>
        </p:nvSpPr>
        <p:spPr bwMode="auto">
          <a:xfrm>
            <a:off x="1344621" y="5389038"/>
            <a:ext cx="1273175" cy="304228"/>
          </a:xfrm>
          <a:prstGeom prst="rect">
            <a:avLst/>
          </a:prstGeom>
          <a:solidFill>
            <a:srgbClr val="7F7F7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solidFill>
                  <a:srgbClr val="000000"/>
                </a:solidFill>
                <a:latin typeface="Arial" charset="0"/>
              </a:rPr>
              <a:t>L</a:t>
            </a:r>
            <a:r>
              <a:rPr lang="en-US" b="0" dirty="0" smtClean="0">
                <a:solidFill>
                  <a:srgbClr val="000000"/>
                </a:solidFill>
                <a:latin typeface="Arial" charset="0"/>
              </a:rPr>
              <a:t>ink</a:t>
            </a:r>
            <a:endParaRPr lang="en-US" b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" name="Rectangle 24"/>
          <p:cNvSpPr>
            <a:spLocks noChangeArrowheads="1"/>
          </p:cNvSpPr>
          <p:nvPr/>
        </p:nvSpPr>
        <p:spPr bwMode="auto">
          <a:xfrm>
            <a:off x="1344621" y="5693266"/>
            <a:ext cx="1273175" cy="304228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P</a:t>
            </a:r>
            <a:r>
              <a:rPr lang="en-US" b="0" dirty="0" smtClean="0">
                <a:latin typeface="Arial" charset="0"/>
              </a:rPr>
              <a:t>hysical</a:t>
            </a:r>
            <a:endParaRPr lang="en-US" b="0" dirty="0">
              <a:latin typeface="Arial" charset="0"/>
            </a:endParaRPr>
          </a:p>
        </p:txBody>
      </p:sp>
      <p:sp>
        <p:nvSpPr>
          <p:cNvPr id="13" name="Rectangle 24"/>
          <p:cNvSpPr>
            <a:spLocks noChangeArrowheads="1"/>
          </p:cNvSpPr>
          <p:nvPr/>
        </p:nvSpPr>
        <p:spPr bwMode="auto">
          <a:xfrm>
            <a:off x="3942148" y="5085096"/>
            <a:ext cx="1273175" cy="304228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N</a:t>
            </a:r>
            <a:r>
              <a:rPr lang="en-US" b="0" dirty="0" smtClean="0">
                <a:latin typeface="Arial" charset="0"/>
              </a:rPr>
              <a:t>etwork</a:t>
            </a:r>
            <a:endParaRPr lang="en-US" b="0" dirty="0">
              <a:latin typeface="Arial" charset="0"/>
            </a:endParaRPr>
          </a:p>
        </p:txBody>
      </p:sp>
      <p:sp>
        <p:nvSpPr>
          <p:cNvPr id="14" name="Rectangle 24"/>
          <p:cNvSpPr>
            <a:spLocks noChangeArrowheads="1"/>
          </p:cNvSpPr>
          <p:nvPr/>
        </p:nvSpPr>
        <p:spPr bwMode="auto">
          <a:xfrm>
            <a:off x="3942148" y="5389324"/>
            <a:ext cx="1273175" cy="304228"/>
          </a:xfrm>
          <a:prstGeom prst="rect">
            <a:avLst/>
          </a:prstGeom>
          <a:solidFill>
            <a:srgbClr val="7F7F7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solidFill>
                  <a:srgbClr val="000000"/>
                </a:solidFill>
                <a:latin typeface="Arial" charset="0"/>
              </a:rPr>
              <a:t>L</a:t>
            </a:r>
            <a:r>
              <a:rPr lang="en-US" b="0" dirty="0" smtClean="0">
                <a:solidFill>
                  <a:srgbClr val="000000"/>
                </a:solidFill>
                <a:latin typeface="Arial" charset="0"/>
              </a:rPr>
              <a:t>ink</a:t>
            </a:r>
            <a:endParaRPr lang="en-US" b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5" name="Rectangle 24"/>
          <p:cNvSpPr>
            <a:spLocks noChangeArrowheads="1"/>
          </p:cNvSpPr>
          <p:nvPr/>
        </p:nvSpPr>
        <p:spPr bwMode="auto">
          <a:xfrm>
            <a:off x="3942148" y="5693552"/>
            <a:ext cx="1273175" cy="304228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P</a:t>
            </a:r>
            <a:r>
              <a:rPr lang="en-US" b="0" dirty="0" smtClean="0">
                <a:latin typeface="Arial" charset="0"/>
              </a:rPr>
              <a:t>hysical</a:t>
            </a:r>
            <a:endParaRPr lang="en-US" b="0" dirty="0">
              <a:latin typeface="Arial" charset="0"/>
            </a:endParaRPr>
          </a:p>
        </p:txBody>
      </p:sp>
      <p:sp>
        <p:nvSpPr>
          <p:cNvPr id="16" name="Rectangle 24"/>
          <p:cNvSpPr>
            <a:spLocks noChangeArrowheads="1"/>
          </p:cNvSpPr>
          <p:nvPr/>
        </p:nvSpPr>
        <p:spPr bwMode="auto">
          <a:xfrm>
            <a:off x="6636530" y="4476068"/>
            <a:ext cx="1273175" cy="304228"/>
          </a:xfrm>
          <a:prstGeom prst="rect">
            <a:avLst/>
          </a:prstGeom>
          <a:solidFill>
            <a:srgbClr val="948A54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Arial" charset="0"/>
              </a:rPr>
              <a:t>Application</a:t>
            </a:r>
            <a:endParaRPr lang="en-US" b="0" dirty="0">
              <a:latin typeface="Arial" charset="0"/>
            </a:endParaRPr>
          </a:p>
        </p:txBody>
      </p:sp>
      <p:sp>
        <p:nvSpPr>
          <p:cNvPr id="17" name="Rectangle 24"/>
          <p:cNvSpPr>
            <a:spLocks noChangeArrowheads="1"/>
          </p:cNvSpPr>
          <p:nvPr/>
        </p:nvSpPr>
        <p:spPr bwMode="auto">
          <a:xfrm>
            <a:off x="6636530" y="4780296"/>
            <a:ext cx="1273175" cy="304228"/>
          </a:xfrm>
          <a:prstGeom prst="rect">
            <a:avLst/>
          </a:prstGeom>
          <a:solidFill>
            <a:schemeClr val="accent3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T</a:t>
            </a:r>
            <a:r>
              <a:rPr lang="en-US" b="0" dirty="0" smtClean="0">
                <a:latin typeface="Arial" charset="0"/>
              </a:rPr>
              <a:t>ransport</a:t>
            </a:r>
            <a:endParaRPr lang="en-US" b="0" dirty="0">
              <a:latin typeface="Arial" charset="0"/>
            </a:endParaRPr>
          </a:p>
        </p:txBody>
      </p:sp>
      <p:sp>
        <p:nvSpPr>
          <p:cNvPr id="18" name="Rectangle 24"/>
          <p:cNvSpPr>
            <a:spLocks noChangeArrowheads="1"/>
          </p:cNvSpPr>
          <p:nvPr/>
        </p:nvSpPr>
        <p:spPr bwMode="auto">
          <a:xfrm>
            <a:off x="6636530" y="5084810"/>
            <a:ext cx="1273175" cy="304228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N</a:t>
            </a:r>
            <a:r>
              <a:rPr lang="en-US" b="0" dirty="0" smtClean="0">
                <a:latin typeface="Arial" charset="0"/>
              </a:rPr>
              <a:t>etwork</a:t>
            </a:r>
            <a:endParaRPr lang="en-US" b="0" dirty="0">
              <a:latin typeface="Arial" charset="0"/>
            </a:endParaRPr>
          </a:p>
        </p:txBody>
      </p:sp>
      <p:sp>
        <p:nvSpPr>
          <p:cNvPr id="19" name="Rectangle 24"/>
          <p:cNvSpPr>
            <a:spLocks noChangeArrowheads="1"/>
          </p:cNvSpPr>
          <p:nvPr/>
        </p:nvSpPr>
        <p:spPr bwMode="auto">
          <a:xfrm>
            <a:off x="6636530" y="5389038"/>
            <a:ext cx="1273175" cy="304228"/>
          </a:xfrm>
          <a:prstGeom prst="rect">
            <a:avLst/>
          </a:prstGeom>
          <a:solidFill>
            <a:srgbClr val="7F7F7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solidFill>
                  <a:srgbClr val="000000"/>
                </a:solidFill>
                <a:latin typeface="Arial" charset="0"/>
              </a:rPr>
              <a:t>L</a:t>
            </a:r>
            <a:r>
              <a:rPr lang="en-US" b="0" dirty="0" smtClean="0">
                <a:solidFill>
                  <a:srgbClr val="000000"/>
                </a:solidFill>
                <a:latin typeface="Arial" charset="0"/>
              </a:rPr>
              <a:t>ink</a:t>
            </a:r>
            <a:endParaRPr lang="en-US" b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" name="Rectangle 24"/>
          <p:cNvSpPr>
            <a:spLocks noChangeArrowheads="1"/>
          </p:cNvSpPr>
          <p:nvPr/>
        </p:nvSpPr>
        <p:spPr bwMode="auto">
          <a:xfrm>
            <a:off x="6636530" y="5693266"/>
            <a:ext cx="1273175" cy="304228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P</a:t>
            </a:r>
            <a:r>
              <a:rPr lang="en-US" b="0" dirty="0" smtClean="0">
                <a:latin typeface="Arial" charset="0"/>
              </a:rPr>
              <a:t>hysical</a:t>
            </a:r>
            <a:endParaRPr lang="en-US" b="0" dirty="0">
              <a:latin typeface="Arial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501418" y="6068202"/>
            <a:ext cx="10023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charset="0"/>
              </a:rPr>
              <a:t>Host A</a:t>
            </a:r>
            <a:endParaRPr lang="en-US" dirty="0">
              <a:latin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769124" y="6068202"/>
            <a:ext cx="10118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charset="0"/>
              </a:rPr>
              <a:t>Host B</a:t>
            </a:r>
            <a:endParaRPr lang="en-US" dirty="0">
              <a:latin typeface="Arial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090883" y="6068202"/>
            <a:ext cx="10118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charset="0"/>
              </a:rPr>
              <a:t>Router</a:t>
            </a:r>
            <a:endParaRPr lang="en-US" dirty="0">
              <a:latin typeface="Arial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1151346" y="4221753"/>
            <a:ext cx="1673605" cy="2308114"/>
          </a:xfrm>
          <a:prstGeom prst="roundRect">
            <a:avLst/>
          </a:prstGeom>
          <a:noFill/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solidFill>
                <a:srgbClr val="000000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3772611" y="4898353"/>
            <a:ext cx="1673605" cy="1645502"/>
          </a:xfrm>
          <a:prstGeom prst="roundRect">
            <a:avLst/>
          </a:prstGeom>
          <a:noFill/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solidFill>
                <a:srgbClr val="000000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6431385" y="4235267"/>
            <a:ext cx="1673605" cy="2308114"/>
          </a:xfrm>
          <a:prstGeom prst="roundRect">
            <a:avLst/>
          </a:prstGeom>
          <a:noFill/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solidFill>
                <a:srgbClr val="000000"/>
              </a:solidFill>
            </a:endParaRPr>
          </a:p>
        </p:txBody>
      </p:sp>
      <p:cxnSp>
        <p:nvCxnSpPr>
          <p:cNvPr id="4" name="Straight Arrow Connector 3"/>
          <p:cNvCxnSpPr>
            <a:stCxn id="6" idx="3"/>
            <a:endCxn id="16" idx="1"/>
          </p:cNvCxnSpPr>
          <p:nvPr/>
        </p:nvCxnSpPr>
        <p:spPr>
          <a:xfrm>
            <a:off x="2617796" y="4628182"/>
            <a:ext cx="4018734" cy="0"/>
          </a:xfrm>
          <a:prstGeom prst="straightConnector1">
            <a:avLst/>
          </a:prstGeom>
          <a:ln w="38100" cap="flat" cmpd="sng" algn="ctr">
            <a:solidFill>
              <a:schemeClr val="tx1">
                <a:lumMod val="50000"/>
                <a:lumOff val="50000"/>
              </a:schemeClr>
            </a:solidFill>
            <a:prstDash val="sysDash"/>
            <a:round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7" idx="3"/>
            <a:endCxn id="17" idx="1"/>
          </p:cNvCxnSpPr>
          <p:nvPr/>
        </p:nvCxnSpPr>
        <p:spPr>
          <a:xfrm>
            <a:off x="2617796" y="4932410"/>
            <a:ext cx="4018734" cy="0"/>
          </a:xfrm>
          <a:prstGeom prst="straightConnector1">
            <a:avLst/>
          </a:prstGeom>
          <a:ln w="38100" cap="flat" cmpd="sng" algn="ctr">
            <a:solidFill>
              <a:schemeClr val="tx1">
                <a:lumMod val="50000"/>
                <a:lumOff val="50000"/>
              </a:schemeClr>
            </a:solidFill>
            <a:prstDash val="sysDash"/>
            <a:round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8" idx="3"/>
            <a:endCxn id="13" idx="1"/>
          </p:cNvCxnSpPr>
          <p:nvPr/>
        </p:nvCxnSpPr>
        <p:spPr>
          <a:xfrm>
            <a:off x="2617796" y="5236924"/>
            <a:ext cx="1324352" cy="286"/>
          </a:xfrm>
          <a:prstGeom prst="straightConnector1">
            <a:avLst/>
          </a:prstGeom>
          <a:ln w="38100" cap="flat" cmpd="sng" algn="ctr">
            <a:solidFill>
              <a:schemeClr val="tx1">
                <a:lumMod val="50000"/>
                <a:lumOff val="50000"/>
              </a:schemeClr>
            </a:solidFill>
            <a:prstDash val="sysDash"/>
            <a:round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9" idx="3"/>
            <a:endCxn id="14" idx="1"/>
          </p:cNvCxnSpPr>
          <p:nvPr/>
        </p:nvCxnSpPr>
        <p:spPr>
          <a:xfrm>
            <a:off x="2617796" y="5541152"/>
            <a:ext cx="1324352" cy="286"/>
          </a:xfrm>
          <a:prstGeom prst="straightConnector1">
            <a:avLst/>
          </a:prstGeom>
          <a:ln w="38100" cap="flat" cmpd="sng" algn="ctr">
            <a:solidFill>
              <a:schemeClr val="tx1">
                <a:lumMod val="50000"/>
                <a:lumOff val="50000"/>
              </a:schemeClr>
            </a:solidFill>
            <a:prstDash val="sysDash"/>
            <a:round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10" idx="3"/>
            <a:endCxn id="15" idx="1"/>
          </p:cNvCxnSpPr>
          <p:nvPr/>
        </p:nvCxnSpPr>
        <p:spPr>
          <a:xfrm>
            <a:off x="2617796" y="5845380"/>
            <a:ext cx="1324352" cy="286"/>
          </a:xfrm>
          <a:prstGeom prst="straightConnector1">
            <a:avLst/>
          </a:prstGeom>
          <a:ln w="38100" cap="flat" cmpd="sng" algn="ctr">
            <a:solidFill>
              <a:schemeClr val="tx1">
                <a:lumMod val="50000"/>
                <a:lumOff val="50000"/>
              </a:schemeClr>
            </a:solidFill>
            <a:prstDash val="sysDash"/>
            <a:round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V="1">
            <a:off x="5215323" y="5845380"/>
            <a:ext cx="1421207" cy="286"/>
          </a:xfrm>
          <a:prstGeom prst="straightConnector1">
            <a:avLst/>
          </a:prstGeom>
          <a:ln w="38100" cap="flat" cmpd="sng" algn="ctr">
            <a:solidFill>
              <a:schemeClr val="tx1">
                <a:lumMod val="50000"/>
                <a:lumOff val="50000"/>
              </a:schemeClr>
            </a:solidFill>
            <a:prstDash val="sysDash"/>
            <a:round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14" idx="3"/>
            <a:endCxn id="19" idx="1"/>
          </p:cNvCxnSpPr>
          <p:nvPr/>
        </p:nvCxnSpPr>
        <p:spPr>
          <a:xfrm flipV="1">
            <a:off x="5215323" y="5541152"/>
            <a:ext cx="1421207" cy="286"/>
          </a:xfrm>
          <a:prstGeom prst="straightConnector1">
            <a:avLst/>
          </a:prstGeom>
          <a:ln w="38100" cap="flat" cmpd="sng" algn="ctr">
            <a:solidFill>
              <a:schemeClr val="tx1">
                <a:lumMod val="50000"/>
                <a:lumOff val="50000"/>
              </a:schemeClr>
            </a:solidFill>
            <a:prstDash val="sysDash"/>
            <a:round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13" idx="3"/>
            <a:endCxn id="18" idx="1"/>
          </p:cNvCxnSpPr>
          <p:nvPr/>
        </p:nvCxnSpPr>
        <p:spPr>
          <a:xfrm flipV="1">
            <a:off x="5215323" y="5236924"/>
            <a:ext cx="1421207" cy="286"/>
          </a:xfrm>
          <a:prstGeom prst="straightConnector1">
            <a:avLst/>
          </a:prstGeom>
          <a:ln w="38100" cap="flat" cmpd="sng" algn="ctr">
            <a:solidFill>
              <a:schemeClr val="tx1">
                <a:lumMod val="50000"/>
                <a:lumOff val="50000"/>
              </a:schemeClr>
            </a:solidFill>
            <a:prstDash val="sysDash"/>
            <a:round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Freeform 42"/>
          <p:cNvSpPr>
            <a:spLocks/>
          </p:cNvSpPr>
          <p:nvPr/>
        </p:nvSpPr>
        <p:spPr bwMode="auto">
          <a:xfrm>
            <a:off x="1970698" y="4628182"/>
            <a:ext cx="5303029" cy="1217484"/>
          </a:xfrm>
          <a:custGeom>
            <a:avLst/>
            <a:gdLst>
              <a:gd name="T0" fmla="*/ 0 w 2352"/>
              <a:gd name="T1" fmla="*/ 0 h 1968"/>
              <a:gd name="T2" fmla="*/ 0 w 2352"/>
              <a:gd name="T3" fmla="*/ 1824 h 1968"/>
              <a:gd name="T4" fmla="*/ 96 w 2352"/>
              <a:gd name="T5" fmla="*/ 1968 h 1968"/>
              <a:gd name="T6" fmla="*/ 864 w 2352"/>
              <a:gd name="T7" fmla="*/ 1968 h 1968"/>
              <a:gd name="T8" fmla="*/ 864 w 2352"/>
              <a:gd name="T9" fmla="*/ 1200 h 1968"/>
              <a:gd name="T10" fmla="*/ 1488 w 2352"/>
              <a:gd name="T11" fmla="*/ 1200 h 1968"/>
              <a:gd name="T12" fmla="*/ 1488 w 2352"/>
              <a:gd name="T13" fmla="*/ 1968 h 1968"/>
              <a:gd name="T14" fmla="*/ 2256 w 2352"/>
              <a:gd name="T15" fmla="*/ 1968 h 1968"/>
              <a:gd name="T16" fmla="*/ 2352 w 2352"/>
              <a:gd name="T17" fmla="*/ 1824 h 1968"/>
              <a:gd name="T18" fmla="*/ 2352 w 2352"/>
              <a:gd name="T19" fmla="*/ 0 h 196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2352"/>
              <a:gd name="T31" fmla="*/ 0 h 1968"/>
              <a:gd name="T32" fmla="*/ 2352 w 2352"/>
              <a:gd name="T33" fmla="*/ 1968 h 1968"/>
              <a:gd name="connsiteX0" fmla="*/ 0 w 10000"/>
              <a:gd name="connsiteY0" fmla="*/ 0 h 10000"/>
              <a:gd name="connsiteX1" fmla="*/ 0 w 10000"/>
              <a:gd name="connsiteY1" fmla="*/ 9268 h 10000"/>
              <a:gd name="connsiteX2" fmla="*/ 408 w 10000"/>
              <a:gd name="connsiteY2" fmla="*/ 10000 h 10000"/>
              <a:gd name="connsiteX3" fmla="*/ 3673 w 10000"/>
              <a:gd name="connsiteY3" fmla="*/ 10000 h 10000"/>
              <a:gd name="connsiteX4" fmla="*/ 3673 w 10000"/>
              <a:gd name="connsiteY4" fmla="*/ 6098 h 10000"/>
              <a:gd name="connsiteX5" fmla="*/ 6327 w 10000"/>
              <a:gd name="connsiteY5" fmla="*/ 6098 h 10000"/>
              <a:gd name="connsiteX6" fmla="*/ 5482 w 10000"/>
              <a:gd name="connsiteY6" fmla="*/ 10000 h 10000"/>
              <a:gd name="connsiteX7" fmla="*/ 9592 w 10000"/>
              <a:gd name="connsiteY7" fmla="*/ 10000 h 10000"/>
              <a:gd name="connsiteX8" fmla="*/ 10000 w 10000"/>
              <a:gd name="connsiteY8" fmla="*/ 9268 h 10000"/>
              <a:gd name="connsiteX9" fmla="*/ 10000 w 10000"/>
              <a:gd name="connsiteY9" fmla="*/ 0 h 10000"/>
              <a:gd name="connsiteX0" fmla="*/ 0 w 10000"/>
              <a:gd name="connsiteY0" fmla="*/ 0 h 10000"/>
              <a:gd name="connsiteX1" fmla="*/ 0 w 10000"/>
              <a:gd name="connsiteY1" fmla="*/ 9268 h 10000"/>
              <a:gd name="connsiteX2" fmla="*/ 408 w 10000"/>
              <a:gd name="connsiteY2" fmla="*/ 10000 h 10000"/>
              <a:gd name="connsiteX3" fmla="*/ 3673 w 10000"/>
              <a:gd name="connsiteY3" fmla="*/ 10000 h 10000"/>
              <a:gd name="connsiteX4" fmla="*/ 3673 w 10000"/>
              <a:gd name="connsiteY4" fmla="*/ 6098 h 10000"/>
              <a:gd name="connsiteX5" fmla="*/ 5492 w 10000"/>
              <a:gd name="connsiteY5" fmla="*/ 6098 h 10000"/>
              <a:gd name="connsiteX6" fmla="*/ 5482 w 10000"/>
              <a:gd name="connsiteY6" fmla="*/ 10000 h 10000"/>
              <a:gd name="connsiteX7" fmla="*/ 9592 w 10000"/>
              <a:gd name="connsiteY7" fmla="*/ 10000 h 10000"/>
              <a:gd name="connsiteX8" fmla="*/ 10000 w 10000"/>
              <a:gd name="connsiteY8" fmla="*/ 9268 h 10000"/>
              <a:gd name="connsiteX9" fmla="*/ 10000 w 10000"/>
              <a:gd name="connsiteY9" fmla="*/ 0 h 10000"/>
              <a:gd name="connsiteX0" fmla="*/ 0 w 10000"/>
              <a:gd name="connsiteY0" fmla="*/ 0 h 10000"/>
              <a:gd name="connsiteX1" fmla="*/ 0 w 10000"/>
              <a:gd name="connsiteY1" fmla="*/ 9268 h 10000"/>
              <a:gd name="connsiteX2" fmla="*/ 408 w 10000"/>
              <a:gd name="connsiteY2" fmla="*/ 10000 h 10000"/>
              <a:gd name="connsiteX3" fmla="*/ 4443 w 10000"/>
              <a:gd name="connsiteY3" fmla="*/ 9919 h 10000"/>
              <a:gd name="connsiteX4" fmla="*/ 3673 w 10000"/>
              <a:gd name="connsiteY4" fmla="*/ 6098 h 10000"/>
              <a:gd name="connsiteX5" fmla="*/ 5492 w 10000"/>
              <a:gd name="connsiteY5" fmla="*/ 6098 h 10000"/>
              <a:gd name="connsiteX6" fmla="*/ 5482 w 10000"/>
              <a:gd name="connsiteY6" fmla="*/ 10000 h 10000"/>
              <a:gd name="connsiteX7" fmla="*/ 9592 w 10000"/>
              <a:gd name="connsiteY7" fmla="*/ 10000 h 10000"/>
              <a:gd name="connsiteX8" fmla="*/ 10000 w 10000"/>
              <a:gd name="connsiteY8" fmla="*/ 9268 h 10000"/>
              <a:gd name="connsiteX9" fmla="*/ 10000 w 10000"/>
              <a:gd name="connsiteY9" fmla="*/ 0 h 10000"/>
              <a:gd name="connsiteX0" fmla="*/ 0 w 10000"/>
              <a:gd name="connsiteY0" fmla="*/ 0 h 10000"/>
              <a:gd name="connsiteX1" fmla="*/ 0 w 10000"/>
              <a:gd name="connsiteY1" fmla="*/ 9268 h 10000"/>
              <a:gd name="connsiteX2" fmla="*/ 408 w 10000"/>
              <a:gd name="connsiteY2" fmla="*/ 10000 h 10000"/>
              <a:gd name="connsiteX3" fmla="*/ 4443 w 10000"/>
              <a:gd name="connsiteY3" fmla="*/ 9919 h 10000"/>
              <a:gd name="connsiteX4" fmla="*/ 4453 w 10000"/>
              <a:gd name="connsiteY4" fmla="*/ 6098 h 10000"/>
              <a:gd name="connsiteX5" fmla="*/ 5492 w 10000"/>
              <a:gd name="connsiteY5" fmla="*/ 6098 h 10000"/>
              <a:gd name="connsiteX6" fmla="*/ 5482 w 10000"/>
              <a:gd name="connsiteY6" fmla="*/ 10000 h 10000"/>
              <a:gd name="connsiteX7" fmla="*/ 9592 w 10000"/>
              <a:gd name="connsiteY7" fmla="*/ 10000 h 10000"/>
              <a:gd name="connsiteX8" fmla="*/ 10000 w 10000"/>
              <a:gd name="connsiteY8" fmla="*/ 9268 h 10000"/>
              <a:gd name="connsiteX9" fmla="*/ 10000 w 10000"/>
              <a:gd name="connsiteY9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000" h="10000">
                <a:moveTo>
                  <a:pt x="0" y="0"/>
                </a:moveTo>
                <a:lnTo>
                  <a:pt x="0" y="9268"/>
                </a:lnTo>
                <a:lnTo>
                  <a:pt x="408" y="10000"/>
                </a:lnTo>
                <a:lnTo>
                  <a:pt x="4443" y="9919"/>
                </a:lnTo>
                <a:cubicBezTo>
                  <a:pt x="4446" y="8645"/>
                  <a:pt x="4450" y="7372"/>
                  <a:pt x="4453" y="6098"/>
                </a:cubicBezTo>
                <a:lnTo>
                  <a:pt x="5492" y="6098"/>
                </a:lnTo>
                <a:cubicBezTo>
                  <a:pt x="5489" y="7399"/>
                  <a:pt x="5485" y="8699"/>
                  <a:pt x="5482" y="10000"/>
                </a:cubicBezTo>
                <a:lnTo>
                  <a:pt x="9592" y="10000"/>
                </a:lnTo>
                <a:lnTo>
                  <a:pt x="10000" y="9268"/>
                </a:lnTo>
                <a:lnTo>
                  <a:pt x="10000" y="0"/>
                </a:lnTo>
              </a:path>
            </a:pathLst>
          </a:custGeom>
          <a:noFill/>
          <a:ln w="50800">
            <a:solidFill>
              <a:schemeClr val="accent6">
                <a:lumMod val="75000"/>
              </a:schemeClr>
            </a:solidFill>
            <a:round/>
            <a:headEnd type="none"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/>
          <a:lstStyle/>
          <a:p>
            <a:endParaRPr lang="en-US" b="0" dirty="0">
              <a:latin typeface="Arial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976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 smtClean="0"/>
              <a:t>Communication between peers</a:t>
            </a:r>
            <a:endParaRPr lang="en-US" sz="34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" y="1460000"/>
            <a:ext cx="8747156" cy="2698429"/>
          </a:xfrm>
        </p:spPr>
        <p:txBody>
          <a:bodyPr>
            <a:normAutofit/>
          </a:bodyPr>
          <a:lstStyle/>
          <a:p>
            <a:pPr>
              <a:spcBef>
                <a:spcPts val="1080"/>
              </a:spcBef>
            </a:pPr>
            <a:r>
              <a:rPr lang="en-US" i="1" dirty="0" smtClean="0"/>
              <a:t>How do peer protocols coordinate with each other?</a:t>
            </a:r>
          </a:p>
          <a:p>
            <a:pPr>
              <a:spcBef>
                <a:spcPts val="1080"/>
              </a:spcBef>
            </a:pPr>
            <a:endParaRPr lang="en-US" dirty="0"/>
          </a:p>
          <a:p>
            <a:pPr>
              <a:spcBef>
                <a:spcPts val="1080"/>
              </a:spcBef>
            </a:pPr>
            <a:r>
              <a:rPr lang="en-US" spc="-150" dirty="0" smtClean="0"/>
              <a:t>Layer attaches its own </a:t>
            </a:r>
            <a:r>
              <a:rPr lang="en-US" b="1" i="1" spc="-150" dirty="0" smtClean="0">
                <a:solidFill>
                  <a:schemeClr val="accent6">
                    <a:lumMod val="75000"/>
                  </a:schemeClr>
                </a:solidFill>
              </a:rPr>
              <a:t>header</a:t>
            </a:r>
            <a:r>
              <a:rPr lang="en-US" spc="-15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pc="-150" dirty="0" smtClean="0"/>
              <a:t>(</a:t>
            </a:r>
            <a:r>
              <a:rPr lang="en-US" b="1" spc="-150" dirty="0" smtClean="0"/>
              <a:t>H</a:t>
            </a:r>
            <a:r>
              <a:rPr lang="en-US" spc="-150" dirty="0" smtClean="0"/>
              <a:t>) to communicate with peer</a:t>
            </a:r>
          </a:p>
          <a:p>
            <a:pPr lvl="1">
              <a:spcBef>
                <a:spcPts val="1080"/>
              </a:spcBef>
            </a:pPr>
            <a:r>
              <a:rPr lang="en-US" dirty="0" smtClean="0"/>
              <a:t>Higher layers’ headers, data </a:t>
            </a:r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encapsulated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smtClean="0"/>
              <a:t>inside message </a:t>
            </a:r>
            <a:endParaRPr lang="en-US" dirty="0"/>
          </a:p>
          <a:p>
            <a:pPr lvl="2">
              <a:spcBef>
                <a:spcPts val="1080"/>
              </a:spcBef>
            </a:pPr>
            <a:r>
              <a:rPr lang="en-US" spc="-150" dirty="0" smtClean="0"/>
              <a:t>Lower layers don’t generally inspect higher layers’ headers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3029358" y="5101910"/>
            <a:ext cx="926353" cy="436112"/>
          </a:xfrm>
          <a:prstGeom prst="round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auto">
          <a:xfrm>
            <a:off x="679344" y="4422895"/>
            <a:ext cx="1393779" cy="401012"/>
          </a:xfrm>
          <a:prstGeom prst="rect">
            <a:avLst/>
          </a:prstGeom>
          <a:solidFill>
            <a:srgbClr val="948A54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Arial" charset="0"/>
              </a:rPr>
              <a:t>Application</a:t>
            </a:r>
            <a:endParaRPr lang="en-US" b="0" dirty="0">
              <a:latin typeface="Arial" charset="0"/>
            </a:endParaRP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auto">
          <a:xfrm>
            <a:off x="679344" y="5101910"/>
            <a:ext cx="1393779" cy="433845"/>
          </a:xfrm>
          <a:prstGeom prst="rect">
            <a:avLst/>
          </a:prstGeom>
          <a:solidFill>
            <a:schemeClr val="accent3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T</a:t>
            </a:r>
            <a:r>
              <a:rPr lang="en-US" b="0" dirty="0" smtClean="0">
                <a:latin typeface="Arial" charset="0"/>
              </a:rPr>
              <a:t>ransport</a:t>
            </a:r>
            <a:endParaRPr lang="en-US" b="0" dirty="0">
              <a:latin typeface="Arial" charset="0"/>
            </a:endParaRPr>
          </a:p>
        </p:txBody>
      </p:sp>
      <p:sp>
        <p:nvSpPr>
          <p:cNvPr id="8" name="Rectangle 24"/>
          <p:cNvSpPr>
            <a:spLocks noChangeArrowheads="1"/>
          </p:cNvSpPr>
          <p:nvPr/>
        </p:nvSpPr>
        <p:spPr bwMode="auto">
          <a:xfrm>
            <a:off x="679344" y="5811725"/>
            <a:ext cx="1393779" cy="436112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Arial" charset="0"/>
              </a:rPr>
              <a:t>N</a:t>
            </a:r>
            <a:r>
              <a:rPr lang="en-US" b="0" dirty="0" smtClean="0">
                <a:latin typeface="Arial" charset="0"/>
              </a:rPr>
              <a:t>etwork</a:t>
            </a:r>
            <a:endParaRPr lang="en-US" b="0" dirty="0">
              <a:latin typeface="Arial" charset="0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2735812" y="4422895"/>
            <a:ext cx="2194063" cy="412283"/>
          </a:xfrm>
          <a:prstGeom prst="roundRect">
            <a:avLst/>
          </a:prstGeom>
          <a:solidFill>
            <a:schemeClr val="bg2">
              <a:lumMod val="5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b="0" spc="-150" smtClean="0">
                <a:solidFill>
                  <a:schemeClr val="tx1"/>
                </a:solidFill>
              </a:rPr>
              <a:t>Application message</a:t>
            </a:r>
            <a:endParaRPr lang="en-US" b="0" spc="-150" dirty="0">
              <a:solidFill>
                <a:schemeClr val="tx1"/>
              </a:solidFill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3112229" y="5165749"/>
            <a:ext cx="753835" cy="303901"/>
          </a:xfrm>
          <a:prstGeom prst="roundRect">
            <a:avLst/>
          </a:prstGeom>
          <a:solidFill>
            <a:schemeClr val="bg2">
              <a:lumMod val="5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2735813" y="5099644"/>
            <a:ext cx="293545" cy="436112"/>
          </a:xfrm>
          <a:prstGeom prst="round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2735812" y="5811725"/>
            <a:ext cx="293546" cy="436112"/>
          </a:xfrm>
          <a:prstGeom prst="roundRect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3029357" y="5811725"/>
            <a:ext cx="1057836" cy="436112"/>
          </a:xfrm>
          <a:prstGeom prst="roundRect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5" name="Rounded Rectangle 54"/>
          <p:cNvSpPr/>
          <p:nvPr/>
        </p:nvSpPr>
        <p:spPr>
          <a:xfrm>
            <a:off x="3399900" y="5863611"/>
            <a:ext cx="612589" cy="333782"/>
          </a:xfrm>
          <a:prstGeom prst="round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3462653" y="5905605"/>
            <a:ext cx="493058" cy="249793"/>
          </a:xfrm>
          <a:prstGeom prst="roundRect">
            <a:avLst/>
          </a:prstGeom>
          <a:solidFill>
            <a:schemeClr val="bg2">
              <a:lumMod val="5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7" name="Rounded Rectangle 76"/>
          <p:cNvSpPr/>
          <p:nvPr/>
        </p:nvSpPr>
        <p:spPr>
          <a:xfrm>
            <a:off x="3106355" y="5863610"/>
            <a:ext cx="293545" cy="333783"/>
          </a:xfrm>
          <a:prstGeom prst="round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4630401" y="4912222"/>
            <a:ext cx="3903954" cy="400110"/>
          </a:xfrm>
          <a:prstGeom prst="callout2">
            <a:avLst>
              <a:gd name="adj1" fmla="val 51611"/>
              <a:gd name="adj2" fmla="val 1924"/>
              <a:gd name="adj3" fmla="val 53105"/>
              <a:gd name="adj4" fmla="val -5798"/>
              <a:gd name="adj5" fmla="val 96069"/>
              <a:gd name="adj6" fmla="val -16968"/>
            </a:avLst>
          </a:prstGeom>
          <a:noFill/>
          <a:ln w="38100">
            <a:solidFill>
              <a:schemeClr val="accent3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accent3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Transport-layer message body</a:t>
            </a:r>
            <a:endParaRPr lang="en-US" dirty="0" smtClean="0">
              <a:solidFill>
                <a:schemeClr val="accent3">
                  <a:lumMod val="7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4746137" y="5605342"/>
            <a:ext cx="3788218" cy="400110"/>
          </a:xfrm>
          <a:prstGeom prst="callout2">
            <a:avLst>
              <a:gd name="adj1" fmla="val 51611"/>
              <a:gd name="adj2" fmla="val 1924"/>
              <a:gd name="adj3" fmla="val 53105"/>
              <a:gd name="adj4" fmla="val -5798"/>
              <a:gd name="adj5" fmla="val 96069"/>
              <a:gd name="adj6" fmla="val -16968"/>
            </a:avLst>
          </a:prstGeom>
          <a:noFill/>
          <a:ln w="381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Network-layer datagram body</a:t>
            </a:r>
            <a:endParaRPr lang="en-US" dirty="0" smtClean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1" name="Trapezoid 30"/>
          <p:cNvSpPr/>
          <p:nvPr/>
        </p:nvSpPr>
        <p:spPr>
          <a:xfrm flipV="1">
            <a:off x="2777997" y="4846131"/>
            <a:ext cx="2065244" cy="229846"/>
          </a:xfrm>
          <a:custGeom>
            <a:avLst/>
            <a:gdLst>
              <a:gd name="connsiteX0" fmla="*/ 0 w 2160494"/>
              <a:gd name="connsiteY0" fmla="*/ 264199 h 264199"/>
              <a:gd name="connsiteX1" fmla="*/ 214458 w 2160494"/>
              <a:gd name="connsiteY1" fmla="*/ 0 h 264199"/>
              <a:gd name="connsiteX2" fmla="*/ 1946036 w 2160494"/>
              <a:gd name="connsiteY2" fmla="*/ 0 h 264199"/>
              <a:gd name="connsiteX3" fmla="*/ 2160494 w 2160494"/>
              <a:gd name="connsiteY3" fmla="*/ 264199 h 264199"/>
              <a:gd name="connsiteX4" fmla="*/ 0 w 2160494"/>
              <a:gd name="connsiteY4" fmla="*/ 264199 h 264199"/>
              <a:gd name="connsiteX0" fmla="*/ 0 w 2160494"/>
              <a:gd name="connsiteY0" fmla="*/ 270175 h 270175"/>
              <a:gd name="connsiteX1" fmla="*/ 214458 w 2160494"/>
              <a:gd name="connsiteY1" fmla="*/ 5976 h 270175"/>
              <a:gd name="connsiteX2" fmla="*/ 1181048 w 2160494"/>
              <a:gd name="connsiteY2" fmla="*/ 0 h 270175"/>
              <a:gd name="connsiteX3" fmla="*/ 2160494 w 2160494"/>
              <a:gd name="connsiteY3" fmla="*/ 270175 h 270175"/>
              <a:gd name="connsiteX4" fmla="*/ 0 w 2160494"/>
              <a:gd name="connsiteY4" fmla="*/ 270175 h 270175"/>
              <a:gd name="connsiteX0" fmla="*/ 0 w 2160494"/>
              <a:gd name="connsiteY0" fmla="*/ 280074 h 280074"/>
              <a:gd name="connsiteX1" fmla="*/ 344633 w 2160494"/>
              <a:gd name="connsiteY1" fmla="*/ 0 h 280074"/>
              <a:gd name="connsiteX2" fmla="*/ 1181048 w 2160494"/>
              <a:gd name="connsiteY2" fmla="*/ 9899 h 280074"/>
              <a:gd name="connsiteX3" fmla="*/ 2160494 w 2160494"/>
              <a:gd name="connsiteY3" fmla="*/ 280074 h 280074"/>
              <a:gd name="connsiteX4" fmla="*/ 0 w 2160494"/>
              <a:gd name="connsiteY4" fmla="*/ 280074 h 280074"/>
              <a:gd name="connsiteX0" fmla="*/ 0 w 2160494"/>
              <a:gd name="connsiteY0" fmla="*/ 282875 h 282875"/>
              <a:gd name="connsiteX1" fmla="*/ 344633 w 2160494"/>
              <a:gd name="connsiteY1" fmla="*/ 2801 h 282875"/>
              <a:gd name="connsiteX2" fmla="*/ 1152473 w 2160494"/>
              <a:gd name="connsiteY2" fmla="*/ 0 h 282875"/>
              <a:gd name="connsiteX3" fmla="*/ 2160494 w 2160494"/>
              <a:gd name="connsiteY3" fmla="*/ 282875 h 282875"/>
              <a:gd name="connsiteX4" fmla="*/ 0 w 2160494"/>
              <a:gd name="connsiteY4" fmla="*/ 282875 h 282875"/>
              <a:gd name="connsiteX0" fmla="*/ 0 w 2138269"/>
              <a:gd name="connsiteY0" fmla="*/ 279700 h 282875"/>
              <a:gd name="connsiteX1" fmla="*/ 322408 w 2138269"/>
              <a:gd name="connsiteY1" fmla="*/ 2801 h 282875"/>
              <a:gd name="connsiteX2" fmla="*/ 1130248 w 2138269"/>
              <a:gd name="connsiteY2" fmla="*/ 0 h 282875"/>
              <a:gd name="connsiteX3" fmla="*/ 2138269 w 2138269"/>
              <a:gd name="connsiteY3" fmla="*/ 282875 h 282875"/>
              <a:gd name="connsiteX4" fmla="*/ 0 w 2138269"/>
              <a:gd name="connsiteY4" fmla="*/ 279700 h 282875"/>
              <a:gd name="connsiteX0" fmla="*/ 0 w 2093819"/>
              <a:gd name="connsiteY0" fmla="*/ 279700 h 279700"/>
              <a:gd name="connsiteX1" fmla="*/ 322408 w 2093819"/>
              <a:gd name="connsiteY1" fmla="*/ 2801 h 279700"/>
              <a:gd name="connsiteX2" fmla="*/ 1130248 w 2093819"/>
              <a:gd name="connsiteY2" fmla="*/ 0 h 279700"/>
              <a:gd name="connsiteX3" fmla="*/ 2093819 w 2093819"/>
              <a:gd name="connsiteY3" fmla="*/ 276525 h 279700"/>
              <a:gd name="connsiteX4" fmla="*/ 0 w 2093819"/>
              <a:gd name="connsiteY4" fmla="*/ 279700 h 279700"/>
              <a:gd name="connsiteX0" fmla="*/ 0 w 2090644"/>
              <a:gd name="connsiteY0" fmla="*/ 263825 h 276525"/>
              <a:gd name="connsiteX1" fmla="*/ 319233 w 2090644"/>
              <a:gd name="connsiteY1" fmla="*/ 2801 h 276525"/>
              <a:gd name="connsiteX2" fmla="*/ 1127073 w 2090644"/>
              <a:gd name="connsiteY2" fmla="*/ 0 h 276525"/>
              <a:gd name="connsiteX3" fmla="*/ 2090644 w 2090644"/>
              <a:gd name="connsiteY3" fmla="*/ 276525 h 276525"/>
              <a:gd name="connsiteX4" fmla="*/ 0 w 2090644"/>
              <a:gd name="connsiteY4" fmla="*/ 263825 h 276525"/>
              <a:gd name="connsiteX0" fmla="*/ 0 w 2071594"/>
              <a:gd name="connsiteY0" fmla="*/ 263825 h 263825"/>
              <a:gd name="connsiteX1" fmla="*/ 319233 w 2071594"/>
              <a:gd name="connsiteY1" fmla="*/ 2801 h 263825"/>
              <a:gd name="connsiteX2" fmla="*/ 1127073 w 2071594"/>
              <a:gd name="connsiteY2" fmla="*/ 0 h 263825"/>
              <a:gd name="connsiteX3" fmla="*/ 2071594 w 2071594"/>
              <a:gd name="connsiteY3" fmla="*/ 254300 h 263825"/>
              <a:gd name="connsiteX4" fmla="*/ 0 w 2071594"/>
              <a:gd name="connsiteY4" fmla="*/ 263825 h 263825"/>
              <a:gd name="connsiteX0" fmla="*/ 0 w 2065244"/>
              <a:gd name="connsiteY0" fmla="*/ 263825 h 263825"/>
              <a:gd name="connsiteX1" fmla="*/ 319233 w 2065244"/>
              <a:gd name="connsiteY1" fmla="*/ 2801 h 263825"/>
              <a:gd name="connsiteX2" fmla="*/ 1127073 w 2065244"/>
              <a:gd name="connsiteY2" fmla="*/ 0 h 263825"/>
              <a:gd name="connsiteX3" fmla="*/ 2065244 w 2065244"/>
              <a:gd name="connsiteY3" fmla="*/ 261489 h 263825"/>
              <a:gd name="connsiteX4" fmla="*/ 0 w 2065244"/>
              <a:gd name="connsiteY4" fmla="*/ 263825 h 263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65244" h="263825">
                <a:moveTo>
                  <a:pt x="0" y="263825"/>
                </a:moveTo>
                <a:lnTo>
                  <a:pt x="319233" y="2801"/>
                </a:lnTo>
                <a:lnTo>
                  <a:pt x="1127073" y="0"/>
                </a:lnTo>
                <a:lnTo>
                  <a:pt x="2065244" y="261489"/>
                </a:lnTo>
                <a:lnTo>
                  <a:pt x="0" y="263825"/>
                </a:lnTo>
                <a:close/>
              </a:path>
            </a:pathLst>
          </a:custGeom>
          <a:gradFill flip="none" rotWithShape="1">
            <a:gsLst>
              <a:gs pos="72000">
                <a:schemeClr val="bg2">
                  <a:lumMod val="50000"/>
                </a:schemeClr>
              </a:gs>
              <a:gs pos="0">
                <a:schemeClr val="accent3"/>
              </a:gs>
            </a:gsLst>
            <a:lin ang="5400000" scaled="1"/>
            <a:tileRect/>
          </a:gradFill>
          <a:ln w="28575">
            <a:noFill/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3" name="Trapezoid 30"/>
          <p:cNvSpPr/>
          <p:nvPr/>
        </p:nvSpPr>
        <p:spPr>
          <a:xfrm flipV="1">
            <a:off x="2767551" y="5550297"/>
            <a:ext cx="1273894" cy="245721"/>
          </a:xfrm>
          <a:custGeom>
            <a:avLst/>
            <a:gdLst>
              <a:gd name="connsiteX0" fmla="*/ 0 w 2160494"/>
              <a:gd name="connsiteY0" fmla="*/ 264199 h 264199"/>
              <a:gd name="connsiteX1" fmla="*/ 214458 w 2160494"/>
              <a:gd name="connsiteY1" fmla="*/ 0 h 264199"/>
              <a:gd name="connsiteX2" fmla="*/ 1946036 w 2160494"/>
              <a:gd name="connsiteY2" fmla="*/ 0 h 264199"/>
              <a:gd name="connsiteX3" fmla="*/ 2160494 w 2160494"/>
              <a:gd name="connsiteY3" fmla="*/ 264199 h 264199"/>
              <a:gd name="connsiteX4" fmla="*/ 0 w 2160494"/>
              <a:gd name="connsiteY4" fmla="*/ 264199 h 264199"/>
              <a:gd name="connsiteX0" fmla="*/ 0 w 2160494"/>
              <a:gd name="connsiteY0" fmla="*/ 270175 h 270175"/>
              <a:gd name="connsiteX1" fmla="*/ 214458 w 2160494"/>
              <a:gd name="connsiteY1" fmla="*/ 5976 h 270175"/>
              <a:gd name="connsiteX2" fmla="*/ 1181048 w 2160494"/>
              <a:gd name="connsiteY2" fmla="*/ 0 h 270175"/>
              <a:gd name="connsiteX3" fmla="*/ 2160494 w 2160494"/>
              <a:gd name="connsiteY3" fmla="*/ 270175 h 270175"/>
              <a:gd name="connsiteX4" fmla="*/ 0 w 2160494"/>
              <a:gd name="connsiteY4" fmla="*/ 270175 h 270175"/>
              <a:gd name="connsiteX0" fmla="*/ 0 w 2160494"/>
              <a:gd name="connsiteY0" fmla="*/ 280074 h 280074"/>
              <a:gd name="connsiteX1" fmla="*/ 344633 w 2160494"/>
              <a:gd name="connsiteY1" fmla="*/ 0 h 280074"/>
              <a:gd name="connsiteX2" fmla="*/ 1181048 w 2160494"/>
              <a:gd name="connsiteY2" fmla="*/ 9899 h 280074"/>
              <a:gd name="connsiteX3" fmla="*/ 2160494 w 2160494"/>
              <a:gd name="connsiteY3" fmla="*/ 280074 h 280074"/>
              <a:gd name="connsiteX4" fmla="*/ 0 w 2160494"/>
              <a:gd name="connsiteY4" fmla="*/ 280074 h 280074"/>
              <a:gd name="connsiteX0" fmla="*/ 0 w 2160494"/>
              <a:gd name="connsiteY0" fmla="*/ 282875 h 282875"/>
              <a:gd name="connsiteX1" fmla="*/ 344633 w 2160494"/>
              <a:gd name="connsiteY1" fmla="*/ 2801 h 282875"/>
              <a:gd name="connsiteX2" fmla="*/ 1152473 w 2160494"/>
              <a:gd name="connsiteY2" fmla="*/ 0 h 282875"/>
              <a:gd name="connsiteX3" fmla="*/ 2160494 w 2160494"/>
              <a:gd name="connsiteY3" fmla="*/ 282875 h 282875"/>
              <a:gd name="connsiteX4" fmla="*/ 0 w 2160494"/>
              <a:gd name="connsiteY4" fmla="*/ 282875 h 282875"/>
              <a:gd name="connsiteX0" fmla="*/ 0 w 2138269"/>
              <a:gd name="connsiteY0" fmla="*/ 279700 h 282875"/>
              <a:gd name="connsiteX1" fmla="*/ 322408 w 2138269"/>
              <a:gd name="connsiteY1" fmla="*/ 2801 h 282875"/>
              <a:gd name="connsiteX2" fmla="*/ 1130248 w 2138269"/>
              <a:gd name="connsiteY2" fmla="*/ 0 h 282875"/>
              <a:gd name="connsiteX3" fmla="*/ 2138269 w 2138269"/>
              <a:gd name="connsiteY3" fmla="*/ 282875 h 282875"/>
              <a:gd name="connsiteX4" fmla="*/ 0 w 2138269"/>
              <a:gd name="connsiteY4" fmla="*/ 279700 h 282875"/>
              <a:gd name="connsiteX0" fmla="*/ 0 w 2093819"/>
              <a:gd name="connsiteY0" fmla="*/ 279700 h 279700"/>
              <a:gd name="connsiteX1" fmla="*/ 322408 w 2093819"/>
              <a:gd name="connsiteY1" fmla="*/ 2801 h 279700"/>
              <a:gd name="connsiteX2" fmla="*/ 1130248 w 2093819"/>
              <a:gd name="connsiteY2" fmla="*/ 0 h 279700"/>
              <a:gd name="connsiteX3" fmla="*/ 2093819 w 2093819"/>
              <a:gd name="connsiteY3" fmla="*/ 276525 h 279700"/>
              <a:gd name="connsiteX4" fmla="*/ 0 w 2093819"/>
              <a:gd name="connsiteY4" fmla="*/ 279700 h 279700"/>
              <a:gd name="connsiteX0" fmla="*/ 0 w 2090644"/>
              <a:gd name="connsiteY0" fmla="*/ 263825 h 276525"/>
              <a:gd name="connsiteX1" fmla="*/ 319233 w 2090644"/>
              <a:gd name="connsiteY1" fmla="*/ 2801 h 276525"/>
              <a:gd name="connsiteX2" fmla="*/ 1127073 w 2090644"/>
              <a:gd name="connsiteY2" fmla="*/ 0 h 276525"/>
              <a:gd name="connsiteX3" fmla="*/ 2090644 w 2090644"/>
              <a:gd name="connsiteY3" fmla="*/ 276525 h 276525"/>
              <a:gd name="connsiteX4" fmla="*/ 0 w 2090644"/>
              <a:gd name="connsiteY4" fmla="*/ 263825 h 276525"/>
              <a:gd name="connsiteX0" fmla="*/ 0 w 2071594"/>
              <a:gd name="connsiteY0" fmla="*/ 263825 h 263825"/>
              <a:gd name="connsiteX1" fmla="*/ 319233 w 2071594"/>
              <a:gd name="connsiteY1" fmla="*/ 2801 h 263825"/>
              <a:gd name="connsiteX2" fmla="*/ 1127073 w 2071594"/>
              <a:gd name="connsiteY2" fmla="*/ 0 h 263825"/>
              <a:gd name="connsiteX3" fmla="*/ 2071594 w 2071594"/>
              <a:gd name="connsiteY3" fmla="*/ 254300 h 263825"/>
              <a:gd name="connsiteX4" fmla="*/ 0 w 2071594"/>
              <a:gd name="connsiteY4" fmla="*/ 263825 h 263825"/>
              <a:gd name="connsiteX0" fmla="*/ 0 w 2065244"/>
              <a:gd name="connsiteY0" fmla="*/ 263825 h 263825"/>
              <a:gd name="connsiteX1" fmla="*/ 319233 w 2065244"/>
              <a:gd name="connsiteY1" fmla="*/ 2801 h 263825"/>
              <a:gd name="connsiteX2" fmla="*/ 1127073 w 2065244"/>
              <a:gd name="connsiteY2" fmla="*/ 0 h 263825"/>
              <a:gd name="connsiteX3" fmla="*/ 2065244 w 2065244"/>
              <a:gd name="connsiteY3" fmla="*/ 261489 h 263825"/>
              <a:gd name="connsiteX4" fmla="*/ 0 w 2065244"/>
              <a:gd name="connsiteY4" fmla="*/ 263825 h 263825"/>
              <a:gd name="connsiteX0" fmla="*/ 0 w 2214264"/>
              <a:gd name="connsiteY0" fmla="*/ 282047 h 282047"/>
              <a:gd name="connsiteX1" fmla="*/ 319233 w 2214264"/>
              <a:gd name="connsiteY1" fmla="*/ 21023 h 282047"/>
              <a:gd name="connsiteX2" fmla="*/ 2214264 w 2214264"/>
              <a:gd name="connsiteY2" fmla="*/ 0 h 282047"/>
              <a:gd name="connsiteX3" fmla="*/ 2065244 w 2214264"/>
              <a:gd name="connsiteY3" fmla="*/ 279711 h 282047"/>
              <a:gd name="connsiteX4" fmla="*/ 0 w 2214264"/>
              <a:gd name="connsiteY4" fmla="*/ 282047 h 282047"/>
              <a:gd name="connsiteX0" fmla="*/ 0 w 2214264"/>
              <a:gd name="connsiteY0" fmla="*/ 282047 h 282047"/>
              <a:gd name="connsiteX1" fmla="*/ 517908 w 2214264"/>
              <a:gd name="connsiteY1" fmla="*/ 2801 h 282047"/>
              <a:gd name="connsiteX2" fmla="*/ 2214264 w 2214264"/>
              <a:gd name="connsiteY2" fmla="*/ 0 h 282047"/>
              <a:gd name="connsiteX3" fmla="*/ 2065244 w 2214264"/>
              <a:gd name="connsiteY3" fmla="*/ 279711 h 282047"/>
              <a:gd name="connsiteX4" fmla="*/ 0 w 2214264"/>
              <a:gd name="connsiteY4" fmla="*/ 282047 h 282047"/>
              <a:gd name="connsiteX0" fmla="*/ 0 w 2214264"/>
              <a:gd name="connsiteY0" fmla="*/ 282047 h 282047"/>
              <a:gd name="connsiteX1" fmla="*/ 517908 w 2214264"/>
              <a:gd name="connsiteY1" fmla="*/ 2801 h 282047"/>
              <a:gd name="connsiteX2" fmla="*/ 2214264 w 2214264"/>
              <a:gd name="connsiteY2" fmla="*/ 0 h 282047"/>
              <a:gd name="connsiteX3" fmla="*/ 1999019 w 2214264"/>
              <a:gd name="connsiteY3" fmla="*/ 279711 h 282047"/>
              <a:gd name="connsiteX4" fmla="*/ 0 w 2214264"/>
              <a:gd name="connsiteY4" fmla="*/ 282047 h 2820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4264" h="282047">
                <a:moveTo>
                  <a:pt x="0" y="282047"/>
                </a:moveTo>
                <a:lnTo>
                  <a:pt x="517908" y="2801"/>
                </a:lnTo>
                <a:lnTo>
                  <a:pt x="2214264" y="0"/>
                </a:lnTo>
                <a:lnTo>
                  <a:pt x="1999019" y="279711"/>
                </a:lnTo>
                <a:lnTo>
                  <a:pt x="0" y="282047"/>
                </a:lnTo>
                <a:close/>
              </a:path>
            </a:pathLst>
          </a:custGeom>
          <a:gradFill flip="none" rotWithShape="1">
            <a:gsLst>
              <a:gs pos="100000">
                <a:schemeClr val="accent3"/>
              </a:gs>
              <a:gs pos="0">
                <a:schemeClr val="accent1"/>
              </a:gs>
            </a:gsLst>
            <a:lin ang="5400000" scaled="1"/>
            <a:tileRect/>
          </a:gradFill>
          <a:ln w="28575">
            <a:noFill/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386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42" grpId="0" animBg="1"/>
      <p:bldP spid="42" grpId="1" animBg="1"/>
      <p:bldP spid="43" grpId="0" animBg="1"/>
      <p:bldP spid="46" grpId="0" animBg="1"/>
      <p:bldP spid="50" grpId="0" animBg="1"/>
      <p:bldP spid="55" grpId="0" animBg="1"/>
      <p:bldP spid="55" grpId="1" animBg="1"/>
      <p:bldP spid="61" grpId="0" animBg="1"/>
      <p:bldP spid="61" grpId="1" animBg="1"/>
      <p:bldP spid="77" grpId="0" animBg="1"/>
      <p:bldP spid="77" grpId="1" animBg="1"/>
      <p:bldP spid="78" grpId="0" animBg="1"/>
      <p:bldP spid="79" grpId="0" animBg="1"/>
      <p:bldP spid="31" grpId="0" animBg="1"/>
      <p:bldP spid="83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olid"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 algn="ctr">
          <a:defRPr b="0" smtClean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53204</TotalTime>
  <Words>3030</Words>
  <Application>Microsoft Macintosh PowerPoint</Application>
  <PresentationFormat>On-screen Show (4:3)</PresentationFormat>
  <Paragraphs>715</Paragraphs>
  <Slides>57</Slides>
  <Notes>57</Notes>
  <HiddenSlides>2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66" baseType="lpstr">
      <vt:lpstr>Arial</vt:lpstr>
      <vt:lpstr>Calibri</vt:lpstr>
      <vt:lpstr>Courier</vt:lpstr>
      <vt:lpstr>Courier New</vt:lpstr>
      <vt:lpstr>Gill Sans</vt:lpstr>
      <vt:lpstr>ＭＳ Ｐゴシック</vt:lpstr>
      <vt:lpstr>Times New Roman</vt:lpstr>
      <vt:lpstr>Wingdings</vt:lpstr>
      <vt:lpstr>1_Office Theme</vt:lpstr>
      <vt:lpstr>Network Communication and  Remote Procedure Call</vt:lpstr>
      <vt:lpstr>Context and today’s outline</vt:lpstr>
      <vt:lpstr>The problem of communication</vt:lpstr>
      <vt:lpstr>The problem of communication</vt:lpstr>
      <vt:lpstr>Solution: Layering</vt:lpstr>
      <vt:lpstr>Layering in the Internet</vt:lpstr>
      <vt:lpstr>Logical communication between layers</vt:lpstr>
      <vt:lpstr>Physical communication</vt:lpstr>
      <vt:lpstr>Communication between peers</vt:lpstr>
      <vt:lpstr>Network socket-based communication</vt:lpstr>
      <vt:lpstr>Network sockets: Summary</vt:lpstr>
      <vt:lpstr>PowerPoint Presentation</vt:lpstr>
      <vt:lpstr>Today’s outline</vt:lpstr>
      <vt:lpstr>Why RPC?</vt:lpstr>
      <vt:lpstr>What’s the goal of RPC?</vt:lpstr>
      <vt:lpstr>RPC issues</vt:lpstr>
      <vt:lpstr>Problem: Differences in data representation</vt:lpstr>
      <vt:lpstr>Problem: Differences in  programming support</vt:lpstr>
      <vt:lpstr>Solution: Interface Description Language</vt:lpstr>
      <vt:lpstr>A day in the life of an RPC</vt:lpstr>
      <vt:lpstr>A day in the life of an RPC</vt:lpstr>
      <vt:lpstr>A day in the life of an RPC</vt:lpstr>
      <vt:lpstr>A day in the life of an RPC</vt:lpstr>
      <vt:lpstr>A day in the life of an RPC</vt:lpstr>
      <vt:lpstr>A day in the life of an RPC</vt:lpstr>
      <vt:lpstr>A day in the life of an RPC</vt:lpstr>
      <vt:lpstr>A day in the life of an RPC</vt:lpstr>
      <vt:lpstr>A day in the life of an RPC</vt:lpstr>
      <vt:lpstr>A day in the life of an RPC</vt:lpstr>
      <vt:lpstr>The server stub is really two parts</vt:lpstr>
      <vt:lpstr>Today’s outline</vt:lpstr>
      <vt:lpstr>What could possibly go wrong?</vt:lpstr>
      <vt:lpstr>Failures, from client’s perspective</vt:lpstr>
      <vt:lpstr>At-Least-Once scheme</vt:lpstr>
      <vt:lpstr>At-Least-Once and side effects</vt:lpstr>
      <vt:lpstr>At-Least-Once and writes</vt:lpstr>
      <vt:lpstr>At-Least-Once and writes</vt:lpstr>
      <vt:lpstr>So is At-Least-Once ever okay?</vt:lpstr>
      <vt:lpstr>At-Most-Once scheme</vt:lpstr>
      <vt:lpstr>At-Most-Once scheme</vt:lpstr>
      <vt:lpstr>At Most Once: Ensuring unique XIDs</vt:lpstr>
      <vt:lpstr>At-Most-Once: Discarding server state</vt:lpstr>
      <vt:lpstr>At-Most-Once: Discarding server state</vt:lpstr>
      <vt:lpstr>At-Most-Once: Concurrent requests</vt:lpstr>
      <vt:lpstr>At Most Once: Server crash and restart</vt:lpstr>
      <vt:lpstr>Go’s net/rpc is at-most-once</vt:lpstr>
      <vt:lpstr>RPC and Assignments 1 and 2</vt:lpstr>
      <vt:lpstr>Exactly-once?</vt:lpstr>
      <vt:lpstr>Exactly-once for external actions?</vt:lpstr>
      <vt:lpstr>Summary: RPC</vt:lpstr>
      <vt:lpstr>Today’s outline</vt:lpstr>
      <vt:lpstr>Threads</vt:lpstr>
      <vt:lpstr>Data races</vt:lpstr>
      <vt:lpstr>Waiting</vt:lpstr>
      <vt:lpstr>PowerPoint Presentation</vt:lpstr>
      <vt:lpstr>Appendix</vt:lpstr>
      <vt:lpstr>Review: Byte order</vt:lpstr>
    </vt:vector>
  </TitlesOfParts>
  <Company>Princeton University</Company>
  <LinksUpToDate>false</LinksUpToDate>
  <SharedDoc>false</SharedDoc>
  <HyperlinksChanged>false</HyperlinksChanged>
  <AppVersion>15.0038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Kyle A. Jamieson</cp:lastModifiedBy>
  <cp:revision>1878</cp:revision>
  <cp:lastPrinted>2016-09-20T23:53:05Z</cp:lastPrinted>
  <dcterms:created xsi:type="dcterms:W3CDTF">2013-10-08T01:49:25Z</dcterms:created>
  <dcterms:modified xsi:type="dcterms:W3CDTF">2017-10-03T19:09:49Z</dcterms:modified>
</cp:coreProperties>
</file>