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tif" ContentType="image/tif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5"/>
  </p:notesMasterIdLst>
  <p:handoutMasterIdLst>
    <p:handoutMasterId r:id="rId46"/>
  </p:handoutMasterIdLst>
  <p:sldIdLst>
    <p:sldId id="257" r:id="rId2"/>
    <p:sldId id="407" r:id="rId3"/>
    <p:sldId id="409" r:id="rId4"/>
    <p:sldId id="410" r:id="rId5"/>
    <p:sldId id="412" r:id="rId6"/>
    <p:sldId id="414" r:id="rId7"/>
    <p:sldId id="416" r:id="rId8"/>
    <p:sldId id="417" r:id="rId9"/>
    <p:sldId id="418" r:id="rId10"/>
    <p:sldId id="420" r:id="rId11"/>
    <p:sldId id="421" r:id="rId12"/>
    <p:sldId id="422" r:id="rId13"/>
    <p:sldId id="423" r:id="rId14"/>
    <p:sldId id="425" r:id="rId15"/>
    <p:sldId id="426" r:id="rId16"/>
    <p:sldId id="427" r:id="rId17"/>
    <p:sldId id="428" r:id="rId18"/>
    <p:sldId id="434" r:id="rId19"/>
    <p:sldId id="429" r:id="rId20"/>
    <p:sldId id="431" r:id="rId21"/>
    <p:sldId id="432" r:id="rId22"/>
    <p:sldId id="438" r:id="rId23"/>
    <p:sldId id="436" r:id="rId24"/>
    <p:sldId id="439" r:id="rId25"/>
    <p:sldId id="381" r:id="rId26"/>
    <p:sldId id="382" r:id="rId27"/>
    <p:sldId id="440" r:id="rId28"/>
    <p:sldId id="380" r:id="rId29"/>
    <p:sldId id="442" r:id="rId30"/>
    <p:sldId id="446" r:id="rId31"/>
    <p:sldId id="448" r:id="rId32"/>
    <p:sldId id="444" r:id="rId33"/>
    <p:sldId id="390" r:id="rId34"/>
    <p:sldId id="391" r:id="rId35"/>
    <p:sldId id="392" r:id="rId36"/>
    <p:sldId id="393" r:id="rId37"/>
    <p:sldId id="397" r:id="rId38"/>
    <p:sldId id="402" r:id="rId39"/>
    <p:sldId id="403" r:id="rId40"/>
    <p:sldId id="404" r:id="rId41"/>
    <p:sldId id="449" r:id="rId42"/>
    <p:sldId id="451" r:id="rId43"/>
    <p:sldId id="376" r:id="rId44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1200"/>
    <a:srgbClr val="66CCFF"/>
    <a:srgbClr val="C0504D"/>
    <a:srgbClr val="E7B9B9"/>
    <a:srgbClr val="FF5C5E"/>
    <a:srgbClr val="008F00"/>
    <a:srgbClr val="011790"/>
    <a:srgbClr val="1E48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41" autoAdjust="0"/>
    <p:restoredTop sz="92201" autoAdjust="0"/>
  </p:normalViewPr>
  <p:slideViewPr>
    <p:cSldViewPr snapToGrid="0">
      <p:cViewPr>
        <p:scale>
          <a:sx n="68" d="100"/>
          <a:sy n="68" d="100"/>
        </p:scale>
        <p:origin x="1112" y="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Ion%20New%20HD:Users:istoica:slides:2011:MIT:choosy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45200599925"/>
          <c:y val="0.023005069571783"/>
          <c:w val="0.826570828285887"/>
          <c:h val="0.694266716660417"/>
        </c:manualLayout>
      </c:layout>
      <c:scatterChart>
        <c:scatterStyle val="lineMarker"/>
        <c:varyColors val="0"/>
        <c:ser>
          <c:idx val="0"/>
          <c:order val="0"/>
          <c:tx>
            <c:v>Choosy</c:v>
          </c:tx>
          <c:spPr>
            <a:ln w="25400" cmpd="sng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CDF!$C$2:$C$224</c:f>
              <c:numCache>
                <c:formatCode>General</c:formatCode>
                <c:ptCount val="223"/>
                <c:pt idx="0">
                  <c:v>1.41371</c:v>
                </c:pt>
                <c:pt idx="1">
                  <c:v>2.29981</c:v>
                </c:pt>
                <c:pt idx="2">
                  <c:v>2.52816</c:v>
                </c:pt>
                <c:pt idx="3">
                  <c:v>2.7901</c:v>
                </c:pt>
                <c:pt idx="4">
                  <c:v>2.99368</c:v>
                </c:pt>
                <c:pt idx="5">
                  <c:v>3.12591</c:v>
                </c:pt>
                <c:pt idx="6">
                  <c:v>3.26026</c:v>
                </c:pt>
                <c:pt idx="7">
                  <c:v>3.39854</c:v>
                </c:pt>
                <c:pt idx="8">
                  <c:v>3.52217</c:v>
                </c:pt>
                <c:pt idx="9">
                  <c:v>3.65849</c:v>
                </c:pt>
                <c:pt idx="10">
                  <c:v>3.80074</c:v>
                </c:pt>
                <c:pt idx="11">
                  <c:v>3.92423</c:v>
                </c:pt>
                <c:pt idx="12">
                  <c:v>4.06923</c:v>
                </c:pt>
                <c:pt idx="13">
                  <c:v>4.2403</c:v>
                </c:pt>
                <c:pt idx="14">
                  <c:v>4.34915</c:v>
                </c:pt>
                <c:pt idx="15">
                  <c:v>4.48561</c:v>
                </c:pt>
                <c:pt idx="16">
                  <c:v>4.5984</c:v>
                </c:pt>
                <c:pt idx="17">
                  <c:v>4.719089999999999</c:v>
                </c:pt>
                <c:pt idx="18">
                  <c:v>4.85025</c:v>
                </c:pt>
                <c:pt idx="19">
                  <c:v>4.98853</c:v>
                </c:pt>
                <c:pt idx="20">
                  <c:v>5.09125</c:v>
                </c:pt>
                <c:pt idx="21">
                  <c:v>5.227899999999996</c:v>
                </c:pt>
                <c:pt idx="22">
                  <c:v>5.40605</c:v>
                </c:pt>
                <c:pt idx="23">
                  <c:v>5.55953</c:v>
                </c:pt>
                <c:pt idx="24">
                  <c:v>5.724479999999994</c:v>
                </c:pt>
                <c:pt idx="25">
                  <c:v>5.87672</c:v>
                </c:pt>
                <c:pt idx="26">
                  <c:v>6.06326</c:v>
                </c:pt>
                <c:pt idx="27">
                  <c:v>6.21571</c:v>
                </c:pt>
                <c:pt idx="28">
                  <c:v>6.41559</c:v>
                </c:pt>
                <c:pt idx="29">
                  <c:v>6.57661</c:v>
                </c:pt>
                <c:pt idx="30">
                  <c:v>6.78249</c:v>
                </c:pt>
                <c:pt idx="31">
                  <c:v>7.0914</c:v>
                </c:pt>
                <c:pt idx="32">
                  <c:v>7.33685</c:v>
                </c:pt>
                <c:pt idx="33">
                  <c:v>7.574509999999997</c:v>
                </c:pt>
                <c:pt idx="34">
                  <c:v>7.83486</c:v>
                </c:pt>
                <c:pt idx="35">
                  <c:v>8.1543</c:v>
                </c:pt>
                <c:pt idx="36">
                  <c:v>8.46256</c:v>
                </c:pt>
                <c:pt idx="37">
                  <c:v>8.76774</c:v>
                </c:pt>
                <c:pt idx="38">
                  <c:v>9.1093</c:v>
                </c:pt>
                <c:pt idx="39">
                  <c:v>9.57451</c:v>
                </c:pt>
                <c:pt idx="40">
                  <c:v>9.99226</c:v>
                </c:pt>
                <c:pt idx="41">
                  <c:v>10.51</c:v>
                </c:pt>
                <c:pt idx="42">
                  <c:v>10.9609</c:v>
                </c:pt>
                <c:pt idx="43">
                  <c:v>11.4399</c:v>
                </c:pt>
                <c:pt idx="44">
                  <c:v>11.9745</c:v>
                </c:pt>
                <c:pt idx="45">
                  <c:v>12.639</c:v>
                </c:pt>
                <c:pt idx="46">
                  <c:v>13.2125</c:v>
                </c:pt>
                <c:pt idx="47">
                  <c:v>13.8663</c:v>
                </c:pt>
                <c:pt idx="48">
                  <c:v>14.6235</c:v>
                </c:pt>
                <c:pt idx="49">
                  <c:v>15.2697</c:v>
                </c:pt>
                <c:pt idx="50">
                  <c:v>16.0366</c:v>
                </c:pt>
                <c:pt idx="51">
                  <c:v>16.6226</c:v>
                </c:pt>
                <c:pt idx="52">
                  <c:v>17.2735</c:v>
                </c:pt>
                <c:pt idx="53">
                  <c:v>17.9516</c:v>
                </c:pt>
                <c:pt idx="54">
                  <c:v>18.6049</c:v>
                </c:pt>
                <c:pt idx="55">
                  <c:v>19.2864</c:v>
                </c:pt>
                <c:pt idx="56">
                  <c:v>20.1547</c:v>
                </c:pt>
                <c:pt idx="57">
                  <c:v>21.03</c:v>
                </c:pt>
                <c:pt idx="58">
                  <c:v>21.7386</c:v>
                </c:pt>
                <c:pt idx="59">
                  <c:v>22.5502</c:v>
                </c:pt>
                <c:pt idx="60">
                  <c:v>23.1962</c:v>
                </c:pt>
                <c:pt idx="61">
                  <c:v>24.0232</c:v>
                </c:pt>
                <c:pt idx="62">
                  <c:v>24.9673</c:v>
                </c:pt>
                <c:pt idx="63">
                  <c:v>25.7901</c:v>
                </c:pt>
                <c:pt idx="64">
                  <c:v>26.7422</c:v>
                </c:pt>
                <c:pt idx="65">
                  <c:v>27.7149</c:v>
                </c:pt>
                <c:pt idx="66">
                  <c:v>29.0099</c:v>
                </c:pt>
                <c:pt idx="67">
                  <c:v>30.1326</c:v>
                </c:pt>
                <c:pt idx="68">
                  <c:v>31.0366</c:v>
                </c:pt>
                <c:pt idx="69">
                  <c:v>31.9985</c:v>
                </c:pt>
                <c:pt idx="70">
                  <c:v>33.051</c:v>
                </c:pt>
                <c:pt idx="71">
                  <c:v>34.0066</c:v>
                </c:pt>
                <c:pt idx="72">
                  <c:v>34.9932</c:v>
                </c:pt>
                <c:pt idx="73">
                  <c:v>36.0366</c:v>
                </c:pt>
                <c:pt idx="74">
                  <c:v>37.3016</c:v>
                </c:pt>
                <c:pt idx="75">
                  <c:v>38.4215</c:v>
                </c:pt>
                <c:pt idx="76">
                  <c:v>39.7517</c:v>
                </c:pt>
                <c:pt idx="77">
                  <c:v>41.2218</c:v>
                </c:pt>
                <c:pt idx="78">
                  <c:v>42.7969</c:v>
                </c:pt>
                <c:pt idx="79">
                  <c:v>44.1354</c:v>
                </c:pt>
                <c:pt idx="80">
                  <c:v>45.3662</c:v>
                </c:pt>
                <c:pt idx="81">
                  <c:v>46.6707</c:v>
                </c:pt>
                <c:pt idx="82">
                  <c:v>47.7154</c:v>
                </c:pt>
                <c:pt idx="83">
                  <c:v>48.847</c:v>
                </c:pt>
                <c:pt idx="84">
                  <c:v>49.807</c:v>
                </c:pt>
                <c:pt idx="85">
                  <c:v>50.8296</c:v>
                </c:pt>
                <c:pt idx="86">
                  <c:v>51.8336</c:v>
                </c:pt>
                <c:pt idx="87">
                  <c:v>52.7678</c:v>
                </c:pt>
                <c:pt idx="88">
                  <c:v>53.8287</c:v>
                </c:pt>
                <c:pt idx="89">
                  <c:v>54.8666</c:v>
                </c:pt>
                <c:pt idx="90">
                  <c:v>55.948</c:v>
                </c:pt>
                <c:pt idx="91">
                  <c:v>57.2923</c:v>
                </c:pt>
                <c:pt idx="92">
                  <c:v>58.6886</c:v>
                </c:pt>
                <c:pt idx="93">
                  <c:v>60.2185</c:v>
                </c:pt>
                <c:pt idx="94">
                  <c:v>62.0382</c:v>
                </c:pt>
                <c:pt idx="95">
                  <c:v>64.2125</c:v>
                </c:pt>
                <c:pt idx="96">
                  <c:v>66.12339999999998</c:v>
                </c:pt>
                <c:pt idx="97">
                  <c:v>67.9089</c:v>
                </c:pt>
                <c:pt idx="98">
                  <c:v>69.66829999999998</c:v>
                </c:pt>
                <c:pt idx="99">
                  <c:v>71.57539999999995</c:v>
                </c:pt>
                <c:pt idx="100">
                  <c:v>73.4248</c:v>
                </c:pt>
                <c:pt idx="101">
                  <c:v>75.8291</c:v>
                </c:pt>
                <c:pt idx="102">
                  <c:v>78.1121</c:v>
                </c:pt>
                <c:pt idx="103">
                  <c:v>80.4619</c:v>
                </c:pt>
                <c:pt idx="104">
                  <c:v>82.4922</c:v>
                </c:pt>
                <c:pt idx="105">
                  <c:v>84.65849999999998</c:v>
                </c:pt>
                <c:pt idx="106">
                  <c:v>86.8201</c:v>
                </c:pt>
                <c:pt idx="107">
                  <c:v>89.1063</c:v>
                </c:pt>
                <c:pt idx="108">
                  <c:v>91.4923</c:v>
                </c:pt>
                <c:pt idx="109">
                  <c:v>94.1647</c:v>
                </c:pt>
                <c:pt idx="110">
                  <c:v>97.5367</c:v>
                </c:pt>
                <c:pt idx="111">
                  <c:v>100.47</c:v>
                </c:pt>
                <c:pt idx="112">
                  <c:v>103.174</c:v>
                </c:pt>
                <c:pt idx="113">
                  <c:v>105.903</c:v>
                </c:pt>
                <c:pt idx="114">
                  <c:v>108.688</c:v>
                </c:pt>
                <c:pt idx="115">
                  <c:v>111.342</c:v>
                </c:pt>
                <c:pt idx="116">
                  <c:v>113.388</c:v>
                </c:pt>
                <c:pt idx="117">
                  <c:v>116.546</c:v>
                </c:pt>
                <c:pt idx="118">
                  <c:v>119.4</c:v>
                </c:pt>
                <c:pt idx="119">
                  <c:v>122.106</c:v>
                </c:pt>
                <c:pt idx="120">
                  <c:v>127.155</c:v>
                </c:pt>
                <c:pt idx="121">
                  <c:v>132.174</c:v>
                </c:pt>
                <c:pt idx="122">
                  <c:v>136.736</c:v>
                </c:pt>
                <c:pt idx="123">
                  <c:v>140.754</c:v>
                </c:pt>
                <c:pt idx="124">
                  <c:v>144.332</c:v>
                </c:pt>
                <c:pt idx="125">
                  <c:v>147.799</c:v>
                </c:pt>
                <c:pt idx="126">
                  <c:v>150.809</c:v>
                </c:pt>
                <c:pt idx="127">
                  <c:v>153.498</c:v>
                </c:pt>
                <c:pt idx="128">
                  <c:v>156.738</c:v>
                </c:pt>
                <c:pt idx="129">
                  <c:v>159.088</c:v>
                </c:pt>
                <c:pt idx="130">
                  <c:v>162.183</c:v>
                </c:pt>
                <c:pt idx="131">
                  <c:v>164.426</c:v>
                </c:pt>
                <c:pt idx="132">
                  <c:v>167.612</c:v>
                </c:pt>
                <c:pt idx="133">
                  <c:v>171.688</c:v>
                </c:pt>
                <c:pt idx="134">
                  <c:v>175.146</c:v>
                </c:pt>
                <c:pt idx="135">
                  <c:v>178.766</c:v>
                </c:pt>
                <c:pt idx="136">
                  <c:v>182.388</c:v>
                </c:pt>
                <c:pt idx="137">
                  <c:v>185.993</c:v>
                </c:pt>
                <c:pt idx="138">
                  <c:v>189.422</c:v>
                </c:pt>
                <c:pt idx="139">
                  <c:v>192.044</c:v>
                </c:pt>
                <c:pt idx="140">
                  <c:v>194.949</c:v>
                </c:pt>
                <c:pt idx="141">
                  <c:v>198.059</c:v>
                </c:pt>
                <c:pt idx="142">
                  <c:v>201.671</c:v>
                </c:pt>
                <c:pt idx="143">
                  <c:v>205.223</c:v>
                </c:pt>
                <c:pt idx="144">
                  <c:v>209.052</c:v>
                </c:pt>
                <c:pt idx="145">
                  <c:v>214.424</c:v>
                </c:pt>
                <c:pt idx="146">
                  <c:v>219.27</c:v>
                </c:pt>
                <c:pt idx="147">
                  <c:v>225.55</c:v>
                </c:pt>
                <c:pt idx="148">
                  <c:v>231.474</c:v>
                </c:pt>
                <c:pt idx="149">
                  <c:v>238.653</c:v>
                </c:pt>
                <c:pt idx="150">
                  <c:v>245.134</c:v>
                </c:pt>
                <c:pt idx="151">
                  <c:v>253.478</c:v>
                </c:pt>
                <c:pt idx="152">
                  <c:v>261.512</c:v>
                </c:pt>
                <c:pt idx="153">
                  <c:v>271.425</c:v>
                </c:pt>
                <c:pt idx="154">
                  <c:v>281.559</c:v>
                </c:pt>
                <c:pt idx="155">
                  <c:v>292.571</c:v>
                </c:pt>
                <c:pt idx="156">
                  <c:v>301.603</c:v>
                </c:pt>
                <c:pt idx="157">
                  <c:v>309.992</c:v>
                </c:pt>
                <c:pt idx="158">
                  <c:v>319.885</c:v>
                </c:pt>
                <c:pt idx="159">
                  <c:v>328.003</c:v>
                </c:pt>
                <c:pt idx="160">
                  <c:v>337.745</c:v>
                </c:pt>
                <c:pt idx="161">
                  <c:v>346.664</c:v>
                </c:pt>
                <c:pt idx="162">
                  <c:v>355.4709999999992</c:v>
                </c:pt>
                <c:pt idx="163">
                  <c:v>363.711</c:v>
                </c:pt>
                <c:pt idx="164">
                  <c:v>370.364</c:v>
                </c:pt>
                <c:pt idx="165">
                  <c:v>378.908</c:v>
                </c:pt>
                <c:pt idx="166">
                  <c:v>387.529</c:v>
                </c:pt>
                <c:pt idx="167">
                  <c:v>398.085</c:v>
                </c:pt>
                <c:pt idx="168">
                  <c:v>409.12</c:v>
                </c:pt>
                <c:pt idx="169">
                  <c:v>420.682</c:v>
                </c:pt>
                <c:pt idx="170">
                  <c:v>435.381</c:v>
                </c:pt>
                <c:pt idx="171">
                  <c:v>449.865</c:v>
                </c:pt>
                <c:pt idx="172">
                  <c:v>462.381</c:v>
                </c:pt>
                <c:pt idx="173">
                  <c:v>476.422</c:v>
                </c:pt>
                <c:pt idx="174">
                  <c:v>488.659</c:v>
                </c:pt>
                <c:pt idx="175">
                  <c:v>499.122</c:v>
                </c:pt>
                <c:pt idx="176">
                  <c:v>508.783</c:v>
                </c:pt>
                <c:pt idx="177">
                  <c:v>516.1619999999994</c:v>
                </c:pt>
                <c:pt idx="178">
                  <c:v>524.009</c:v>
                </c:pt>
                <c:pt idx="179">
                  <c:v>531.6569999999994</c:v>
                </c:pt>
                <c:pt idx="180">
                  <c:v>540.737</c:v>
                </c:pt>
                <c:pt idx="181">
                  <c:v>551.889</c:v>
                </c:pt>
                <c:pt idx="182">
                  <c:v>562.698</c:v>
                </c:pt>
                <c:pt idx="183">
                  <c:v>575.8309999999979</c:v>
                </c:pt>
                <c:pt idx="184">
                  <c:v>591.772</c:v>
                </c:pt>
                <c:pt idx="185">
                  <c:v>605.49</c:v>
                </c:pt>
                <c:pt idx="186">
                  <c:v>622.3259999999979</c:v>
                </c:pt>
                <c:pt idx="187">
                  <c:v>641.4259999999994</c:v>
                </c:pt>
                <c:pt idx="188">
                  <c:v>663.688</c:v>
                </c:pt>
                <c:pt idx="189">
                  <c:v>681.751</c:v>
                </c:pt>
                <c:pt idx="190">
                  <c:v>703.187</c:v>
                </c:pt>
                <c:pt idx="191">
                  <c:v>726.2</c:v>
                </c:pt>
                <c:pt idx="192">
                  <c:v>749.02</c:v>
                </c:pt>
                <c:pt idx="193">
                  <c:v>770.486</c:v>
                </c:pt>
                <c:pt idx="194">
                  <c:v>789.9449999999994</c:v>
                </c:pt>
                <c:pt idx="195">
                  <c:v>809.621</c:v>
                </c:pt>
                <c:pt idx="196">
                  <c:v>833.896</c:v>
                </c:pt>
                <c:pt idx="197">
                  <c:v>857.968</c:v>
                </c:pt>
                <c:pt idx="198">
                  <c:v>888.59</c:v>
                </c:pt>
                <c:pt idx="199">
                  <c:v>915.24</c:v>
                </c:pt>
                <c:pt idx="200">
                  <c:v>942.313</c:v>
                </c:pt>
                <c:pt idx="201">
                  <c:v>971.8680000000001</c:v>
                </c:pt>
                <c:pt idx="202">
                  <c:v>997.11</c:v>
                </c:pt>
                <c:pt idx="203">
                  <c:v>1025.73</c:v>
                </c:pt>
                <c:pt idx="204">
                  <c:v>1056.05</c:v>
                </c:pt>
                <c:pt idx="205">
                  <c:v>1088.28</c:v>
                </c:pt>
                <c:pt idx="206">
                  <c:v>1113.31</c:v>
                </c:pt>
                <c:pt idx="207">
                  <c:v>1142.68</c:v>
                </c:pt>
                <c:pt idx="208">
                  <c:v>1176.83</c:v>
                </c:pt>
                <c:pt idx="209">
                  <c:v>1220.57</c:v>
                </c:pt>
                <c:pt idx="210">
                  <c:v>1264.18</c:v>
                </c:pt>
                <c:pt idx="211">
                  <c:v>1319.52</c:v>
                </c:pt>
                <c:pt idx="212">
                  <c:v>1366.42</c:v>
                </c:pt>
                <c:pt idx="213">
                  <c:v>1419.24</c:v>
                </c:pt>
                <c:pt idx="214">
                  <c:v>1475.16</c:v>
                </c:pt>
                <c:pt idx="215">
                  <c:v>1527.55</c:v>
                </c:pt>
                <c:pt idx="216">
                  <c:v>1592.08</c:v>
                </c:pt>
                <c:pt idx="217">
                  <c:v>1674.36</c:v>
                </c:pt>
                <c:pt idx="218">
                  <c:v>1778.54</c:v>
                </c:pt>
                <c:pt idx="219">
                  <c:v>1885.52</c:v>
                </c:pt>
                <c:pt idx="220">
                  <c:v>2086.58</c:v>
                </c:pt>
                <c:pt idx="221">
                  <c:v>2288.12</c:v>
                </c:pt>
                <c:pt idx="222">
                  <c:v>3010.25</c:v>
                </c:pt>
              </c:numCache>
            </c:numRef>
          </c:xVal>
          <c:yVal>
            <c:numRef>
              <c:f>CDF!$B$2:$B$224</c:f>
              <c:numCache>
                <c:formatCode>General</c:formatCode>
                <c:ptCount val="223"/>
                <c:pt idx="0">
                  <c:v>0.00448430493273542</c:v>
                </c:pt>
                <c:pt idx="1">
                  <c:v>0.00896860986547085</c:v>
                </c:pt>
                <c:pt idx="2">
                  <c:v>0.0134529147982063</c:v>
                </c:pt>
                <c:pt idx="3">
                  <c:v>0.0179372197309417</c:v>
                </c:pt>
                <c:pt idx="4">
                  <c:v>0.0224215246636771</c:v>
                </c:pt>
                <c:pt idx="5">
                  <c:v>0.0269058295964126</c:v>
                </c:pt>
                <c:pt idx="6">
                  <c:v>0.031390134529148</c:v>
                </c:pt>
                <c:pt idx="7">
                  <c:v>0.0358744394618834</c:v>
                </c:pt>
                <c:pt idx="8">
                  <c:v>0.0403587443946188</c:v>
                </c:pt>
                <c:pt idx="9">
                  <c:v>0.0448430493273542</c:v>
                </c:pt>
                <c:pt idx="10">
                  <c:v>0.0493273542600897</c:v>
                </c:pt>
                <c:pt idx="11">
                  <c:v>0.0538116591928251</c:v>
                </c:pt>
                <c:pt idx="12">
                  <c:v>0.0582959641255605</c:v>
                </c:pt>
                <c:pt idx="13">
                  <c:v>0.062780269058296</c:v>
                </c:pt>
                <c:pt idx="14">
                  <c:v>0.0672645739910314</c:v>
                </c:pt>
                <c:pt idx="15">
                  <c:v>0.0717488789237668</c:v>
                </c:pt>
                <c:pt idx="16">
                  <c:v>0.0762331838565022</c:v>
                </c:pt>
                <c:pt idx="17">
                  <c:v>0.0807174887892376</c:v>
                </c:pt>
                <c:pt idx="18">
                  <c:v>0.0852017937219731</c:v>
                </c:pt>
                <c:pt idx="19">
                  <c:v>0.0896860986547085</c:v>
                </c:pt>
                <c:pt idx="20">
                  <c:v>0.0941704035874439</c:v>
                </c:pt>
                <c:pt idx="21">
                  <c:v>0.0986547085201793</c:v>
                </c:pt>
                <c:pt idx="22">
                  <c:v>0.103139013452915</c:v>
                </c:pt>
                <c:pt idx="23">
                  <c:v>0.10762331838565</c:v>
                </c:pt>
                <c:pt idx="24">
                  <c:v>0.112107623318386</c:v>
                </c:pt>
                <c:pt idx="25">
                  <c:v>0.116591928251121</c:v>
                </c:pt>
                <c:pt idx="26">
                  <c:v>0.121076233183856</c:v>
                </c:pt>
                <c:pt idx="27">
                  <c:v>0.125560538116592</c:v>
                </c:pt>
                <c:pt idx="28">
                  <c:v>0.130044843049327</c:v>
                </c:pt>
                <c:pt idx="29">
                  <c:v>0.134529147982063</c:v>
                </c:pt>
                <c:pt idx="30">
                  <c:v>0.139013452914798</c:v>
                </c:pt>
                <c:pt idx="31">
                  <c:v>0.143497757847534</c:v>
                </c:pt>
                <c:pt idx="32">
                  <c:v>0.147982062780269</c:v>
                </c:pt>
                <c:pt idx="33">
                  <c:v>0.152466367713004</c:v>
                </c:pt>
                <c:pt idx="34">
                  <c:v>0.15695067264574</c:v>
                </c:pt>
                <c:pt idx="35">
                  <c:v>0.161434977578475</c:v>
                </c:pt>
                <c:pt idx="36">
                  <c:v>0.165919282511211</c:v>
                </c:pt>
                <c:pt idx="37">
                  <c:v>0.170403587443946</c:v>
                </c:pt>
                <c:pt idx="38">
                  <c:v>0.174887892376682</c:v>
                </c:pt>
                <c:pt idx="39">
                  <c:v>0.179372197309417</c:v>
                </c:pt>
                <c:pt idx="40">
                  <c:v>0.183856502242152</c:v>
                </c:pt>
                <c:pt idx="41">
                  <c:v>0.188340807174888</c:v>
                </c:pt>
                <c:pt idx="42">
                  <c:v>0.192825112107623</c:v>
                </c:pt>
                <c:pt idx="43">
                  <c:v>0.197309417040359</c:v>
                </c:pt>
                <c:pt idx="44">
                  <c:v>0.201793721973094</c:v>
                </c:pt>
                <c:pt idx="45">
                  <c:v>0.20627802690583</c:v>
                </c:pt>
                <c:pt idx="46">
                  <c:v>0.210762331838565</c:v>
                </c:pt>
                <c:pt idx="47">
                  <c:v>0.2152466367713</c:v>
                </c:pt>
                <c:pt idx="48">
                  <c:v>0.219730941704036</c:v>
                </c:pt>
                <c:pt idx="49">
                  <c:v>0.224215246636771</c:v>
                </c:pt>
                <c:pt idx="50">
                  <c:v>0.228699551569507</c:v>
                </c:pt>
                <c:pt idx="51">
                  <c:v>0.233183856502242</c:v>
                </c:pt>
                <c:pt idx="52">
                  <c:v>0.237668161434978</c:v>
                </c:pt>
                <c:pt idx="53">
                  <c:v>0.242152466367713</c:v>
                </c:pt>
                <c:pt idx="54">
                  <c:v>0.246636771300448</c:v>
                </c:pt>
                <c:pt idx="55">
                  <c:v>0.251121076233184</c:v>
                </c:pt>
                <c:pt idx="56">
                  <c:v>0.255605381165919</c:v>
                </c:pt>
                <c:pt idx="57">
                  <c:v>0.260089686098655</c:v>
                </c:pt>
                <c:pt idx="58">
                  <c:v>0.26457399103139</c:v>
                </c:pt>
                <c:pt idx="59">
                  <c:v>0.269058295964126</c:v>
                </c:pt>
                <c:pt idx="60">
                  <c:v>0.273542600896861</c:v>
                </c:pt>
                <c:pt idx="61">
                  <c:v>0.278026905829596</c:v>
                </c:pt>
                <c:pt idx="62">
                  <c:v>0.282511210762332</c:v>
                </c:pt>
                <c:pt idx="63">
                  <c:v>0.286995515695067</c:v>
                </c:pt>
                <c:pt idx="64">
                  <c:v>0.291479820627803</c:v>
                </c:pt>
                <c:pt idx="65">
                  <c:v>0.295964125560538</c:v>
                </c:pt>
                <c:pt idx="66">
                  <c:v>0.300448430493273</c:v>
                </c:pt>
                <c:pt idx="67">
                  <c:v>0.304932735426009</c:v>
                </c:pt>
                <c:pt idx="68">
                  <c:v>0.309417040358744</c:v>
                </c:pt>
                <c:pt idx="69">
                  <c:v>0.31390134529148</c:v>
                </c:pt>
                <c:pt idx="70">
                  <c:v>0.318385650224215</c:v>
                </c:pt>
                <c:pt idx="71">
                  <c:v>0.322869955156951</c:v>
                </c:pt>
                <c:pt idx="72">
                  <c:v>0.327354260089686</c:v>
                </c:pt>
                <c:pt idx="73">
                  <c:v>0.331838565022421</c:v>
                </c:pt>
                <c:pt idx="74">
                  <c:v>0.336322869955157</c:v>
                </c:pt>
                <c:pt idx="75">
                  <c:v>0.340807174887892</c:v>
                </c:pt>
                <c:pt idx="76">
                  <c:v>0.345291479820628</c:v>
                </c:pt>
                <c:pt idx="77">
                  <c:v>0.349775784753363</c:v>
                </c:pt>
                <c:pt idx="78">
                  <c:v>0.354260089686099</c:v>
                </c:pt>
                <c:pt idx="79">
                  <c:v>0.358744394618834</c:v>
                </c:pt>
                <c:pt idx="80">
                  <c:v>0.363228699551569</c:v>
                </c:pt>
                <c:pt idx="81">
                  <c:v>0.367713004484305</c:v>
                </c:pt>
                <c:pt idx="82">
                  <c:v>0.37219730941704</c:v>
                </c:pt>
                <c:pt idx="83">
                  <c:v>0.376681614349776</c:v>
                </c:pt>
                <c:pt idx="84">
                  <c:v>0.381165919282511</c:v>
                </c:pt>
                <c:pt idx="85">
                  <c:v>0.385650224215247</c:v>
                </c:pt>
                <c:pt idx="86">
                  <c:v>0.390134529147982</c:v>
                </c:pt>
                <c:pt idx="87">
                  <c:v>0.394618834080717</c:v>
                </c:pt>
                <c:pt idx="88">
                  <c:v>0.399103139013453</c:v>
                </c:pt>
                <c:pt idx="89">
                  <c:v>0.403587443946188</c:v>
                </c:pt>
                <c:pt idx="90">
                  <c:v>0.408071748878924</c:v>
                </c:pt>
                <c:pt idx="91">
                  <c:v>0.412556053811659</c:v>
                </c:pt>
                <c:pt idx="92">
                  <c:v>0.417040358744395</c:v>
                </c:pt>
                <c:pt idx="93">
                  <c:v>0.42152466367713</c:v>
                </c:pt>
                <c:pt idx="94">
                  <c:v>0.426008968609865</c:v>
                </c:pt>
                <c:pt idx="95">
                  <c:v>0.430493273542601</c:v>
                </c:pt>
                <c:pt idx="96">
                  <c:v>0.434977578475336</c:v>
                </c:pt>
                <c:pt idx="97">
                  <c:v>0.439461883408072</c:v>
                </c:pt>
                <c:pt idx="98">
                  <c:v>0.443946188340807</c:v>
                </c:pt>
                <c:pt idx="99">
                  <c:v>0.448430493273543</c:v>
                </c:pt>
                <c:pt idx="100">
                  <c:v>0.452914798206278</c:v>
                </c:pt>
                <c:pt idx="101">
                  <c:v>0.457399103139013</c:v>
                </c:pt>
                <c:pt idx="102">
                  <c:v>0.461883408071749</c:v>
                </c:pt>
                <c:pt idx="103">
                  <c:v>0.466367713004484</c:v>
                </c:pt>
                <c:pt idx="104">
                  <c:v>0.47085201793722</c:v>
                </c:pt>
                <c:pt idx="105">
                  <c:v>0.475336322869955</c:v>
                </c:pt>
                <c:pt idx="106">
                  <c:v>0.479820627802691</c:v>
                </c:pt>
                <c:pt idx="107">
                  <c:v>0.484304932735426</c:v>
                </c:pt>
                <c:pt idx="108">
                  <c:v>0.488789237668161</c:v>
                </c:pt>
                <c:pt idx="109">
                  <c:v>0.493273542600897</c:v>
                </c:pt>
                <c:pt idx="110">
                  <c:v>0.497757847533632</c:v>
                </c:pt>
                <c:pt idx="111">
                  <c:v>0.502242152466368</c:v>
                </c:pt>
                <c:pt idx="112">
                  <c:v>0.506726457399103</c:v>
                </c:pt>
                <c:pt idx="113">
                  <c:v>0.511210762331839</c:v>
                </c:pt>
                <c:pt idx="114">
                  <c:v>0.515695067264574</c:v>
                </c:pt>
                <c:pt idx="115">
                  <c:v>0.520179372197309</c:v>
                </c:pt>
                <c:pt idx="116">
                  <c:v>0.524663677130045</c:v>
                </c:pt>
                <c:pt idx="117">
                  <c:v>0.52914798206278</c:v>
                </c:pt>
                <c:pt idx="118">
                  <c:v>0.533632286995516</c:v>
                </c:pt>
                <c:pt idx="119">
                  <c:v>0.538116591928251</c:v>
                </c:pt>
                <c:pt idx="120">
                  <c:v>0.542600896860987</c:v>
                </c:pt>
                <c:pt idx="121">
                  <c:v>0.547085201793722</c:v>
                </c:pt>
                <c:pt idx="122">
                  <c:v>0.551569506726457</c:v>
                </c:pt>
                <c:pt idx="123">
                  <c:v>0.556053811659193</c:v>
                </c:pt>
                <c:pt idx="124">
                  <c:v>0.560538116591928</c:v>
                </c:pt>
                <c:pt idx="125">
                  <c:v>0.565022421524664</c:v>
                </c:pt>
                <c:pt idx="126">
                  <c:v>0.569506726457399</c:v>
                </c:pt>
                <c:pt idx="127">
                  <c:v>0.573991031390135</c:v>
                </c:pt>
                <c:pt idx="128">
                  <c:v>0.57847533632287</c:v>
                </c:pt>
                <c:pt idx="129">
                  <c:v>0.582959641255605</c:v>
                </c:pt>
                <c:pt idx="130">
                  <c:v>0.587443946188341</c:v>
                </c:pt>
                <c:pt idx="131">
                  <c:v>0.591928251121076</c:v>
                </c:pt>
                <c:pt idx="132">
                  <c:v>0.596412556053812</c:v>
                </c:pt>
                <c:pt idx="133">
                  <c:v>0.600896860986547</c:v>
                </c:pt>
                <c:pt idx="134">
                  <c:v>0.605381165919282</c:v>
                </c:pt>
                <c:pt idx="135">
                  <c:v>0.609865470852018</c:v>
                </c:pt>
                <c:pt idx="136">
                  <c:v>0.614349775784753</c:v>
                </c:pt>
                <c:pt idx="137">
                  <c:v>0.618834080717489</c:v>
                </c:pt>
                <c:pt idx="138">
                  <c:v>0.623318385650224</c:v>
                </c:pt>
                <c:pt idx="139">
                  <c:v>0.62780269058296</c:v>
                </c:pt>
                <c:pt idx="140">
                  <c:v>0.632286995515695</c:v>
                </c:pt>
                <c:pt idx="141">
                  <c:v>0.63677130044843</c:v>
                </c:pt>
                <c:pt idx="142">
                  <c:v>0.641255605381166</c:v>
                </c:pt>
                <c:pt idx="143">
                  <c:v>0.645739910313901</c:v>
                </c:pt>
                <c:pt idx="144">
                  <c:v>0.650224215246637</c:v>
                </c:pt>
                <c:pt idx="145">
                  <c:v>0.654708520179372</c:v>
                </c:pt>
                <c:pt idx="146">
                  <c:v>0.659192825112108</c:v>
                </c:pt>
                <c:pt idx="147">
                  <c:v>0.663677130044843</c:v>
                </c:pt>
                <c:pt idx="148">
                  <c:v>0.668161434977578</c:v>
                </c:pt>
                <c:pt idx="149">
                  <c:v>0.672645739910314</c:v>
                </c:pt>
                <c:pt idx="150">
                  <c:v>0.677130044843049</c:v>
                </c:pt>
                <c:pt idx="151">
                  <c:v>0.681614349775785</c:v>
                </c:pt>
                <c:pt idx="152">
                  <c:v>0.68609865470852</c:v>
                </c:pt>
                <c:pt idx="153">
                  <c:v>0.690582959641255</c:v>
                </c:pt>
                <c:pt idx="154">
                  <c:v>0.695067264573991</c:v>
                </c:pt>
                <c:pt idx="155">
                  <c:v>0.699551569506726</c:v>
                </c:pt>
                <c:pt idx="156">
                  <c:v>0.704035874439462</c:v>
                </c:pt>
                <c:pt idx="157">
                  <c:v>0.708520179372197</c:v>
                </c:pt>
                <c:pt idx="158">
                  <c:v>0.713004484304933</c:v>
                </c:pt>
                <c:pt idx="159">
                  <c:v>0.717488789237668</c:v>
                </c:pt>
                <c:pt idx="160">
                  <c:v>0.721973094170403</c:v>
                </c:pt>
                <c:pt idx="161">
                  <c:v>0.726457399103139</c:v>
                </c:pt>
                <c:pt idx="162">
                  <c:v>0.730941704035874</c:v>
                </c:pt>
                <c:pt idx="163">
                  <c:v>0.73542600896861</c:v>
                </c:pt>
                <c:pt idx="164">
                  <c:v>0.739910313901345</c:v>
                </c:pt>
                <c:pt idx="165">
                  <c:v>0.744394618834081</c:v>
                </c:pt>
                <c:pt idx="166">
                  <c:v>0.748878923766816</c:v>
                </c:pt>
                <c:pt idx="167">
                  <c:v>0.753363228699551</c:v>
                </c:pt>
                <c:pt idx="168">
                  <c:v>0.757847533632287</c:v>
                </c:pt>
                <c:pt idx="169">
                  <c:v>0.762331838565022</c:v>
                </c:pt>
                <c:pt idx="170">
                  <c:v>0.766816143497758</c:v>
                </c:pt>
                <c:pt idx="171">
                  <c:v>0.771300448430493</c:v>
                </c:pt>
                <c:pt idx="172">
                  <c:v>0.775784753363229</c:v>
                </c:pt>
                <c:pt idx="173">
                  <c:v>0.780269058295964</c:v>
                </c:pt>
                <c:pt idx="174">
                  <c:v>0.7847533632287</c:v>
                </c:pt>
                <c:pt idx="175">
                  <c:v>0.789237668161435</c:v>
                </c:pt>
                <c:pt idx="176">
                  <c:v>0.79372197309417</c:v>
                </c:pt>
                <c:pt idx="177">
                  <c:v>0.798206278026906</c:v>
                </c:pt>
                <c:pt idx="178">
                  <c:v>0.802690582959641</c:v>
                </c:pt>
                <c:pt idx="179">
                  <c:v>0.807174887892377</c:v>
                </c:pt>
                <c:pt idx="180">
                  <c:v>0.811659192825112</c:v>
                </c:pt>
                <c:pt idx="181">
                  <c:v>0.816143497757848</c:v>
                </c:pt>
                <c:pt idx="182">
                  <c:v>0.820627802690583</c:v>
                </c:pt>
                <c:pt idx="183">
                  <c:v>0.825112107623318</c:v>
                </c:pt>
                <c:pt idx="184">
                  <c:v>0.829596412556054</c:v>
                </c:pt>
                <c:pt idx="185">
                  <c:v>0.834080717488789</c:v>
                </c:pt>
                <c:pt idx="186">
                  <c:v>0.838565022421525</c:v>
                </c:pt>
                <c:pt idx="187">
                  <c:v>0.84304932735426</c:v>
                </c:pt>
                <c:pt idx="188">
                  <c:v>0.847533632286995</c:v>
                </c:pt>
                <c:pt idx="189">
                  <c:v>0.852017937219731</c:v>
                </c:pt>
                <c:pt idx="190">
                  <c:v>0.856502242152466</c:v>
                </c:pt>
                <c:pt idx="191">
                  <c:v>0.860986547085202</c:v>
                </c:pt>
                <c:pt idx="192">
                  <c:v>0.865470852017937</c:v>
                </c:pt>
                <c:pt idx="193">
                  <c:v>0.869955156950673</c:v>
                </c:pt>
                <c:pt idx="194">
                  <c:v>0.874439461883408</c:v>
                </c:pt>
                <c:pt idx="195">
                  <c:v>0.878923766816143</c:v>
                </c:pt>
                <c:pt idx="196">
                  <c:v>0.883408071748879</c:v>
                </c:pt>
                <c:pt idx="197">
                  <c:v>0.887892376681614</c:v>
                </c:pt>
                <c:pt idx="198">
                  <c:v>0.89237668161435</c:v>
                </c:pt>
                <c:pt idx="199">
                  <c:v>0.896860986547085</c:v>
                </c:pt>
                <c:pt idx="200">
                  <c:v>0.901345291479821</c:v>
                </c:pt>
                <c:pt idx="201">
                  <c:v>0.905829596412556</c:v>
                </c:pt>
                <c:pt idx="202">
                  <c:v>0.910313901345291</c:v>
                </c:pt>
                <c:pt idx="203">
                  <c:v>0.914798206278027</c:v>
                </c:pt>
                <c:pt idx="204">
                  <c:v>0.919282511210762</c:v>
                </c:pt>
                <c:pt idx="205">
                  <c:v>0.923766816143498</c:v>
                </c:pt>
                <c:pt idx="206">
                  <c:v>0.928251121076233</c:v>
                </c:pt>
                <c:pt idx="207">
                  <c:v>0.932735426008969</c:v>
                </c:pt>
                <c:pt idx="208">
                  <c:v>0.937219730941704</c:v>
                </c:pt>
                <c:pt idx="209">
                  <c:v>0.941704035874439</c:v>
                </c:pt>
                <c:pt idx="210">
                  <c:v>0.946188340807175</c:v>
                </c:pt>
                <c:pt idx="211">
                  <c:v>0.95067264573991</c:v>
                </c:pt>
                <c:pt idx="212">
                  <c:v>0.955156950672646</c:v>
                </c:pt>
                <c:pt idx="213">
                  <c:v>0.959641255605381</c:v>
                </c:pt>
                <c:pt idx="214">
                  <c:v>0.964125560538117</c:v>
                </c:pt>
                <c:pt idx="215">
                  <c:v>0.968609865470852</c:v>
                </c:pt>
                <c:pt idx="216">
                  <c:v>0.973094170403587</c:v>
                </c:pt>
                <c:pt idx="217">
                  <c:v>0.977578475336323</c:v>
                </c:pt>
                <c:pt idx="218">
                  <c:v>0.982062780269058</c:v>
                </c:pt>
                <c:pt idx="219">
                  <c:v>0.986547085201794</c:v>
                </c:pt>
                <c:pt idx="220">
                  <c:v>0.991031390134529</c:v>
                </c:pt>
                <c:pt idx="221">
                  <c:v>0.995515695067265</c:v>
                </c:pt>
                <c:pt idx="222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v>Offline</c:v>
          </c:tx>
          <c:spPr>
            <a:ln w="12700" cmpd="sng"/>
          </c:spPr>
          <c:marker>
            <c:symbol val="none"/>
          </c:marker>
          <c:xVal>
            <c:numRef>
              <c:f>CDF!$D$2:$D$224</c:f>
              <c:numCache>
                <c:formatCode>General</c:formatCode>
                <c:ptCount val="223"/>
                <c:pt idx="0">
                  <c:v>1.41371</c:v>
                </c:pt>
                <c:pt idx="1">
                  <c:v>2.31523</c:v>
                </c:pt>
                <c:pt idx="2">
                  <c:v>2.50935</c:v>
                </c:pt>
                <c:pt idx="3">
                  <c:v>2.76995</c:v>
                </c:pt>
                <c:pt idx="4">
                  <c:v>2.99181</c:v>
                </c:pt>
                <c:pt idx="5">
                  <c:v>3.12882</c:v>
                </c:pt>
                <c:pt idx="6">
                  <c:v>3.27722</c:v>
                </c:pt>
                <c:pt idx="7">
                  <c:v>3.41173</c:v>
                </c:pt>
                <c:pt idx="8">
                  <c:v>3.52217</c:v>
                </c:pt>
                <c:pt idx="9">
                  <c:v>3.65824</c:v>
                </c:pt>
                <c:pt idx="10">
                  <c:v>3.79931</c:v>
                </c:pt>
                <c:pt idx="11">
                  <c:v>3.92613</c:v>
                </c:pt>
                <c:pt idx="12">
                  <c:v>4.05102</c:v>
                </c:pt>
                <c:pt idx="13">
                  <c:v>4.20344</c:v>
                </c:pt>
                <c:pt idx="14">
                  <c:v>4.30922</c:v>
                </c:pt>
                <c:pt idx="15">
                  <c:v>4.46256</c:v>
                </c:pt>
                <c:pt idx="16">
                  <c:v>4.567279999999998</c:v>
                </c:pt>
                <c:pt idx="17">
                  <c:v>4.68934</c:v>
                </c:pt>
                <c:pt idx="18">
                  <c:v>4.824569999999984</c:v>
                </c:pt>
                <c:pt idx="19">
                  <c:v>4.96804</c:v>
                </c:pt>
                <c:pt idx="20">
                  <c:v>5.09544</c:v>
                </c:pt>
                <c:pt idx="21">
                  <c:v>5.2403</c:v>
                </c:pt>
                <c:pt idx="22">
                  <c:v>5.41243</c:v>
                </c:pt>
                <c:pt idx="23">
                  <c:v>5.55017</c:v>
                </c:pt>
                <c:pt idx="24">
                  <c:v>5.73567</c:v>
                </c:pt>
                <c:pt idx="25">
                  <c:v>5.895379999999998</c:v>
                </c:pt>
                <c:pt idx="26">
                  <c:v>6.08056</c:v>
                </c:pt>
                <c:pt idx="27">
                  <c:v>6.24315</c:v>
                </c:pt>
                <c:pt idx="28">
                  <c:v>6.43672</c:v>
                </c:pt>
                <c:pt idx="29">
                  <c:v>6.602419999999975</c:v>
                </c:pt>
                <c:pt idx="30">
                  <c:v>6.8039</c:v>
                </c:pt>
                <c:pt idx="31">
                  <c:v>7.10628</c:v>
                </c:pt>
                <c:pt idx="32">
                  <c:v>7.29318</c:v>
                </c:pt>
                <c:pt idx="33">
                  <c:v>7.54157</c:v>
                </c:pt>
                <c:pt idx="34">
                  <c:v>7.828569999999996</c:v>
                </c:pt>
                <c:pt idx="35">
                  <c:v>8.158860000000001</c:v>
                </c:pt>
                <c:pt idx="36">
                  <c:v>8.47074</c:v>
                </c:pt>
                <c:pt idx="37">
                  <c:v>8.731789999999998</c:v>
                </c:pt>
                <c:pt idx="38">
                  <c:v>9.038239999999998</c:v>
                </c:pt>
                <c:pt idx="39">
                  <c:v>9.5269</c:v>
                </c:pt>
                <c:pt idx="40">
                  <c:v>9.94208</c:v>
                </c:pt>
                <c:pt idx="41">
                  <c:v>10.4248</c:v>
                </c:pt>
                <c:pt idx="42">
                  <c:v>10.9183</c:v>
                </c:pt>
                <c:pt idx="43">
                  <c:v>11.3895</c:v>
                </c:pt>
                <c:pt idx="44">
                  <c:v>11.9558</c:v>
                </c:pt>
                <c:pt idx="45">
                  <c:v>12.5981</c:v>
                </c:pt>
                <c:pt idx="46">
                  <c:v>13.1632</c:v>
                </c:pt>
                <c:pt idx="47">
                  <c:v>13.8685</c:v>
                </c:pt>
                <c:pt idx="48">
                  <c:v>14.5502</c:v>
                </c:pt>
                <c:pt idx="49">
                  <c:v>15.2303</c:v>
                </c:pt>
                <c:pt idx="50">
                  <c:v>16.036</c:v>
                </c:pt>
                <c:pt idx="51">
                  <c:v>16.62</c:v>
                </c:pt>
                <c:pt idx="52">
                  <c:v>17.2645</c:v>
                </c:pt>
                <c:pt idx="53">
                  <c:v>17.9117</c:v>
                </c:pt>
                <c:pt idx="54">
                  <c:v>18.5843</c:v>
                </c:pt>
                <c:pt idx="55">
                  <c:v>19.4248</c:v>
                </c:pt>
                <c:pt idx="56">
                  <c:v>20.2154</c:v>
                </c:pt>
                <c:pt idx="57">
                  <c:v>21.0598</c:v>
                </c:pt>
                <c:pt idx="58">
                  <c:v>21.7188</c:v>
                </c:pt>
                <c:pt idx="59">
                  <c:v>22.5502</c:v>
                </c:pt>
                <c:pt idx="60">
                  <c:v>23.2197</c:v>
                </c:pt>
                <c:pt idx="61">
                  <c:v>23.9906</c:v>
                </c:pt>
                <c:pt idx="62">
                  <c:v>24.9221</c:v>
                </c:pt>
                <c:pt idx="63">
                  <c:v>25.7878</c:v>
                </c:pt>
                <c:pt idx="64">
                  <c:v>26.7032</c:v>
                </c:pt>
                <c:pt idx="65">
                  <c:v>27.7748</c:v>
                </c:pt>
                <c:pt idx="66">
                  <c:v>29.0094</c:v>
                </c:pt>
                <c:pt idx="67">
                  <c:v>30.1326</c:v>
                </c:pt>
                <c:pt idx="68">
                  <c:v>31.0598</c:v>
                </c:pt>
                <c:pt idx="69">
                  <c:v>32.009</c:v>
                </c:pt>
                <c:pt idx="70">
                  <c:v>33.0881</c:v>
                </c:pt>
                <c:pt idx="71">
                  <c:v>33.9256</c:v>
                </c:pt>
                <c:pt idx="72">
                  <c:v>34.8474</c:v>
                </c:pt>
                <c:pt idx="73">
                  <c:v>36.0586</c:v>
                </c:pt>
                <c:pt idx="74">
                  <c:v>37.1869</c:v>
                </c:pt>
                <c:pt idx="75">
                  <c:v>38.3017</c:v>
                </c:pt>
                <c:pt idx="76">
                  <c:v>39.5931</c:v>
                </c:pt>
                <c:pt idx="77">
                  <c:v>41.1455</c:v>
                </c:pt>
                <c:pt idx="78">
                  <c:v>42.7969</c:v>
                </c:pt>
                <c:pt idx="79">
                  <c:v>44.3008</c:v>
                </c:pt>
                <c:pt idx="80">
                  <c:v>45.426</c:v>
                </c:pt>
                <c:pt idx="81">
                  <c:v>46.6537</c:v>
                </c:pt>
                <c:pt idx="82">
                  <c:v>47.7266</c:v>
                </c:pt>
                <c:pt idx="83">
                  <c:v>48.8812</c:v>
                </c:pt>
                <c:pt idx="84">
                  <c:v>49.9095</c:v>
                </c:pt>
                <c:pt idx="85">
                  <c:v>50.81</c:v>
                </c:pt>
                <c:pt idx="86">
                  <c:v>51.7564</c:v>
                </c:pt>
                <c:pt idx="87">
                  <c:v>52.7889</c:v>
                </c:pt>
                <c:pt idx="88">
                  <c:v>53.8269</c:v>
                </c:pt>
                <c:pt idx="89">
                  <c:v>54.9051</c:v>
                </c:pt>
                <c:pt idx="90">
                  <c:v>55.8625</c:v>
                </c:pt>
                <c:pt idx="91">
                  <c:v>57.2816</c:v>
                </c:pt>
                <c:pt idx="92">
                  <c:v>58.7345</c:v>
                </c:pt>
                <c:pt idx="93">
                  <c:v>60.4215</c:v>
                </c:pt>
                <c:pt idx="94">
                  <c:v>62.1528</c:v>
                </c:pt>
                <c:pt idx="95">
                  <c:v>64.2482</c:v>
                </c:pt>
                <c:pt idx="96">
                  <c:v>66.0366</c:v>
                </c:pt>
                <c:pt idx="97">
                  <c:v>67.732</c:v>
                </c:pt>
                <c:pt idx="98">
                  <c:v>69.7214</c:v>
                </c:pt>
                <c:pt idx="99">
                  <c:v>71.5403</c:v>
                </c:pt>
                <c:pt idx="100">
                  <c:v>73.4964</c:v>
                </c:pt>
                <c:pt idx="101">
                  <c:v>75.8291</c:v>
                </c:pt>
                <c:pt idx="102">
                  <c:v>78.12249999999995</c:v>
                </c:pt>
                <c:pt idx="103">
                  <c:v>80.50230000000001</c:v>
                </c:pt>
                <c:pt idx="104">
                  <c:v>82.53830000000001</c:v>
                </c:pt>
                <c:pt idx="105">
                  <c:v>84.5539</c:v>
                </c:pt>
                <c:pt idx="106">
                  <c:v>86.7889</c:v>
                </c:pt>
                <c:pt idx="107">
                  <c:v>89.2876</c:v>
                </c:pt>
                <c:pt idx="108">
                  <c:v>91.58869999999998</c:v>
                </c:pt>
                <c:pt idx="109">
                  <c:v>94.3673</c:v>
                </c:pt>
                <c:pt idx="110">
                  <c:v>97.3967</c:v>
                </c:pt>
                <c:pt idx="111">
                  <c:v>100.666</c:v>
                </c:pt>
                <c:pt idx="112">
                  <c:v>103.366</c:v>
                </c:pt>
                <c:pt idx="113">
                  <c:v>105.993</c:v>
                </c:pt>
                <c:pt idx="114">
                  <c:v>108.734</c:v>
                </c:pt>
                <c:pt idx="115">
                  <c:v>111.434</c:v>
                </c:pt>
                <c:pt idx="116">
                  <c:v>113.549</c:v>
                </c:pt>
                <c:pt idx="117">
                  <c:v>116.571</c:v>
                </c:pt>
                <c:pt idx="118">
                  <c:v>119.321</c:v>
                </c:pt>
                <c:pt idx="119">
                  <c:v>122.24</c:v>
                </c:pt>
                <c:pt idx="120">
                  <c:v>127.133</c:v>
                </c:pt>
                <c:pt idx="121">
                  <c:v>132.026</c:v>
                </c:pt>
                <c:pt idx="122">
                  <c:v>136.613</c:v>
                </c:pt>
                <c:pt idx="123">
                  <c:v>141.025</c:v>
                </c:pt>
                <c:pt idx="124">
                  <c:v>144.271</c:v>
                </c:pt>
                <c:pt idx="125">
                  <c:v>147.799</c:v>
                </c:pt>
                <c:pt idx="126">
                  <c:v>150.688</c:v>
                </c:pt>
                <c:pt idx="127">
                  <c:v>153.498</c:v>
                </c:pt>
                <c:pt idx="128">
                  <c:v>156.529</c:v>
                </c:pt>
                <c:pt idx="129">
                  <c:v>159.067</c:v>
                </c:pt>
                <c:pt idx="130">
                  <c:v>162.086</c:v>
                </c:pt>
                <c:pt idx="131">
                  <c:v>164.545</c:v>
                </c:pt>
                <c:pt idx="132">
                  <c:v>167.528</c:v>
                </c:pt>
                <c:pt idx="133">
                  <c:v>171.179</c:v>
                </c:pt>
                <c:pt idx="134">
                  <c:v>175.111</c:v>
                </c:pt>
                <c:pt idx="135">
                  <c:v>178.792</c:v>
                </c:pt>
                <c:pt idx="136">
                  <c:v>182.402</c:v>
                </c:pt>
                <c:pt idx="137">
                  <c:v>185.986</c:v>
                </c:pt>
                <c:pt idx="138">
                  <c:v>189.268</c:v>
                </c:pt>
                <c:pt idx="139">
                  <c:v>192.058</c:v>
                </c:pt>
                <c:pt idx="140">
                  <c:v>194.833</c:v>
                </c:pt>
                <c:pt idx="141">
                  <c:v>197.908</c:v>
                </c:pt>
                <c:pt idx="142">
                  <c:v>201.771</c:v>
                </c:pt>
                <c:pt idx="143">
                  <c:v>205.026</c:v>
                </c:pt>
                <c:pt idx="144">
                  <c:v>209.052</c:v>
                </c:pt>
                <c:pt idx="145">
                  <c:v>214.178</c:v>
                </c:pt>
                <c:pt idx="146">
                  <c:v>219.24</c:v>
                </c:pt>
                <c:pt idx="147">
                  <c:v>225.334</c:v>
                </c:pt>
                <c:pt idx="148">
                  <c:v>231.4</c:v>
                </c:pt>
                <c:pt idx="149">
                  <c:v>238.301</c:v>
                </c:pt>
                <c:pt idx="150">
                  <c:v>245.128</c:v>
                </c:pt>
                <c:pt idx="151">
                  <c:v>253.15</c:v>
                </c:pt>
                <c:pt idx="152">
                  <c:v>260.858</c:v>
                </c:pt>
                <c:pt idx="153">
                  <c:v>271.07</c:v>
                </c:pt>
                <c:pt idx="154">
                  <c:v>281.179</c:v>
                </c:pt>
                <c:pt idx="155">
                  <c:v>292.014</c:v>
                </c:pt>
                <c:pt idx="156">
                  <c:v>301.207</c:v>
                </c:pt>
                <c:pt idx="157">
                  <c:v>309.57</c:v>
                </c:pt>
                <c:pt idx="158">
                  <c:v>319.7</c:v>
                </c:pt>
                <c:pt idx="159">
                  <c:v>327.334</c:v>
                </c:pt>
                <c:pt idx="160">
                  <c:v>337.745</c:v>
                </c:pt>
                <c:pt idx="161">
                  <c:v>346.447</c:v>
                </c:pt>
                <c:pt idx="162">
                  <c:v>354.805</c:v>
                </c:pt>
                <c:pt idx="163">
                  <c:v>363.4709999999992</c:v>
                </c:pt>
                <c:pt idx="164">
                  <c:v>370.132</c:v>
                </c:pt>
                <c:pt idx="165">
                  <c:v>378.869</c:v>
                </c:pt>
                <c:pt idx="166">
                  <c:v>387.047</c:v>
                </c:pt>
                <c:pt idx="167">
                  <c:v>397.925</c:v>
                </c:pt>
                <c:pt idx="168">
                  <c:v>408.57</c:v>
                </c:pt>
                <c:pt idx="169">
                  <c:v>420.594</c:v>
                </c:pt>
                <c:pt idx="170">
                  <c:v>434.2909999999989</c:v>
                </c:pt>
                <c:pt idx="171">
                  <c:v>449.989</c:v>
                </c:pt>
                <c:pt idx="172">
                  <c:v>461.9</c:v>
                </c:pt>
                <c:pt idx="173">
                  <c:v>475.782</c:v>
                </c:pt>
                <c:pt idx="174">
                  <c:v>488.681</c:v>
                </c:pt>
                <c:pt idx="175">
                  <c:v>498.807</c:v>
                </c:pt>
                <c:pt idx="176">
                  <c:v>508.7859999999989</c:v>
                </c:pt>
                <c:pt idx="177">
                  <c:v>515.818</c:v>
                </c:pt>
                <c:pt idx="178">
                  <c:v>523.8419999999974</c:v>
                </c:pt>
                <c:pt idx="179">
                  <c:v>531.0599999999994</c:v>
                </c:pt>
                <c:pt idx="180">
                  <c:v>540.271</c:v>
                </c:pt>
                <c:pt idx="181">
                  <c:v>551.198</c:v>
                </c:pt>
                <c:pt idx="182">
                  <c:v>562.5599999999994</c:v>
                </c:pt>
                <c:pt idx="183">
                  <c:v>575.62</c:v>
                </c:pt>
                <c:pt idx="184">
                  <c:v>591.23</c:v>
                </c:pt>
                <c:pt idx="185">
                  <c:v>604.439</c:v>
                </c:pt>
                <c:pt idx="186">
                  <c:v>621.9219999999979</c:v>
                </c:pt>
                <c:pt idx="187">
                  <c:v>641.088</c:v>
                </c:pt>
                <c:pt idx="188">
                  <c:v>661.109</c:v>
                </c:pt>
                <c:pt idx="189">
                  <c:v>681.751</c:v>
                </c:pt>
                <c:pt idx="190">
                  <c:v>703.187</c:v>
                </c:pt>
                <c:pt idx="191">
                  <c:v>726.3319999999974</c:v>
                </c:pt>
                <c:pt idx="192">
                  <c:v>749.126</c:v>
                </c:pt>
                <c:pt idx="193">
                  <c:v>768.725</c:v>
                </c:pt>
                <c:pt idx="194">
                  <c:v>788.9369999999979</c:v>
                </c:pt>
                <c:pt idx="195">
                  <c:v>809.181</c:v>
                </c:pt>
                <c:pt idx="196">
                  <c:v>833.534</c:v>
                </c:pt>
                <c:pt idx="197">
                  <c:v>857.968</c:v>
                </c:pt>
                <c:pt idx="198">
                  <c:v>888.215</c:v>
                </c:pt>
                <c:pt idx="199">
                  <c:v>913.398</c:v>
                </c:pt>
                <c:pt idx="200">
                  <c:v>942.172</c:v>
                </c:pt>
                <c:pt idx="201">
                  <c:v>972.789</c:v>
                </c:pt>
                <c:pt idx="202">
                  <c:v>996.8559999999974</c:v>
                </c:pt>
                <c:pt idx="203">
                  <c:v>1024.18</c:v>
                </c:pt>
                <c:pt idx="204">
                  <c:v>1053.87</c:v>
                </c:pt>
                <c:pt idx="205">
                  <c:v>1087.98</c:v>
                </c:pt>
                <c:pt idx="206">
                  <c:v>1114.37</c:v>
                </c:pt>
                <c:pt idx="207">
                  <c:v>1142.59</c:v>
                </c:pt>
                <c:pt idx="208">
                  <c:v>1176.48</c:v>
                </c:pt>
                <c:pt idx="209">
                  <c:v>1221.3</c:v>
                </c:pt>
                <c:pt idx="210">
                  <c:v>1264.18</c:v>
                </c:pt>
                <c:pt idx="211">
                  <c:v>1318.26</c:v>
                </c:pt>
                <c:pt idx="212">
                  <c:v>1365.19</c:v>
                </c:pt>
                <c:pt idx="213">
                  <c:v>1419.94</c:v>
                </c:pt>
                <c:pt idx="214">
                  <c:v>1474.0</c:v>
                </c:pt>
                <c:pt idx="215">
                  <c:v>1526.45</c:v>
                </c:pt>
                <c:pt idx="216">
                  <c:v>1592.77</c:v>
                </c:pt>
                <c:pt idx="217">
                  <c:v>1673.66</c:v>
                </c:pt>
                <c:pt idx="218">
                  <c:v>1777.63</c:v>
                </c:pt>
                <c:pt idx="219">
                  <c:v>1890.09</c:v>
                </c:pt>
                <c:pt idx="220">
                  <c:v>2087.78</c:v>
                </c:pt>
                <c:pt idx="221">
                  <c:v>2308.19</c:v>
                </c:pt>
                <c:pt idx="222">
                  <c:v>3298.2</c:v>
                </c:pt>
              </c:numCache>
            </c:numRef>
          </c:xVal>
          <c:yVal>
            <c:numRef>
              <c:f>CDF!$B$2:$B$224</c:f>
              <c:numCache>
                <c:formatCode>General</c:formatCode>
                <c:ptCount val="223"/>
                <c:pt idx="0">
                  <c:v>0.00448430493273542</c:v>
                </c:pt>
                <c:pt idx="1">
                  <c:v>0.00896860986547085</c:v>
                </c:pt>
                <c:pt idx="2">
                  <c:v>0.0134529147982063</c:v>
                </c:pt>
                <c:pt idx="3">
                  <c:v>0.0179372197309417</c:v>
                </c:pt>
                <c:pt idx="4">
                  <c:v>0.0224215246636771</c:v>
                </c:pt>
                <c:pt idx="5">
                  <c:v>0.0269058295964126</c:v>
                </c:pt>
                <c:pt idx="6">
                  <c:v>0.031390134529148</c:v>
                </c:pt>
                <c:pt idx="7">
                  <c:v>0.0358744394618834</c:v>
                </c:pt>
                <c:pt idx="8">
                  <c:v>0.0403587443946188</c:v>
                </c:pt>
                <c:pt idx="9">
                  <c:v>0.0448430493273542</c:v>
                </c:pt>
                <c:pt idx="10">
                  <c:v>0.0493273542600897</c:v>
                </c:pt>
                <c:pt idx="11">
                  <c:v>0.0538116591928251</c:v>
                </c:pt>
                <c:pt idx="12">
                  <c:v>0.0582959641255605</c:v>
                </c:pt>
                <c:pt idx="13">
                  <c:v>0.062780269058296</c:v>
                </c:pt>
                <c:pt idx="14">
                  <c:v>0.0672645739910314</c:v>
                </c:pt>
                <c:pt idx="15">
                  <c:v>0.0717488789237668</c:v>
                </c:pt>
                <c:pt idx="16">
                  <c:v>0.0762331838565022</c:v>
                </c:pt>
                <c:pt idx="17">
                  <c:v>0.0807174887892376</c:v>
                </c:pt>
                <c:pt idx="18">
                  <c:v>0.0852017937219731</c:v>
                </c:pt>
                <c:pt idx="19">
                  <c:v>0.0896860986547085</c:v>
                </c:pt>
                <c:pt idx="20">
                  <c:v>0.0941704035874439</c:v>
                </c:pt>
                <c:pt idx="21">
                  <c:v>0.0986547085201793</c:v>
                </c:pt>
                <c:pt idx="22">
                  <c:v>0.103139013452915</c:v>
                </c:pt>
                <c:pt idx="23">
                  <c:v>0.10762331838565</c:v>
                </c:pt>
                <c:pt idx="24">
                  <c:v>0.112107623318386</c:v>
                </c:pt>
                <c:pt idx="25">
                  <c:v>0.116591928251121</c:v>
                </c:pt>
                <c:pt idx="26">
                  <c:v>0.121076233183856</c:v>
                </c:pt>
                <c:pt idx="27">
                  <c:v>0.125560538116592</c:v>
                </c:pt>
                <c:pt idx="28">
                  <c:v>0.130044843049327</c:v>
                </c:pt>
                <c:pt idx="29">
                  <c:v>0.134529147982063</c:v>
                </c:pt>
                <c:pt idx="30">
                  <c:v>0.139013452914798</c:v>
                </c:pt>
                <c:pt idx="31">
                  <c:v>0.143497757847534</c:v>
                </c:pt>
                <c:pt idx="32">
                  <c:v>0.147982062780269</c:v>
                </c:pt>
                <c:pt idx="33">
                  <c:v>0.152466367713004</c:v>
                </c:pt>
                <c:pt idx="34">
                  <c:v>0.15695067264574</c:v>
                </c:pt>
                <c:pt idx="35">
                  <c:v>0.161434977578475</c:v>
                </c:pt>
                <c:pt idx="36">
                  <c:v>0.165919282511211</c:v>
                </c:pt>
                <c:pt idx="37">
                  <c:v>0.170403587443946</c:v>
                </c:pt>
                <c:pt idx="38">
                  <c:v>0.174887892376682</c:v>
                </c:pt>
                <c:pt idx="39">
                  <c:v>0.179372197309417</c:v>
                </c:pt>
                <c:pt idx="40">
                  <c:v>0.183856502242152</c:v>
                </c:pt>
                <c:pt idx="41">
                  <c:v>0.188340807174888</c:v>
                </c:pt>
                <c:pt idx="42">
                  <c:v>0.192825112107623</c:v>
                </c:pt>
                <c:pt idx="43">
                  <c:v>0.197309417040359</c:v>
                </c:pt>
                <c:pt idx="44">
                  <c:v>0.201793721973094</c:v>
                </c:pt>
                <c:pt idx="45">
                  <c:v>0.20627802690583</c:v>
                </c:pt>
                <c:pt idx="46">
                  <c:v>0.210762331838565</c:v>
                </c:pt>
                <c:pt idx="47">
                  <c:v>0.2152466367713</c:v>
                </c:pt>
                <c:pt idx="48">
                  <c:v>0.219730941704036</c:v>
                </c:pt>
                <c:pt idx="49">
                  <c:v>0.224215246636771</c:v>
                </c:pt>
                <c:pt idx="50">
                  <c:v>0.228699551569507</c:v>
                </c:pt>
                <c:pt idx="51">
                  <c:v>0.233183856502242</c:v>
                </c:pt>
                <c:pt idx="52">
                  <c:v>0.237668161434978</c:v>
                </c:pt>
                <c:pt idx="53">
                  <c:v>0.242152466367713</c:v>
                </c:pt>
                <c:pt idx="54">
                  <c:v>0.246636771300448</c:v>
                </c:pt>
                <c:pt idx="55">
                  <c:v>0.251121076233184</c:v>
                </c:pt>
                <c:pt idx="56">
                  <c:v>0.255605381165919</c:v>
                </c:pt>
                <c:pt idx="57">
                  <c:v>0.260089686098655</c:v>
                </c:pt>
                <c:pt idx="58">
                  <c:v>0.26457399103139</c:v>
                </c:pt>
                <c:pt idx="59">
                  <c:v>0.269058295964126</c:v>
                </c:pt>
                <c:pt idx="60">
                  <c:v>0.273542600896861</c:v>
                </c:pt>
                <c:pt idx="61">
                  <c:v>0.278026905829596</c:v>
                </c:pt>
                <c:pt idx="62">
                  <c:v>0.282511210762332</c:v>
                </c:pt>
                <c:pt idx="63">
                  <c:v>0.286995515695067</c:v>
                </c:pt>
                <c:pt idx="64">
                  <c:v>0.291479820627803</c:v>
                </c:pt>
                <c:pt idx="65">
                  <c:v>0.295964125560538</c:v>
                </c:pt>
                <c:pt idx="66">
                  <c:v>0.300448430493273</c:v>
                </c:pt>
                <c:pt idx="67">
                  <c:v>0.304932735426009</c:v>
                </c:pt>
                <c:pt idx="68">
                  <c:v>0.309417040358744</c:v>
                </c:pt>
                <c:pt idx="69">
                  <c:v>0.31390134529148</c:v>
                </c:pt>
                <c:pt idx="70">
                  <c:v>0.318385650224215</c:v>
                </c:pt>
                <c:pt idx="71">
                  <c:v>0.322869955156951</c:v>
                </c:pt>
                <c:pt idx="72">
                  <c:v>0.327354260089686</c:v>
                </c:pt>
                <c:pt idx="73">
                  <c:v>0.331838565022421</c:v>
                </c:pt>
                <c:pt idx="74">
                  <c:v>0.336322869955157</c:v>
                </c:pt>
                <c:pt idx="75">
                  <c:v>0.340807174887892</c:v>
                </c:pt>
                <c:pt idx="76">
                  <c:v>0.345291479820628</c:v>
                </c:pt>
                <c:pt idx="77">
                  <c:v>0.349775784753363</c:v>
                </c:pt>
                <c:pt idx="78">
                  <c:v>0.354260089686099</c:v>
                </c:pt>
                <c:pt idx="79">
                  <c:v>0.358744394618834</c:v>
                </c:pt>
                <c:pt idx="80">
                  <c:v>0.363228699551569</c:v>
                </c:pt>
                <c:pt idx="81">
                  <c:v>0.367713004484305</c:v>
                </c:pt>
                <c:pt idx="82">
                  <c:v>0.37219730941704</c:v>
                </c:pt>
                <c:pt idx="83">
                  <c:v>0.376681614349776</c:v>
                </c:pt>
                <c:pt idx="84">
                  <c:v>0.381165919282511</c:v>
                </c:pt>
                <c:pt idx="85">
                  <c:v>0.385650224215247</c:v>
                </c:pt>
                <c:pt idx="86">
                  <c:v>0.390134529147982</c:v>
                </c:pt>
                <c:pt idx="87">
                  <c:v>0.394618834080717</c:v>
                </c:pt>
                <c:pt idx="88">
                  <c:v>0.399103139013453</c:v>
                </c:pt>
                <c:pt idx="89">
                  <c:v>0.403587443946188</c:v>
                </c:pt>
                <c:pt idx="90">
                  <c:v>0.408071748878924</c:v>
                </c:pt>
                <c:pt idx="91">
                  <c:v>0.412556053811659</c:v>
                </c:pt>
                <c:pt idx="92">
                  <c:v>0.417040358744395</c:v>
                </c:pt>
                <c:pt idx="93">
                  <c:v>0.42152466367713</c:v>
                </c:pt>
                <c:pt idx="94">
                  <c:v>0.426008968609865</c:v>
                </c:pt>
                <c:pt idx="95">
                  <c:v>0.430493273542601</c:v>
                </c:pt>
                <c:pt idx="96">
                  <c:v>0.434977578475336</c:v>
                </c:pt>
                <c:pt idx="97">
                  <c:v>0.439461883408072</c:v>
                </c:pt>
                <c:pt idx="98">
                  <c:v>0.443946188340807</c:v>
                </c:pt>
                <c:pt idx="99">
                  <c:v>0.448430493273543</c:v>
                </c:pt>
                <c:pt idx="100">
                  <c:v>0.452914798206278</c:v>
                </c:pt>
                <c:pt idx="101">
                  <c:v>0.457399103139013</c:v>
                </c:pt>
                <c:pt idx="102">
                  <c:v>0.461883408071749</c:v>
                </c:pt>
                <c:pt idx="103">
                  <c:v>0.466367713004484</c:v>
                </c:pt>
                <c:pt idx="104">
                  <c:v>0.47085201793722</c:v>
                </c:pt>
                <c:pt idx="105">
                  <c:v>0.475336322869955</c:v>
                </c:pt>
                <c:pt idx="106">
                  <c:v>0.479820627802691</c:v>
                </c:pt>
                <c:pt idx="107">
                  <c:v>0.484304932735426</c:v>
                </c:pt>
                <c:pt idx="108">
                  <c:v>0.488789237668161</c:v>
                </c:pt>
                <c:pt idx="109">
                  <c:v>0.493273542600897</c:v>
                </c:pt>
                <c:pt idx="110">
                  <c:v>0.497757847533632</c:v>
                </c:pt>
                <c:pt idx="111">
                  <c:v>0.502242152466368</c:v>
                </c:pt>
                <c:pt idx="112">
                  <c:v>0.506726457399103</c:v>
                </c:pt>
                <c:pt idx="113">
                  <c:v>0.511210762331839</c:v>
                </c:pt>
                <c:pt idx="114">
                  <c:v>0.515695067264574</c:v>
                </c:pt>
                <c:pt idx="115">
                  <c:v>0.520179372197309</c:v>
                </c:pt>
                <c:pt idx="116">
                  <c:v>0.524663677130045</c:v>
                </c:pt>
                <c:pt idx="117">
                  <c:v>0.52914798206278</c:v>
                </c:pt>
                <c:pt idx="118">
                  <c:v>0.533632286995516</c:v>
                </c:pt>
                <c:pt idx="119">
                  <c:v>0.538116591928251</c:v>
                </c:pt>
                <c:pt idx="120">
                  <c:v>0.542600896860987</c:v>
                </c:pt>
                <c:pt idx="121">
                  <c:v>0.547085201793722</c:v>
                </c:pt>
                <c:pt idx="122">
                  <c:v>0.551569506726457</c:v>
                </c:pt>
                <c:pt idx="123">
                  <c:v>0.556053811659193</c:v>
                </c:pt>
                <c:pt idx="124">
                  <c:v>0.560538116591928</c:v>
                </c:pt>
                <c:pt idx="125">
                  <c:v>0.565022421524664</c:v>
                </c:pt>
                <c:pt idx="126">
                  <c:v>0.569506726457399</c:v>
                </c:pt>
                <c:pt idx="127">
                  <c:v>0.573991031390135</c:v>
                </c:pt>
                <c:pt idx="128">
                  <c:v>0.57847533632287</c:v>
                </c:pt>
                <c:pt idx="129">
                  <c:v>0.582959641255605</c:v>
                </c:pt>
                <c:pt idx="130">
                  <c:v>0.587443946188341</c:v>
                </c:pt>
                <c:pt idx="131">
                  <c:v>0.591928251121076</c:v>
                </c:pt>
                <c:pt idx="132">
                  <c:v>0.596412556053812</c:v>
                </c:pt>
                <c:pt idx="133">
                  <c:v>0.600896860986547</c:v>
                </c:pt>
                <c:pt idx="134">
                  <c:v>0.605381165919282</c:v>
                </c:pt>
                <c:pt idx="135">
                  <c:v>0.609865470852018</c:v>
                </c:pt>
                <c:pt idx="136">
                  <c:v>0.614349775784753</c:v>
                </c:pt>
                <c:pt idx="137">
                  <c:v>0.618834080717489</c:v>
                </c:pt>
                <c:pt idx="138">
                  <c:v>0.623318385650224</c:v>
                </c:pt>
                <c:pt idx="139">
                  <c:v>0.62780269058296</c:v>
                </c:pt>
                <c:pt idx="140">
                  <c:v>0.632286995515695</c:v>
                </c:pt>
                <c:pt idx="141">
                  <c:v>0.63677130044843</c:v>
                </c:pt>
                <c:pt idx="142">
                  <c:v>0.641255605381166</c:v>
                </c:pt>
                <c:pt idx="143">
                  <c:v>0.645739910313901</c:v>
                </c:pt>
                <c:pt idx="144">
                  <c:v>0.650224215246637</c:v>
                </c:pt>
                <c:pt idx="145">
                  <c:v>0.654708520179372</c:v>
                </c:pt>
                <c:pt idx="146">
                  <c:v>0.659192825112108</c:v>
                </c:pt>
                <c:pt idx="147">
                  <c:v>0.663677130044843</c:v>
                </c:pt>
                <c:pt idx="148">
                  <c:v>0.668161434977578</c:v>
                </c:pt>
                <c:pt idx="149">
                  <c:v>0.672645739910314</c:v>
                </c:pt>
                <c:pt idx="150">
                  <c:v>0.677130044843049</c:v>
                </c:pt>
                <c:pt idx="151">
                  <c:v>0.681614349775785</c:v>
                </c:pt>
                <c:pt idx="152">
                  <c:v>0.68609865470852</c:v>
                </c:pt>
                <c:pt idx="153">
                  <c:v>0.690582959641255</c:v>
                </c:pt>
                <c:pt idx="154">
                  <c:v>0.695067264573991</c:v>
                </c:pt>
                <c:pt idx="155">
                  <c:v>0.699551569506726</c:v>
                </c:pt>
                <c:pt idx="156">
                  <c:v>0.704035874439462</c:v>
                </c:pt>
                <c:pt idx="157">
                  <c:v>0.708520179372197</c:v>
                </c:pt>
                <c:pt idx="158">
                  <c:v>0.713004484304933</c:v>
                </c:pt>
                <c:pt idx="159">
                  <c:v>0.717488789237668</c:v>
                </c:pt>
                <c:pt idx="160">
                  <c:v>0.721973094170403</c:v>
                </c:pt>
                <c:pt idx="161">
                  <c:v>0.726457399103139</c:v>
                </c:pt>
                <c:pt idx="162">
                  <c:v>0.730941704035874</c:v>
                </c:pt>
                <c:pt idx="163">
                  <c:v>0.73542600896861</c:v>
                </c:pt>
                <c:pt idx="164">
                  <c:v>0.739910313901345</c:v>
                </c:pt>
                <c:pt idx="165">
                  <c:v>0.744394618834081</c:v>
                </c:pt>
                <c:pt idx="166">
                  <c:v>0.748878923766816</c:v>
                </c:pt>
                <c:pt idx="167">
                  <c:v>0.753363228699551</c:v>
                </c:pt>
                <c:pt idx="168">
                  <c:v>0.757847533632287</c:v>
                </c:pt>
                <c:pt idx="169">
                  <c:v>0.762331838565022</c:v>
                </c:pt>
                <c:pt idx="170">
                  <c:v>0.766816143497758</c:v>
                </c:pt>
                <c:pt idx="171">
                  <c:v>0.771300448430493</c:v>
                </c:pt>
                <c:pt idx="172">
                  <c:v>0.775784753363229</c:v>
                </c:pt>
                <c:pt idx="173">
                  <c:v>0.780269058295964</c:v>
                </c:pt>
                <c:pt idx="174">
                  <c:v>0.7847533632287</c:v>
                </c:pt>
                <c:pt idx="175">
                  <c:v>0.789237668161435</c:v>
                </c:pt>
                <c:pt idx="176">
                  <c:v>0.79372197309417</c:v>
                </c:pt>
                <c:pt idx="177">
                  <c:v>0.798206278026906</c:v>
                </c:pt>
                <c:pt idx="178">
                  <c:v>0.802690582959641</c:v>
                </c:pt>
                <c:pt idx="179">
                  <c:v>0.807174887892377</c:v>
                </c:pt>
                <c:pt idx="180">
                  <c:v>0.811659192825112</c:v>
                </c:pt>
                <c:pt idx="181">
                  <c:v>0.816143497757848</c:v>
                </c:pt>
                <c:pt idx="182">
                  <c:v>0.820627802690583</c:v>
                </c:pt>
                <c:pt idx="183">
                  <c:v>0.825112107623318</c:v>
                </c:pt>
                <c:pt idx="184">
                  <c:v>0.829596412556054</c:v>
                </c:pt>
                <c:pt idx="185">
                  <c:v>0.834080717488789</c:v>
                </c:pt>
                <c:pt idx="186">
                  <c:v>0.838565022421525</c:v>
                </c:pt>
                <c:pt idx="187">
                  <c:v>0.84304932735426</c:v>
                </c:pt>
                <c:pt idx="188">
                  <c:v>0.847533632286995</c:v>
                </c:pt>
                <c:pt idx="189">
                  <c:v>0.852017937219731</c:v>
                </c:pt>
                <c:pt idx="190">
                  <c:v>0.856502242152466</c:v>
                </c:pt>
                <c:pt idx="191">
                  <c:v>0.860986547085202</c:v>
                </c:pt>
                <c:pt idx="192">
                  <c:v>0.865470852017937</c:v>
                </c:pt>
                <c:pt idx="193">
                  <c:v>0.869955156950673</c:v>
                </c:pt>
                <c:pt idx="194">
                  <c:v>0.874439461883408</c:v>
                </c:pt>
                <c:pt idx="195">
                  <c:v>0.878923766816143</c:v>
                </c:pt>
                <c:pt idx="196">
                  <c:v>0.883408071748879</c:v>
                </c:pt>
                <c:pt idx="197">
                  <c:v>0.887892376681614</c:v>
                </c:pt>
                <c:pt idx="198">
                  <c:v>0.89237668161435</c:v>
                </c:pt>
                <c:pt idx="199">
                  <c:v>0.896860986547085</c:v>
                </c:pt>
                <c:pt idx="200">
                  <c:v>0.901345291479821</c:v>
                </c:pt>
                <c:pt idx="201">
                  <c:v>0.905829596412556</c:v>
                </c:pt>
                <c:pt idx="202">
                  <c:v>0.910313901345291</c:v>
                </c:pt>
                <c:pt idx="203">
                  <c:v>0.914798206278027</c:v>
                </c:pt>
                <c:pt idx="204">
                  <c:v>0.919282511210762</c:v>
                </c:pt>
                <c:pt idx="205">
                  <c:v>0.923766816143498</c:v>
                </c:pt>
                <c:pt idx="206">
                  <c:v>0.928251121076233</c:v>
                </c:pt>
                <c:pt idx="207">
                  <c:v>0.932735426008969</c:v>
                </c:pt>
                <c:pt idx="208">
                  <c:v>0.937219730941704</c:v>
                </c:pt>
                <c:pt idx="209">
                  <c:v>0.941704035874439</c:v>
                </c:pt>
                <c:pt idx="210">
                  <c:v>0.946188340807175</c:v>
                </c:pt>
                <c:pt idx="211">
                  <c:v>0.95067264573991</c:v>
                </c:pt>
                <c:pt idx="212">
                  <c:v>0.955156950672646</c:v>
                </c:pt>
                <c:pt idx="213">
                  <c:v>0.959641255605381</c:v>
                </c:pt>
                <c:pt idx="214">
                  <c:v>0.964125560538117</c:v>
                </c:pt>
                <c:pt idx="215">
                  <c:v>0.968609865470852</c:v>
                </c:pt>
                <c:pt idx="216">
                  <c:v>0.973094170403587</c:v>
                </c:pt>
                <c:pt idx="217">
                  <c:v>0.977578475336323</c:v>
                </c:pt>
                <c:pt idx="218">
                  <c:v>0.982062780269058</c:v>
                </c:pt>
                <c:pt idx="219">
                  <c:v>0.986547085201794</c:v>
                </c:pt>
                <c:pt idx="220">
                  <c:v>0.991031390134529</c:v>
                </c:pt>
                <c:pt idx="221">
                  <c:v>0.995515695067265</c:v>
                </c:pt>
                <c:pt idx="222">
                  <c:v>1.0</c:v>
                </c:pt>
              </c:numCache>
            </c:numRef>
          </c:yVal>
          <c:smooth val="0"/>
        </c:ser>
        <c:ser>
          <c:idx val="2"/>
          <c:order val="2"/>
          <c:tx>
            <c:v>Global-M</c:v>
          </c:tx>
          <c:spPr>
            <a:ln w="25400" cmpd="sng">
              <a:solidFill>
                <a:srgbClr val="3366FF"/>
              </a:solidFill>
            </a:ln>
          </c:spPr>
          <c:marker>
            <c:symbol val="none"/>
          </c:marker>
          <c:xVal>
            <c:numRef>
              <c:f>CDF!$E$2:$E$224</c:f>
              <c:numCache>
                <c:formatCode>General</c:formatCode>
                <c:ptCount val="223"/>
                <c:pt idx="0">
                  <c:v>1.41371</c:v>
                </c:pt>
                <c:pt idx="1">
                  <c:v>2.29018</c:v>
                </c:pt>
                <c:pt idx="2">
                  <c:v>2.47668</c:v>
                </c:pt>
                <c:pt idx="3">
                  <c:v>2.6615</c:v>
                </c:pt>
                <c:pt idx="4">
                  <c:v>2.87022</c:v>
                </c:pt>
                <c:pt idx="5">
                  <c:v>3.0662</c:v>
                </c:pt>
                <c:pt idx="6">
                  <c:v>3.17205</c:v>
                </c:pt>
                <c:pt idx="7">
                  <c:v>3.29451</c:v>
                </c:pt>
                <c:pt idx="8">
                  <c:v>3.41366</c:v>
                </c:pt>
                <c:pt idx="9">
                  <c:v>3.51481</c:v>
                </c:pt>
                <c:pt idx="10">
                  <c:v>3.64963</c:v>
                </c:pt>
                <c:pt idx="11">
                  <c:v>3.785</c:v>
                </c:pt>
                <c:pt idx="12">
                  <c:v>3.89591</c:v>
                </c:pt>
                <c:pt idx="13">
                  <c:v>4.03087</c:v>
                </c:pt>
                <c:pt idx="14">
                  <c:v>4.168809999999985</c:v>
                </c:pt>
                <c:pt idx="15">
                  <c:v>4.29326</c:v>
                </c:pt>
                <c:pt idx="16">
                  <c:v>4.42128</c:v>
                </c:pt>
                <c:pt idx="17">
                  <c:v>4.53277</c:v>
                </c:pt>
                <c:pt idx="18">
                  <c:v>4.654349999999995</c:v>
                </c:pt>
                <c:pt idx="19">
                  <c:v>4.78107</c:v>
                </c:pt>
                <c:pt idx="20">
                  <c:v>4.869549999999998</c:v>
                </c:pt>
                <c:pt idx="21">
                  <c:v>5.00832</c:v>
                </c:pt>
                <c:pt idx="22">
                  <c:v>5.122469999999995</c:v>
                </c:pt>
                <c:pt idx="23">
                  <c:v>5.25734</c:v>
                </c:pt>
                <c:pt idx="24">
                  <c:v>5.424799999999998</c:v>
                </c:pt>
                <c:pt idx="25">
                  <c:v>5.565479999999996</c:v>
                </c:pt>
                <c:pt idx="26">
                  <c:v>5.7616</c:v>
                </c:pt>
                <c:pt idx="27">
                  <c:v>5.87921</c:v>
                </c:pt>
                <c:pt idx="28">
                  <c:v>6.0662</c:v>
                </c:pt>
                <c:pt idx="29">
                  <c:v>6.23705</c:v>
                </c:pt>
                <c:pt idx="30">
                  <c:v>6.43211</c:v>
                </c:pt>
                <c:pt idx="31">
                  <c:v>6.623189999999965</c:v>
                </c:pt>
                <c:pt idx="32">
                  <c:v>6.84889</c:v>
                </c:pt>
                <c:pt idx="33">
                  <c:v>7.125909999999974</c:v>
                </c:pt>
                <c:pt idx="34">
                  <c:v>7.39152</c:v>
                </c:pt>
                <c:pt idx="35">
                  <c:v>7.667879999999974</c:v>
                </c:pt>
                <c:pt idx="36">
                  <c:v>7.97262</c:v>
                </c:pt>
                <c:pt idx="37">
                  <c:v>8.27313</c:v>
                </c:pt>
                <c:pt idx="38">
                  <c:v>8.57517</c:v>
                </c:pt>
                <c:pt idx="39">
                  <c:v>8.88003</c:v>
                </c:pt>
                <c:pt idx="40">
                  <c:v>9.3362</c:v>
                </c:pt>
                <c:pt idx="41">
                  <c:v>9.78549</c:v>
                </c:pt>
                <c:pt idx="42">
                  <c:v>10.246</c:v>
                </c:pt>
                <c:pt idx="43">
                  <c:v>10.7721</c:v>
                </c:pt>
                <c:pt idx="44">
                  <c:v>11.3354</c:v>
                </c:pt>
                <c:pt idx="45">
                  <c:v>11.8502</c:v>
                </c:pt>
                <c:pt idx="46">
                  <c:v>12.5981</c:v>
                </c:pt>
                <c:pt idx="47">
                  <c:v>13.1093</c:v>
                </c:pt>
                <c:pt idx="48">
                  <c:v>13.8016</c:v>
                </c:pt>
                <c:pt idx="49">
                  <c:v>14.591</c:v>
                </c:pt>
                <c:pt idx="50">
                  <c:v>15.2697</c:v>
                </c:pt>
                <c:pt idx="51">
                  <c:v>16.0655</c:v>
                </c:pt>
                <c:pt idx="52">
                  <c:v>16.7886</c:v>
                </c:pt>
                <c:pt idx="53">
                  <c:v>17.3441</c:v>
                </c:pt>
                <c:pt idx="54">
                  <c:v>18.0671</c:v>
                </c:pt>
                <c:pt idx="55">
                  <c:v>18.7822</c:v>
                </c:pt>
                <c:pt idx="56">
                  <c:v>19.5403</c:v>
                </c:pt>
                <c:pt idx="57">
                  <c:v>20.5215</c:v>
                </c:pt>
                <c:pt idx="58">
                  <c:v>21.2409</c:v>
                </c:pt>
                <c:pt idx="59">
                  <c:v>22.1081</c:v>
                </c:pt>
                <c:pt idx="60">
                  <c:v>22.8235</c:v>
                </c:pt>
                <c:pt idx="61">
                  <c:v>23.5502</c:v>
                </c:pt>
                <c:pt idx="62">
                  <c:v>24.3809</c:v>
                </c:pt>
                <c:pt idx="63">
                  <c:v>25.2487</c:v>
                </c:pt>
                <c:pt idx="64">
                  <c:v>26.1913</c:v>
                </c:pt>
                <c:pt idx="65">
                  <c:v>27.1334</c:v>
                </c:pt>
                <c:pt idx="66">
                  <c:v>28.3008</c:v>
                </c:pt>
                <c:pt idx="67">
                  <c:v>29.4414</c:v>
                </c:pt>
                <c:pt idx="68">
                  <c:v>30.4941</c:v>
                </c:pt>
                <c:pt idx="69">
                  <c:v>31.4048</c:v>
                </c:pt>
                <c:pt idx="70">
                  <c:v>32.3494</c:v>
                </c:pt>
                <c:pt idx="71">
                  <c:v>33.3855</c:v>
                </c:pt>
                <c:pt idx="72">
                  <c:v>34.4215</c:v>
                </c:pt>
                <c:pt idx="73">
                  <c:v>35.3071</c:v>
                </c:pt>
                <c:pt idx="74">
                  <c:v>36.4763</c:v>
                </c:pt>
                <c:pt idx="75">
                  <c:v>37.6934</c:v>
                </c:pt>
                <c:pt idx="76">
                  <c:v>38.8663</c:v>
                </c:pt>
                <c:pt idx="77">
                  <c:v>40.2403</c:v>
                </c:pt>
                <c:pt idx="78">
                  <c:v>41.9247</c:v>
                </c:pt>
                <c:pt idx="79">
                  <c:v>43.4248</c:v>
                </c:pt>
                <c:pt idx="80">
                  <c:v>44.8616</c:v>
                </c:pt>
                <c:pt idx="81">
                  <c:v>46.1091</c:v>
                </c:pt>
                <c:pt idx="82">
                  <c:v>47.2191</c:v>
                </c:pt>
                <c:pt idx="83">
                  <c:v>48.3284</c:v>
                </c:pt>
                <c:pt idx="84">
                  <c:v>49.4321</c:v>
                </c:pt>
                <c:pt idx="85">
                  <c:v>50.3269</c:v>
                </c:pt>
                <c:pt idx="86">
                  <c:v>51.3701</c:v>
                </c:pt>
                <c:pt idx="87">
                  <c:v>52.3837</c:v>
                </c:pt>
                <c:pt idx="88">
                  <c:v>53.3636</c:v>
                </c:pt>
                <c:pt idx="89">
                  <c:v>54.2774</c:v>
                </c:pt>
                <c:pt idx="90">
                  <c:v>55.4235</c:v>
                </c:pt>
                <c:pt idx="91">
                  <c:v>56.5503</c:v>
                </c:pt>
                <c:pt idx="92">
                  <c:v>58.0539</c:v>
                </c:pt>
                <c:pt idx="93">
                  <c:v>59.6223</c:v>
                </c:pt>
                <c:pt idx="94">
                  <c:v>61.5502</c:v>
                </c:pt>
                <c:pt idx="95">
                  <c:v>63.615</c:v>
                </c:pt>
                <c:pt idx="96">
                  <c:v>65.47539999999998</c:v>
                </c:pt>
                <c:pt idx="97">
                  <c:v>67.12249999999995</c:v>
                </c:pt>
                <c:pt idx="98">
                  <c:v>68.7825</c:v>
                </c:pt>
                <c:pt idx="99">
                  <c:v>70.9328</c:v>
                </c:pt>
                <c:pt idx="100">
                  <c:v>72.7647</c:v>
                </c:pt>
                <c:pt idx="101">
                  <c:v>75.2272</c:v>
                </c:pt>
                <c:pt idx="102">
                  <c:v>77.4038</c:v>
                </c:pt>
                <c:pt idx="103">
                  <c:v>79.5573</c:v>
                </c:pt>
                <c:pt idx="104">
                  <c:v>81.9051</c:v>
                </c:pt>
                <c:pt idx="105">
                  <c:v>83.9078</c:v>
                </c:pt>
                <c:pt idx="106">
                  <c:v>86.0127</c:v>
                </c:pt>
                <c:pt idx="107">
                  <c:v>88.7191</c:v>
                </c:pt>
                <c:pt idx="108">
                  <c:v>91.0432</c:v>
                </c:pt>
                <c:pt idx="109">
                  <c:v>93.5638</c:v>
                </c:pt>
                <c:pt idx="110">
                  <c:v>96.7992</c:v>
                </c:pt>
                <c:pt idx="111">
                  <c:v>100.12</c:v>
                </c:pt>
                <c:pt idx="112">
                  <c:v>102.79</c:v>
                </c:pt>
                <c:pt idx="113">
                  <c:v>105.538</c:v>
                </c:pt>
                <c:pt idx="114">
                  <c:v>108.106</c:v>
                </c:pt>
                <c:pt idx="115">
                  <c:v>110.79</c:v>
                </c:pt>
                <c:pt idx="116">
                  <c:v>113.109</c:v>
                </c:pt>
                <c:pt idx="117">
                  <c:v>115.845</c:v>
                </c:pt>
                <c:pt idx="118">
                  <c:v>118.708</c:v>
                </c:pt>
                <c:pt idx="119">
                  <c:v>121.571</c:v>
                </c:pt>
                <c:pt idx="120">
                  <c:v>126.032</c:v>
                </c:pt>
                <c:pt idx="121">
                  <c:v>131.196</c:v>
                </c:pt>
                <c:pt idx="122">
                  <c:v>135.85</c:v>
                </c:pt>
                <c:pt idx="123">
                  <c:v>139.924</c:v>
                </c:pt>
                <c:pt idx="124">
                  <c:v>143.568</c:v>
                </c:pt>
                <c:pt idx="125">
                  <c:v>146.935</c:v>
                </c:pt>
                <c:pt idx="126">
                  <c:v>150.24</c:v>
                </c:pt>
                <c:pt idx="127">
                  <c:v>152.768</c:v>
                </c:pt>
                <c:pt idx="128">
                  <c:v>155.608</c:v>
                </c:pt>
                <c:pt idx="129">
                  <c:v>158.393</c:v>
                </c:pt>
                <c:pt idx="130">
                  <c:v>161.166</c:v>
                </c:pt>
                <c:pt idx="131">
                  <c:v>163.704</c:v>
                </c:pt>
                <c:pt idx="132">
                  <c:v>166.656</c:v>
                </c:pt>
                <c:pt idx="133">
                  <c:v>170.357</c:v>
                </c:pt>
                <c:pt idx="134">
                  <c:v>174.101</c:v>
                </c:pt>
                <c:pt idx="135">
                  <c:v>177.802</c:v>
                </c:pt>
                <c:pt idx="136">
                  <c:v>181.412</c:v>
                </c:pt>
                <c:pt idx="137">
                  <c:v>185.122</c:v>
                </c:pt>
                <c:pt idx="138">
                  <c:v>188.264</c:v>
                </c:pt>
                <c:pt idx="139">
                  <c:v>191.404</c:v>
                </c:pt>
                <c:pt idx="140">
                  <c:v>194.252</c:v>
                </c:pt>
                <c:pt idx="141">
                  <c:v>197.181</c:v>
                </c:pt>
                <c:pt idx="142">
                  <c:v>200.823</c:v>
                </c:pt>
                <c:pt idx="143">
                  <c:v>204.289</c:v>
                </c:pt>
                <c:pt idx="144">
                  <c:v>207.715</c:v>
                </c:pt>
                <c:pt idx="145">
                  <c:v>212.719</c:v>
                </c:pt>
                <c:pt idx="146">
                  <c:v>218.197</c:v>
                </c:pt>
                <c:pt idx="147">
                  <c:v>223.584</c:v>
                </c:pt>
                <c:pt idx="148">
                  <c:v>229.953</c:v>
                </c:pt>
                <c:pt idx="149">
                  <c:v>236.695</c:v>
                </c:pt>
                <c:pt idx="150">
                  <c:v>243.571</c:v>
                </c:pt>
                <c:pt idx="151">
                  <c:v>251.557</c:v>
                </c:pt>
                <c:pt idx="152">
                  <c:v>259.828</c:v>
                </c:pt>
                <c:pt idx="153">
                  <c:v>269.149</c:v>
                </c:pt>
                <c:pt idx="154">
                  <c:v>280.013</c:v>
                </c:pt>
                <c:pt idx="155">
                  <c:v>290.753</c:v>
                </c:pt>
                <c:pt idx="156">
                  <c:v>300.414</c:v>
                </c:pt>
                <c:pt idx="157">
                  <c:v>308.029</c:v>
                </c:pt>
                <c:pt idx="158">
                  <c:v>318.174</c:v>
                </c:pt>
                <c:pt idx="159">
                  <c:v>326.54</c:v>
                </c:pt>
                <c:pt idx="160">
                  <c:v>336.043</c:v>
                </c:pt>
                <c:pt idx="161">
                  <c:v>344.864</c:v>
                </c:pt>
                <c:pt idx="162">
                  <c:v>353.191</c:v>
                </c:pt>
                <c:pt idx="163">
                  <c:v>361.689</c:v>
                </c:pt>
                <c:pt idx="164">
                  <c:v>368.188</c:v>
                </c:pt>
                <c:pt idx="165">
                  <c:v>376.2909999999989</c:v>
                </c:pt>
                <c:pt idx="166">
                  <c:v>385.053</c:v>
                </c:pt>
                <c:pt idx="167">
                  <c:v>393.775</c:v>
                </c:pt>
                <c:pt idx="168">
                  <c:v>405.541</c:v>
                </c:pt>
                <c:pt idx="169">
                  <c:v>416.724</c:v>
                </c:pt>
                <c:pt idx="170">
                  <c:v>430.4259999999989</c:v>
                </c:pt>
                <c:pt idx="171">
                  <c:v>446.572</c:v>
                </c:pt>
                <c:pt idx="172">
                  <c:v>459.422</c:v>
                </c:pt>
                <c:pt idx="173">
                  <c:v>472.992</c:v>
                </c:pt>
                <c:pt idx="174">
                  <c:v>486.038</c:v>
                </c:pt>
                <c:pt idx="175">
                  <c:v>495.891</c:v>
                </c:pt>
                <c:pt idx="176">
                  <c:v>506.023</c:v>
                </c:pt>
                <c:pt idx="177">
                  <c:v>513.66</c:v>
                </c:pt>
                <c:pt idx="178">
                  <c:v>520.929</c:v>
                </c:pt>
                <c:pt idx="179">
                  <c:v>528.66</c:v>
                </c:pt>
                <c:pt idx="180">
                  <c:v>536.13</c:v>
                </c:pt>
                <c:pt idx="181">
                  <c:v>547.106</c:v>
                </c:pt>
                <c:pt idx="182">
                  <c:v>557.782</c:v>
                </c:pt>
                <c:pt idx="183">
                  <c:v>570.808</c:v>
                </c:pt>
                <c:pt idx="184">
                  <c:v>584.5369999999994</c:v>
                </c:pt>
                <c:pt idx="185">
                  <c:v>598.9519999999974</c:v>
                </c:pt>
                <c:pt idx="186">
                  <c:v>612.984</c:v>
                </c:pt>
                <c:pt idx="187">
                  <c:v>631.498</c:v>
                </c:pt>
                <c:pt idx="188">
                  <c:v>651.623</c:v>
                </c:pt>
                <c:pt idx="189">
                  <c:v>672.64</c:v>
                </c:pt>
                <c:pt idx="190">
                  <c:v>694.0669999999974</c:v>
                </c:pt>
                <c:pt idx="191">
                  <c:v>715.425</c:v>
                </c:pt>
                <c:pt idx="192">
                  <c:v>739.497</c:v>
                </c:pt>
                <c:pt idx="193">
                  <c:v>760.229</c:v>
                </c:pt>
                <c:pt idx="194">
                  <c:v>780.164</c:v>
                </c:pt>
                <c:pt idx="195">
                  <c:v>799.254</c:v>
                </c:pt>
                <c:pt idx="196">
                  <c:v>822.625</c:v>
                </c:pt>
                <c:pt idx="197">
                  <c:v>849.4209999999994</c:v>
                </c:pt>
                <c:pt idx="198">
                  <c:v>874.651</c:v>
                </c:pt>
                <c:pt idx="199">
                  <c:v>900.511</c:v>
                </c:pt>
                <c:pt idx="200">
                  <c:v>931.513</c:v>
                </c:pt>
                <c:pt idx="201">
                  <c:v>958.886</c:v>
                </c:pt>
                <c:pt idx="202">
                  <c:v>983.4259999999994</c:v>
                </c:pt>
                <c:pt idx="203">
                  <c:v>1012.3</c:v>
                </c:pt>
                <c:pt idx="204">
                  <c:v>1040.3</c:v>
                </c:pt>
                <c:pt idx="205">
                  <c:v>1072.17</c:v>
                </c:pt>
                <c:pt idx="206">
                  <c:v>1099.33</c:v>
                </c:pt>
                <c:pt idx="207">
                  <c:v>1124.0</c:v>
                </c:pt>
                <c:pt idx="208">
                  <c:v>1156.61</c:v>
                </c:pt>
                <c:pt idx="209">
                  <c:v>1199.6</c:v>
                </c:pt>
                <c:pt idx="210">
                  <c:v>1244.07</c:v>
                </c:pt>
                <c:pt idx="211">
                  <c:v>1294.42</c:v>
                </c:pt>
                <c:pt idx="212">
                  <c:v>1342.14</c:v>
                </c:pt>
                <c:pt idx="213">
                  <c:v>1392.02</c:v>
                </c:pt>
                <c:pt idx="214">
                  <c:v>1446.21</c:v>
                </c:pt>
                <c:pt idx="215">
                  <c:v>1493.86</c:v>
                </c:pt>
                <c:pt idx="216">
                  <c:v>1547.02</c:v>
                </c:pt>
                <c:pt idx="217">
                  <c:v>1618.3</c:v>
                </c:pt>
                <c:pt idx="218">
                  <c:v>1706.23</c:v>
                </c:pt>
                <c:pt idx="219">
                  <c:v>1826.34</c:v>
                </c:pt>
                <c:pt idx="220">
                  <c:v>1958.3</c:v>
                </c:pt>
                <c:pt idx="221">
                  <c:v>2155.57</c:v>
                </c:pt>
                <c:pt idx="222">
                  <c:v>2490.81</c:v>
                </c:pt>
              </c:numCache>
            </c:numRef>
          </c:xVal>
          <c:yVal>
            <c:numRef>
              <c:f>CDF!$B$2:$B$224</c:f>
              <c:numCache>
                <c:formatCode>General</c:formatCode>
                <c:ptCount val="223"/>
                <c:pt idx="0">
                  <c:v>0.00448430493273542</c:v>
                </c:pt>
                <c:pt idx="1">
                  <c:v>0.00896860986547085</c:v>
                </c:pt>
                <c:pt idx="2">
                  <c:v>0.0134529147982063</c:v>
                </c:pt>
                <c:pt idx="3">
                  <c:v>0.0179372197309417</c:v>
                </c:pt>
                <c:pt idx="4">
                  <c:v>0.0224215246636771</c:v>
                </c:pt>
                <c:pt idx="5">
                  <c:v>0.0269058295964126</c:v>
                </c:pt>
                <c:pt idx="6">
                  <c:v>0.031390134529148</c:v>
                </c:pt>
                <c:pt idx="7">
                  <c:v>0.0358744394618834</c:v>
                </c:pt>
                <c:pt idx="8">
                  <c:v>0.0403587443946188</c:v>
                </c:pt>
                <c:pt idx="9">
                  <c:v>0.0448430493273542</c:v>
                </c:pt>
                <c:pt idx="10">
                  <c:v>0.0493273542600897</c:v>
                </c:pt>
                <c:pt idx="11">
                  <c:v>0.0538116591928251</c:v>
                </c:pt>
                <c:pt idx="12">
                  <c:v>0.0582959641255605</c:v>
                </c:pt>
                <c:pt idx="13">
                  <c:v>0.062780269058296</c:v>
                </c:pt>
                <c:pt idx="14">
                  <c:v>0.0672645739910314</c:v>
                </c:pt>
                <c:pt idx="15">
                  <c:v>0.0717488789237668</c:v>
                </c:pt>
                <c:pt idx="16">
                  <c:v>0.0762331838565022</c:v>
                </c:pt>
                <c:pt idx="17">
                  <c:v>0.0807174887892376</c:v>
                </c:pt>
                <c:pt idx="18">
                  <c:v>0.0852017937219731</c:v>
                </c:pt>
                <c:pt idx="19">
                  <c:v>0.0896860986547085</c:v>
                </c:pt>
                <c:pt idx="20">
                  <c:v>0.0941704035874439</c:v>
                </c:pt>
                <c:pt idx="21">
                  <c:v>0.0986547085201793</c:v>
                </c:pt>
                <c:pt idx="22">
                  <c:v>0.103139013452915</c:v>
                </c:pt>
                <c:pt idx="23">
                  <c:v>0.10762331838565</c:v>
                </c:pt>
                <c:pt idx="24">
                  <c:v>0.112107623318386</c:v>
                </c:pt>
                <c:pt idx="25">
                  <c:v>0.116591928251121</c:v>
                </c:pt>
                <c:pt idx="26">
                  <c:v>0.121076233183856</c:v>
                </c:pt>
                <c:pt idx="27">
                  <c:v>0.125560538116592</c:v>
                </c:pt>
                <c:pt idx="28">
                  <c:v>0.130044843049327</c:v>
                </c:pt>
                <c:pt idx="29">
                  <c:v>0.134529147982063</c:v>
                </c:pt>
                <c:pt idx="30">
                  <c:v>0.139013452914798</c:v>
                </c:pt>
                <c:pt idx="31">
                  <c:v>0.143497757847534</c:v>
                </c:pt>
                <c:pt idx="32">
                  <c:v>0.147982062780269</c:v>
                </c:pt>
                <c:pt idx="33">
                  <c:v>0.152466367713004</c:v>
                </c:pt>
                <c:pt idx="34">
                  <c:v>0.15695067264574</c:v>
                </c:pt>
                <c:pt idx="35">
                  <c:v>0.161434977578475</c:v>
                </c:pt>
                <c:pt idx="36">
                  <c:v>0.165919282511211</c:v>
                </c:pt>
                <c:pt idx="37">
                  <c:v>0.170403587443946</c:v>
                </c:pt>
                <c:pt idx="38">
                  <c:v>0.174887892376682</c:v>
                </c:pt>
                <c:pt idx="39">
                  <c:v>0.179372197309417</c:v>
                </c:pt>
                <c:pt idx="40">
                  <c:v>0.183856502242152</c:v>
                </c:pt>
                <c:pt idx="41">
                  <c:v>0.188340807174888</c:v>
                </c:pt>
                <c:pt idx="42">
                  <c:v>0.192825112107623</c:v>
                </c:pt>
                <c:pt idx="43">
                  <c:v>0.197309417040359</c:v>
                </c:pt>
                <c:pt idx="44">
                  <c:v>0.201793721973094</c:v>
                </c:pt>
                <c:pt idx="45">
                  <c:v>0.20627802690583</c:v>
                </c:pt>
                <c:pt idx="46">
                  <c:v>0.210762331838565</c:v>
                </c:pt>
                <c:pt idx="47">
                  <c:v>0.2152466367713</c:v>
                </c:pt>
                <c:pt idx="48">
                  <c:v>0.219730941704036</c:v>
                </c:pt>
                <c:pt idx="49">
                  <c:v>0.224215246636771</c:v>
                </c:pt>
                <c:pt idx="50">
                  <c:v>0.228699551569507</c:v>
                </c:pt>
                <c:pt idx="51">
                  <c:v>0.233183856502242</c:v>
                </c:pt>
                <c:pt idx="52">
                  <c:v>0.237668161434978</c:v>
                </c:pt>
                <c:pt idx="53">
                  <c:v>0.242152466367713</c:v>
                </c:pt>
                <c:pt idx="54">
                  <c:v>0.246636771300448</c:v>
                </c:pt>
                <c:pt idx="55">
                  <c:v>0.251121076233184</c:v>
                </c:pt>
                <c:pt idx="56">
                  <c:v>0.255605381165919</c:v>
                </c:pt>
                <c:pt idx="57">
                  <c:v>0.260089686098655</c:v>
                </c:pt>
                <c:pt idx="58">
                  <c:v>0.26457399103139</c:v>
                </c:pt>
                <c:pt idx="59">
                  <c:v>0.269058295964126</c:v>
                </c:pt>
                <c:pt idx="60">
                  <c:v>0.273542600896861</c:v>
                </c:pt>
                <c:pt idx="61">
                  <c:v>0.278026905829596</c:v>
                </c:pt>
                <c:pt idx="62">
                  <c:v>0.282511210762332</c:v>
                </c:pt>
                <c:pt idx="63">
                  <c:v>0.286995515695067</c:v>
                </c:pt>
                <c:pt idx="64">
                  <c:v>0.291479820627803</c:v>
                </c:pt>
                <c:pt idx="65">
                  <c:v>0.295964125560538</c:v>
                </c:pt>
                <c:pt idx="66">
                  <c:v>0.300448430493273</c:v>
                </c:pt>
                <c:pt idx="67">
                  <c:v>0.304932735426009</c:v>
                </c:pt>
                <c:pt idx="68">
                  <c:v>0.309417040358744</c:v>
                </c:pt>
                <c:pt idx="69">
                  <c:v>0.31390134529148</c:v>
                </c:pt>
                <c:pt idx="70">
                  <c:v>0.318385650224215</c:v>
                </c:pt>
                <c:pt idx="71">
                  <c:v>0.322869955156951</c:v>
                </c:pt>
                <c:pt idx="72">
                  <c:v>0.327354260089686</c:v>
                </c:pt>
                <c:pt idx="73">
                  <c:v>0.331838565022421</c:v>
                </c:pt>
                <c:pt idx="74">
                  <c:v>0.336322869955157</c:v>
                </c:pt>
                <c:pt idx="75">
                  <c:v>0.340807174887892</c:v>
                </c:pt>
                <c:pt idx="76">
                  <c:v>0.345291479820628</c:v>
                </c:pt>
                <c:pt idx="77">
                  <c:v>0.349775784753363</c:v>
                </c:pt>
                <c:pt idx="78">
                  <c:v>0.354260089686099</c:v>
                </c:pt>
                <c:pt idx="79">
                  <c:v>0.358744394618834</c:v>
                </c:pt>
                <c:pt idx="80">
                  <c:v>0.363228699551569</c:v>
                </c:pt>
                <c:pt idx="81">
                  <c:v>0.367713004484305</c:v>
                </c:pt>
                <c:pt idx="82">
                  <c:v>0.37219730941704</c:v>
                </c:pt>
                <c:pt idx="83">
                  <c:v>0.376681614349776</c:v>
                </c:pt>
                <c:pt idx="84">
                  <c:v>0.381165919282511</c:v>
                </c:pt>
                <c:pt idx="85">
                  <c:v>0.385650224215247</c:v>
                </c:pt>
                <c:pt idx="86">
                  <c:v>0.390134529147982</c:v>
                </c:pt>
                <c:pt idx="87">
                  <c:v>0.394618834080717</c:v>
                </c:pt>
                <c:pt idx="88">
                  <c:v>0.399103139013453</c:v>
                </c:pt>
                <c:pt idx="89">
                  <c:v>0.403587443946188</c:v>
                </c:pt>
                <c:pt idx="90">
                  <c:v>0.408071748878924</c:v>
                </c:pt>
                <c:pt idx="91">
                  <c:v>0.412556053811659</c:v>
                </c:pt>
                <c:pt idx="92">
                  <c:v>0.417040358744395</c:v>
                </c:pt>
                <c:pt idx="93">
                  <c:v>0.42152466367713</c:v>
                </c:pt>
                <c:pt idx="94">
                  <c:v>0.426008968609865</c:v>
                </c:pt>
                <c:pt idx="95">
                  <c:v>0.430493273542601</c:v>
                </c:pt>
                <c:pt idx="96">
                  <c:v>0.434977578475336</c:v>
                </c:pt>
                <c:pt idx="97">
                  <c:v>0.439461883408072</c:v>
                </c:pt>
                <c:pt idx="98">
                  <c:v>0.443946188340807</c:v>
                </c:pt>
                <c:pt idx="99">
                  <c:v>0.448430493273543</c:v>
                </c:pt>
                <c:pt idx="100">
                  <c:v>0.452914798206278</c:v>
                </c:pt>
                <c:pt idx="101">
                  <c:v>0.457399103139013</c:v>
                </c:pt>
                <c:pt idx="102">
                  <c:v>0.461883408071749</c:v>
                </c:pt>
                <c:pt idx="103">
                  <c:v>0.466367713004484</c:v>
                </c:pt>
                <c:pt idx="104">
                  <c:v>0.47085201793722</c:v>
                </c:pt>
                <c:pt idx="105">
                  <c:v>0.475336322869955</c:v>
                </c:pt>
                <c:pt idx="106">
                  <c:v>0.479820627802691</c:v>
                </c:pt>
                <c:pt idx="107">
                  <c:v>0.484304932735426</c:v>
                </c:pt>
                <c:pt idx="108">
                  <c:v>0.488789237668161</c:v>
                </c:pt>
                <c:pt idx="109">
                  <c:v>0.493273542600897</c:v>
                </c:pt>
                <c:pt idx="110">
                  <c:v>0.497757847533632</c:v>
                </c:pt>
                <c:pt idx="111">
                  <c:v>0.502242152466368</c:v>
                </c:pt>
                <c:pt idx="112">
                  <c:v>0.506726457399103</c:v>
                </c:pt>
                <c:pt idx="113">
                  <c:v>0.511210762331839</c:v>
                </c:pt>
                <c:pt idx="114">
                  <c:v>0.515695067264574</c:v>
                </c:pt>
                <c:pt idx="115">
                  <c:v>0.520179372197309</c:v>
                </c:pt>
                <c:pt idx="116">
                  <c:v>0.524663677130045</c:v>
                </c:pt>
                <c:pt idx="117">
                  <c:v>0.52914798206278</c:v>
                </c:pt>
                <c:pt idx="118">
                  <c:v>0.533632286995516</c:v>
                </c:pt>
                <c:pt idx="119">
                  <c:v>0.538116591928251</c:v>
                </c:pt>
                <c:pt idx="120">
                  <c:v>0.542600896860987</c:v>
                </c:pt>
                <c:pt idx="121">
                  <c:v>0.547085201793722</c:v>
                </c:pt>
                <c:pt idx="122">
                  <c:v>0.551569506726457</c:v>
                </c:pt>
                <c:pt idx="123">
                  <c:v>0.556053811659193</c:v>
                </c:pt>
                <c:pt idx="124">
                  <c:v>0.560538116591928</c:v>
                </c:pt>
                <c:pt idx="125">
                  <c:v>0.565022421524664</c:v>
                </c:pt>
                <c:pt idx="126">
                  <c:v>0.569506726457399</c:v>
                </c:pt>
                <c:pt idx="127">
                  <c:v>0.573991031390135</c:v>
                </c:pt>
                <c:pt idx="128">
                  <c:v>0.57847533632287</c:v>
                </c:pt>
                <c:pt idx="129">
                  <c:v>0.582959641255605</c:v>
                </c:pt>
                <c:pt idx="130">
                  <c:v>0.587443946188341</c:v>
                </c:pt>
                <c:pt idx="131">
                  <c:v>0.591928251121076</c:v>
                </c:pt>
                <c:pt idx="132">
                  <c:v>0.596412556053812</c:v>
                </c:pt>
                <c:pt idx="133">
                  <c:v>0.600896860986547</c:v>
                </c:pt>
                <c:pt idx="134">
                  <c:v>0.605381165919282</c:v>
                </c:pt>
                <c:pt idx="135">
                  <c:v>0.609865470852018</c:v>
                </c:pt>
                <c:pt idx="136">
                  <c:v>0.614349775784753</c:v>
                </c:pt>
                <c:pt idx="137">
                  <c:v>0.618834080717489</c:v>
                </c:pt>
                <c:pt idx="138">
                  <c:v>0.623318385650224</c:v>
                </c:pt>
                <c:pt idx="139">
                  <c:v>0.62780269058296</c:v>
                </c:pt>
                <c:pt idx="140">
                  <c:v>0.632286995515695</c:v>
                </c:pt>
                <c:pt idx="141">
                  <c:v>0.63677130044843</c:v>
                </c:pt>
                <c:pt idx="142">
                  <c:v>0.641255605381166</c:v>
                </c:pt>
                <c:pt idx="143">
                  <c:v>0.645739910313901</c:v>
                </c:pt>
                <c:pt idx="144">
                  <c:v>0.650224215246637</c:v>
                </c:pt>
                <c:pt idx="145">
                  <c:v>0.654708520179372</c:v>
                </c:pt>
                <c:pt idx="146">
                  <c:v>0.659192825112108</c:v>
                </c:pt>
                <c:pt idx="147">
                  <c:v>0.663677130044843</c:v>
                </c:pt>
                <c:pt idx="148">
                  <c:v>0.668161434977578</c:v>
                </c:pt>
                <c:pt idx="149">
                  <c:v>0.672645739910314</c:v>
                </c:pt>
                <c:pt idx="150">
                  <c:v>0.677130044843049</c:v>
                </c:pt>
                <c:pt idx="151">
                  <c:v>0.681614349775785</c:v>
                </c:pt>
                <c:pt idx="152">
                  <c:v>0.68609865470852</c:v>
                </c:pt>
                <c:pt idx="153">
                  <c:v>0.690582959641255</c:v>
                </c:pt>
                <c:pt idx="154">
                  <c:v>0.695067264573991</c:v>
                </c:pt>
                <c:pt idx="155">
                  <c:v>0.699551569506726</c:v>
                </c:pt>
                <c:pt idx="156">
                  <c:v>0.704035874439462</c:v>
                </c:pt>
                <c:pt idx="157">
                  <c:v>0.708520179372197</c:v>
                </c:pt>
                <c:pt idx="158">
                  <c:v>0.713004484304933</c:v>
                </c:pt>
                <c:pt idx="159">
                  <c:v>0.717488789237668</c:v>
                </c:pt>
                <c:pt idx="160">
                  <c:v>0.721973094170403</c:v>
                </c:pt>
                <c:pt idx="161">
                  <c:v>0.726457399103139</c:v>
                </c:pt>
                <c:pt idx="162">
                  <c:v>0.730941704035874</c:v>
                </c:pt>
                <c:pt idx="163">
                  <c:v>0.73542600896861</c:v>
                </c:pt>
                <c:pt idx="164">
                  <c:v>0.739910313901345</c:v>
                </c:pt>
                <c:pt idx="165">
                  <c:v>0.744394618834081</c:v>
                </c:pt>
                <c:pt idx="166">
                  <c:v>0.748878923766816</c:v>
                </c:pt>
                <c:pt idx="167">
                  <c:v>0.753363228699551</c:v>
                </c:pt>
                <c:pt idx="168">
                  <c:v>0.757847533632287</c:v>
                </c:pt>
                <c:pt idx="169">
                  <c:v>0.762331838565022</c:v>
                </c:pt>
                <c:pt idx="170">
                  <c:v>0.766816143497758</c:v>
                </c:pt>
                <c:pt idx="171">
                  <c:v>0.771300448430493</c:v>
                </c:pt>
                <c:pt idx="172">
                  <c:v>0.775784753363229</c:v>
                </c:pt>
                <c:pt idx="173">
                  <c:v>0.780269058295964</c:v>
                </c:pt>
                <c:pt idx="174">
                  <c:v>0.7847533632287</c:v>
                </c:pt>
                <c:pt idx="175">
                  <c:v>0.789237668161435</c:v>
                </c:pt>
                <c:pt idx="176">
                  <c:v>0.79372197309417</c:v>
                </c:pt>
                <c:pt idx="177">
                  <c:v>0.798206278026906</c:v>
                </c:pt>
                <c:pt idx="178">
                  <c:v>0.802690582959641</c:v>
                </c:pt>
                <c:pt idx="179">
                  <c:v>0.807174887892377</c:v>
                </c:pt>
                <c:pt idx="180">
                  <c:v>0.811659192825112</c:v>
                </c:pt>
                <c:pt idx="181">
                  <c:v>0.816143497757848</c:v>
                </c:pt>
                <c:pt idx="182">
                  <c:v>0.820627802690583</c:v>
                </c:pt>
                <c:pt idx="183">
                  <c:v>0.825112107623318</c:v>
                </c:pt>
                <c:pt idx="184">
                  <c:v>0.829596412556054</c:v>
                </c:pt>
                <c:pt idx="185">
                  <c:v>0.834080717488789</c:v>
                </c:pt>
                <c:pt idx="186">
                  <c:v>0.838565022421525</c:v>
                </c:pt>
                <c:pt idx="187">
                  <c:v>0.84304932735426</c:v>
                </c:pt>
                <c:pt idx="188">
                  <c:v>0.847533632286995</c:v>
                </c:pt>
                <c:pt idx="189">
                  <c:v>0.852017937219731</c:v>
                </c:pt>
                <c:pt idx="190">
                  <c:v>0.856502242152466</c:v>
                </c:pt>
                <c:pt idx="191">
                  <c:v>0.860986547085202</c:v>
                </c:pt>
                <c:pt idx="192">
                  <c:v>0.865470852017937</c:v>
                </c:pt>
                <c:pt idx="193">
                  <c:v>0.869955156950673</c:v>
                </c:pt>
                <c:pt idx="194">
                  <c:v>0.874439461883408</c:v>
                </c:pt>
                <c:pt idx="195">
                  <c:v>0.878923766816143</c:v>
                </c:pt>
                <c:pt idx="196">
                  <c:v>0.883408071748879</c:v>
                </c:pt>
                <c:pt idx="197">
                  <c:v>0.887892376681614</c:v>
                </c:pt>
                <c:pt idx="198">
                  <c:v>0.89237668161435</c:v>
                </c:pt>
                <c:pt idx="199">
                  <c:v>0.896860986547085</c:v>
                </c:pt>
                <c:pt idx="200">
                  <c:v>0.901345291479821</c:v>
                </c:pt>
                <c:pt idx="201">
                  <c:v>0.905829596412556</c:v>
                </c:pt>
                <c:pt idx="202">
                  <c:v>0.910313901345291</c:v>
                </c:pt>
                <c:pt idx="203">
                  <c:v>0.914798206278027</c:v>
                </c:pt>
                <c:pt idx="204">
                  <c:v>0.919282511210762</c:v>
                </c:pt>
                <c:pt idx="205">
                  <c:v>0.923766816143498</c:v>
                </c:pt>
                <c:pt idx="206">
                  <c:v>0.928251121076233</c:v>
                </c:pt>
                <c:pt idx="207">
                  <c:v>0.932735426008969</c:v>
                </c:pt>
                <c:pt idx="208">
                  <c:v>0.937219730941704</c:v>
                </c:pt>
                <c:pt idx="209">
                  <c:v>0.941704035874439</c:v>
                </c:pt>
                <c:pt idx="210">
                  <c:v>0.946188340807175</c:v>
                </c:pt>
                <c:pt idx="211">
                  <c:v>0.95067264573991</c:v>
                </c:pt>
                <c:pt idx="212">
                  <c:v>0.955156950672646</c:v>
                </c:pt>
                <c:pt idx="213">
                  <c:v>0.959641255605381</c:v>
                </c:pt>
                <c:pt idx="214">
                  <c:v>0.964125560538117</c:v>
                </c:pt>
                <c:pt idx="215">
                  <c:v>0.968609865470852</c:v>
                </c:pt>
                <c:pt idx="216">
                  <c:v>0.973094170403587</c:v>
                </c:pt>
                <c:pt idx="217">
                  <c:v>0.977578475336323</c:v>
                </c:pt>
                <c:pt idx="218">
                  <c:v>0.982062780269058</c:v>
                </c:pt>
                <c:pt idx="219">
                  <c:v>0.986547085201794</c:v>
                </c:pt>
                <c:pt idx="220">
                  <c:v>0.991031390134529</c:v>
                </c:pt>
                <c:pt idx="221">
                  <c:v>0.995515695067265</c:v>
                </c:pt>
                <c:pt idx="222">
                  <c:v>1.0</c:v>
                </c:pt>
              </c:numCache>
            </c:numRef>
          </c:yVal>
          <c:smooth val="0"/>
        </c:ser>
        <c:ser>
          <c:idx val="3"/>
          <c:order val="3"/>
          <c:tx>
            <c:v>Global-MP</c:v>
          </c:tx>
          <c:spPr>
            <a:ln w="25400" cmpd="sng"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CDF!$F$2:$F$224</c:f>
              <c:numCache>
                <c:formatCode>General</c:formatCode>
                <c:ptCount val="223"/>
                <c:pt idx="0">
                  <c:v>1.19846</c:v>
                </c:pt>
                <c:pt idx="1">
                  <c:v>2.18473</c:v>
                </c:pt>
                <c:pt idx="2">
                  <c:v>2.35854</c:v>
                </c:pt>
                <c:pt idx="3">
                  <c:v>2.52472</c:v>
                </c:pt>
                <c:pt idx="4">
                  <c:v>2.71305</c:v>
                </c:pt>
                <c:pt idx="5">
                  <c:v>2.89832</c:v>
                </c:pt>
                <c:pt idx="6">
                  <c:v>3.0409</c:v>
                </c:pt>
                <c:pt idx="7">
                  <c:v>3.12996</c:v>
                </c:pt>
                <c:pt idx="8">
                  <c:v>3.23103</c:v>
                </c:pt>
                <c:pt idx="9">
                  <c:v>3.362849999999969</c:v>
                </c:pt>
                <c:pt idx="10">
                  <c:v>3.46806</c:v>
                </c:pt>
                <c:pt idx="11">
                  <c:v>3.5741</c:v>
                </c:pt>
                <c:pt idx="12">
                  <c:v>3.70038</c:v>
                </c:pt>
                <c:pt idx="13">
                  <c:v>3.82781</c:v>
                </c:pt>
                <c:pt idx="14">
                  <c:v>3.93113</c:v>
                </c:pt>
                <c:pt idx="15">
                  <c:v>4.06066</c:v>
                </c:pt>
                <c:pt idx="16">
                  <c:v>4.18349</c:v>
                </c:pt>
                <c:pt idx="17">
                  <c:v>4.30568</c:v>
                </c:pt>
                <c:pt idx="18">
                  <c:v>4.415529999999999</c:v>
                </c:pt>
                <c:pt idx="19">
                  <c:v>4.54049</c:v>
                </c:pt>
                <c:pt idx="20">
                  <c:v>4.662079999999975</c:v>
                </c:pt>
                <c:pt idx="21">
                  <c:v>4.78311</c:v>
                </c:pt>
                <c:pt idx="22">
                  <c:v>4.887929999999994</c:v>
                </c:pt>
                <c:pt idx="23">
                  <c:v>4.99693</c:v>
                </c:pt>
                <c:pt idx="24">
                  <c:v>5.1492</c:v>
                </c:pt>
                <c:pt idx="25">
                  <c:v>5.308879999999998</c:v>
                </c:pt>
                <c:pt idx="26">
                  <c:v>5.48868</c:v>
                </c:pt>
                <c:pt idx="27">
                  <c:v>5.64952</c:v>
                </c:pt>
                <c:pt idx="28">
                  <c:v>5.805079999999998</c:v>
                </c:pt>
                <c:pt idx="29">
                  <c:v>5.975</c:v>
                </c:pt>
                <c:pt idx="30">
                  <c:v>6.146529999999998</c:v>
                </c:pt>
                <c:pt idx="31">
                  <c:v>6.308529999999997</c:v>
                </c:pt>
                <c:pt idx="32">
                  <c:v>6.5388</c:v>
                </c:pt>
                <c:pt idx="33">
                  <c:v>6.75378</c:v>
                </c:pt>
                <c:pt idx="34">
                  <c:v>7.010149999999999</c:v>
                </c:pt>
                <c:pt idx="35">
                  <c:v>7.315579999999985</c:v>
                </c:pt>
                <c:pt idx="36">
                  <c:v>7.592149999999997</c:v>
                </c:pt>
                <c:pt idx="37">
                  <c:v>7.87661</c:v>
                </c:pt>
                <c:pt idx="38">
                  <c:v>8.224349999999997</c:v>
                </c:pt>
                <c:pt idx="39">
                  <c:v>8.574960000000001</c:v>
                </c:pt>
                <c:pt idx="40">
                  <c:v>8.898250000000001</c:v>
                </c:pt>
                <c:pt idx="41">
                  <c:v>9.41645</c:v>
                </c:pt>
                <c:pt idx="42">
                  <c:v>9.86671</c:v>
                </c:pt>
                <c:pt idx="43">
                  <c:v>10.4299</c:v>
                </c:pt>
                <c:pt idx="44">
                  <c:v>10.9245</c:v>
                </c:pt>
                <c:pt idx="45">
                  <c:v>11.4998</c:v>
                </c:pt>
                <c:pt idx="46">
                  <c:v>12.2101</c:v>
                </c:pt>
                <c:pt idx="47">
                  <c:v>12.8001</c:v>
                </c:pt>
                <c:pt idx="48">
                  <c:v>13.3816</c:v>
                </c:pt>
                <c:pt idx="49">
                  <c:v>14.1796</c:v>
                </c:pt>
                <c:pt idx="50">
                  <c:v>14.9664</c:v>
                </c:pt>
                <c:pt idx="51">
                  <c:v>15.6554</c:v>
                </c:pt>
                <c:pt idx="52">
                  <c:v>16.4144</c:v>
                </c:pt>
                <c:pt idx="53">
                  <c:v>17.0856</c:v>
                </c:pt>
                <c:pt idx="54">
                  <c:v>17.7139</c:v>
                </c:pt>
                <c:pt idx="55">
                  <c:v>18.3916</c:v>
                </c:pt>
                <c:pt idx="56">
                  <c:v>19.1015</c:v>
                </c:pt>
                <c:pt idx="57">
                  <c:v>20.0465</c:v>
                </c:pt>
                <c:pt idx="58">
                  <c:v>20.9529</c:v>
                </c:pt>
                <c:pt idx="59">
                  <c:v>21.6978</c:v>
                </c:pt>
                <c:pt idx="60">
                  <c:v>22.5055</c:v>
                </c:pt>
                <c:pt idx="61">
                  <c:v>23.1825</c:v>
                </c:pt>
                <c:pt idx="62">
                  <c:v>23.9452</c:v>
                </c:pt>
                <c:pt idx="63">
                  <c:v>24.8901</c:v>
                </c:pt>
                <c:pt idx="64">
                  <c:v>25.7717</c:v>
                </c:pt>
                <c:pt idx="65">
                  <c:v>26.6489</c:v>
                </c:pt>
                <c:pt idx="66">
                  <c:v>27.7976</c:v>
                </c:pt>
                <c:pt idx="67">
                  <c:v>29.0668</c:v>
                </c:pt>
                <c:pt idx="68">
                  <c:v>30.1447</c:v>
                </c:pt>
                <c:pt idx="69">
                  <c:v>31.0629</c:v>
                </c:pt>
                <c:pt idx="70">
                  <c:v>32.0095</c:v>
                </c:pt>
                <c:pt idx="71">
                  <c:v>32.9798</c:v>
                </c:pt>
                <c:pt idx="72">
                  <c:v>34.0135</c:v>
                </c:pt>
                <c:pt idx="73">
                  <c:v>35.0335</c:v>
                </c:pt>
                <c:pt idx="74">
                  <c:v>36.0627</c:v>
                </c:pt>
                <c:pt idx="75">
                  <c:v>37.3657</c:v>
                </c:pt>
                <c:pt idx="76">
                  <c:v>38.553</c:v>
                </c:pt>
                <c:pt idx="77">
                  <c:v>39.8028</c:v>
                </c:pt>
                <c:pt idx="78">
                  <c:v>41.4861</c:v>
                </c:pt>
                <c:pt idx="79">
                  <c:v>42.9755</c:v>
                </c:pt>
                <c:pt idx="80">
                  <c:v>44.4333</c:v>
                </c:pt>
                <c:pt idx="81">
                  <c:v>45.6025</c:v>
                </c:pt>
                <c:pt idx="82">
                  <c:v>46.9149</c:v>
                </c:pt>
                <c:pt idx="83">
                  <c:v>48.0085</c:v>
                </c:pt>
                <c:pt idx="84">
                  <c:v>48.9829</c:v>
                </c:pt>
                <c:pt idx="85">
                  <c:v>49.9933</c:v>
                </c:pt>
                <c:pt idx="86">
                  <c:v>50.957</c:v>
                </c:pt>
                <c:pt idx="87">
                  <c:v>52.0191</c:v>
                </c:pt>
                <c:pt idx="88">
                  <c:v>53.0061</c:v>
                </c:pt>
                <c:pt idx="89">
                  <c:v>53.9442</c:v>
                </c:pt>
                <c:pt idx="90">
                  <c:v>55.0164</c:v>
                </c:pt>
                <c:pt idx="91">
                  <c:v>56.0551</c:v>
                </c:pt>
                <c:pt idx="92">
                  <c:v>57.5486</c:v>
                </c:pt>
                <c:pt idx="93">
                  <c:v>59.2293</c:v>
                </c:pt>
                <c:pt idx="94">
                  <c:v>60.8832</c:v>
                </c:pt>
                <c:pt idx="95">
                  <c:v>63.1648</c:v>
                </c:pt>
                <c:pt idx="96">
                  <c:v>65.0095</c:v>
                </c:pt>
                <c:pt idx="97">
                  <c:v>66.848</c:v>
                </c:pt>
                <c:pt idx="98">
                  <c:v>68.4306</c:v>
                </c:pt>
                <c:pt idx="99">
                  <c:v>70.4466</c:v>
                </c:pt>
                <c:pt idx="100">
                  <c:v>72.2712</c:v>
                </c:pt>
                <c:pt idx="101">
                  <c:v>74.5765</c:v>
                </c:pt>
                <c:pt idx="102">
                  <c:v>77.0059</c:v>
                </c:pt>
                <c:pt idx="103">
                  <c:v>79.1232</c:v>
                </c:pt>
                <c:pt idx="104">
                  <c:v>81.55200000000001</c:v>
                </c:pt>
                <c:pt idx="105">
                  <c:v>83.5366</c:v>
                </c:pt>
                <c:pt idx="106">
                  <c:v>85.4533</c:v>
                </c:pt>
                <c:pt idx="107">
                  <c:v>88.10639999999998</c:v>
                </c:pt>
                <c:pt idx="108">
                  <c:v>90.66579999999998</c:v>
                </c:pt>
                <c:pt idx="109">
                  <c:v>92.9913</c:v>
                </c:pt>
                <c:pt idx="110">
                  <c:v>96.15560000000001</c:v>
                </c:pt>
                <c:pt idx="111">
                  <c:v>99.5041</c:v>
                </c:pt>
                <c:pt idx="112">
                  <c:v>102.412</c:v>
                </c:pt>
                <c:pt idx="113">
                  <c:v>104.995</c:v>
                </c:pt>
                <c:pt idx="114">
                  <c:v>107.523</c:v>
                </c:pt>
                <c:pt idx="115">
                  <c:v>110.395</c:v>
                </c:pt>
                <c:pt idx="116">
                  <c:v>112.573</c:v>
                </c:pt>
                <c:pt idx="117">
                  <c:v>115.378</c:v>
                </c:pt>
                <c:pt idx="118">
                  <c:v>118.273</c:v>
                </c:pt>
                <c:pt idx="119">
                  <c:v>120.971</c:v>
                </c:pt>
                <c:pt idx="120">
                  <c:v>125.293</c:v>
                </c:pt>
                <c:pt idx="121">
                  <c:v>130.535</c:v>
                </c:pt>
                <c:pt idx="122">
                  <c:v>135.312</c:v>
                </c:pt>
                <c:pt idx="123">
                  <c:v>139.692</c:v>
                </c:pt>
                <c:pt idx="124">
                  <c:v>143.325</c:v>
                </c:pt>
                <c:pt idx="125">
                  <c:v>146.632</c:v>
                </c:pt>
                <c:pt idx="126">
                  <c:v>149.937</c:v>
                </c:pt>
                <c:pt idx="127">
                  <c:v>152.482</c:v>
                </c:pt>
                <c:pt idx="128">
                  <c:v>155.272</c:v>
                </c:pt>
                <c:pt idx="129">
                  <c:v>158.095</c:v>
                </c:pt>
                <c:pt idx="130">
                  <c:v>160.693</c:v>
                </c:pt>
                <c:pt idx="131">
                  <c:v>163.308</c:v>
                </c:pt>
                <c:pt idx="132">
                  <c:v>166.213</c:v>
                </c:pt>
                <c:pt idx="133">
                  <c:v>169.763</c:v>
                </c:pt>
                <c:pt idx="134">
                  <c:v>173.608</c:v>
                </c:pt>
                <c:pt idx="135">
                  <c:v>177.293</c:v>
                </c:pt>
                <c:pt idx="136">
                  <c:v>180.832</c:v>
                </c:pt>
                <c:pt idx="137">
                  <c:v>184.157</c:v>
                </c:pt>
                <c:pt idx="138">
                  <c:v>187.566</c:v>
                </c:pt>
                <c:pt idx="139">
                  <c:v>190.89</c:v>
                </c:pt>
                <c:pt idx="140">
                  <c:v>193.785</c:v>
                </c:pt>
                <c:pt idx="141">
                  <c:v>196.64</c:v>
                </c:pt>
                <c:pt idx="142">
                  <c:v>200.141</c:v>
                </c:pt>
                <c:pt idx="143">
                  <c:v>203.547</c:v>
                </c:pt>
                <c:pt idx="144">
                  <c:v>207.054</c:v>
                </c:pt>
                <c:pt idx="145">
                  <c:v>212.108</c:v>
                </c:pt>
                <c:pt idx="146">
                  <c:v>217.364</c:v>
                </c:pt>
                <c:pt idx="147">
                  <c:v>222.482</c:v>
                </c:pt>
                <c:pt idx="148">
                  <c:v>229.076</c:v>
                </c:pt>
                <c:pt idx="149">
                  <c:v>235.107</c:v>
                </c:pt>
                <c:pt idx="150">
                  <c:v>242.662</c:v>
                </c:pt>
                <c:pt idx="151">
                  <c:v>250.708</c:v>
                </c:pt>
                <c:pt idx="152">
                  <c:v>258.201</c:v>
                </c:pt>
                <c:pt idx="153">
                  <c:v>268.289</c:v>
                </c:pt>
                <c:pt idx="154">
                  <c:v>278.949</c:v>
                </c:pt>
                <c:pt idx="155">
                  <c:v>289.884</c:v>
                </c:pt>
                <c:pt idx="156">
                  <c:v>298.662</c:v>
                </c:pt>
                <c:pt idx="157">
                  <c:v>306.732</c:v>
                </c:pt>
                <c:pt idx="158">
                  <c:v>317.019</c:v>
                </c:pt>
                <c:pt idx="159">
                  <c:v>325.039</c:v>
                </c:pt>
                <c:pt idx="160">
                  <c:v>334.897</c:v>
                </c:pt>
                <c:pt idx="161">
                  <c:v>343.886</c:v>
                </c:pt>
                <c:pt idx="162">
                  <c:v>352.448</c:v>
                </c:pt>
                <c:pt idx="163">
                  <c:v>361.087</c:v>
                </c:pt>
                <c:pt idx="164">
                  <c:v>367.387</c:v>
                </c:pt>
                <c:pt idx="165">
                  <c:v>375.4109999999989</c:v>
                </c:pt>
                <c:pt idx="166">
                  <c:v>383.962</c:v>
                </c:pt>
                <c:pt idx="167">
                  <c:v>392.425</c:v>
                </c:pt>
                <c:pt idx="168">
                  <c:v>404.814</c:v>
                </c:pt>
                <c:pt idx="169">
                  <c:v>415.676</c:v>
                </c:pt>
                <c:pt idx="170">
                  <c:v>428.863</c:v>
                </c:pt>
                <c:pt idx="171">
                  <c:v>444.586</c:v>
                </c:pt>
                <c:pt idx="172">
                  <c:v>458.14</c:v>
                </c:pt>
                <c:pt idx="173">
                  <c:v>470.538</c:v>
                </c:pt>
                <c:pt idx="174">
                  <c:v>484.712</c:v>
                </c:pt>
                <c:pt idx="175">
                  <c:v>494.927</c:v>
                </c:pt>
                <c:pt idx="176">
                  <c:v>504.761</c:v>
                </c:pt>
                <c:pt idx="177">
                  <c:v>511.899</c:v>
                </c:pt>
                <c:pt idx="178">
                  <c:v>519.5170000000001</c:v>
                </c:pt>
                <c:pt idx="179">
                  <c:v>526.495</c:v>
                </c:pt>
                <c:pt idx="180">
                  <c:v>534.603</c:v>
                </c:pt>
                <c:pt idx="181">
                  <c:v>544.973</c:v>
                </c:pt>
                <c:pt idx="182">
                  <c:v>555.658</c:v>
                </c:pt>
                <c:pt idx="183">
                  <c:v>567.72</c:v>
                </c:pt>
                <c:pt idx="184">
                  <c:v>581.8349999999994</c:v>
                </c:pt>
                <c:pt idx="185">
                  <c:v>597.118</c:v>
                </c:pt>
                <c:pt idx="186">
                  <c:v>609.853</c:v>
                </c:pt>
                <c:pt idx="187">
                  <c:v>629.0609999999994</c:v>
                </c:pt>
                <c:pt idx="188">
                  <c:v>648.727</c:v>
                </c:pt>
                <c:pt idx="189">
                  <c:v>669.8390000000001</c:v>
                </c:pt>
                <c:pt idx="190">
                  <c:v>692.218</c:v>
                </c:pt>
                <c:pt idx="191">
                  <c:v>712.0410000000001</c:v>
                </c:pt>
                <c:pt idx="192">
                  <c:v>736.949</c:v>
                </c:pt>
                <c:pt idx="193">
                  <c:v>757.97</c:v>
                </c:pt>
                <c:pt idx="194">
                  <c:v>776.736</c:v>
                </c:pt>
                <c:pt idx="195">
                  <c:v>796.164</c:v>
                </c:pt>
                <c:pt idx="196">
                  <c:v>820.794</c:v>
                </c:pt>
                <c:pt idx="197">
                  <c:v>842.977</c:v>
                </c:pt>
                <c:pt idx="198">
                  <c:v>869.253</c:v>
                </c:pt>
                <c:pt idx="199">
                  <c:v>896.405</c:v>
                </c:pt>
                <c:pt idx="200">
                  <c:v>927.183</c:v>
                </c:pt>
                <c:pt idx="201">
                  <c:v>954.3669999999958</c:v>
                </c:pt>
                <c:pt idx="202">
                  <c:v>981.07</c:v>
                </c:pt>
                <c:pt idx="203">
                  <c:v>1008.75</c:v>
                </c:pt>
                <c:pt idx="204">
                  <c:v>1035.97</c:v>
                </c:pt>
                <c:pt idx="205">
                  <c:v>1068.44</c:v>
                </c:pt>
                <c:pt idx="206">
                  <c:v>1094.02</c:v>
                </c:pt>
                <c:pt idx="207">
                  <c:v>1118.65</c:v>
                </c:pt>
                <c:pt idx="208">
                  <c:v>1150.33</c:v>
                </c:pt>
                <c:pt idx="209">
                  <c:v>1190.24</c:v>
                </c:pt>
                <c:pt idx="210">
                  <c:v>1231.72</c:v>
                </c:pt>
                <c:pt idx="211">
                  <c:v>1284.58</c:v>
                </c:pt>
                <c:pt idx="212">
                  <c:v>1330.79</c:v>
                </c:pt>
                <c:pt idx="213">
                  <c:v>1380.26</c:v>
                </c:pt>
                <c:pt idx="214">
                  <c:v>1436.21</c:v>
                </c:pt>
                <c:pt idx="215">
                  <c:v>1483.12</c:v>
                </c:pt>
                <c:pt idx="216">
                  <c:v>1539.4</c:v>
                </c:pt>
                <c:pt idx="217">
                  <c:v>1611.94</c:v>
                </c:pt>
                <c:pt idx="218">
                  <c:v>1694.96</c:v>
                </c:pt>
                <c:pt idx="219">
                  <c:v>1802.73</c:v>
                </c:pt>
                <c:pt idx="220">
                  <c:v>1927.51</c:v>
                </c:pt>
                <c:pt idx="221">
                  <c:v>2139.36</c:v>
                </c:pt>
                <c:pt idx="222">
                  <c:v>2414.4</c:v>
                </c:pt>
              </c:numCache>
            </c:numRef>
          </c:xVal>
          <c:yVal>
            <c:numRef>
              <c:f>CDF!$B$2:$B$224</c:f>
              <c:numCache>
                <c:formatCode>General</c:formatCode>
                <c:ptCount val="223"/>
                <c:pt idx="0">
                  <c:v>0.00448430493273542</c:v>
                </c:pt>
                <c:pt idx="1">
                  <c:v>0.00896860986547085</c:v>
                </c:pt>
                <c:pt idx="2">
                  <c:v>0.0134529147982063</c:v>
                </c:pt>
                <c:pt idx="3">
                  <c:v>0.0179372197309417</c:v>
                </c:pt>
                <c:pt idx="4">
                  <c:v>0.0224215246636771</c:v>
                </c:pt>
                <c:pt idx="5">
                  <c:v>0.0269058295964126</c:v>
                </c:pt>
                <c:pt idx="6">
                  <c:v>0.031390134529148</c:v>
                </c:pt>
                <c:pt idx="7">
                  <c:v>0.0358744394618834</c:v>
                </c:pt>
                <c:pt idx="8">
                  <c:v>0.0403587443946188</c:v>
                </c:pt>
                <c:pt idx="9">
                  <c:v>0.0448430493273542</c:v>
                </c:pt>
                <c:pt idx="10">
                  <c:v>0.0493273542600897</c:v>
                </c:pt>
                <c:pt idx="11">
                  <c:v>0.0538116591928251</c:v>
                </c:pt>
                <c:pt idx="12">
                  <c:v>0.0582959641255605</c:v>
                </c:pt>
                <c:pt idx="13">
                  <c:v>0.062780269058296</c:v>
                </c:pt>
                <c:pt idx="14">
                  <c:v>0.0672645739910314</c:v>
                </c:pt>
                <c:pt idx="15">
                  <c:v>0.0717488789237668</c:v>
                </c:pt>
                <c:pt idx="16">
                  <c:v>0.0762331838565022</c:v>
                </c:pt>
                <c:pt idx="17">
                  <c:v>0.0807174887892376</c:v>
                </c:pt>
                <c:pt idx="18">
                  <c:v>0.0852017937219731</c:v>
                </c:pt>
                <c:pt idx="19">
                  <c:v>0.0896860986547085</c:v>
                </c:pt>
                <c:pt idx="20">
                  <c:v>0.0941704035874439</c:v>
                </c:pt>
                <c:pt idx="21">
                  <c:v>0.0986547085201793</c:v>
                </c:pt>
                <c:pt idx="22">
                  <c:v>0.103139013452915</c:v>
                </c:pt>
                <c:pt idx="23">
                  <c:v>0.10762331838565</c:v>
                </c:pt>
                <c:pt idx="24">
                  <c:v>0.112107623318386</c:v>
                </c:pt>
                <c:pt idx="25">
                  <c:v>0.116591928251121</c:v>
                </c:pt>
                <c:pt idx="26">
                  <c:v>0.121076233183856</c:v>
                </c:pt>
                <c:pt idx="27">
                  <c:v>0.125560538116592</c:v>
                </c:pt>
                <c:pt idx="28">
                  <c:v>0.130044843049327</c:v>
                </c:pt>
                <c:pt idx="29">
                  <c:v>0.134529147982063</c:v>
                </c:pt>
                <c:pt idx="30">
                  <c:v>0.139013452914798</c:v>
                </c:pt>
                <c:pt idx="31">
                  <c:v>0.143497757847534</c:v>
                </c:pt>
                <c:pt idx="32">
                  <c:v>0.147982062780269</c:v>
                </c:pt>
                <c:pt idx="33">
                  <c:v>0.152466367713004</c:v>
                </c:pt>
                <c:pt idx="34">
                  <c:v>0.15695067264574</c:v>
                </c:pt>
                <c:pt idx="35">
                  <c:v>0.161434977578475</c:v>
                </c:pt>
                <c:pt idx="36">
                  <c:v>0.165919282511211</c:v>
                </c:pt>
                <c:pt idx="37">
                  <c:v>0.170403587443946</c:v>
                </c:pt>
                <c:pt idx="38">
                  <c:v>0.174887892376682</c:v>
                </c:pt>
                <c:pt idx="39">
                  <c:v>0.179372197309417</c:v>
                </c:pt>
                <c:pt idx="40">
                  <c:v>0.183856502242152</c:v>
                </c:pt>
                <c:pt idx="41">
                  <c:v>0.188340807174888</c:v>
                </c:pt>
                <c:pt idx="42">
                  <c:v>0.192825112107623</c:v>
                </c:pt>
                <c:pt idx="43">
                  <c:v>0.197309417040359</c:v>
                </c:pt>
                <c:pt idx="44">
                  <c:v>0.201793721973094</c:v>
                </c:pt>
                <c:pt idx="45">
                  <c:v>0.20627802690583</c:v>
                </c:pt>
                <c:pt idx="46">
                  <c:v>0.210762331838565</c:v>
                </c:pt>
                <c:pt idx="47">
                  <c:v>0.2152466367713</c:v>
                </c:pt>
                <c:pt idx="48">
                  <c:v>0.219730941704036</c:v>
                </c:pt>
                <c:pt idx="49">
                  <c:v>0.224215246636771</c:v>
                </c:pt>
                <c:pt idx="50">
                  <c:v>0.228699551569507</c:v>
                </c:pt>
                <c:pt idx="51">
                  <c:v>0.233183856502242</c:v>
                </c:pt>
                <c:pt idx="52">
                  <c:v>0.237668161434978</c:v>
                </c:pt>
                <c:pt idx="53">
                  <c:v>0.242152466367713</c:v>
                </c:pt>
                <c:pt idx="54">
                  <c:v>0.246636771300448</c:v>
                </c:pt>
                <c:pt idx="55">
                  <c:v>0.251121076233184</c:v>
                </c:pt>
                <c:pt idx="56">
                  <c:v>0.255605381165919</c:v>
                </c:pt>
                <c:pt idx="57">
                  <c:v>0.260089686098655</c:v>
                </c:pt>
                <c:pt idx="58">
                  <c:v>0.26457399103139</c:v>
                </c:pt>
                <c:pt idx="59">
                  <c:v>0.269058295964126</c:v>
                </c:pt>
                <c:pt idx="60">
                  <c:v>0.273542600896861</c:v>
                </c:pt>
                <c:pt idx="61">
                  <c:v>0.278026905829596</c:v>
                </c:pt>
                <c:pt idx="62">
                  <c:v>0.282511210762332</c:v>
                </c:pt>
                <c:pt idx="63">
                  <c:v>0.286995515695067</c:v>
                </c:pt>
                <c:pt idx="64">
                  <c:v>0.291479820627803</c:v>
                </c:pt>
                <c:pt idx="65">
                  <c:v>0.295964125560538</c:v>
                </c:pt>
                <c:pt idx="66">
                  <c:v>0.300448430493273</c:v>
                </c:pt>
                <c:pt idx="67">
                  <c:v>0.304932735426009</c:v>
                </c:pt>
                <c:pt idx="68">
                  <c:v>0.309417040358744</c:v>
                </c:pt>
                <c:pt idx="69">
                  <c:v>0.31390134529148</c:v>
                </c:pt>
                <c:pt idx="70">
                  <c:v>0.318385650224215</c:v>
                </c:pt>
                <c:pt idx="71">
                  <c:v>0.322869955156951</c:v>
                </c:pt>
                <c:pt idx="72">
                  <c:v>0.327354260089686</c:v>
                </c:pt>
                <c:pt idx="73">
                  <c:v>0.331838565022421</c:v>
                </c:pt>
                <c:pt idx="74">
                  <c:v>0.336322869955157</c:v>
                </c:pt>
                <c:pt idx="75">
                  <c:v>0.340807174887892</c:v>
                </c:pt>
                <c:pt idx="76">
                  <c:v>0.345291479820628</c:v>
                </c:pt>
                <c:pt idx="77">
                  <c:v>0.349775784753363</c:v>
                </c:pt>
                <c:pt idx="78">
                  <c:v>0.354260089686099</c:v>
                </c:pt>
                <c:pt idx="79">
                  <c:v>0.358744394618834</c:v>
                </c:pt>
                <c:pt idx="80">
                  <c:v>0.363228699551569</c:v>
                </c:pt>
                <c:pt idx="81">
                  <c:v>0.367713004484305</c:v>
                </c:pt>
                <c:pt idx="82">
                  <c:v>0.37219730941704</c:v>
                </c:pt>
                <c:pt idx="83">
                  <c:v>0.376681614349776</c:v>
                </c:pt>
                <c:pt idx="84">
                  <c:v>0.381165919282511</c:v>
                </c:pt>
                <c:pt idx="85">
                  <c:v>0.385650224215247</c:v>
                </c:pt>
                <c:pt idx="86">
                  <c:v>0.390134529147982</c:v>
                </c:pt>
                <c:pt idx="87">
                  <c:v>0.394618834080717</c:v>
                </c:pt>
                <c:pt idx="88">
                  <c:v>0.399103139013453</c:v>
                </c:pt>
                <c:pt idx="89">
                  <c:v>0.403587443946188</c:v>
                </c:pt>
                <c:pt idx="90">
                  <c:v>0.408071748878924</c:v>
                </c:pt>
                <c:pt idx="91">
                  <c:v>0.412556053811659</c:v>
                </c:pt>
                <c:pt idx="92">
                  <c:v>0.417040358744395</c:v>
                </c:pt>
                <c:pt idx="93">
                  <c:v>0.42152466367713</c:v>
                </c:pt>
                <c:pt idx="94">
                  <c:v>0.426008968609865</c:v>
                </c:pt>
                <c:pt idx="95">
                  <c:v>0.430493273542601</c:v>
                </c:pt>
                <c:pt idx="96">
                  <c:v>0.434977578475336</c:v>
                </c:pt>
                <c:pt idx="97">
                  <c:v>0.439461883408072</c:v>
                </c:pt>
                <c:pt idx="98">
                  <c:v>0.443946188340807</c:v>
                </c:pt>
                <c:pt idx="99">
                  <c:v>0.448430493273543</c:v>
                </c:pt>
                <c:pt idx="100">
                  <c:v>0.452914798206278</c:v>
                </c:pt>
                <c:pt idx="101">
                  <c:v>0.457399103139013</c:v>
                </c:pt>
                <c:pt idx="102">
                  <c:v>0.461883408071749</c:v>
                </c:pt>
                <c:pt idx="103">
                  <c:v>0.466367713004484</c:v>
                </c:pt>
                <c:pt idx="104">
                  <c:v>0.47085201793722</c:v>
                </c:pt>
                <c:pt idx="105">
                  <c:v>0.475336322869955</c:v>
                </c:pt>
                <c:pt idx="106">
                  <c:v>0.479820627802691</c:v>
                </c:pt>
                <c:pt idx="107">
                  <c:v>0.484304932735426</c:v>
                </c:pt>
                <c:pt idx="108">
                  <c:v>0.488789237668161</c:v>
                </c:pt>
                <c:pt idx="109">
                  <c:v>0.493273542600897</c:v>
                </c:pt>
                <c:pt idx="110">
                  <c:v>0.497757847533632</c:v>
                </c:pt>
                <c:pt idx="111">
                  <c:v>0.502242152466368</c:v>
                </c:pt>
                <c:pt idx="112">
                  <c:v>0.506726457399103</c:v>
                </c:pt>
                <c:pt idx="113">
                  <c:v>0.511210762331839</c:v>
                </c:pt>
                <c:pt idx="114">
                  <c:v>0.515695067264574</c:v>
                </c:pt>
                <c:pt idx="115">
                  <c:v>0.520179372197309</c:v>
                </c:pt>
                <c:pt idx="116">
                  <c:v>0.524663677130045</c:v>
                </c:pt>
                <c:pt idx="117">
                  <c:v>0.52914798206278</c:v>
                </c:pt>
                <c:pt idx="118">
                  <c:v>0.533632286995516</c:v>
                </c:pt>
                <c:pt idx="119">
                  <c:v>0.538116591928251</c:v>
                </c:pt>
                <c:pt idx="120">
                  <c:v>0.542600896860987</c:v>
                </c:pt>
                <c:pt idx="121">
                  <c:v>0.547085201793722</c:v>
                </c:pt>
                <c:pt idx="122">
                  <c:v>0.551569506726457</c:v>
                </c:pt>
                <c:pt idx="123">
                  <c:v>0.556053811659193</c:v>
                </c:pt>
                <c:pt idx="124">
                  <c:v>0.560538116591928</c:v>
                </c:pt>
                <c:pt idx="125">
                  <c:v>0.565022421524664</c:v>
                </c:pt>
                <c:pt idx="126">
                  <c:v>0.569506726457399</c:v>
                </c:pt>
                <c:pt idx="127">
                  <c:v>0.573991031390135</c:v>
                </c:pt>
                <c:pt idx="128">
                  <c:v>0.57847533632287</c:v>
                </c:pt>
                <c:pt idx="129">
                  <c:v>0.582959641255605</c:v>
                </c:pt>
                <c:pt idx="130">
                  <c:v>0.587443946188341</c:v>
                </c:pt>
                <c:pt idx="131">
                  <c:v>0.591928251121076</c:v>
                </c:pt>
                <c:pt idx="132">
                  <c:v>0.596412556053812</c:v>
                </c:pt>
                <c:pt idx="133">
                  <c:v>0.600896860986547</c:v>
                </c:pt>
                <c:pt idx="134">
                  <c:v>0.605381165919282</c:v>
                </c:pt>
                <c:pt idx="135">
                  <c:v>0.609865470852018</c:v>
                </c:pt>
                <c:pt idx="136">
                  <c:v>0.614349775784753</c:v>
                </c:pt>
                <c:pt idx="137">
                  <c:v>0.618834080717489</c:v>
                </c:pt>
                <c:pt idx="138">
                  <c:v>0.623318385650224</c:v>
                </c:pt>
                <c:pt idx="139">
                  <c:v>0.62780269058296</c:v>
                </c:pt>
                <c:pt idx="140">
                  <c:v>0.632286995515695</c:v>
                </c:pt>
                <c:pt idx="141">
                  <c:v>0.63677130044843</c:v>
                </c:pt>
                <c:pt idx="142">
                  <c:v>0.641255605381166</c:v>
                </c:pt>
                <c:pt idx="143">
                  <c:v>0.645739910313901</c:v>
                </c:pt>
                <c:pt idx="144">
                  <c:v>0.650224215246637</c:v>
                </c:pt>
                <c:pt idx="145">
                  <c:v>0.654708520179372</c:v>
                </c:pt>
                <c:pt idx="146">
                  <c:v>0.659192825112108</c:v>
                </c:pt>
                <c:pt idx="147">
                  <c:v>0.663677130044843</c:v>
                </c:pt>
                <c:pt idx="148">
                  <c:v>0.668161434977578</c:v>
                </c:pt>
                <c:pt idx="149">
                  <c:v>0.672645739910314</c:v>
                </c:pt>
                <c:pt idx="150">
                  <c:v>0.677130044843049</c:v>
                </c:pt>
                <c:pt idx="151">
                  <c:v>0.681614349775785</c:v>
                </c:pt>
                <c:pt idx="152">
                  <c:v>0.68609865470852</c:v>
                </c:pt>
                <c:pt idx="153">
                  <c:v>0.690582959641255</c:v>
                </c:pt>
                <c:pt idx="154">
                  <c:v>0.695067264573991</c:v>
                </c:pt>
                <c:pt idx="155">
                  <c:v>0.699551569506726</c:v>
                </c:pt>
                <c:pt idx="156">
                  <c:v>0.704035874439462</c:v>
                </c:pt>
                <c:pt idx="157">
                  <c:v>0.708520179372197</c:v>
                </c:pt>
                <c:pt idx="158">
                  <c:v>0.713004484304933</c:v>
                </c:pt>
                <c:pt idx="159">
                  <c:v>0.717488789237668</c:v>
                </c:pt>
                <c:pt idx="160">
                  <c:v>0.721973094170403</c:v>
                </c:pt>
                <c:pt idx="161">
                  <c:v>0.726457399103139</c:v>
                </c:pt>
                <c:pt idx="162">
                  <c:v>0.730941704035874</c:v>
                </c:pt>
                <c:pt idx="163">
                  <c:v>0.73542600896861</c:v>
                </c:pt>
                <c:pt idx="164">
                  <c:v>0.739910313901345</c:v>
                </c:pt>
                <c:pt idx="165">
                  <c:v>0.744394618834081</c:v>
                </c:pt>
                <c:pt idx="166">
                  <c:v>0.748878923766816</c:v>
                </c:pt>
                <c:pt idx="167">
                  <c:v>0.753363228699551</c:v>
                </c:pt>
                <c:pt idx="168">
                  <c:v>0.757847533632287</c:v>
                </c:pt>
                <c:pt idx="169">
                  <c:v>0.762331838565022</c:v>
                </c:pt>
                <c:pt idx="170">
                  <c:v>0.766816143497758</c:v>
                </c:pt>
                <c:pt idx="171">
                  <c:v>0.771300448430493</c:v>
                </c:pt>
                <c:pt idx="172">
                  <c:v>0.775784753363229</c:v>
                </c:pt>
                <c:pt idx="173">
                  <c:v>0.780269058295964</c:v>
                </c:pt>
                <c:pt idx="174">
                  <c:v>0.7847533632287</c:v>
                </c:pt>
                <c:pt idx="175">
                  <c:v>0.789237668161435</c:v>
                </c:pt>
                <c:pt idx="176">
                  <c:v>0.79372197309417</c:v>
                </c:pt>
                <c:pt idx="177">
                  <c:v>0.798206278026906</c:v>
                </c:pt>
                <c:pt idx="178">
                  <c:v>0.802690582959641</c:v>
                </c:pt>
                <c:pt idx="179">
                  <c:v>0.807174887892377</c:v>
                </c:pt>
                <c:pt idx="180">
                  <c:v>0.811659192825112</c:v>
                </c:pt>
                <c:pt idx="181">
                  <c:v>0.816143497757848</c:v>
                </c:pt>
                <c:pt idx="182">
                  <c:v>0.820627802690583</c:v>
                </c:pt>
                <c:pt idx="183">
                  <c:v>0.825112107623318</c:v>
                </c:pt>
                <c:pt idx="184">
                  <c:v>0.829596412556054</c:v>
                </c:pt>
                <c:pt idx="185">
                  <c:v>0.834080717488789</c:v>
                </c:pt>
                <c:pt idx="186">
                  <c:v>0.838565022421525</c:v>
                </c:pt>
                <c:pt idx="187">
                  <c:v>0.84304932735426</c:v>
                </c:pt>
                <c:pt idx="188">
                  <c:v>0.847533632286995</c:v>
                </c:pt>
                <c:pt idx="189">
                  <c:v>0.852017937219731</c:v>
                </c:pt>
                <c:pt idx="190">
                  <c:v>0.856502242152466</c:v>
                </c:pt>
                <c:pt idx="191">
                  <c:v>0.860986547085202</c:v>
                </c:pt>
                <c:pt idx="192">
                  <c:v>0.865470852017937</c:v>
                </c:pt>
                <c:pt idx="193">
                  <c:v>0.869955156950673</c:v>
                </c:pt>
                <c:pt idx="194">
                  <c:v>0.874439461883408</c:v>
                </c:pt>
                <c:pt idx="195">
                  <c:v>0.878923766816143</c:v>
                </c:pt>
                <c:pt idx="196">
                  <c:v>0.883408071748879</c:v>
                </c:pt>
                <c:pt idx="197">
                  <c:v>0.887892376681614</c:v>
                </c:pt>
                <c:pt idx="198">
                  <c:v>0.89237668161435</c:v>
                </c:pt>
                <c:pt idx="199">
                  <c:v>0.896860986547085</c:v>
                </c:pt>
                <c:pt idx="200">
                  <c:v>0.901345291479821</c:v>
                </c:pt>
                <c:pt idx="201">
                  <c:v>0.905829596412556</c:v>
                </c:pt>
                <c:pt idx="202">
                  <c:v>0.910313901345291</c:v>
                </c:pt>
                <c:pt idx="203">
                  <c:v>0.914798206278027</c:v>
                </c:pt>
                <c:pt idx="204">
                  <c:v>0.919282511210762</c:v>
                </c:pt>
                <c:pt idx="205">
                  <c:v>0.923766816143498</c:v>
                </c:pt>
                <c:pt idx="206">
                  <c:v>0.928251121076233</c:v>
                </c:pt>
                <c:pt idx="207">
                  <c:v>0.932735426008969</c:v>
                </c:pt>
                <c:pt idx="208">
                  <c:v>0.937219730941704</c:v>
                </c:pt>
                <c:pt idx="209">
                  <c:v>0.941704035874439</c:v>
                </c:pt>
                <c:pt idx="210">
                  <c:v>0.946188340807175</c:v>
                </c:pt>
                <c:pt idx="211">
                  <c:v>0.95067264573991</c:v>
                </c:pt>
                <c:pt idx="212">
                  <c:v>0.955156950672646</c:v>
                </c:pt>
                <c:pt idx="213">
                  <c:v>0.959641255605381</c:v>
                </c:pt>
                <c:pt idx="214">
                  <c:v>0.964125560538117</c:v>
                </c:pt>
                <c:pt idx="215">
                  <c:v>0.968609865470852</c:v>
                </c:pt>
                <c:pt idx="216">
                  <c:v>0.973094170403587</c:v>
                </c:pt>
                <c:pt idx="217">
                  <c:v>0.977578475336323</c:v>
                </c:pt>
                <c:pt idx="218">
                  <c:v>0.982062780269058</c:v>
                </c:pt>
                <c:pt idx="219">
                  <c:v>0.986547085201794</c:v>
                </c:pt>
                <c:pt idx="220">
                  <c:v>0.991031390134529</c:v>
                </c:pt>
                <c:pt idx="221">
                  <c:v>0.995515695067265</c:v>
                </c:pt>
                <c:pt idx="222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5772880"/>
        <c:axId val="-1878330064"/>
      </c:scatterChart>
      <c:valAx>
        <c:axId val="1945772880"/>
        <c:scaling>
          <c:logBase val="10.0"/>
          <c:orientation val="minMax"/>
          <c:max val="100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Job Duration (s)</a:t>
                </a:r>
              </a:p>
            </c:rich>
          </c:tx>
          <c:layout>
            <c:manualLayout>
              <c:xMode val="edge"/>
              <c:yMode val="edge"/>
              <c:x val="0.374608949121744"/>
              <c:y val="0.8232205795704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878330064"/>
        <c:crosses val="autoZero"/>
        <c:crossBetween val="midCat"/>
      </c:valAx>
      <c:valAx>
        <c:axId val="-1878330064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CDF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45772880"/>
        <c:crosses val="autoZero"/>
        <c:crossBetween val="midCat"/>
        <c:majorUnit val="0.2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0427884615384615"/>
          <c:y val="0.907092113485814"/>
          <c:w val="0.93125"/>
          <c:h val="0.067511061117360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30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36A56DB-8DF5-DC48-84BE-66837C91346F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4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7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4F8D10E-6519-5448-A3BF-C6F833B60C66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66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CC28701-47B9-BE4B-BEDD-C2AE7BAB8977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84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FF04A2A-C8A8-2842-85D3-072B3BEA5FD6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18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66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6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0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>
                <a:ea typeface="ＭＳ Ｐゴシック" charset="0"/>
                <a:cs typeface="ＭＳ Ｐゴシック" charset="0"/>
              </a:rPr>
              <a:t>Less than its fair share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7DE712B-4CDB-5144-AB5D-2E79D1C65C77}" type="slidenum">
              <a:rPr lang="en-US" sz="1200" b="0">
                <a:latin typeface="Times New Roman" charset="0"/>
              </a:rPr>
              <a:pPr eaLnBrk="1" hangingPunct="1"/>
              <a:t>8</a:t>
            </a:fld>
            <a:endParaRPr lang="en-US" sz="12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5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14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7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>
                <a:ea typeface="ＭＳ Ｐゴシック" charset="0"/>
                <a:cs typeface="ＭＳ Ｐゴシック" charset="0"/>
              </a:rPr>
              <a:t>Put fb in title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17DCD3C-0CC0-7A48-8CF1-11D0EED67CD4}" type="slidenum">
              <a:rPr lang="en-US" sz="1200" b="0">
                <a:latin typeface="Times New Roman" charset="0"/>
              </a:rPr>
              <a:pPr eaLnBrk="1" hangingPunct="1"/>
              <a:t>15</a:t>
            </a:fld>
            <a:endParaRPr lang="en-US" sz="12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6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843C0F2-DB6A-5741-98A9-D8876455AB05}" type="slidenum">
              <a:rPr lang="en-US" sz="1200" b="0">
                <a:latin typeface="Times New Roman" charset="0"/>
              </a:rPr>
              <a:pPr eaLnBrk="1" hangingPunct="1"/>
              <a:t>16</a:t>
            </a:fld>
            <a:endParaRPr lang="en-US" sz="12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dirty="0" err="1">
                <a:ea typeface="ＭＳ Ｐゴシック" charset="0"/>
                <a:cs typeface="ＭＳ Ｐゴシック" charset="0"/>
              </a:rPr>
              <a:t>Say</a:t>
            </a:r>
            <a:r>
              <a:rPr lang="sv-SE" dirty="0"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whats</a:t>
            </a:r>
            <a:r>
              <a:rPr lang="sv-SE" dirty="0">
                <a:ea typeface="ＭＳ Ｐゴシック" charset="0"/>
                <a:cs typeface="ＭＳ Ｐゴシック" charset="0"/>
              </a:rPr>
              <a:t> the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prob</a:t>
            </a:r>
            <a:endParaRPr lang="sv-SE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7413451-E0D2-8941-9A24-323AFD3AB8CE}" type="slidenum">
              <a:rPr lang="en-US" sz="1200" b="0">
                <a:latin typeface="Times New Roman" charset="0"/>
              </a:rPr>
              <a:pPr eaLnBrk="1" hangingPunct="1"/>
              <a:t>17</a:t>
            </a:fld>
            <a:endParaRPr lang="en-US" sz="12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8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dirty="0" err="1">
                <a:ea typeface="ＭＳ Ｐゴシック" charset="0"/>
                <a:cs typeface="ＭＳ Ｐゴシック" charset="0"/>
              </a:rPr>
              <a:t>Say</a:t>
            </a:r>
            <a:r>
              <a:rPr lang="sv-SE" dirty="0"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whats</a:t>
            </a:r>
            <a:r>
              <a:rPr lang="sv-SE" dirty="0">
                <a:ea typeface="ＭＳ Ｐゴシック" charset="0"/>
                <a:cs typeface="ＭＳ Ｐゴシック" charset="0"/>
              </a:rPr>
              <a:t> the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prob</a:t>
            </a:r>
            <a:endParaRPr lang="sv-SE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7413451-E0D2-8941-9A24-323AFD3AB8CE}" type="slidenum">
              <a:rPr lang="en-US" sz="1200" b="0">
                <a:latin typeface="Times New Roman" charset="0"/>
              </a:rPr>
              <a:pPr eaLnBrk="1" hangingPunct="1"/>
              <a:t>18</a:t>
            </a:fld>
            <a:endParaRPr lang="en-US" sz="12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0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Cluster Scheduling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418: </a:t>
            </a:r>
            <a:r>
              <a:rPr lang="en-US" sz="3000" i="1" dirty="0" smtClean="0"/>
              <a:t>Distributed Systems</a:t>
            </a:r>
          </a:p>
          <a:p>
            <a:r>
              <a:rPr lang="en-US" sz="3000" dirty="0" smtClean="0"/>
              <a:t>Lecture </a:t>
            </a:r>
            <a:r>
              <a:rPr lang="en-US" sz="3000" dirty="0" smtClean="0"/>
              <a:t>23</a:t>
            </a:r>
            <a:endParaRPr lang="en-US" sz="3000" dirty="0" smtClean="0"/>
          </a:p>
          <a:p>
            <a:endParaRPr lang="en-US" sz="24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2531225" y="6430963"/>
            <a:ext cx="408156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[Heavily based on content from Ion </a:t>
            </a:r>
            <a:r>
              <a:rPr lang="en-US" sz="1500" b="1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Stoica</a:t>
            </a:r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]</a:t>
            </a:r>
            <a:endParaRPr lang="en-US" sz="1500" b="1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11559"/>
            <a:ext cx="8382000" cy="50198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Fair </a:t>
            </a:r>
            <a:r>
              <a:rPr lang="en-US" sz="2800" dirty="0" smtClean="0"/>
              <a:t>queuing </a:t>
            </a:r>
            <a:r>
              <a:rPr lang="en-US" sz="2800" dirty="0" smtClean="0"/>
              <a:t>explained in a </a:t>
            </a:r>
            <a:r>
              <a:rPr lang="en-US" sz="2800" dirty="0" smtClean="0">
                <a:solidFill>
                  <a:srgbClr val="FF6600"/>
                </a:solidFill>
              </a:rPr>
              <a:t>fluid flow system: </a:t>
            </a:r>
            <a:r>
              <a:rPr lang="en-US" sz="2800" dirty="0" smtClean="0"/>
              <a:t>reduces </a:t>
            </a:r>
            <a:r>
              <a:rPr lang="en-US" sz="2800" dirty="0"/>
              <a:t>to bit-by-bit round robin among flows</a:t>
            </a:r>
          </a:p>
          <a:p>
            <a:pPr lvl="1"/>
            <a:r>
              <a:rPr lang="en-US" sz="2400" dirty="0"/>
              <a:t>Each flow receives </a:t>
            </a:r>
            <a:r>
              <a:rPr lang="en-US" sz="2400" i="1" dirty="0">
                <a:latin typeface="Times New Roman" charset="0"/>
              </a:rPr>
              <a:t>min</a:t>
            </a:r>
            <a:r>
              <a:rPr lang="en-US" sz="2400" dirty="0" smtClean="0"/>
              <a:t>( </a:t>
            </a:r>
            <a:r>
              <a:rPr lang="en-US" sz="2400" i="1" dirty="0" err="1" smtClean="0">
                <a:latin typeface="Times New Roman" charset="0"/>
              </a:rPr>
              <a:t>r</a:t>
            </a:r>
            <a:r>
              <a:rPr lang="en-US" sz="2400" i="1" baseline="-25000" dirty="0" err="1" smtClean="0">
                <a:latin typeface="Times New Roman" charset="0"/>
              </a:rPr>
              <a:t>i</a:t>
            </a:r>
            <a:r>
              <a:rPr lang="en-US" sz="2400" i="1" dirty="0">
                <a:latin typeface="Times New Roman" charset="0"/>
              </a:rPr>
              <a:t>, </a:t>
            </a:r>
            <a:r>
              <a:rPr lang="en-US" sz="2400" i="1" dirty="0" smtClean="0">
                <a:latin typeface="Times New Roman" charset="0"/>
              </a:rPr>
              <a:t>f </a:t>
            </a:r>
            <a:r>
              <a:rPr lang="en-US" sz="2400" dirty="0" smtClean="0"/>
              <a:t>), </a:t>
            </a:r>
            <a:r>
              <a:rPr lang="en-US" sz="2400" dirty="0"/>
              <a:t>where</a:t>
            </a:r>
          </a:p>
          <a:p>
            <a:pPr lvl="2"/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i="1" baseline="-25000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– flow arrival rate</a:t>
            </a:r>
          </a:p>
          <a:p>
            <a:pPr lvl="2"/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– link fair rate (see next slide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spcBef>
                <a:spcPts val="4400"/>
              </a:spcBef>
            </a:pPr>
            <a:r>
              <a:rPr lang="en-US" sz="2800" dirty="0" smtClean="0"/>
              <a:t>Weighted </a:t>
            </a:r>
            <a:r>
              <a:rPr lang="en-US" sz="2800" dirty="0"/>
              <a:t>Fair </a:t>
            </a:r>
            <a:r>
              <a:rPr lang="en-US" sz="2800" dirty="0" smtClean="0"/>
              <a:t>Queuing </a:t>
            </a:r>
            <a:r>
              <a:rPr lang="en-US" sz="2800" dirty="0"/>
              <a:t>(</a:t>
            </a:r>
            <a:r>
              <a:rPr lang="en-US" sz="2800" dirty="0" smtClean="0"/>
              <a:t>WFQ)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ssociate </a:t>
            </a:r>
            <a:r>
              <a:rPr lang="en-US" sz="2400" dirty="0"/>
              <a:t>a weight with each </a:t>
            </a:r>
            <a:r>
              <a:rPr lang="en-US" sz="2400" dirty="0" smtClean="0"/>
              <a:t>flow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Max-min Fairness </a:t>
            </a:r>
            <a:r>
              <a:rPr lang="en-US" dirty="0" smtClean="0"/>
              <a:t>via Fair Queuing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Fair Rate Computation</a:t>
            </a:r>
          </a:p>
        </p:txBody>
      </p:sp>
      <p:graphicFrame>
        <p:nvGraphicFramePr>
          <p:cNvPr id="1013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291053"/>
              </p:ext>
            </p:extLst>
          </p:nvPr>
        </p:nvGraphicFramePr>
        <p:xfrm>
          <a:off x="2139947" y="3055690"/>
          <a:ext cx="2588036" cy="86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3" imgW="1028700" imgH="368300" progId="Equation.3">
                  <p:embed/>
                </p:oleObj>
              </mc:Choice>
              <mc:Fallback>
                <p:oleObj name="Equation" r:id="rId3" imgW="1028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47" y="3055690"/>
                        <a:ext cx="2588036" cy="865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65" name="Text Box 5"/>
          <p:cNvSpPr txBox="1">
            <a:spLocks noChangeArrowheads="1"/>
          </p:cNvSpPr>
          <p:nvPr/>
        </p:nvSpPr>
        <p:spPr bwMode="auto">
          <a:xfrm>
            <a:off x="1880865" y="3968758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sz="2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66" name="Text Box 6"/>
          <p:cNvSpPr txBox="1">
            <a:spLocks noChangeArrowheads="1"/>
          </p:cNvSpPr>
          <p:nvPr/>
        </p:nvSpPr>
        <p:spPr bwMode="auto">
          <a:xfrm>
            <a:off x="1890673" y="4399645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66CCFF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013767" name="Text Box 7"/>
          <p:cNvSpPr txBox="1">
            <a:spLocks noChangeArrowheads="1"/>
          </p:cNvSpPr>
          <p:nvPr/>
        </p:nvSpPr>
        <p:spPr bwMode="auto">
          <a:xfrm>
            <a:off x="1890673" y="4713676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68" name="Line 8"/>
          <p:cNvSpPr>
            <a:spLocks noChangeShapeType="1"/>
          </p:cNvSpPr>
          <p:nvPr/>
        </p:nvSpPr>
        <p:spPr bwMode="auto">
          <a:xfrm>
            <a:off x="3879975" y="4660392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69" name="Line 9"/>
          <p:cNvSpPr>
            <a:spLocks noChangeShapeType="1"/>
          </p:cNvSpPr>
          <p:nvPr/>
        </p:nvSpPr>
        <p:spPr bwMode="auto">
          <a:xfrm>
            <a:off x="3879975" y="4560379"/>
            <a:ext cx="533400" cy="0"/>
          </a:xfrm>
          <a:prstGeom prst="line">
            <a:avLst/>
          </a:prstGeom>
          <a:noFill/>
          <a:ln w="31750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70" name="Line 10"/>
          <p:cNvSpPr>
            <a:spLocks noChangeShapeType="1"/>
          </p:cNvSpPr>
          <p:nvPr/>
        </p:nvSpPr>
        <p:spPr bwMode="auto">
          <a:xfrm>
            <a:off x="3879975" y="4411932"/>
            <a:ext cx="533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71" name="Text Box 11"/>
          <p:cNvSpPr txBox="1">
            <a:spLocks noChangeArrowheads="1"/>
          </p:cNvSpPr>
          <p:nvPr/>
        </p:nvSpPr>
        <p:spPr bwMode="auto">
          <a:xfrm>
            <a:off x="4386223" y="4351809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66CCFF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013772" name="Text Box 12"/>
          <p:cNvSpPr txBox="1">
            <a:spLocks noChangeArrowheads="1"/>
          </p:cNvSpPr>
          <p:nvPr/>
        </p:nvSpPr>
        <p:spPr bwMode="auto">
          <a:xfrm>
            <a:off x="4386223" y="4086092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sz="2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73" name="Text Box 13"/>
          <p:cNvSpPr txBox="1">
            <a:spLocks noChangeArrowheads="1"/>
          </p:cNvSpPr>
          <p:nvPr/>
        </p:nvSpPr>
        <p:spPr bwMode="auto">
          <a:xfrm>
            <a:off x="4386223" y="4630234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75" name="Oval 15"/>
          <p:cNvSpPr>
            <a:spLocks noChangeArrowheads="1"/>
          </p:cNvSpPr>
          <p:nvPr/>
        </p:nvSpPr>
        <p:spPr bwMode="auto">
          <a:xfrm>
            <a:off x="3803775" y="4388929"/>
            <a:ext cx="152400" cy="342900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76" name="Rectangle 16"/>
          <p:cNvSpPr>
            <a:spLocks noChangeArrowheads="1"/>
          </p:cNvSpPr>
          <p:nvPr/>
        </p:nvSpPr>
        <p:spPr bwMode="auto">
          <a:xfrm>
            <a:off x="2813175" y="4388929"/>
            <a:ext cx="1066800" cy="342900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77" name="Line 17"/>
          <p:cNvSpPr>
            <a:spLocks noChangeShapeType="1"/>
          </p:cNvSpPr>
          <p:nvPr/>
        </p:nvSpPr>
        <p:spPr bwMode="auto">
          <a:xfrm>
            <a:off x="2813175" y="4388929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78" name="Line 18"/>
          <p:cNvSpPr>
            <a:spLocks noChangeShapeType="1"/>
          </p:cNvSpPr>
          <p:nvPr/>
        </p:nvSpPr>
        <p:spPr bwMode="auto">
          <a:xfrm>
            <a:off x="2813175" y="4731829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79" name="Oval 19"/>
          <p:cNvSpPr>
            <a:spLocks noChangeArrowheads="1"/>
          </p:cNvSpPr>
          <p:nvPr/>
        </p:nvSpPr>
        <p:spPr bwMode="auto">
          <a:xfrm>
            <a:off x="2736975" y="4388929"/>
            <a:ext cx="152400" cy="3429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80" name="Line 20"/>
          <p:cNvSpPr>
            <a:spLocks noChangeShapeType="1"/>
          </p:cNvSpPr>
          <p:nvPr/>
        </p:nvSpPr>
        <p:spPr bwMode="auto">
          <a:xfrm>
            <a:off x="2222625" y="4274629"/>
            <a:ext cx="609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81" name="Line 21"/>
          <p:cNvSpPr>
            <a:spLocks noChangeShapeType="1"/>
          </p:cNvSpPr>
          <p:nvPr/>
        </p:nvSpPr>
        <p:spPr bwMode="auto">
          <a:xfrm>
            <a:off x="2222625" y="4560379"/>
            <a:ext cx="609600" cy="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82" name="Line 22"/>
          <p:cNvSpPr>
            <a:spLocks noChangeShapeType="1"/>
          </p:cNvSpPr>
          <p:nvPr/>
        </p:nvSpPr>
        <p:spPr bwMode="auto">
          <a:xfrm flipV="1">
            <a:off x="2203575" y="4617529"/>
            <a:ext cx="6096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3783" name="Text Box 23"/>
          <p:cNvSpPr txBox="1">
            <a:spLocks noChangeArrowheads="1"/>
          </p:cNvSpPr>
          <p:nvPr/>
        </p:nvSpPr>
        <p:spPr bwMode="auto">
          <a:xfrm>
            <a:off x="3112230" y="4006204"/>
            <a:ext cx="498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38630" y="2926080"/>
            <a:ext cx="2149608" cy="2173645"/>
            <a:chOff x="5525980" y="2520068"/>
            <a:chExt cx="2149608" cy="2173645"/>
          </a:xfrm>
        </p:grpSpPr>
        <p:sp>
          <p:nvSpPr>
            <p:cNvPr id="1013774" name="Text Box 14"/>
            <p:cNvSpPr txBox="1">
              <a:spLocks noChangeArrowheads="1"/>
            </p:cNvSpPr>
            <p:nvPr/>
          </p:nvSpPr>
          <p:spPr bwMode="auto">
            <a:xfrm>
              <a:off x="5679357" y="2520068"/>
              <a:ext cx="1904688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i="1" dirty="0">
                  <a:latin typeface="Arial" charset="0"/>
                  <a:ea typeface="Arial" charset="0"/>
                  <a:cs typeface="Arial" charset="0"/>
                </a:rPr>
                <a:t>f 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= 4:  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min(</a:t>
              </a:r>
              <a:r>
                <a:rPr lang="en-US" sz="22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8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, 4) = </a:t>
              </a:r>
              <a:r>
                <a:rPr lang="en-US" sz="22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min(</a:t>
              </a:r>
              <a:r>
                <a:rPr lang="en-US" sz="2200" dirty="0">
                  <a:solidFill>
                    <a:srgbClr val="66CCFF"/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, 4) = </a:t>
              </a:r>
              <a:r>
                <a:rPr lang="en-US" sz="2200" dirty="0">
                  <a:solidFill>
                    <a:srgbClr val="66CCFF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r>
                <a:rPr lang="en-US" sz="22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min(</a:t>
              </a:r>
              <a:r>
                <a:rPr lang="en-US" sz="22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, 4) = </a:t>
              </a:r>
              <a:r>
                <a:rPr lang="en-US" sz="22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013784" name="Rectangle 24"/>
            <p:cNvSpPr>
              <a:spLocks noChangeArrowheads="1"/>
            </p:cNvSpPr>
            <p:nvPr/>
          </p:nvSpPr>
          <p:spPr bwMode="auto">
            <a:xfrm>
              <a:off x="5525980" y="2532587"/>
              <a:ext cx="2149608" cy="216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562846" y="1448941"/>
            <a:ext cx="8565204" cy="160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endParaRPr lang="en-US" sz="2800" b="0" dirty="0" smtClean="0"/>
          </a:p>
          <a:p>
            <a:pPr>
              <a:spcBef>
                <a:spcPts val="800"/>
              </a:spcBef>
            </a:pPr>
            <a:r>
              <a:rPr lang="en-US" sz="2800" b="0" dirty="0" smtClean="0"/>
              <a:t>If </a:t>
            </a:r>
            <a:r>
              <a:rPr lang="en-US" sz="2800" b="0" dirty="0"/>
              <a:t>link congested, compute </a:t>
            </a:r>
            <a:r>
              <a:rPr lang="en-US" sz="2800" b="0" i="1" dirty="0">
                <a:latin typeface="Times New Roman" charset="0"/>
              </a:rPr>
              <a:t>f</a:t>
            </a:r>
            <a:r>
              <a:rPr lang="en-US" sz="2800" b="0" dirty="0"/>
              <a:t> such that </a:t>
            </a:r>
            <a:endParaRPr lang="en-US" sz="2800" b="0" dirty="0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1195795" y="5635200"/>
            <a:ext cx="685800" cy="685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869425" y="5635200"/>
            <a:ext cx="685800" cy="685800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2541466" y="5635200"/>
            <a:ext cx="685800" cy="682229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3215095" y="5635200"/>
            <a:ext cx="685800" cy="682229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3887136" y="5635200"/>
            <a:ext cx="685800" cy="682229"/>
          </a:xfrm>
          <a:prstGeom prst="rect">
            <a:avLst/>
          </a:prstGeom>
          <a:solidFill>
            <a:srgbClr val="9912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4560765" y="5635200"/>
            <a:ext cx="685800" cy="685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5234394" y="5635200"/>
            <a:ext cx="685800" cy="685800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5908024" y="5635200"/>
            <a:ext cx="685800" cy="685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6580065" y="5635200"/>
            <a:ext cx="685800" cy="685800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7253695" y="5635200"/>
            <a:ext cx="685800" cy="685800"/>
          </a:xfrm>
          <a:prstGeom prst="rect">
            <a:avLst/>
          </a:prstGeom>
          <a:solidFill>
            <a:srgbClr val="9912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8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758844"/>
              </p:ext>
            </p:extLst>
          </p:nvPr>
        </p:nvGraphicFramePr>
        <p:xfrm>
          <a:off x="2144185" y="3058261"/>
          <a:ext cx="3070765" cy="85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4" imgW="1295400" imgH="368300" progId="Equation.3">
                  <p:embed/>
                </p:oleObj>
              </mc:Choice>
              <mc:Fallback>
                <p:oleObj name="Equation" r:id="rId4" imgW="1295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185" y="3058261"/>
                        <a:ext cx="3070765" cy="859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Rate </a:t>
            </a:r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1018905" name="Text Box 25"/>
          <p:cNvSpPr txBox="1">
            <a:spLocks noChangeArrowheads="1"/>
          </p:cNvSpPr>
          <p:nvPr/>
        </p:nvSpPr>
        <p:spPr bwMode="auto">
          <a:xfrm>
            <a:off x="600881" y="3947839"/>
            <a:ext cx="1175003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2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2200" i="1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= 3)</a:t>
            </a:r>
          </a:p>
        </p:txBody>
      </p:sp>
      <p:sp>
        <p:nvSpPr>
          <p:cNvPr id="1018906" name="Text Box 26"/>
          <p:cNvSpPr txBox="1">
            <a:spLocks noChangeArrowheads="1"/>
          </p:cNvSpPr>
          <p:nvPr/>
        </p:nvSpPr>
        <p:spPr bwMode="auto">
          <a:xfrm>
            <a:off x="600881" y="4321030"/>
            <a:ext cx="1175003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 dirty="0">
                <a:solidFill>
                  <a:srgbClr val="66CCFF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200" i="1" dirty="0">
                <a:solidFill>
                  <a:srgbClr val="66CCFF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2200" i="1" baseline="-25000" dirty="0">
                <a:solidFill>
                  <a:srgbClr val="66CCFF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200" dirty="0">
                <a:solidFill>
                  <a:srgbClr val="66CCFF"/>
                </a:solidFill>
                <a:latin typeface="Arial" charset="0"/>
                <a:ea typeface="Arial" charset="0"/>
                <a:cs typeface="Arial" charset="0"/>
              </a:rPr>
              <a:t> = 1)</a:t>
            </a:r>
          </a:p>
        </p:txBody>
      </p:sp>
      <p:sp>
        <p:nvSpPr>
          <p:cNvPr id="1018907" name="Text Box 27"/>
          <p:cNvSpPr txBox="1">
            <a:spLocks noChangeArrowheads="1"/>
          </p:cNvSpPr>
          <p:nvPr/>
        </p:nvSpPr>
        <p:spPr bwMode="auto">
          <a:xfrm>
            <a:off x="600881" y="4694221"/>
            <a:ext cx="1175003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 dirty="0">
                <a:solidFill>
                  <a:srgbClr val="9912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200" i="1" dirty="0">
                <a:solidFill>
                  <a:srgbClr val="9912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2200" i="1" baseline="-25000" dirty="0">
                <a:solidFill>
                  <a:srgbClr val="9912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200" dirty="0">
                <a:solidFill>
                  <a:srgbClr val="991200"/>
                </a:solidFill>
                <a:latin typeface="Arial" charset="0"/>
                <a:ea typeface="Arial" charset="0"/>
                <a:cs typeface="Arial" charset="0"/>
              </a:rPr>
              <a:t> = 1)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38630" y="2926080"/>
            <a:ext cx="2191115" cy="2173645"/>
            <a:chOff x="5525980" y="2520068"/>
            <a:chExt cx="2191115" cy="2173645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5546308" y="2520068"/>
              <a:ext cx="21707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i="1" dirty="0">
                  <a:latin typeface="Arial" charset="0"/>
                  <a:ea typeface="Arial" charset="0"/>
                  <a:cs typeface="Arial" charset="0"/>
                </a:rPr>
                <a:t>f 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= </a:t>
              </a:r>
              <a:r>
                <a:rPr lang="en-US" sz="2200" dirty="0" smtClean="0">
                  <a:latin typeface="Arial" charset="0"/>
                  <a:ea typeface="Arial" charset="0"/>
                  <a:cs typeface="Arial" charset="0"/>
                </a:rPr>
                <a:t>2:  </a:t>
              </a:r>
              <a:endParaRPr lang="en-US" sz="2200" dirty="0"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min(</a:t>
              </a:r>
              <a:r>
                <a:rPr lang="en-US" sz="22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8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00" dirty="0" smtClean="0">
                  <a:latin typeface="Arial" charset="0"/>
                  <a:ea typeface="Arial" charset="0"/>
                  <a:cs typeface="Arial" charset="0"/>
                </a:rPr>
                <a:t>*3) 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= </a:t>
              </a:r>
              <a:r>
                <a:rPr lang="en-US" sz="22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  <a:r>
                <a:rPr lang="en-US" sz="2200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endParaRPr lang="en-US" sz="2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min(</a:t>
              </a:r>
              <a:r>
                <a:rPr lang="en-US" sz="2200" dirty="0">
                  <a:solidFill>
                    <a:srgbClr val="66CCFF"/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00" dirty="0" smtClean="0">
                  <a:latin typeface="Arial" charset="0"/>
                  <a:ea typeface="Arial" charset="0"/>
                  <a:cs typeface="Arial" charset="0"/>
                </a:rPr>
                <a:t>*1) 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= </a:t>
              </a:r>
              <a:r>
                <a:rPr lang="en-US" sz="2200" dirty="0">
                  <a:solidFill>
                    <a:srgbClr val="66CCFF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00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endParaRPr lang="en-US" sz="2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min(</a:t>
              </a:r>
              <a:r>
                <a:rPr lang="en-US" sz="22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00" dirty="0" smtClean="0">
                  <a:latin typeface="Arial" charset="0"/>
                  <a:ea typeface="Arial" charset="0"/>
                  <a:cs typeface="Arial" charset="0"/>
                </a:rPr>
                <a:t>*1) 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= </a:t>
              </a:r>
              <a:r>
                <a:rPr lang="en-US" sz="22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00" dirty="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5525980" y="2532587"/>
              <a:ext cx="2149608" cy="216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62846" y="1449421"/>
            <a:ext cx="8565204" cy="160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b="0" dirty="0"/>
              <a:t>Associate a weight </a:t>
            </a:r>
            <a:r>
              <a:rPr lang="en-US" sz="2800" b="0" i="1" dirty="0" err="1">
                <a:latin typeface="Times New Roman" charset="0"/>
              </a:rPr>
              <a:t>w</a:t>
            </a:r>
            <a:r>
              <a:rPr lang="en-US" sz="2800" b="0" i="1" baseline="-25000" dirty="0" err="1">
                <a:latin typeface="Times New Roman" charset="0"/>
              </a:rPr>
              <a:t>i</a:t>
            </a:r>
            <a:r>
              <a:rPr lang="en-US" sz="2800" b="0" i="1" dirty="0">
                <a:latin typeface="Times New Roman" charset="0"/>
              </a:rPr>
              <a:t> </a:t>
            </a:r>
            <a:r>
              <a:rPr lang="en-US" sz="2800" b="0" dirty="0"/>
              <a:t>with each flow </a:t>
            </a:r>
            <a:r>
              <a:rPr lang="en-US" sz="2800" b="0" i="1" dirty="0" err="1">
                <a:latin typeface="Times New Roman" charset="0"/>
              </a:rPr>
              <a:t>i</a:t>
            </a:r>
            <a:endParaRPr lang="en-US" sz="2800" b="0" i="1" dirty="0">
              <a:latin typeface="Times New Roman" charset="0"/>
            </a:endParaRPr>
          </a:p>
          <a:p>
            <a:pPr>
              <a:spcBef>
                <a:spcPts val="800"/>
              </a:spcBef>
            </a:pPr>
            <a:r>
              <a:rPr lang="en-US" sz="2800" b="0" dirty="0"/>
              <a:t>If link congested, compute </a:t>
            </a:r>
            <a:r>
              <a:rPr lang="en-US" sz="2800" b="0" i="1" dirty="0">
                <a:latin typeface="Times New Roman" charset="0"/>
              </a:rPr>
              <a:t>f</a:t>
            </a:r>
            <a:r>
              <a:rPr lang="en-US" sz="2800" b="0" dirty="0"/>
              <a:t> such that </a:t>
            </a:r>
            <a:endParaRPr lang="en-US" sz="2800" b="0" dirty="0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885769" y="3968758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sz="2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885769" y="4341217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66CCFF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885769" y="4713676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879975" y="4660392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3879975" y="4560379"/>
            <a:ext cx="533400" cy="0"/>
          </a:xfrm>
          <a:prstGeom prst="line">
            <a:avLst/>
          </a:prstGeom>
          <a:noFill/>
          <a:ln w="31750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3879975" y="4411932"/>
            <a:ext cx="533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4386223" y="4351809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66CCFF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200" dirty="0">
              <a:solidFill>
                <a:srgbClr val="66CC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4386223" y="4086092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US" sz="2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386223" y="4630234"/>
            <a:ext cx="341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03775" y="4388929"/>
            <a:ext cx="152400" cy="342900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2813175" y="4388929"/>
            <a:ext cx="1066800" cy="342900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2813175" y="4388929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2813175" y="4731829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2736975" y="4388929"/>
            <a:ext cx="152400" cy="3429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2222625" y="4274629"/>
            <a:ext cx="609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2222625" y="4560379"/>
            <a:ext cx="609600" cy="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 flipV="1">
            <a:off x="2203575" y="4617529"/>
            <a:ext cx="6096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3112230" y="4006204"/>
            <a:ext cx="498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1195795" y="5635200"/>
            <a:ext cx="685800" cy="685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1869425" y="5635200"/>
            <a:ext cx="685800" cy="685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541466" y="5635200"/>
            <a:ext cx="685800" cy="682229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3215095" y="5635200"/>
            <a:ext cx="685800" cy="682229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3887136" y="5635200"/>
            <a:ext cx="685800" cy="682229"/>
          </a:xfrm>
          <a:prstGeom prst="rect">
            <a:avLst/>
          </a:prstGeom>
          <a:solidFill>
            <a:srgbClr val="9912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4560765" y="5635200"/>
            <a:ext cx="685800" cy="685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8" name="Rectangle 30"/>
          <p:cNvSpPr>
            <a:spLocks noChangeArrowheads="1"/>
          </p:cNvSpPr>
          <p:nvPr/>
        </p:nvSpPr>
        <p:spPr bwMode="auto">
          <a:xfrm>
            <a:off x="5234394" y="5635200"/>
            <a:ext cx="685800" cy="685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5908024" y="5635200"/>
            <a:ext cx="685800" cy="685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6580065" y="5635200"/>
            <a:ext cx="685800" cy="685800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>
            <a:off x="7253695" y="5635200"/>
            <a:ext cx="685800" cy="685800"/>
          </a:xfrm>
          <a:prstGeom prst="rect">
            <a:avLst/>
          </a:prstGeom>
          <a:solidFill>
            <a:srgbClr val="9912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sv-SE" sz="3500" dirty="0" err="1" smtClean="0">
                <a:latin typeface="Arial" charset="0"/>
                <a:ea typeface="Arial" charset="0"/>
                <a:cs typeface="Arial" charset="0"/>
              </a:rPr>
              <a:t>Theoretical</a:t>
            </a:r>
            <a:r>
              <a:rPr lang="sv-SE" sz="3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3500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sv-SE" sz="3500" dirty="0" err="1" smtClean="0">
                <a:latin typeface="Arial" charset="0"/>
                <a:ea typeface="Arial" charset="0"/>
                <a:cs typeface="Arial" charset="0"/>
              </a:rPr>
              <a:t>roperties</a:t>
            </a:r>
            <a:r>
              <a:rPr lang="sv-SE" sz="3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35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35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3500" dirty="0" smtClean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sv-SE" sz="3500" dirty="0" smtClean="0">
                <a:latin typeface="Arial" charset="0"/>
                <a:ea typeface="Arial" charset="0"/>
                <a:cs typeface="Arial" charset="0"/>
              </a:rPr>
              <a:t>ax-Min </a:t>
            </a:r>
            <a:r>
              <a:rPr lang="sv-SE" sz="3500" dirty="0" err="1">
                <a:latin typeface="Arial" charset="0"/>
                <a:ea typeface="Arial" charset="0"/>
                <a:cs typeface="Arial" charset="0"/>
              </a:rPr>
              <a:t>F</a:t>
            </a:r>
            <a:r>
              <a:rPr lang="sv-SE" sz="3500" dirty="0" err="1" smtClean="0">
                <a:latin typeface="Arial" charset="0"/>
                <a:ea typeface="Arial" charset="0"/>
                <a:cs typeface="Arial" charset="0"/>
              </a:rPr>
              <a:t>airness</a:t>
            </a:r>
            <a:endParaRPr lang="en-US" sz="3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458200" cy="3657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v-SE" sz="2800" b="1" dirty="0" err="1">
                <a:latin typeface="Arial" charset="0"/>
                <a:ea typeface="Arial" charset="0"/>
                <a:cs typeface="Arial" charset="0"/>
              </a:rPr>
              <a:t>Share</a:t>
            </a:r>
            <a:r>
              <a:rPr lang="sv-SE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800" b="1" dirty="0" err="1">
                <a:latin typeface="Arial" charset="0"/>
                <a:ea typeface="Arial" charset="0"/>
                <a:cs typeface="Arial" charset="0"/>
              </a:rPr>
              <a:t>guarantee</a:t>
            </a:r>
            <a:endParaRPr lang="sv-SE" sz="2800" b="1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gets at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least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1/n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resource</a:t>
            </a:r>
            <a:endParaRPr lang="sv-SE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But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get less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if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her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demand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less</a:t>
            </a:r>
            <a:endParaRPr lang="sv-SE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v-SE" sz="2800" b="1" dirty="0" err="1">
                <a:latin typeface="Arial" charset="0"/>
                <a:ea typeface="Arial" charset="0"/>
                <a:cs typeface="Arial" charset="0"/>
              </a:rPr>
              <a:t>Strategy-proof</a:t>
            </a:r>
            <a:endParaRPr lang="sv-SE" sz="2800" b="1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Users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not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better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off by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asking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than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they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need</a:t>
            </a:r>
            <a:endParaRPr lang="sv-SE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Users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no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reason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to lie</a:t>
            </a:r>
          </a:p>
          <a:p>
            <a:pPr>
              <a:lnSpc>
                <a:spcPct val="90000"/>
              </a:lnSpc>
            </a:pPr>
            <a:endParaRPr lang="sv-SE" sz="2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sv-SE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1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40" y="1816814"/>
            <a:ext cx="8850312" cy="4405784"/>
          </a:xfrm>
        </p:spPr>
        <p:txBody>
          <a:bodyPr>
            <a:normAutofit/>
          </a:bodyPr>
          <a:lstStyle/>
          <a:p>
            <a:r>
              <a:rPr lang="sv-SE" dirty="0">
                <a:latin typeface="Arial" charset="0"/>
                <a:ea typeface="Arial" charset="0"/>
                <a:cs typeface="Arial" charset="0"/>
              </a:rPr>
              <a:t>Job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scheduling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is not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about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sv-SE" b="1" i="1" dirty="0" err="1">
                <a:latin typeface="Arial" charset="0"/>
                <a:ea typeface="Arial" charset="0"/>
                <a:cs typeface="Arial" charset="0"/>
              </a:rPr>
              <a:t>single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resource</a:t>
            </a:r>
            <a:endParaRPr lang="sv-SE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sv-SE" sz="2600" dirty="0" smtClean="0">
                <a:latin typeface="Arial" charset="0"/>
                <a:ea typeface="Arial" charset="0"/>
                <a:cs typeface="Arial" charset="0"/>
              </a:rPr>
              <a:t>Tasks </a:t>
            </a:r>
            <a:r>
              <a:rPr lang="sv-SE" sz="2600" dirty="0" err="1">
                <a:latin typeface="Arial" charset="0"/>
                <a:ea typeface="Arial" charset="0"/>
                <a:cs typeface="Arial" charset="0"/>
              </a:rPr>
              <a:t>consume</a:t>
            </a:r>
            <a:r>
              <a:rPr lang="sv-SE" sz="2600" dirty="0">
                <a:latin typeface="Arial" charset="0"/>
                <a:ea typeface="Arial" charset="0"/>
                <a:cs typeface="Arial" charset="0"/>
              </a:rPr>
              <a:t> CPU, </a:t>
            </a:r>
            <a:r>
              <a:rPr lang="sv-SE" sz="2600" dirty="0" err="1">
                <a:latin typeface="Arial" charset="0"/>
                <a:ea typeface="Arial" charset="0"/>
                <a:cs typeface="Arial" charset="0"/>
              </a:rPr>
              <a:t>memory</a:t>
            </a:r>
            <a:r>
              <a:rPr lang="sv-SE" sz="2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sv-SE" sz="2600" dirty="0" err="1">
                <a:latin typeface="Arial" charset="0"/>
                <a:ea typeface="Arial" charset="0"/>
                <a:cs typeface="Arial" charset="0"/>
              </a:rPr>
              <a:t>network</a:t>
            </a:r>
            <a:r>
              <a:rPr lang="sv-SE" sz="2600" dirty="0">
                <a:latin typeface="Arial" charset="0"/>
                <a:ea typeface="Arial" charset="0"/>
                <a:cs typeface="Arial" charset="0"/>
              </a:rPr>
              <a:t> and disk I/O</a:t>
            </a:r>
          </a:p>
          <a:p>
            <a:endParaRPr lang="sv-SE" dirty="0" smtClean="0">
              <a:latin typeface="Arial" charset="0"/>
              <a:ea typeface="Arial" charset="0"/>
              <a:cs typeface="Arial" charset="0"/>
            </a:endParaRPr>
          </a:p>
          <a:p>
            <a:endParaRPr lang="sv-SE" dirty="0">
              <a:latin typeface="Arial" charset="0"/>
              <a:ea typeface="Arial" charset="0"/>
              <a:cs typeface="Arial" charset="0"/>
            </a:endParaRPr>
          </a:p>
          <a:p>
            <a:r>
              <a:rPr lang="sv-SE" dirty="0" err="1"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task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demands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today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endParaRPr lang="sv-SE" sz="1200" dirty="0">
              <a:latin typeface="Arial" charset="0"/>
              <a:ea typeface="Arial" charset="0"/>
              <a:cs typeface="Arial" charset="0"/>
            </a:endParaRPr>
          </a:p>
          <a:p>
            <a:endParaRPr lang="sv-S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758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67" y="3244740"/>
            <a:ext cx="1057971" cy="10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63" y="3180152"/>
            <a:ext cx="1236475" cy="114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28" y="3300732"/>
            <a:ext cx="1092200" cy="90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195" y="16215"/>
            <a:ext cx="8638161" cy="1066800"/>
          </a:xfrm>
        </p:spPr>
        <p:txBody>
          <a:bodyPr/>
          <a:lstStyle/>
          <a:p>
            <a:r>
              <a:rPr lang="sv-SE" sz="3800" dirty="0" err="1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sv-SE" sz="3800" dirty="0">
                <a:latin typeface="Arial" charset="0"/>
                <a:ea typeface="Arial" charset="0"/>
                <a:cs typeface="Arial" charset="0"/>
              </a:rPr>
              <a:t> is Max-Min </a:t>
            </a:r>
            <a:r>
              <a:rPr lang="sv-SE" sz="3800" dirty="0" err="1">
                <a:latin typeface="Arial" charset="0"/>
                <a:ea typeface="Arial" charset="0"/>
                <a:cs typeface="Arial" charset="0"/>
              </a:rPr>
              <a:t>Fairness</a:t>
            </a:r>
            <a:r>
              <a:rPr lang="sv-SE" sz="3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3800" dirty="0" smtClean="0">
                <a:latin typeface="Arial" charset="0"/>
                <a:ea typeface="Arial" charset="0"/>
                <a:cs typeface="Arial" charset="0"/>
              </a:rPr>
              <a:t>Not </a:t>
            </a:r>
            <a:r>
              <a:rPr lang="sv-SE" sz="3800" dirty="0" err="1">
                <a:latin typeface="Arial" charset="0"/>
                <a:ea typeface="Arial" charset="0"/>
                <a:cs typeface="Arial" charset="0"/>
              </a:rPr>
              <a:t>E</a:t>
            </a:r>
            <a:r>
              <a:rPr lang="sv-SE" sz="3800" dirty="0" err="1" smtClean="0">
                <a:latin typeface="Arial" charset="0"/>
                <a:ea typeface="Arial" charset="0"/>
                <a:cs typeface="Arial" charset="0"/>
              </a:rPr>
              <a:t>nough</a:t>
            </a:r>
            <a:r>
              <a:rPr lang="sv-SE" sz="3800" dirty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3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0342" y="1544408"/>
            <a:ext cx="6613937" cy="4367294"/>
          </a:xfrm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55135" y="3721409"/>
            <a:ext cx="4165305" cy="1753030"/>
            <a:chOff x="1557670" y="4274265"/>
            <a:chExt cx="4165305" cy="2337370"/>
          </a:xfrm>
        </p:grpSpPr>
        <p:sp>
          <p:nvSpPr>
            <p:cNvPr id="6" name="Rounded Rectangle 5"/>
            <p:cNvSpPr/>
            <p:nvPr/>
          </p:nvSpPr>
          <p:spPr>
            <a:xfrm>
              <a:off x="1557670" y="5218113"/>
              <a:ext cx="1447800" cy="1393522"/>
            </a:xfrm>
            <a:prstGeom prst="roundRect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8621" name="TextBox 8"/>
            <p:cNvSpPr txBox="1">
              <a:spLocks noChangeArrowheads="1"/>
            </p:cNvSpPr>
            <p:nvPr/>
          </p:nvSpPr>
          <p:spPr bwMode="auto">
            <a:xfrm>
              <a:off x="2903575" y="4274265"/>
              <a:ext cx="2819400" cy="94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>Most task </a:t>
              </a:r>
              <a:r>
                <a:rPr lang="sv-SE" dirty="0" err="1">
                  <a:latin typeface="Arial" charset="0"/>
                  <a:ea typeface="Arial" charset="0"/>
                  <a:cs typeface="Arial" charset="0"/>
                </a:rPr>
                <a:t>need</a:t>
              </a:r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> ~</a:t>
              </a:r>
            </a:p>
            <a:p>
              <a:pPr algn="l" eaLnBrk="1" hangingPunct="1"/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> &lt;2 CPU, 2 GB RAM&gt;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820440" y="3648059"/>
            <a:ext cx="2806995" cy="1816030"/>
            <a:chOff x="5291470" y="3407398"/>
            <a:chExt cx="2806995" cy="2421373"/>
          </a:xfrm>
        </p:grpSpPr>
        <p:sp>
          <p:nvSpPr>
            <p:cNvPr id="7" name="Rounded Rectangle 6"/>
            <p:cNvSpPr/>
            <p:nvPr/>
          </p:nvSpPr>
          <p:spPr>
            <a:xfrm>
              <a:off x="5291470" y="4419600"/>
              <a:ext cx="1896730" cy="1409171"/>
            </a:xfrm>
            <a:prstGeom prst="roundRect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8619" name="TextBox 9"/>
            <p:cNvSpPr txBox="1">
              <a:spLocks noChangeArrowheads="1"/>
            </p:cNvSpPr>
            <p:nvPr/>
          </p:nvSpPr>
          <p:spPr bwMode="auto">
            <a:xfrm>
              <a:off x="5431465" y="3407398"/>
              <a:ext cx="2667000" cy="94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sv-SE" dirty="0" err="1">
                  <a:latin typeface="Arial" charset="0"/>
                  <a:ea typeface="Arial" charset="0"/>
                  <a:cs typeface="Arial" charset="0"/>
                </a:rPr>
                <a:t>Some</a:t>
              </a:r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> tasks </a:t>
              </a:r>
              <a:r>
                <a:rPr lang="sv-SE" dirty="0" err="1">
                  <a:latin typeface="Arial" charset="0"/>
                  <a:ea typeface="Arial" charset="0"/>
                  <a:cs typeface="Arial" charset="0"/>
                </a:rPr>
                <a:t>are</a:t>
              </a:r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sv-SE" dirty="0" err="1">
                  <a:latin typeface="Arial" charset="0"/>
                  <a:ea typeface="Arial" charset="0"/>
                  <a:cs typeface="Arial" charset="0"/>
                </a:rPr>
                <a:t>memory</a:t>
              </a:r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>-intensive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672265" y="1636084"/>
            <a:ext cx="4017928" cy="1269291"/>
            <a:chOff x="1575306" y="1493836"/>
            <a:chExt cx="4017405" cy="1692388"/>
          </a:xfrm>
        </p:grpSpPr>
        <p:sp>
          <p:nvSpPr>
            <p:cNvPr id="8" name="Rounded Rectangle 7"/>
            <p:cNvSpPr/>
            <p:nvPr/>
          </p:nvSpPr>
          <p:spPr>
            <a:xfrm>
              <a:off x="1575306" y="1493836"/>
              <a:ext cx="1244093" cy="1692388"/>
            </a:xfrm>
            <a:prstGeom prst="roundRect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8617" name="TextBox 10"/>
            <p:cNvSpPr txBox="1">
              <a:spLocks noChangeArrowheads="1"/>
            </p:cNvSpPr>
            <p:nvPr/>
          </p:nvSpPr>
          <p:spPr bwMode="auto">
            <a:xfrm>
              <a:off x="2925711" y="1843089"/>
              <a:ext cx="2667000" cy="94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sv-SE" dirty="0" err="1">
                  <a:latin typeface="Arial" charset="0"/>
                  <a:ea typeface="Arial" charset="0"/>
                  <a:cs typeface="Arial" charset="0"/>
                </a:rPr>
                <a:t>Some</a:t>
              </a:r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> tasks </a:t>
              </a:r>
              <a:r>
                <a:rPr lang="sv-SE" dirty="0" err="1">
                  <a:latin typeface="Arial" charset="0"/>
                  <a:ea typeface="Arial" charset="0"/>
                  <a:cs typeface="Arial" charset="0"/>
                </a:rPr>
                <a:t>are</a:t>
              </a:r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sv-SE" dirty="0">
                  <a:latin typeface="Arial" charset="0"/>
                  <a:ea typeface="Arial" charset="0"/>
                  <a:cs typeface="Arial" charset="0"/>
                </a:rPr>
              </a:br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>CPU</a:t>
              </a:r>
              <a:r>
                <a:rPr lang="sv-SE" dirty="0">
                  <a:latin typeface="Arial" charset="0"/>
                  <a:ea typeface="Arial" charset="0"/>
                  <a:cs typeface="Arial" charset="0"/>
                </a:rPr>
                <a:t>-intensive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8615" name="TextBox 14"/>
          <p:cNvSpPr txBox="1">
            <a:spLocks noChangeArrowheads="1"/>
          </p:cNvSpPr>
          <p:nvPr/>
        </p:nvSpPr>
        <p:spPr bwMode="auto">
          <a:xfrm>
            <a:off x="350196" y="6233262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v-SE" sz="2400" dirty="0">
                <a:latin typeface="Arial" charset="0"/>
                <a:ea typeface="Arial" charset="0"/>
                <a:cs typeface="Arial" charset="0"/>
              </a:rPr>
              <a:t>2000-node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Hadoop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Cluster at Facebook (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Oct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2010)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Helvetica Neue Light"/>
                <a:ea typeface="ＭＳ Ｐゴシック" charset="0"/>
                <a:cs typeface="Helvetica Neue Light"/>
              </a:rPr>
              <a:t>Heterogeneous</a:t>
            </a:r>
            <a:r>
              <a:rPr lang="sv-SE" dirty="0"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sv-SE" dirty="0" err="1">
                <a:latin typeface="Helvetica Neue Light"/>
                <a:ea typeface="ＭＳ Ｐゴシック" charset="0"/>
                <a:cs typeface="Helvetica Neue Light"/>
              </a:rPr>
              <a:t>Resource</a:t>
            </a:r>
            <a:r>
              <a:rPr lang="sv-SE" dirty="0"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sv-SE" dirty="0" err="1">
                <a:latin typeface="Helvetica Neue Light"/>
                <a:ea typeface="ＭＳ Ｐゴシック" charset="0"/>
                <a:cs typeface="Helvetica Neue Light"/>
              </a:rPr>
              <a:t>Demands</a:t>
            </a:r>
            <a:endParaRPr lang="en-US" dirty="0">
              <a:latin typeface="Helvetica Neue Light"/>
              <a:ea typeface="ＭＳ Ｐゴシック" charset="0"/>
              <a:cs typeface="Helvetica Neue Ligh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latin typeface="Helvetica Neue Light"/>
                <a:ea typeface="ＭＳ Ｐゴシック" charset="0"/>
                <a:cs typeface="Helvetica Neue Light"/>
              </a:rPr>
              <a:t>How</a:t>
            </a:r>
            <a:r>
              <a:rPr lang="sv-SE" dirty="0" smtClean="0">
                <a:latin typeface="Helvetica Neue Light"/>
                <a:ea typeface="ＭＳ Ｐゴシック" charset="0"/>
                <a:cs typeface="Helvetica Neue Light"/>
              </a:rPr>
              <a:t> to </a:t>
            </a:r>
            <a:r>
              <a:rPr lang="sv-SE" dirty="0" err="1" smtClean="0">
                <a:latin typeface="Helvetica Neue Light"/>
                <a:ea typeface="ＭＳ Ｐゴシック" charset="0"/>
                <a:cs typeface="Helvetica Neue Light"/>
              </a:rPr>
              <a:t>allocate</a:t>
            </a:r>
            <a:r>
              <a:rPr lang="sv-SE" dirty="0" smtClean="0">
                <a:latin typeface="Helvetica Neue Light"/>
                <a:ea typeface="ＭＳ Ｐゴシック" charset="0"/>
                <a:cs typeface="Helvetica Neue Light"/>
              </a:rPr>
              <a:t>?</a:t>
            </a:r>
            <a:endParaRPr lang="en-US" dirty="0">
              <a:latin typeface="Helvetica Neue Light"/>
              <a:ea typeface="ＭＳ Ｐゴシック" charset="0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43099"/>
            <a:ext cx="6569149" cy="4670351"/>
          </a:xfrm>
        </p:spPr>
        <p:txBody>
          <a:bodyPr>
            <a:normAutofit/>
          </a:bodyPr>
          <a:lstStyle/>
          <a:p>
            <a:r>
              <a:rPr lang="sv-SE" sz="26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sv-SE" sz="2600" dirty="0" err="1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sv-SE" sz="2600" dirty="0">
                <a:latin typeface="Arial" charset="0"/>
                <a:ea typeface="Arial" charset="0"/>
                <a:cs typeface="Arial" charset="0"/>
              </a:rPr>
              <a:t>: CPUs &amp; </a:t>
            </a:r>
            <a:r>
              <a:rPr lang="sv-SE" sz="2600" dirty="0" err="1" smtClean="0">
                <a:latin typeface="Arial" charset="0"/>
                <a:ea typeface="Arial" charset="0"/>
                <a:cs typeface="Arial" charset="0"/>
              </a:rPr>
              <a:t>memory</a:t>
            </a:r>
            <a:endParaRPr lang="sv-SE" sz="26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sv-SE" sz="2600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600" dirty="0">
                <a:latin typeface="Arial" charset="0"/>
                <a:ea typeface="Arial" charset="0"/>
                <a:cs typeface="Arial" charset="0"/>
              </a:rPr>
              <a:t> 1 </a:t>
            </a:r>
            <a:r>
              <a:rPr lang="sv-SE" sz="2600" dirty="0" err="1">
                <a:latin typeface="Arial" charset="0"/>
                <a:ea typeface="Arial" charset="0"/>
                <a:cs typeface="Arial" charset="0"/>
              </a:rPr>
              <a:t>wants</a:t>
            </a:r>
            <a:r>
              <a:rPr lang="sv-SE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600" b="1" dirty="0">
                <a:latin typeface="Arial" charset="0"/>
                <a:ea typeface="Arial" charset="0"/>
                <a:cs typeface="Arial" charset="0"/>
              </a:rPr>
              <a:t>&lt;1 CPU, 4 GB&gt; </a:t>
            </a:r>
            <a:r>
              <a:rPr lang="sv-SE" sz="2600" dirty="0">
                <a:latin typeface="Arial" charset="0"/>
                <a:ea typeface="Arial" charset="0"/>
                <a:cs typeface="Arial" charset="0"/>
              </a:rPr>
              <a:t>per task</a:t>
            </a:r>
            <a:endParaRPr lang="sv-SE" sz="2600" b="1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2000"/>
              </a:spcBef>
            </a:pPr>
            <a:r>
              <a:rPr lang="sv-SE" sz="2600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600" dirty="0">
                <a:latin typeface="Arial" charset="0"/>
                <a:ea typeface="Arial" charset="0"/>
                <a:cs typeface="Arial" charset="0"/>
              </a:rPr>
              <a:t> 2 </a:t>
            </a:r>
            <a:r>
              <a:rPr lang="sv-SE" sz="2600" dirty="0" err="1">
                <a:latin typeface="Arial" charset="0"/>
                <a:ea typeface="Arial" charset="0"/>
                <a:cs typeface="Arial" charset="0"/>
              </a:rPr>
              <a:t>wants</a:t>
            </a:r>
            <a:r>
              <a:rPr lang="sv-SE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600" b="1" dirty="0">
                <a:latin typeface="Arial" charset="0"/>
                <a:ea typeface="Arial" charset="0"/>
                <a:cs typeface="Arial" charset="0"/>
              </a:rPr>
              <a:t>&lt;3 CPU, 1 GB&gt; </a:t>
            </a:r>
            <a:r>
              <a:rPr lang="sv-SE" sz="2600" dirty="0">
                <a:latin typeface="Arial" charset="0"/>
                <a:ea typeface="Arial" charset="0"/>
                <a:cs typeface="Arial" charset="0"/>
              </a:rPr>
              <a:t>per </a:t>
            </a:r>
            <a:r>
              <a:rPr lang="sv-SE" sz="2600" dirty="0" smtClean="0">
                <a:latin typeface="Arial" charset="0"/>
                <a:ea typeface="Arial" charset="0"/>
                <a:cs typeface="Arial" charset="0"/>
              </a:rPr>
              <a:t>task</a:t>
            </a:r>
            <a:endParaRPr lang="sv-SE" sz="2600" b="1" i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sv-SE" sz="2600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What’s</a:t>
            </a:r>
            <a:r>
              <a:rPr lang="sv-SE" sz="26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6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 fair </a:t>
            </a:r>
            <a:r>
              <a:rPr lang="sv-SE" sz="2600" b="1" i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allocation</a:t>
            </a:r>
            <a:r>
              <a:rPr lang="sv-SE" sz="26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endParaRPr lang="sv-SE" sz="2600" i="1" dirty="0">
              <a:solidFill>
                <a:srgbClr val="99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6477692" y="2729910"/>
            <a:ext cx="2437708" cy="2189633"/>
            <a:chOff x="6706288" y="4075630"/>
            <a:chExt cx="2437712" cy="2919143"/>
          </a:xfrm>
        </p:grpSpPr>
        <p:sp>
          <p:nvSpPr>
            <p:cNvPr id="70661" name="Text Box 7"/>
            <p:cNvSpPr txBox="1">
              <a:spLocks noChangeArrowheads="1"/>
            </p:cNvSpPr>
            <p:nvPr/>
          </p:nvSpPr>
          <p:spPr bwMode="auto">
            <a:xfrm>
              <a:off x="8153400" y="6543424"/>
              <a:ext cx="990600" cy="45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v-SE" sz="1600">
                  <a:latin typeface="Helvetica Neue Light"/>
                  <a:cs typeface="Helvetica Neue Light"/>
                </a:rPr>
                <a:t>mem</a:t>
              </a:r>
              <a:endParaRPr lang="en-US" sz="1600">
                <a:latin typeface="Helvetica Neue Light"/>
                <a:cs typeface="Helvetica Neue Light"/>
              </a:endParaRPr>
            </a:p>
          </p:txBody>
        </p:sp>
        <p:sp>
          <p:nvSpPr>
            <p:cNvPr id="70662" name="Text Box 7"/>
            <p:cNvSpPr txBox="1">
              <a:spLocks noChangeArrowheads="1"/>
            </p:cNvSpPr>
            <p:nvPr/>
          </p:nvSpPr>
          <p:spPr bwMode="auto">
            <a:xfrm>
              <a:off x="7293264" y="6543423"/>
              <a:ext cx="722416" cy="45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Helvetica Neue Light"/>
                  <a:cs typeface="Helvetica Neue Light"/>
                </a:rPr>
                <a:t>CPU</a:t>
              </a:r>
            </a:p>
          </p:txBody>
        </p:sp>
        <p:sp>
          <p:nvSpPr>
            <p:cNvPr id="70663" name="Rectangle 2"/>
            <p:cNvSpPr>
              <a:spLocks noChangeArrowheads="1"/>
            </p:cNvSpPr>
            <p:nvPr/>
          </p:nvSpPr>
          <p:spPr bwMode="auto">
            <a:xfrm>
              <a:off x="7297747" y="4191000"/>
              <a:ext cx="722347" cy="23230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Helvetica Neue Light"/>
                <a:cs typeface="Helvetica Neue Light"/>
              </a:endParaRPr>
            </a:p>
          </p:txBody>
        </p:sp>
        <p:sp>
          <p:nvSpPr>
            <p:cNvPr id="70664" name="Line 11"/>
            <p:cNvSpPr>
              <a:spLocks noChangeShapeType="1"/>
            </p:cNvSpPr>
            <p:nvPr/>
          </p:nvSpPr>
          <p:spPr bwMode="auto">
            <a:xfrm flipH="1" flipV="1">
              <a:off x="7188165" y="4192159"/>
              <a:ext cx="916019" cy="2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65" name="Text Box 12"/>
            <p:cNvSpPr txBox="1">
              <a:spLocks noChangeArrowheads="1"/>
            </p:cNvSpPr>
            <p:nvPr/>
          </p:nvSpPr>
          <p:spPr bwMode="auto">
            <a:xfrm>
              <a:off x="6706288" y="4075630"/>
              <a:ext cx="546626" cy="32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292929"/>
                  </a:solidFill>
                  <a:latin typeface="Helvetica Neue Light"/>
                  <a:cs typeface="Helvetica Neue Light"/>
                </a:rPr>
                <a:t>100%</a:t>
              </a:r>
            </a:p>
          </p:txBody>
        </p:sp>
        <p:sp>
          <p:nvSpPr>
            <p:cNvPr id="70666" name="Line 13"/>
            <p:cNvSpPr>
              <a:spLocks noChangeShapeType="1"/>
            </p:cNvSpPr>
            <p:nvPr/>
          </p:nvSpPr>
          <p:spPr bwMode="auto">
            <a:xfrm flipH="1">
              <a:off x="7188165" y="5343558"/>
              <a:ext cx="912226" cy="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67" name="Line 14"/>
            <p:cNvSpPr>
              <a:spLocks noChangeShapeType="1"/>
            </p:cNvSpPr>
            <p:nvPr/>
          </p:nvSpPr>
          <p:spPr bwMode="auto">
            <a:xfrm flipH="1" flipV="1">
              <a:off x="7188165" y="6500645"/>
              <a:ext cx="912226" cy="10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68" name="Text Box 15"/>
            <p:cNvSpPr txBox="1">
              <a:spLocks noChangeArrowheads="1"/>
            </p:cNvSpPr>
            <p:nvPr/>
          </p:nvSpPr>
          <p:spPr bwMode="auto">
            <a:xfrm>
              <a:off x="6814995" y="5226185"/>
              <a:ext cx="432812" cy="32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292929"/>
                  </a:solidFill>
                  <a:latin typeface="Helvetica Neue Light"/>
                  <a:cs typeface="Helvetica Neue Light"/>
                </a:rPr>
                <a:t>50%</a:t>
              </a:r>
            </a:p>
          </p:txBody>
        </p:sp>
        <p:sp>
          <p:nvSpPr>
            <p:cNvPr id="70669" name="Text Box 16"/>
            <p:cNvSpPr txBox="1">
              <a:spLocks noChangeArrowheads="1"/>
            </p:cNvSpPr>
            <p:nvPr/>
          </p:nvSpPr>
          <p:spPr bwMode="auto">
            <a:xfrm>
              <a:off x="6924264" y="6379690"/>
              <a:ext cx="318999" cy="32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292929"/>
                  </a:solidFill>
                  <a:latin typeface="Helvetica Neue Light"/>
                  <a:cs typeface="Helvetica Neue Light"/>
                </a:rPr>
                <a:t>0%</a:t>
              </a:r>
            </a:p>
          </p:txBody>
        </p:sp>
        <p:sp>
          <p:nvSpPr>
            <p:cNvPr id="70670" name="Line 17"/>
            <p:cNvSpPr>
              <a:spLocks noChangeShapeType="1"/>
            </p:cNvSpPr>
            <p:nvPr/>
          </p:nvSpPr>
          <p:spPr bwMode="auto">
            <a:xfrm flipV="1">
              <a:off x="7296583" y="4100706"/>
              <a:ext cx="0" cy="2513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71" name="Line 21"/>
            <p:cNvSpPr>
              <a:spLocks noChangeShapeType="1"/>
            </p:cNvSpPr>
            <p:nvPr/>
          </p:nvSpPr>
          <p:spPr bwMode="auto">
            <a:xfrm flipV="1">
              <a:off x="8018999" y="4093331"/>
              <a:ext cx="0" cy="25120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72" name="Line 11"/>
            <p:cNvSpPr>
              <a:spLocks noChangeShapeType="1"/>
            </p:cNvSpPr>
            <p:nvPr/>
          </p:nvSpPr>
          <p:spPr bwMode="auto">
            <a:xfrm flipH="1" flipV="1">
              <a:off x="7176550" y="4785136"/>
              <a:ext cx="916019" cy="2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73" name="Line 19"/>
            <p:cNvSpPr>
              <a:spLocks noChangeShapeType="1"/>
            </p:cNvSpPr>
            <p:nvPr/>
          </p:nvSpPr>
          <p:spPr bwMode="auto">
            <a:xfrm flipH="1">
              <a:off x="7188165" y="5945387"/>
              <a:ext cx="914123" cy="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74" name="Rectangle 2"/>
            <p:cNvSpPr>
              <a:spLocks noChangeArrowheads="1"/>
            </p:cNvSpPr>
            <p:nvPr/>
          </p:nvSpPr>
          <p:spPr bwMode="auto">
            <a:xfrm>
              <a:off x="8261363" y="4191000"/>
              <a:ext cx="722347" cy="23230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Helvetica Neue Light"/>
                <a:cs typeface="Helvetica Neue Light"/>
              </a:endParaRPr>
            </a:p>
          </p:txBody>
        </p:sp>
        <p:sp>
          <p:nvSpPr>
            <p:cNvPr id="70675" name="Line 11"/>
            <p:cNvSpPr>
              <a:spLocks noChangeShapeType="1"/>
            </p:cNvSpPr>
            <p:nvPr/>
          </p:nvSpPr>
          <p:spPr bwMode="auto">
            <a:xfrm flipH="1" flipV="1">
              <a:off x="8151781" y="4192159"/>
              <a:ext cx="916019" cy="2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76" name="Line 13"/>
            <p:cNvSpPr>
              <a:spLocks noChangeShapeType="1"/>
            </p:cNvSpPr>
            <p:nvPr/>
          </p:nvSpPr>
          <p:spPr bwMode="auto">
            <a:xfrm flipH="1">
              <a:off x="8151781" y="5343558"/>
              <a:ext cx="912226" cy="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77" name="Line 14"/>
            <p:cNvSpPr>
              <a:spLocks noChangeShapeType="1"/>
            </p:cNvSpPr>
            <p:nvPr/>
          </p:nvSpPr>
          <p:spPr bwMode="auto">
            <a:xfrm flipH="1" flipV="1">
              <a:off x="8151781" y="6500645"/>
              <a:ext cx="912226" cy="10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78" name="Line 17"/>
            <p:cNvSpPr>
              <a:spLocks noChangeShapeType="1"/>
            </p:cNvSpPr>
            <p:nvPr/>
          </p:nvSpPr>
          <p:spPr bwMode="auto">
            <a:xfrm flipV="1">
              <a:off x="8260199" y="4100706"/>
              <a:ext cx="0" cy="2513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79" name="Line 21"/>
            <p:cNvSpPr>
              <a:spLocks noChangeShapeType="1"/>
            </p:cNvSpPr>
            <p:nvPr/>
          </p:nvSpPr>
          <p:spPr bwMode="auto">
            <a:xfrm flipV="1">
              <a:off x="8982615" y="4093331"/>
              <a:ext cx="0" cy="25120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80" name="Line 11"/>
            <p:cNvSpPr>
              <a:spLocks noChangeShapeType="1"/>
            </p:cNvSpPr>
            <p:nvPr/>
          </p:nvSpPr>
          <p:spPr bwMode="auto">
            <a:xfrm flipH="1" flipV="1">
              <a:off x="8140166" y="4785136"/>
              <a:ext cx="916019" cy="2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81" name="Line 19"/>
            <p:cNvSpPr>
              <a:spLocks noChangeShapeType="1"/>
            </p:cNvSpPr>
            <p:nvPr/>
          </p:nvSpPr>
          <p:spPr bwMode="auto">
            <a:xfrm flipH="1">
              <a:off x="8151781" y="5945387"/>
              <a:ext cx="914123" cy="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70682" name="TextBox 83"/>
            <p:cNvSpPr txBox="1">
              <a:spLocks noChangeArrowheads="1"/>
            </p:cNvSpPr>
            <p:nvPr/>
          </p:nvSpPr>
          <p:spPr bwMode="auto">
            <a:xfrm>
              <a:off x="7315196" y="4748645"/>
              <a:ext cx="1676404" cy="8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3600" dirty="0">
                  <a:latin typeface="Helvetica Neue Light"/>
                  <a:cs typeface="Helvetica Neue Light"/>
                </a:rPr>
                <a:t>? </a:t>
              </a:r>
              <a:r>
                <a:rPr lang="sv-SE" sz="3600" dirty="0">
                  <a:latin typeface="Helvetica Neue Light"/>
                  <a:cs typeface="Helvetica Neue Light"/>
                </a:rPr>
                <a:t>   </a:t>
              </a:r>
              <a:r>
                <a:rPr lang="sv-SE" sz="2200" dirty="0">
                  <a:latin typeface="Helvetica Neue Light"/>
                  <a:cs typeface="Helvetica Neue Light"/>
                </a:rPr>
                <a:t> </a:t>
              </a:r>
              <a:r>
                <a:rPr lang="sv-SE" sz="3600" dirty="0">
                  <a:latin typeface="Helvetica Neue Light"/>
                  <a:cs typeface="Helvetica Neue Light"/>
                </a:rPr>
                <a:t> </a:t>
              </a:r>
              <a:r>
                <a:rPr lang="sv-SE" sz="3600" dirty="0">
                  <a:latin typeface="Helvetica Neue Light"/>
                  <a:cs typeface="Helvetica Neue Light"/>
                </a:rPr>
                <a:t>?</a:t>
              </a:r>
              <a:endParaRPr lang="en-US" sz="3600" dirty="0">
                <a:latin typeface="Helvetica Neue Light"/>
                <a:cs typeface="Helvetica Neue Light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14" y="1750560"/>
            <a:ext cx="8681895" cy="4470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r>
              <a:rPr lang="sv-SE" sz="24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Asset </a:t>
            </a:r>
            <a:r>
              <a:rPr lang="sv-SE" sz="2400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Fairness</a:t>
            </a:r>
            <a:r>
              <a:rPr lang="sv-SE" sz="24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   </a:t>
            </a:r>
            <a:r>
              <a:rPr lang="sv-SE" sz="2200" dirty="0" err="1" smtClean="0">
                <a:latin typeface="Arial" charset="0"/>
                <a:ea typeface="Arial" charset="0"/>
                <a:cs typeface="Arial" charset="0"/>
              </a:rPr>
              <a:t>Equalize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user’s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b="1" i="1" dirty="0" err="1">
                <a:latin typeface="Arial" charset="0"/>
                <a:ea typeface="Arial" charset="0"/>
                <a:cs typeface="Arial" charset="0"/>
              </a:rPr>
              <a:t>sum</a:t>
            </a:r>
            <a:r>
              <a:rPr lang="sv-SE" sz="22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b="1" i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22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b="1" i="1" dirty="0" err="1">
                <a:latin typeface="Arial" charset="0"/>
                <a:ea typeface="Arial" charset="0"/>
                <a:cs typeface="Arial" charset="0"/>
              </a:rPr>
              <a:t>resource</a:t>
            </a:r>
            <a:r>
              <a:rPr lang="sv-SE" sz="22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b="1" i="1" dirty="0" err="1" smtClean="0">
                <a:latin typeface="Arial" charset="0"/>
                <a:ea typeface="Arial" charset="0"/>
                <a:cs typeface="Arial" charset="0"/>
              </a:rPr>
              <a:t>shares</a:t>
            </a:r>
            <a:endParaRPr lang="sv-SE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  <a:spcAft>
                <a:spcPts val="400"/>
              </a:spcAft>
            </a:pP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Cluster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28 CPUs, 56 GB RAM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needs &lt;1 CPU, 2 GB RAM&gt; per task,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&lt;3.6% CPUs, 3.6% RAM&gt; per task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needs &lt;1 CPU, 4 GB RAM&gt; per task,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&lt;3.6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% CPUs, 7.2% RAM&gt; per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task</a:t>
            </a:r>
            <a:endParaRPr lang="sv-SE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  <a:spcAft>
                <a:spcPts val="400"/>
              </a:spcAft>
            </a:pP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Asset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fairness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yields</a:t>
            </a:r>
            <a:endParaRPr lang="sv-SE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12 tasks: &lt;43% CPUs, 43% RAM&gt; (∑=86%)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8 tasks:   &lt;28% CPUs, 57% RAM&gt; (∑=86%)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endParaRPr lang="sv-SE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endParaRPr lang="sv-SE" sz="11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658255" y="2519163"/>
            <a:ext cx="3276600" cy="3011014"/>
            <a:chOff x="6682153" y="3366669"/>
            <a:chExt cx="2385644" cy="2936931"/>
          </a:xfrm>
        </p:grpSpPr>
        <p:grpSp>
          <p:nvGrpSpPr>
            <p:cNvPr id="72710" name="Group 26"/>
            <p:cNvGrpSpPr>
              <a:grpSpLocks/>
            </p:cNvGrpSpPr>
            <p:nvPr/>
          </p:nvGrpSpPr>
          <p:grpSpPr bwMode="auto">
            <a:xfrm>
              <a:off x="6682153" y="3366669"/>
              <a:ext cx="2385644" cy="2936931"/>
              <a:chOff x="6473094" y="4360859"/>
              <a:chExt cx="2747106" cy="3381920"/>
            </a:xfrm>
          </p:grpSpPr>
          <p:sp>
            <p:nvSpPr>
              <p:cNvPr id="72719" name="Line 40"/>
              <p:cNvSpPr>
                <a:spLocks noChangeShapeType="1"/>
              </p:cNvSpPr>
              <p:nvPr/>
            </p:nvSpPr>
            <p:spPr bwMode="auto">
              <a:xfrm flipH="1" flipV="1">
                <a:off x="6946900" y="6370637"/>
                <a:ext cx="2273300" cy="3175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0" name="Line 34"/>
              <p:cNvSpPr>
                <a:spLocks noChangeShapeType="1"/>
              </p:cNvSpPr>
              <p:nvPr/>
            </p:nvSpPr>
            <p:spPr bwMode="auto">
              <a:xfrm flipH="1" flipV="1">
                <a:off x="6946900" y="4510087"/>
                <a:ext cx="2273300" cy="3175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1" name="Line 39"/>
              <p:cNvSpPr>
                <a:spLocks noChangeShapeType="1"/>
              </p:cNvSpPr>
              <p:nvPr/>
            </p:nvSpPr>
            <p:spPr bwMode="auto">
              <a:xfrm flipH="1" flipV="1">
                <a:off x="6946900" y="5440362"/>
                <a:ext cx="2273300" cy="3175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2" name="Rectangle 28"/>
              <p:cNvSpPr>
                <a:spLocks noChangeArrowheads="1"/>
              </p:cNvSpPr>
              <p:nvPr/>
            </p:nvSpPr>
            <p:spPr bwMode="auto">
              <a:xfrm>
                <a:off x="8170863" y="4513262"/>
                <a:ext cx="936625" cy="186213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3" name="Rectangle 28"/>
              <p:cNvSpPr>
                <a:spLocks noChangeArrowheads="1"/>
              </p:cNvSpPr>
              <p:nvPr/>
            </p:nvSpPr>
            <p:spPr bwMode="auto">
              <a:xfrm>
                <a:off x="7096125" y="4510087"/>
                <a:ext cx="936625" cy="186372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4" name="Rectangle 29"/>
              <p:cNvSpPr>
                <a:spLocks noChangeArrowheads="1"/>
              </p:cNvSpPr>
              <p:nvPr/>
            </p:nvSpPr>
            <p:spPr bwMode="auto">
              <a:xfrm>
                <a:off x="8047660" y="7476464"/>
                <a:ext cx="161007" cy="184514"/>
              </a:xfrm>
              <a:prstGeom prst="rect">
                <a:avLst/>
              </a:prstGeom>
              <a:solidFill>
                <a:srgbClr val="3F80C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5" name="Text Box 30"/>
              <p:cNvSpPr txBox="1">
                <a:spLocks noChangeArrowheads="1"/>
              </p:cNvSpPr>
              <p:nvPr/>
            </p:nvSpPr>
            <p:spPr bwMode="auto">
              <a:xfrm>
                <a:off x="7096126" y="6411910"/>
                <a:ext cx="936625" cy="449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>
                    <a:latin typeface="Helvetica Neue Light"/>
                    <a:cs typeface="Helvetica Neue Light"/>
                  </a:rPr>
                  <a:t>CPU</a:t>
                </a:r>
              </a:p>
            </p:txBody>
          </p:sp>
          <p:sp>
            <p:nvSpPr>
              <p:cNvPr id="72726" name="Rectangle 31"/>
              <p:cNvSpPr>
                <a:spLocks noChangeArrowheads="1"/>
              </p:cNvSpPr>
              <p:nvPr/>
            </p:nvSpPr>
            <p:spPr bwMode="auto">
              <a:xfrm>
                <a:off x="8052911" y="7113504"/>
                <a:ext cx="163743" cy="205126"/>
              </a:xfrm>
              <a:prstGeom prst="rect">
                <a:avLst/>
              </a:prstGeom>
              <a:solidFill>
                <a:srgbClr val="FF373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7" name="Text Box 32"/>
              <p:cNvSpPr txBox="1">
                <a:spLocks noChangeArrowheads="1"/>
              </p:cNvSpPr>
              <p:nvPr/>
            </p:nvSpPr>
            <p:spPr bwMode="auto">
              <a:xfrm>
                <a:off x="8271980" y="7011946"/>
                <a:ext cx="771526" cy="345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Helvetica Neue Light"/>
                    <a:cs typeface="Helvetica Neue Light"/>
                  </a:rPr>
                  <a:t>User 1</a:t>
                </a:r>
              </a:p>
            </p:txBody>
          </p:sp>
          <p:sp>
            <p:nvSpPr>
              <p:cNvPr id="72728" name="Text Box 33"/>
              <p:cNvSpPr txBox="1">
                <a:spLocks noChangeArrowheads="1"/>
              </p:cNvSpPr>
              <p:nvPr/>
            </p:nvSpPr>
            <p:spPr bwMode="auto">
              <a:xfrm>
                <a:off x="8286656" y="7397089"/>
                <a:ext cx="787034" cy="345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Helvetica Neue Light"/>
                    <a:cs typeface="Helvetica Neue Light"/>
                  </a:rPr>
                  <a:t>User 2</a:t>
                </a:r>
              </a:p>
            </p:txBody>
          </p:sp>
          <p:sp>
            <p:nvSpPr>
              <p:cNvPr id="72729" name="Text Box 35"/>
              <p:cNvSpPr txBox="1">
                <a:spLocks noChangeArrowheads="1"/>
              </p:cNvSpPr>
              <p:nvPr/>
            </p:nvSpPr>
            <p:spPr bwMode="auto">
              <a:xfrm>
                <a:off x="6473094" y="4360859"/>
                <a:ext cx="581025" cy="345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292929"/>
                    </a:solidFill>
                    <a:latin typeface="Helvetica Neue Light"/>
                    <a:cs typeface="Helvetica Neue Light"/>
                  </a:rPr>
                  <a:t>100%</a:t>
                </a:r>
              </a:p>
            </p:txBody>
          </p:sp>
          <p:sp>
            <p:nvSpPr>
              <p:cNvPr id="72730" name="Text Box 41"/>
              <p:cNvSpPr txBox="1">
                <a:spLocks noChangeArrowheads="1"/>
              </p:cNvSpPr>
              <p:nvPr/>
            </p:nvSpPr>
            <p:spPr bwMode="auto">
              <a:xfrm>
                <a:off x="6598506" y="5292722"/>
                <a:ext cx="455612" cy="345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292929"/>
                    </a:solidFill>
                    <a:latin typeface="Helvetica Neue Light"/>
                    <a:cs typeface="Helvetica Neue Light"/>
                  </a:rPr>
                  <a:t>50%</a:t>
                </a:r>
              </a:p>
            </p:txBody>
          </p:sp>
          <p:sp>
            <p:nvSpPr>
              <p:cNvPr id="72731" name="Text Box 42"/>
              <p:cNvSpPr txBox="1">
                <a:spLocks noChangeArrowheads="1"/>
              </p:cNvSpPr>
              <p:nvPr/>
            </p:nvSpPr>
            <p:spPr bwMode="auto">
              <a:xfrm>
                <a:off x="6598506" y="6221409"/>
                <a:ext cx="455612" cy="345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292929"/>
                    </a:solidFill>
                    <a:latin typeface="Helvetica Neue Light"/>
                    <a:cs typeface="Helvetica Neue Light"/>
                  </a:rPr>
                  <a:t>0%</a:t>
                </a:r>
              </a:p>
            </p:txBody>
          </p:sp>
          <p:sp>
            <p:nvSpPr>
              <p:cNvPr id="72732" name="Line 43"/>
              <p:cNvSpPr>
                <a:spLocks noChangeShapeType="1"/>
              </p:cNvSpPr>
              <p:nvPr/>
            </p:nvSpPr>
            <p:spPr bwMode="auto">
              <a:xfrm flipV="1">
                <a:off x="7096125" y="4432300"/>
                <a:ext cx="0" cy="2019300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prstDash val="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33" name="Text Box 30"/>
              <p:cNvSpPr txBox="1">
                <a:spLocks noChangeArrowheads="1"/>
              </p:cNvSpPr>
              <p:nvPr/>
            </p:nvSpPr>
            <p:spPr bwMode="auto">
              <a:xfrm>
                <a:off x="8170863" y="6411909"/>
                <a:ext cx="936625" cy="449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>
                    <a:latin typeface="Helvetica Neue Light"/>
                    <a:cs typeface="Helvetica Neue Light"/>
                  </a:rPr>
                  <a:t>RAM</a:t>
                </a:r>
              </a:p>
            </p:txBody>
          </p:sp>
          <p:sp>
            <p:nvSpPr>
              <p:cNvPr id="72734" name="Rectangle 28"/>
              <p:cNvSpPr>
                <a:spLocks noChangeArrowheads="1"/>
              </p:cNvSpPr>
              <p:nvPr/>
            </p:nvSpPr>
            <p:spPr bwMode="auto">
              <a:xfrm>
                <a:off x="7096126" y="4510087"/>
                <a:ext cx="936625" cy="799181"/>
              </a:xfrm>
              <a:prstGeom prst="rect">
                <a:avLst/>
              </a:prstGeom>
              <a:solidFill>
                <a:srgbClr val="FF373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35" name="Rectangle 37"/>
              <p:cNvSpPr>
                <a:spLocks noChangeArrowheads="1"/>
              </p:cNvSpPr>
              <p:nvPr/>
            </p:nvSpPr>
            <p:spPr bwMode="auto">
              <a:xfrm>
                <a:off x="8170863" y="5308388"/>
                <a:ext cx="936625" cy="1054646"/>
              </a:xfrm>
              <a:prstGeom prst="rect">
                <a:avLst/>
              </a:prstGeom>
              <a:solidFill>
                <a:srgbClr val="51A2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36" name="Rectangle 38"/>
              <p:cNvSpPr>
                <a:spLocks noChangeArrowheads="1"/>
              </p:cNvSpPr>
              <p:nvPr/>
            </p:nvSpPr>
            <p:spPr bwMode="auto">
              <a:xfrm>
                <a:off x="7096126" y="5845406"/>
                <a:ext cx="936625" cy="517628"/>
              </a:xfrm>
              <a:prstGeom prst="rect">
                <a:avLst/>
              </a:prstGeom>
              <a:solidFill>
                <a:srgbClr val="51A2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37" name="Rectangle 36"/>
              <p:cNvSpPr>
                <a:spLocks noChangeArrowheads="1"/>
              </p:cNvSpPr>
              <p:nvPr/>
            </p:nvSpPr>
            <p:spPr bwMode="auto">
              <a:xfrm>
                <a:off x="8170863" y="4510087"/>
                <a:ext cx="936625" cy="799181"/>
              </a:xfrm>
              <a:prstGeom prst="rect">
                <a:avLst/>
              </a:prstGeom>
              <a:solidFill>
                <a:srgbClr val="FF373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rot="16200000" flipH="1">
              <a:off x="8203978" y="3847201"/>
              <a:ext cx="661959" cy="4623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12" name="TextBox 30"/>
            <p:cNvSpPr txBox="1">
              <a:spLocks noChangeArrowheads="1"/>
            </p:cNvSpPr>
            <p:nvPr/>
          </p:nvSpPr>
          <p:spPr bwMode="auto">
            <a:xfrm>
              <a:off x="8491092" y="3697143"/>
              <a:ext cx="534454" cy="3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>
                  <a:solidFill>
                    <a:schemeClr val="bg1"/>
                  </a:solidFill>
                  <a:latin typeface="Helvetica Neue Light"/>
                  <a:cs typeface="Helvetica Neue Light"/>
                </a:rPr>
                <a:t>43%</a:t>
              </a:r>
              <a:endParaRPr lang="en-US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6200000" flipH="1">
              <a:off x="8105815" y="4645613"/>
              <a:ext cx="870998" cy="346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14" name="TextBox 32"/>
            <p:cNvSpPr txBox="1">
              <a:spLocks noChangeArrowheads="1"/>
            </p:cNvSpPr>
            <p:nvPr/>
          </p:nvSpPr>
          <p:spPr bwMode="auto">
            <a:xfrm>
              <a:off x="8495022" y="4489994"/>
              <a:ext cx="534688" cy="3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 Neue Light"/>
                  <a:cs typeface="Helvetica Neue Light"/>
                </a:rPr>
                <a:t>57</a:t>
              </a:r>
              <a:r>
                <a:rPr lang="sv-SE">
                  <a:latin typeface="Helvetica Neue Light"/>
                  <a:cs typeface="Helvetica Neue Light"/>
                </a:rPr>
                <a:t>%</a:t>
              </a:r>
              <a:endParaRPr lang="en-US">
                <a:latin typeface="Helvetica Neue Light"/>
                <a:cs typeface="Helvetica Neue Light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6200000" flipH="1">
              <a:off x="7275267" y="3839652"/>
              <a:ext cx="660797" cy="4623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16" name="TextBox 37"/>
            <p:cNvSpPr txBox="1">
              <a:spLocks noChangeArrowheads="1"/>
            </p:cNvSpPr>
            <p:nvPr/>
          </p:nvSpPr>
          <p:spPr bwMode="auto">
            <a:xfrm>
              <a:off x="7561218" y="3689565"/>
              <a:ext cx="534688" cy="3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>
                  <a:solidFill>
                    <a:schemeClr val="bg1"/>
                  </a:solidFill>
                  <a:latin typeface="Helvetica Neue Light"/>
                  <a:cs typeface="Helvetica Neue Light"/>
                </a:rPr>
                <a:t>43%</a:t>
              </a:r>
              <a:endParaRPr lang="en-US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>
              <a:off x="7398341" y="4881354"/>
              <a:ext cx="42620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18" name="TextBox 39"/>
            <p:cNvSpPr txBox="1">
              <a:spLocks noChangeArrowheads="1"/>
            </p:cNvSpPr>
            <p:nvPr/>
          </p:nvSpPr>
          <p:spPr bwMode="auto">
            <a:xfrm>
              <a:off x="7565382" y="4711222"/>
              <a:ext cx="534688" cy="3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dirty="0">
                  <a:latin typeface="Helvetica Neue Light"/>
                  <a:cs typeface="Helvetica Neue Light"/>
                </a:rPr>
                <a:t>28%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Natural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Policy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14" y="1750560"/>
            <a:ext cx="8681895" cy="4470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Approach:  </a:t>
            </a:r>
            <a:r>
              <a:rPr lang="sv-SE" sz="2200" dirty="0" err="1" smtClean="0">
                <a:latin typeface="Arial" charset="0"/>
                <a:ea typeface="Arial" charset="0"/>
                <a:cs typeface="Arial" charset="0"/>
              </a:rPr>
              <a:t>Equalize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user’s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b="1" i="1" dirty="0" err="1">
                <a:latin typeface="Arial" charset="0"/>
                <a:ea typeface="Arial" charset="0"/>
                <a:cs typeface="Arial" charset="0"/>
              </a:rPr>
              <a:t>sum</a:t>
            </a:r>
            <a:r>
              <a:rPr lang="sv-SE" sz="22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b="1" i="1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22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b="1" i="1" dirty="0" err="1">
                <a:latin typeface="Arial" charset="0"/>
                <a:ea typeface="Arial" charset="0"/>
                <a:cs typeface="Arial" charset="0"/>
              </a:rPr>
              <a:t>resource</a:t>
            </a:r>
            <a:r>
              <a:rPr lang="sv-SE" sz="22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b="1" i="1" dirty="0" err="1" smtClean="0">
                <a:latin typeface="Arial" charset="0"/>
                <a:ea typeface="Arial" charset="0"/>
                <a:cs typeface="Arial" charset="0"/>
              </a:rPr>
              <a:t>shares</a:t>
            </a:r>
            <a:endParaRPr lang="sv-SE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  <a:spcAft>
                <a:spcPts val="400"/>
              </a:spcAft>
            </a:pP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Cluster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28 CPUs, 56 GB RAM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needs &lt;1 CPU, 2 GB RAM&gt; per task,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&lt;3.6% CPUs, 3.6% RAM&gt; per task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needs &lt;1 CPU, 4 GB RAM&gt; per task,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&lt;3.6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% CPUs, 7.2% RAM&gt; per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task</a:t>
            </a:r>
            <a:endParaRPr lang="sv-SE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  <a:spcAft>
                <a:spcPts val="400"/>
              </a:spcAft>
            </a:pP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Asset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fairness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yields</a:t>
            </a:r>
            <a:endParaRPr lang="sv-SE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12 tasks: &lt;43% CPUs, 43% RAM&gt; (∑=86%)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8 tasks:   &lt;28% CPUs, 57% RAM&gt; (∑=86%)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endParaRPr lang="sv-SE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</a:pPr>
            <a:endParaRPr lang="sv-SE" sz="11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658255" y="2519163"/>
            <a:ext cx="3276600" cy="3011014"/>
            <a:chOff x="6682153" y="3366669"/>
            <a:chExt cx="2385644" cy="2936931"/>
          </a:xfrm>
        </p:grpSpPr>
        <p:grpSp>
          <p:nvGrpSpPr>
            <p:cNvPr id="72710" name="Group 26"/>
            <p:cNvGrpSpPr>
              <a:grpSpLocks/>
            </p:cNvGrpSpPr>
            <p:nvPr/>
          </p:nvGrpSpPr>
          <p:grpSpPr bwMode="auto">
            <a:xfrm>
              <a:off x="6682153" y="3366669"/>
              <a:ext cx="2385644" cy="2936931"/>
              <a:chOff x="6473094" y="4360859"/>
              <a:chExt cx="2747106" cy="3381920"/>
            </a:xfrm>
          </p:grpSpPr>
          <p:sp>
            <p:nvSpPr>
              <p:cNvPr id="72719" name="Line 40"/>
              <p:cNvSpPr>
                <a:spLocks noChangeShapeType="1"/>
              </p:cNvSpPr>
              <p:nvPr/>
            </p:nvSpPr>
            <p:spPr bwMode="auto">
              <a:xfrm flipH="1" flipV="1">
                <a:off x="6946900" y="6370637"/>
                <a:ext cx="2273300" cy="3175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0" name="Line 34"/>
              <p:cNvSpPr>
                <a:spLocks noChangeShapeType="1"/>
              </p:cNvSpPr>
              <p:nvPr/>
            </p:nvSpPr>
            <p:spPr bwMode="auto">
              <a:xfrm flipH="1" flipV="1">
                <a:off x="6946900" y="4510087"/>
                <a:ext cx="2273300" cy="3175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1" name="Line 39"/>
              <p:cNvSpPr>
                <a:spLocks noChangeShapeType="1"/>
              </p:cNvSpPr>
              <p:nvPr/>
            </p:nvSpPr>
            <p:spPr bwMode="auto">
              <a:xfrm flipH="1" flipV="1">
                <a:off x="6946900" y="5440362"/>
                <a:ext cx="2273300" cy="3175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2" name="Rectangle 28"/>
              <p:cNvSpPr>
                <a:spLocks noChangeArrowheads="1"/>
              </p:cNvSpPr>
              <p:nvPr/>
            </p:nvSpPr>
            <p:spPr bwMode="auto">
              <a:xfrm>
                <a:off x="8170863" y="4513262"/>
                <a:ext cx="936625" cy="186213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3" name="Rectangle 28"/>
              <p:cNvSpPr>
                <a:spLocks noChangeArrowheads="1"/>
              </p:cNvSpPr>
              <p:nvPr/>
            </p:nvSpPr>
            <p:spPr bwMode="auto">
              <a:xfrm>
                <a:off x="7096125" y="4510087"/>
                <a:ext cx="936625" cy="186372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4" name="Rectangle 29"/>
              <p:cNvSpPr>
                <a:spLocks noChangeArrowheads="1"/>
              </p:cNvSpPr>
              <p:nvPr/>
            </p:nvSpPr>
            <p:spPr bwMode="auto">
              <a:xfrm>
                <a:off x="8047660" y="7476464"/>
                <a:ext cx="161007" cy="184514"/>
              </a:xfrm>
              <a:prstGeom prst="rect">
                <a:avLst/>
              </a:prstGeom>
              <a:solidFill>
                <a:srgbClr val="3F80C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5" name="Text Box 30"/>
              <p:cNvSpPr txBox="1">
                <a:spLocks noChangeArrowheads="1"/>
              </p:cNvSpPr>
              <p:nvPr/>
            </p:nvSpPr>
            <p:spPr bwMode="auto">
              <a:xfrm>
                <a:off x="7096126" y="6411910"/>
                <a:ext cx="936625" cy="449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>
                    <a:latin typeface="Helvetica Neue Light"/>
                    <a:cs typeface="Helvetica Neue Light"/>
                  </a:rPr>
                  <a:t>CPU</a:t>
                </a:r>
              </a:p>
            </p:txBody>
          </p:sp>
          <p:sp>
            <p:nvSpPr>
              <p:cNvPr id="72726" name="Rectangle 31"/>
              <p:cNvSpPr>
                <a:spLocks noChangeArrowheads="1"/>
              </p:cNvSpPr>
              <p:nvPr/>
            </p:nvSpPr>
            <p:spPr bwMode="auto">
              <a:xfrm>
                <a:off x="8052911" y="7113504"/>
                <a:ext cx="163743" cy="205126"/>
              </a:xfrm>
              <a:prstGeom prst="rect">
                <a:avLst/>
              </a:prstGeom>
              <a:solidFill>
                <a:srgbClr val="FF373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27" name="Text Box 32"/>
              <p:cNvSpPr txBox="1">
                <a:spLocks noChangeArrowheads="1"/>
              </p:cNvSpPr>
              <p:nvPr/>
            </p:nvSpPr>
            <p:spPr bwMode="auto">
              <a:xfrm>
                <a:off x="8271980" y="7011946"/>
                <a:ext cx="771526" cy="345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Helvetica Neue Light"/>
                    <a:cs typeface="Helvetica Neue Light"/>
                  </a:rPr>
                  <a:t>User 1</a:t>
                </a:r>
              </a:p>
            </p:txBody>
          </p:sp>
          <p:sp>
            <p:nvSpPr>
              <p:cNvPr id="72728" name="Text Box 33"/>
              <p:cNvSpPr txBox="1">
                <a:spLocks noChangeArrowheads="1"/>
              </p:cNvSpPr>
              <p:nvPr/>
            </p:nvSpPr>
            <p:spPr bwMode="auto">
              <a:xfrm>
                <a:off x="8286656" y="7397089"/>
                <a:ext cx="787034" cy="345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Helvetica Neue Light"/>
                    <a:cs typeface="Helvetica Neue Light"/>
                  </a:rPr>
                  <a:t>User 2</a:t>
                </a:r>
              </a:p>
            </p:txBody>
          </p:sp>
          <p:sp>
            <p:nvSpPr>
              <p:cNvPr id="72729" name="Text Box 35"/>
              <p:cNvSpPr txBox="1">
                <a:spLocks noChangeArrowheads="1"/>
              </p:cNvSpPr>
              <p:nvPr/>
            </p:nvSpPr>
            <p:spPr bwMode="auto">
              <a:xfrm>
                <a:off x="6473094" y="4360859"/>
                <a:ext cx="581025" cy="345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292929"/>
                    </a:solidFill>
                    <a:latin typeface="Helvetica Neue Light"/>
                    <a:cs typeface="Helvetica Neue Light"/>
                  </a:rPr>
                  <a:t>100%</a:t>
                </a:r>
              </a:p>
            </p:txBody>
          </p:sp>
          <p:sp>
            <p:nvSpPr>
              <p:cNvPr id="72730" name="Text Box 41"/>
              <p:cNvSpPr txBox="1">
                <a:spLocks noChangeArrowheads="1"/>
              </p:cNvSpPr>
              <p:nvPr/>
            </p:nvSpPr>
            <p:spPr bwMode="auto">
              <a:xfrm>
                <a:off x="6598506" y="5292722"/>
                <a:ext cx="455612" cy="345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292929"/>
                    </a:solidFill>
                    <a:latin typeface="Helvetica Neue Light"/>
                    <a:cs typeface="Helvetica Neue Light"/>
                  </a:rPr>
                  <a:t>50%</a:t>
                </a:r>
              </a:p>
            </p:txBody>
          </p:sp>
          <p:sp>
            <p:nvSpPr>
              <p:cNvPr id="72731" name="Text Box 42"/>
              <p:cNvSpPr txBox="1">
                <a:spLocks noChangeArrowheads="1"/>
              </p:cNvSpPr>
              <p:nvPr/>
            </p:nvSpPr>
            <p:spPr bwMode="auto">
              <a:xfrm>
                <a:off x="6598506" y="6221409"/>
                <a:ext cx="455612" cy="345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292929"/>
                    </a:solidFill>
                    <a:latin typeface="Helvetica Neue Light"/>
                    <a:cs typeface="Helvetica Neue Light"/>
                  </a:rPr>
                  <a:t>0%</a:t>
                </a:r>
              </a:p>
            </p:txBody>
          </p:sp>
          <p:sp>
            <p:nvSpPr>
              <p:cNvPr id="72732" name="Line 43"/>
              <p:cNvSpPr>
                <a:spLocks noChangeShapeType="1"/>
              </p:cNvSpPr>
              <p:nvPr/>
            </p:nvSpPr>
            <p:spPr bwMode="auto">
              <a:xfrm flipV="1">
                <a:off x="7096125" y="4432300"/>
                <a:ext cx="0" cy="2019300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prstDash val="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33" name="Text Box 30"/>
              <p:cNvSpPr txBox="1">
                <a:spLocks noChangeArrowheads="1"/>
              </p:cNvSpPr>
              <p:nvPr/>
            </p:nvSpPr>
            <p:spPr bwMode="auto">
              <a:xfrm>
                <a:off x="8170863" y="6411909"/>
                <a:ext cx="936625" cy="449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>
                    <a:latin typeface="Helvetica Neue Light"/>
                    <a:cs typeface="Helvetica Neue Light"/>
                  </a:rPr>
                  <a:t>RAM</a:t>
                </a:r>
              </a:p>
            </p:txBody>
          </p:sp>
          <p:sp>
            <p:nvSpPr>
              <p:cNvPr id="72734" name="Rectangle 28"/>
              <p:cNvSpPr>
                <a:spLocks noChangeArrowheads="1"/>
              </p:cNvSpPr>
              <p:nvPr/>
            </p:nvSpPr>
            <p:spPr bwMode="auto">
              <a:xfrm>
                <a:off x="7096126" y="4510087"/>
                <a:ext cx="936625" cy="799181"/>
              </a:xfrm>
              <a:prstGeom prst="rect">
                <a:avLst/>
              </a:prstGeom>
              <a:solidFill>
                <a:srgbClr val="FF373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35" name="Rectangle 37"/>
              <p:cNvSpPr>
                <a:spLocks noChangeArrowheads="1"/>
              </p:cNvSpPr>
              <p:nvPr/>
            </p:nvSpPr>
            <p:spPr bwMode="auto">
              <a:xfrm>
                <a:off x="8170863" y="5308388"/>
                <a:ext cx="936625" cy="1054646"/>
              </a:xfrm>
              <a:prstGeom prst="rect">
                <a:avLst/>
              </a:prstGeom>
              <a:solidFill>
                <a:srgbClr val="51A2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36" name="Rectangle 38"/>
              <p:cNvSpPr>
                <a:spLocks noChangeArrowheads="1"/>
              </p:cNvSpPr>
              <p:nvPr/>
            </p:nvSpPr>
            <p:spPr bwMode="auto">
              <a:xfrm>
                <a:off x="7096126" y="5845406"/>
                <a:ext cx="936625" cy="517628"/>
              </a:xfrm>
              <a:prstGeom prst="rect">
                <a:avLst/>
              </a:prstGeom>
              <a:solidFill>
                <a:srgbClr val="51A2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737" name="Rectangle 36"/>
              <p:cNvSpPr>
                <a:spLocks noChangeArrowheads="1"/>
              </p:cNvSpPr>
              <p:nvPr/>
            </p:nvSpPr>
            <p:spPr bwMode="auto">
              <a:xfrm>
                <a:off x="8170863" y="4510087"/>
                <a:ext cx="936625" cy="799181"/>
              </a:xfrm>
              <a:prstGeom prst="rect">
                <a:avLst/>
              </a:prstGeom>
              <a:solidFill>
                <a:srgbClr val="FF373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rot="16200000" flipH="1">
              <a:off x="8203978" y="3847201"/>
              <a:ext cx="661959" cy="4623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12" name="TextBox 30"/>
            <p:cNvSpPr txBox="1">
              <a:spLocks noChangeArrowheads="1"/>
            </p:cNvSpPr>
            <p:nvPr/>
          </p:nvSpPr>
          <p:spPr bwMode="auto">
            <a:xfrm>
              <a:off x="8491092" y="3697143"/>
              <a:ext cx="534454" cy="3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>
                  <a:solidFill>
                    <a:schemeClr val="bg1"/>
                  </a:solidFill>
                  <a:latin typeface="Helvetica Neue Light"/>
                  <a:cs typeface="Helvetica Neue Light"/>
                </a:rPr>
                <a:t>43%</a:t>
              </a:r>
              <a:endParaRPr lang="en-US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6200000" flipH="1">
              <a:off x="8105815" y="4645613"/>
              <a:ext cx="870998" cy="346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14" name="TextBox 32"/>
            <p:cNvSpPr txBox="1">
              <a:spLocks noChangeArrowheads="1"/>
            </p:cNvSpPr>
            <p:nvPr/>
          </p:nvSpPr>
          <p:spPr bwMode="auto">
            <a:xfrm>
              <a:off x="8495022" y="4489994"/>
              <a:ext cx="534688" cy="3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 Neue Light"/>
                  <a:cs typeface="Helvetica Neue Light"/>
                </a:rPr>
                <a:t>57</a:t>
              </a:r>
              <a:r>
                <a:rPr lang="sv-SE">
                  <a:latin typeface="Helvetica Neue Light"/>
                  <a:cs typeface="Helvetica Neue Light"/>
                </a:rPr>
                <a:t>%</a:t>
              </a:r>
              <a:endParaRPr lang="en-US">
                <a:latin typeface="Helvetica Neue Light"/>
                <a:cs typeface="Helvetica Neue Light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6200000" flipH="1">
              <a:off x="7275267" y="3839652"/>
              <a:ext cx="660797" cy="4623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16" name="TextBox 37"/>
            <p:cNvSpPr txBox="1">
              <a:spLocks noChangeArrowheads="1"/>
            </p:cNvSpPr>
            <p:nvPr/>
          </p:nvSpPr>
          <p:spPr bwMode="auto">
            <a:xfrm>
              <a:off x="7561218" y="3689565"/>
              <a:ext cx="534688" cy="3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>
                  <a:solidFill>
                    <a:schemeClr val="bg1"/>
                  </a:solidFill>
                  <a:latin typeface="Helvetica Neue Light"/>
                  <a:cs typeface="Helvetica Neue Light"/>
                </a:rPr>
                <a:t>43%</a:t>
              </a:r>
              <a:endParaRPr lang="en-US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>
              <a:off x="7398341" y="4881354"/>
              <a:ext cx="42620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18" name="TextBox 39"/>
            <p:cNvSpPr txBox="1">
              <a:spLocks noChangeArrowheads="1"/>
            </p:cNvSpPr>
            <p:nvPr/>
          </p:nvSpPr>
          <p:spPr bwMode="auto">
            <a:xfrm>
              <a:off x="7565382" y="4711222"/>
              <a:ext cx="534688" cy="3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dirty="0">
                  <a:latin typeface="Helvetica Neue Light"/>
                  <a:cs typeface="Helvetica Neue Light"/>
                </a:rPr>
                <a:t>28%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</p:grpSp>
      <p:sp>
        <p:nvSpPr>
          <p:cNvPr id="35" name="Rounded Rectangular Callout 34"/>
          <p:cNvSpPr/>
          <p:nvPr/>
        </p:nvSpPr>
        <p:spPr>
          <a:xfrm flipH="1">
            <a:off x="1476860" y="3518226"/>
            <a:ext cx="7032937" cy="1626976"/>
          </a:xfrm>
          <a:prstGeom prst="wedgeRoundRectCallout">
            <a:avLst>
              <a:gd name="adj1" fmla="val -1244"/>
              <a:gd name="adj2" fmla="val 71713"/>
              <a:gd name="adj3" fmla="val 16667"/>
            </a:avLst>
          </a:prstGeom>
          <a:solidFill>
            <a:srgbClr val="FFFFCC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228600" lvl="1" algn="l">
              <a:defRPr/>
            </a:pPr>
            <a:r>
              <a:rPr lang="en-US" sz="2200" dirty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Problem: </a:t>
            </a:r>
            <a:r>
              <a:rPr lang="en-US" sz="2200" b="0" dirty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violates share guarantee</a:t>
            </a:r>
          </a:p>
          <a:p>
            <a:pPr marL="228600" lvl="1" algn="l">
              <a:defRPr/>
            </a:pPr>
            <a:r>
              <a:rPr lang="en-US" sz="2200" b="0" dirty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User 1 has &lt; 50% of both CPUs and RAM</a:t>
            </a:r>
          </a:p>
          <a:p>
            <a:pPr marL="228600" lvl="1" algn="l">
              <a:defRPr/>
            </a:pPr>
            <a:endParaRPr lang="sv-SE" sz="2200" b="0" dirty="0">
              <a:solidFill>
                <a:srgbClr val="262626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lvl="1" algn="l">
              <a:defRPr/>
            </a:pPr>
            <a:r>
              <a:rPr lang="sv-SE" sz="2200" b="0" dirty="0" err="1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Better</a:t>
            </a:r>
            <a:r>
              <a:rPr lang="sv-SE" sz="2200" b="0" dirty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 off in </a:t>
            </a:r>
            <a:r>
              <a:rPr lang="sv-SE" sz="2200" b="0" dirty="0" err="1" smtClean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separate</a:t>
            </a:r>
            <a:r>
              <a:rPr lang="sv-SE" sz="2200" b="0" dirty="0" smtClean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b="0" dirty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cluster </a:t>
            </a:r>
            <a:r>
              <a:rPr lang="sv-SE" sz="2200" b="0" dirty="0" err="1" smtClean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sv-SE" sz="2200" b="0" dirty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b="0" dirty="0" err="1" smtClean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half</a:t>
            </a:r>
            <a:r>
              <a:rPr lang="sv-SE" sz="2200" b="0" dirty="0" smtClean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sv-SE" sz="2200" b="0" dirty="0" err="1" smtClean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resources</a:t>
            </a:r>
            <a:endParaRPr lang="en-US" sz="2200" b="0" dirty="0">
              <a:solidFill>
                <a:srgbClr val="262626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endParaRPr lang="en-US" sz="22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71425" y="5566178"/>
            <a:ext cx="3039875" cy="523336"/>
          </a:xfrm>
          <a:prstGeom prst="roundRect">
            <a:avLst>
              <a:gd name="adj" fmla="val 32964"/>
            </a:avLst>
          </a:prstGeom>
          <a:noFill/>
          <a:ln w="508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Strawman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 for asset </a:t>
            </a: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fairness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Helvetica Neue Light"/>
                <a:ea typeface="ＭＳ Ｐゴシック" charset="0"/>
                <a:cs typeface="Helvetica Neue Light"/>
              </a:rPr>
              <a:t>Cheating</a:t>
            </a:r>
            <a:r>
              <a:rPr lang="sv-SE" dirty="0">
                <a:latin typeface="Helvetica Neue Light"/>
                <a:ea typeface="ＭＳ Ｐゴシック" charset="0"/>
                <a:cs typeface="Helvetica Neue Light"/>
              </a:rPr>
              <a:t> the </a:t>
            </a:r>
            <a:r>
              <a:rPr lang="sv-SE" dirty="0" err="1">
                <a:latin typeface="Helvetica Neue Light"/>
                <a:ea typeface="ＭＳ Ｐゴシック" charset="0"/>
                <a:cs typeface="Helvetica Neue Light"/>
              </a:rPr>
              <a:t>Scheduler</a:t>
            </a:r>
            <a:endParaRPr lang="en-US" dirty="0">
              <a:latin typeface="Helvetica Neue Light"/>
              <a:ea typeface="ＭＳ Ｐゴシック" charset="0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79820"/>
            <a:ext cx="8648700" cy="49400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sv-SE" dirty="0" err="1"/>
              <a:t>Users</a:t>
            </a:r>
            <a:r>
              <a:rPr lang="sv-SE" dirty="0"/>
              <a:t> willing</a:t>
            </a:r>
            <a:r>
              <a:rPr lang="sv-SE" dirty="0"/>
              <a:t> to</a:t>
            </a:r>
            <a:r>
              <a:rPr lang="sv-SE" dirty="0" smtClean="0"/>
              <a:t> </a:t>
            </a:r>
            <a:r>
              <a:rPr lang="sv-SE" i="1" dirty="0" smtClean="0">
                <a:solidFill>
                  <a:srgbClr val="FF0000"/>
                </a:solidFill>
              </a:rPr>
              <a:t>game</a:t>
            </a:r>
            <a:r>
              <a:rPr lang="sv-SE" dirty="0" smtClean="0"/>
              <a:t> the system to get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endParaRPr lang="sv-SE" dirty="0" smtClean="0"/>
          </a:p>
          <a:p>
            <a:pPr>
              <a:lnSpc>
                <a:spcPct val="110000"/>
              </a:lnSpc>
              <a:defRPr/>
            </a:pPr>
            <a:r>
              <a:rPr lang="sv-SE" dirty="0" smtClean="0"/>
              <a:t>Real-</a:t>
            </a:r>
            <a:r>
              <a:rPr lang="sv-SE" dirty="0" err="1" smtClean="0"/>
              <a:t>life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 smtClean="0"/>
          </a:p>
          <a:p>
            <a:pPr lvl="1">
              <a:lnSpc>
                <a:spcPct val="110000"/>
              </a:lnSpc>
              <a:spcBef>
                <a:spcPts val="1600"/>
              </a:spcBef>
              <a:defRPr/>
            </a:pPr>
            <a:r>
              <a:rPr lang="sv-SE" dirty="0" smtClean="0"/>
              <a:t>A cloud provider had quotas on map and </a:t>
            </a:r>
            <a:r>
              <a:rPr lang="sv-SE" dirty="0" err="1" smtClean="0"/>
              <a:t>reduce</a:t>
            </a:r>
            <a:r>
              <a:rPr lang="sv-SE" dirty="0" smtClean="0"/>
              <a:t> </a:t>
            </a:r>
            <a:r>
              <a:rPr lang="sv-SE" dirty="0" err="1" smtClean="0"/>
              <a:t>slots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users</a:t>
            </a:r>
            <a:r>
              <a:rPr lang="sv-SE" dirty="0" smtClean="0"/>
              <a:t> found out that the map-quota </a:t>
            </a:r>
            <a:r>
              <a:rPr lang="sv-SE" dirty="0" err="1" smtClean="0"/>
              <a:t>was</a:t>
            </a:r>
            <a:r>
              <a:rPr lang="sv-SE" dirty="0" smtClean="0"/>
              <a:t> </a:t>
            </a:r>
            <a:r>
              <a:rPr lang="sv-SE" dirty="0" err="1" smtClean="0"/>
              <a:t>low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b="1" dirty="0" err="1" smtClean="0"/>
              <a:t>Users</a:t>
            </a:r>
            <a:r>
              <a:rPr lang="sv-SE" b="1" dirty="0" smtClean="0"/>
              <a:t> implemented maps in the reduce slots!</a:t>
            </a:r>
            <a:r>
              <a:rPr lang="sv-SE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1600"/>
              </a:spcBef>
              <a:defRPr/>
            </a:pPr>
            <a:r>
              <a:rPr lang="sv-SE" dirty="0" smtClean="0"/>
              <a:t>A search company provided dedicated machines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users</a:t>
            </a:r>
            <a:r>
              <a:rPr lang="sv-SE" dirty="0" smtClean="0"/>
              <a:t> that could ensure certain level of utilization (e.g. 80%). </a:t>
            </a:r>
            <a:br>
              <a:rPr lang="sv-SE" dirty="0" smtClean="0"/>
            </a:br>
            <a:r>
              <a:rPr lang="sv-SE" b="1" dirty="0" err="1" smtClean="0"/>
              <a:t>Users</a:t>
            </a:r>
            <a:r>
              <a:rPr lang="sv-SE" b="1" dirty="0" smtClean="0"/>
              <a:t> used busy-loops to </a:t>
            </a:r>
            <a:r>
              <a:rPr lang="sv-SE" b="1" dirty="0" err="1" smtClean="0"/>
              <a:t>inflate</a:t>
            </a:r>
            <a:r>
              <a:rPr lang="sv-SE" b="1" dirty="0" smtClean="0"/>
              <a:t> </a:t>
            </a:r>
            <a:r>
              <a:rPr lang="sv-SE" b="1" dirty="0" err="1" smtClean="0"/>
              <a:t>utilization</a:t>
            </a:r>
            <a:r>
              <a:rPr lang="sv-SE" b="1" dirty="0" smtClean="0"/>
              <a:t>.</a:t>
            </a:r>
            <a:r>
              <a:rPr lang="sv-SE" b="1" dirty="0" smtClean="0"/>
              <a:t>	</a:t>
            </a:r>
            <a:endParaRPr lang="sv-SE" b="1" dirty="0" smtClean="0"/>
          </a:p>
          <a:p>
            <a:pPr>
              <a:lnSpc>
                <a:spcPct val="110000"/>
              </a:lnSpc>
              <a:spcBef>
                <a:spcPts val="3200"/>
              </a:spcBef>
              <a:defRPr/>
            </a:pP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r>
              <a:rPr lang="sv-SE" dirty="0" smtClean="0"/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guarantee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+ </a:t>
            </a:r>
            <a:r>
              <a:rPr lang="sv-SE" b="1" dirty="0" err="1" smtClean="0">
                <a:solidFill>
                  <a:srgbClr val="FF0000"/>
                </a:solidFill>
              </a:rPr>
              <a:t>strategy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proofness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for </a:t>
            </a:r>
            <a:r>
              <a:rPr lang="sv-SE" dirty="0" err="1" smtClean="0"/>
              <a:t>sharing</a:t>
            </a:r>
            <a:r>
              <a:rPr lang="sv-SE" dirty="0" smtClean="0"/>
              <a:t>?</a:t>
            </a:r>
          </a:p>
          <a:p>
            <a:pPr lvl="1">
              <a:lnSpc>
                <a:spcPct val="110000"/>
              </a:lnSpc>
              <a:defRPr/>
            </a:pPr>
            <a:r>
              <a:rPr lang="sv-SE" dirty="0" err="1"/>
              <a:t>G</a:t>
            </a:r>
            <a:r>
              <a:rPr lang="sv-SE" dirty="0" err="1" smtClean="0"/>
              <a:t>eneralize</a:t>
            </a:r>
            <a:r>
              <a:rPr lang="sv-SE" dirty="0" smtClean="0"/>
              <a:t> max-min </a:t>
            </a:r>
            <a:r>
              <a:rPr lang="sv-SE" dirty="0" err="1" smtClean="0"/>
              <a:t>fairness</a:t>
            </a:r>
            <a:r>
              <a:rPr lang="sv-SE" dirty="0" smtClean="0"/>
              <a:t> to </a:t>
            </a:r>
            <a:r>
              <a:rPr lang="sv-SE" dirty="0" err="1" smtClean="0"/>
              <a:t>multiple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r>
              <a:rPr lang="sv-SE" dirty="0" smtClean="0"/>
              <a:t>/</a:t>
            </a: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572767"/>
            <a:ext cx="8373180" cy="48847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</a:t>
            </a:r>
            <a:r>
              <a:rPr lang="en-US" sz="2800" dirty="0" smtClean="0"/>
              <a:t>llusion </a:t>
            </a:r>
            <a:r>
              <a:rPr lang="en-US" sz="2800" dirty="0"/>
              <a:t>of infinite computing resources available on demand, </a:t>
            </a:r>
            <a:r>
              <a:rPr lang="en-US" sz="2800" dirty="0" smtClean="0"/>
              <a:t>eliminating need </a:t>
            </a:r>
            <a:r>
              <a:rPr lang="en-US" sz="2800" dirty="0"/>
              <a:t>for </a:t>
            </a:r>
            <a:r>
              <a:rPr lang="en-US" sz="2800" dirty="0" smtClean="0"/>
              <a:t>up-front provisioning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elimination of an up-front commitment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ability to pay for use of computing resources on a short-term </a:t>
            </a:r>
            <a:r>
              <a:rPr lang="en-US" sz="2800" dirty="0" smtClean="0"/>
              <a:t>basis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aspects of cloud computing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0268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From “Above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the Clouds: A Berkeley View of Cloud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Computing”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2" y="1650973"/>
            <a:ext cx="8826500" cy="45777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v-SE" sz="23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sv-SE" sz="2300" dirty="0" err="1">
                <a:latin typeface="Arial" charset="0"/>
                <a:ea typeface="Arial" charset="0"/>
                <a:cs typeface="Arial" charset="0"/>
              </a:rPr>
              <a:t>user’s</a:t>
            </a:r>
            <a:r>
              <a:rPr lang="sv-SE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3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dominant </a:t>
            </a:r>
            <a:r>
              <a:rPr lang="sv-SE" sz="2300" i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resource</a:t>
            </a:r>
            <a:r>
              <a:rPr lang="sv-SE" sz="23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sv-SE" sz="2300" dirty="0" err="1" smtClean="0">
                <a:latin typeface="Arial" charset="0"/>
                <a:ea typeface="Arial" charset="0"/>
                <a:cs typeface="Arial" charset="0"/>
              </a:rPr>
              <a:t>resource</a:t>
            </a:r>
            <a:r>
              <a:rPr lang="sv-SE" sz="23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300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300" dirty="0">
                <a:latin typeface="Arial" charset="0"/>
                <a:ea typeface="Arial" charset="0"/>
                <a:cs typeface="Arial" charset="0"/>
              </a:rPr>
              <a:t> has </a:t>
            </a:r>
            <a:r>
              <a:rPr lang="sv-SE" sz="2300" dirty="0" err="1" smtClean="0">
                <a:latin typeface="Arial" charset="0"/>
                <a:ea typeface="Arial" charset="0"/>
                <a:cs typeface="Arial" charset="0"/>
              </a:rPr>
              <a:t>biggest</a:t>
            </a:r>
            <a:r>
              <a:rPr lang="sv-SE" sz="23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300" dirty="0" err="1">
                <a:latin typeface="Arial" charset="0"/>
                <a:ea typeface="Arial" charset="0"/>
                <a:cs typeface="Arial" charset="0"/>
              </a:rPr>
              <a:t>share</a:t>
            </a:r>
            <a:r>
              <a:rPr lang="sv-SE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300" dirty="0" err="1">
                <a:latin typeface="Arial" charset="0"/>
                <a:ea typeface="Arial" charset="0"/>
                <a:cs typeface="Arial" charset="0"/>
              </a:rPr>
              <a:t>of</a:t>
            </a:r>
            <a:endParaRPr lang="sv-SE" sz="23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Example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	Total </a:t>
            </a: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:  	</a:t>
            </a:r>
            <a:endParaRPr lang="sv-SE" sz="2200" b="1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sv-SE" sz="2200" dirty="0" err="1" smtClean="0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 1’s </a:t>
            </a:r>
            <a:r>
              <a:rPr lang="sv-SE" sz="2200" dirty="0" err="1" smtClean="0">
                <a:latin typeface="Arial" charset="0"/>
                <a:ea typeface="Arial" charset="0"/>
                <a:cs typeface="Arial" charset="0"/>
              </a:rPr>
              <a:t>allocation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sv-SE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1600"/>
              </a:spcBef>
              <a:buFont typeface="Wingdings" charset="0"/>
              <a:buNone/>
            </a:pP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Dominant </a:t>
            </a: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resource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1 is CPU (as 25% &gt; 20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%)</a:t>
            </a:r>
            <a:endParaRPr lang="sv-SE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4400"/>
              </a:spcBef>
            </a:pPr>
            <a:r>
              <a:rPr lang="sv-SE" sz="23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sv-SE" sz="2300" dirty="0" err="1">
                <a:latin typeface="Arial" charset="0"/>
                <a:ea typeface="Arial" charset="0"/>
                <a:cs typeface="Arial" charset="0"/>
              </a:rPr>
              <a:t>user’s</a:t>
            </a:r>
            <a:r>
              <a:rPr lang="sv-SE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3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dominant </a:t>
            </a:r>
            <a:r>
              <a:rPr lang="sv-SE" sz="2300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share</a:t>
            </a:r>
            <a:r>
              <a:rPr lang="sv-SE" sz="2300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sv-SE" sz="23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300" dirty="0" err="1">
                <a:latin typeface="Arial" charset="0"/>
                <a:ea typeface="Arial" charset="0"/>
                <a:cs typeface="Arial" charset="0"/>
              </a:rPr>
              <a:t>fraction</a:t>
            </a:r>
            <a:r>
              <a:rPr lang="sv-SE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3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300" dirty="0" smtClean="0">
                <a:latin typeface="Arial" charset="0"/>
                <a:ea typeface="Arial" charset="0"/>
                <a:cs typeface="Arial" charset="0"/>
              </a:rPr>
              <a:t>dominant </a:t>
            </a:r>
            <a:r>
              <a:rPr lang="sv-SE" sz="2300" dirty="0" err="1">
                <a:latin typeface="Arial" charset="0"/>
                <a:ea typeface="Arial" charset="0"/>
                <a:cs typeface="Arial" charset="0"/>
              </a:rPr>
              <a:t>resource</a:t>
            </a:r>
            <a:r>
              <a:rPr lang="sv-SE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300" dirty="0" err="1" smtClean="0">
                <a:latin typeface="Arial" charset="0"/>
                <a:ea typeface="Arial" charset="0"/>
                <a:cs typeface="Arial" charset="0"/>
              </a:rPr>
              <a:t>allocated</a:t>
            </a:r>
            <a:endParaRPr lang="sv-SE" sz="2300" baseline="-250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1’s dominant </a:t>
            </a:r>
            <a:r>
              <a:rPr lang="sv-SE" sz="2200" dirty="0" err="1">
                <a:latin typeface="Arial" charset="0"/>
                <a:ea typeface="Arial" charset="0"/>
                <a:cs typeface="Arial" charset="0"/>
              </a:rPr>
              <a:t>share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sv-SE" sz="2200" b="1" dirty="0">
                <a:latin typeface="Arial" charset="0"/>
                <a:ea typeface="Arial" charset="0"/>
                <a:cs typeface="Arial" charset="0"/>
              </a:rPr>
              <a:t>25%</a:t>
            </a:r>
            <a:endParaRPr lang="sv-SE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 Neue Light"/>
                <a:ea typeface="ＭＳ Ｐゴシック" charset="0"/>
                <a:cs typeface="Helvetica Neue Light"/>
              </a:rPr>
              <a:t>Dominant Resource Fairness (DRF)</a:t>
            </a:r>
            <a:endParaRPr lang="en-US">
              <a:latin typeface="Helvetica Neue Light"/>
              <a:ea typeface="ＭＳ Ｐゴシック" charset="0"/>
              <a:cs typeface="Helvetica Neue Light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199344" y="2723247"/>
            <a:ext cx="1470275" cy="1174592"/>
            <a:chOff x="5455682" y="2928937"/>
            <a:chExt cx="1470436" cy="1310435"/>
          </a:xfrm>
        </p:grpSpPr>
        <p:sp>
          <p:nvSpPr>
            <p:cNvPr id="13" name="Rectangular Callout 12"/>
            <p:cNvSpPr/>
            <p:nvPr/>
          </p:nvSpPr>
          <p:spPr bwMode="auto">
            <a:xfrm>
              <a:off x="5764372" y="2928937"/>
              <a:ext cx="941196" cy="761815"/>
            </a:xfrm>
            <a:prstGeom prst="wedgeRect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5 GB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 GB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809" name="TextBox 14"/>
            <p:cNvSpPr txBox="1">
              <a:spLocks noChangeArrowheads="1"/>
            </p:cNvSpPr>
            <p:nvPr/>
          </p:nvSpPr>
          <p:spPr bwMode="auto">
            <a:xfrm>
              <a:off x="5455682" y="3758652"/>
              <a:ext cx="1470436" cy="480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20% RAM</a:t>
              </a:r>
              <a:endPara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456715" y="2723247"/>
            <a:ext cx="1579279" cy="1180173"/>
            <a:chOff x="4052089" y="2928937"/>
            <a:chExt cx="1578806" cy="1333519"/>
          </a:xfrm>
        </p:grpSpPr>
        <p:sp>
          <p:nvSpPr>
            <p:cNvPr id="9" name="Rectangular Callout 8"/>
            <p:cNvSpPr/>
            <p:nvPr/>
          </p:nvSpPr>
          <p:spPr bwMode="auto">
            <a:xfrm>
              <a:off x="4343787" y="2928937"/>
              <a:ext cx="914127" cy="761815"/>
            </a:xfrm>
            <a:prstGeom prst="wedgeRectCallout">
              <a:avLst>
                <a:gd name="adj1" fmla="val 13782"/>
                <a:gd name="adj2" fmla="val 6583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8 CPU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 CPU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807" name="TextBox 9"/>
            <p:cNvSpPr txBox="1">
              <a:spLocks noChangeArrowheads="1"/>
            </p:cNvSpPr>
            <p:nvPr/>
          </p:nvSpPr>
          <p:spPr bwMode="auto">
            <a:xfrm>
              <a:off x="4052089" y="3775582"/>
              <a:ext cx="1578806" cy="48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25% CPUs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178" y="3035636"/>
            <a:ext cx="5666441" cy="367145"/>
            <a:chOff x="1050925" y="2523440"/>
            <a:chExt cx="4765675" cy="296935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1063625" y="2817200"/>
              <a:ext cx="4752975" cy="3175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50925" y="2523440"/>
              <a:ext cx="4752975" cy="3175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17046" y="6228712"/>
            <a:ext cx="9021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Dominant Resource Fairness: Fair Allocation of Multiple Resource Types</a:t>
            </a:r>
          </a:p>
          <a:p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 </a:t>
            </a:r>
            <a:r>
              <a:rPr lang="en-US" sz="1400" b="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Ghodsi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400" b="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Matei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Zaharia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Benjamin </a:t>
            </a:r>
            <a:r>
              <a:rPr lang="en-US" sz="1400" b="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Hindman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Andy </a:t>
            </a:r>
            <a:r>
              <a:rPr lang="en-US" sz="1400" b="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Konwinski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Scott </a:t>
            </a:r>
            <a:r>
              <a:rPr lang="en-US" sz="1400" b="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Shenker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Ion </a:t>
            </a:r>
            <a:r>
              <a:rPr lang="en-US" sz="1400" b="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Stoica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NSDI’11</a:t>
            </a:r>
            <a:endParaRPr lang="en-US" sz="14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784"/>
            <a:ext cx="8229600" cy="24822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Apply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max-min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fairness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to dominant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shares</a:t>
            </a:r>
            <a:endParaRPr lang="sv-SE" sz="2800" b="1" i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Equalize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the dominant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share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users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Example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Total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	 </a:t>
            </a:r>
            <a:r>
              <a:rPr lang="sv-SE" sz="2000" b="1" dirty="0" smtClean="0"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sv-SE" sz="2000" b="1" dirty="0">
                <a:latin typeface="Arial" charset="0"/>
                <a:ea typeface="Arial" charset="0"/>
                <a:cs typeface="Arial" charset="0"/>
              </a:rPr>
              <a:t>9 CPU, 18 GB</a:t>
            </a:r>
            <a:r>
              <a:rPr lang="sv-SE" sz="2000" b="1" dirty="0">
                <a:latin typeface="Arial" charset="0"/>
                <a:ea typeface="Arial" charset="0"/>
                <a:cs typeface="Arial" charset="0"/>
              </a:rPr>
              <a:t>&gt;</a:t>
            </a:r>
            <a:endParaRPr lang="sv-SE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demand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:	 </a:t>
            </a:r>
            <a:r>
              <a:rPr lang="sv-SE" sz="2000" b="1" dirty="0">
                <a:latin typeface="Arial" charset="0"/>
                <a:ea typeface="Arial" charset="0"/>
                <a:cs typeface="Arial" charset="0"/>
              </a:rPr>
              <a:t>&lt;1 CPU, 4 GB&gt;; 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dom res: </a:t>
            </a:r>
            <a:r>
              <a:rPr lang="sv-SE" sz="2000" b="1" dirty="0" err="1">
                <a:latin typeface="Arial" charset="0"/>
                <a:ea typeface="Arial" charset="0"/>
                <a:cs typeface="Arial" charset="0"/>
              </a:rPr>
              <a:t>mem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1/9 &lt; 4/18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demand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:	 </a:t>
            </a:r>
            <a:r>
              <a:rPr lang="sv-SE" sz="2000" b="1" dirty="0">
                <a:latin typeface="Arial" charset="0"/>
                <a:ea typeface="Arial" charset="0"/>
                <a:cs typeface="Arial" charset="0"/>
              </a:rPr>
              <a:t>&lt;3 CPU, 1 GB&gt;; 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dom res: </a:t>
            </a:r>
            <a:r>
              <a:rPr lang="sv-SE" sz="2000" b="1" dirty="0">
                <a:latin typeface="Arial" charset="0"/>
                <a:ea typeface="Arial" charset="0"/>
                <a:cs typeface="Arial" charset="0"/>
              </a:rPr>
              <a:t>CPU   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(3/9 &gt; 1/18)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endParaRPr lang="sv-SE" sz="2000" b="1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sv-SE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980659" y="4145153"/>
            <a:ext cx="4251929" cy="2435780"/>
            <a:chOff x="2905964" y="3825228"/>
            <a:chExt cx="4252733" cy="3248399"/>
          </a:xfrm>
        </p:grpSpPr>
        <p:grpSp>
          <p:nvGrpSpPr>
            <p:cNvPr id="77829" name="Group 30"/>
            <p:cNvGrpSpPr>
              <a:grpSpLocks/>
            </p:cNvGrpSpPr>
            <p:nvPr/>
          </p:nvGrpSpPr>
          <p:grpSpPr bwMode="auto">
            <a:xfrm>
              <a:off x="2905964" y="3825228"/>
              <a:ext cx="4252733" cy="3248399"/>
              <a:chOff x="2905964" y="3749028"/>
              <a:chExt cx="4252733" cy="3248399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3650600" y="5024063"/>
                <a:ext cx="2194340" cy="3176"/>
              </a:xfrm>
              <a:prstGeom prst="straightConnector1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4747770" y="3933217"/>
                <a:ext cx="1097170" cy="2191217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50600" y="4662036"/>
                <a:ext cx="1097171" cy="1462399"/>
              </a:xfrm>
              <a:prstGeom prst="rect">
                <a:avLst/>
              </a:prstGeom>
              <a:solidFill>
                <a:srgbClr val="FF3737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747770" y="5807778"/>
                <a:ext cx="1097170" cy="323996"/>
              </a:xfrm>
              <a:prstGeom prst="rect">
                <a:avLst/>
              </a:prstGeom>
              <a:solidFill>
                <a:srgbClr val="FF3737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50600" y="3931630"/>
                <a:ext cx="1097171" cy="730406"/>
              </a:xfrm>
              <a:prstGeom prst="rect">
                <a:avLst/>
              </a:prstGeom>
              <a:solidFill>
                <a:srgbClr val="51A2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47770" y="3931630"/>
                <a:ext cx="1097170" cy="1463987"/>
              </a:xfrm>
              <a:prstGeom prst="rect">
                <a:avLst/>
              </a:prstGeom>
              <a:solidFill>
                <a:srgbClr val="51A2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076759" y="3987204"/>
                <a:ext cx="185773" cy="182602"/>
              </a:xfrm>
              <a:prstGeom prst="rect">
                <a:avLst/>
              </a:prstGeom>
              <a:solidFill>
                <a:srgbClr val="51A2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76759" y="4450853"/>
                <a:ext cx="185773" cy="182602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7842" name="TextBox 12"/>
              <p:cNvSpPr txBox="1">
                <a:spLocks noChangeArrowheads="1"/>
              </p:cNvSpPr>
              <p:nvPr/>
            </p:nvSpPr>
            <p:spPr bwMode="auto">
              <a:xfrm>
                <a:off x="6263731" y="3900844"/>
                <a:ext cx="894966" cy="492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charset="0"/>
                    <a:ea typeface="Arial" charset="0"/>
                    <a:cs typeface="Arial" charset="0"/>
                  </a:rPr>
                  <a:t>User 1</a:t>
                </a:r>
              </a:p>
            </p:txBody>
          </p:sp>
          <p:sp>
            <p:nvSpPr>
              <p:cNvPr id="77843" name="TextBox 13"/>
              <p:cNvSpPr txBox="1">
                <a:spLocks noChangeArrowheads="1"/>
              </p:cNvSpPr>
              <p:nvPr/>
            </p:nvSpPr>
            <p:spPr bwMode="auto">
              <a:xfrm>
                <a:off x="6263731" y="4358044"/>
                <a:ext cx="894966" cy="492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charset="0"/>
                    <a:ea typeface="Arial" charset="0"/>
                    <a:cs typeface="Arial" charset="0"/>
                  </a:rPr>
                  <a:t>User 2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rot="5400000" flipH="1" flipV="1">
                <a:off x="2463690" y="4940701"/>
                <a:ext cx="2372231" cy="1587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3595027" y="3931630"/>
                <a:ext cx="53985" cy="1587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3595027" y="6124435"/>
                <a:ext cx="53985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847" name="TextBox 18"/>
              <p:cNvSpPr txBox="1">
                <a:spLocks noChangeArrowheads="1"/>
              </p:cNvSpPr>
              <p:nvPr/>
            </p:nvSpPr>
            <p:spPr bwMode="auto">
              <a:xfrm>
                <a:off x="2905964" y="3749028"/>
                <a:ext cx="800370" cy="492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  <a:ea typeface="Arial" charset="0"/>
                    <a:cs typeface="Arial" charset="0"/>
                  </a:rPr>
                  <a:t>100%</a:t>
                </a:r>
              </a:p>
            </p:txBody>
          </p:sp>
          <p:sp>
            <p:nvSpPr>
              <p:cNvPr id="77848" name="TextBox 19"/>
              <p:cNvSpPr txBox="1">
                <a:spLocks noChangeArrowheads="1"/>
              </p:cNvSpPr>
              <p:nvPr/>
            </p:nvSpPr>
            <p:spPr bwMode="auto">
              <a:xfrm>
                <a:off x="2980112" y="4853111"/>
                <a:ext cx="672106" cy="492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charset="0"/>
                    <a:ea typeface="Arial" charset="0"/>
                    <a:cs typeface="Arial" charset="0"/>
                  </a:rPr>
                  <a:t>50%</a:t>
                </a:r>
              </a:p>
            </p:txBody>
          </p:sp>
          <p:sp>
            <p:nvSpPr>
              <p:cNvPr id="77849" name="TextBox 20"/>
              <p:cNvSpPr txBox="1">
                <a:spLocks noChangeArrowheads="1"/>
              </p:cNvSpPr>
              <p:nvPr/>
            </p:nvSpPr>
            <p:spPr bwMode="auto">
              <a:xfrm>
                <a:off x="3085718" y="5946151"/>
                <a:ext cx="518189" cy="492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charset="0"/>
                    <a:ea typeface="Arial" charset="0"/>
                    <a:cs typeface="Arial" charset="0"/>
                  </a:rPr>
                  <a:t>0%</a:t>
                </a:r>
              </a:p>
            </p:txBody>
          </p:sp>
          <p:sp>
            <p:nvSpPr>
              <p:cNvPr id="77850" name="TextBox 21"/>
              <p:cNvSpPr txBox="1">
                <a:spLocks noChangeArrowheads="1"/>
              </p:cNvSpPr>
              <p:nvPr/>
            </p:nvSpPr>
            <p:spPr bwMode="auto">
              <a:xfrm>
                <a:off x="3664820" y="6135469"/>
                <a:ext cx="1067894" cy="86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>
                    <a:latin typeface="Arial" charset="0"/>
                    <a:ea typeface="Arial" charset="0"/>
                    <a:cs typeface="Arial" charset="0"/>
                  </a:rPr>
                  <a:t>CPU</a:t>
                </a:r>
              </a:p>
              <a:p>
                <a:pPr algn="ctr" eaLnBrk="1" hangingPunct="1"/>
                <a:r>
                  <a:rPr lang="en-US" sz="1800">
                    <a:latin typeface="Arial" charset="0"/>
                    <a:ea typeface="Arial" charset="0"/>
                    <a:cs typeface="Arial" charset="0"/>
                  </a:rPr>
                  <a:t>(9 total)</a:t>
                </a:r>
              </a:p>
            </p:txBody>
          </p:sp>
          <p:sp>
            <p:nvSpPr>
              <p:cNvPr id="77851" name="TextBox 22"/>
              <p:cNvSpPr txBox="1">
                <a:spLocks noChangeArrowheads="1"/>
              </p:cNvSpPr>
              <p:nvPr/>
            </p:nvSpPr>
            <p:spPr bwMode="auto">
              <a:xfrm>
                <a:off x="4700003" y="6135469"/>
                <a:ext cx="1236521" cy="86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>
                    <a:latin typeface="Arial" charset="0"/>
                    <a:ea typeface="Arial" charset="0"/>
                    <a:cs typeface="Arial" charset="0"/>
                  </a:rPr>
                  <a:t>mem</a:t>
                </a:r>
              </a:p>
              <a:p>
                <a:pPr algn="ctr" eaLnBrk="1" hangingPunct="1"/>
                <a:r>
                  <a:rPr lang="en-US" sz="1800" dirty="0">
                    <a:latin typeface="Arial" charset="0"/>
                    <a:ea typeface="Arial" charset="0"/>
                    <a:cs typeface="Arial" charset="0"/>
                  </a:rPr>
                  <a:t>(18 total)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10800000">
                <a:off x="3591851" y="5571867"/>
                <a:ext cx="53985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0800000">
                <a:off x="3591851" y="4479434"/>
                <a:ext cx="53985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0800000">
                <a:off x="3585500" y="5022475"/>
                <a:ext cx="55573" cy="15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855" name="TextBox 26"/>
              <p:cNvSpPr txBox="1">
                <a:spLocks noChangeArrowheads="1"/>
              </p:cNvSpPr>
              <p:nvPr/>
            </p:nvSpPr>
            <p:spPr bwMode="auto">
              <a:xfrm>
                <a:off x="3712612" y="4037814"/>
                <a:ext cx="1096483" cy="492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>
                    <a:latin typeface="Arial" charset="0"/>
                    <a:ea typeface="Arial" charset="0"/>
                    <a:cs typeface="Arial" charset="0"/>
                  </a:rPr>
                  <a:t>3 CPUs</a:t>
                </a:r>
              </a:p>
            </p:txBody>
          </p:sp>
          <p:sp>
            <p:nvSpPr>
              <p:cNvPr id="77856" name="TextBox 27"/>
              <p:cNvSpPr txBox="1">
                <a:spLocks noChangeArrowheads="1"/>
              </p:cNvSpPr>
              <p:nvPr/>
            </p:nvSpPr>
            <p:spPr bwMode="auto">
              <a:xfrm>
                <a:off x="4791253" y="4025156"/>
                <a:ext cx="1097280" cy="492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>
                    <a:latin typeface="Arial" charset="0"/>
                    <a:ea typeface="Arial" charset="0"/>
                    <a:cs typeface="Arial" charset="0"/>
                  </a:rPr>
                  <a:t>12 GB</a:t>
                </a:r>
              </a:p>
            </p:txBody>
          </p:sp>
          <p:sp>
            <p:nvSpPr>
              <p:cNvPr id="77857" name="TextBox 28"/>
              <p:cNvSpPr txBox="1">
                <a:spLocks noChangeArrowheads="1"/>
              </p:cNvSpPr>
              <p:nvPr/>
            </p:nvSpPr>
            <p:spPr bwMode="auto">
              <a:xfrm>
                <a:off x="3779258" y="5304195"/>
                <a:ext cx="1067894" cy="492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6 CPUs</a:t>
                </a:r>
              </a:p>
            </p:txBody>
          </p:sp>
          <p:sp>
            <p:nvSpPr>
              <p:cNvPr id="77858" name="TextBox 29"/>
              <p:cNvSpPr txBox="1">
                <a:spLocks noChangeArrowheads="1"/>
              </p:cNvSpPr>
              <p:nvPr/>
            </p:nvSpPr>
            <p:spPr bwMode="auto">
              <a:xfrm>
                <a:off x="4871954" y="5710198"/>
                <a:ext cx="1111878" cy="492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 GB</a:t>
                </a: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rot="5400000">
              <a:off x="3158364" y="5455939"/>
              <a:ext cx="1433819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31" name="TextBox 31"/>
            <p:cNvSpPr txBox="1">
              <a:spLocks noChangeArrowheads="1"/>
            </p:cNvSpPr>
            <p:nvPr/>
          </p:nvSpPr>
          <p:spPr bwMode="auto">
            <a:xfrm>
              <a:off x="3850393" y="4958931"/>
              <a:ext cx="672106" cy="49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66%</a:t>
              </a:r>
              <a:endPara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6200000" flipH="1">
              <a:off x="4235686" y="4735854"/>
              <a:ext cx="143381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33" name="TextBox 33"/>
            <p:cNvSpPr txBox="1">
              <a:spLocks noChangeArrowheads="1"/>
            </p:cNvSpPr>
            <p:nvPr/>
          </p:nvSpPr>
          <p:spPr bwMode="auto">
            <a:xfrm>
              <a:off x="4940377" y="4614446"/>
              <a:ext cx="672106" cy="49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>
                  <a:latin typeface="Arial" charset="0"/>
                  <a:ea typeface="Arial" charset="0"/>
                  <a:cs typeface="Arial" charset="0"/>
                </a:rPr>
                <a:t>66%</a:t>
              </a:r>
              <a:endParaRPr lang="en-US" sz="18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 Neue Light"/>
                <a:ea typeface="ＭＳ Ｐゴシック" charset="0"/>
                <a:cs typeface="Helvetica Neue Light"/>
              </a:rPr>
              <a:t>Dominant </a:t>
            </a:r>
            <a:r>
              <a:rPr lang="sv-SE" dirty="0" err="1">
                <a:latin typeface="Helvetica Neue Light"/>
                <a:ea typeface="ＭＳ Ｐゴシック" charset="0"/>
                <a:cs typeface="Helvetica Neue Light"/>
              </a:rPr>
              <a:t>Resource</a:t>
            </a:r>
            <a:r>
              <a:rPr lang="sv-SE" dirty="0"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sv-SE" dirty="0" err="1">
                <a:latin typeface="Helvetica Neue Light"/>
                <a:ea typeface="ＭＳ Ｐゴシック" charset="0"/>
                <a:cs typeface="Helvetica Neue Light"/>
              </a:rPr>
              <a:t>Fairness</a:t>
            </a:r>
            <a:r>
              <a:rPr lang="sv-SE" dirty="0">
                <a:latin typeface="Helvetica Neue Light"/>
                <a:ea typeface="ＭＳ Ｐゴシック" charset="0"/>
                <a:cs typeface="Helvetica Neue Light"/>
              </a:rPr>
              <a:t> (DRF)</a:t>
            </a:r>
            <a:endParaRPr lang="en-US" dirty="0">
              <a:latin typeface="Helvetica Neue Light"/>
              <a:ea typeface="ＭＳ Ｐゴシック" charset="0"/>
              <a:cs typeface="Helvetica Neue Ligh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8372" y="1892595"/>
            <a:ext cx="8426449" cy="29345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331581"/>
            <a:ext cx="7772400" cy="116647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ctr"/>
            <a:r>
              <a:rPr lang="sv-SE" u="sng" dirty="0" smtClean="0">
                <a:latin typeface="Helvetica Neue Light"/>
                <a:ea typeface="ＭＳ Ｐゴシック" charset="0"/>
                <a:cs typeface="Helvetica Neue Light"/>
              </a:rPr>
              <a:t>Online DRF </a:t>
            </a:r>
            <a:r>
              <a:rPr lang="sv-SE" u="sng" dirty="0" err="1" smtClean="0">
                <a:latin typeface="Helvetica Neue Light"/>
                <a:ea typeface="ＭＳ Ｐゴシック" charset="0"/>
                <a:cs typeface="Helvetica Neue Light"/>
              </a:rPr>
              <a:t>Scheduler</a:t>
            </a:r>
            <a:endParaRPr lang="en-US" u="sng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15383" y="3214445"/>
            <a:ext cx="8513233" cy="18370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sv-SE" sz="2900" b="0" dirty="0" err="1" smtClean="0">
                <a:latin typeface="Arial" charset="0"/>
                <a:ea typeface="Arial" charset="0"/>
                <a:cs typeface="Arial" charset="0"/>
              </a:rPr>
              <a:t>Whenever</a:t>
            </a:r>
            <a:r>
              <a:rPr lang="sv-SE" sz="2900" b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900" b="0" dirty="0" err="1" smtClean="0">
                <a:latin typeface="Arial" charset="0"/>
                <a:ea typeface="Arial" charset="0"/>
                <a:cs typeface="Arial" charset="0"/>
              </a:rPr>
              <a:t>available</a:t>
            </a:r>
            <a:r>
              <a:rPr lang="sv-SE" sz="2900" b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900" b="0" dirty="0" err="1" smtClean="0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sv-SE" sz="2900" b="0" dirty="0" smtClean="0">
                <a:latin typeface="Arial" charset="0"/>
                <a:ea typeface="Arial" charset="0"/>
                <a:cs typeface="Arial" charset="0"/>
              </a:rPr>
              <a:t> and tasks to </a:t>
            </a:r>
            <a:r>
              <a:rPr lang="sv-SE" sz="2900" b="0" dirty="0" err="1" smtClean="0">
                <a:latin typeface="Arial" charset="0"/>
                <a:ea typeface="Arial" charset="0"/>
                <a:cs typeface="Arial" charset="0"/>
              </a:rPr>
              <a:t>run</a:t>
            </a:r>
            <a:r>
              <a:rPr lang="sv-SE" sz="2900" b="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0" lvl="1" indent="0" algn="ctr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sv-SE" sz="2900" b="0" dirty="0" smtClean="0">
                <a:latin typeface="Arial" charset="0"/>
                <a:ea typeface="Arial" charset="0"/>
                <a:cs typeface="Arial" charset="0"/>
              </a:rPr>
              <a:t>Schedule task to </a:t>
            </a:r>
            <a:r>
              <a:rPr lang="sv-SE" sz="2900" b="0" dirty="0" err="1" smtClean="0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900" b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900" b="0" dirty="0" err="1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sv-SE" sz="2900" b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900" b="0" dirty="0" err="1" smtClean="0">
                <a:latin typeface="Arial" charset="0"/>
                <a:ea typeface="Arial" charset="0"/>
                <a:cs typeface="Arial" charset="0"/>
              </a:rPr>
              <a:t>smallest</a:t>
            </a:r>
            <a:r>
              <a:rPr lang="sv-SE" sz="2900" b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900" b="0" dirty="0" smtClean="0">
                <a:solidFill>
                  <a:srgbClr val="991200"/>
                </a:solidFill>
                <a:latin typeface="Arial" charset="0"/>
                <a:ea typeface="Arial" charset="0"/>
                <a:cs typeface="Arial" charset="0"/>
              </a:rPr>
              <a:t>dominant </a:t>
            </a:r>
            <a:r>
              <a:rPr lang="sv-SE" sz="2900" b="0" dirty="0" err="1" smtClean="0">
                <a:solidFill>
                  <a:srgbClr val="991200"/>
                </a:solidFill>
                <a:latin typeface="Arial" charset="0"/>
                <a:ea typeface="Arial" charset="0"/>
                <a:cs typeface="Arial" charset="0"/>
              </a:rPr>
              <a:t>share</a:t>
            </a:r>
            <a:r>
              <a:rPr lang="sv-SE" sz="2900" b="0" dirty="0" smtClean="0">
                <a:solidFill>
                  <a:srgbClr val="9912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sv-SE" sz="2900" b="0" dirty="0">
              <a:solidFill>
                <a:srgbClr val="9912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059377"/>
            <a:ext cx="7772400" cy="1166478"/>
          </a:xfrm>
        </p:spPr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677" y="3283570"/>
            <a:ext cx="7772400" cy="183707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lnSpc>
                <a:spcPct val="200000"/>
              </a:lnSpc>
              <a:buAutoNum type="arabicPeriod"/>
            </a:pPr>
            <a:r>
              <a:rPr lang="en-US" dirty="0" smtClean="0"/>
              <a:t>Metrics / goals for scheduling resources</a:t>
            </a:r>
          </a:p>
          <a:p>
            <a:pPr marL="514350" indent="-514350" algn="l">
              <a:lnSpc>
                <a:spcPct val="200000"/>
              </a:lnSpc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System architecture for big-data scheduling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5316504"/>
          </a:xfrm>
        </p:spPr>
        <p:txBody>
          <a:bodyPr>
            <a:normAutofit/>
          </a:bodyPr>
          <a:lstStyle/>
          <a:p>
            <a:r>
              <a:rPr lang="en-US" dirty="0" smtClean="0"/>
              <a:t>Many different “Big Data” frameworks</a:t>
            </a:r>
          </a:p>
          <a:p>
            <a:pPr lvl="1"/>
            <a:r>
              <a:rPr lang="en-US" dirty="0" smtClean="0"/>
              <a:t>Hadoop | Spark</a:t>
            </a:r>
          </a:p>
          <a:p>
            <a:pPr lvl="1"/>
            <a:r>
              <a:rPr lang="en-US" dirty="0" smtClean="0"/>
              <a:t>Storm | Spark Streaming | </a:t>
            </a:r>
            <a:r>
              <a:rPr lang="en-US" dirty="0" err="1" smtClean="0"/>
              <a:t>Flink</a:t>
            </a:r>
            <a:endParaRPr lang="en-US" dirty="0" smtClean="0"/>
          </a:p>
          <a:p>
            <a:pPr lvl="1"/>
            <a:r>
              <a:rPr lang="en-US" dirty="0" err="1" smtClean="0"/>
              <a:t>GraphLab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MPI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Heterogeneity will rule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No single framework optimal for all applications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So…each </a:t>
            </a:r>
            <a:r>
              <a:rPr lang="en-US" dirty="0">
                <a:latin typeface="Calibri" charset="0"/>
                <a:ea typeface="ＭＳ Ｐゴシック" charset="0"/>
              </a:rPr>
              <a:t>framework runs on </a:t>
            </a:r>
            <a:r>
              <a:rPr lang="en-US" dirty="0" smtClean="0">
                <a:latin typeface="Calibri" charset="0"/>
                <a:ea typeface="ＭＳ Ｐゴシック" charset="0"/>
              </a:rPr>
              <a:t>dedicated cluster?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Competing Frameworks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2803"/>
            <a:ext cx="8839200" cy="492811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Inefficient resource usage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E.g., Hadoop cannot use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underutilized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resources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Spark</a:t>
            </a:r>
            <a:endParaRPr lang="en-US" altLang="ja-JP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ja-JP" sz="2400" dirty="0" smtClean="0">
                <a:latin typeface="Arial" charset="0"/>
                <a:ea typeface="Arial" charset="0"/>
                <a:cs typeface="Arial" charset="0"/>
              </a:rPr>
              <a:t>Not work conserving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Hard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share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data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Copy or access remotely,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expensive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Hard to cooperate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E.g., Not easy for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Spark to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 graphs generated by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Hadoop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One Framework Per Cluster Challenges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6"/>
          <p:cNvGrpSpPr>
            <a:grpSpLocks/>
          </p:cNvGrpSpPr>
          <p:nvPr/>
        </p:nvGrpSpPr>
        <p:grpSpPr bwMode="auto">
          <a:xfrm>
            <a:off x="762000" y="4719740"/>
            <a:ext cx="1579563" cy="971550"/>
            <a:chOff x="2535238" y="4724397"/>
            <a:chExt cx="1579562" cy="971549"/>
          </a:xfrm>
        </p:grpSpPr>
        <p:pic>
          <p:nvPicPr>
            <p:cNvPr id="19484" name="Picture 28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238" y="4724397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31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247" y="4724397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34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257" y="4724397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58" name="Group 5"/>
          <p:cNvGrpSpPr>
            <a:grpSpLocks/>
          </p:cNvGrpSpPr>
          <p:nvPr/>
        </p:nvGrpSpPr>
        <p:grpSpPr bwMode="auto">
          <a:xfrm>
            <a:off x="2438400" y="4705453"/>
            <a:ext cx="1579563" cy="971550"/>
            <a:chOff x="4592638" y="4710110"/>
            <a:chExt cx="1579562" cy="971549"/>
          </a:xfrm>
        </p:grpSpPr>
        <p:pic>
          <p:nvPicPr>
            <p:cNvPr id="19481" name="Picture 28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638" y="4710110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31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647" y="4710110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34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657" y="4710110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3163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Common resource sharing layer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7200" y="1546227"/>
            <a:ext cx="8686800" cy="21771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Abstracts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ja-JP" altLang="en-US" sz="26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600" dirty="0">
                <a:latin typeface="Arial" charset="0"/>
                <a:ea typeface="Arial" charset="0"/>
                <a:cs typeface="Arial" charset="0"/>
              </a:rPr>
              <a:t>virtualizes</a:t>
            </a:r>
            <a:r>
              <a:rPr lang="ja-JP" altLang="en-US" sz="26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2600" dirty="0">
                <a:latin typeface="Arial" charset="0"/>
                <a:ea typeface="Arial" charset="0"/>
                <a:cs typeface="Arial" charset="0"/>
              </a:rPr>
              <a:t>) resources to frameworks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Enable diverse frameworks to share cluster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Make it easier to develop and deploy new frameworks </a:t>
            </a:r>
          </a:p>
          <a:p>
            <a:pPr>
              <a:spcBef>
                <a:spcPts val="1200"/>
              </a:spcBef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2" name="Rounded Rectangle 62"/>
          <p:cNvSpPr>
            <a:spLocks noChangeArrowheads="1"/>
          </p:cNvSpPr>
          <p:nvPr/>
        </p:nvSpPr>
        <p:spPr bwMode="auto">
          <a:xfrm>
            <a:off x="762000" y="4096408"/>
            <a:ext cx="1524000" cy="169013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3" name="Rounded Rectangle 62"/>
          <p:cNvSpPr>
            <a:spLocks noChangeArrowheads="1"/>
          </p:cNvSpPr>
          <p:nvPr/>
        </p:nvSpPr>
        <p:spPr bwMode="auto">
          <a:xfrm>
            <a:off x="2438400" y="4096408"/>
            <a:ext cx="1524000" cy="169013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646363" y="4274944"/>
            <a:ext cx="1095375" cy="438912"/>
          </a:xfrm>
          <a:prstGeom prst="roundRect">
            <a:avLst/>
          </a:prstGeom>
          <a:solidFill>
            <a:srgbClr val="FF37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Spark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933450" y="4274946"/>
            <a:ext cx="1284288" cy="448056"/>
          </a:xfrm>
          <a:prstGeom prst="roundRect">
            <a:avLst/>
          </a:prstGeom>
          <a:solidFill>
            <a:srgbClr val="51A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Hadoop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466" name="Group 6"/>
          <p:cNvGrpSpPr>
            <a:grpSpLocks/>
          </p:cNvGrpSpPr>
          <p:nvPr/>
        </p:nvGrpSpPr>
        <p:grpSpPr bwMode="auto">
          <a:xfrm>
            <a:off x="5451475" y="4814990"/>
            <a:ext cx="1579563" cy="971550"/>
            <a:chOff x="2535238" y="4724397"/>
            <a:chExt cx="1579562" cy="971549"/>
          </a:xfrm>
        </p:grpSpPr>
        <p:pic>
          <p:nvPicPr>
            <p:cNvPr id="19478" name="Picture 28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238" y="4724397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31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247" y="4724397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34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257" y="4724397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7" name="Group 5"/>
          <p:cNvGrpSpPr>
            <a:grpSpLocks/>
          </p:cNvGrpSpPr>
          <p:nvPr/>
        </p:nvGrpSpPr>
        <p:grpSpPr bwMode="auto">
          <a:xfrm>
            <a:off x="6650038" y="4800703"/>
            <a:ext cx="1579562" cy="971550"/>
            <a:chOff x="4592638" y="4710110"/>
            <a:chExt cx="1579562" cy="971549"/>
          </a:xfrm>
        </p:grpSpPr>
        <p:pic>
          <p:nvPicPr>
            <p:cNvPr id="19475" name="Picture 28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638" y="4710110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31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647" y="4710110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34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657" y="4710110"/>
              <a:ext cx="775543" cy="9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Rounded Rectangle 35"/>
          <p:cNvSpPr/>
          <p:nvPr/>
        </p:nvSpPr>
        <p:spPr bwMode="auto">
          <a:xfrm>
            <a:off x="6964325" y="3815529"/>
            <a:ext cx="1095375" cy="438912"/>
          </a:xfrm>
          <a:prstGeom prst="roundRect">
            <a:avLst/>
          </a:prstGeom>
          <a:solidFill>
            <a:srgbClr val="FF37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Spark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494005" y="3815530"/>
            <a:ext cx="1330325" cy="438150"/>
          </a:xfrm>
          <a:prstGeom prst="roundRect">
            <a:avLst/>
          </a:prstGeom>
          <a:solidFill>
            <a:srgbClr val="51A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Hadoop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70" name="Rounded Rectangle 37"/>
          <p:cNvSpPr>
            <a:spLocks noChangeArrowheads="1"/>
          </p:cNvSpPr>
          <p:nvPr/>
        </p:nvSpPr>
        <p:spPr bwMode="auto">
          <a:xfrm>
            <a:off x="5456275" y="4348265"/>
            <a:ext cx="2667000" cy="5429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Resource </a:t>
            </a:r>
            <a:br>
              <a:rPr lang="en-US" sz="1900" dirty="0">
                <a:latin typeface="Arial" charset="0"/>
                <a:ea typeface="Arial" charset="0"/>
                <a:cs typeface="Arial" charset="0"/>
              </a:rPr>
            </a:b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Management System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4267200" y="4567340"/>
            <a:ext cx="914400" cy="6858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72" name="TextBox 5"/>
          <p:cNvSpPr txBox="1">
            <a:spLocks noChangeArrowheads="1"/>
          </p:cNvSpPr>
          <p:nvPr/>
        </p:nvSpPr>
        <p:spPr bwMode="auto">
          <a:xfrm>
            <a:off x="982285" y="5796065"/>
            <a:ext cx="2759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Arial" charset="0"/>
                <a:ea typeface="Arial" charset="0"/>
                <a:cs typeface="Arial" charset="0"/>
              </a:rPr>
              <a:t>Uniprograming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73" name="TextBox 39"/>
          <p:cNvSpPr txBox="1">
            <a:spLocks noChangeArrowheads="1"/>
          </p:cNvSpPr>
          <p:nvPr/>
        </p:nvSpPr>
        <p:spPr bwMode="auto">
          <a:xfrm>
            <a:off x="5308963" y="5786540"/>
            <a:ext cx="301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Arial" charset="0"/>
                <a:ea typeface="Arial" charset="0"/>
                <a:cs typeface="Arial" charset="0"/>
              </a:rPr>
              <a:t>Multiprograming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1335426"/>
            <a:ext cx="8839200" cy="283187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In a cluster: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600" b="1" i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framework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(e.g., Hadoop,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Spark)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manages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1+ </a:t>
            </a:r>
            <a:r>
              <a:rPr lang="en-US" sz="2600" b="1" i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jobs</a:t>
            </a:r>
            <a:endParaRPr lang="en-US" sz="2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i="1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sz="2600" i="1" dirty="0" smtClean="0">
                <a:latin typeface="Arial" charset="0"/>
                <a:ea typeface="Arial" charset="0"/>
                <a:cs typeface="Arial" charset="0"/>
              </a:rPr>
              <a:t>… a </a:t>
            </a:r>
            <a:r>
              <a:rPr lang="en-US" sz="2600" b="1" i="1" dirty="0" smtClean="0">
                <a:latin typeface="Arial" charset="0"/>
                <a:ea typeface="Arial" charset="0"/>
                <a:cs typeface="Arial" charset="0"/>
              </a:rPr>
              <a:t>job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consists of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1+ </a:t>
            </a:r>
            <a:r>
              <a:rPr lang="en-US" sz="2600" b="1" i="1" dirty="0" smtClean="0">
                <a:latin typeface="Arial" charset="0"/>
                <a:ea typeface="Arial" charset="0"/>
                <a:cs typeface="Arial" charset="0"/>
              </a:rPr>
              <a:t>tasks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         …  a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b="1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task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(e.g., map, reduce)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involves 1+ processes      				executing on single machine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679" y="4369784"/>
            <a:ext cx="4516159" cy="2209800"/>
            <a:chOff x="533400" y="4267200"/>
            <a:chExt cx="4516438" cy="2209800"/>
          </a:xfrm>
        </p:grpSpPr>
        <p:pic>
          <p:nvPicPr>
            <p:cNvPr id="17437" name="Picture 28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62" y="5503862"/>
              <a:ext cx="858838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8" name="Picture 28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" y="4357687"/>
              <a:ext cx="858838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9" name="Picture 28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550" y="5524500"/>
              <a:ext cx="857250" cy="89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0" name="Picture 28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202237"/>
              <a:ext cx="858838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1" name="Picture 28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373562"/>
              <a:ext cx="858838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Rounded Rectangle 62"/>
            <p:cNvSpPr>
              <a:spLocks noChangeArrowheads="1"/>
            </p:cNvSpPr>
            <p:nvPr/>
          </p:nvSpPr>
          <p:spPr bwMode="auto">
            <a:xfrm>
              <a:off x="533400" y="4267200"/>
              <a:ext cx="4495800" cy="2209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4401128" y="4844447"/>
            <a:ext cx="1906011" cy="990600"/>
          </a:xfrm>
          <a:prstGeom prst="rect">
            <a:avLst/>
          </a:prstGeom>
          <a:solidFill>
            <a:srgbClr val="BCD2D2"/>
          </a:solidFill>
          <a:ln w="12700" cap="flat" cmpd="sng" algn="ctr">
            <a:solidFill>
              <a:schemeClr val="tx1"/>
            </a:solidFill>
            <a:prstDash val="solid"/>
            <a:round/>
            <a:headEnd w="med"/>
            <a:tailEnd w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sv-SE" sz="2100" b="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Framework</a:t>
            </a:r>
            <a:endParaRPr lang="sv-SE" sz="2100" b="0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ctr">
              <a:defRPr/>
            </a:pPr>
            <a:r>
              <a:rPr lang="sv-SE" sz="2100" b="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Scheduler</a:t>
            </a:r>
            <a:r>
              <a:rPr lang="sv-SE" sz="2100" b="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</a:p>
          <a:p>
            <a:pPr algn="ctr">
              <a:defRPr/>
            </a:pPr>
            <a:r>
              <a:rPr lang="sv-SE" sz="1900" b="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sv-SE" sz="1900" b="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e.g</a:t>
            </a:r>
            <a:r>
              <a:rPr lang="sv-SE" sz="1900" b="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., Job </a:t>
            </a:r>
            <a:r>
              <a:rPr lang="sv-SE" sz="1900" b="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Tracker</a:t>
            </a:r>
            <a:r>
              <a:rPr lang="sv-SE" sz="1900" b="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)</a:t>
            </a:r>
            <a:endParaRPr lang="en-US" sz="1900" b="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ctr">
              <a:defRPr/>
            </a:pPr>
            <a:endParaRPr lang="en-US" b="0" dirty="0">
              <a:solidFill>
                <a:srgbClr val="000000"/>
              </a:solidFill>
              <a:latin typeface="Calibri" charset="0"/>
              <a:ea typeface="ＭＳ Ｐゴシック" charset="0"/>
              <a:cs typeface="Corbel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84225" y="4111168"/>
            <a:ext cx="3617913" cy="2316021"/>
            <a:chOff x="784225" y="4295912"/>
            <a:chExt cx="3617913" cy="2315694"/>
          </a:xfrm>
        </p:grpSpPr>
        <p:sp>
          <p:nvSpPr>
            <p:cNvPr id="40" name="Rectangle 39"/>
            <p:cNvSpPr/>
            <p:nvPr/>
          </p:nvSpPr>
          <p:spPr bwMode="auto">
            <a:xfrm>
              <a:off x="914400" y="4325927"/>
              <a:ext cx="1066800" cy="1066650"/>
            </a:xfrm>
            <a:prstGeom prst="rect">
              <a:avLst/>
            </a:prstGeom>
            <a:solidFill>
              <a:srgbClr val="BCD2D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14400" y="5544956"/>
              <a:ext cx="1066800" cy="1066650"/>
            </a:xfrm>
            <a:prstGeom prst="rect">
              <a:avLst/>
            </a:prstGeom>
            <a:solidFill>
              <a:srgbClr val="BCD2D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971800" y="5714795"/>
              <a:ext cx="1066800" cy="896811"/>
            </a:xfrm>
            <a:prstGeom prst="rect">
              <a:avLst/>
            </a:prstGeom>
            <a:solidFill>
              <a:srgbClr val="BCD2D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895600" y="4325927"/>
              <a:ext cx="1066800" cy="1066650"/>
            </a:xfrm>
            <a:prstGeom prst="rect">
              <a:avLst/>
            </a:prstGeom>
            <a:solidFill>
              <a:srgbClr val="BCD2D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7429" name="Straight Arrow Connector 30"/>
            <p:cNvCxnSpPr>
              <a:cxnSpLocks noChangeShapeType="1"/>
              <a:stCxn id="43" idx="3"/>
            </p:cNvCxnSpPr>
            <p:nvPr/>
          </p:nvCxnSpPr>
          <p:spPr bwMode="auto">
            <a:xfrm>
              <a:off x="3962401" y="4859338"/>
              <a:ext cx="439737" cy="715962"/>
            </a:xfrm>
            <a:prstGeom prst="straightConnector1">
              <a:avLst/>
            </a:prstGeom>
            <a:noFill/>
            <a:ln w="28575">
              <a:solidFill>
                <a:srgbClr val="4D7373"/>
              </a:solidFill>
              <a:prstDash val="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430" name="Straight Arrow Connector 30"/>
            <p:cNvCxnSpPr>
              <a:cxnSpLocks noChangeShapeType="1"/>
              <a:stCxn id="42" idx="3"/>
            </p:cNvCxnSpPr>
            <p:nvPr/>
          </p:nvCxnSpPr>
          <p:spPr bwMode="auto">
            <a:xfrm flipV="1">
              <a:off x="4038601" y="5575301"/>
              <a:ext cx="363537" cy="588168"/>
            </a:xfrm>
            <a:prstGeom prst="straightConnector1">
              <a:avLst/>
            </a:prstGeom>
            <a:noFill/>
            <a:ln w="28575">
              <a:solidFill>
                <a:srgbClr val="4D7373"/>
              </a:solidFill>
              <a:prstDash val="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431" name="Straight Arrow Connector 30"/>
            <p:cNvCxnSpPr>
              <a:cxnSpLocks noChangeShapeType="1"/>
            </p:cNvCxnSpPr>
            <p:nvPr/>
          </p:nvCxnSpPr>
          <p:spPr bwMode="auto">
            <a:xfrm>
              <a:off x="1981200" y="5392738"/>
              <a:ext cx="2420938" cy="182562"/>
            </a:xfrm>
            <a:prstGeom prst="straightConnector1">
              <a:avLst/>
            </a:prstGeom>
            <a:noFill/>
            <a:ln w="28575">
              <a:solidFill>
                <a:srgbClr val="4D7373"/>
              </a:solidFill>
              <a:prstDash val="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1981200" y="5575115"/>
              <a:ext cx="2420938" cy="292059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dash"/>
              <a:round/>
              <a:headEnd type="arrow" w="med" len="med"/>
              <a:tailEnd type="arrow" w="med" len="med"/>
            </a:ln>
            <a:extLst/>
          </p:spPr>
        </p:cxnSp>
        <p:sp>
          <p:nvSpPr>
            <p:cNvPr id="17433" name="TextBox 1"/>
            <p:cNvSpPr txBox="1">
              <a:spLocks noChangeArrowheads="1"/>
            </p:cNvSpPr>
            <p:nvPr/>
          </p:nvSpPr>
          <p:spPr bwMode="auto">
            <a:xfrm>
              <a:off x="784225" y="4295912"/>
              <a:ext cx="1273175" cy="86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0" dirty="0">
                  <a:latin typeface="Arial" charset="0"/>
                  <a:ea typeface="Arial" charset="0"/>
                  <a:cs typeface="Arial" charset="0"/>
                </a:rPr>
                <a:t>Executor</a:t>
              </a:r>
            </a:p>
            <a:p>
              <a:pPr algn="ctr" eaLnBrk="1" hangingPunct="1"/>
              <a:r>
                <a:rPr lang="en-US" sz="1600" b="0" dirty="0">
                  <a:latin typeface="Arial" charset="0"/>
                  <a:ea typeface="Arial" charset="0"/>
                  <a:cs typeface="Arial" charset="0"/>
                </a:rPr>
                <a:t>(e.g., Task </a:t>
              </a:r>
            </a:p>
            <a:p>
              <a:pPr algn="ctr" eaLnBrk="1" hangingPunct="1"/>
              <a:r>
                <a:rPr lang="en-US" sz="1600" b="0" dirty="0">
                  <a:latin typeface="Arial" charset="0"/>
                  <a:ea typeface="Arial" charset="0"/>
                  <a:cs typeface="Arial" charset="0"/>
                </a:rPr>
                <a:t>Tracker)</a:t>
              </a:r>
            </a:p>
          </p:txBody>
        </p:sp>
        <p:sp>
          <p:nvSpPr>
            <p:cNvPr id="17434" name="TextBox 28"/>
            <p:cNvSpPr txBox="1">
              <a:spLocks noChangeArrowheads="1"/>
            </p:cNvSpPr>
            <p:nvPr/>
          </p:nvSpPr>
          <p:spPr bwMode="auto">
            <a:xfrm>
              <a:off x="2819400" y="4295913"/>
              <a:ext cx="1219200" cy="86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0" dirty="0">
                  <a:latin typeface="Arial" charset="0"/>
                  <a:ea typeface="Arial" charset="0"/>
                  <a:cs typeface="Arial" charset="0"/>
                </a:rPr>
                <a:t>Executor</a:t>
              </a:r>
            </a:p>
            <a:p>
              <a:pPr algn="ctr" eaLnBrk="1" hangingPunct="1"/>
              <a:r>
                <a:rPr lang="en-US" sz="1600" b="0" dirty="0">
                  <a:latin typeface="Arial" charset="0"/>
                  <a:ea typeface="Arial" charset="0"/>
                  <a:cs typeface="Arial" charset="0"/>
                </a:rPr>
                <a:t>(e.g., Task</a:t>
              </a:r>
            </a:p>
            <a:p>
              <a:pPr algn="ctr" eaLnBrk="1" hangingPunct="1"/>
              <a:r>
                <a:rPr lang="en-US" sz="1600" b="0" dirty="0" err="1">
                  <a:latin typeface="Arial" charset="0"/>
                  <a:ea typeface="Arial" charset="0"/>
                  <a:cs typeface="Arial" charset="0"/>
                </a:rPr>
                <a:t>Traker</a:t>
              </a:r>
              <a:r>
                <a:rPr lang="en-US" sz="1600" b="0" dirty="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7435" name="TextBox 29"/>
            <p:cNvSpPr txBox="1">
              <a:spLocks noChangeArrowheads="1"/>
            </p:cNvSpPr>
            <p:nvPr/>
          </p:nvSpPr>
          <p:spPr bwMode="auto">
            <a:xfrm>
              <a:off x="784225" y="5522758"/>
              <a:ext cx="1273175" cy="86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0" dirty="0">
                  <a:latin typeface="Arial" charset="0"/>
                  <a:ea typeface="Arial" charset="0"/>
                  <a:cs typeface="Arial" charset="0"/>
                </a:rPr>
                <a:t>Executor</a:t>
              </a:r>
            </a:p>
            <a:p>
              <a:pPr algn="ctr" eaLnBrk="1" hangingPunct="1"/>
              <a:r>
                <a:rPr lang="en-US" sz="1600" b="0" dirty="0">
                  <a:latin typeface="Arial" charset="0"/>
                  <a:ea typeface="Arial" charset="0"/>
                  <a:cs typeface="Arial" charset="0"/>
                </a:rPr>
                <a:t>(e.g., Task</a:t>
              </a:r>
            </a:p>
            <a:p>
              <a:pPr algn="ctr" eaLnBrk="1" hangingPunct="1"/>
              <a:r>
                <a:rPr lang="en-US" sz="1600" b="0" dirty="0">
                  <a:latin typeface="Arial" charset="0"/>
                  <a:ea typeface="Arial" charset="0"/>
                  <a:cs typeface="Arial" charset="0"/>
                </a:rPr>
                <a:t>Tracker)</a:t>
              </a:r>
            </a:p>
          </p:txBody>
        </p:sp>
        <p:sp>
          <p:nvSpPr>
            <p:cNvPr id="17436" name="TextBox 31"/>
            <p:cNvSpPr txBox="1">
              <a:spLocks noChangeArrowheads="1"/>
            </p:cNvSpPr>
            <p:nvPr/>
          </p:nvSpPr>
          <p:spPr bwMode="auto">
            <a:xfrm>
              <a:off x="2895600" y="5675739"/>
              <a:ext cx="1219200" cy="86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0" dirty="0">
                  <a:latin typeface="Arial" charset="0"/>
                  <a:ea typeface="Arial" charset="0"/>
                  <a:cs typeface="Arial" charset="0"/>
                </a:rPr>
                <a:t>Executor </a:t>
              </a:r>
            </a:p>
            <a:p>
              <a:pPr algn="ctr" eaLnBrk="1" hangingPunct="1"/>
              <a:r>
                <a:rPr lang="en-US" sz="1600" b="0" dirty="0">
                  <a:latin typeface="Arial" charset="0"/>
                  <a:ea typeface="Arial" charset="0"/>
                  <a:cs typeface="Arial" charset="0"/>
                </a:rPr>
                <a:t>(e.g., Task</a:t>
              </a:r>
            </a:p>
            <a:p>
              <a:pPr algn="ctr" eaLnBrk="1" hangingPunct="1"/>
              <a:r>
                <a:rPr lang="en-US" sz="1600" b="0" dirty="0">
                  <a:latin typeface="Arial" charset="0"/>
                  <a:ea typeface="Arial" charset="0"/>
                  <a:cs typeface="Arial" charset="0"/>
                </a:rPr>
                <a:t>Tracker)</a:t>
              </a: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029856" y="4455220"/>
            <a:ext cx="2895600" cy="1905000"/>
            <a:chOff x="1029856" y="4639974"/>
            <a:chExt cx="2895600" cy="190500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1029856" y="4639974"/>
              <a:ext cx="838200" cy="304800"/>
            </a:xfrm>
            <a:prstGeom prst="rect">
              <a:avLst/>
            </a:prstGeom>
            <a:solidFill>
              <a:srgbClr val="51A2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task 1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29856" y="5020974"/>
              <a:ext cx="838200" cy="304800"/>
            </a:xfrm>
            <a:prstGeom prst="rect">
              <a:avLst/>
            </a:prstGeom>
            <a:solidFill>
              <a:srgbClr val="FF373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task 5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29856" y="5859174"/>
              <a:ext cx="838200" cy="304800"/>
            </a:xfrm>
            <a:prstGeom prst="rect">
              <a:avLst/>
            </a:prstGeom>
            <a:solidFill>
              <a:srgbClr val="51A2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task 3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029856" y="6240174"/>
              <a:ext cx="838200" cy="304800"/>
            </a:xfrm>
            <a:prstGeom prst="rect">
              <a:avLst/>
            </a:prstGeom>
            <a:solidFill>
              <a:srgbClr val="FF373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task 7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103131" y="6240174"/>
              <a:ext cx="822325" cy="304800"/>
            </a:xfrm>
            <a:prstGeom prst="rect">
              <a:avLst/>
            </a:prstGeom>
            <a:solidFill>
              <a:srgbClr val="51A2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task 4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026931" y="4639974"/>
              <a:ext cx="822325" cy="304800"/>
            </a:xfrm>
            <a:prstGeom prst="rect">
              <a:avLst/>
            </a:prstGeom>
            <a:solidFill>
              <a:srgbClr val="51A2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task 2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026931" y="5020974"/>
              <a:ext cx="822325" cy="304800"/>
            </a:xfrm>
            <a:prstGeom prst="rect">
              <a:avLst/>
            </a:prstGeom>
            <a:solidFill>
              <a:srgbClr val="FF373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w="med"/>
              <a:tailEnd w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task 6</a:t>
              </a:r>
            </a:p>
          </p:txBody>
        </p:sp>
      </p:grpSp>
      <p:sp>
        <p:nvSpPr>
          <p:cNvPr id="79" name="TextBox 19"/>
          <p:cNvSpPr txBox="1">
            <a:spLocks noChangeArrowheads="1"/>
          </p:cNvSpPr>
          <p:nvPr/>
        </p:nvSpPr>
        <p:spPr bwMode="auto">
          <a:xfrm>
            <a:off x="6348943" y="4293584"/>
            <a:ext cx="278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51A2FF"/>
                </a:solidFill>
                <a:latin typeface="Calibri" charset="0"/>
                <a:cs typeface="Calibri" charset="0"/>
              </a:rPr>
              <a:t>Job 1</a:t>
            </a:r>
            <a:r>
              <a:rPr lang="en-US" sz="2400" b="0">
                <a:latin typeface="Calibri" charset="0"/>
                <a:cs typeface="Calibri" charset="0"/>
              </a:rPr>
              <a:t>:</a:t>
            </a:r>
            <a:r>
              <a:rPr lang="en-US" sz="2400">
                <a:latin typeface="Calibri" charset="0"/>
                <a:cs typeface="Calibri" charset="0"/>
              </a:rPr>
              <a:t> </a:t>
            </a:r>
            <a:r>
              <a:rPr lang="en-US" sz="2400" b="0">
                <a:latin typeface="Calibri" charset="0"/>
                <a:cs typeface="Calibri" charset="0"/>
              </a:rPr>
              <a:t>tasks 1, 2, 3, 4</a:t>
            </a:r>
          </a:p>
          <a:p>
            <a:pPr algn="l" eaLnBrk="1" hangingPunct="1"/>
            <a:r>
              <a:rPr lang="en-US" sz="2400" dirty="0">
                <a:solidFill>
                  <a:srgbClr val="FF3737"/>
                </a:solidFill>
                <a:latin typeface="Calibri" charset="0"/>
                <a:cs typeface="Calibri" charset="0"/>
              </a:rPr>
              <a:t>Job 2</a:t>
            </a:r>
            <a:r>
              <a:rPr lang="en-US" sz="2400" b="0" dirty="0">
                <a:latin typeface="Calibri" charset="0"/>
                <a:cs typeface="Calibri" charset="0"/>
              </a:rPr>
              <a:t>: tasks 5, 6, 7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Abstraction hierarchy 101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1335426"/>
            <a:ext cx="8839200" cy="506537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In a cluster: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600" b="1" i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framework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(e.g., Hadoop,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Spark)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manages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1+ </a:t>
            </a:r>
            <a:r>
              <a:rPr lang="en-US" sz="2600" b="1" i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jobs</a:t>
            </a:r>
            <a:endParaRPr lang="en-US" sz="2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i="1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sz="2600" i="1" dirty="0" smtClean="0">
                <a:latin typeface="Arial" charset="0"/>
                <a:ea typeface="Arial" charset="0"/>
                <a:cs typeface="Arial" charset="0"/>
              </a:rPr>
              <a:t>… a </a:t>
            </a:r>
            <a:r>
              <a:rPr lang="en-US" sz="2600" b="1" i="1" dirty="0" smtClean="0">
                <a:latin typeface="Arial" charset="0"/>
                <a:ea typeface="Arial" charset="0"/>
                <a:cs typeface="Arial" charset="0"/>
              </a:rPr>
              <a:t>job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consists of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1+ </a:t>
            </a:r>
            <a:r>
              <a:rPr lang="en-US" sz="2600" b="1" i="1" dirty="0" smtClean="0">
                <a:latin typeface="Arial" charset="0"/>
                <a:ea typeface="Arial" charset="0"/>
                <a:cs typeface="Arial" charset="0"/>
              </a:rPr>
              <a:t>tasks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         …  a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b="1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task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(e.g., map, reduce)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involves 1+ processes      				executing on single machine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Seek fine-grained resource sharing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Tasks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typically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short:  median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~= 10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sec – minutes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Better data locality / failure-recovery if tasks fine-grained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Abstraction hierarchy 101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929271" cy="5316504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Global scheduler takes input, outputs task schedule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Organization policies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Resource Availability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Estimates: </a:t>
            </a:r>
            <a:r>
              <a:rPr lang="en-US" sz="2200" dirty="0" smtClean="0"/>
              <a:t>Task durations, input sizes, </a:t>
            </a:r>
            <a:r>
              <a:rPr lang="en-US" sz="2200" dirty="0" err="1" smtClean="0"/>
              <a:t>xfer</a:t>
            </a:r>
            <a:r>
              <a:rPr lang="en-US" sz="2200" dirty="0" smtClean="0"/>
              <a:t> sizes, 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Job requirements:  </a:t>
            </a:r>
            <a:r>
              <a:rPr lang="en-US" sz="2200" dirty="0"/>
              <a:t>Latency, throughput, availability…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Job execution plan:  </a:t>
            </a:r>
            <a:r>
              <a:rPr lang="en-US" sz="2200" dirty="0"/>
              <a:t>Task DAG, </a:t>
            </a:r>
            <a:r>
              <a:rPr lang="en-US" sz="2200" dirty="0" smtClean="0"/>
              <a:t>inputs/</a:t>
            </a:r>
            <a:r>
              <a:rPr lang="en-US" sz="2200" dirty="0" err="1" smtClean="0"/>
              <a:t>outups</a:t>
            </a:r>
            <a:endParaRPr lang="en-US" sz="2200" dirty="0" smtClean="0"/>
          </a:p>
          <a:p>
            <a:pPr>
              <a:spcBef>
                <a:spcPts val="4000"/>
              </a:spcBef>
            </a:pPr>
            <a:r>
              <a:rPr lang="en-US" sz="2600" dirty="0" smtClean="0"/>
              <a:t>Advantages:  “Optimal”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Disadvantages</a:t>
            </a:r>
          </a:p>
          <a:p>
            <a:pPr lvl="1"/>
            <a:r>
              <a:rPr lang="en-US" sz="2400" dirty="0" smtClean="0"/>
              <a:t>More complex, harder to scale </a:t>
            </a:r>
            <a:r>
              <a:rPr lang="en-US" sz="2200" dirty="0" smtClean="0"/>
              <a:t>(yet Google: 10,000s servers/scheduler)</a:t>
            </a:r>
          </a:p>
          <a:p>
            <a:pPr lvl="1"/>
            <a:r>
              <a:rPr lang="en-US" sz="2400" dirty="0" smtClean="0"/>
              <a:t>Anticipate future requirements, refactor existing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#1: Global scheduler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81328"/>
            <a:ext cx="8373180" cy="331889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“Services”</a:t>
            </a:r>
          </a:p>
          <a:p>
            <a:pPr lvl="1"/>
            <a:r>
              <a:rPr lang="en-US" sz="2400" dirty="0" smtClean="0"/>
              <a:t>External demand, scale supply to match demand</a:t>
            </a:r>
            <a:endParaRPr lang="en-US" sz="2400" dirty="0"/>
          </a:p>
          <a:p>
            <a:r>
              <a:rPr lang="en-US" sz="2800" dirty="0" smtClean="0"/>
              <a:t>“Data analysis”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Tradeoff scale </a:t>
            </a:r>
            <a:r>
              <a:rPr lang="en-US" sz="2400" dirty="0"/>
              <a:t>&amp;</a:t>
            </a:r>
            <a:r>
              <a:rPr lang="en-US" sz="2400" dirty="0" smtClean="0"/>
              <a:t> completion time</a:t>
            </a:r>
          </a:p>
          <a:p>
            <a:pPr lvl="2">
              <a:spcBef>
                <a:spcPts val="200"/>
              </a:spcBef>
              <a:spcAft>
                <a:spcPts val="600"/>
              </a:spcAft>
            </a:pPr>
            <a:r>
              <a:rPr lang="en-US" sz="2300" dirty="0" smtClean="0"/>
              <a:t>E.g., use 1 server for 10 hours vs. 10 servers for 1 hour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Source of demand elasticity!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800" dirty="0" smtClean="0"/>
              <a:t>Two main sources of resource demand</a:t>
            </a:r>
            <a:endParaRPr lang="en-US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13366"/>
              </p:ext>
            </p:extLst>
          </p:nvPr>
        </p:nvGraphicFramePr>
        <p:xfrm>
          <a:off x="1584798" y="4902962"/>
          <a:ext cx="6096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dirty="0" smtClean="0"/>
                        <a:t>Type of contract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dirty="0" smtClean="0"/>
                        <a:t>Price (m4.xlarge)</a:t>
                      </a:r>
                      <a:endParaRPr lang="en-US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dirty="0" smtClean="0"/>
                        <a:t>Spot - 1 </a:t>
                      </a:r>
                      <a:r>
                        <a:rPr lang="en-US" sz="2100" dirty="0" err="1" smtClean="0"/>
                        <a:t>hr</a:t>
                      </a:r>
                      <a:r>
                        <a:rPr lang="en-US" sz="2100" dirty="0" smtClean="0"/>
                        <a:t>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$0.139 /</a:t>
                      </a:r>
                      <a:r>
                        <a:rPr lang="en-US" sz="2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hour</a:t>
                      </a:r>
                      <a:endParaRPr lang="en-US" sz="2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dirty="0" smtClean="0"/>
                        <a:t>Spot– 6 </a:t>
                      </a:r>
                      <a:r>
                        <a:rPr lang="en-US" sz="2100" dirty="0" err="1" smtClean="0"/>
                        <a:t>hr</a:t>
                      </a:r>
                      <a:r>
                        <a:rPr lang="en-US" sz="2100" dirty="0" smtClean="0"/>
                        <a:t> duration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$0.176 / hour</a:t>
                      </a:r>
                      <a:endParaRPr lang="en-US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dirty="0" smtClean="0"/>
                        <a:t>On-demand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$0.215  / hour</a:t>
                      </a:r>
                      <a:endParaRPr lang="en-US" sz="21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52" y="4564360"/>
            <a:ext cx="1563624" cy="6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561" y="1449421"/>
            <a:ext cx="5200875" cy="27448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Centralized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Borgmaster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+ Localized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Borglet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(manage/monitor tasks)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Goal: Find machines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 a given job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Borg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14" y="1787349"/>
            <a:ext cx="3582988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5184" y="3025225"/>
            <a:ext cx="459613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1800" b="0" dirty="0"/>
              <a:t>job </a:t>
            </a:r>
            <a:r>
              <a:rPr lang="en-US" sz="1800" b="0" dirty="0" smtClean="0"/>
              <a:t>hello </a:t>
            </a:r>
            <a:r>
              <a:rPr lang="en-US" sz="1800" b="0" dirty="0"/>
              <a:t>= {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b="0" dirty="0"/>
              <a:t>  runtime = { cell = “</a:t>
            </a:r>
            <a:r>
              <a:rPr lang="en-US" altLang="ja-JP" sz="1800" b="0" dirty="0" err="1"/>
              <a:t>ic</a:t>
            </a:r>
            <a:r>
              <a:rPr lang="en-US" sz="1800" b="0" dirty="0"/>
              <a:t>”</a:t>
            </a:r>
            <a:r>
              <a:rPr lang="en-US" altLang="ja-JP" sz="1800" b="0" dirty="0"/>
              <a:t> </a:t>
            </a:r>
            <a:r>
              <a:rPr lang="en-US" altLang="ja-JP" sz="1800" b="0" dirty="0" smtClean="0"/>
              <a:t>}</a:t>
            </a:r>
            <a:endParaRPr lang="en-US" altLang="ja-JP" sz="1800" b="0" i="1" dirty="0" smtClean="0"/>
          </a:p>
          <a:p>
            <a:pPr algn="l" eaLnBrk="1" hangingPunct="1">
              <a:spcBef>
                <a:spcPts val="0"/>
              </a:spcBef>
            </a:pPr>
            <a:r>
              <a:rPr lang="en-US" sz="1800" b="0" dirty="0" smtClean="0"/>
              <a:t>  binary = ‘../</a:t>
            </a:r>
            <a:r>
              <a:rPr lang="en-US" sz="1800" b="0" dirty="0" err="1" smtClean="0"/>
              <a:t>hello_webserver</a:t>
            </a:r>
            <a:r>
              <a:rPr lang="en-US" sz="1800" b="0" dirty="0" smtClean="0"/>
              <a:t>’ 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b="0" dirty="0"/>
              <a:t> 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args</a:t>
            </a:r>
            <a:r>
              <a:rPr lang="en-US" sz="1800" b="0" dirty="0" smtClean="0"/>
              <a:t> </a:t>
            </a:r>
            <a:r>
              <a:rPr lang="en-US" sz="1800" b="0" dirty="0"/>
              <a:t>= { port = ‘%port%’ }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b="0" dirty="0"/>
              <a:t>  requirements = {</a:t>
            </a:r>
          </a:p>
          <a:p>
            <a:pPr algn="l" eaLnBrk="1" hangingPunct="1">
              <a:spcBef>
                <a:spcPts val="0"/>
              </a:spcBef>
            </a:pPr>
            <a:r>
              <a:rPr lang="is-IS" sz="1800" b="0" dirty="0"/>
              <a:t>    RAM = 100M</a:t>
            </a:r>
          </a:p>
          <a:p>
            <a:pPr algn="l" eaLnBrk="1" hangingPunct="1">
              <a:spcBef>
                <a:spcPts val="0"/>
              </a:spcBef>
            </a:pPr>
            <a:r>
              <a:rPr lang="is-IS" sz="1800" b="0" dirty="0"/>
              <a:t>    disk = 100M</a:t>
            </a:r>
          </a:p>
          <a:p>
            <a:pPr algn="l" eaLnBrk="1" hangingPunct="1">
              <a:spcBef>
                <a:spcPts val="0"/>
              </a:spcBef>
            </a:pPr>
            <a:r>
              <a:rPr lang="pt-BR" sz="1800" b="0" dirty="0"/>
              <a:t>    CPU = 0.1</a:t>
            </a:r>
          </a:p>
          <a:p>
            <a:pPr algn="l" eaLnBrk="1" hangingPunct="1">
              <a:spcBef>
                <a:spcPts val="0"/>
              </a:spcBef>
            </a:pPr>
            <a:r>
              <a:rPr lang="pt-BR" sz="1800" b="0" dirty="0"/>
              <a:t>  }</a:t>
            </a:r>
          </a:p>
          <a:p>
            <a:pPr algn="l" eaLnBrk="1" hangingPunct="1">
              <a:spcBef>
                <a:spcPts val="0"/>
              </a:spcBef>
            </a:pPr>
            <a:r>
              <a:rPr lang="pt-BR" sz="1800" b="0" dirty="0"/>
              <a:t>  replicas = 10000</a:t>
            </a:r>
          </a:p>
          <a:p>
            <a:pPr algn="l" eaLnBrk="1" hangingPunct="1">
              <a:spcBef>
                <a:spcPts val="0"/>
              </a:spcBef>
            </a:pPr>
            <a:r>
              <a:rPr lang="pt-BR" sz="1800" b="0" dirty="0"/>
              <a:t>}</a:t>
            </a:r>
            <a:endParaRPr lang="en-US" sz="1800" b="0" dirty="0"/>
          </a:p>
        </p:txBody>
      </p:sp>
      <p:sp>
        <p:nvSpPr>
          <p:cNvPr id="8" name="Rectangle 7"/>
          <p:cNvSpPr/>
          <p:nvPr/>
        </p:nvSpPr>
        <p:spPr>
          <a:xfrm>
            <a:off x="1104406" y="6247194"/>
            <a:ext cx="705678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Large-scale cluster management at Google with Borg</a:t>
            </a:r>
          </a:p>
          <a:p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A.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Verma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L.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Pedrosa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 M. Korupolu, D. Oppenheimer, E. Tune, J. Wilkes,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EuroSys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15</a:t>
            </a:r>
            <a:endParaRPr lang="en-US" sz="14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561" y="1449421"/>
            <a:ext cx="5200875" cy="4235762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Centralized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Borgmaster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+ Localized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Borglet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(manage/monitor tasks)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Goal: Find machines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for a given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job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Used across all Google services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Services: Gmail, web search, GFS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Analytics:  MapReduce, streaming</a:t>
            </a:r>
          </a:p>
          <a:p>
            <a:pPr lvl="2">
              <a:spcAft>
                <a:spcPts val="800"/>
              </a:spcAft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Framework controller sends master allocation request to Borg for full job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Borg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14" y="1787349"/>
            <a:ext cx="3582988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561" y="1449421"/>
            <a:ext cx="5200875" cy="5408580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Centralized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Borgmaster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+ Localized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Borglet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(manage/monitor tasks)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Goal: Find machines for a given job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Allocation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Minimize # / priority preempted tasks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Pick machines already having copy of the task’s packages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Spread over power/failure domains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Mix high/low priority tasks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Borg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14" y="1787349"/>
            <a:ext cx="3582988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5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81000" y="1432708"/>
            <a:ext cx="8407400" cy="4675368"/>
          </a:xfrm>
        </p:spPr>
        <p:txBody>
          <a:bodyPr>
            <a:normAutofit/>
          </a:bodyPr>
          <a:lstStyle/>
          <a:p>
            <a:r>
              <a:rPr lang="sv-SE" sz="2800" dirty="0" err="1">
                <a:latin typeface="Arial" charset="0"/>
                <a:ea typeface="Arial" charset="0"/>
                <a:cs typeface="Arial" charset="0"/>
              </a:rPr>
              <a:t>Unit</a:t>
            </a:r>
            <a:r>
              <a:rPr lang="sv-SE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8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800" dirty="0" err="1">
                <a:latin typeface="Arial" charset="0"/>
                <a:ea typeface="Arial" charset="0"/>
                <a:cs typeface="Arial" charset="0"/>
              </a:rPr>
              <a:t>allocation</a:t>
            </a:r>
            <a:r>
              <a:rPr lang="sv-SE" sz="28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2800" b="1" i="1" dirty="0" err="1">
                <a:latin typeface="Arial" charset="0"/>
                <a:ea typeface="Arial" charset="0"/>
                <a:cs typeface="Arial" charset="0"/>
              </a:rPr>
              <a:t>resource</a:t>
            </a:r>
            <a:r>
              <a:rPr lang="sv-SE" sz="2800" b="1" i="1" dirty="0">
                <a:latin typeface="Arial" charset="0"/>
                <a:ea typeface="Arial" charset="0"/>
                <a:cs typeface="Arial" charset="0"/>
              </a:rPr>
              <a:t> offer</a:t>
            </a:r>
            <a:r>
              <a:rPr lang="sv-SE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Vector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available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resources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on a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node</a:t>
            </a:r>
            <a:endParaRPr lang="sv-SE" sz="2400" i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.,  node1: &lt;1CPU, 1GB&gt;,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 node2</a:t>
            </a:r>
            <a:r>
              <a:rPr lang="sv-SE" sz="2400" dirty="0">
                <a:latin typeface="Arial" charset="0"/>
                <a:ea typeface="Arial" charset="0"/>
                <a:cs typeface="Arial" charset="0"/>
              </a:rPr>
              <a:t>: &lt;4CPU, 16GB&gt;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spcBef>
                <a:spcPts val="4000"/>
              </a:spcBef>
              <a:buFont typeface="+mj-lt"/>
              <a:buAutoNum type="arabicPeriod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Master sends resource offers to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frameworks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Frameworks: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elect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which offers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accept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Perform task scheduling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nlike global scheduler, requires another level of support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222425"/>
            <a:ext cx="8915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0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Mesos</a:t>
            </a:r>
            <a:r>
              <a:rPr lang="en-US" sz="1400" b="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A Platform for Fine-Grained Resource Sharing in the Data Center </a:t>
            </a:r>
          </a:p>
          <a:p>
            <a:pPr marL="0" indent="0">
              <a:buNone/>
            </a:pPr>
            <a:r>
              <a:rPr lang="en-US" sz="11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Benjamin </a:t>
            </a:r>
            <a:r>
              <a:rPr lang="en-US" sz="1100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Hindman</a:t>
            </a:r>
            <a:r>
              <a:rPr lang="en-US" sz="11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Andy </a:t>
            </a:r>
            <a:r>
              <a:rPr lang="en-US" sz="1100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Konwinski</a:t>
            </a:r>
            <a:r>
              <a:rPr lang="en-US" sz="11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00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Matei</a:t>
            </a:r>
            <a:r>
              <a:rPr lang="en-US" sz="11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Zaharia</a:t>
            </a:r>
            <a:r>
              <a:rPr lang="en-US" sz="11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Ali </a:t>
            </a:r>
            <a:r>
              <a:rPr lang="en-US" sz="1100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Ghodsi</a:t>
            </a:r>
            <a:r>
              <a:rPr lang="en-US" sz="11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Anthony D. Joseph, Randy Katz, Scott </a:t>
            </a:r>
            <a:r>
              <a:rPr lang="en-US" sz="1100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Shenker</a:t>
            </a:r>
            <a:r>
              <a:rPr lang="en-US" sz="11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Ion </a:t>
            </a:r>
            <a:r>
              <a:rPr lang="en-US" sz="1100" b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Stoica</a:t>
            </a:r>
            <a:r>
              <a:rPr lang="en-US" sz="11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NSDI’11 </a:t>
            </a:r>
            <a:endParaRPr lang="en-US" sz="11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800" dirty="0" smtClean="0">
                <a:latin typeface="Arial" charset="0"/>
                <a:ea typeface="Arial" charset="0"/>
                <a:cs typeface="Arial" charset="0"/>
              </a:rPr>
              <a:t>Approach #2:  Offers, not schedule</a:t>
            </a:r>
            <a:endParaRPr lang="en-US" sz="3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0994"/>
          <p:cNvSpPr>
            <a:spLocks noChangeArrowheads="1"/>
          </p:cNvSpPr>
          <p:nvPr/>
        </p:nvSpPr>
        <p:spPr bwMode="auto">
          <a:xfrm>
            <a:off x="6934200" y="2895600"/>
            <a:ext cx="2057400" cy="914400"/>
          </a:xfrm>
          <a:prstGeom prst="rect">
            <a:avLst/>
          </a:prstGeom>
          <a:solidFill>
            <a:srgbClr val="51A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2400" b="0">
                <a:latin typeface="Calibri" charset="0"/>
                <a:cs typeface="Calibri" charset="0"/>
              </a:rPr>
              <a:t>Hadoop</a:t>
            </a:r>
          </a:p>
          <a:p>
            <a:pPr algn="ctr"/>
            <a:r>
              <a:rPr lang="sv-SE" sz="2400" b="0">
                <a:latin typeface="Calibri" charset="0"/>
                <a:cs typeface="Calibri" charset="0"/>
              </a:rPr>
              <a:t> JobTracker</a:t>
            </a:r>
            <a:endParaRPr lang="en-US" sz="2400" b="0">
              <a:latin typeface="Calibri" charset="0"/>
              <a:cs typeface="Calibri" charset="0"/>
            </a:endParaRPr>
          </a:p>
        </p:txBody>
      </p:sp>
      <p:sp>
        <p:nvSpPr>
          <p:cNvPr id="35842" name="Rectangle 63"/>
          <p:cNvSpPr>
            <a:spLocks noChangeArrowheads="1"/>
          </p:cNvSpPr>
          <p:nvPr/>
        </p:nvSpPr>
        <p:spPr bwMode="auto">
          <a:xfrm>
            <a:off x="6934200" y="5181600"/>
            <a:ext cx="2057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2400" b="0" dirty="0" smtClean="0">
                <a:latin typeface="Calibri" charset="0"/>
                <a:cs typeface="Calibri" charset="0"/>
              </a:rPr>
              <a:t>Spark</a:t>
            </a:r>
            <a:endParaRPr lang="sv-SE" sz="2400" b="0" dirty="0">
              <a:latin typeface="Calibri" charset="0"/>
              <a:cs typeface="Calibri" charset="0"/>
            </a:endParaRPr>
          </a:p>
          <a:p>
            <a:pPr algn="ctr"/>
            <a:r>
              <a:rPr lang="sv-SE" sz="2400" b="0" dirty="0">
                <a:latin typeface="Calibri" charset="0"/>
                <a:cs typeface="Calibri" charset="0"/>
              </a:rPr>
              <a:t> </a:t>
            </a:r>
            <a:r>
              <a:rPr lang="sv-SE" sz="2400" b="0" dirty="0" err="1">
                <a:latin typeface="Calibri" charset="0"/>
                <a:cs typeface="Calibri" charset="0"/>
              </a:rPr>
              <a:t>JobTracker</a:t>
            </a:r>
            <a:endParaRPr lang="en-US" sz="2400" b="0" dirty="0">
              <a:latin typeface="Calibri" charset="0"/>
              <a:cs typeface="Calibri" charset="0"/>
            </a:endParaRPr>
          </a:p>
        </p:txBody>
      </p:sp>
      <p:sp>
        <p:nvSpPr>
          <p:cNvPr id="35843" name="Rectangle 59"/>
          <p:cNvSpPr>
            <a:spLocks noChangeArrowheads="1"/>
          </p:cNvSpPr>
          <p:nvPr/>
        </p:nvSpPr>
        <p:spPr bwMode="auto">
          <a:xfrm>
            <a:off x="3733800" y="3429000"/>
            <a:ext cx="2133600" cy="2057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5844" name="Rectangle 59"/>
          <p:cNvSpPr>
            <a:spLocks noChangeArrowheads="1"/>
          </p:cNvSpPr>
          <p:nvPr/>
        </p:nvSpPr>
        <p:spPr bwMode="auto">
          <a:xfrm>
            <a:off x="381000" y="5320746"/>
            <a:ext cx="2058988" cy="1371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5845" name="Rectangle 59"/>
          <p:cNvSpPr>
            <a:spLocks noChangeArrowheads="1"/>
          </p:cNvSpPr>
          <p:nvPr/>
        </p:nvSpPr>
        <p:spPr bwMode="auto">
          <a:xfrm>
            <a:off x="381000" y="3824739"/>
            <a:ext cx="2058988" cy="1371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5846" name="Rectangle 59"/>
          <p:cNvSpPr>
            <a:spLocks noChangeArrowheads="1"/>
          </p:cNvSpPr>
          <p:nvPr/>
        </p:nvSpPr>
        <p:spPr bwMode="auto">
          <a:xfrm>
            <a:off x="379413" y="2328732"/>
            <a:ext cx="2058987" cy="1371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5847" name="TextBox 1"/>
          <p:cNvSpPr txBox="1">
            <a:spLocks noChangeArrowheads="1"/>
          </p:cNvSpPr>
          <p:nvPr/>
        </p:nvSpPr>
        <p:spPr bwMode="auto">
          <a:xfrm>
            <a:off x="1349375" y="3362195"/>
            <a:ext cx="1089025" cy="338137"/>
          </a:xfrm>
          <a:prstGeom prst="rect">
            <a:avLst/>
          </a:prstGeom>
          <a:solidFill>
            <a:srgbClr val="E69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8CPU, 8GB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00063" y="2627182"/>
            <a:ext cx="1828800" cy="708025"/>
          </a:xfrm>
          <a:prstGeom prst="rect">
            <a:avLst/>
          </a:prstGeom>
          <a:solidFill>
            <a:srgbClr val="51A2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v-SE" b="0" smtClean="0">
                <a:latin typeface="Calibri" charset="0"/>
                <a:cs typeface="Calibri" charset="0"/>
              </a:rPr>
              <a:t>Hadoop Executor</a:t>
            </a:r>
            <a:endParaRPr lang="en-US" b="0" smtClean="0">
              <a:latin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00063" y="3071682"/>
            <a:ext cx="1828800" cy="400050"/>
          </a:xfrm>
          <a:prstGeom prst="rect">
            <a:avLst/>
          </a:prstGeom>
          <a:solidFill>
            <a:srgbClr val="FF3737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v-SE" b="0" smtClean="0">
                <a:latin typeface="Calibri" charset="0"/>
                <a:cs typeface="Calibri" charset="0"/>
              </a:rPr>
              <a:t>MPI executor</a:t>
            </a:r>
            <a:endParaRPr lang="en-US" b="0" smtClean="0">
              <a:latin typeface="Calibri" charset="0"/>
              <a:cs typeface="Calibri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20713" y="2681157"/>
            <a:ext cx="869950" cy="3063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sv-SE" b="0" smtClean="0">
                <a:latin typeface="Calibri" charset="0"/>
                <a:cs typeface="Calibri" charset="0"/>
              </a:rPr>
              <a:t>task 1</a:t>
            </a:r>
            <a:endParaRPr lang="en-US" b="0" smtClean="0">
              <a:latin typeface="Calibri" charset="0"/>
              <a:cs typeface="Calibr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620713" y="3127245"/>
            <a:ext cx="869950" cy="3079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sv-SE" b="0" smtClean="0">
                <a:latin typeface="Calibri" charset="0"/>
                <a:cs typeface="Calibri" charset="0"/>
              </a:rPr>
              <a:t>task 1</a:t>
            </a:r>
            <a:endParaRPr lang="en-US" b="0" smtClean="0">
              <a:latin typeface="Calibri" charset="0"/>
              <a:cs typeface="Calibri" charset="0"/>
            </a:endParaRPr>
          </a:p>
        </p:txBody>
      </p:sp>
      <p:sp>
        <p:nvSpPr>
          <p:cNvPr id="35852" name="TextBox 52"/>
          <p:cNvSpPr txBox="1">
            <a:spLocks noChangeArrowheads="1"/>
          </p:cNvSpPr>
          <p:nvPr/>
        </p:nvSpPr>
        <p:spPr bwMode="auto">
          <a:xfrm>
            <a:off x="1244600" y="4858202"/>
            <a:ext cx="1193800" cy="338137"/>
          </a:xfrm>
          <a:prstGeom prst="rect">
            <a:avLst/>
          </a:prstGeom>
          <a:solidFill>
            <a:srgbClr val="E69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8CPU, 16GB</a:t>
            </a:r>
          </a:p>
        </p:txBody>
      </p:sp>
      <p:sp>
        <p:nvSpPr>
          <p:cNvPr id="35853" name="TextBox 53"/>
          <p:cNvSpPr txBox="1">
            <a:spLocks noChangeArrowheads="1"/>
          </p:cNvSpPr>
          <p:nvPr/>
        </p:nvSpPr>
        <p:spPr bwMode="auto">
          <a:xfrm>
            <a:off x="1141413" y="6354209"/>
            <a:ext cx="1296987" cy="338137"/>
          </a:xfrm>
          <a:prstGeom prst="rect">
            <a:avLst/>
          </a:prstGeom>
          <a:solidFill>
            <a:srgbClr val="E69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16CPU, 16GB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00063" y="4129539"/>
            <a:ext cx="1828800" cy="708025"/>
          </a:xfrm>
          <a:prstGeom prst="rect">
            <a:avLst/>
          </a:prstGeom>
          <a:solidFill>
            <a:srgbClr val="51A2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v-SE" b="0" smtClean="0">
                <a:latin typeface="Calibri" charset="0"/>
                <a:cs typeface="Calibri" charset="0"/>
              </a:rPr>
              <a:t>Hadoop Executor</a:t>
            </a:r>
            <a:endParaRPr lang="en-US" b="0" smtClean="0">
              <a:latin typeface="Calibri" charset="0"/>
              <a:cs typeface="Calibri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609600" y="4205739"/>
            <a:ext cx="871538" cy="3063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sv-SE" b="0" smtClean="0">
                <a:latin typeface="Calibri" charset="0"/>
                <a:cs typeface="Calibri" charset="0"/>
              </a:rPr>
              <a:t>task 2</a:t>
            </a:r>
            <a:endParaRPr lang="en-US" b="0" smtClean="0">
              <a:latin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886200" y="4702175"/>
            <a:ext cx="1828800" cy="708025"/>
          </a:xfrm>
          <a:prstGeom prst="rect">
            <a:avLst/>
          </a:prstGeom>
          <a:solidFill>
            <a:srgbClr val="E69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sv-SE" b="0" smtClean="0">
                <a:latin typeface="Calibri" charset="0"/>
                <a:cs typeface="Calibri" charset="0"/>
              </a:rPr>
              <a:t>Allocation Module</a:t>
            </a:r>
            <a:endParaRPr lang="en-US" b="0" smtClean="0">
              <a:latin typeface="Calibri" charset="0"/>
              <a:cs typeface="Calibri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3733800"/>
            <a:ext cx="1905000" cy="304800"/>
            <a:chOff x="3810000" y="4038600"/>
            <a:chExt cx="1905000" cy="304800"/>
          </a:xfrm>
        </p:grpSpPr>
        <p:sp>
          <p:nvSpPr>
            <p:cNvPr id="35894" name="Rectangle 1"/>
            <p:cNvSpPr>
              <a:spLocks noChangeArrowheads="1"/>
            </p:cNvSpPr>
            <p:nvPr/>
          </p:nvSpPr>
          <p:spPr bwMode="auto">
            <a:xfrm>
              <a:off x="3810000" y="40386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0">
                  <a:latin typeface="Calibri" charset="0"/>
                  <a:cs typeface="Calibri" charset="0"/>
                </a:rPr>
                <a:t>S1</a:t>
              </a:r>
            </a:p>
          </p:txBody>
        </p:sp>
        <p:sp>
          <p:nvSpPr>
            <p:cNvPr id="35895" name="Rectangle 34"/>
            <p:cNvSpPr>
              <a:spLocks noChangeArrowheads="1"/>
            </p:cNvSpPr>
            <p:nvPr/>
          </p:nvSpPr>
          <p:spPr bwMode="auto">
            <a:xfrm>
              <a:off x="4191000" y="4038600"/>
              <a:ext cx="1524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800" b="0">
                  <a:latin typeface="Calibri" charset="0"/>
                  <a:cs typeface="Calibri" charset="0"/>
                </a:rPr>
                <a:t>&lt;8CPU,8GB&gt;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0000" y="4038600"/>
            <a:ext cx="1905000" cy="304800"/>
            <a:chOff x="3810000" y="4038600"/>
            <a:chExt cx="1905000" cy="304800"/>
          </a:xfrm>
        </p:grpSpPr>
        <p:sp>
          <p:nvSpPr>
            <p:cNvPr id="35892" name="Rectangle 37"/>
            <p:cNvSpPr>
              <a:spLocks noChangeArrowheads="1"/>
            </p:cNvSpPr>
            <p:nvPr/>
          </p:nvSpPr>
          <p:spPr bwMode="auto">
            <a:xfrm>
              <a:off x="3810000" y="40386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0">
                  <a:latin typeface="Calibri" charset="0"/>
                  <a:cs typeface="Calibri" charset="0"/>
                </a:rPr>
                <a:t>S2</a:t>
              </a:r>
            </a:p>
          </p:txBody>
        </p:sp>
        <p:sp>
          <p:nvSpPr>
            <p:cNvPr id="35893" name="Rectangle 38"/>
            <p:cNvSpPr>
              <a:spLocks noChangeArrowheads="1"/>
            </p:cNvSpPr>
            <p:nvPr/>
          </p:nvSpPr>
          <p:spPr bwMode="auto">
            <a:xfrm>
              <a:off x="4191000" y="4038600"/>
              <a:ext cx="1524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800" b="0">
                  <a:latin typeface="Calibri" charset="0"/>
                  <a:cs typeface="Calibri" charset="0"/>
                </a:rPr>
                <a:t>&lt;8CPU,16GB&gt;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810000" y="4343400"/>
            <a:ext cx="1905000" cy="304800"/>
            <a:chOff x="3810000" y="4038600"/>
            <a:chExt cx="1905000" cy="304800"/>
          </a:xfrm>
        </p:grpSpPr>
        <p:sp>
          <p:nvSpPr>
            <p:cNvPr id="35890" name="Rectangle 40"/>
            <p:cNvSpPr>
              <a:spLocks noChangeArrowheads="1"/>
            </p:cNvSpPr>
            <p:nvPr/>
          </p:nvSpPr>
          <p:spPr bwMode="auto">
            <a:xfrm>
              <a:off x="3810000" y="40386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0">
                  <a:latin typeface="Calibri" charset="0"/>
                  <a:cs typeface="Calibri" charset="0"/>
                </a:rPr>
                <a:t>S3</a:t>
              </a:r>
            </a:p>
          </p:txBody>
        </p:sp>
        <p:sp>
          <p:nvSpPr>
            <p:cNvPr id="35891" name="Rectangle 41"/>
            <p:cNvSpPr>
              <a:spLocks noChangeArrowheads="1"/>
            </p:cNvSpPr>
            <p:nvPr/>
          </p:nvSpPr>
          <p:spPr bwMode="auto">
            <a:xfrm>
              <a:off x="4191000" y="4038600"/>
              <a:ext cx="1524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800" b="0">
                  <a:latin typeface="Calibri" charset="0"/>
                  <a:cs typeface="Calibri" charset="0"/>
                </a:rPr>
                <a:t>&lt;16CPU,16GB&gt;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810000" y="3733800"/>
            <a:ext cx="1905000" cy="304800"/>
            <a:chOff x="3810000" y="4038600"/>
            <a:chExt cx="1859278" cy="304800"/>
          </a:xfrm>
        </p:grpSpPr>
        <p:sp>
          <p:nvSpPr>
            <p:cNvPr id="35888" name="Rectangle 43"/>
            <p:cNvSpPr>
              <a:spLocks noChangeArrowheads="1"/>
            </p:cNvSpPr>
            <p:nvPr/>
          </p:nvSpPr>
          <p:spPr bwMode="auto">
            <a:xfrm>
              <a:off x="3810000" y="40386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0">
                  <a:latin typeface="Calibri" charset="0"/>
                  <a:cs typeface="Calibri" charset="0"/>
                </a:rPr>
                <a:t>S1</a:t>
              </a:r>
            </a:p>
          </p:txBody>
        </p:sp>
        <p:sp>
          <p:nvSpPr>
            <p:cNvPr id="35889" name="Rectangle 44"/>
            <p:cNvSpPr>
              <a:spLocks noChangeArrowheads="1"/>
            </p:cNvSpPr>
            <p:nvPr/>
          </p:nvSpPr>
          <p:spPr bwMode="auto">
            <a:xfrm>
              <a:off x="4181854" y="4038600"/>
              <a:ext cx="1487424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800" b="0">
                  <a:latin typeface="Calibri" charset="0"/>
                  <a:cs typeface="Calibri" charset="0"/>
                </a:rPr>
                <a:t>&lt;</a:t>
              </a:r>
              <a:r>
                <a:rPr lang="en-US" sz="1800" b="0">
                  <a:solidFill>
                    <a:srgbClr val="FF3737"/>
                  </a:solidFill>
                  <a:latin typeface="Calibri" charset="0"/>
                  <a:cs typeface="Calibri" charset="0"/>
                </a:rPr>
                <a:t>6</a:t>
              </a:r>
              <a:r>
                <a:rPr lang="en-US" sz="1800" b="0">
                  <a:latin typeface="Calibri" charset="0"/>
                  <a:cs typeface="Calibri" charset="0"/>
                </a:rPr>
                <a:t>CPU,</a:t>
              </a:r>
              <a:r>
                <a:rPr lang="en-US" sz="1800" b="0">
                  <a:solidFill>
                    <a:srgbClr val="FF3737"/>
                  </a:solidFill>
                  <a:latin typeface="Calibri" charset="0"/>
                  <a:cs typeface="Calibri" charset="0"/>
                </a:rPr>
                <a:t>4</a:t>
              </a:r>
              <a:r>
                <a:rPr lang="en-US" sz="1800" b="0">
                  <a:latin typeface="Calibri" charset="0"/>
                  <a:cs typeface="Calibri" charset="0"/>
                </a:rPr>
                <a:t>GB&gt;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810000" y="4038600"/>
            <a:ext cx="1905000" cy="304800"/>
            <a:chOff x="3810000" y="4038600"/>
            <a:chExt cx="1905000" cy="304800"/>
          </a:xfrm>
        </p:grpSpPr>
        <p:sp>
          <p:nvSpPr>
            <p:cNvPr id="35886" name="Rectangle 47"/>
            <p:cNvSpPr>
              <a:spLocks noChangeArrowheads="1"/>
            </p:cNvSpPr>
            <p:nvPr/>
          </p:nvSpPr>
          <p:spPr bwMode="auto">
            <a:xfrm>
              <a:off x="3810000" y="40386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0">
                  <a:latin typeface="Calibri" charset="0"/>
                  <a:cs typeface="Calibri" charset="0"/>
                </a:rPr>
                <a:t>S2</a:t>
              </a:r>
            </a:p>
          </p:txBody>
        </p:sp>
        <p:sp>
          <p:nvSpPr>
            <p:cNvPr id="35887" name="Rectangle 48"/>
            <p:cNvSpPr>
              <a:spLocks noChangeArrowheads="1"/>
            </p:cNvSpPr>
            <p:nvPr/>
          </p:nvSpPr>
          <p:spPr bwMode="auto">
            <a:xfrm>
              <a:off x="4191000" y="4038600"/>
              <a:ext cx="1524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800" b="0">
                  <a:latin typeface="Calibri" charset="0"/>
                  <a:cs typeface="Calibri" charset="0"/>
                </a:rPr>
                <a:t>&lt;</a:t>
              </a:r>
              <a:r>
                <a:rPr lang="en-US" sz="1800" b="0">
                  <a:solidFill>
                    <a:srgbClr val="FF3737"/>
                  </a:solidFill>
                  <a:latin typeface="Calibri" charset="0"/>
                  <a:cs typeface="Calibri" charset="0"/>
                </a:rPr>
                <a:t>4</a:t>
              </a:r>
              <a:r>
                <a:rPr lang="en-US" sz="1800" b="0">
                  <a:latin typeface="Calibri" charset="0"/>
                  <a:cs typeface="Calibri" charset="0"/>
                </a:rPr>
                <a:t>CPU,</a:t>
              </a:r>
              <a:r>
                <a:rPr lang="en-US" sz="1800" b="0">
                  <a:solidFill>
                    <a:srgbClr val="FF3737"/>
                  </a:solidFill>
                  <a:latin typeface="Calibri" charset="0"/>
                  <a:cs typeface="Calibri" charset="0"/>
                </a:rPr>
                <a:t>12</a:t>
              </a:r>
              <a:r>
                <a:rPr lang="en-US" sz="1800" b="0">
                  <a:latin typeface="Calibri" charset="0"/>
                  <a:cs typeface="Calibri" charset="0"/>
                </a:rPr>
                <a:t>GB&gt;</a:t>
              </a: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3810000" y="3733800"/>
            <a:ext cx="1905000" cy="304800"/>
            <a:chOff x="3810000" y="4038600"/>
            <a:chExt cx="1905000" cy="304800"/>
          </a:xfrm>
        </p:grpSpPr>
        <p:sp>
          <p:nvSpPr>
            <p:cNvPr id="35884" name="Rectangle 50"/>
            <p:cNvSpPr>
              <a:spLocks noChangeArrowheads="1"/>
            </p:cNvSpPr>
            <p:nvPr/>
          </p:nvSpPr>
          <p:spPr bwMode="auto">
            <a:xfrm>
              <a:off x="3810000" y="40386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0">
                  <a:latin typeface="Calibri" charset="0"/>
                  <a:cs typeface="Calibri" charset="0"/>
                </a:rPr>
                <a:t>S1</a:t>
              </a:r>
            </a:p>
          </p:txBody>
        </p:sp>
        <p:sp>
          <p:nvSpPr>
            <p:cNvPr id="35885" name="Rectangle 51"/>
            <p:cNvSpPr>
              <a:spLocks noChangeArrowheads="1"/>
            </p:cNvSpPr>
            <p:nvPr/>
          </p:nvSpPr>
          <p:spPr bwMode="auto">
            <a:xfrm>
              <a:off x="4191000" y="4038600"/>
              <a:ext cx="15240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1800" b="0">
                  <a:latin typeface="Calibri" charset="0"/>
                  <a:cs typeface="Calibri" charset="0"/>
                </a:rPr>
                <a:t>&lt;</a:t>
              </a:r>
              <a:r>
                <a:rPr lang="en-US" sz="1800" b="0">
                  <a:solidFill>
                    <a:srgbClr val="FF3737"/>
                  </a:solidFill>
                  <a:latin typeface="Calibri" charset="0"/>
                  <a:cs typeface="Calibri" charset="0"/>
                </a:rPr>
                <a:t>2</a:t>
              </a:r>
              <a:r>
                <a:rPr lang="en-US" sz="1800" b="0">
                  <a:latin typeface="Calibri" charset="0"/>
                  <a:cs typeface="Calibri" charset="0"/>
                </a:rPr>
                <a:t>CPU,</a:t>
              </a:r>
              <a:r>
                <a:rPr lang="en-US" sz="1800" b="0">
                  <a:solidFill>
                    <a:srgbClr val="FF3737"/>
                  </a:solidFill>
                  <a:latin typeface="Calibri" charset="0"/>
                  <a:cs typeface="Calibri" charset="0"/>
                </a:rPr>
                <a:t>2</a:t>
              </a:r>
              <a:r>
                <a:rPr lang="en-US" sz="1800" b="0">
                  <a:latin typeface="Calibri" charset="0"/>
                  <a:cs typeface="Calibri" charset="0"/>
                </a:rPr>
                <a:t>GB&gt;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 rot="20821379" flipH="1">
            <a:off x="4033838" y="4146550"/>
            <a:ext cx="1778000" cy="692150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l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(S1:&lt;8CPU, 8GB&gt;,</a:t>
            </a:r>
          </a:p>
          <a:p>
            <a:pPr algn="l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 S2:&lt;8CPU, 16GB&gt;)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142641" flipH="1">
            <a:off x="6619875" y="3205163"/>
            <a:ext cx="2395538" cy="692150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l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(task1:[S1:&lt;2CPU,4GB&gt;];</a:t>
            </a:r>
          </a:p>
          <a:p>
            <a:pPr algn="l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 task2:[S2:&lt;4CPU,4GB&gt;])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21553" flipH="1">
            <a:off x="1797050" y="3222625"/>
            <a:ext cx="1525588" cy="346075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S1:&lt;8CPU,8GB&gt;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833563" y="4384675"/>
            <a:ext cx="1595437" cy="346075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S2:&lt;8CPU,16GB&gt;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993603" flipH="1">
            <a:off x="1695450" y="5484813"/>
            <a:ext cx="1646238" cy="346075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S3:&lt;16CPU,16GB&gt;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 flipH="1">
            <a:off x="178904" y="1292837"/>
            <a:ext cx="2411896" cy="987552"/>
          </a:xfrm>
          <a:prstGeom prst="wedgeRoundRectCallou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sv-SE" b="0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Slaves </a:t>
            </a:r>
            <a:r>
              <a:rPr lang="sv-SE" b="0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continuously</a:t>
            </a:r>
            <a:r>
              <a:rPr lang="sv-SE" b="0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sv-SE" b="0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send</a:t>
            </a:r>
            <a:r>
              <a:rPr lang="sv-SE" b="0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 status </a:t>
            </a:r>
            <a:r>
              <a:rPr lang="sv-SE" b="0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updates</a:t>
            </a:r>
            <a:r>
              <a:rPr lang="sv-SE" b="0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sv-SE" b="0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about</a:t>
            </a:r>
            <a:r>
              <a:rPr lang="sv-SE" b="0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sv-SE" b="0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resources</a:t>
            </a:r>
            <a:endParaRPr lang="en-US" b="0" dirty="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 flipH="1">
            <a:off x="3352800" y="5600700"/>
            <a:ext cx="2667000" cy="1123950"/>
          </a:xfrm>
          <a:prstGeom prst="wedgeRoundRectCallout">
            <a:avLst>
              <a:gd name="adj1" fmla="val -11337"/>
              <a:gd name="adj2" fmla="val -64645"/>
              <a:gd name="adj3" fmla="val 16667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sv-SE" b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Pluggable scheduler to</a:t>
            </a:r>
          </a:p>
          <a:p>
            <a:pPr algn="ctr">
              <a:defRPr/>
            </a:pPr>
            <a:r>
              <a:rPr lang="sv-SE" b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pick framework to </a:t>
            </a:r>
          </a:p>
          <a:p>
            <a:pPr algn="ctr">
              <a:defRPr/>
            </a:pPr>
            <a:r>
              <a:rPr lang="sv-SE" b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send an offer to</a:t>
            </a:r>
            <a:endParaRPr lang="en-US" b="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 flipH="1">
            <a:off x="6477000" y="1524000"/>
            <a:ext cx="2590800" cy="1123950"/>
          </a:xfrm>
          <a:prstGeom prst="wedgeRoundRectCallout">
            <a:avLst>
              <a:gd name="adj1" fmla="val -13690"/>
              <a:gd name="adj2" fmla="val 69642"/>
              <a:gd name="adj3" fmla="val 16667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sv-SE" b="0" i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Framework scheduler </a:t>
            </a:r>
            <a:r>
              <a:rPr lang="sv-SE" b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selects resources and provides tasks</a:t>
            </a:r>
            <a:endParaRPr lang="en-US" b="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 flipH="1">
            <a:off x="3048000" y="1524000"/>
            <a:ext cx="2743200" cy="1123950"/>
          </a:xfrm>
          <a:prstGeom prst="wedgeRoundRectCallout">
            <a:avLst>
              <a:gd name="adj1" fmla="val 75623"/>
              <a:gd name="adj2" fmla="val 53674"/>
              <a:gd name="adj3" fmla="val 16667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sv-SE" b="0" i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Framework executors </a:t>
            </a:r>
            <a:r>
              <a:rPr lang="sv-SE" b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launch tasks and may persist across tasks</a:t>
            </a:r>
            <a:endParaRPr lang="en-US" b="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03684" flipH="1">
            <a:off x="3282950" y="4022725"/>
            <a:ext cx="1731963" cy="347663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task 1:&lt;2CPU,4GB&gt;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3429000" y="4378325"/>
            <a:ext cx="1828800" cy="346075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task 2:&lt;4CPU,4GB&gt;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323931" flipH="1">
            <a:off x="4027488" y="4178300"/>
            <a:ext cx="1787525" cy="692150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l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(S1:&lt;6CPU,4GB&gt;,  S3:&lt;16CPU,16GB&gt;)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341222" flipH="1">
            <a:off x="6686550" y="5521325"/>
            <a:ext cx="2081213" cy="346075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([task1:S1:&lt;4CPU,2GB])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5878" name="TextBox 34"/>
          <p:cNvSpPr txBox="1">
            <a:spLocks noChangeArrowheads="1"/>
          </p:cNvSpPr>
          <p:nvPr/>
        </p:nvSpPr>
        <p:spPr bwMode="auto">
          <a:xfrm>
            <a:off x="6051550" y="53498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79" name="TextBox 54"/>
          <p:cNvSpPr txBox="1">
            <a:spLocks noChangeArrowheads="1"/>
          </p:cNvSpPr>
          <p:nvPr/>
        </p:nvSpPr>
        <p:spPr bwMode="auto">
          <a:xfrm>
            <a:off x="331970" y="2285734"/>
            <a:ext cx="105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0000"/>
                </a:solidFill>
                <a:latin typeface="Calibri" charset="0"/>
                <a:cs typeface="Calibri" charset="0"/>
              </a:rPr>
              <a:t>Slave S1</a:t>
            </a:r>
          </a:p>
        </p:txBody>
      </p:sp>
      <p:sp>
        <p:nvSpPr>
          <p:cNvPr id="35880" name="TextBox 54"/>
          <p:cNvSpPr txBox="1">
            <a:spLocks noChangeArrowheads="1"/>
          </p:cNvSpPr>
          <p:nvPr/>
        </p:nvSpPr>
        <p:spPr bwMode="auto">
          <a:xfrm>
            <a:off x="343082" y="3781741"/>
            <a:ext cx="103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  <a:latin typeface="Calibri" charset="0"/>
                <a:cs typeface="Calibri" charset="0"/>
              </a:rPr>
              <a:t>Slave S2</a:t>
            </a:r>
          </a:p>
        </p:txBody>
      </p:sp>
      <p:sp>
        <p:nvSpPr>
          <p:cNvPr id="35881" name="TextBox 54"/>
          <p:cNvSpPr txBox="1">
            <a:spLocks noChangeArrowheads="1"/>
          </p:cNvSpPr>
          <p:nvPr/>
        </p:nvSpPr>
        <p:spPr bwMode="auto">
          <a:xfrm>
            <a:off x="320857" y="5277748"/>
            <a:ext cx="103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  <a:latin typeface="Calibri" charset="0"/>
                <a:cs typeface="Calibri" charset="0"/>
              </a:rPr>
              <a:t>Slave S3</a:t>
            </a:r>
          </a:p>
        </p:txBody>
      </p:sp>
      <p:sp>
        <p:nvSpPr>
          <p:cNvPr id="35882" name="TextBox 54"/>
          <p:cNvSpPr txBox="1">
            <a:spLocks noChangeArrowheads="1"/>
          </p:cNvSpPr>
          <p:nvPr/>
        </p:nvSpPr>
        <p:spPr bwMode="auto">
          <a:xfrm>
            <a:off x="3733800" y="3352800"/>
            <a:ext cx="167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  <a:latin typeface="Calibri" charset="0"/>
                <a:cs typeface="Calibri" charset="0"/>
              </a:rPr>
              <a:t>Mesos Master</a:t>
            </a:r>
          </a:p>
        </p:txBody>
      </p:sp>
      <p:sp>
        <p:nvSpPr>
          <p:cNvPr id="32" name="TextBox 31"/>
          <p:cNvSpPr txBox="1"/>
          <p:nvPr/>
        </p:nvSpPr>
        <p:spPr>
          <a:xfrm rot="1159733" flipH="1">
            <a:off x="3649663" y="3492500"/>
            <a:ext cx="1724025" cy="346075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task1:&lt;4CPU,2GB&gt; 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Mesos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Architecture: Example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524E-6 -4.04354E-6 L 0.20822 0.166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1" y="8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20816 0.01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796E-6 5.70171E-6 L 0.20822 -0.1445 " pathEditMode="relative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717 L 0.2915 -0.1261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111 L -0.33819 0.148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222E-7 1.77397E-6 L -0.24154 -0.14451 " pathEditMode="relative" ptsTypes="AA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482E-6 -5.04863E-6 L -0.23322 -0.02224 " pathEditMode="relative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6956E-6 -7.50347E-7 L 0.29985 0.16675 " pathEditMode="relative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545E-6 -1.21816E-6 L -0.32483 -0.15562 " pathEditMode="relative" ptsTypes="AA"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0234E-6 -5.88698E-6 L -0.29985 -0.08894 " pathEditMode="relative" ptsTypes="AA">
                                      <p:cBhvr>
                                        <p:cTn id="1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8" grpId="0" animBg="1"/>
      <p:bldP spid="33" grpId="0" animBg="1"/>
      <p:bldP spid="9" grpId="0" animBg="1"/>
      <p:bldP spid="29" grpId="0" animBg="1"/>
      <p:bldP spid="12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384502"/>
            <a:ext cx="8229600" cy="2590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 framework can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wait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offer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that matches its constraints or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preferences,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reject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otherwise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Example: Hadoop</a:t>
            </a:r>
            <a:r>
              <a:rPr lang="ja-JP" altLang="en-US" sz="28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s job input is </a:t>
            </a:r>
            <a:r>
              <a:rPr lang="en-US" altLang="ja-JP" sz="2800" i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blue</a:t>
            </a:r>
            <a:r>
              <a:rPr lang="en-US" altLang="ja-JP" sz="28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800" dirty="0">
                <a:latin typeface="Arial" charset="0"/>
                <a:ea typeface="Arial" charset="0"/>
                <a:cs typeface="Arial" charset="0"/>
              </a:rPr>
              <a:t>file</a:t>
            </a:r>
          </a:p>
          <a:p>
            <a:pPr lvl="1"/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7444" y="3429000"/>
            <a:ext cx="7183506" cy="3276600"/>
            <a:chOff x="417444" y="3429000"/>
            <a:chExt cx="7183668" cy="3276600"/>
          </a:xfrm>
        </p:grpSpPr>
        <p:pic>
          <p:nvPicPr>
            <p:cNvPr id="37903" name="Picture 30" descr="j043163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754993"/>
              <a:ext cx="971712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30" descr="j043163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724400"/>
              <a:ext cx="971712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Picture 30" descr="j043163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429000"/>
              <a:ext cx="971712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n 8"/>
            <p:cNvSpPr/>
            <p:nvPr/>
          </p:nvSpPr>
          <p:spPr bwMode="auto">
            <a:xfrm>
              <a:off x="1219217" y="3810000"/>
              <a:ext cx="533412" cy="609600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7907" name="Picture 30" descr="j043163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572000"/>
              <a:ext cx="971712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Can 11"/>
            <p:cNvSpPr>
              <a:spLocks noChangeArrowheads="1"/>
            </p:cNvSpPr>
            <p:nvPr/>
          </p:nvSpPr>
          <p:spPr bwMode="auto">
            <a:xfrm>
              <a:off x="1219200" y="4953000"/>
              <a:ext cx="533400" cy="609600"/>
            </a:xfrm>
            <a:prstGeom prst="can">
              <a:avLst>
                <a:gd name="adj" fmla="val 25000"/>
              </a:avLst>
            </a:prstGeom>
            <a:solidFill>
              <a:srgbClr val="BFBFB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9" name="Picture 30" descr="j043163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715000"/>
              <a:ext cx="971712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0" name="Can 13"/>
            <p:cNvSpPr>
              <a:spLocks noChangeArrowheads="1"/>
            </p:cNvSpPr>
            <p:nvPr/>
          </p:nvSpPr>
          <p:spPr bwMode="auto">
            <a:xfrm>
              <a:off x="1219200" y="6096000"/>
              <a:ext cx="533400" cy="609600"/>
            </a:xfrm>
            <a:prstGeom prst="can">
              <a:avLst>
                <a:gd name="adj" fmla="val 25000"/>
              </a:avLst>
            </a:prstGeom>
            <a:solidFill>
              <a:srgbClr val="BFBFB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Rectangle 14"/>
            <p:cNvSpPr>
              <a:spLocks noChangeArrowheads="1"/>
            </p:cNvSpPr>
            <p:nvPr/>
          </p:nvSpPr>
          <p:spPr bwMode="auto">
            <a:xfrm>
              <a:off x="1295400" y="3962400"/>
              <a:ext cx="304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Rectangle 15"/>
            <p:cNvSpPr>
              <a:spLocks noChangeArrowheads="1"/>
            </p:cNvSpPr>
            <p:nvPr/>
          </p:nvSpPr>
          <p:spPr bwMode="auto">
            <a:xfrm>
              <a:off x="1295400" y="6248400"/>
              <a:ext cx="304800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Rectangle 16"/>
            <p:cNvSpPr>
              <a:spLocks noChangeArrowheads="1"/>
            </p:cNvSpPr>
            <p:nvPr/>
          </p:nvSpPr>
          <p:spPr bwMode="auto">
            <a:xfrm>
              <a:off x="1371600" y="4191000"/>
              <a:ext cx="304800" cy="1524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Rectangle 17"/>
            <p:cNvSpPr>
              <a:spLocks noChangeArrowheads="1"/>
            </p:cNvSpPr>
            <p:nvPr/>
          </p:nvSpPr>
          <p:spPr bwMode="auto">
            <a:xfrm>
              <a:off x="1371600" y="5257800"/>
              <a:ext cx="304800" cy="152400"/>
            </a:xfrm>
            <a:prstGeom prst="rect">
              <a:avLst/>
            </a:prstGeom>
            <a:solidFill>
              <a:srgbClr val="51A2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Rectangle 18"/>
            <p:cNvSpPr>
              <a:spLocks noChangeArrowheads="1"/>
            </p:cNvSpPr>
            <p:nvPr/>
          </p:nvSpPr>
          <p:spPr bwMode="auto">
            <a:xfrm>
              <a:off x="1371600" y="6477000"/>
              <a:ext cx="304800" cy="152400"/>
            </a:xfrm>
            <a:prstGeom prst="rect">
              <a:avLst/>
            </a:prstGeom>
            <a:solidFill>
              <a:srgbClr val="51A2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TextBox 20"/>
            <p:cNvSpPr txBox="1">
              <a:spLocks noChangeArrowheads="1"/>
            </p:cNvSpPr>
            <p:nvPr/>
          </p:nvSpPr>
          <p:spPr bwMode="auto">
            <a:xfrm>
              <a:off x="438755" y="3505200"/>
              <a:ext cx="4358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S1</a:t>
              </a:r>
            </a:p>
          </p:txBody>
        </p:sp>
        <p:sp>
          <p:nvSpPr>
            <p:cNvPr id="37917" name="TextBox 21"/>
            <p:cNvSpPr txBox="1">
              <a:spLocks noChangeArrowheads="1"/>
            </p:cNvSpPr>
            <p:nvPr/>
          </p:nvSpPr>
          <p:spPr bwMode="auto">
            <a:xfrm>
              <a:off x="417444" y="4629090"/>
              <a:ext cx="4358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S2</a:t>
              </a:r>
            </a:p>
          </p:txBody>
        </p:sp>
        <p:sp>
          <p:nvSpPr>
            <p:cNvPr id="37918" name="TextBox 22"/>
            <p:cNvSpPr txBox="1">
              <a:spLocks noChangeArrowheads="1"/>
            </p:cNvSpPr>
            <p:nvPr/>
          </p:nvSpPr>
          <p:spPr bwMode="auto">
            <a:xfrm>
              <a:off x="417444" y="5772090"/>
              <a:ext cx="4358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S3</a:t>
              </a:r>
            </a:p>
          </p:txBody>
        </p:sp>
      </p:grpSp>
      <p:sp>
        <p:nvSpPr>
          <p:cNvPr id="36" name="Rounded Rectangular Callout 35"/>
          <p:cNvSpPr/>
          <p:nvPr/>
        </p:nvSpPr>
        <p:spPr>
          <a:xfrm flipH="1">
            <a:off x="6841434" y="4838005"/>
            <a:ext cx="2171746" cy="783193"/>
          </a:xfrm>
          <a:prstGeom prst="wedgeRoundRectCallout">
            <a:avLst>
              <a:gd name="adj1" fmla="val -1061"/>
              <a:gd name="adj2" fmla="val -108263"/>
              <a:gd name="adj3" fmla="val 16667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sv-SE" i="1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Reject</a:t>
            </a:r>
            <a:r>
              <a:rPr lang="sv-SE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: </a:t>
            </a:r>
            <a:r>
              <a:rPr lang="sv-SE" b="0" i="1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S1 </a:t>
            </a:r>
            <a:r>
              <a:rPr lang="sv-SE" b="0" i="1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doesn’t</a:t>
            </a:r>
            <a:r>
              <a:rPr lang="sv-SE" b="0" i="1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 store </a:t>
            </a:r>
            <a:r>
              <a:rPr lang="sv-SE" b="0" i="1" dirty="0" err="1">
                <a:solidFill>
                  <a:srgbClr val="3366FF"/>
                </a:solidFill>
                <a:latin typeface="Calibri" charset="0"/>
                <a:ea typeface="ＭＳ Ｐゴシック" charset="0"/>
                <a:cs typeface="Calibri" charset="0"/>
              </a:rPr>
              <a:t>blue</a:t>
            </a:r>
            <a:r>
              <a:rPr lang="sv-SE" b="0" i="1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sv-SE" b="0" i="1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file</a:t>
            </a:r>
            <a:endParaRPr lang="en-US" b="0" dirty="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7895" name="TextBox 2"/>
          <p:cNvSpPr txBox="1">
            <a:spLocks noChangeArrowheads="1"/>
          </p:cNvSpPr>
          <p:nvPr/>
        </p:nvSpPr>
        <p:spPr bwMode="auto">
          <a:xfrm>
            <a:off x="11480800" y="31162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7010400" y="3505200"/>
            <a:ext cx="1447800" cy="762000"/>
          </a:xfrm>
          <a:prstGeom prst="rect">
            <a:avLst/>
          </a:prstGeom>
          <a:solidFill>
            <a:srgbClr val="51A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Hadoop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(Job tracker)</a:t>
            </a:r>
          </a:p>
        </p:txBody>
      </p:sp>
      <p:sp>
        <p:nvSpPr>
          <p:cNvPr id="31" name="Rectangle 59"/>
          <p:cNvSpPr>
            <a:spLocks noChangeArrowheads="1"/>
          </p:cNvSpPr>
          <p:nvPr/>
        </p:nvSpPr>
        <p:spPr bwMode="auto">
          <a:xfrm>
            <a:off x="3733800" y="4419600"/>
            <a:ext cx="1143000" cy="60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Mesos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master</a:t>
            </a:r>
          </a:p>
        </p:txBody>
      </p:sp>
      <p:sp>
        <p:nvSpPr>
          <p:cNvPr id="37" name="TextBox 36"/>
          <p:cNvSpPr txBox="1"/>
          <p:nvPr/>
        </p:nvSpPr>
        <p:spPr>
          <a:xfrm rot="20821379" flipH="1">
            <a:off x="4045404" y="4374919"/>
            <a:ext cx="2008013" cy="346234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pPr algn="l">
              <a:defRPr/>
            </a:pPr>
            <a:r>
              <a:rPr lang="sv-SE" sz="1600" b="0" dirty="0">
                <a:solidFill>
                  <a:srgbClr val="000000"/>
                </a:solidFill>
                <a:ea typeface="ＭＳ Ｐゴシック" charset="0"/>
                <a:cs typeface="Calibri" charset="0"/>
              </a:rPr>
              <a:t>(S2:&lt;…&gt;,S3:&lt;…&gt;)</a:t>
            </a:r>
          </a:p>
        </p:txBody>
      </p:sp>
      <p:sp>
        <p:nvSpPr>
          <p:cNvPr id="39" name="TextBox 38"/>
          <p:cNvSpPr txBox="1"/>
          <p:nvPr/>
        </p:nvSpPr>
        <p:spPr>
          <a:xfrm rot="20836506" flipH="1">
            <a:off x="6977063" y="3527425"/>
            <a:ext cx="1571625" cy="692150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l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(task1:[S2:&lt;…&gt;];</a:t>
            </a:r>
          </a:p>
          <a:p>
            <a:pPr algn="l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 task2:[S3:&lt;..&gt;])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201592" flipH="1">
            <a:off x="3529013" y="4848225"/>
            <a:ext cx="1081087" cy="346075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task2:&lt;…&gt; 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1440434" flipH="1">
            <a:off x="3651250" y="4826000"/>
            <a:ext cx="1081088" cy="346075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sv-SE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task1:&lt;…&gt; </a:t>
            </a: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0821379" flipH="1">
            <a:off x="4052888" y="4411663"/>
            <a:ext cx="1100137" cy="346075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l">
              <a:defRPr/>
            </a:pPr>
            <a:r>
              <a:rPr lang="sv-SE" sz="1600" b="0" dirty="0">
                <a:solidFill>
                  <a:srgbClr val="000000"/>
                </a:solidFill>
                <a:ea typeface="ＭＳ Ｐゴシック" charset="0"/>
                <a:cs typeface="Calibri" charset="0"/>
              </a:rPr>
              <a:t>S1:&lt;…&gt;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Why does it Work?</a:t>
            </a:r>
          </a:p>
        </p:txBody>
      </p:sp>
      <p:sp>
        <p:nvSpPr>
          <p:cNvPr id="38" name="Rounded Rectangular Callout 37"/>
          <p:cNvSpPr/>
          <p:nvPr/>
        </p:nvSpPr>
        <p:spPr>
          <a:xfrm flipH="1">
            <a:off x="6836196" y="4833346"/>
            <a:ext cx="2162342" cy="1123950"/>
          </a:xfrm>
          <a:prstGeom prst="wedgeRoundRectCallout">
            <a:avLst>
              <a:gd name="adj1" fmla="val -1337"/>
              <a:gd name="adj2" fmla="val -90449"/>
              <a:gd name="adj3" fmla="val 16667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sv-SE" i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Accept: </a:t>
            </a:r>
            <a:r>
              <a:rPr lang="sv-SE" b="0" i="1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both</a:t>
            </a:r>
            <a:r>
              <a:rPr lang="sv-SE" b="0" i="1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 S2 and S3 store the </a:t>
            </a:r>
            <a:r>
              <a:rPr lang="sv-SE" b="0" i="1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blue</a:t>
            </a:r>
            <a:r>
              <a:rPr lang="sv-SE" b="0" i="1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sv-SE" b="0" i="1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</a:rPr>
              <a:t>file</a:t>
            </a:r>
            <a:endParaRPr lang="en-US" b="0" dirty="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23 L 0.30503 -0.1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0.30504 -0.117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00926 L -0.41458 0.1592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3611 L -0.32396 -0.029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2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81 L -0.29723 0.14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0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  <p:bldP spid="36" grpId="0" animBg="1"/>
      <p:bldP spid="35" grpId="0" animBg="1"/>
      <p:bldP spid="31" grpId="0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41" grpId="0" animBg="1"/>
      <p:bldP spid="41" grpId="1" animBg="1"/>
      <p:bldP spid="40" grpId="0" animBg="1"/>
      <p:bldP spid="40" grpId="1" animBg="1"/>
      <p:bldP spid="33" grpId="0" animBg="1"/>
      <p:bldP spid="33" grpId="1" animBg="1"/>
      <p:bldP spid="33" grpId="2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Two Key Questions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long does a framework need to wait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lvl="1"/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Depends on distribution of task duration</a:t>
            </a:r>
          </a:p>
          <a:p>
            <a:pPr lvl="1"/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“Pickiness” of framework given hard/soft constraints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allocate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resources of different types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lvl="1"/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Use DRF!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838199" y="4117519"/>
            <a:ext cx="8229600" cy="2152650"/>
            <a:chOff x="914400" y="4248090"/>
            <a:chExt cx="8229600" cy="215271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1295400" y="4343343"/>
              <a:ext cx="457200" cy="228606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295400" y="5867385"/>
              <a:ext cx="1143000" cy="228606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295400" y="5486375"/>
              <a:ext cx="838200" cy="228606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295400" y="5105364"/>
              <a:ext cx="1219200" cy="228606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295400" y="4724353"/>
              <a:ext cx="990600" cy="228606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752600" y="4343343"/>
              <a:ext cx="1143000" cy="228606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6" name="TextBox 9"/>
            <p:cNvSpPr txBox="1">
              <a:spLocks noChangeArrowheads="1"/>
            </p:cNvSpPr>
            <p:nvPr/>
          </p:nvSpPr>
          <p:spPr bwMode="auto">
            <a:xfrm>
              <a:off x="917782" y="4248090"/>
              <a:ext cx="4325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Calibri" charset="0"/>
                  <a:cs typeface="Calibri" charset="0"/>
                </a:rPr>
                <a:t>S5</a:t>
              </a:r>
            </a:p>
          </p:txBody>
        </p:sp>
        <p:sp>
          <p:nvSpPr>
            <p:cNvPr id="45117" name="TextBox 89"/>
            <p:cNvSpPr txBox="1">
              <a:spLocks noChangeArrowheads="1"/>
            </p:cNvSpPr>
            <p:nvPr/>
          </p:nvSpPr>
          <p:spPr bwMode="auto">
            <a:xfrm>
              <a:off x="914400" y="4629090"/>
              <a:ext cx="4325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Calibri" charset="0"/>
                  <a:cs typeface="Calibri" charset="0"/>
                </a:rPr>
                <a:t>S4</a:t>
              </a:r>
            </a:p>
          </p:txBody>
        </p:sp>
        <p:sp>
          <p:nvSpPr>
            <p:cNvPr id="45118" name="TextBox 90"/>
            <p:cNvSpPr txBox="1">
              <a:spLocks noChangeArrowheads="1"/>
            </p:cNvSpPr>
            <p:nvPr/>
          </p:nvSpPr>
          <p:spPr bwMode="auto">
            <a:xfrm>
              <a:off x="914400" y="4953000"/>
              <a:ext cx="4325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Calibri" charset="0"/>
                  <a:cs typeface="Calibri" charset="0"/>
                </a:rPr>
                <a:t>S3</a:t>
              </a:r>
            </a:p>
          </p:txBody>
        </p:sp>
        <p:sp>
          <p:nvSpPr>
            <p:cNvPr id="45119" name="TextBox 91"/>
            <p:cNvSpPr txBox="1">
              <a:spLocks noChangeArrowheads="1"/>
            </p:cNvSpPr>
            <p:nvPr/>
          </p:nvSpPr>
          <p:spPr bwMode="auto">
            <a:xfrm>
              <a:off x="914400" y="5391090"/>
              <a:ext cx="4325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Calibri" charset="0"/>
                  <a:cs typeface="Calibri" charset="0"/>
                </a:rPr>
                <a:t>S2</a:t>
              </a:r>
            </a:p>
          </p:txBody>
        </p:sp>
        <p:sp>
          <p:nvSpPr>
            <p:cNvPr id="45120" name="TextBox 92"/>
            <p:cNvSpPr txBox="1">
              <a:spLocks noChangeArrowheads="1"/>
            </p:cNvSpPr>
            <p:nvPr/>
          </p:nvSpPr>
          <p:spPr bwMode="auto">
            <a:xfrm>
              <a:off x="914400" y="5772090"/>
              <a:ext cx="4325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Calibri" charset="0"/>
                  <a:cs typeface="Calibri" charset="0"/>
                </a:rPr>
                <a:t>S1</a:t>
              </a:r>
            </a:p>
          </p:txBody>
        </p:sp>
        <p:sp>
          <p:nvSpPr>
            <p:cNvPr id="101" name="TextBox 100"/>
            <p:cNvSpPr txBox="1"/>
            <p:nvPr/>
          </p:nvSpPr>
          <p:spPr bwMode="auto">
            <a:xfrm>
              <a:off x="8450263" y="6000739"/>
              <a:ext cx="693737" cy="400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+mn-lt"/>
                  <a:ea typeface="+mn-ea"/>
                  <a:cs typeface="+mn-cs"/>
                </a:rPr>
                <a:t>time</a:t>
              </a:r>
            </a:p>
          </p:txBody>
        </p:sp>
        <p:cxnSp>
          <p:nvCxnSpPr>
            <p:cNvPr id="45122" name="Straight Arrow Connector 5"/>
            <p:cNvCxnSpPr>
              <a:cxnSpLocks noChangeShapeType="1"/>
            </p:cNvCxnSpPr>
            <p:nvPr/>
          </p:nvCxnSpPr>
          <p:spPr bwMode="auto">
            <a:xfrm>
              <a:off x="1219200" y="6248400"/>
              <a:ext cx="7239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04800" y="1578427"/>
            <a:ext cx="88392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Ramp-Up 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time job waits to get its target allocation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Example: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Job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s target allocation, </a:t>
            </a:r>
            <a:r>
              <a:rPr lang="en-US" altLang="ja-JP" i="1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= 3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Number of nodes job can pick from,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5</a:t>
            </a:r>
          </a:p>
        </p:txBody>
      </p:sp>
      <p:sp>
        <p:nvSpPr>
          <p:cNvPr id="44041" name="Rectangle 56"/>
          <p:cNvSpPr>
            <a:spLocks noChangeArrowheads="1"/>
          </p:cNvSpPr>
          <p:nvPr/>
        </p:nvSpPr>
        <p:spPr bwMode="auto">
          <a:xfrm>
            <a:off x="2057399" y="5355769"/>
            <a:ext cx="990600" cy="228600"/>
          </a:xfrm>
          <a:prstGeom prst="rect">
            <a:avLst/>
          </a:prstGeom>
          <a:solidFill>
            <a:srgbClr val="FF3737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57"/>
          <p:cNvSpPr>
            <a:spLocks noChangeArrowheads="1"/>
          </p:cNvSpPr>
          <p:nvPr/>
        </p:nvSpPr>
        <p:spPr bwMode="auto">
          <a:xfrm>
            <a:off x="2209799" y="4593769"/>
            <a:ext cx="457200" cy="228600"/>
          </a:xfrm>
          <a:prstGeom prst="rect">
            <a:avLst/>
          </a:prstGeom>
          <a:solidFill>
            <a:srgbClr val="FF3737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362199" y="5736769"/>
            <a:ext cx="990600" cy="228600"/>
          </a:xfrm>
          <a:prstGeom prst="rect">
            <a:avLst/>
          </a:prstGeom>
          <a:solidFill>
            <a:srgbClr val="FF3737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352799" y="5736769"/>
            <a:ext cx="2590800" cy="228600"/>
            <a:chOff x="3429000" y="5867400"/>
            <a:chExt cx="2590800" cy="228600"/>
          </a:xfrm>
        </p:grpSpPr>
        <p:sp>
          <p:nvSpPr>
            <p:cNvPr id="45106" name="Rectangle 67"/>
            <p:cNvSpPr>
              <a:spLocks noChangeArrowheads="1"/>
            </p:cNvSpPr>
            <p:nvPr/>
          </p:nvSpPr>
          <p:spPr bwMode="auto">
            <a:xfrm>
              <a:off x="3429000" y="5867400"/>
              <a:ext cx="838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7" name="Rectangle 68"/>
            <p:cNvSpPr>
              <a:spLocks noChangeArrowheads="1"/>
            </p:cNvSpPr>
            <p:nvPr/>
          </p:nvSpPr>
          <p:spPr bwMode="auto">
            <a:xfrm>
              <a:off x="4267200" y="5867400"/>
              <a:ext cx="457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8" name="Rectangle 73"/>
            <p:cNvSpPr>
              <a:spLocks noChangeArrowheads="1"/>
            </p:cNvSpPr>
            <p:nvPr/>
          </p:nvSpPr>
          <p:spPr bwMode="auto">
            <a:xfrm>
              <a:off x="4724400" y="5867400"/>
              <a:ext cx="838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Rectangle 74"/>
            <p:cNvSpPr>
              <a:spLocks noChangeArrowheads="1"/>
            </p:cNvSpPr>
            <p:nvPr/>
          </p:nvSpPr>
          <p:spPr bwMode="auto">
            <a:xfrm>
              <a:off x="5562600" y="5867400"/>
              <a:ext cx="457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047999" y="5355769"/>
            <a:ext cx="2971800" cy="228600"/>
            <a:chOff x="3124200" y="5486400"/>
            <a:chExt cx="2971800" cy="228600"/>
          </a:xfrm>
        </p:grpSpPr>
        <p:sp>
          <p:nvSpPr>
            <p:cNvPr id="45102" name="Rectangle 61"/>
            <p:cNvSpPr>
              <a:spLocks noChangeArrowheads="1"/>
            </p:cNvSpPr>
            <p:nvPr/>
          </p:nvSpPr>
          <p:spPr bwMode="auto">
            <a:xfrm>
              <a:off x="3124200" y="5486400"/>
              <a:ext cx="838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3" name="Rectangle 65"/>
            <p:cNvSpPr>
              <a:spLocks noChangeArrowheads="1"/>
            </p:cNvSpPr>
            <p:nvPr/>
          </p:nvSpPr>
          <p:spPr bwMode="auto">
            <a:xfrm>
              <a:off x="3962400" y="5486400"/>
              <a:ext cx="457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Rectangle 66"/>
            <p:cNvSpPr>
              <a:spLocks noChangeArrowheads="1"/>
            </p:cNvSpPr>
            <p:nvPr/>
          </p:nvSpPr>
          <p:spPr bwMode="auto">
            <a:xfrm>
              <a:off x="4419600" y="5486400"/>
              <a:ext cx="838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5" name="Rectangle 75"/>
            <p:cNvSpPr>
              <a:spLocks noChangeArrowheads="1"/>
            </p:cNvSpPr>
            <p:nvPr/>
          </p:nvSpPr>
          <p:spPr bwMode="auto">
            <a:xfrm>
              <a:off x="5257800" y="5486400"/>
              <a:ext cx="838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66999" y="4593769"/>
            <a:ext cx="3429000" cy="228600"/>
            <a:chOff x="2743200" y="4724400"/>
            <a:chExt cx="3429000" cy="228600"/>
          </a:xfrm>
        </p:grpSpPr>
        <p:sp>
          <p:nvSpPr>
            <p:cNvPr id="45097" name="Rectangle 62"/>
            <p:cNvSpPr>
              <a:spLocks noChangeArrowheads="1"/>
            </p:cNvSpPr>
            <p:nvPr/>
          </p:nvSpPr>
          <p:spPr bwMode="auto">
            <a:xfrm>
              <a:off x="2743200" y="4724400"/>
              <a:ext cx="838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8" name="Rectangle 63"/>
            <p:cNvSpPr>
              <a:spLocks noChangeArrowheads="1"/>
            </p:cNvSpPr>
            <p:nvPr/>
          </p:nvSpPr>
          <p:spPr bwMode="auto">
            <a:xfrm>
              <a:off x="3581400" y="4724400"/>
              <a:ext cx="457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Rectangle 64"/>
            <p:cNvSpPr>
              <a:spLocks noChangeArrowheads="1"/>
            </p:cNvSpPr>
            <p:nvPr/>
          </p:nvSpPr>
          <p:spPr bwMode="auto">
            <a:xfrm>
              <a:off x="4038600" y="4724400"/>
              <a:ext cx="838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0" name="Rectangle 76"/>
            <p:cNvSpPr>
              <a:spLocks noChangeArrowheads="1"/>
            </p:cNvSpPr>
            <p:nvPr/>
          </p:nvSpPr>
          <p:spPr bwMode="auto">
            <a:xfrm>
              <a:off x="4876800" y="4724400"/>
              <a:ext cx="457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Rectangle 77"/>
            <p:cNvSpPr>
              <a:spLocks noChangeArrowheads="1"/>
            </p:cNvSpPr>
            <p:nvPr/>
          </p:nvSpPr>
          <p:spPr bwMode="auto">
            <a:xfrm>
              <a:off x="5334000" y="4724400"/>
              <a:ext cx="838200" cy="228600"/>
            </a:xfrm>
            <a:prstGeom prst="rect">
              <a:avLst/>
            </a:prstGeom>
            <a:solidFill>
              <a:srgbClr val="FF3737"/>
            </a:soli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438399" y="4974769"/>
            <a:ext cx="3810000" cy="228600"/>
            <a:chOff x="2514600" y="5105400"/>
            <a:chExt cx="3810000" cy="2286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514600" y="5105400"/>
              <a:ext cx="3810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5093" name="Group 9"/>
            <p:cNvGrpSpPr>
              <a:grpSpLocks/>
            </p:cNvGrpSpPr>
            <p:nvPr/>
          </p:nvGrpSpPr>
          <p:grpSpPr bwMode="auto">
            <a:xfrm>
              <a:off x="2895600" y="5105400"/>
              <a:ext cx="3429000" cy="228600"/>
              <a:chOff x="2895600" y="5105400"/>
              <a:chExt cx="3429000" cy="2286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2895600" y="5105400"/>
                <a:ext cx="838200" cy="228600"/>
              </a:xfrm>
              <a:prstGeom prst="rect">
                <a:avLst/>
              </a:prstGeom>
              <a:solidFill>
                <a:srgbClr val="D9D9D9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733800" y="5105400"/>
                <a:ext cx="1295400" cy="228600"/>
              </a:xfrm>
              <a:prstGeom prst="rect">
                <a:avLst/>
              </a:prstGeom>
              <a:solidFill>
                <a:srgbClr val="D9D9D9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5029200" y="5105400"/>
                <a:ext cx="1295400" cy="228600"/>
              </a:xfrm>
              <a:prstGeom prst="rect">
                <a:avLst/>
              </a:prstGeom>
              <a:solidFill>
                <a:srgbClr val="D9D9D9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19399" y="4212769"/>
            <a:ext cx="2971800" cy="228600"/>
            <a:chOff x="2895600" y="4343400"/>
            <a:chExt cx="2971800" cy="22860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2895600" y="4343400"/>
              <a:ext cx="8382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3733800" y="4343400"/>
              <a:ext cx="12954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029200" y="4343400"/>
              <a:ext cx="8382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5791199" y="4212769"/>
            <a:ext cx="2133600" cy="1752600"/>
            <a:chOff x="5867400" y="4343400"/>
            <a:chExt cx="2133600" cy="1752600"/>
          </a:xfrm>
        </p:grpSpPr>
        <p:sp>
          <p:nvSpPr>
            <p:cNvPr id="80" name="Rectangle 79"/>
            <p:cNvSpPr/>
            <p:nvPr/>
          </p:nvSpPr>
          <p:spPr bwMode="auto">
            <a:xfrm>
              <a:off x="6096000" y="5486400"/>
              <a:ext cx="4572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6019800" y="5867400"/>
              <a:ext cx="8382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867400" y="4343400"/>
              <a:ext cx="8382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6172200" y="4724400"/>
              <a:ext cx="11430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6324600" y="5105400"/>
              <a:ext cx="8382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6553200" y="5486400"/>
              <a:ext cx="8382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705600" y="4343400"/>
              <a:ext cx="8382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858000" y="5867400"/>
              <a:ext cx="1143000" cy="228600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 bwMode="auto">
          <a:xfrm>
            <a:off x="228599" y="6270169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job ready</a:t>
            </a:r>
          </a:p>
        </p:txBody>
      </p:sp>
      <p:sp>
        <p:nvSpPr>
          <p:cNvPr id="98" name="TextBox 97"/>
          <p:cNvSpPr txBox="1"/>
          <p:nvPr/>
        </p:nvSpPr>
        <p:spPr bwMode="auto">
          <a:xfrm>
            <a:off x="5486399" y="6327319"/>
            <a:ext cx="12811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job ends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371599" y="3984169"/>
            <a:ext cx="457200" cy="2362200"/>
            <a:chOff x="1447800" y="4114800"/>
            <a:chExt cx="457200" cy="2362203"/>
          </a:xfrm>
        </p:grpSpPr>
        <p:cxnSp>
          <p:nvCxnSpPr>
            <p:cNvPr id="45079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1447800" y="6248403"/>
              <a:ext cx="457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80" name="Straight Connector 66564"/>
            <p:cNvCxnSpPr>
              <a:cxnSpLocks noChangeShapeType="1"/>
            </p:cNvCxnSpPr>
            <p:nvPr/>
          </p:nvCxnSpPr>
          <p:spPr bwMode="auto">
            <a:xfrm flipV="1">
              <a:off x="1905000" y="4114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6095999" y="4060369"/>
            <a:ext cx="1588" cy="2357438"/>
            <a:chOff x="6172200" y="4191000"/>
            <a:chExt cx="887" cy="2357288"/>
          </a:xfrm>
        </p:grpSpPr>
        <p:cxnSp>
          <p:nvCxnSpPr>
            <p:cNvPr id="45077" name="Straight Arrow Connector 16"/>
            <p:cNvCxnSpPr>
              <a:cxnSpLocks noChangeShapeType="1"/>
            </p:cNvCxnSpPr>
            <p:nvPr/>
          </p:nvCxnSpPr>
          <p:spPr bwMode="auto">
            <a:xfrm rot="5400000" flipH="1" flipV="1">
              <a:off x="6036194" y="6411395"/>
              <a:ext cx="272899" cy="8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78" name="Straight Connector 108"/>
            <p:cNvCxnSpPr>
              <a:cxnSpLocks noChangeShapeType="1"/>
            </p:cNvCxnSpPr>
            <p:nvPr/>
          </p:nvCxnSpPr>
          <p:spPr bwMode="auto">
            <a:xfrm flipV="1">
              <a:off x="6172200" y="41910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828799" y="3984169"/>
            <a:ext cx="533400" cy="2286000"/>
            <a:chOff x="1905000" y="4114800"/>
            <a:chExt cx="533400" cy="2286000"/>
          </a:xfrm>
        </p:grpSpPr>
        <p:cxnSp>
          <p:nvCxnSpPr>
            <p:cNvPr id="45075" name="Straight Connector 66564"/>
            <p:cNvCxnSpPr>
              <a:cxnSpLocks noChangeShapeType="1"/>
            </p:cNvCxnSpPr>
            <p:nvPr/>
          </p:nvCxnSpPr>
          <p:spPr bwMode="auto">
            <a:xfrm flipV="1">
              <a:off x="2438400" y="4114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76" name="Right Brace 2"/>
            <p:cNvSpPr>
              <a:spLocks/>
            </p:cNvSpPr>
            <p:nvPr/>
          </p:nvSpPr>
          <p:spPr bwMode="auto">
            <a:xfrm rot="5400000">
              <a:off x="2095500" y="6057900"/>
              <a:ext cx="152400" cy="533400"/>
            </a:xfrm>
            <a:prstGeom prst="rightBrace">
              <a:avLst>
                <a:gd name="adj1" fmla="val 832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 bwMode="auto">
          <a:xfrm>
            <a:off x="1447799" y="6174919"/>
            <a:ext cx="182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ramp-up time</a:t>
            </a: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Ramp-Up Time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2" grpId="0" animBg="1"/>
      <p:bldP spid="59" grpId="0" animBg="1"/>
      <p:bldP spid="97" grpId="0"/>
      <p:bldP spid="98" grpId="0"/>
      <p:bldP spid="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6027"/>
            <a:ext cx="8610600" cy="51271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Preemption: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preempt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tasks	</a:t>
            </a:r>
          </a:p>
          <a:p>
            <a:pPr>
              <a:spcBef>
                <a:spcPts val="2000"/>
              </a:spcBef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Migration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move tasks around to increase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choice: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altLang="ja-JP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Existing frameworks 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implement</a:t>
            </a:r>
          </a:p>
          <a:p>
            <a:pPr lvl="1"/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migration: expensive to migrate short tasks </a:t>
            </a:r>
          </a:p>
          <a:p>
            <a:pPr lvl="1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Preemption with task killing (e.g., Dryad</a:t>
            </a:r>
            <a:r>
              <a:rPr lang="ja-JP" altLang="en-US" sz="26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2600" dirty="0">
                <a:latin typeface="Arial" charset="0"/>
                <a:ea typeface="Arial" charset="0"/>
                <a:cs typeface="Arial" charset="0"/>
              </a:rPr>
              <a:t>s Quincy): expensive to checkpoint data-intensive tasks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7854" y="2800350"/>
            <a:ext cx="8215146" cy="1543066"/>
            <a:chOff x="-442736" y="3581400"/>
            <a:chExt cx="8215136" cy="1543126"/>
          </a:xfrm>
        </p:grpSpPr>
        <p:pic>
          <p:nvPicPr>
            <p:cNvPr id="53258" name="Picture 30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114800"/>
              <a:ext cx="672724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Picture 30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676" y="4114800"/>
              <a:ext cx="672724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0" name="Picture 30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676" y="4114800"/>
              <a:ext cx="672724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Picture 30" descr="j04316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676" y="4114800"/>
              <a:ext cx="672724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2" name="TextBox 25"/>
            <p:cNvSpPr txBox="1">
              <a:spLocks noChangeArrowheads="1"/>
            </p:cNvSpPr>
            <p:nvPr/>
          </p:nvSpPr>
          <p:spPr bwMode="auto">
            <a:xfrm>
              <a:off x="-442736" y="3581400"/>
              <a:ext cx="4754822" cy="40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51A2FF"/>
                  </a:solidFill>
                  <a:latin typeface="Arial" charset="0"/>
                  <a:ea typeface="Arial" charset="0"/>
                  <a:cs typeface="Arial" charset="0"/>
                </a:rPr>
                <a:t>Job 1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constraint set = {m1, m2, m3, m4}</a:t>
              </a:r>
            </a:p>
          </p:txBody>
        </p:sp>
        <p:sp>
          <p:nvSpPr>
            <p:cNvPr id="53263" name="TextBox 26"/>
            <p:cNvSpPr txBox="1">
              <a:spLocks noChangeArrowheads="1"/>
            </p:cNvSpPr>
            <p:nvPr/>
          </p:nvSpPr>
          <p:spPr bwMode="auto">
            <a:xfrm>
              <a:off x="-442736" y="3943290"/>
              <a:ext cx="3760961" cy="40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3737"/>
                  </a:solidFill>
                  <a:latin typeface="Arial" charset="0"/>
                  <a:ea typeface="Arial" charset="0"/>
                  <a:cs typeface="Arial" charset="0"/>
                </a:rPr>
                <a:t>Job 2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constraint set = {m1, m2}</a:t>
              </a:r>
            </a:p>
          </p:txBody>
        </p:sp>
        <p:sp>
          <p:nvSpPr>
            <p:cNvPr id="53264" name="TextBox 27"/>
            <p:cNvSpPr txBox="1">
              <a:spLocks noChangeArrowheads="1"/>
            </p:cNvSpPr>
            <p:nvPr/>
          </p:nvSpPr>
          <p:spPr bwMode="auto">
            <a:xfrm>
              <a:off x="4681950" y="4724400"/>
              <a:ext cx="540532" cy="40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Arial" charset="0"/>
                  <a:ea typeface="Arial" charset="0"/>
                  <a:cs typeface="Arial" charset="0"/>
                </a:rPr>
                <a:t>m1</a:t>
              </a:r>
            </a:p>
          </p:txBody>
        </p:sp>
        <p:sp>
          <p:nvSpPr>
            <p:cNvPr id="53265" name="TextBox 28"/>
            <p:cNvSpPr txBox="1">
              <a:spLocks noChangeArrowheads="1"/>
            </p:cNvSpPr>
            <p:nvPr/>
          </p:nvSpPr>
          <p:spPr bwMode="auto">
            <a:xfrm>
              <a:off x="5565962" y="4724400"/>
              <a:ext cx="540533" cy="40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Arial" charset="0"/>
                  <a:ea typeface="Arial" charset="0"/>
                  <a:cs typeface="Arial" charset="0"/>
                </a:rPr>
                <a:t>m2</a:t>
              </a:r>
            </a:p>
          </p:txBody>
        </p:sp>
        <p:sp>
          <p:nvSpPr>
            <p:cNvPr id="53266" name="TextBox 29"/>
            <p:cNvSpPr txBox="1">
              <a:spLocks noChangeArrowheads="1"/>
            </p:cNvSpPr>
            <p:nvPr/>
          </p:nvSpPr>
          <p:spPr bwMode="auto">
            <a:xfrm>
              <a:off x="6327962" y="4724400"/>
              <a:ext cx="540533" cy="40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Arial" charset="0"/>
                  <a:ea typeface="Arial" charset="0"/>
                  <a:cs typeface="Arial" charset="0"/>
                </a:rPr>
                <a:t>m3</a:t>
              </a:r>
            </a:p>
          </p:txBody>
        </p:sp>
        <p:sp>
          <p:nvSpPr>
            <p:cNvPr id="53267" name="TextBox 30"/>
            <p:cNvSpPr txBox="1">
              <a:spLocks noChangeArrowheads="1"/>
            </p:cNvSpPr>
            <p:nvPr/>
          </p:nvSpPr>
          <p:spPr bwMode="auto">
            <a:xfrm>
              <a:off x="7089962" y="4724400"/>
              <a:ext cx="540533" cy="40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Arial" charset="0"/>
                  <a:ea typeface="Arial" charset="0"/>
                  <a:cs typeface="Arial" charset="0"/>
                </a:rPr>
                <a:t>m4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81863" y="2724150"/>
            <a:ext cx="719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Arial" charset="0"/>
                <a:ea typeface="Arial" charset="0"/>
                <a:cs typeface="Arial" charset="0"/>
              </a:rPr>
              <a:t>wait!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486400" y="3429000"/>
            <a:ext cx="838200" cy="304800"/>
          </a:xfrm>
          <a:prstGeom prst="rect">
            <a:avLst/>
          </a:prstGeom>
          <a:solidFill>
            <a:srgbClr val="51A2FF"/>
          </a:solidFill>
          <a:ln w="12700" cap="flat" cmpd="sng" algn="ctr">
            <a:solidFill>
              <a:schemeClr val="tx1"/>
            </a:solidFill>
            <a:prstDash val="solid"/>
            <a:round/>
            <a:headEnd w="med"/>
            <a:tailEnd w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task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400800" y="3429000"/>
            <a:ext cx="838200" cy="304800"/>
          </a:xfrm>
          <a:prstGeom prst="rect">
            <a:avLst/>
          </a:prstGeom>
          <a:solidFill>
            <a:srgbClr val="51A2FF"/>
          </a:solidFill>
          <a:ln w="12700" cap="flat" cmpd="sng" algn="ctr">
            <a:solidFill>
              <a:schemeClr val="tx1"/>
            </a:solidFill>
            <a:prstDash val="solid"/>
            <a:round/>
            <a:headEnd w="med"/>
            <a:tailEnd w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task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486400" y="2819400"/>
            <a:ext cx="838200" cy="304800"/>
          </a:xfrm>
          <a:prstGeom prst="rect">
            <a:avLst/>
          </a:prstGeom>
          <a:solidFill>
            <a:srgbClr val="FF3737"/>
          </a:solidFill>
          <a:ln w="12700" cap="flat" cmpd="sng" algn="ctr">
            <a:solidFill>
              <a:schemeClr val="tx1"/>
            </a:solidFill>
            <a:prstDash val="solid"/>
            <a:round/>
            <a:headEnd w="med"/>
            <a:tailEnd w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task 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00800" y="2819400"/>
            <a:ext cx="838200" cy="304800"/>
          </a:xfrm>
          <a:prstGeom prst="rect">
            <a:avLst/>
          </a:prstGeom>
          <a:solidFill>
            <a:srgbClr val="FF3737"/>
          </a:solidFill>
          <a:ln w="12700" cap="flat" cmpd="sng" algn="ctr">
            <a:solidFill>
              <a:schemeClr val="tx1"/>
            </a:solidFill>
            <a:prstDash val="solid"/>
            <a:round/>
            <a:headEnd w="med"/>
            <a:tailEnd w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task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Improving Ramp-Up Time?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9584 -4.44444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9584 -4.44444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22222E-6 L 6.66667E-6 0.08889 " pathEditMode="relative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08889 " pathEditMode="relative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50196" y="1323975"/>
            <a:ext cx="7383780" cy="50292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Simulate an 1000-node cluster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Job and task durations: Facebook traces (Oct 2010)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Constraints: modeled after Google*</a:t>
            </a:r>
          </a:p>
          <a:p>
            <a:pPr lvl="3">
              <a:spcBef>
                <a:spcPts val="400"/>
              </a:spcBef>
              <a:spcAft>
                <a:spcPts val="400"/>
              </a:spcAft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800"/>
              </a:spcBef>
              <a:spcAft>
                <a:spcPts val="4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Allocation policy: fair sharing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8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Scheduler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comparison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Resource Offers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no preemption, and no migration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         (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e.g., Hadoop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s Fair Scheduler + constraints)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Global-M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global scheduler with migration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Global-MP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global scheduler with migration and preemption</a:t>
            </a:r>
          </a:p>
        </p:txBody>
      </p:sp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129378" y="6510516"/>
            <a:ext cx="891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0" smtClean="0">
                <a:latin typeface="Arial" charset="0"/>
                <a:ea typeface="Arial" charset="0"/>
                <a:cs typeface="Arial" charset="0"/>
              </a:rPr>
              <a:t>* Sharma </a:t>
            </a:r>
            <a:r>
              <a:rPr lang="en-US" sz="1200" b="0" dirty="0">
                <a:latin typeface="Arial" charset="0"/>
                <a:ea typeface="Arial" charset="0"/>
                <a:cs typeface="Arial" charset="0"/>
              </a:rPr>
              <a:t>et al., </a:t>
            </a:r>
            <a:r>
              <a:rPr lang="ja-JP" altLang="en-US" sz="1200" b="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1200" b="0" dirty="0">
                <a:latin typeface="Arial" charset="0"/>
                <a:ea typeface="Arial" charset="0"/>
                <a:cs typeface="Arial" charset="0"/>
              </a:rPr>
              <a:t>Modeling and Synthesizing Task Placement Constraints in Google Compute Clusters</a:t>
            </a:r>
            <a:r>
              <a:rPr lang="ja-JP" altLang="en-US" sz="1200" b="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1200" b="0" dirty="0">
                <a:latin typeface="Arial" charset="0"/>
                <a:ea typeface="Arial" charset="0"/>
                <a:cs typeface="Arial" charset="0"/>
              </a:rPr>
              <a:t>, ACM </a:t>
            </a:r>
            <a:r>
              <a:rPr lang="en-US" altLang="ja-JP" sz="1200" b="0" dirty="0" err="1">
                <a:latin typeface="Arial" charset="0"/>
                <a:ea typeface="Arial" charset="0"/>
                <a:cs typeface="Arial" charset="0"/>
              </a:rPr>
              <a:t>SoCC</a:t>
            </a:r>
            <a:r>
              <a:rPr lang="en-US" altLang="ja-JP" sz="1200" b="0" dirty="0">
                <a:latin typeface="Arial" charset="0"/>
                <a:ea typeface="Arial" charset="0"/>
                <a:cs typeface="Arial" charset="0"/>
              </a:rPr>
              <a:t>, 2011. </a:t>
            </a:r>
            <a:endParaRPr lang="en-US" sz="12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Macro-benchmark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204" y="3458125"/>
            <a:ext cx="8729796" cy="343645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Source of variable demand?  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Search, social networks, e-commerce, usage have diurnal patterns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Apocryphal </a:t>
            </a:r>
            <a:r>
              <a:rPr lang="en-US" sz="2100" dirty="0"/>
              <a:t>story</a:t>
            </a:r>
            <a:r>
              <a:rPr lang="en-US" sz="2100" dirty="0" smtClean="0"/>
              <a:t>:  AWS exists because Amazon needed to provision for holiday shopping season, wanted to monetize spare capacity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But…if provision for peak, what around remaining time?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Fill-in with non-time-sensitive usage, e.g., various data crunching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E.g., Netflix using AWS at night for video transcoding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fuller utilization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21" t="13435" b="3725"/>
          <a:stretch/>
        </p:blipFill>
        <p:spPr>
          <a:xfrm>
            <a:off x="2310903" y="1381607"/>
            <a:ext cx="4972974" cy="21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0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Facebook: Job Completion Times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692973"/>
              </p:ext>
            </p:extLst>
          </p:nvPr>
        </p:nvGraphicFramePr>
        <p:xfrm>
          <a:off x="838200" y="1588452"/>
          <a:ext cx="7208520" cy="49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2279211" y="6008608"/>
            <a:ext cx="1054391" cy="3539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700" b="0" dirty="0" smtClean="0">
                <a:latin typeface="Arial" charset="0"/>
                <a:ea typeface="Arial" charset="0"/>
                <a:cs typeface="Arial" charset="0"/>
              </a:rPr>
              <a:t>R. Offers</a:t>
            </a:r>
            <a:endParaRPr lang="en-US" sz="17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How to allocate resources?  DRF!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79973"/>
              </p:ext>
            </p:extLst>
          </p:nvPr>
        </p:nvGraphicFramePr>
        <p:xfrm>
          <a:off x="1524000" y="1615087"/>
          <a:ext cx="6096000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A’s 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(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40%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(10%)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B’s 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(10%)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25%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17541"/>
              </p:ext>
            </p:extLst>
          </p:nvPr>
        </p:nvGraphicFramePr>
        <p:xfrm>
          <a:off x="559746" y="3527833"/>
          <a:ext cx="808952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05"/>
                <a:gridCol w="1949824"/>
                <a:gridCol w="2191870"/>
                <a:gridCol w="22095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 Remaining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</a:t>
                      </a:r>
                    </a:p>
                    <a:p>
                      <a:pPr algn="ctr"/>
                      <a:r>
                        <a:rPr lang="en-US" sz="1700" dirty="0" smtClean="0"/>
                        <a:t> Offer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A’s Allocation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B’s Allocation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( 10cpu,</a:t>
                      </a:r>
                      <a:r>
                        <a:rPr lang="en-US" sz="1600" baseline="0" dirty="0" smtClean="0"/>
                        <a:t> 20gb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(2cpu, 2gb) to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✔  (2cpu, 2gb, 20%)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(0cpu, 0gb, 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26577"/>
              </p:ext>
            </p:extLst>
          </p:nvPr>
        </p:nvGraphicFramePr>
        <p:xfrm>
          <a:off x="559746" y="3527833"/>
          <a:ext cx="808952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05"/>
                <a:gridCol w="1949824"/>
                <a:gridCol w="2191870"/>
                <a:gridCol w="22095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 Remaining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</a:t>
                      </a:r>
                    </a:p>
                    <a:p>
                      <a:pPr algn="ctr"/>
                      <a:r>
                        <a:rPr lang="en-US" sz="1700" dirty="0" smtClean="0"/>
                        <a:t> Offer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A’s Allocation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B’s Allocation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( 10cpu,</a:t>
                      </a:r>
                      <a:r>
                        <a:rPr lang="en-US" sz="1600" baseline="0" dirty="0" smtClean="0"/>
                        <a:t> 20gb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(2cpu, 2gb) to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✔  (2cpu, 2gb, 20%)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(0cpu, 0gb, 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( 8cpu,</a:t>
                      </a:r>
                      <a:r>
                        <a:rPr lang="en-US" sz="1600" baseline="0" dirty="0" smtClean="0"/>
                        <a:t> 18gb 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 2gb)</a:t>
                      </a:r>
                      <a:r>
                        <a:rPr lang="en-US" sz="1600" baseline="0" dirty="0" smtClean="0"/>
                        <a:t> to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✔  (1cpu, 2gb, 10%)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6195"/>
              </p:ext>
            </p:extLst>
          </p:nvPr>
        </p:nvGraphicFramePr>
        <p:xfrm>
          <a:off x="559746" y="3527833"/>
          <a:ext cx="808952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05"/>
                <a:gridCol w="1949824"/>
                <a:gridCol w="2191870"/>
                <a:gridCol w="22095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 Remaining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</a:t>
                      </a:r>
                    </a:p>
                    <a:p>
                      <a:pPr algn="ctr"/>
                      <a:r>
                        <a:rPr lang="en-US" sz="1700" dirty="0" smtClean="0"/>
                        <a:t> Offer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A’s Allocation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B’s Allocation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( 10cpu,</a:t>
                      </a:r>
                      <a:r>
                        <a:rPr lang="en-US" sz="1600" baseline="0" dirty="0" smtClean="0"/>
                        <a:t> 20gb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(2cpu, 2gb) to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✔  (2cpu, 2gb, 20%)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(0cpu, 0gb, 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( 8cpu,</a:t>
                      </a:r>
                      <a:r>
                        <a:rPr lang="en-US" sz="1600" baseline="0" dirty="0" smtClean="0"/>
                        <a:t> 18gb 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 2gb)</a:t>
                      </a:r>
                      <a:r>
                        <a:rPr lang="en-US" sz="1600" baseline="0" dirty="0" smtClean="0"/>
                        <a:t> to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✔  (1cpu, 2gb, 10%)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( 7cpu,</a:t>
                      </a:r>
                      <a:r>
                        <a:rPr lang="en-US" sz="1600" baseline="0" dirty="0" smtClean="0"/>
                        <a:t> 16gb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</a:t>
                      </a:r>
                      <a:r>
                        <a:rPr lang="en-US" sz="1600" baseline="0" dirty="0" smtClean="0"/>
                        <a:t> 3gb) to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✔  (2cpu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5gb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25%)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6480"/>
              </p:ext>
            </p:extLst>
          </p:nvPr>
        </p:nvGraphicFramePr>
        <p:xfrm>
          <a:off x="559746" y="3527833"/>
          <a:ext cx="808952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05"/>
                <a:gridCol w="1949824"/>
                <a:gridCol w="2191870"/>
                <a:gridCol w="22095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 Remaining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</a:t>
                      </a:r>
                    </a:p>
                    <a:p>
                      <a:pPr algn="ctr"/>
                      <a:r>
                        <a:rPr lang="en-US" sz="1700" dirty="0" smtClean="0"/>
                        <a:t> Offer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A’s Allocation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B’s Allocation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( 10cpu,</a:t>
                      </a:r>
                      <a:r>
                        <a:rPr lang="en-US" sz="1600" baseline="0" dirty="0" smtClean="0"/>
                        <a:t> 20gb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(2cpu, 2gb) to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✔  (2cpu, 2gb, 20%)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(0cpu, 0gb, 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( 8cpu,</a:t>
                      </a:r>
                      <a:r>
                        <a:rPr lang="en-US" sz="1600" baseline="0" dirty="0" smtClean="0"/>
                        <a:t> 18gb 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 2gb)</a:t>
                      </a:r>
                      <a:r>
                        <a:rPr lang="en-US" sz="1600" baseline="0" dirty="0" smtClean="0"/>
                        <a:t> to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✔  (1cpu, 2gb, 10%)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( 7cpu,</a:t>
                      </a:r>
                      <a:r>
                        <a:rPr lang="en-US" sz="1600" baseline="0" dirty="0" smtClean="0"/>
                        <a:t> 16gb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</a:t>
                      </a:r>
                      <a:r>
                        <a:rPr lang="en-US" sz="1600" baseline="0" dirty="0" smtClean="0"/>
                        <a:t> 3gb) to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✔  (2cpu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5gb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25%)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</a:t>
                      </a:r>
                      <a:r>
                        <a:rPr lang="en-US" sz="1600" dirty="0" smtClean="0"/>
                        <a:t>6cpu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13gb 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6gb</a:t>
                      </a:r>
                      <a:r>
                        <a:rPr lang="en-US" sz="1600" baseline="0" dirty="0" smtClean="0"/>
                        <a:t>) to </a:t>
                      </a:r>
                      <a:r>
                        <a:rPr lang="en-US" sz="1600" baseline="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✘   </a:t>
                      </a:r>
                      <a:r>
                        <a:rPr lang="en-US" sz="1600" dirty="0" smtClean="0"/>
                        <a:t>(2cpu, 2gb, 20%)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(2cpu, 5gb, 25%)</a:t>
                      </a:r>
                      <a:endParaRPr lang="en-US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0518"/>
              </p:ext>
            </p:extLst>
          </p:nvPr>
        </p:nvGraphicFramePr>
        <p:xfrm>
          <a:off x="559746" y="3527833"/>
          <a:ext cx="808952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05"/>
                <a:gridCol w="1949824"/>
                <a:gridCol w="2191870"/>
                <a:gridCol w="22095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 Remaining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</a:t>
                      </a:r>
                    </a:p>
                    <a:p>
                      <a:pPr algn="ctr"/>
                      <a:r>
                        <a:rPr lang="en-US" sz="1700" dirty="0" smtClean="0"/>
                        <a:t> Offer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A’s Allocation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B’s Allocation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( 10cpu,</a:t>
                      </a:r>
                      <a:r>
                        <a:rPr lang="en-US" sz="1600" baseline="0" dirty="0" smtClean="0"/>
                        <a:t> 20gb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(2cpu, 2gb) to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✔  (2cpu, 2gb, 20%)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(0cpu, 0gb, 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( 8cpu,</a:t>
                      </a:r>
                      <a:r>
                        <a:rPr lang="en-US" sz="1600" baseline="0" dirty="0" smtClean="0"/>
                        <a:t> 18gb 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 2gb)</a:t>
                      </a:r>
                      <a:r>
                        <a:rPr lang="en-US" sz="1600" baseline="0" dirty="0" smtClean="0"/>
                        <a:t> to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✔  (1cpu, 2gb, 10%)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( 7cpu,</a:t>
                      </a:r>
                      <a:r>
                        <a:rPr lang="en-US" sz="1600" baseline="0" dirty="0" smtClean="0"/>
                        <a:t> 16gb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</a:t>
                      </a:r>
                      <a:r>
                        <a:rPr lang="en-US" sz="1600" baseline="0" dirty="0" smtClean="0"/>
                        <a:t> 3gb) to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✔  (2cpu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5gb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25%)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</a:t>
                      </a:r>
                      <a:r>
                        <a:rPr lang="en-US" sz="1600" dirty="0" smtClean="0"/>
                        <a:t>6cpu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13gb 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6gb</a:t>
                      </a:r>
                      <a:r>
                        <a:rPr lang="en-US" sz="1600" baseline="0" dirty="0" smtClean="0"/>
                        <a:t>) to </a:t>
                      </a:r>
                      <a:r>
                        <a:rPr lang="en-US" sz="1600" baseline="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✘   </a:t>
                      </a:r>
                      <a:r>
                        <a:rPr lang="en-US" sz="1600" dirty="0" smtClean="0"/>
                        <a:t>(2cpu, 2gb, 20%)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(2cpu, 5gb, 25%)</a:t>
                      </a:r>
                      <a:endParaRPr lang="en-US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( 6cpu,</a:t>
                      </a:r>
                      <a:r>
                        <a:rPr lang="en-US" sz="1600" baseline="0" dirty="0" smtClean="0"/>
                        <a:t> 13gb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</a:t>
                      </a:r>
                      <a:r>
                        <a:rPr lang="en-US" sz="1600" baseline="0" dirty="0" smtClean="0"/>
                        <a:t> 6gb) to </a:t>
                      </a:r>
                      <a:r>
                        <a:rPr lang="en-US" sz="1600" baseline="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  </a:t>
                      </a: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✔ (3cpu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11gb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55</a:t>
                      </a:r>
                      <a:r>
                        <a:rPr lang="en-US" sz="1600" b="1" dirty="0" smtClean="0"/>
                        <a:t>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18880"/>
              </p:ext>
            </p:extLst>
          </p:nvPr>
        </p:nvGraphicFramePr>
        <p:xfrm>
          <a:off x="559746" y="3527833"/>
          <a:ext cx="808952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05"/>
                <a:gridCol w="1949824"/>
                <a:gridCol w="2191870"/>
                <a:gridCol w="22095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 Remaining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Cluster:</a:t>
                      </a:r>
                    </a:p>
                    <a:p>
                      <a:pPr algn="ctr"/>
                      <a:r>
                        <a:rPr lang="en-US" sz="1700" dirty="0" smtClean="0"/>
                        <a:t> Offer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A’s Allocation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B’s Allocation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( 10cpu,</a:t>
                      </a:r>
                      <a:r>
                        <a:rPr lang="en-US" sz="1600" baseline="0" dirty="0" smtClean="0"/>
                        <a:t> 20gb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(2cpu, 2gb) to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✔</a:t>
                      </a:r>
                      <a:r>
                        <a:rPr lang="en-US" sz="1600" b="1" dirty="0" smtClean="0"/>
                        <a:t>  (2cpu, 2gb, 20%)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(0cpu, 0gb, 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( 8cpu,</a:t>
                      </a:r>
                      <a:r>
                        <a:rPr lang="en-US" sz="1600" baseline="0" dirty="0" smtClean="0"/>
                        <a:t> 18gb 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 2gb)</a:t>
                      </a:r>
                      <a:r>
                        <a:rPr lang="en-US" sz="1600" baseline="0" dirty="0" smtClean="0"/>
                        <a:t> to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✔</a:t>
                      </a:r>
                      <a:r>
                        <a:rPr lang="en-US" sz="1600" b="1" dirty="0" smtClean="0"/>
                        <a:t>  (1cpu, 2gb, 10%)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( 7cpu,</a:t>
                      </a:r>
                      <a:r>
                        <a:rPr lang="en-US" sz="1600" baseline="0" dirty="0" smtClean="0"/>
                        <a:t> 16gb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</a:t>
                      </a:r>
                      <a:r>
                        <a:rPr lang="en-US" sz="1600" baseline="0" dirty="0" smtClean="0"/>
                        <a:t> 3gb) to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✔</a:t>
                      </a:r>
                      <a:r>
                        <a:rPr lang="en-US" sz="1600" b="1" dirty="0" smtClean="0"/>
                        <a:t>  (2cpu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5gb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25%)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</a:t>
                      </a:r>
                      <a:r>
                        <a:rPr lang="en-US" sz="1600" dirty="0" smtClean="0"/>
                        <a:t>6cpu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13gb 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6gb</a:t>
                      </a:r>
                      <a:r>
                        <a:rPr lang="en-US" sz="1600" baseline="0" dirty="0" smtClean="0"/>
                        <a:t>) to </a:t>
                      </a:r>
                      <a:r>
                        <a:rPr lang="en-US" sz="1600" baseline="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✘ 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dirty="0" smtClean="0"/>
                        <a:t>(2cpu, 2gb, 20%)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(2cpu, 5gb, 25%)</a:t>
                      </a:r>
                      <a:endParaRPr lang="en-US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( 6cpu,</a:t>
                      </a:r>
                      <a:r>
                        <a:rPr lang="en-US" sz="1600" baseline="0" dirty="0" smtClean="0"/>
                        <a:t> 13gb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(1cpu,</a:t>
                      </a:r>
                      <a:r>
                        <a:rPr lang="en-US" sz="1600" baseline="0" dirty="0" smtClean="0"/>
                        <a:t> 6gb) to </a:t>
                      </a:r>
                      <a:r>
                        <a:rPr lang="en-US" sz="1600" baseline="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  </a:t>
                      </a:r>
                      <a:r>
                        <a:rPr lang="en-US" sz="1600" dirty="0" smtClean="0"/>
                        <a:t>(2cpu, 2gb, 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✔</a:t>
                      </a:r>
                      <a:r>
                        <a:rPr lang="en-US" sz="1600" b="1" dirty="0" smtClean="0"/>
                        <a:t> (3cpu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11gb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55</a:t>
                      </a:r>
                      <a:r>
                        <a:rPr lang="en-US" sz="1600" b="1" dirty="0" smtClean="0"/>
                        <a:t>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 </a:t>
                      </a:r>
                      <a:r>
                        <a:rPr lang="en-US" sz="1600" dirty="0" smtClean="0"/>
                        <a:t>5cpu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7gb 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(3cpu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2gb</a:t>
                      </a:r>
                      <a:r>
                        <a:rPr lang="en-US" sz="1600" baseline="0" dirty="0" smtClean="0"/>
                        <a:t>) to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✔</a:t>
                      </a:r>
                      <a:r>
                        <a:rPr lang="en-US" sz="1600" b="1" dirty="0" smtClean="0"/>
                        <a:t>  (5cpu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4gb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smtClean="0"/>
                        <a:t>50</a:t>
                      </a:r>
                      <a:r>
                        <a:rPr lang="en-US" sz="1600" b="1" dirty="0" smtClean="0"/>
                        <a:t>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smtClean="0"/>
                        <a:t>(3cpu, 11gb, 55%)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73" y="1556139"/>
            <a:ext cx="7772400" cy="1166478"/>
          </a:xfrm>
        </p:spPr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476" y="2773362"/>
            <a:ext cx="8225323" cy="346710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lnSpc>
                <a:spcPct val="200000"/>
              </a:lnSpc>
              <a:buFont typeface="Arial" charset="0"/>
              <a:buChar char="•"/>
            </a:pPr>
            <a:r>
              <a:rPr lang="en-US" sz="3400" dirty="0" smtClean="0"/>
              <a:t>Metrics / goals for scheduling resources</a:t>
            </a:r>
          </a:p>
          <a:p>
            <a:pPr marL="971550" lvl="1" indent="-514350">
              <a:lnSpc>
                <a:spcPct val="200000"/>
              </a:lnSpc>
              <a:spcBef>
                <a:spcPts val="200"/>
              </a:spcBef>
              <a:buFont typeface=".HelveticaNeueDeskInterface-Regular" charset="-120"/>
              <a:buChar char="–"/>
            </a:pPr>
            <a:r>
              <a:rPr lang="en-US" sz="3100" dirty="0" smtClean="0">
                <a:solidFill>
                  <a:schemeClr val="bg1">
                    <a:lumMod val="95000"/>
                  </a:schemeClr>
                </a:solidFill>
              </a:rPr>
              <a:t>Max-min fairness, weighted-fair queuing,  DRF</a:t>
            </a:r>
          </a:p>
          <a:p>
            <a:pPr marL="514350" indent="-514350" algn="l">
              <a:lnSpc>
                <a:spcPct val="200000"/>
              </a:lnSpc>
              <a:buFont typeface="Arial" charset="0"/>
              <a:buChar char="•"/>
            </a:pPr>
            <a:r>
              <a:rPr lang="en-US" sz="3400" dirty="0" smtClean="0"/>
              <a:t>System architecture for big-data scheduling</a:t>
            </a:r>
          </a:p>
          <a:p>
            <a:pPr marL="971550" lvl="1" indent="-514350">
              <a:lnSpc>
                <a:spcPct val="200000"/>
              </a:lnSpc>
              <a:buFont typeface=".HelveticaNeueDeskInterface-Regular" charset="-120"/>
              <a:buChar char="–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Central allocator (Borg), two-level resource offers (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Mesos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519" y="2976281"/>
            <a:ext cx="8371627" cy="3141887"/>
          </a:xfrm>
        </p:spPr>
        <p:txBody>
          <a:bodyPr>
            <a:normAutofit/>
          </a:bodyPr>
          <a:lstStyle/>
          <a:p>
            <a:endParaRPr lang="en-US" sz="4000" b="1" dirty="0" smtClean="0"/>
          </a:p>
          <a:p>
            <a:pPr>
              <a:lnSpc>
                <a:spcPct val="100000"/>
              </a:lnSpc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78"/>
          <a:stretch/>
        </p:blipFill>
        <p:spPr>
          <a:xfrm>
            <a:off x="1905026" y="744820"/>
            <a:ext cx="5333949" cy="5368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4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059377"/>
            <a:ext cx="7772400" cy="1166478"/>
          </a:xfrm>
        </p:spPr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677" y="3283570"/>
            <a:ext cx="7772400" cy="183707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lnSpc>
                <a:spcPct val="200000"/>
              </a:lnSpc>
              <a:buFont typeface="Arial" charset="0"/>
              <a:buChar char="•"/>
            </a:pPr>
            <a:r>
              <a:rPr lang="en-US" dirty="0" smtClean="0"/>
              <a:t>Metrics / goals for scheduling resources</a:t>
            </a:r>
          </a:p>
          <a:p>
            <a:pPr marL="514350" indent="-514350" algn="l">
              <a:lnSpc>
                <a:spcPct val="200000"/>
              </a:lnSpc>
              <a:buFont typeface="Arial" charset="0"/>
              <a:buChar char="•"/>
            </a:pPr>
            <a:r>
              <a:rPr lang="en-US" dirty="0" smtClean="0"/>
              <a:t>System architecture for big-data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CPU allocation</a:t>
            </a:r>
          </a:p>
          <a:p>
            <a:pPr lvl="1"/>
            <a:r>
              <a:rPr lang="en-US" dirty="0" smtClean="0"/>
              <a:t>Multiple processors want to execute, OS selects one to run for some amount of time</a:t>
            </a:r>
          </a:p>
          <a:p>
            <a:r>
              <a:rPr lang="en-US" b="1" dirty="0" smtClean="0"/>
              <a:t>Bandwidth allocation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ackets from multiple incoming queue want to be transmitted out some link, switch chooses one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Scheduling:  An old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from a scheduler?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534481"/>
            <a:ext cx="8565204" cy="50081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Isolation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ave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some sort of guarantee that misbehaved processes cannot affect me “too much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Efficient resource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usage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esource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not idle while there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process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whose demand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not fully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satisfied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Work conservation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” -- not achieved by hard allocations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Flexibility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express some sort of priorities, e.g., strict or time based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12" y="1766661"/>
            <a:ext cx="7250112" cy="5027543"/>
          </a:xfrm>
        </p:spPr>
        <p:txBody>
          <a:bodyPr>
            <a:normAutofit fontScale="77500" lnSpcReduction="20000"/>
          </a:bodyPr>
          <a:lstStyle/>
          <a:p>
            <a:r>
              <a:rPr lang="sv-SE" sz="3400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sv-SE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3400" dirty="0" err="1">
                <a:latin typeface="Arial" charset="0"/>
                <a:ea typeface="Arial" charset="0"/>
                <a:cs typeface="Arial" charset="0"/>
              </a:rPr>
              <a:t>users</a:t>
            </a:r>
            <a:r>
              <a:rPr lang="sv-SE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3400" dirty="0" err="1">
                <a:latin typeface="Arial" charset="0"/>
                <a:ea typeface="Arial" charset="0"/>
                <a:cs typeface="Arial" charset="0"/>
              </a:rPr>
              <a:t>want</a:t>
            </a:r>
            <a:r>
              <a:rPr lang="sv-SE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3400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sv-SE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3400" dirty="0" err="1">
                <a:latin typeface="Arial" charset="0"/>
                <a:ea typeface="Arial" charset="0"/>
                <a:cs typeface="Arial" charset="0"/>
              </a:rPr>
              <a:t>share</a:t>
            </a:r>
            <a:r>
              <a:rPr lang="sv-SE" sz="3400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sv-SE" sz="3400" dirty="0" err="1">
                <a:latin typeface="Arial" charset="0"/>
                <a:ea typeface="Arial" charset="0"/>
                <a:cs typeface="Arial" charset="0"/>
              </a:rPr>
              <a:t>resource</a:t>
            </a:r>
            <a:r>
              <a:rPr lang="sv-SE" sz="34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sv-SE" sz="3400" dirty="0" err="1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sv-SE" sz="3400" dirty="0">
                <a:latin typeface="Arial" charset="0"/>
                <a:ea typeface="Arial" charset="0"/>
                <a:cs typeface="Arial" charset="0"/>
              </a:rPr>
              <a:t>. CPU)</a:t>
            </a:r>
          </a:p>
          <a:p>
            <a:pPr lvl="1"/>
            <a:r>
              <a:rPr lang="sv-SE" dirty="0">
                <a:latin typeface="Arial" charset="0"/>
                <a:ea typeface="Arial" charset="0"/>
                <a:cs typeface="Arial" charset="0"/>
              </a:rPr>
              <a:t>Solution: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give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i="1" dirty="0">
                <a:latin typeface="Arial" charset="0"/>
                <a:ea typeface="Arial" charset="0"/>
                <a:cs typeface="Arial" charset="0"/>
              </a:rPr>
              <a:t>1/n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shared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resource</a:t>
            </a:r>
            <a:endParaRPr lang="sv-SE" i="1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4000"/>
              </a:spcBef>
            </a:pPr>
            <a:r>
              <a:rPr lang="sv-SE" sz="3400" dirty="0" err="1">
                <a:latin typeface="Arial" charset="0"/>
                <a:ea typeface="Arial" charset="0"/>
                <a:cs typeface="Arial" charset="0"/>
              </a:rPr>
              <a:t>Generalized</a:t>
            </a:r>
            <a:r>
              <a:rPr lang="sv-SE" sz="3400" dirty="0">
                <a:latin typeface="Arial" charset="0"/>
                <a:ea typeface="Arial" charset="0"/>
                <a:cs typeface="Arial" charset="0"/>
              </a:rPr>
              <a:t> by</a:t>
            </a:r>
            <a:r>
              <a:rPr lang="sv-SE" sz="3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3400" b="1" i="1" dirty="0">
                <a:latin typeface="Arial" charset="0"/>
                <a:ea typeface="Arial" charset="0"/>
                <a:cs typeface="Arial" charset="0"/>
              </a:rPr>
              <a:t>max-min </a:t>
            </a:r>
            <a:r>
              <a:rPr lang="sv-SE" sz="3400" b="1" i="1" dirty="0" err="1">
                <a:latin typeface="Arial" charset="0"/>
                <a:ea typeface="Arial" charset="0"/>
                <a:cs typeface="Arial" charset="0"/>
              </a:rPr>
              <a:t>fairness</a:t>
            </a:r>
            <a:endParaRPr lang="sv-SE" sz="3400" b="1" i="1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sv-SE" dirty="0" err="1">
                <a:latin typeface="Arial" charset="0"/>
                <a:ea typeface="Arial" charset="0"/>
                <a:cs typeface="Arial" charset="0"/>
              </a:rPr>
              <a:t>Handles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if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wants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less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than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its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fair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share</a:t>
            </a:r>
            <a:endParaRPr lang="sv-SE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sv-SE" dirty="0" err="1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1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wants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no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than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20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%</a:t>
            </a:r>
            <a:endParaRPr lang="sv-SE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4000"/>
              </a:spcBef>
            </a:pPr>
            <a:r>
              <a:rPr lang="sv-SE" sz="3400" dirty="0" err="1">
                <a:latin typeface="Arial" charset="0"/>
                <a:ea typeface="Arial" charset="0"/>
                <a:cs typeface="Arial" charset="0"/>
              </a:rPr>
              <a:t>Generalized</a:t>
            </a:r>
            <a:r>
              <a:rPr lang="sv-SE" sz="3400" dirty="0">
                <a:latin typeface="Arial" charset="0"/>
                <a:ea typeface="Arial" charset="0"/>
                <a:cs typeface="Arial" charset="0"/>
              </a:rPr>
              <a:t> by </a:t>
            </a:r>
            <a:r>
              <a:rPr lang="sv-SE" sz="3400" b="1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weighted</a:t>
            </a:r>
            <a:r>
              <a:rPr lang="sv-SE" sz="3400" b="1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max-min </a:t>
            </a:r>
            <a:r>
              <a:rPr lang="sv-SE" sz="3400" b="1" i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fairness</a:t>
            </a:r>
            <a:endParaRPr lang="sv-SE" sz="3400" b="1" i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sv-SE" dirty="0" err="1">
                <a:latin typeface="Arial" charset="0"/>
                <a:ea typeface="Arial" charset="0"/>
                <a:cs typeface="Arial" charset="0"/>
              </a:rPr>
              <a:t>Give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weights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users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according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importance</a:t>
            </a:r>
            <a:endParaRPr lang="sv-SE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sv-SE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1 gets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weight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1,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2 </a:t>
            </a:r>
            <a:r>
              <a:rPr lang="sv-SE" dirty="0" err="1">
                <a:latin typeface="Arial" charset="0"/>
                <a:ea typeface="Arial" charset="0"/>
                <a:cs typeface="Arial" charset="0"/>
              </a:rPr>
              <a:t>weight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2</a:t>
            </a:r>
          </a:p>
          <a:p>
            <a:pPr lvl="1"/>
            <a:endParaRPr lang="sv-SE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sv-SE" dirty="0">
              <a:latin typeface="Arial" charset="0"/>
              <a:ea typeface="Arial" charset="0"/>
              <a:cs typeface="Arial" charset="0"/>
            </a:endParaRPr>
          </a:p>
          <a:p>
            <a:endParaRPr lang="sv-SE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0"/>
              <a:buNone/>
            </a:pPr>
            <a:endParaRPr lang="sv-S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52400" y="3634978"/>
            <a:ext cx="6400800" cy="15085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sz="2800" b="0" dirty="0">
              <a:latin typeface="+mn-lt"/>
            </a:endParaRPr>
          </a:p>
        </p:txBody>
      </p:sp>
      <p:grpSp>
        <p:nvGrpSpPr>
          <p:cNvPr id="62469" name="Group 46"/>
          <p:cNvGrpSpPr>
            <a:grpSpLocks/>
          </p:cNvGrpSpPr>
          <p:nvPr/>
        </p:nvGrpSpPr>
        <p:grpSpPr bwMode="auto">
          <a:xfrm>
            <a:off x="7100320" y="1284750"/>
            <a:ext cx="1586753" cy="1705251"/>
            <a:chOff x="7557889" y="730796"/>
            <a:chExt cx="1586111" cy="3073233"/>
          </a:xfrm>
        </p:grpSpPr>
        <p:sp>
          <p:nvSpPr>
            <p:cNvPr id="62503" name="Line 13"/>
            <p:cNvSpPr>
              <a:spLocks noChangeShapeType="1"/>
            </p:cNvSpPr>
            <p:nvPr/>
          </p:nvSpPr>
          <p:spPr bwMode="auto">
            <a:xfrm flipH="1">
              <a:off x="7922641" y="2410928"/>
              <a:ext cx="1216301" cy="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504" name="Text Box 7"/>
            <p:cNvSpPr txBox="1">
              <a:spLocks noChangeArrowheads="1"/>
            </p:cNvSpPr>
            <p:nvPr/>
          </p:nvSpPr>
          <p:spPr bwMode="auto">
            <a:xfrm>
              <a:off x="8062773" y="730796"/>
              <a:ext cx="963221" cy="61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CPU</a:t>
              </a:r>
            </a:p>
          </p:txBody>
        </p:sp>
        <p:sp>
          <p:nvSpPr>
            <p:cNvPr id="62505" name="Rectangle 2"/>
            <p:cNvSpPr>
              <a:spLocks noChangeArrowheads="1"/>
            </p:cNvSpPr>
            <p:nvPr/>
          </p:nvSpPr>
          <p:spPr bwMode="auto">
            <a:xfrm>
              <a:off x="8068750" y="2020375"/>
              <a:ext cx="963129" cy="759366"/>
            </a:xfrm>
            <a:prstGeom prst="rect">
              <a:avLst/>
            </a:prstGeom>
            <a:solidFill>
              <a:srgbClr val="FF373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506" name="Rectangle 5"/>
            <p:cNvSpPr>
              <a:spLocks noChangeArrowheads="1"/>
            </p:cNvSpPr>
            <p:nvPr/>
          </p:nvSpPr>
          <p:spPr bwMode="auto">
            <a:xfrm>
              <a:off x="8067840" y="1259458"/>
              <a:ext cx="962974" cy="758498"/>
            </a:xfrm>
            <a:prstGeom prst="rect">
              <a:avLst/>
            </a:prstGeom>
            <a:solidFill>
              <a:srgbClr val="51A2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507" name="Line 11"/>
            <p:cNvSpPr>
              <a:spLocks noChangeShapeType="1"/>
            </p:cNvSpPr>
            <p:nvPr/>
          </p:nvSpPr>
          <p:spPr bwMode="auto">
            <a:xfrm flipH="1" flipV="1">
              <a:off x="7922641" y="1259529"/>
              <a:ext cx="1221359" cy="2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508" name="Text Box 12"/>
            <p:cNvSpPr txBox="1">
              <a:spLocks noChangeArrowheads="1"/>
            </p:cNvSpPr>
            <p:nvPr/>
          </p:nvSpPr>
          <p:spPr bwMode="auto">
            <a:xfrm>
              <a:off x="7557889" y="1142997"/>
              <a:ext cx="458274" cy="38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100%</a:t>
              </a:r>
            </a:p>
          </p:txBody>
        </p:sp>
        <p:sp>
          <p:nvSpPr>
            <p:cNvPr id="62509" name="Line 14"/>
            <p:cNvSpPr>
              <a:spLocks noChangeShapeType="1"/>
            </p:cNvSpPr>
            <p:nvPr/>
          </p:nvSpPr>
          <p:spPr bwMode="auto">
            <a:xfrm flipH="1" flipV="1">
              <a:off x="7922641" y="3568015"/>
              <a:ext cx="1216301" cy="10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510" name="Text Box 15"/>
            <p:cNvSpPr txBox="1">
              <a:spLocks noChangeArrowheads="1"/>
            </p:cNvSpPr>
            <p:nvPr/>
          </p:nvSpPr>
          <p:spPr bwMode="auto">
            <a:xfrm>
              <a:off x="7648662" y="2293555"/>
              <a:ext cx="358928" cy="38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50%</a:t>
              </a:r>
            </a:p>
          </p:txBody>
        </p:sp>
        <p:sp>
          <p:nvSpPr>
            <p:cNvPr id="62511" name="Text Box 16"/>
            <p:cNvSpPr txBox="1">
              <a:spLocks noChangeArrowheads="1"/>
            </p:cNvSpPr>
            <p:nvPr/>
          </p:nvSpPr>
          <p:spPr bwMode="auto">
            <a:xfrm>
              <a:off x="7739436" y="3415752"/>
              <a:ext cx="259581" cy="38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0%</a:t>
              </a:r>
            </a:p>
          </p:txBody>
        </p:sp>
        <p:sp>
          <p:nvSpPr>
            <p:cNvPr id="62512" name="Line 17"/>
            <p:cNvSpPr>
              <a:spLocks noChangeShapeType="1"/>
            </p:cNvSpPr>
            <p:nvPr/>
          </p:nvSpPr>
          <p:spPr bwMode="auto">
            <a:xfrm flipV="1">
              <a:off x="8067198" y="1168076"/>
              <a:ext cx="0" cy="2513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513" name="Line 21"/>
            <p:cNvSpPr>
              <a:spLocks noChangeShapeType="1"/>
            </p:cNvSpPr>
            <p:nvPr/>
          </p:nvSpPr>
          <p:spPr bwMode="auto">
            <a:xfrm flipV="1">
              <a:off x="9030420" y="1160701"/>
              <a:ext cx="0" cy="25120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514" name="Rectangle 2"/>
            <p:cNvSpPr>
              <a:spLocks noChangeArrowheads="1"/>
            </p:cNvSpPr>
            <p:nvPr/>
          </p:nvSpPr>
          <p:spPr bwMode="auto">
            <a:xfrm>
              <a:off x="8068272" y="2782649"/>
              <a:ext cx="963129" cy="777779"/>
            </a:xfrm>
            <a:prstGeom prst="rect">
              <a:avLst/>
            </a:prstGeom>
            <a:solidFill>
              <a:srgbClr val="AAE68B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8" name="Straight Arrow Connector 37"/>
            <p:cNvCxnSpPr>
              <a:stCxn id="62506" idx="0"/>
              <a:endCxn id="62506" idx="2"/>
            </p:cNvCxnSpPr>
            <p:nvPr/>
          </p:nvCxnSpPr>
          <p:spPr>
            <a:xfrm rot="16200000" flipH="1">
              <a:off x="8170995" y="1638733"/>
              <a:ext cx="757456" cy="1586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16" name="TextBox 38"/>
            <p:cNvSpPr txBox="1">
              <a:spLocks noChangeArrowheads="1"/>
            </p:cNvSpPr>
            <p:nvPr/>
          </p:nvSpPr>
          <p:spPr bwMode="auto">
            <a:xfrm>
              <a:off x="8502710" y="1333358"/>
              <a:ext cx="617765" cy="61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33%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H="1">
              <a:off x="8169407" y="2404773"/>
              <a:ext cx="757455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18" name="TextBox 42"/>
            <p:cNvSpPr txBox="1">
              <a:spLocks noChangeArrowheads="1"/>
            </p:cNvSpPr>
            <p:nvPr/>
          </p:nvSpPr>
          <p:spPr bwMode="auto">
            <a:xfrm>
              <a:off x="8501980" y="2122445"/>
              <a:ext cx="617765" cy="61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33%</a:t>
              </a:r>
              <a:endPara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 flipH="1">
              <a:off x="8174168" y="3179393"/>
              <a:ext cx="757456" cy="1586"/>
            </a:xfrm>
            <a:prstGeom prst="straightConnector1">
              <a:avLst/>
            </a:prstGeom>
            <a:ln w="25400">
              <a:solidFill>
                <a:srgbClr val="000000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20" name="TextBox 45"/>
            <p:cNvSpPr txBox="1">
              <a:spLocks noChangeArrowheads="1"/>
            </p:cNvSpPr>
            <p:nvPr/>
          </p:nvSpPr>
          <p:spPr bwMode="auto">
            <a:xfrm>
              <a:off x="8494290" y="2873715"/>
              <a:ext cx="617765" cy="61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33%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7149445" y="3275267"/>
            <a:ext cx="1567792" cy="1459082"/>
            <a:chOff x="7576907" y="3733800"/>
            <a:chExt cx="1566729" cy="2952825"/>
          </a:xfrm>
        </p:grpSpPr>
        <p:sp>
          <p:nvSpPr>
            <p:cNvPr id="62486" name="Line 13"/>
            <p:cNvSpPr>
              <a:spLocks noChangeShapeType="1"/>
            </p:cNvSpPr>
            <p:nvPr/>
          </p:nvSpPr>
          <p:spPr bwMode="auto">
            <a:xfrm flipH="1">
              <a:off x="7915843" y="5157500"/>
              <a:ext cx="1216301" cy="7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87" name="Rectangle 2"/>
            <p:cNvSpPr>
              <a:spLocks noChangeArrowheads="1"/>
            </p:cNvSpPr>
            <p:nvPr/>
          </p:nvSpPr>
          <p:spPr bwMode="auto">
            <a:xfrm>
              <a:off x="8059848" y="4375370"/>
              <a:ext cx="958320" cy="1056012"/>
            </a:xfrm>
            <a:prstGeom prst="rect">
              <a:avLst/>
            </a:prstGeom>
            <a:solidFill>
              <a:srgbClr val="FF373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88" name="Rectangle 5"/>
            <p:cNvSpPr>
              <a:spLocks noChangeArrowheads="1"/>
            </p:cNvSpPr>
            <p:nvPr/>
          </p:nvSpPr>
          <p:spPr bwMode="auto">
            <a:xfrm>
              <a:off x="8061041" y="3864566"/>
              <a:ext cx="957248" cy="521440"/>
            </a:xfrm>
            <a:prstGeom prst="rect">
              <a:avLst/>
            </a:prstGeom>
            <a:solidFill>
              <a:srgbClr val="51A2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89" name="Line 11"/>
            <p:cNvSpPr>
              <a:spLocks noChangeShapeType="1"/>
            </p:cNvSpPr>
            <p:nvPr/>
          </p:nvSpPr>
          <p:spPr bwMode="auto">
            <a:xfrm flipH="1" flipV="1">
              <a:off x="7915843" y="3864645"/>
              <a:ext cx="1221359" cy="24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90" name="Line 14"/>
            <p:cNvSpPr>
              <a:spLocks noChangeShapeType="1"/>
            </p:cNvSpPr>
            <p:nvPr/>
          </p:nvSpPr>
          <p:spPr bwMode="auto">
            <a:xfrm flipH="1" flipV="1">
              <a:off x="7915843" y="6456742"/>
              <a:ext cx="1216301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91" name="Line 17"/>
            <p:cNvSpPr>
              <a:spLocks noChangeShapeType="1"/>
            </p:cNvSpPr>
            <p:nvPr/>
          </p:nvSpPr>
          <p:spPr bwMode="auto">
            <a:xfrm flipV="1">
              <a:off x="8060400" y="3761957"/>
              <a:ext cx="0" cy="28223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92" name="Line 21"/>
            <p:cNvSpPr>
              <a:spLocks noChangeShapeType="1"/>
            </p:cNvSpPr>
            <p:nvPr/>
          </p:nvSpPr>
          <p:spPr bwMode="auto">
            <a:xfrm flipV="1">
              <a:off x="9023622" y="3753676"/>
              <a:ext cx="0" cy="2820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93" name="Text Box 12"/>
            <p:cNvSpPr txBox="1">
              <a:spLocks noChangeArrowheads="1"/>
            </p:cNvSpPr>
            <p:nvPr/>
          </p:nvSpPr>
          <p:spPr bwMode="auto">
            <a:xfrm>
              <a:off x="7576907" y="3733800"/>
              <a:ext cx="458148" cy="43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100%</a:t>
              </a:r>
            </a:p>
          </p:txBody>
        </p:sp>
        <p:sp>
          <p:nvSpPr>
            <p:cNvPr id="62494" name="Text Box 15"/>
            <p:cNvSpPr txBox="1">
              <a:spLocks noChangeArrowheads="1"/>
            </p:cNvSpPr>
            <p:nvPr/>
          </p:nvSpPr>
          <p:spPr bwMode="auto">
            <a:xfrm>
              <a:off x="7667664" y="5025707"/>
              <a:ext cx="358830" cy="43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50%</a:t>
              </a:r>
            </a:p>
          </p:txBody>
        </p:sp>
        <p:sp>
          <p:nvSpPr>
            <p:cNvPr id="62495" name="Text Box 16"/>
            <p:cNvSpPr txBox="1">
              <a:spLocks noChangeArrowheads="1"/>
            </p:cNvSpPr>
            <p:nvPr/>
          </p:nvSpPr>
          <p:spPr bwMode="auto">
            <a:xfrm>
              <a:off x="7758419" y="6250619"/>
              <a:ext cx="259510" cy="43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0%</a:t>
              </a:r>
            </a:p>
          </p:txBody>
        </p:sp>
        <p:sp>
          <p:nvSpPr>
            <p:cNvPr id="62496" name="Rectangle 2"/>
            <p:cNvSpPr>
              <a:spLocks noChangeArrowheads="1"/>
            </p:cNvSpPr>
            <p:nvPr/>
          </p:nvSpPr>
          <p:spPr bwMode="auto">
            <a:xfrm>
              <a:off x="8060216" y="5408201"/>
              <a:ext cx="953951" cy="1056012"/>
            </a:xfrm>
            <a:prstGeom prst="rect">
              <a:avLst/>
            </a:prstGeom>
            <a:solidFill>
              <a:srgbClr val="AAE68B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>
              <a:off x="8292054" y="4115740"/>
              <a:ext cx="508411" cy="476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98" name="TextBox 48"/>
            <p:cNvSpPr txBox="1">
              <a:spLocks noChangeArrowheads="1"/>
            </p:cNvSpPr>
            <p:nvPr/>
          </p:nvSpPr>
          <p:spPr bwMode="auto">
            <a:xfrm>
              <a:off x="8470980" y="3797571"/>
              <a:ext cx="659965" cy="6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20%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5400000">
              <a:off x="8039905" y="4897222"/>
              <a:ext cx="1004776" cy="3173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00" name="TextBox 56"/>
            <p:cNvSpPr txBox="1">
              <a:spLocks noChangeArrowheads="1"/>
            </p:cNvSpPr>
            <p:nvPr/>
          </p:nvSpPr>
          <p:spPr bwMode="auto">
            <a:xfrm>
              <a:off x="8460487" y="4543160"/>
              <a:ext cx="683149" cy="6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40%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16200000" flipH="1">
              <a:off x="8018691" y="5938553"/>
              <a:ext cx="1036100" cy="476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02" name="TextBox 60"/>
            <p:cNvSpPr txBox="1">
              <a:spLocks noChangeArrowheads="1"/>
            </p:cNvSpPr>
            <p:nvPr/>
          </p:nvSpPr>
          <p:spPr bwMode="auto">
            <a:xfrm>
              <a:off x="8479354" y="5610034"/>
              <a:ext cx="647734" cy="6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40%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7130781" y="5036139"/>
            <a:ext cx="1586753" cy="1493326"/>
            <a:chOff x="7557889" y="1143000"/>
            <a:chExt cx="1586111" cy="2692513"/>
          </a:xfrm>
        </p:grpSpPr>
        <p:sp>
          <p:nvSpPr>
            <p:cNvPr id="62472" name="Line 13"/>
            <p:cNvSpPr>
              <a:spLocks noChangeShapeType="1"/>
            </p:cNvSpPr>
            <p:nvPr/>
          </p:nvSpPr>
          <p:spPr bwMode="auto">
            <a:xfrm flipH="1">
              <a:off x="7922641" y="2410928"/>
              <a:ext cx="1216301" cy="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73" name="Rectangle 2"/>
            <p:cNvSpPr>
              <a:spLocks noChangeArrowheads="1"/>
            </p:cNvSpPr>
            <p:nvPr/>
          </p:nvSpPr>
          <p:spPr bwMode="auto">
            <a:xfrm>
              <a:off x="8068750" y="2020376"/>
              <a:ext cx="963129" cy="1544317"/>
            </a:xfrm>
            <a:prstGeom prst="rect">
              <a:avLst/>
            </a:prstGeom>
            <a:solidFill>
              <a:srgbClr val="FF373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74" name="Rectangle 5"/>
            <p:cNvSpPr>
              <a:spLocks noChangeArrowheads="1"/>
            </p:cNvSpPr>
            <p:nvPr/>
          </p:nvSpPr>
          <p:spPr bwMode="auto">
            <a:xfrm>
              <a:off x="8067840" y="1259458"/>
              <a:ext cx="962974" cy="758497"/>
            </a:xfrm>
            <a:prstGeom prst="rect">
              <a:avLst/>
            </a:prstGeom>
            <a:solidFill>
              <a:srgbClr val="51A2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 flipH="1" flipV="1">
              <a:off x="7922641" y="1259529"/>
              <a:ext cx="1221359" cy="2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auto">
            <a:xfrm>
              <a:off x="7557889" y="1143000"/>
              <a:ext cx="458274" cy="388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292929"/>
                  </a:solidFill>
                  <a:latin typeface="Arial" charset="0"/>
                  <a:ea typeface="Arial" charset="0"/>
                  <a:cs typeface="Arial" charset="0"/>
                </a:rPr>
                <a:t>100%</a:t>
              </a:r>
            </a:p>
          </p:txBody>
        </p:sp>
        <p:sp>
          <p:nvSpPr>
            <p:cNvPr id="62477" name="Line 14"/>
            <p:cNvSpPr>
              <a:spLocks noChangeShapeType="1"/>
            </p:cNvSpPr>
            <p:nvPr/>
          </p:nvSpPr>
          <p:spPr bwMode="auto">
            <a:xfrm flipH="1" flipV="1">
              <a:off x="7922641" y="3568015"/>
              <a:ext cx="1216301" cy="10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78" name="Text Box 15"/>
            <p:cNvSpPr txBox="1">
              <a:spLocks noChangeArrowheads="1"/>
            </p:cNvSpPr>
            <p:nvPr/>
          </p:nvSpPr>
          <p:spPr bwMode="auto">
            <a:xfrm>
              <a:off x="7648662" y="2293556"/>
              <a:ext cx="358928" cy="388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292929"/>
                  </a:solidFill>
                  <a:latin typeface="Arial" charset="0"/>
                  <a:ea typeface="Arial" charset="0"/>
                  <a:cs typeface="Arial" charset="0"/>
                </a:rPr>
                <a:t>50%</a:t>
              </a:r>
            </a:p>
          </p:txBody>
        </p:sp>
        <p:sp>
          <p:nvSpPr>
            <p:cNvPr id="62479" name="Text Box 16"/>
            <p:cNvSpPr txBox="1">
              <a:spLocks noChangeArrowheads="1"/>
            </p:cNvSpPr>
            <p:nvPr/>
          </p:nvSpPr>
          <p:spPr bwMode="auto">
            <a:xfrm>
              <a:off x="7739436" y="3447061"/>
              <a:ext cx="259581" cy="388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292929"/>
                  </a:solidFill>
                  <a:latin typeface="Arial" charset="0"/>
                  <a:ea typeface="Arial" charset="0"/>
                  <a:cs typeface="Arial" charset="0"/>
                </a:rPr>
                <a:t>0%</a:t>
              </a:r>
            </a:p>
          </p:txBody>
        </p:sp>
        <p:sp>
          <p:nvSpPr>
            <p:cNvPr id="62480" name="Line 17"/>
            <p:cNvSpPr>
              <a:spLocks noChangeShapeType="1"/>
            </p:cNvSpPr>
            <p:nvPr/>
          </p:nvSpPr>
          <p:spPr bwMode="auto">
            <a:xfrm flipV="1">
              <a:off x="8067198" y="1168076"/>
              <a:ext cx="0" cy="2513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481" name="Line 21"/>
            <p:cNvSpPr>
              <a:spLocks noChangeShapeType="1"/>
            </p:cNvSpPr>
            <p:nvPr/>
          </p:nvSpPr>
          <p:spPr bwMode="auto">
            <a:xfrm flipV="1">
              <a:off x="9030420" y="1160701"/>
              <a:ext cx="0" cy="25120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02" name="Straight Arrow Connector 101"/>
            <p:cNvCxnSpPr>
              <a:stCxn id="62474" idx="0"/>
              <a:endCxn id="62474" idx="2"/>
            </p:cNvCxnSpPr>
            <p:nvPr/>
          </p:nvCxnSpPr>
          <p:spPr>
            <a:xfrm rot="16200000" flipH="1">
              <a:off x="8170824" y="1639176"/>
              <a:ext cx="757796" cy="1586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83" name="TextBox 102"/>
            <p:cNvSpPr txBox="1">
              <a:spLocks noChangeArrowheads="1"/>
            </p:cNvSpPr>
            <p:nvPr/>
          </p:nvSpPr>
          <p:spPr bwMode="auto">
            <a:xfrm>
              <a:off x="8502710" y="1333308"/>
              <a:ext cx="617765" cy="61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  <a:ea typeface="Arial" charset="0"/>
                  <a:cs typeface="Arial" charset="0"/>
                </a:rPr>
                <a:t>33%</a:t>
              </a:r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rot="16200000" flipH="1">
              <a:off x="7790338" y="2784458"/>
              <a:ext cx="1515594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sysDot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85" name="TextBox 104"/>
            <p:cNvSpPr txBox="1">
              <a:spLocks noChangeArrowheads="1"/>
            </p:cNvSpPr>
            <p:nvPr/>
          </p:nvSpPr>
          <p:spPr bwMode="auto">
            <a:xfrm>
              <a:off x="8502048" y="2540062"/>
              <a:ext cx="617765" cy="61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66%</a:t>
              </a:r>
              <a:endPara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Helvetica Neue Light"/>
                <a:ea typeface="ＭＳ Ｐゴシック" charset="0"/>
                <a:cs typeface="Helvetica Neue Light"/>
              </a:rPr>
              <a:t>Single</a:t>
            </a:r>
            <a:r>
              <a:rPr lang="sv-SE" dirty="0"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sv-SE" dirty="0" err="1">
                <a:latin typeface="Helvetica Neue Light"/>
                <a:ea typeface="ＭＳ Ｐゴシック" charset="0"/>
                <a:cs typeface="Helvetica Neue Light"/>
              </a:rPr>
              <a:t>Resource</a:t>
            </a:r>
            <a:r>
              <a:rPr lang="sv-SE" dirty="0">
                <a:latin typeface="Helvetica Neue Light"/>
                <a:ea typeface="ＭＳ Ｐゴシック" charset="0"/>
                <a:cs typeface="Helvetica Neue Light"/>
              </a:rPr>
              <a:t>: Fair </a:t>
            </a:r>
            <a:r>
              <a:rPr lang="sv-SE" dirty="0" err="1">
                <a:latin typeface="Helvetica Neue Light"/>
                <a:ea typeface="ＭＳ Ｐゴシック" charset="0"/>
                <a:cs typeface="Helvetica Neue Light"/>
              </a:rPr>
              <a:t>Sharing</a:t>
            </a:r>
            <a:endParaRPr lang="en-US" dirty="0">
              <a:latin typeface="Helvetica Neue Light"/>
              <a:ea typeface="ＭＳ Ｐゴシック" charset="0"/>
              <a:cs typeface="Helvetica Neue 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sv-SE" sz="24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Weighted</a:t>
            </a:r>
            <a:r>
              <a:rPr lang="sv-SE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Fair </a:t>
            </a:r>
            <a:r>
              <a:rPr lang="sv-SE" sz="24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Sharing</a:t>
            </a:r>
            <a:r>
              <a:rPr lang="sv-SE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/ Proportional </a:t>
            </a:r>
            <a:r>
              <a:rPr lang="sv-SE" sz="24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Shares</a:t>
            </a:r>
            <a:endParaRPr lang="sv-SE" sz="2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sv-SE" sz="20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sv-SE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u1 </a:t>
            </a:r>
            <a:r>
              <a:rPr lang="sv-SE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gets </a:t>
            </a:r>
            <a:r>
              <a:rPr lang="sv-SE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weight</a:t>
            </a:r>
            <a:r>
              <a:rPr lang="sv-SE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2, </a:t>
            </a:r>
            <a:r>
              <a:rPr lang="sv-SE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u2 </a:t>
            </a:r>
            <a:r>
              <a:rPr lang="sv-SE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weight</a:t>
            </a:r>
            <a:r>
              <a:rPr lang="sv-SE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1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sv-SE" sz="2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Priorities</a:t>
            </a:r>
            <a:r>
              <a:rPr lang="sv-S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  </a:t>
            </a:r>
            <a:r>
              <a:rPr lang="sv-SE" sz="2000" dirty="0" err="1" smtClean="0">
                <a:latin typeface="Arial" charset="0"/>
                <a:ea typeface="Arial" charset="0"/>
                <a:cs typeface="Arial" charset="0"/>
              </a:rPr>
              <a:t>Give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u1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weight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1000,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u2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weight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1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sv-S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Reservations </a:t>
            </a:r>
            <a:endParaRPr lang="sv-SE" sz="2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Ensure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u1 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gets 10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%:  </a:t>
            </a:r>
            <a:r>
              <a:rPr lang="sv-SE" sz="2000" dirty="0" err="1" smtClean="0">
                <a:latin typeface="Arial" charset="0"/>
                <a:ea typeface="Arial" charset="0"/>
                <a:cs typeface="Arial" charset="0"/>
              </a:rPr>
              <a:t>Give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u1 </a:t>
            </a:r>
            <a:r>
              <a:rPr lang="sv-SE" sz="2000" dirty="0" err="1" smtClean="0">
                <a:latin typeface="Arial" charset="0"/>
                <a:ea typeface="Arial" charset="0"/>
                <a:cs typeface="Arial" charset="0"/>
              </a:rPr>
              <a:t>weight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10, </a:t>
            </a:r>
            <a:r>
              <a:rPr lang="sv-SE" sz="2000" dirty="0" err="1" smtClean="0">
                <a:latin typeface="Arial" charset="0"/>
                <a:ea typeface="Arial" charset="0"/>
                <a:cs typeface="Arial" charset="0"/>
              </a:rPr>
              <a:t>sum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weights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≤ 100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sv-SE" sz="2400" b="1" dirty="0">
                <a:latin typeface="Arial" charset="0"/>
                <a:ea typeface="Arial" charset="0"/>
                <a:cs typeface="Arial" charset="0"/>
              </a:rPr>
              <a:t>Deadline-</a:t>
            </a:r>
            <a:r>
              <a:rPr lang="sv-SE" sz="2400" b="1" dirty="0" err="1">
                <a:latin typeface="Arial" charset="0"/>
                <a:ea typeface="Arial" charset="0"/>
                <a:cs typeface="Arial" charset="0"/>
              </a:rPr>
              <a:t>based</a:t>
            </a:r>
            <a:r>
              <a:rPr lang="sv-SE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b="1" dirty="0" err="1">
                <a:latin typeface="Arial" charset="0"/>
                <a:ea typeface="Arial" charset="0"/>
                <a:cs typeface="Arial" charset="0"/>
              </a:rPr>
              <a:t>scheduling</a:t>
            </a:r>
            <a:endParaRPr lang="sv-SE" sz="2400" b="1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Given a </a:t>
            </a:r>
            <a:r>
              <a:rPr lang="sv-SE" sz="2000" dirty="0" err="1" smtClean="0">
                <a:latin typeface="Arial" charset="0"/>
                <a:ea typeface="Arial" charset="0"/>
                <a:cs typeface="Arial" charset="0"/>
              </a:rPr>
              <a:t>job’s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demand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and deadline,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compute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user’s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reservation / </a:t>
            </a:r>
            <a:r>
              <a:rPr lang="sv-SE" sz="2000" dirty="0" err="1" smtClean="0">
                <a:latin typeface="Arial" charset="0"/>
                <a:ea typeface="Arial" charset="0"/>
                <a:cs typeface="Arial" charset="0"/>
              </a:rPr>
              <a:t>weight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sv-SE" sz="1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sv-S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Isolation:   </a:t>
            </a:r>
            <a:r>
              <a:rPr lang="sv-SE" sz="2000" dirty="0" err="1" smtClean="0">
                <a:latin typeface="Arial" charset="0"/>
                <a:ea typeface="Arial" charset="0"/>
                <a:cs typeface="Arial" charset="0"/>
              </a:rPr>
              <a:t>Users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cannot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affect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others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beyond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err="1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sv-S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000" dirty="0" err="1" smtClean="0">
                <a:latin typeface="Arial" charset="0"/>
                <a:ea typeface="Arial" charset="0"/>
                <a:cs typeface="Arial" charset="0"/>
              </a:rPr>
              <a:t>share</a:t>
            </a:r>
            <a:endParaRPr lang="sv-SE" sz="1000" dirty="0">
              <a:latin typeface="Arial" charset="0"/>
              <a:ea typeface="Arial" charset="0"/>
              <a:cs typeface="Arial" charset="0"/>
            </a:endParaRPr>
          </a:p>
          <a:p>
            <a:pPr marL="0">
              <a:lnSpc>
                <a:spcPct val="90000"/>
              </a:lnSpc>
              <a:spcBef>
                <a:spcPts val="2000"/>
              </a:spcBef>
              <a:buFont typeface="Wingdings" charset="0"/>
              <a:buNone/>
            </a:pPr>
            <a:endParaRPr lang="sv-SE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Helvetica Neue Light"/>
                <a:ea typeface="ＭＳ Ｐゴシック" charset="0"/>
                <a:cs typeface="Helvetica Neue Light"/>
              </a:rPr>
              <a:t>Max-Min </a:t>
            </a:r>
            <a:r>
              <a:rPr lang="sv-SE" dirty="0" err="1" smtClean="0">
                <a:latin typeface="Helvetica Neue Light"/>
                <a:ea typeface="ＭＳ Ｐゴシック" charset="0"/>
                <a:cs typeface="Helvetica Neue Light"/>
              </a:rPr>
              <a:t>Fairness</a:t>
            </a:r>
            <a:r>
              <a:rPr lang="sv-SE" dirty="0"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sv-SE" dirty="0" smtClean="0">
                <a:latin typeface="Helvetica Neue Light"/>
                <a:ea typeface="ＭＳ Ｐゴシック" charset="0"/>
                <a:cs typeface="Helvetica Neue Light"/>
              </a:rPr>
              <a:t>is Powerful</a:t>
            </a:r>
            <a:endParaRPr lang="en-US" dirty="0">
              <a:latin typeface="Helvetica Neue Light"/>
              <a:ea typeface="ＭＳ Ｐゴシック" charset="0"/>
              <a:cs typeface="Helvetica Neue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83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50741</TotalTime>
  <Words>3013</Words>
  <Application>Microsoft Macintosh PowerPoint</Application>
  <PresentationFormat>On-screen Show (4:3)</PresentationFormat>
  <Paragraphs>700</Paragraphs>
  <Slides>43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.HelveticaNeueDeskInterface-Regular</vt:lpstr>
      <vt:lpstr>Calibri</vt:lpstr>
      <vt:lpstr>Corbel</vt:lpstr>
      <vt:lpstr>Courier New</vt:lpstr>
      <vt:lpstr>Helvetica Neue Light</vt:lpstr>
      <vt:lpstr>ＭＳ Ｐゴシック</vt:lpstr>
      <vt:lpstr>Times New Roman</vt:lpstr>
      <vt:lpstr>Wingdings</vt:lpstr>
      <vt:lpstr>Arial</vt:lpstr>
      <vt:lpstr>1_Office Theme</vt:lpstr>
      <vt:lpstr>Equation</vt:lpstr>
      <vt:lpstr>Cluster Scheduling</vt:lpstr>
      <vt:lpstr>Key aspects of cloud computing</vt:lpstr>
      <vt:lpstr>Two main sources of resource demand</vt:lpstr>
      <vt:lpstr>Towards fuller utilization</vt:lpstr>
      <vt:lpstr>Today’s lecture</vt:lpstr>
      <vt:lpstr>Scheduling:  An old problem</vt:lpstr>
      <vt:lpstr>What do we want from a scheduler?</vt:lpstr>
      <vt:lpstr>Single Resource: Fair Sharing</vt:lpstr>
      <vt:lpstr>Max-Min Fairness is Powerful</vt:lpstr>
      <vt:lpstr>Max-min Fairness via Fair Queuing</vt:lpstr>
      <vt:lpstr>Fair Rate Computation</vt:lpstr>
      <vt:lpstr>Fair Rate Computation</vt:lpstr>
      <vt:lpstr>Theoretical Properties of Max-Min Fairness</vt:lpstr>
      <vt:lpstr>Why is Max-Min Fairness Not Enough?</vt:lpstr>
      <vt:lpstr>Heterogeneous Resource Demands</vt:lpstr>
      <vt:lpstr>How to allocate?</vt:lpstr>
      <vt:lpstr>A Natural Policy</vt:lpstr>
      <vt:lpstr>Strawman for asset fairness</vt:lpstr>
      <vt:lpstr>Cheating the Scheduler</vt:lpstr>
      <vt:lpstr>Dominant Resource Fairness (DRF)</vt:lpstr>
      <vt:lpstr>Dominant Resource Fairness (DRF)</vt:lpstr>
      <vt:lpstr>PowerPoint Presentation</vt:lpstr>
      <vt:lpstr>Today’s lecture</vt:lpstr>
      <vt:lpstr>Many Competing Frameworks</vt:lpstr>
      <vt:lpstr>One Framework Per Cluster Challenges</vt:lpstr>
      <vt:lpstr>Common resource sharing layer ?</vt:lpstr>
      <vt:lpstr>Abstraction hierarchy 101</vt:lpstr>
      <vt:lpstr>Abstraction hierarchy 101</vt:lpstr>
      <vt:lpstr>Approach #1: Global scheduler</vt:lpstr>
      <vt:lpstr>Google’s Borg</vt:lpstr>
      <vt:lpstr>Google’s Borg</vt:lpstr>
      <vt:lpstr>Google’s Borg</vt:lpstr>
      <vt:lpstr>Approach #2:  Offers, not schedule</vt:lpstr>
      <vt:lpstr>Mesos Architecture: Example</vt:lpstr>
      <vt:lpstr>Why does it Work?</vt:lpstr>
      <vt:lpstr>Two Key Questions</vt:lpstr>
      <vt:lpstr>Ramp-Up Time</vt:lpstr>
      <vt:lpstr>Improving Ramp-Up Time?</vt:lpstr>
      <vt:lpstr>Macro-benchmark</vt:lpstr>
      <vt:lpstr>Facebook: Job Completion Times</vt:lpstr>
      <vt:lpstr>How to allocate resources?  DRF!</vt:lpstr>
      <vt:lpstr>Today’s lecture</vt:lpstr>
      <vt:lpstr>PowerPoint Presentation</vt:lpstr>
    </vt:vector>
  </TitlesOfParts>
  <Company>Princeton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1910</cp:revision>
  <cp:lastPrinted>2016-12-12T04:30:38Z</cp:lastPrinted>
  <dcterms:created xsi:type="dcterms:W3CDTF">2013-10-08T01:49:25Z</dcterms:created>
  <dcterms:modified xsi:type="dcterms:W3CDTF">2016-12-13T21:46:02Z</dcterms:modified>
</cp:coreProperties>
</file>