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7"/>
  </p:notesMasterIdLst>
  <p:handoutMasterIdLst>
    <p:handoutMasterId r:id="rId38"/>
  </p:handoutMasterIdLst>
  <p:sldIdLst>
    <p:sldId id="257" r:id="rId2"/>
    <p:sldId id="665" r:id="rId3"/>
    <p:sldId id="666" r:id="rId4"/>
    <p:sldId id="669" r:id="rId5"/>
    <p:sldId id="667" r:id="rId6"/>
    <p:sldId id="670" r:id="rId7"/>
    <p:sldId id="682" r:id="rId8"/>
    <p:sldId id="680" r:id="rId9"/>
    <p:sldId id="673" r:id="rId10"/>
    <p:sldId id="671" r:id="rId11"/>
    <p:sldId id="675" r:id="rId12"/>
    <p:sldId id="676" r:id="rId13"/>
    <p:sldId id="678" r:id="rId14"/>
    <p:sldId id="683" r:id="rId15"/>
    <p:sldId id="686" r:id="rId16"/>
    <p:sldId id="658" r:id="rId17"/>
    <p:sldId id="687" r:id="rId18"/>
    <p:sldId id="688" r:id="rId19"/>
    <p:sldId id="693" r:id="rId20"/>
    <p:sldId id="695" r:id="rId21"/>
    <p:sldId id="696" r:id="rId22"/>
    <p:sldId id="689" r:id="rId23"/>
    <p:sldId id="691" r:id="rId24"/>
    <p:sldId id="697" r:id="rId25"/>
    <p:sldId id="699" r:id="rId26"/>
    <p:sldId id="701" r:id="rId27"/>
    <p:sldId id="710" r:id="rId28"/>
    <p:sldId id="715" r:id="rId29"/>
    <p:sldId id="716" r:id="rId30"/>
    <p:sldId id="706" r:id="rId31"/>
    <p:sldId id="707" r:id="rId32"/>
    <p:sldId id="708" r:id="rId33"/>
    <p:sldId id="713" r:id="rId34"/>
    <p:sldId id="718" r:id="rId35"/>
    <p:sldId id="376" r:id="rId36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9B9"/>
    <a:srgbClr val="FF5C5E"/>
    <a:srgbClr val="991200"/>
    <a:srgbClr val="0000FF"/>
    <a:srgbClr val="008F00"/>
    <a:srgbClr val="011790"/>
    <a:srgbClr val="1E4899"/>
    <a:srgbClr val="92D050"/>
    <a:srgbClr val="FF6501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01" autoAdjust="0"/>
    <p:restoredTop sz="61882" autoAdjust="0"/>
  </p:normalViewPr>
  <p:slideViewPr>
    <p:cSldViewPr snapToGrid="0">
      <p:cViewPr>
        <p:scale>
          <a:sx n="70" d="100"/>
          <a:sy n="70" d="100"/>
        </p:scale>
        <p:origin x="584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7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8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Flow control: Micro-batch architectures that use time-based batches have an inherent problem with backpressure effects. If processing of a micro-batch takes longer in downstream operations (e.g., due to a compute-intensive operator, or a slow sink) than in the batching operator (typically the source), the micro batch will take longer than configured. This leads either to more and more batches queueing up, or to a growing micro-batch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6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Stream Processing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418: </a:t>
            </a:r>
            <a:r>
              <a:rPr lang="en-US" sz="3000" i="1" dirty="0" smtClean="0"/>
              <a:t>Distributed Systems</a:t>
            </a:r>
          </a:p>
          <a:p>
            <a:r>
              <a:rPr lang="en-US" sz="3000" dirty="0" smtClean="0"/>
              <a:t>Lecture </a:t>
            </a:r>
            <a:r>
              <a:rPr lang="en-US" sz="3000" dirty="0" smtClean="0"/>
              <a:t>22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Large amounts of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data to process in real time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Examples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Social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network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trends (#trending)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Intrusion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detection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systems (networks, datacenters)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Sensors:  Detect earthquakes by correlating vibrations of millions of smartphones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Fraud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detection </a:t>
            </a:r>
            <a:endParaRPr lang="en-US" altLang="en-US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Visa:  2000 </a:t>
            </a:r>
            <a:r>
              <a:rPr lang="en-US" altLang="en-US" dirty="0" err="1" smtClean="0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/ sec on average, peak ~47,000 / sec</a:t>
            </a:r>
          </a:p>
          <a:p>
            <a:pPr lvl="2">
              <a:defRPr/>
            </a:pP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stream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Tuple-by-Tuple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3951288"/>
          </a:xfrm>
        </p:spPr>
        <p:txBody>
          <a:bodyPr/>
          <a:lstStyle/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</a:t>
            </a:r>
            <a:r>
              <a:rPr lang="en-US" sz="2800" dirty="0" smtClean="0"/>
              <a:t>nput</a:t>
            </a:r>
            <a:r>
              <a:rPr lang="en-US" sz="2800" b="1" dirty="0" smtClean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 smtClean="0"/>
              <a:t>read</a:t>
            </a:r>
            <a:r>
              <a:rPr lang="en-US" sz="2800" dirty="0" smtClean="0"/>
              <a:t> </a:t>
            </a:r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if </a:t>
            </a:r>
            <a:r>
              <a:rPr lang="en-US" sz="2800" dirty="0"/>
              <a:t>(input &gt; threshold)  {  </a:t>
            </a:r>
            <a:r>
              <a:rPr lang="en-US" sz="2800" dirty="0" smtClean="0"/>
              <a:t>		</a:t>
            </a:r>
            <a:r>
              <a:rPr lang="en-US" sz="2800" b="1" dirty="0" smtClean="0"/>
              <a:t>emit </a:t>
            </a:r>
            <a:r>
              <a:rPr lang="en-US" sz="2800" dirty="0"/>
              <a:t>input </a:t>
            </a:r>
            <a:endParaRPr lang="en-US" sz="2800" dirty="0" smtClean="0"/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}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Micro-batch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3951288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inputs</a:t>
            </a:r>
            <a:r>
              <a:rPr lang="en-US" sz="2800" b="1" dirty="0" smtClean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/>
              <a:t>read</a:t>
            </a:r>
            <a:r>
              <a:rPr lang="en-US" sz="2800" dirty="0"/>
              <a:t> </a:t>
            </a:r>
            <a:endParaRPr lang="en-US" sz="2800" dirty="0" smtClean="0"/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out = []</a:t>
            </a:r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for input in inputs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		if (input &gt; threshold)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</a:t>
            </a:r>
            <a:r>
              <a:rPr lang="en-US" sz="2800" dirty="0" smtClean="0"/>
              <a:t>		</a:t>
            </a:r>
            <a:r>
              <a:rPr lang="en-US" sz="2800" dirty="0" err="1" smtClean="0"/>
              <a:t>out.append</a:t>
            </a:r>
            <a:r>
              <a:rPr lang="en-US" sz="2800" dirty="0" smtClean="0"/>
              <a:t>(input)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		}</a:t>
            </a:r>
            <a:endParaRPr lang="en-US" sz="2800" dirty="0"/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}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b="1" dirty="0" smtClean="0"/>
              <a:t>emit </a:t>
            </a:r>
            <a:r>
              <a:rPr lang="en-US" sz="2800" dirty="0" smtClean="0"/>
              <a:t>out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 smtClean="0"/>
              <a:t>Scale “up”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25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Tuple-by-Tuple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1458663"/>
          </a:xfrm>
        </p:spPr>
        <p:txBody>
          <a:bodyPr/>
          <a:lstStyle/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Lower Latency</a:t>
            </a:r>
          </a:p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Lower Throughput</a:t>
            </a:r>
            <a:endParaRPr lang="en-US" sz="2800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Micro-batch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1458663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Higher Latency</a:t>
            </a:r>
          </a:p>
          <a:p>
            <a:pPr marL="400050" lvl="1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Higher Throughput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 smtClean="0"/>
              <a:t>Scale “up”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270335" y="4075690"/>
            <a:ext cx="8556876" cy="18769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Why?  </a:t>
            </a:r>
            <a:r>
              <a:rPr lang="en-US" sz="2600" b="0" dirty="0" smtClean="0">
                <a:solidFill>
                  <a:schemeClr val="tx1"/>
                </a:solidFill>
                <a:latin typeface="+mn-lt"/>
              </a:rPr>
              <a:t>Each read/write is an system call into kernel.  More cycles performing kernel/application transitions (context switches), less actually spent processing data.</a:t>
            </a:r>
            <a:endParaRPr lang="en-US" sz="26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70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Scale “out”</a:t>
            </a:r>
            <a:endParaRPr lang="en-US" sz="44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350196" y="1756530"/>
            <a:ext cx="8377586" cy="1553804"/>
            <a:chOff x="350196" y="1756530"/>
            <a:chExt cx="8377586" cy="1553804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350196" y="2181648"/>
              <a:ext cx="3383280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 noChangeAspect="1"/>
            </p:cNvCxnSpPr>
            <p:nvPr/>
          </p:nvCxnSpPr>
          <p:spPr>
            <a:xfrm flipV="1">
              <a:off x="5344502" y="2374151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907328" y="1756530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155106" y="2756249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778342" y="256792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401578" y="237959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024814" y="2191271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31870" y="2944574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169867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793103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416339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8039574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546631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86288" y="4519236"/>
            <a:ext cx="8378791" cy="1618647"/>
            <a:chOff x="386288" y="4519236"/>
            <a:chExt cx="8378791" cy="1618647"/>
          </a:xfrm>
        </p:grpSpPr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386288" y="4607217"/>
              <a:ext cx="3355848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 noChangeAspect="1"/>
            </p:cNvCxnSpPr>
            <p:nvPr/>
          </p:nvCxnSpPr>
          <p:spPr>
            <a:xfrm flipV="1">
              <a:off x="5381799" y="5520262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07328" y="4902641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192403" y="472377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815639" y="4928310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438875" y="513284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062111" y="5337382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69167" y="4519236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207164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830400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453636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8076871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583928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29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50196" y="2181648"/>
            <a:ext cx="3383280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 smtClean="0"/>
              <a:t>Stateless operations: trivially parallelized</a:t>
            </a:r>
            <a:endParaRPr lang="en-US" sz="3600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907328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756249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56792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37959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944574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86288" y="4607217"/>
            <a:ext cx="3355848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flipV="1">
            <a:off x="5381799" y="5520262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spect="1"/>
          </p:cNvSpPr>
          <p:nvPr/>
        </p:nvSpPr>
        <p:spPr>
          <a:xfrm>
            <a:off x="3907328" y="4902641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192403" y="472377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815639" y="4928310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438875" y="513284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062111" y="5337382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69167" y="4519236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207164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830400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453636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076871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583928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062518" y="2236991"/>
            <a:ext cx="954140" cy="274320"/>
            <a:chOff x="1960017" y="7942245"/>
            <a:chExt cx="954140" cy="274320"/>
          </a:xfrm>
        </p:grpSpPr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062518" y="3790795"/>
            <a:ext cx="954140" cy="274320"/>
            <a:chOff x="1960017" y="7942245"/>
            <a:chExt cx="954140" cy="274320"/>
          </a:xfrm>
        </p:grpSpPr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045434" y="5383102"/>
            <a:ext cx="954140" cy="274320"/>
            <a:chOff x="1960017" y="7942245"/>
            <a:chExt cx="954140" cy="274320"/>
          </a:xfrm>
        </p:grpSpPr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Aggregations: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complicates parallelization</a:t>
            </a:r>
            <a:endParaRPr lang="en-US" dirty="0"/>
          </a:p>
        </p:txBody>
      </p:sp>
      <p:cxnSp>
        <p:nvCxnSpPr>
          <p:cNvPr id="6" name="Straight Arrow Connector 5"/>
          <p:cNvCxnSpPr>
            <a:cxnSpLocks noChangeAspect="1"/>
          </p:cNvCxnSpPr>
          <p:nvPr/>
        </p:nvCxnSpPr>
        <p:spPr>
          <a:xfrm>
            <a:off x="871975" y="4585796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57198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950004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64392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endCxn id="9" idx="1"/>
          </p:cNvCxnSpPr>
          <p:nvPr/>
        </p:nvCxnSpPr>
        <p:spPr>
          <a:xfrm>
            <a:off x="3177226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9" idx="3"/>
          </p:cNvCxnSpPr>
          <p:nvPr/>
        </p:nvCxnSpPr>
        <p:spPr>
          <a:xfrm>
            <a:off x="5384420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9" idx="3"/>
          </p:cNvCxnSpPr>
          <p:nvPr/>
        </p:nvCxnSpPr>
        <p:spPr>
          <a:xfrm flipV="1">
            <a:off x="7591614" y="4585795"/>
            <a:ext cx="914400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2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 smtClean="0"/>
              <a:t>Aggregations: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complicates </a:t>
            </a:r>
            <a:r>
              <a:rPr lang="en-US" dirty="0"/>
              <a:t>parallelization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2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 smtClean="0"/>
              <a:t>Aggregations: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 smtClean="0"/>
              <a:t>Parallelization complicates fault-tolerance</a:t>
            </a:r>
            <a:endParaRPr lang="en-US" sz="3600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ightning Bolt 4"/>
          <p:cNvSpPr/>
          <p:nvPr/>
        </p:nvSpPr>
        <p:spPr>
          <a:xfrm>
            <a:off x="2687227" y="26326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653" y="4005521"/>
            <a:ext cx="422285" cy="4170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- b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locks -</a:t>
            </a:r>
          </a:p>
        </p:txBody>
      </p:sp>
    </p:spTree>
    <p:extLst>
      <p:ext uri="{BB962C8B-B14F-4D97-AF65-F5344CB8AC3E}">
        <p14:creationId xmlns:p14="http://schemas.microsoft.com/office/powerpoint/2010/main" val="5591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 smtClean="0"/>
              <a:t>Parallelization complicates fault-tolerance</a:t>
            </a:r>
            <a:endParaRPr lang="en-US" sz="3600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ightning Bolt 4"/>
          <p:cNvSpPr/>
          <p:nvPr/>
        </p:nvSpPr>
        <p:spPr>
          <a:xfrm>
            <a:off x="2687227" y="26326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653" y="4005521"/>
            <a:ext cx="422285" cy="4170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- b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locks -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8080" y="1508940"/>
            <a:ext cx="7947978" cy="1030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Can we ensure exactly-once semantics?</a:t>
            </a:r>
            <a:endParaRPr lang="en-US" sz="3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 smtClean="0"/>
              <a:t>Compute trending keywords</a:t>
            </a:r>
          </a:p>
          <a:p>
            <a:pPr lvl="1"/>
            <a:r>
              <a:rPr lang="en-US" dirty="0" smtClean="0"/>
              <a:t>E.g.,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parallelize joins</a:t>
            </a:r>
            <a:endParaRPr lang="en-US" dirty="0"/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/ key</a:t>
            </a:r>
            <a:endParaRPr lang="en-US" sz="3600" b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7783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1547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451325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cxnSpLocks noChangeAspect="1"/>
            <a:stCxn id="30" idx="3"/>
            <a:endCxn id="31" idx="1"/>
          </p:cNvCxnSpPr>
          <p:nvPr/>
        </p:nvCxnSpPr>
        <p:spPr>
          <a:xfrm>
            <a:off x="6977746" y="459916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8274285" y="459916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- b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locks 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41676"/>
            <a:ext cx="8565204" cy="2857884"/>
          </a:xfrm>
        </p:spPr>
        <p:txBody>
          <a:bodyPr/>
          <a:lstStyle/>
          <a:p>
            <a:r>
              <a:rPr lang="en-US" dirty="0" smtClean="0"/>
              <a:t>Single node</a:t>
            </a:r>
          </a:p>
          <a:p>
            <a:pPr lvl="1"/>
            <a:r>
              <a:rPr lang="en-US" dirty="0" smtClean="0"/>
              <a:t>Read data from socket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Write output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stream processing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4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parallelize joins</a:t>
            </a:r>
            <a:endParaRPr lang="en-US" dirty="0"/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</a:t>
            </a:r>
            <a:r>
              <a:rPr lang="en-US" dirty="0" smtClean="0">
                <a:solidFill>
                  <a:schemeClr val="tx1"/>
                </a:solidFill>
              </a:rPr>
              <a:t>-k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artitioned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51932" y="1560430"/>
            <a:ext cx="157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merge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sort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top-k</a:t>
            </a:r>
          </a:p>
        </p:txBody>
      </p:sp>
    </p:spTree>
    <p:extLst>
      <p:ext uri="{BB962C8B-B14F-4D97-AF65-F5344CB8AC3E}">
        <p14:creationId xmlns:p14="http://schemas.microsoft.com/office/powerpoint/2010/main" val="5691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73000" cy="1066800"/>
          </a:xfrm>
        </p:spPr>
        <p:txBody>
          <a:bodyPr/>
          <a:lstStyle/>
          <a:p>
            <a:r>
              <a:rPr lang="en-US" sz="3600" dirty="0"/>
              <a:t>Parallelization complicates fault-tolerance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</a:t>
            </a:r>
            <a:r>
              <a:rPr lang="en-US" dirty="0" smtClean="0">
                <a:solidFill>
                  <a:schemeClr val="tx1"/>
                </a:solidFill>
              </a:rPr>
              <a:t>-k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artitioned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51932" y="1560430"/>
            <a:ext cx="157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merge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sort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top-k</a:t>
            </a:r>
          </a:p>
        </p:txBody>
      </p:sp>
      <p:sp>
        <p:nvSpPr>
          <p:cNvPr id="46" name="Lightning Bolt 45"/>
          <p:cNvSpPr/>
          <p:nvPr/>
        </p:nvSpPr>
        <p:spPr>
          <a:xfrm>
            <a:off x="2687227" y="24802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2678030"/>
            <a:ext cx="422285" cy="4170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3973918"/>
            <a:ext cx="422285" cy="41707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5267725"/>
            <a:ext cx="422285" cy="4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829761"/>
            <a:ext cx="7772400" cy="1166478"/>
          </a:xfrm>
        </p:spPr>
        <p:txBody>
          <a:bodyPr/>
          <a:lstStyle/>
          <a:p>
            <a:r>
              <a:rPr lang="en-US" dirty="0" smtClean="0"/>
              <a:t>A Tale of Four Frameworks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073" y="3250239"/>
            <a:ext cx="7622328" cy="2667000"/>
          </a:xfrm>
        </p:spPr>
        <p:txBody>
          <a:bodyPr>
            <a:noAutofit/>
          </a:bodyPr>
          <a:lstStyle/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Record acknowledgement (Storm)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Micro-batches (</a:t>
            </a:r>
            <a:r>
              <a:rPr lang="en-US" sz="2400" dirty="0" smtClean="0"/>
              <a:t>Spark Streaming, Storm Trident</a:t>
            </a:r>
            <a:r>
              <a:rPr lang="en-US" sz="2800" dirty="0" smtClean="0"/>
              <a:t>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Transactional </a:t>
            </a:r>
            <a:r>
              <a:rPr lang="en-US" sz="2800" dirty="0"/>
              <a:t>u</a:t>
            </a:r>
            <a:r>
              <a:rPr lang="en-US" sz="2800" dirty="0" smtClean="0"/>
              <a:t>pdates (</a:t>
            </a:r>
            <a:r>
              <a:rPr lang="en-US" sz="2400" dirty="0" smtClean="0"/>
              <a:t>Google Cloud dataflow</a:t>
            </a:r>
            <a:r>
              <a:rPr lang="en-US" sz="2800" dirty="0" smtClean="0"/>
              <a:t>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Distributed snapshots (</a:t>
            </a:r>
            <a:r>
              <a:rPr lang="en-US" sz="2800" dirty="0" err="1" smtClean="0"/>
              <a:t>Flink</a:t>
            </a:r>
            <a:r>
              <a:rPr lang="en-US" sz="28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  <a:spcAft>
                <a:spcPts val="400"/>
              </a:spcAft>
            </a:pPr>
            <a:r>
              <a:rPr lang="en-US" sz="2800" dirty="0" smtClean="0"/>
              <a:t>Architectural components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Data:  streams of tuples, e.g., Tweet = &lt;Author, </a:t>
            </a:r>
            <a:r>
              <a:rPr lang="en-US" sz="2400" dirty="0" err="1" smtClean="0"/>
              <a:t>Msg</a:t>
            </a:r>
            <a:r>
              <a:rPr lang="en-US" sz="2400" dirty="0" smtClean="0"/>
              <a:t>, Time&gt;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Sources of data: “spouts”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Operators to process data: “bolts”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Topology: Directed graph of spouts &amp; bolts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Storm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92" y="4241801"/>
            <a:ext cx="5996936" cy="24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Multiple processes (tasks) run per bolt</a:t>
            </a:r>
          </a:p>
          <a:p>
            <a:pPr>
              <a:spcBef>
                <a:spcPts val="1800"/>
              </a:spcBef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Incoming streams split among tasks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Shuffle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Grouping: 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Round-robin distribute tuples to tasks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Fields Grouping: 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Partitioned by key / field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All Grouping: 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All tasks receive all tuples (e.g., for joins)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Storm: Parallelization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92" y="4241801"/>
            <a:ext cx="5996936" cy="24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996" y="1453896"/>
            <a:ext cx="5294954" cy="500812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2200" dirty="0" smtClean="0"/>
              <a:t>Goal: Ensure each input ”fully processed”</a:t>
            </a:r>
          </a:p>
          <a:p>
            <a:pPr>
              <a:spcBef>
                <a:spcPts val="800"/>
              </a:spcBef>
              <a:defRPr/>
            </a:pPr>
            <a:r>
              <a:rPr lang="en-US" sz="2200" dirty="0" smtClean="0"/>
              <a:t>Approach:  DAG / tree edge tracking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Record edges that get created as tuple is processed.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Wait for all edges to be marked done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Inform source (spout) of data when complete;  otherwise, they resend tuple.</a:t>
            </a:r>
          </a:p>
          <a:p>
            <a:pPr>
              <a:defRPr/>
            </a:pPr>
            <a:r>
              <a:rPr lang="en-US" sz="2200" dirty="0" smtClean="0"/>
              <a:t>Challenge:  “at least once” means: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Bolts can receive tuple &gt; once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Replay can be out-of-order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... application needs to handle.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96" y="16215"/>
            <a:ext cx="8870004" cy="1066800"/>
          </a:xfrm>
        </p:spPr>
        <p:txBody>
          <a:bodyPr/>
          <a:lstStyle/>
          <a:p>
            <a:r>
              <a:rPr lang="en-US" sz="3400" dirty="0" smtClean="0"/>
              <a:t>Fault </a:t>
            </a:r>
            <a:r>
              <a:rPr lang="en-US" sz="3400" dirty="0"/>
              <a:t>tolerance via record acknowledgement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(Apache Storm -- </a:t>
            </a:r>
            <a:r>
              <a:rPr lang="en-US" sz="3200" dirty="0"/>
              <a:t>at least once </a:t>
            </a:r>
            <a:r>
              <a:rPr lang="en-US" sz="3200" dirty="0" smtClean="0"/>
              <a:t>semantics)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50" y="1862306"/>
            <a:ext cx="3498850" cy="42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" y="1457960"/>
            <a:ext cx="5294630" cy="53492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 smtClean="0"/>
              <a:t>Spout assigns new unique ID to each tuple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 smtClean="0"/>
              <a:t>When bolt “emits” dependent tuple, it informs system of dependency (new edge)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 smtClean="0"/>
              <a:t>When a bolt finishes processing tuple, it calls ACK (or can FAIL)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 smtClean="0"/>
              <a:t>Acker tasks: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/>
              <a:t>Keep track of all emitted edges and receive ACK/FAIL messages from bolts.  </a:t>
            </a:r>
          </a:p>
          <a:p>
            <a:pPr lvl="1">
              <a:spcBef>
                <a:spcPts val="400"/>
              </a:spcBef>
              <a:defRPr/>
            </a:pPr>
            <a:r>
              <a:rPr lang="en-US" sz="2000" dirty="0" smtClean="0"/>
              <a:t>When messages received about all edges in graph, inform originating spout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/>
              <a:t>S</a:t>
            </a:r>
            <a:r>
              <a:rPr lang="en-US" sz="2100" dirty="0" smtClean="0"/>
              <a:t>pout garbage collects tuple or retransmits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 smtClean="0"/>
              <a:t>Note:  Best effort delivery by not generating dependency on downstream tuples.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50" y="1862306"/>
            <a:ext cx="3498850" cy="42393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9184" y="16215"/>
            <a:ext cx="8814816" cy="1066800"/>
          </a:xfrm>
        </p:spPr>
        <p:txBody>
          <a:bodyPr/>
          <a:lstStyle/>
          <a:p>
            <a:r>
              <a:rPr lang="en-US" sz="3400" dirty="0"/>
              <a:t>Fault tolerance via </a:t>
            </a:r>
            <a:r>
              <a:rPr lang="en-US" sz="3400" dirty="0" smtClean="0"/>
              <a:t>record acknowledgement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(Apache Storm -- at </a:t>
            </a:r>
            <a:r>
              <a:rPr lang="en-US" sz="3200" dirty="0"/>
              <a:t>least </a:t>
            </a:r>
            <a:r>
              <a:rPr lang="en-US" sz="3200" dirty="0" smtClean="0"/>
              <a:t>once semantics)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801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620" y="2129403"/>
            <a:ext cx="5412738" cy="4383006"/>
          </a:xfrm>
        </p:spPr>
        <p:txBody>
          <a:bodyPr>
            <a:noAutofit/>
          </a:bodyPr>
          <a:lstStyle/>
          <a:p>
            <a:pPr marL="230188" indent="-230188">
              <a:spcBef>
                <a:spcPts val="1512"/>
              </a:spcBef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Split stream into series of small, atomic batch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jobs (each of X seconds)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230188" indent="-230188"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Process each individual batch using Spark “batch” framework </a:t>
            </a:r>
          </a:p>
          <a:p>
            <a:pPr marL="630238" lvl="1" indent="-230188"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Akin to in-memory MapReduce </a:t>
            </a:r>
          </a:p>
          <a:p>
            <a:pPr marL="230188" indent="-230188"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Emit each micro-batch result</a:t>
            </a:r>
          </a:p>
          <a:p>
            <a:pPr marL="630238" lvl="1" indent="-230188"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RDD = “Resilient Distributed Data”</a:t>
            </a:r>
          </a:p>
          <a:p>
            <a:pPr marL="630238" lvl="1" indent="-230188">
              <a:defRPr/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89367"/>
            <a:ext cx="8565204" cy="1066800"/>
          </a:xfrm>
        </p:spPr>
        <p:txBody>
          <a:bodyPr/>
          <a:lstStyle/>
          <a:p>
            <a:r>
              <a:rPr lang="en-US" dirty="0" smtClean="0"/>
              <a:t>Apache Spark Streaming:</a:t>
            </a:r>
            <a:br>
              <a:rPr lang="en-US" dirty="0" smtClean="0"/>
            </a:br>
            <a:r>
              <a:rPr lang="en-US" sz="3200" dirty="0" smtClean="0"/>
              <a:t>Discretized </a:t>
            </a:r>
            <a:r>
              <a:rPr lang="en-US" sz="3200" dirty="0"/>
              <a:t>Stream </a:t>
            </a:r>
            <a:r>
              <a:rPr lang="en-US" sz="3200" dirty="0" smtClean="0"/>
              <a:t>Processing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5864733" y="2767013"/>
            <a:ext cx="1561505" cy="280494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868305" y="2755900"/>
            <a:ext cx="1557338" cy="280494"/>
            <a:chOff x="3510080" y="4511951"/>
            <a:chExt cx="1875743" cy="322227"/>
          </a:xfrm>
        </p:grpSpPr>
        <p:sp>
          <p:nvSpPr>
            <p:cNvPr id="7" name="Right Arrow 6"/>
            <p:cNvSpPr/>
            <p:nvPr/>
          </p:nvSpPr>
          <p:spPr>
            <a:xfrm>
              <a:off x="5123391" y="4511951"/>
              <a:ext cx="262432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42831" y="4599904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10080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4148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550658" y="4435475"/>
            <a:ext cx="1259086" cy="746125"/>
          </a:xfrm>
          <a:prstGeom prst="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r>
              <a:rPr lang="en-US" sz="1800" b="1" kern="0" dirty="0">
                <a:solidFill>
                  <a:srgbClr val="B50B1B"/>
                </a:solidFill>
                <a:latin typeface="Arial" charset="0"/>
                <a:ea typeface="Arial" charset="0"/>
                <a:cs typeface="Arial" charset="0"/>
              </a:rPr>
              <a:t>Spark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0658" y="2505869"/>
            <a:ext cx="1259086" cy="746125"/>
          </a:xfrm>
          <a:prstGeom prst="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r>
              <a:rPr lang="en-US" sz="1800" b="1" kern="0" dirty="0">
                <a:solidFill>
                  <a:srgbClr val="B50B1B"/>
                </a:solidFill>
                <a:latin typeface="Arial" charset="0"/>
                <a:ea typeface="Arial" charset="0"/>
                <a:cs typeface="Arial" charset="0"/>
              </a:rPr>
              <a:t>Spark</a:t>
            </a:r>
          </a:p>
          <a:p>
            <a:pPr algn="ctr">
              <a:defRPr/>
            </a:pPr>
            <a:r>
              <a:rPr lang="en-US" sz="1800" b="1" kern="0" dirty="0">
                <a:solidFill>
                  <a:srgbClr val="B50B1B"/>
                </a:solidFill>
                <a:latin typeface="Arial" charset="0"/>
                <a:ea typeface="Arial" charset="0"/>
                <a:cs typeface="Arial" charset="0"/>
              </a:rPr>
              <a:t>Streaming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011430" y="3513139"/>
            <a:ext cx="330399" cy="671652"/>
            <a:chOff x="4377769" y="4618254"/>
            <a:chExt cx="398080" cy="771144"/>
          </a:xfrm>
        </p:grpSpPr>
        <p:sp>
          <p:nvSpPr>
            <p:cNvPr id="14" name="Rectangle 13"/>
            <p:cNvSpPr/>
            <p:nvPr/>
          </p:nvSpPr>
          <p:spPr>
            <a:xfrm>
              <a:off x="4377769" y="4618254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77769" y="4925913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77769" y="5233571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033504" y="2997994"/>
            <a:ext cx="883444" cy="1049450"/>
            <a:chOff x="1823089" y="4029165"/>
            <a:chExt cx="1064230" cy="1161739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1823089" y="4031968"/>
              <a:ext cx="830086" cy="115893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355921" y="4029165"/>
              <a:ext cx="297254" cy="1161739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653175" y="4031968"/>
              <a:ext cx="234144" cy="115893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678472" y="3602037"/>
            <a:ext cx="1941909" cy="592777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batches of X seconds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7250" y="2129403"/>
            <a:ext cx="1752600" cy="592777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kern="0" dirty="0" err="1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ive</a:t>
            </a:r>
            <a:r>
              <a:rPr lang="en-US" sz="18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data stream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864733" y="4715669"/>
            <a:ext cx="1571625" cy="890510"/>
            <a:chOff x="15712706" y="10151158"/>
            <a:chExt cx="4191000" cy="2031534"/>
          </a:xfrm>
        </p:grpSpPr>
        <p:grpSp>
          <p:nvGrpSpPr>
            <p:cNvPr id="24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26" name="Right Arrow 25"/>
              <p:cNvSpPr/>
              <p:nvPr/>
            </p:nvSpPr>
            <p:spPr>
              <a:xfrm rot="10800000">
                <a:off x="3519264" y="4541124"/>
                <a:ext cx="262477" cy="322128"/>
              </a:xfrm>
              <a:prstGeom prst="rightArrow">
                <a:avLst/>
              </a:prstGeom>
              <a:gradFill>
                <a:lin ang="5400000" scaled="0"/>
              </a:gra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430044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897919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965038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5738106" y="10708207"/>
              <a:ext cx="4165600" cy="14744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processed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1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89367"/>
            <a:ext cx="8565204" cy="1066800"/>
          </a:xfrm>
        </p:spPr>
        <p:txBody>
          <a:bodyPr/>
          <a:lstStyle/>
          <a:p>
            <a:r>
              <a:rPr lang="en-US" dirty="0" smtClean="0"/>
              <a:t>Apache Spark Streaming:</a:t>
            </a:r>
            <a:br>
              <a:rPr lang="en-US" dirty="0" smtClean="0"/>
            </a:br>
            <a:r>
              <a:rPr lang="en-US" sz="3200" dirty="0" smtClean="0"/>
              <a:t>Dataflow-oriented programming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10378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#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Create a local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StreamingContext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with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batch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interval of 1 second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/>
              <a:t>ssc</a:t>
            </a:r>
            <a:r>
              <a:rPr lang="en-US" sz="1800" dirty="0" smtClean="0"/>
              <a:t> </a:t>
            </a:r>
            <a:r>
              <a:rPr lang="en-US" sz="1800" dirty="0"/>
              <a:t>=</a:t>
            </a:r>
            <a:r>
              <a:rPr lang="en-US" sz="1800" dirty="0"/>
              <a:t> </a:t>
            </a:r>
            <a:r>
              <a:rPr lang="en-US" sz="1800" dirty="0" err="1"/>
              <a:t>StreamingContext</a:t>
            </a:r>
            <a:r>
              <a:rPr lang="en-US" sz="1800" dirty="0"/>
              <a:t>(</a:t>
            </a:r>
            <a:r>
              <a:rPr lang="en-US" sz="1800" dirty="0" err="1"/>
              <a:t>sc</a:t>
            </a:r>
            <a:r>
              <a:rPr lang="en-US" sz="1800" dirty="0"/>
              <a:t>, </a:t>
            </a:r>
            <a:r>
              <a:rPr lang="en-US" sz="1800" dirty="0"/>
              <a:t>1</a:t>
            </a:r>
            <a:r>
              <a:rPr lang="en-US" sz="1800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# Create a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DStream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that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reads from network socket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lines </a:t>
            </a:r>
            <a:r>
              <a:rPr lang="en-US" sz="1800" dirty="0"/>
              <a:t>=</a:t>
            </a:r>
            <a:r>
              <a:rPr lang="en-US" sz="1800" dirty="0"/>
              <a:t> </a:t>
            </a:r>
            <a:r>
              <a:rPr lang="en-US" sz="1800" dirty="0" err="1"/>
              <a:t>ssc</a:t>
            </a:r>
            <a:r>
              <a:rPr lang="en-US" sz="1800" dirty="0" err="1"/>
              <a:t>.</a:t>
            </a:r>
            <a:r>
              <a:rPr lang="en-US" sz="1800" dirty="0" err="1"/>
              <a:t>socketTextStream</a:t>
            </a:r>
            <a:r>
              <a:rPr lang="en-US" sz="1800" dirty="0"/>
              <a:t>(</a:t>
            </a:r>
            <a:r>
              <a:rPr lang="en-US" sz="1800" dirty="0"/>
              <a:t>"localhost"</a:t>
            </a:r>
            <a:r>
              <a:rPr lang="en-US" sz="1800" dirty="0"/>
              <a:t>, </a:t>
            </a:r>
            <a:r>
              <a:rPr lang="en-US" sz="1800" dirty="0"/>
              <a:t>9999</a:t>
            </a:r>
            <a:r>
              <a:rPr lang="en-US" sz="1800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words </a:t>
            </a:r>
            <a:r>
              <a:rPr lang="en-US" sz="1800" dirty="0"/>
              <a:t>=</a:t>
            </a:r>
            <a:r>
              <a:rPr lang="en-US" sz="1800" dirty="0"/>
              <a:t> </a:t>
            </a:r>
            <a:r>
              <a:rPr lang="en-US" sz="1800" dirty="0" err="1"/>
              <a:t>lines</a:t>
            </a:r>
            <a:r>
              <a:rPr lang="en-US" sz="1800" dirty="0" err="1"/>
              <a:t>.</a:t>
            </a:r>
            <a:r>
              <a:rPr lang="en-US" sz="1800" dirty="0" err="1"/>
              <a:t>flatMap</a:t>
            </a:r>
            <a:r>
              <a:rPr lang="en-US" sz="1800" dirty="0"/>
              <a:t>(</a:t>
            </a:r>
            <a:r>
              <a:rPr lang="en-US" sz="1800" b="1" dirty="0"/>
              <a:t>lambda</a:t>
            </a:r>
            <a:r>
              <a:rPr lang="en-US" sz="1800" dirty="0"/>
              <a:t> line: </a:t>
            </a:r>
            <a:r>
              <a:rPr lang="en-US" sz="1800" dirty="0" err="1"/>
              <a:t>line</a:t>
            </a:r>
            <a:r>
              <a:rPr lang="en-US" sz="1800" dirty="0" err="1"/>
              <a:t>.</a:t>
            </a:r>
            <a:r>
              <a:rPr lang="en-US" sz="1800" dirty="0" err="1"/>
              <a:t>split</a:t>
            </a:r>
            <a:r>
              <a:rPr lang="en-US" sz="1800" dirty="0"/>
              <a:t>(</a:t>
            </a:r>
            <a:r>
              <a:rPr lang="en-US" sz="1800" dirty="0"/>
              <a:t>" </a:t>
            </a:r>
            <a:r>
              <a:rPr lang="en-US" sz="1800" dirty="0" smtClean="0"/>
              <a:t>"))   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#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Split each line into words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# Count each word in each batch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pairs </a:t>
            </a:r>
            <a:r>
              <a:rPr lang="en-US" sz="1800" dirty="0"/>
              <a:t>=</a:t>
            </a:r>
            <a:r>
              <a:rPr lang="en-US" sz="1800" dirty="0"/>
              <a:t> </a:t>
            </a:r>
            <a:r>
              <a:rPr lang="en-US" sz="1800" dirty="0" err="1"/>
              <a:t>words</a:t>
            </a:r>
            <a:r>
              <a:rPr lang="en-US" sz="1800" dirty="0" err="1"/>
              <a:t>.</a:t>
            </a:r>
            <a:r>
              <a:rPr lang="en-US" sz="1800" dirty="0" err="1"/>
              <a:t>map</a:t>
            </a:r>
            <a:r>
              <a:rPr lang="en-US" sz="1800" dirty="0"/>
              <a:t>(</a:t>
            </a:r>
            <a:r>
              <a:rPr lang="en-US" sz="1800" b="1" dirty="0"/>
              <a:t>lambda</a:t>
            </a:r>
            <a:r>
              <a:rPr lang="en-US" sz="1800" dirty="0"/>
              <a:t> word: (word, </a:t>
            </a:r>
            <a:r>
              <a:rPr lang="en-US" sz="1800" dirty="0"/>
              <a:t>1</a:t>
            </a:r>
            <a:r>
              <a:rPr lang="en-US" sz="1800" dirty="0"/>
              <a:t>)) 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/>
              <a:t>wordCounts</a:t>
            </a:r>
            <a:r>
              <a:rPr lang="en-US" sz="1800" dirty="0" smtClean="0"/>
              <a:t> </a:t>
            </a:r>
            <a:r>
              <a:rPr lang="en-US" sz="1800" dirty="0"/>
              <a:t>=</a:t>
            </a:r>
            <a:r>
              <a:rPr lang="en-US" sz="1800" dirty="0"/>
              <a:t> </a:t>
            </a:r>
            <a:r>
              <a:rPr lang="en-US" sz="1800" dirty="0" err="1"/>
              <a:t>pairs</a:t>
            </a:r>
            <a:r>
              <a:rPr lang="en-US" sz="1800" dirty="0" err="1"/>
              <a:t>.</a:t>
            </a:r>
            <a:r>
              <a:rPr lang="en-US" sz="1800" dirty="0" err="1"/>
              <a:t>reduceByKey</a:t>
            </a:r>
            <a:r>
              <a:rPr lang="en-US" sz="1800" dirty="0"/>
              <a:t>(</a:t>
            </a:r>
            <a:r>
              <a:rPr lang="en-US" sz="1800" b="1" dirty="0"/>
              <a:t>lambda</a:t>
            </a:r>
            <a:r>
              <a:rPr lang="en-US" sz="1800" dirty="0"/>
              <a:t> x, y: x </a:t>
            </a:r>
            <a:r>
              <a:rPr lang="en-US" sz="1800" dirty="0"/>
              <a:t>+</a:t>
            </a:r>
            <a:r>
              <a:rPr lang="en-US" sz="1800" dirty="0"/>
              <a:t> y</a:t>
            </a:r>
            <a:r>
              <a:rPr lang="en-US" sz="1800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/>
              <a:t>wordCounts.pprint</a:t>
            </a:r>
            <a:r>
              <a:rPr lang="en-US" sz="1800" dirty="0" smtClean="0"/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ssc</a:t>
            </a:r>
            <a:r>
              <a:rPr lang="en-US" sz="1800" dirty="0" err="1"/>
              <a:t>.</a:t>
            </a:r>
            <a:r>
              <a:rPr lang="en-US" sz="1800" dirty="0" err="1"/>
              <a:t>start</a:t>
            </a:r>
            <a:r>
              <a:rPr lang="en-US" sz="1800" dirty="0"/>
              <a:t>()  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#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Start the computation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/>
              <a:t>ssc.awaitTermination</a:t>
            </a:r>
            <a:r>
              <a:rPr lang="en-US" sz="1800" dirty="0"/>
              <a:t>()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# Wait for the computation to terminate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89367"/>
            <a:ext cx="8565204" cy="1066800"/>
          </a:xfrm>
        </p:spPr>
        <p:txBody>
          <a:bodyPr/>
          <a:lstStyle/>
          <a:p>
            <a:r>
              <a:rPr lang="en-US" dirty="0"/>
              <a:t>Apache Spark Streaming:</a:t>
            </a:r>
            <a:br>
              <a:rPr lang="en-US" dirty="0"/>
            </a:br>
            <a:r>
              <a:rPr lang="en-US" sz="3200" dirty="0"/>
              <a:t>Dataflow-oriented programming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61766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#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Create a local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StreamingContext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with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batch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interval of 1 second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/>
              <a:t>ssc</a:t>
            </a:r>
            <a:r>
              <a:rPr lang="en-US" sz="1800" dirty="0" smtClean="0"/>
              <a:t> </a:t>
            </a:r>
            <a:r>
              <a:rPr lang="en-US" sz="1800" dirty="0"/>
              <a:t>=</a:t>
            </a:r>
            <a:r>
              <a:rPr lang="en-US" sz="1800" dirty="0"/>
              <a:t> </a:t>
            </a:r>
            <a:r>
              <a:rPr lang="en-US" sz="1800" dirty="0" err="1"/>
              <a:t>StreamingContext</a:t>
            </a:r>
            <a:r>
              <a:rPr lang="en-US" sz="1800" dirty="0"/>
              <a:t>(</a:t>
            </a:r>
            <a:r>
              <a:rPr lang="en-US" sz="1800" dirty="0" err="1"/>
              <a:t>sc</a:t>
            </a:r>
            <a:r>
              <a:rPr lang="en-US" sz="1800" dirty="0"/>
              <a:t>, </a:t>
            </a:r>
            <a:r>
              <a:rPr lang="en-US" sz="1800" dirty="0"/>
              <a:t>1</a:t>
            </a:r>
            <a:r>
              <a:rPr lang="en-US" sz="1800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# Create a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DStream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that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reads from network socket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lines </a:t>
            </a:r>
            <a:r>
              <a:rPr lang="en-US" sz="1800" dirty="0"/>
              <a:t>=</a:t>
            </a:r>
            <a:r>
              <a:rPr lang="en-US" sz="1800" dirty="0"/>
              <a:t> </a:t>
            </a:r>
            <a:r>
              <a:rPr lang="en-US" sz="1800" dirty="0" err="1"/>
              <a:t>ssc</a:t>
            </a:r>
            <a:r>
              <a:rPr lang="en-US" sz="1800" dirty="0" err="1"/>
              <a:t>.</a:t>
            </a:r>
            <a:r>
              <a:rPr lang="en-US" sz="1800" dirty="0" err="1"/>
              <a:t>socketTextStream</a:t>
            </a:r>
            <a:r>
              <a:rPr lang="en-US" sz="1800" dirty="0"/>
              <a:t>(</a:t>
            </a:r>
            <a:r>
              <a:rPr lang="en-US" sz="1800" dirty="0"/>
              <a:t>"localhost"</a:t>
            </a:r>
            <a:r>
              <a:rPr lang="en-US" sz="1800" dirty="0"/>
              <a:t>, </a:t>
            </a:r>
            <a:r>
              <a:rPr lang="en-US" sz="1800" dirty="0"/>
              <a:t>9999</a:t>
            </a:r>
            <a:r>
              <a:rPr lang="en-US" sz="1800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words </a:t>
            </a:r>
            <a:r>
              <a:rPr lang="en-US" sz="1800" dirty="0"/>
              <a:t>=</a:t>
            </a:r>
            <a:r>
              <a:rPr lang="en-US" sz="1800" dirty="0"/>
              <a:t> </a:t>
            </a:r>
            <a:r>
              <a:rPr lang="en-US" sz="1800" dirty="0" err="1"/>
              <a:t>lines</a:t>
            </a:r>
            <a:r>
              <a:rPr lang="en-US" sz="1800" dirty="0" err="1"/>
              <a:t>.</a:t>
            </a:r>
            <a:r>
              <a:rPr lang="en-US" sz="1800" dirty="0" err="1"/>
              <a:t>flatMap</a:t>
            </a:r>
            <a:r>
              <a:rPr lang="en-US" sz="1800" dirty="0"/>
              <a:t>(</a:t>
            </a:r>
            <a:r>
              <a:rPr lang="en-US" sz="1800" b="1" dirty="0"/>
              <a:t>lambda</a:t>
            </a:r>
            <a:r>
              <a:rPr lang="en-US" sz="1800" dirty="0"/>
              <a:t> line: </a:t>
            </a:r>
            <a:r>
              <a:rPr lang="en-US" sz="1800" dirty="0" err="1"/>
              <a:t>line</a:t>
            </a:r>
            <a:r>
              <a:rPr lang="en-US" sz="1800" dirty="0" err="1"/>
              <a:t>.</a:t>
            </a:r>
            <a:r>
              <a:rPr lang="en-US" sz="1800" dirty="0" err="1"/>
              <a:t>split</a:t>
            </a:r>
            <a:r>
              <a:rPr lang="en-US" sz="1800" dirty="0"/>
              <a:t>(</a:t>
            </a:r>
            <a:r>
              <a:rPr lang="en-US" sz="1800" dirty="0"/>
              <a:t>" </a:t>
            </a:r>
            <a:r>
              <a:rPr lang="en-US" sz="1800" dirty="0" smtClean="0"/>
              <a:t>"))   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#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Split each line into words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# Count each word in each batch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pairs </a:t>
            </a:r>
            <a:r>
              <a:rPr lang="en-US" sz="1800" dirty="0"/>
              <a:t>=</a:t>
            </a:r>
            <a:r>
              <a:rPr lang="en-US" sz="1800" dirty="0"/>
              <a:t> </a:t>
            </a:r>
            <a:r>
              <a:rPr lang="en-US" sz="1800" dirty="0" err="1"/>
              <a:t>words</a:t>
            </a:r>
            <a:r>
              <a:rPr lang="en-US" sz="1800" dirty="0" err="1"/>
              <a:t>.</a:t>
            </a:r>
            <a:r>
              <a:rPr lang="en-US" sz="1800" dirty="0" err="1"/>
              <a:t>map</a:t>
            </a:r>
            <a:r>
              <a:rPr lang="en-US" sz="1800" dirty="0"/>
              <a:t>(</a:t>
            </a:r>
            <a:r>
              <a:rPr lang="en-US" sz="1800" b="1" dirty="0"/>
              <a:t>lambda</a:t>
            </a:r>
            <a:r>
              <a:rPr lang="en-US" sz="1800" dirty="0"/>
              <a:t> word: (word, </a:t>
            </a:r>
            <a:r>
              <a:rPr lang="en-US" sz="1800" dirty="0"/>
              <a:t>1</a:t>
            </a:r>
            <a:r>
              <a:rPr lang="en-US" sz="1800" dirty="0"/>
              <a:t>)) 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/>
              <a:t>wordCounts</a:t>
            </a:r>
            <a:r>
              <a:rPr lang="en-US" sz="1800" dirty="0" smtClean="0"/>
              <a:t> </a:t>
            </a:r>
            <a:r>
              <a:rPr lang="en-US" sz="1800" dirty="0"/>
              <a:t>=</a:t>
            </a:r>
            <a:r>
              <a:rPr lang="en-US" sz="1800" dirty="0"/>
              <a:t> </a:t>
            </a:r>
            <a:r>
              <a:rPr lang="en-US" sz="1800" dirty="0" err="1">
                <a:ea typeface="Arial" charset="0"/>
                <a:cs typeface="Arial" charset="0"/>
              </a:rPr>
              <a:t>pairs.</a:t>
            </a:r>
            <a:r>
              <a:rPr lang="en-US" sz="1800" dirty="0" err="1">
                <a:solidFill>
                  <a:srgbClr val="C00000"/>
                </a:solidFill>
                <a:ea typeface="Arial" charset="0"/>
                <a:cs typeface="Arial" charset="0"/>
              </a:rPr>
              <a:t>reduceByKeyAndWindow</a:t>
            </a:r>
            <a:r>
              <a:rPr lang="en-US" sz="1800" dirty="0">
                <a:ea typeface="Arial" charset="0"/>
                <a:cs typeface="Arial" charset="0"/>
              </a:rPr>
              <a:t>(  lambda </a:t>
            </a:r>
            <a:r>
              <a:rPr lang="en-US" sz="1800" dirty="0" smtClean="0">
                <a:ea typeface="Arial" charset="0"/>
                <a:cs typeface="Arial" charset="0"/>
              </a:rPr>
              <a:t>x, </a:t>
            </a:r>
            <a:r>
              <a:rPr lang="en-US" sz="1800" dirty="0">
                <a:ea typeface="Arial" charset="0"/>
                <a:cs typeface="Arial" charset="0"/>
              </a:rPr>
              <a:t>y: x + y, </a:t>
            </a:r>
            <a:endParaRPr lang="en-US" sz="1800" dirty="0" smtClean="0">
              <a:ea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ea typeface="Arial" charset="0"/>
                <a:cs typeface="Arial" charset="0"/>
              </a:rPr>
              <a:t>										lambda </a:t>
            </a:r>
            <a:r>
              <a:rPr lang="en-US" sz="1800" dirty="0">
                <a:ea typeface="Arial" charset="0"/>
                <a:cs typeface="Arial" charset="0"/>
              </a:rPr>
              <a:t>x, y: x - y, </a:t>
            </a:r>
            <a:r>
              <a:rPr lang="en-US" sz="1800" dirty="0" smtClean="0">
                <a:ea typeface="Arial" charset="0"/>
                <a:cs typeface="Arial" charset="0"/>
              </a:rPr>
              <a:t>3, 2)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/>
              <a:t>wordCounts.pprint</a:t>
            </a:r>
            <a:r>
              <a:rPr lang="en-US" sz="1800" dirty="0" smtClean="0"/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ssc</a:t>
            </a:r>
            <a:r>
              <a:rPr lang="en-US" sz="1800" dirty="0" err="1"/>
              <a:t>.</a:t>
            </a:r>
            <a:r>
              <a:rPr lang="en-US" sz="1800" dirty="0" err="1"/>
              <a:t>start</a:t>
            </a:r>
            <a:r>
              <a:rPr lang="en-US" sz="1800" dirty="0"/>
              <a:t>()  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#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Start the computation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/>
              <a:t>ssc.awaitTermination</a:t>
            </a:r>
            <a:r>
              <a:rPr lang="en-US" sz="1800" dirty="0"/>
              <a:t>()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# Wait for the computation to terminate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00" r="1172"/>
          <a:stretch/>
        </p:blipFill>
        <p:spPr>
          <a:xfrm>
            <a:off x="2258568" y="1394556"/>
            <a:ext cx="6656832" cy="26416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9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 smtClean="0"/>
              <a:t>Convert Celsius temperature to Fahrenheit</a:t>
            </a:r>
          </a:p>
          <a:p>
            <a:pPr lvl="1"/>
            <a:r>
              <a:rPr lang="en-US" sz="2600" dirty="0" smtClean="0"/>
              <a:t>Stateless operation:   </a:t>
            </a:r>
            <a:r>
              <a:rPr lang="en-US" sz="2600" b="1" dirty="0" smtClean="0"/>
              <a:t>emit </a:t>
            </a:r>
            <a:r>
              <a:rPr lang="en-US" sz="2600" dirty="0" smtClean="0"/>
              <a:t> (input * 9 / 5) + 32</a:t>
            </a:r>
          </a:p>
          <a:p>
            <a:pPr lvl="1"/>
            <a:endParaRPr lang="en-US" sz="2600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Stateless conversion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5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620" y="1449421"/>
            <a:ext cx="8601780" cy="5316504"/>
          </a:xfrm>
        </p:spPr>
        <p:txBody>
          <a:bodyPr>
            <a:noAutofit/>
          </a:bodyPr>
          <a:lstStyle/>
          <a:p>
            <a:pPr marL="230188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Can build on batch frameworks (Spark) and tuple-by-tuple (Storm)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Tradeoff between throughput (higher) and latency (higher)</a:t>
            </a:r>
          </a:p>
          <a:p>
            <a:pPr marL="230188" indent="-230188">
              <a:spcBef>
                <a:spcPts val="1800"/>
              </a:spcBef>
              <a:spcAft>
                <a:spcPts val="400"/>
              </a:spcAft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Each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micro-batch may succeed or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fail 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Original inputs are replicated (memory, disk)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At failure, latest micro-batch can be simply recomputed (trickier if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stateful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230188" indent="-230188">
              <a:spcBef>
                <a:spcPts val="1800"/>
              </a:spcBef>
              <a:spcAft>
                <a:spcPts val="400"/>
              </a:spcAft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DAG is a pipeline of transformations from micro-batch to micro-batch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Lineage info in each RDD specifies how generated from other RDDs</a:t>
            </a:r>
          </a:p>
          <a:p>
            <a:pPr marL="230188" indent="-230188">
              <a:spcBef>
                <a:spcPts val="1800"/>
              </a:spcBef>
              <a:spcAft>
                <a:spcPts val="400"/>
              </a:spcAft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To support failure recovery: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Occasionally checkpoints RDDs (state) by replicating to other nodes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recover: another worker (1) gets last checkpoint, (2) determines upstream dependencies, then (3) starts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recomputing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using those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usptream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dependencies starting at checkpoint (downstream might filter)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55839"/>
            <a:ext cx="8565204" cy="1066800"/>
          </a:xfrm>
        </p:spPr>
        <p:txBody>
          <a:bodyPr/>
          <a:lstStyle/>
          <a:p>
            <a:r>
              <a:rPr lang="en-US" sz="3800" dirty="0" smtClean="0"/>
              <a:t>Fault tolerance via micro batches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(Apache Spark Streaming, Storm Trident)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915133"/>
            <a:ext cx="61341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0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565204" cy="56646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Computation is long-running DAG of continuous operators</a:t>
            </a:r>
          </a:p>
          <a:p>
            <a:r>
              <a:rPr lang="en-US" sz="2400" dirty="0" smtClean="0"/>
              <a:t>For each intermediate record at operator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Create commit record including input record, state update, and derived downstream records generated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Write commit record to transactional log / DB</a:t>
            </a:r>
          </a:p>
          <a:p>
            <a:r>
              <a:rPr lang="en-US" sz="2400" dirty="0" smtClean="0"/>
              <a:t>On failure, replay log to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R</a:t>
            </a:r>
            <a:r>
              <a:rPr lang="en-US" sz="2200" dirty="0" smtClean="0"/>
              <a:t>estore a consistent state </a:t>
            </a:r>
            <a:r>
              <a:rPr lang="en-US" sz="2200" dirty="0"/>
              <a:t>of the </a:t>
            </a:r>
            <a:r>
              <a:rPr lang="en-US" sz="2200" dirty="0" smtClean="0"/>
              <a:t>computation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R</a:t>
            </a:r>
            <a:r>
              <a:rPr lang="en-US" sz="2200" dirty="0" smtClean="0"/>
              <a:t>eplay lost records (further downstream might filter)</a:t>
            </a:r>
          </a:p>
          <a:p>
            <a:r>
              <a:rPr lang="en-US" sz="2400" dirty="0" smtClean="0"/>
              <a:t>Requires:  High-throughput writes to distributed store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71079"/>
            <a:ext cx="8793804" cy="1066800"/>
          </a:xfrm>
        </p:spPr>
        <p:txBody>
          <a:bodyPr/>
          <a:lstStyle/>
          <a:p>
            <a:r>
              <a:rPr lang="en-US" sz="3600" dirty="0" smtClean="0"/>
              <a:t>Fault Tolerance via transactional </a:t>
            </a:r>
            <a:r>
              <a:rPr lang="en-US" sz="3600" dirty="0"/>
              <a:t>updates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/>
              <a:t>Google Cloud Dataflow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75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3165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 smtClean="0"/>
              <a:t>Rather than log each record for each operator,                          take system-wide snapshots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 smtClean="0"/>
              <a:t>Snapshotting: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Determine consistent snapshot of system-wide state              (includes in-flight records and operator state)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Store state in durable storage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 smtClean="0"/>
              <a:t>Recover: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Restoring latest snapshot from durable storage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R</a:t>
            </a:r>
            <a:r>
              <a:rPr lang="en-US" dirty="0" smtClean="0"/>
              <a:t>ewinding the stream source to snapshot point, and replay inputs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/>
              <a:t>A</a:t>
            </a:r>
            <a:r>
              <a:rPr lang="en-US" sz="3100" dirty="0" smtClean="0"/>
              <a:t>lgorithm</a:t>
            </a:r>
            <a:r>
              <a:rPr lang="en-US" sz="3100" dirty="0"/>
              <a:t> is based </a:t>
            </a:r>
            <a:r>
              <a:rPr lang="en-US" sz="3100" dirty="0" smtClean="0"/>
              <a:t>on </a:t>
            </a:r>
            <a:r>
              <a:rPr lang="en-US" sz="3100" dirty="0" err="1" smtClean="0"/>
              <a:t>Chandy-Lamport</a:t>
            </a:r>
            <a:r>
              <a:rPr lang="en-US" sz="3100" dirty="0" smtClean="0"/>
              <a:t> distributed snapshots, but also captures stream topology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71079"/>
            <a:ext cx="8793804" cy="1066800"/>
          </a:xfrm>
        </p:spPr>
        <p:txBody>
          <a:bodyPr/>
          <a:lstStyle/>
          <a:p>
            <a:r>
              <a:rPr lang="en-US" sz="3600" dirty="0"/>
              <a:t>Fault Tolerance via </a:t>
            </a:r>
            <a:r>
              <a:rPr lang="en-US" sz="3600" dirty="0" smtClean="0"/>
              <a:t>distributed snapshots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(Apache </a:t>
            </a:r>
            <a:r>
              <a:rPr lang="en-US" sz="3200" dirty="0" err="1" smtClean="0"/>
              <a:t>Flink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48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Use markers (barriers) in the input data stream to tell downstream operators when to consistently snapshot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71079"/>
            <a:ext cx="8793804" cy="1066800"/>
          </a:xfrm>
        </p:spPr>
        <p:txBody>
          <a:bodyPr/>
          <a:lstStyle/>
          <a:p>
            <a:r>
              <a:rPr lang="en-US" sz="3600" dirty="0"/>
              <a:t>Fault Tolerance via </a:t>
            </a:r>
            <a:r>
              <a:rPr lang="en-US" sz="3600" dirty="0" smtClean="0"/>
              <a:t>distributed snapshots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(Apache </a:t>
            </a:r>
            <a:r>
              <a:rPr lang="en-US" sz="3200" dirty="0" err="1" smtClean="0"/>
              <a:t>Flink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64" y="4028687"/>
            <a:ext cx="6172200" cy="2572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99" y="2557798"/>
            <a:ext cx="5433210" cy="20626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system performant:</a:t>
            </a:r>
          </a:p>
          <a:p>
            <a:pPr lvl="1"/>
            <a:r>
              <a:rPr lang="en-US" sz="2600" dirty="0" smtClean="0"/>
              <a:t>Careful optimizations of DAG</a:t>
            </a:r>
          </a:p>
          <a:p>
            <a:pPr lvl="1"/>
            <a:r>
              <a:rPr lang="en-US" sz="2600" dirty="0" smtClean="0"/>
              <a:t>Scheduling:  Choice of parallelization, use of resources</a:t>
            </a:r>
          </a:p>
          <a:p>
            <a:pPr lvl="1"/>
            <a:r>
              <a:rPr lang="en-US" sz="2600" dirty="0" smtClean="0"/>
              <a:t>Where to place computation</a:t>
            </a:r>
          </a:p>
          <a:p>
            <a:pPr lvl="1"/>
            <a:r>
              <a:rPr lang="en-US" sz="2600" dirty="0" smtClean="0"/>
              <a:t>…</a:t>
            </a:r>
            <a:endParaRPr lang="en-US" dirty="0" smtClean="0"/>
          </a:p>
          <a:p>
            <a:pPr>
              <a:spcBef>
                <a:spcPts val="4000"/>
              </a:spcBef>
            </a:pPr>
            <a:r>
              <a:rPr lang="en-US" dirty="0" smtClean="0"/>
              <a:t>Often, many queries and systems using same cluster concurrently:  </a:t>
            </a:r>
            <a:r>
              <a:rPr lang="en-US" b="1" dirty="0" smtClean="0"/>
              <a:t>“Multi-tenancy”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stream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32" y="1374771"/>
            <a:ext cx="7772400" cy="1166478"/>
          </a:xfrm>
        </p:spPr>
        <p:txBody>
          <a:bodyPr/>
          <a:lstStyle/>
          <a:p>
            <a:r>
              <a:rPr lang="en-US" u="sng" dirty="0" smtClean="0"/>
              <a:t>Wednesday lecture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519" y="2976281"/>
            <a:ext cx="8371627" cy="314188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Cluster Scheduling</a:t>
            </a:r>
            <a:endParaRPr lang="en-US" sz="4000" b="1" dirty="0" smtClean="0"/>
          </a:p>
          <a:p>
            <a:pPr>
              <a:lnSpc>
                <a:spcPct val="100000"/>
              </a:lnSpc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 smtClean="0"/>
              <a:t>Function can filter inputs</a:t>
            </a:r>
          </a:p>
          <a:p>
            <a:pPr lvl="1"/>
            <a:r>
              <a:rPr lang="en-US" sz="3000" dirty="0" smtClean="0"/>
              <a:t>if (input &gt; threshold)  {  </a:t>
            </a:r>
            <a:r>
              <a:rPr lang="en-US" sz="3000" b="1" dirty="0" smtClean="0"/>
              <a:t>emit </a:t>
            </a:r>
            <a:r>
              <a:rPr lang="en-US" sz="3000" dirty="0" smtClean="0"/>
              <a:t>input }</a:t>
            </a:r>
            <a:endParaRPr lang="en-US" sz="3000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Stateless filtering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7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94766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smtClean="0"/>
              <a:t>Compute </a:t>
            </a:r>
            <a:r>
              <a:rPr lang="en-US" dirty="0" smtClean="0"/>
              <a:t>EWMA of Fahrenheit temperature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 smtClean="0"/>
              <a:t>new_temp</a:t>
            </a:r>
            <a:r>
              <a:rPr lang="en-US" sz="2600" dirty="0" smtClean="0"/>
              <a:t> = ⍺ * ( </a:t>
            </a:r>
            <a:r>
              <a:rPr lang="en-US" sz="2600" dirty="0" err="1" smtClean="0"/>
              <a:t>CtoF</a:t>
            </a:r>
            <a:r>
              <a:rPr lang="en-US" sz="2600" dirty="0" smtClean="0"/>
              <a:t>(input) ) + (1-</a:t>
            </a:r>
            <a:r>
              <a:rPr lang="en-US" sz="2600" dirty="0"/>
              <a:t> </a:t>
            </a:r>
            <a:r>
              <a:rPr lang="en-US" sz="2600" dirty="0" smtClean="0"/>
              <a:t>⍺) * </a:t>
            </a:r>
            <a:r>
              <a:rPr lang="en-US" sz="2600" dirty="0" err="1" smtClean="0"/>
              <a:t>last_temp</a:t>
            </a:r>
            <a:endParaRPr lang="en-US" sz="2600" dirty="0" smtClean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/>
              <a:t>l</a:t>
            </a:r>
            <a:r>
              <a:rPr lang="en-US" sz="2600" dirty="0" err="1" smtClean="0"/>
              <a:t>ast_temp</a:t>
            </a:r>
            <a:r>
              <a:rPr lang="en-US" sz="2600" dirty="0" smtClean="0"/>
              <a:t> = </a:t>
            </a:r>
            <a:r>
              <a:rPr lang="en-US" sz="2600" dirty="0" err="1" smtClean="0"/>
              <a:t>new_temp</a:t>
            </a:r>
            <a:endParaRPr lang="en-US" sz="2600" dirty="0" smtClean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b="1" dirty="0"/>
              <a:t>e</a:t>
            </a:r>
            <a:r>
              <a:rPr lang="en-US" sz="2600" b="1" dirty="0" smtClean="0"/>
              <a:t>mit</a:t>
            </a:r>
            <a:r>
              <a:rPr lang="en-US" sz="2600" dirty="0" smtClean="0"/>
              <a:t> </a:t>
            </a:r>
            <a:r>
              <a:rPr lang="en-US" sz="2600" dirty="0" err="1" smtClean="0"/>
              <a:t>new_temp</a:t>
            </a:r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</a:t>
            </a:r>
            <a:r>
              <a:rPr lang="en-US" dirty="0" err="1" smtClean="0"/>
              <a:t>Stateful</a:t>
            </a:r>
            <a:r>
              <a:rPr lang="en-US" dirty="0" smtClean="0"/>
              <a:t> conversion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0" dirty="0" smtClean="0">
                <a:solidFill>
                  <a:schemeClr val="tx1"/>
                </a:solidFill>
              </a:rPr>
              <a:t>EWMA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flipH="1">
            <a:off x="4805485" y="2677345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43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85276"/>
          </a:xfrm>
        </p:spPr>
        <p:txBody>
          <a:bodyPr>
            <a:normAutofit/>
          </a:bodyPr>
          <a:lstStyle/>
          <a:p>
            <a:r>
              <a:rPr lang="en-US" dirty="0" smtClean="0"/>
              <a:t>E.g., Average value per window </a:t>
            </a:r>
          </a:p>
          <a:p>
            <a:pPr lvl="1"/>
            <a:r>
              <a:rPr lang="en-US" sz="2600" dirty="0" smtClean="0"/>
              <a:t>Window can be # elements (10) or time (1s)</a:t>
            </a:r>
          </a:p>
          <a:p>
            <a:pPr lvl="1"/>
            <a:r>
              <a:rPr lang="en-US" sz="2600" dirty="0" smtClean="0"/>
              <a:t>Windows can be disjoint (every 5s)</a:t>
            </a:r>
          </a:p>
          <a:p>
            <a:pPr lvl="1"/>
            <a:r>
              <a:rPr lang="en-US" sz="2600" dirty="0" smtClean="0"/>
              <a:t>Windows can be “tumbling” (5s window every 1s)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Aggregation (</a:t>
            </a:r>
            <a:r>
              <a:rPr lang="en-US" dirty="0" err="1" smtClean="0"/>
              <a:t>stateful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40142" y="4547440"/>
            <a:ext cx="2366248" cy="365760"/>
            <a:chOff x="6340142" y="4547440"/>
            <a:chExt cx="2366248" cy="365760"/>
          </a:xfrm>
        </p:grpSpPr>
        <p:sp>
          <p:nvSpPr>
            <p:cNvPr id="12" name="Rectangle 11"/>
            <p:cNvSpPr/>
            <p:nvPr/>
          </p:nvSpPr>
          <p:spPr>
            <a:xfrm>
              <a:off x="6340142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58863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74870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78342" y="5573405"/>
            <a:ext cx="1618592" cy="1082765"/>
            <a:chOff x="1778342" y="5573405"/>
            <a:chExt cx="1618592" cy="1082765"/>
          </a:xfrm>
        </p:grpSpPr>
        <p:sp>
          <p:nvSpPr>
            <p:cNvPr id="26" name="Rectangle 25"/>
            <p:cNvSpPr/>
            <p:nvPr/>
          </p:nvSpPr>
          <p:spPr>
            <a:xfrm>
              <a:off x="1778342" y="5573405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84718" y="5954768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91094" y="6336130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  <a:endCxn id="22" idx="1"/>
          </p:cNvCxnSpPr>
          <p:nvPr/>
        </p:nvCxnSpPr>
        <p:spPr>
          <a:xfrm>
            <a:off x="735204" y="2735098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Stream processing as chain</a:t>
            </a:r>
            <a:endParaRPr lang="en-US" sz="3900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020427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13233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6227621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cxnSpLocks noChangeAspect="1"/>
            <a:stCxn id="22" idx="3"/>
            <a:endCxn id="5" idx="1"/>
          </p:cNvCxnSpPr>
          <p:nvPr/>
        </p:nvCxnSpPr>
        <p:spPr>
          <a:xfrm>
            <a:off x="3040455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  <a:stCxn id="5" idx="3"/>
            <a:endCxn id="23" idx="1"/>
          </p:cNvCxnSpPr>
          <p:nvPr/>
        </p:nvCxnSpPr>
        <p:spPr>
          <a:xfrm>
            <a:off x="5247649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23" idx="3"/>
          </p:cNvCxnSpPr>
          <p:nvPr/>
        </p:nvCxnSpPr>
        <p:spPr>
          <a:xfrm flipV="1">
            <a:off x="7454843" y="2735097"/>
            <a:ext cx="127293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  <a:endCxn id="22" idx="1"/>
          </p:cNvCxnSpPr>
          <p:nvPr/>
        </p:nvCxnSpPr>
        <p:spPr>
          <a:xfrm>
            <a:off x="735204" y="2735098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Stream processing as directed graph</a:t>
            </a:r>
            <a:endParaRPr lang="en-US" sz="3900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020427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13233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6227621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cxnSpLocks noChangeAspect="1"/>
            <a:stCxn id="22" idx="3"/>
            <a:endCxn id="5" idx="1"/>
          </p:cNvCxnSpPr>
          <p:nvPr/>
        </p:nvCxnSpPr>
        <p:spPr>
          <a:xfrm>
            <a:off x="3040455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  <a:stCxn id="5" idx="3"/>
            <a:endCxn id="23" idx="1"/>
          </p:cNvCxnSpPr>
          <p:nvPr/>
        </p:nvCxnSpPr>
        <p:spPr>
          <a:xfrm>
            <a:off x="5247649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23" idx="3"/>
          </p:cNvCxnSpPr>
          <p:nvPr/>
        </p:nvCxnSpPr>
        <p:spPr>
          <a:xfrm flipV="1">
            <a:off x="7454843" y="2735097"/>
            <a:ext cx="127293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spect="1"/>
          </p:cNvSpPr>
          <p:nvPr/>
        </p:nvSpPr>
        <p:spPr>
          <a:xfrm>
            <a:off x="1813233" y="387692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K</a:t>
            </a:r>
            <a:r>
              <a:rPr lang="en-US" sz="3600" b="0" dirty="0" err="1" smtClean="0">
                <a:solidFill>
                  <a:schemeClr val="tx1"/>
                </a:solidFill>
              </a:rPr>
              <a:t>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cxnSpLocks noChangeAspect="1"/>
            <a:stCxn id="37" idx="3"/>
            <a:endCxn id="5" idx="1"/>
          </p:cNvCxnSpPr>
          <p:nvPr/>
        </p:nvCxnSpPr>
        <p:spPr>
          <a:xfrm flipV="1">
            <a:off x="3040455" y="2748471"/>
            <a:ext cx="979972" cy="1746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endCxn id="37" idx="1"/>
          </p:cNvCxnSpPr>
          <p:nvPr/>
        </p:nvCxnSpPr>
        <p:spPr>
          <a:xfrm flipV="1">
            <a:off x="735203" y="4494549"/>
            <a:ext cx="107803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1551" y="3660051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ensor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type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1551" y="1948726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ensor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type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6090924" y="4470486"/>
            <a:ext cx="264889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stCxn id="5" idx="3"/>
          </p:cNvCxnSpPr>
          <p:nvPr/>
        </p:nvCxnSpPr>
        <p:spPr>
          <a:xfrm>
            <a:off x="5247649" y="2748471"/>
            <a:ext cx="843275" cy="1722056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858745" y="221762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alerts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26774" y="3957001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storage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“BIG DATA”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48275</TotalTime>
  <Words>1486</Words>
  <Application>Microsoft Macintosh PowerPoint</Application>
  <PresentationFormat>On-screen Show (4:3)</PresentationFormat>
  <Paragraphs>377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Courier New</vt:lpstr>
      <vt:lpstr>ＭＳ Ｐゴシック</vt:lpstr>
      <vt:lpstr>Times New Roman</vt:lpstr>
      <vt:lpstr>Wingdings</vt:lpstr>
      <vt:lpstr>1_Office Theme</vt:lpstr>
      <vt:lpstr>Stream Processing</vt:lpstr>
      <vt:lpstr>Simple stream processing</vt:lpstr>
      <vt:lpstr>Examples:  Stateless conversion</vt:lpstr>
      <vt:lpstr>Examples:  Stateless filtering</vt:lpstr>
      <vt:lpstr>Examples:  Stateful conversion</vt:lpstr>
      <vt:lpstr>Examples:  Aggregation (stateful)</vt:lpstr>
      <vt:lpstr>Stream processing as chain</vt:lpstr>
      <vt:lpstr>Stream processing as directed graph</vt:lpstr>
      <vt:lpstr>Enter “BIG DATA”</vt:lpstr>
      <vt:lpstr>The challenge of stream processing</vt:lpstr>
      <vt:lpstr>Scale “up”</vt:lpstr>
      <vt:lpstr>Scale “up”</vt:lpstr>
      <vt:lpstr>Scale “out”</vt:lpstr>
      <vt:lpstr>Stateless operations: trivially parallelized</vt:lpstr>
      <vt:lpstr>State complicates parallelization</vt:lpstr>
      <vt:lpstr>State complicates parallelization</vt:lpstr>
      <vt:lpstr>Parallelization complicates fault-tolerance</vt:lpstr>
      <vt:lpstr>Parallelization complicates fault-tolerance</vt:lpstr>
      <vt:lpstr>Can parallelize joins</vt:lpstr>
      <vt:lpstr>Can parallelize joins</vt:lpstr>
      <vt:lpstr>Parallelization complicates fault-tolerance</vt:lpstr>
      <vt:lpstr>A Tale of Four Frameworks</vt:lpstr>
      <vt:lpstr>Apache Storm</vt:lpstr>
      <vt:lpstr>Apache Storm: Parallelization</vt:lpstr>
      <vt:lpstr>Fault tolerance via record acknowledgement (Apache Storm -- at least once semantics)</vt:lpstr>
      <vt:lpstr>Fault tolerance via record acknowledgement (Apache Storm -- at least once semantics)</vt:lpstr>
      <vt:lpstr>Apache Spark Streaming: Discretized Stream Processing</vt:lpstr>
      <vt:lpstr>Apache Spark Streaming: Dataflow-oriented programming</vt:lpstr>
      <vt:lpstr>Apache Spark Streaming: Dataflow-oriented programming</vt:lpstr>
      <vt:lpstr>Fault tolerance via micro batches (Apache Spark Streaming, Storm Trident)</vt:lpstr>
      <vt:lpstr>Fault Tolerance via transactional updates  (Google Cloud Dataflow)</vt:lpstr>
      <vt:lpstr>Fault Tolerance via distributed snapshots (Apache Flink)</vt:lpstr>
      <vt:lpstr>Fault Tolerance via distributed snapshots (Apache Flink)</vt:lpstr>
      <vt:lpstr>Optimizing stream processing</vt:lpstr>
      <vt:lpstr>Wednesday lecture</vt:lpstr>
    </vt:vector>
  </TitlesOfParts>
  <Company>Princeton University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1863</cp:revision>
  <cp:lastPrinted>2016-12-12T04:30:38Z</cp:lastPrinted>
  <dcterms:created xsi:type="dcterms:W3CDTF">2013-10-08T01:49:25Z</dcterms:created>
  <dcterms:modified xsi:type="dcterms:W3CDTF">2016-12-12T04:30:39Z</dcterms:modified>
</cp:coreProperties>
</file>