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tif" ContentType="image/tiff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0" r:id="rId1"/>
  </p:sldMasterIdLst>
  <p:notesMasterIdLst>
    <p:notesMasterId r:id="rId48"/>
  </p:notesMasterIdLst>
  <p:handoutMasterIdLst>
    <p:handoutMasterId r:id="rId49"/>
  </p:handoutMasterIdLst>
  <p:sldIdLst>
    <p:sldId id="317" r:id="rId2"/>
    <p:sldId id="320" r:id="rId3"/>
    <p:sldId id="266" r:id="rId4"/>
    <p:sldId id="267" r:id="rId5"/>
    <p:sldId id="312" r:id="rId6"/>
    <p:sldId id="268" r:id="rId7"/>
    <p:sldId id="313" r:id="rId8"/>
    <p:sldId id="269" r:id="rId9"/>
    <p:sldId id="270" r:id="rId10"/>
    <p:sldId id="272" r:id="rId11"/>
    <p:sldId id="274" r:id="rId12"/>
    <p:sldId id="275" r:id="rId13"/>
    <p:sldId id="273" r:id="rId14"/>
    <p:sldId id="276" r:id="rId15"/>
    <p:sldId id="323" r:id="rId16"/>
    <p:sldId id="271" r:id="rId17"/>
    <p:sldId id="314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324" r:id="rId28"/>
    <p:sldId id="287" r:id="rId29"/>
    <p:sldId id="286" r:id="rId30"/>
    <p:sldId id="288" r:id="rId31"/>
    <p:sldId id="289" r:id="rId32"/>
    <p:sldId id="308" r:id="rId33"/>
    <p:sldId id="290" r:id="rId34"/>
    <p:sldId id="291" r:id="rId35"/>
    <p:sldId id="315" r:id="rId36"/>
    <p:sldId id="293" r:id="rId37"/>
    <p:sldId id="298" r:id="rId38"/>
    <p:sldId id="303" r:id="rId39"/>
    <p:sldId id="304" r:id="rId40"/>
    <p:sldId id="305" r:id="rId41"/>
    <p:sldId id="306" r:id="rId42"/>
    <p:sldId id="325" r:id="rId43"/>
    <p:sldId id="321" r:id="rId44"/>
    <p:sldId id="318" r:id="rId45"/>
    <p:sldId id="319" r:id="rId46"/>
    <p:sldId id="322" r:id="rId47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50000"/>
      </a:spcBef>
      <a:spcAft>
        <a:spcPct val="0"/>
      </a:spcAft>
      <a:defRPr i="1" kern="1200">
        <a:solidFill>
          <a:schemeClr val="tx1"/>
        </a:solidFill>
        <a:latin typeface="Tahoma" charset="0"/>
        <a:ea typeface="Batang" charset="0"/>
        <a:cs typeface="Batang" charset="0"/>
      </a:defRPr>
    </a:lvl1pPr>
    <a:lvl2pPr marL="457200" algn="l" rtl="0" fontAlgn="base">
      <a:spcBef>
        <a:spcPct val="50000"/>
      </a:spcBef>
      <a:spcAft>
        <a:spcPct val="0"/>
      </a:spcAft>
      <a:defRPr i="1" kern="1200">
        <a:solidFill>
          <a:schemeClr val="tx1"/>
        </a:solidFill>
        <a:latin typeface="Tahoma" charset="0"/>
        <a:ea typeface="Batang" charset="0"/>
        <a:cs typeface="Batang" charset="0"/>
      </a:defRPr>
    </a:lvl2pPr>
    <a:lvl3pPr marL="914400" algn="l" rtl="0" fontAlgn="base">
      <a:spcBef>
        <a:spcPct val="50000"/>
      </a:spcBef>
      <a:spcAft>
        <a:spcPct val="0"/>
      </a:spcAft>
      <a:defRPr i="1" kern="1200">
        <a:solidFill>
          <a:schemeClr val="tx1"/>
        </a:solidFill>
        <a:latin typeface="Tahoma" charset="0"/>
        <a:ea typeface="Batang" charset="0"/>
        <a:cs typeface="Batang" charset="0"/>
      </a:defRPr>
    </a:lvl3pPr>
    <a:lvl4pPr marL="1371600" algn="l" rtl="0" fontAlgn="base">
      <a:spcBef>
        <a:spcPct val="50000"/>
      </a:spcBef>
      <a:spcAft>
        <a:spcPct val="0"/>
      </a:spcAft>
      <a:defRPr i="1" kern="1200">
        <a:solidFill>
          <a:schemeClr val="tx1"/>
        </a:solidFill>
        <a:latin typeface="Tahoma" charset="0"/>
        <a:ea typeface="Batang" charset="0"/>
        <a:cs typeface="Batang" charset="0"/>
      </a:defRPr>
    </a:lvl4pPr>
    <a:lvl5pPr marL="1828800" algn="l" rtl="0" fontAlgn="base">
      <a:spcBef>
        <a:spcPct val="50000"/>
      </a:spcBef>
      <a:spcAft>
        <a:spcPct val="0"/>
      </a:spcAft>
      <a:defRPr i="1" kern="1200">
        <a:solidFill>
          <a:schemeClr val="tx1"/>
        </a:solidFill>
        <a:latin typeface="Tahoma" charset="0"/>
        <a:ea typeface="Batang" charset="0"/>
        <a:cs typeface="Batang" charset="0"/>
      </a:defRPr>
    </a:lvl5pPr>
    <a:lvl6pPr marL="2286000" algn="l" defTabSz="457200" rtl="0" eaLnBrk="1" latinLnBrk="0" hangingPunct="1">
      <a:defRPr i="1" kern="1200">
        <a:solidFill>
          <a:schemeClr val="tx1"/>
        </a:solidFill>
        <a:latin typeface="Tahoma" charset="0"/>
        <a:ea typeface="Batang" charset="0"/>
        <a:cs typeface="Batang" charset="0"/>
      </a:defRPr>
    </a:lvl6pPr>
    <a:lvl7pPr marL="2743200" algn="l" defTabSz="457200" rtl="0" eaLnBrk="1" latinLnBrk="0" hangingPunct="1">
      <a:defRPr i="1" kern="1200">
        <a:solidFill>
          <a:schemeClr val="tx1"/>
        </a:solidFill>
        <a:latin typeface="Tahoma" charset="0"/>
        <a:ea typeface="Batang" charset="0"/>
        <a:cs typeface="Batang" charset="0"/>
      </a:defRPr>
    </a:lvl7pPr>
    <a:lvl8pPr marL="3200400" algn="l" defTabSz="457200" rtl="0" eaLnBrk="1" latinLnBrk="0" hangingPunct="1">
      <a:defRPr i="1" kern="1200">
        <a:solidFill>
          <a:schemeClr val="tx1"/>
        </a:solidFill>
        <a:latin typeface="Tahoma" charset="0"/>
        <a:ea typeface="Batang" charset="0"/>
        <a:cs typeface="Batang" charset="0"/>
      </a:defRPr>
    </a:lvl8pPr>
    <a:lvl9pPr marL="3657600" algn="l" defTabSz="457200" rtl="0" eaLnBrk="1" latinLnBrk="0" hangingPunct="1">
      <a:defRPr i="1" kern="1200">
        <a:solidFill>
          <a:schemeClr val="tx1"/>
        </a:solidFill>
        <a:latin typeface="Tahoma" charset="0"/>
        <a:ea typeface="Batang" charset="0"/>
        <a:cs typeface="Batang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E58"/>
    <a:srgbClr val="0099CC"/>
    <a:srgbClr val="B2B2B2"/>
    <a:srgbClr val="D60093"/>
    <a:srgbClr val="008000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93"/>
    <p:restoredTop sz="81081" autoAdjust="0"/>
  </p:normalViewPr>
  <p:slideViewPr>
    <p:cSldViewPr snapToGrid="0">
      <p:cViewPr varScale="1">
        <p:scale>
          <a:sx n="77" d="100"/>
          <a:sy n="77" d="100"/>
        </p:scale>
        <p:origin x="68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4" d="100"/>
        <a:sy n="134" d="100"/>
      </p:scale>
      <p:origin x="0" y="75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57094-65A5-AD4D-9C93-EB3002755E15}" type="datetimeFigureOut">
              <a:rPr lang="en-US" smtClean="0"/>
              <a:t>10/3/17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83E8C-743D-CB43-AA82-72C11FA5C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9261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79484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91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fld id="{81D79AA5-8E2B-8947-BB31-63E80697B5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50734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392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1261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431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162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 smtClean="0"/>
          </a:p>
        </p:txBody>
      </p:sp>
    </p:spTree>
    <p:extLst>
      <p:ext uri="{BB962C8B-B14F-4D97-AF65-F5344CB8AC3E}">
        <p14:creationId xmlns:p14="http://schemas.microsoft.com/office/powerpoint/2010/main" val="559263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8738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41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9344255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5678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0683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921635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752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51191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122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8726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023301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119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995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891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991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481386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749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870031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098384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5366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2287276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5898903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6706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856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195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00164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293523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44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8201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4149058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54892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3206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45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92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048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96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536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654845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00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55613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001843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685800"/>
            <a:ext cx="8382000" cy="1905000"/>
          </a:xfrm>
          <a:prstGeom prst="rect">
            <a:avLst/>
          </a:prstGeom>
        </p:spPr>
        <p:txBody>
          <a:bodyPr anchor="b"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95800"/>
            <a:ext cx="640080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7" name="Picture 6" descr="Princeton_shield.ti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6"/>
          <a:stretch/>
        </p:blipFill>
        <p:spPr>
          <a:xfrm>
            <a:off x="4169050" y="2971800"/>
            <a:ext cx="805900" cy="1018171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152400" y="434340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, Black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8755"/>
            <a:ext cx="8763000" cy="629824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 sz="2600">
                <a:solidFill>
                  <a:schemeClr val="bg1"/>
                </a:solidFill>
              </a:defRPr>
            </a:lvl2pPr>
            <a:lvl3pPr marL="914400" indent="0" algn="ctr">
              <a:buNone/>
              <a:defRPr sz="2600">
                <a:solidFill>
                  <a:schemeClr val="bg1"/>
                </a:solidFill>
              </a:defRPr>
            </a:lvl3pPr>
            <a:lvl4pPr marL="1371600" indent="0" algn="ctr">
              <a:buNone/>
              <a:defRPr sz="2600">
                <a:solidFill>
                  <a:schemeClr val="bg1"/>
                </a:solidFill>
              </a:defRPr>
            </a:lvl4pPr>
            <a:lvl5pPr marL="1828800" indent="0" algn="ctr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303D0-6A53-9649-8F8D-45FEF1B1C0C2}" type="datetime1">
              <a:rPr lang="en-US" smtClean="0"/>
              <a:t>10/3/17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111C5-E04E-4942-8174-12BB645D5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, Black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9B1EB-9873-8F41-8F4A-7F81FAECCAEB}" type="datetime1">
              <a:rPr lang="en-US" smtClean="0"/>
              <a:t>10/3/17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25072-9793-DD45-A50B-C84D5FD44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5018C-13DE-FB4D-9B73-1418A57D7A0B}" type="datetime1">
              <a:rPr lang="en-US" smtClean="0"/>
              <a:t>10/3/17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111C5-E04E-4942-8174-12BB645D5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763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80000"/>
              </a:lnSpc>
              <a:defRPr sz="4000" spc="-10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52400" y="129540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603B0-55DB-D844-AE28-4930CF0A7502}" type="datetime1">
              <a:rPr lang="en-US" smtClean="0"/>
              <a:t>10/3/17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59B53-AEC7-9D43-BD4D-FB123296CD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5425" y="1470346"/>
            <a:ext cx="4340375" cy="4877434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470346"/>
            <a:ext cx="4263565" cy="4877434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61BE1-FD1B-EF49-A731-D04BC009F9CF}" type="datetime1">
              <a:rPr lang="en-US" smtClean="0"/>
              <a:t>10/3/17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00562-6296-9E41-94C7-4DAE5BF4E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75936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80000"/>
              </a:lnSpc>
              <a:defRPr sz="4000" spc="-10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52400" y="129540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C772B-419F-4945-A8A8-29FB18E0865E}" type="datetime1">
              <a:rPr lang="en-US" smtClean="0"/>
              <a:t>10/3/17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34AC4-E5A6-0446-ADDB-6CB25A5DDD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763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80000"/>
              </a:lnSpc>
              <a:defRPr sz="4000" spc="-10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52400" y="129540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47ECB-7ED4-D046-9840-12A826198425}" type="datetime1">
              <a:rPr lang="en-US" smtClean="0"/>
              <a:t>10/3/17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25072-9793-DD45-A50B-C84D5FD44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E9CEA-43FC-CC40-82B6-82730664F590}" type="datetime1">
              <a:rPr lang="en-US" smtClean="0"/>
              <a:t>10/3/17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BDEDE-40D3-1C4C-B3CB-CF078D2D5C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E3821-E844-4146-AC1C-452FF9AC54D9}" type="datetime1">
              <a:rPr lang="en-US" smtClean="0"/>
              <a:t>10/3/17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0B851-7313-6B4B-90F0-D21AC23BC8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Black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 sz="2600">
                <a:solidFill>
                  <a:schemeClr val="bg1"/>
                </a:solidFill>
              </a:defRPr>
            </a:lvl2pPr>
            <a:lvl3pPr>
              <a:defRPr sz="2600">
                <a:solidFill>
                  <a:schemeClr val="bg1"/>
                </a:solidFill>
              </a:defRPr>
            </a:lvl3pPr>
            <a:lvl4pPr>
              <a:defRPr sz="2600">
                <a:solidFill>
                  <a:schemeClr val="bg1"/>
                </a:solidFill>
              </a:defRPr>
            </a:lvl4pPr>
            <a:lvl5pPr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D051C-1200-C44C-A5D0-9F5A3A87319E}" type="datetime1">
              <a:rPr lang="en-US" smtClean="0"/>
              <a:t>10/3/17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111C5-E04E-4942-8174-12BB645D5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763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80000"/>
              </a:lnSpc>
              <a:defRPr spc="-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52400" y="129540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4478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53200"/>
            <a:ext cx="2133600" cy="212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3A062867-FF3B-224B-8FF1-ED7161792A40}" type="datetime1">
              <a:rPr lang="en-US" smtClean="0"/>
              <a:t>10/3/17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53200"/>
            <a:ext cx="2895600" cy="212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553200"/>
            <a:ext cx="2133600" cy="212725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1400" b="1">
                <a:solidFill>
                  <a:srgbClr val="FF6600"/>
                </a:solidFill>
                <a:latin typeface="+mn-lt"/>
              </a:defRPr>
            </a:lvl1pPr>
          </a:lstStyle>
          <a:p>
            <a:pPr>
              <a:defRPr/>
            </a:pPr>
            <a:fld id="{62406363-7E77-DB4B-97E5-317AD9418D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13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9pPr>
    </p:titleStyle>
    <p:bodyStyle>
      <a:lvl1pPr marL="342900" indent="-342900" algn="l" defTabSz="457200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 spc="-50">
          <a:solidFill>
            <a:schemeClr val="tx1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defTabSz="457200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Font typeface="Arial" pitchFamily="-1" charset="0"/>
        <a:buChar char="–"/>
        <a:defRPr sz="2400" kern="1200" spc="-5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2pPr>
      <a:lvl3pPr marL="1143000" indent="-228600" algn="l" defTabSz="457200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 spc="-5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3pPr>
      <a:lvl4pPr marL="1600200" indent="-228600" algn="l" defTabSz="457200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Font typeface="Arial" pitchFamily="-1" charset="0"/>
        <a:buChar char="–"/>
        <a:defRPr sz="2400" kern="1200" spc="-5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4pPr>
      <a:lvl5pPr marL="2057400" indent="-228600" algn="l" defTabSz="457200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Font typeface="Arial" pitchFamily="-1" charset="0"/>
        <a:buChar char="»"/>
        <a:defRPr sz="2400" kern="1200" spc="-5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1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3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3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6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7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685800"/>
            <a:ext cx="8382000" cy="2070100"/>
          </a:xfrm>
        </p:spPr>
        <p:txBody>
          <a:bodyPr/>
          <a:lstStyle/>
          <a:p>
            <a:r>
              <a:rPr lang="en-US" dirty="0" smtClean="0"/>
              <a:t>Distributed Mesh Wireless Networks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COS 418: </a:t>
            </a:r>
            <a:r>
              <a:rPr lang="en-US" i="1" dirty="0" smtClean="0"/>
              <a:t>Distributed Systems</a:t>
            </a:r>
          </a:p>
          <a:p>
            <a:r>
              <a:rPr lang="en-US" dirty="0" smtClean="0"/>
              <a:t>Lecture 20</a:t>
            </a:r>
          </a:p>
          <a:p>
            <a:endParaRPr lang="en-US" dirty="0" smtClean="0"/>
          </a:p>
          <a:p>
            <a:r>
              <a:rPr lang="en-US" dirty="0" smtClean="0"/>
              <a:t>Kyle Jamieson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08911" y="6497684"/>
            <a:ext cx="31261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[Selected content adapted from B. Karp]</a:t>
            </a:r>
          </a:p>
        </p:txBody>
      </p:sp>
    </p:spTree>
    <p:extLst>
      <p:ext uri="{BB962C8B-B14F-4D97-AF65-F5344CB8AC3E}">
        <p14:creationId xmlns:p14="http://schemas.microsoft.com/office/powerpoint/2010/main" val="190865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Wired</a:t>
            </a:r>
            <a:r>
              <a:rPr lang="en-US" dirty="0"/>
              <a:t> </a:t>
            </a:r>
            <a:r>
              <a:rPr lang="en-US" dirty="0" smtClean="0"/>
              <a:t>links</a:t>
            </a:r>
            <a:endParaRPr lang="en-US" dirty="0"/>
          </a:p>
          <a:p>
            <a:pPr lvl="1"/>
            <a:r>
              <a:rPr lang="en-US" dirty="0" smtClean="0"/>
              <a:t>Most wired links offer bit </a:t>
            </a:r>
            <a:r>
              <a:rPr lang="en-US" dirty="0"/>
              <a:t>error rate </a:t>
            </a:r>
            <a:r>
              <a:rPr lang="en-US" i="1" dirty="0" smtClean="0"/>
              <a:t>ca.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0070C0"/>
                </a:solidFill>
              </a:rPr>
              <a:t>10</a:t>
            </a:r>
            <a:r>
              <a:rPr lang="en-US" b="1" baseline="30000" dirty="0" smtClean="0">
                <a:solidFill>
                  <a:srgbClr val="0070C0"/>
                </a:solidFill>
              </a:rPr>
              <a:t>−12</a:t>
            </a:r>
            <a:endParaRPr lang="en-US" b="1" dirty="0">
              <a:solidFill>
                <a:srgbClr val="0070C0"/>
              </a:solidFill>
            </a:endParaRPr>
          </a:p>
          <a:p>
            <a:pPr lvl="1"/>
            <a:r>
              <a:rPr lang="en-US" dirty="0"/>
              <a:t>Links </a:t>
            </a:r>
            <a:r>
              <a:rPr lang="en-US" dirty="0" smtClean="0"/>
              <a:t>are </a:t>
            </a:r>
            <a:r>
              <a:rPr lang="en-US" b="1" dirty="0" smtClean="0">
                <a:latin typeface="Arial"/>
              </a:rPr>
              <a:t>“</a:t>
            </a:r>
            <a:r>
              <a:rPr lang="en-US" b="1" dirty="0" smtClean="0"/>
              <a:t>all</a:t>
            </a:r>
            <a:r>
              <a:rPr lang="en-US" b="1" dirty="0" smtClean="0">
                <a:latin typeface="Arial"/>
              </a:rPr>
              <a:t>”</a:t>
            </a:r>
            <a:r>
              <a:rPr lang="en-US" b="1" dirty="0" smtClean="0"/>
              <a:t> </a:t>
            </a:r>
            <a:r>
              <a:rPr lang="en-US" dirty="0"/>
              <a:t>(connected) or </a:t>
            </a:r>
            <a:r>
              <a:rPr lang="en-US" b="1" dirty="0" smtClean="0">
                <a:latin typeface="Arial"/>
              </a:rPr>
              <a:t>“</a:t>
            </a:r>
            <a:r>
              <a:rPr lang="en-US" b="1" dirty="0" smtClean="0"/>
              <a:t>nothing</a:t>
            </a:r>
            <a:r>
              <a:rPr lang="en-US" b="1" dirty="0" smtClean="0">
                <a:latin typeface="Arial"/>
              </a:rPr>
              <a:t>”</a:t>
            </a:r>
            <a:r>
              <a:rPr lang="en-US" b="1" dirty="0" smtClean="0"/>
              <a:t> </a:t>
            </a:r>
            <a:r>
              <a:rPr lang="en-US" dirty="0"/>
              <a:t>(cut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  <a:p>
            <a:r>
              <a:rPr lang="en-US" b="1" dirty="0"/>
              <a:t>Wireless</a:t>
            </a:r>
            <a:r>
              <a:rPr lang="en-US" dirty="0"/>
              <a:t> </a:t>
            </a:r>
            <a:r>
              <a:rPr lang="en-US" dirty="0" smtClean="0"/>
              <a:t>links</a:t>
            </a:r>
            <a:endParaRPr lang="en-US" dirty="0"/>
          </a:p>
          <a:p>
            <a:pPr lvl="1"/>
            <a:r>
              <a:rPr lang="en-US" dirty="0"/>
              <a:t>Bit error rate depends on </a:t>
            </a:r>
            <a:r>
              <a:rPr lang="en-US" b="1" dirty="0" smtClean="0"/>
              <a:t>signal to interference plus noise ratio </a:t>
            </a:r>
            <a:r>
              <a:rPr lang="en-US" dirty="0" smtClean="0"/>
              <a:t>(SNR) at </a:t>
            </a:r>
            <a:r>
              <a:rPr lang="en-US" dirty="0"/>
              <a:t>receiver</a:t>
            </a:r>
          </a:p>
          <a:p>
            <a:pPr lvl="1"/>
            <a:r>
              <a:rPr lang="en-US" dirty="0"/>
              <a:t>Dependent on distance, attenuation, </a:t>
            </a:r>
            <a:r>
              <a:rPr lang="en-US" dirty="0" smtClean="0"/>
              <a:t>interference</a:t>
            </a:r>
          </a:p>
          <a:p>
            <a:endParaRPr lang="en-US" dirty="0"/>
          </a:p>
          <a:p>
            <a:r>
              <a:rPr lang="en-US" b="1" dirty="0" smtClean="0"/>
              <a:t>Would like:</a:t>
            </a:r>
            <a:r>
              <a:rPr lang="en-US" dirty="0" smtClean="0"/>
              <a:t> Wireless links like wired links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681F0-E31E-1A48-A849-8D273B0BF792}" type="slidenum">
              <a:rPr lang="en-US"/>
              <a:pPr/>
              <a:t>10</a:t>
            </a:fld>
            <a:endParaRPr lang="en-US"/>
          </a:p>
        </p:txBody>
      </p:sp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Links: Wired </a:t>
            </a:r>
            <a:r>
              <a:rPr lang="en-US" i="1" dirty="0" smtClean="0"/>
              <a:t>v. </a:t>
            </a:r>
            <a:r>
              <a:rPr lang="en-US" dirty="0" smtClean="0"/>
              <a:t>wireless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4114800"/>
            <a:ext cx="8458200" cy="2133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A </a:t>
            </a:r>
            <a:r>
              <a:rPr lang="en-US" sz="3200" dirty="0">
                <a:sym typeface="Wingdings" charset="0"/>
              </a:rPr>
              <a:t> C: 1 hop; </a:t>
            </a:r>
            <a:r>
              <a:rPr lang="en-US" sz="3200" b="1" dirty="0">
                <a:solidFill>
                  <a:srgbClr val="FF0000"/>
                </a:solidFill>
                <a:sym typeface="Wingdings" charset="0"/>
              </a:rPr>
              <a:t>high loss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A </a:t>
            </a:r>
            <a:r>
              <a:rPr lang="en-US" sz="3200" dirty="0">
                <a:sym typeface="Wingdings" charset="0"/>
              </a:rPr>
              <a:t> B  C: 2 hops; </a:t>
            </a:r>
            <a:r>
              <a:rPr lang="en-US" sz="3200" b="1" dirty="0">
                <a:solidFill>
                  <a:srgbClr val="0070C0"/>
                </a:solidFill>
                <a:sym typeface="Wingdings" charset="0"/>
              </a:rPr>
              <a:t>lower loss</a:t>
            </a:r>
          </a:p>
          <a:p>
            <a:pPr>
              <a:lnSpc>
                <a:spcPct val="90000"/>
              </a:lnSpc>
            </a:pPr>
            <a:endParaRPr lang="en-US" sz="3200" dirty="0">
              <a:solidFill>
                <a:srgbClr val="008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3200" dirty="0"/>
              <a:t>But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b="1" dirty="0"/>
              <a:t>does this happen </a:t>
            </a:r>
            <a:r>
              <a:rPr lang="en-US" sz="3200" dirty="0"/>
              <a:t>in practice?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716A4-2B87-274C-8F90-68DFC4AA611D}" type="slidenum">
              <a:rPr lang="en-US"/>
              <a:pPr/>
              <a:t>11</a:t>
            </a:fld>
            <a:endParaRPr lang="en-US"/>
          </a:p>
        </p:txBody>
      </p:sp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Varying link loss rates</a:t>
            </a:r>
            <a:endParaRPr lang="en-US" dirty="0"/>
          </a:p>
        </p:txBody>
      </p:sp>
      <p:sp>
        <p:nvSpPr>
          <p:cNvPr id="171012" name="Text Box 4"/>
          <p:cNvSpPr txBox="1">
            <a:spLocks noChangeArrowheads="1"/>
          </p:cNvSpPr>
          <p:nvPr/>
        </p:nvSpPr>
        <p:spPr bwMode="auto">
          <a:xfrm>
            <a:off x="2514600" y="2101850"/>
            <a:ext cx="381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FF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i="0" dirty="0">
                <a:latin typeface="Arial" charset="0"/>
                <a:ea typeface="Arial" charset="0"/>
                <a:cs typeface="Arial" charset="0"/>
              </a:rPr>
              <a:t>A</a:t>
            </a:r>
            <a:endParaRPr lang="en-US" b="1" i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1013" name="Text Box 5"/>
          <p:cNvSpPr txBox="1">
            <a:spLocks noChangeArrowheads="1"/>
          </p:cNvSpPr>
          <p:nvPr/>
        </p:nvSpPr>
        <p:spPr bwMode="auto">
          <a:xfrm>
            <a:off x="4343400" y="2101850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FF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i="0" dirty="0">
                <a:latin typeface="Arial" charset="0"/>
                <a:ea typeface="Arial" charset="0"/>
                <a:cs typeface="Arial" charset="0"/>
              </a:rPr>
              <a:t>B</a:t>
            </a:r>
            <a:endParaRPr lang="en-US" b="1" i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1014" name="Text Box 6"/>
          <p:cNvSpPr txBox="1">
            <a:spLocks noChangeArrowheads="1"/>
          </p:cNvSpPr>
          <p:nvPr/>
        </p:nvSpPr>
        <p:spPr bwMode="auto">
          <a:xfrm>
            <a:off x="6172200" y="2101850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FF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i="0" dirty="0">
                <a:latin typeface="Arial" charset="0"/>
                <a:ea typeface="Arial" charset="0"/>
                <a:cs typeface="Arial" charset="0"/>
              </a:rPr>
              <a:t>C</a:t>
            </a:r>
            <a:endParaRPr lang="en-US" b="1" i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1016" name="Freeform 8"/>
          <p:cNvSpPr>
            <a:spLocks/>
          </p:cNvSpPr>
          <p:nvPr/>
        </p:nvSpPr>
        <p:spPr bwMode="auto">
          <a:xfrm>
            <a:off x="2743200" y="1600200"/>
            <a:ext cx="3657600" cy="369332"/>
          </a:xfrm>
          <a:custGeom>
            <a:avLst/>
            <a:gdLst>
              <a:gd name="T0" fmla="*/ 0 w 2304"/>
              <a:gd name="T1" fmla="*/ 288 h 288"/>
              <a:gd name="T2" fmla="*/ 1152 w 2304"/>
              <a:gd name="T3" fmla="*/ 0 h 288"/>
              <a:gd name="T4" fmla="*/ 2304 w 2304"/>
              <a:gd name="T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04" h="288">
                <a:moveTo>
                  <a:pt x="0" y="288"/>
                </a:moveTo>
                <a:cubicBezTo>
                  <a:pt x="384" y="144"/>
                  <a:pt x="768" y="0"/>
                  <a:pt x="1152" y="0"/>
                </a:cubicBezTo>
                <a:cubicBezTo>
                  <a:pt x="1536" y="0"/>
                  <a:pt x="1920" y="144"/>
                  <a:pt x="2304" y="288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171017" name="Freeform 9"/>
          <p:cNvSpPr>
            <a:spLocks/>
          </p:cNvSpPr>
          <p:nvPr/>
        </p:nvSpPr>
        <p:spPr bwMode="auto">
          <a:xfrm>
            <a:off x="2743200" y="2743200"/>
            <a:ext cx="1828800" cy="369332"/>
          </a:xfrm>
          <a:custGeom>
            <a:avLst/>
            <a:gdLst>
              <a:gd name="T0" fmla="*/ 0 w 1152"/>
              <a:gd name="T1" fmla="*/ 0 h 144"/>
              <a:gd name="T2" fmla="*/ 576 w 1152"/>
              <a:gd name="T3" fmla="*/ 144 h 144"/>
              <a:gd name="T4" fmla="*/ 1152 w 1152"/>
              <a:gd name="T5" fmla="*/ 0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52" h="144">
                <a:moveTo>
                  <a:pt x="0" y="0"/>
                </a:moveTo>
                <a:cubicBezTo>
                  <a:pt x="192" y="72"/>
                  <a:pt x="384" y="144"/>
                  <a:pt x="576" y="144"/>
                </a:cubicBezTo>
                <a:cubicBezTo>
                  <a:pt x="768" y="144"/>
                  <a:pt x="960" y="72"/>
                  <a:pt x="1152" y="0"/>
                </a:cubicBezTo>
              </a:path>
            </a:pathLst>
          </a:custGeom>
          <a:noFill/>
          <a:ln w="28575" cap="flat" cmpd="sng">
            <a:solidFill>
              <a:srgbClr val="0070C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171018" name="Freeform 10"/>
          <p:cNvSpPr>
            <a:spLocks/>
          </p:cNvSpPr>
          <p:nvPr/>
        </p:nvSpPr>
        <p:spPr bwMode="auto">
          <a:xfrm>
            <a:off x="4572000" y="2743200"/>
            <a:ext cx="1828800" cy="369332"/>
          </a:xfrm>
          <a:custGeom>
            <a:avLst/>
            <a:gdLst>
              <a:gd name="T0" fmla="*/ 0 w 1152"/>
              <a:gd name="T1" fmla="*/ 0 h 144"/>
              <a:gd name="T2" fmla="*/ 576 w 1152"/>
              <a:gd name="T3" fmla="*/ 144 h 144"/>
              <a:gd name="T4" fmla="*/ 1152 w 1152"/>
              <a:gd name="T5" fmla="*/ 0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52" h="144">
                <a:moveTo>
                  <a:pt x="0" y="0"/>
                </a:moveTo>
                <a:cubicBezTo>
                  <a:pt x="192" y="72"/>
                  <a:pt x="384" y="144"/>
                  <a:pt x="576" y="144"/>
                </a:cubicBezTo>
                <a:cubicBezTo>
                  <a:pt x="768" y="144"/>
                  <a:pt x="960" y="72"/>
                  <a:pt x="1152" y="0"/>
                </a:cubicBezTo>
              </a:path>
            </a:pathLst>
          </a:custGeom>
          <a:noFill/>
          <a:ln w="28575" cap="flat" cmpd="sng">
            <a:solidFill>
              <a:srgbClr val="0070C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71019" name="Text Box 11"/>
          <p:cNvSpPr txBox="1">
            <a:spLocks noChangeArrowheads="1"/>
          </p:cNvSpPr>
          <p:nvPr/>
        </p:nvSpPr>
        <p:spPr bwMode="auto">
          <a:xfrm>
            <a:off x="4756666" y="3062288"/>
            <a:ext cx="15023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i="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10% loss</a:t>
            </a:r>
          </a:p>
        </p:txBody>
      </p:sp>
      <p:sp>
        <p:nvSpPr>
          <p:cNvPr id="171020" name="Text Box 12"/>
          <p:cNvSpPr txBox="1">
            <a:spLocks noChangeArrowheads="1"/>
          </p:cNvSpPr>
          <p:nvPr/>
        </p:nvSpPr>
        <p:spPr bwMode="auto">
          <a:xfrm>
            <a:off x="2927866" y="3048000"/>
            <a:ext cx="15023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i="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10% loss</a:t>
            </a:r>
          </a:p>
        </p:txBody>
      </p:sp>
      <p:sp>
        <p:nvSpPr>
          <p:cNvPr id="171021" name="Text Box 13"/>
          <p:cNvSpPr txBox="1">
            <a:spLocks noChangeArrowheads="1"/>
          </p:cNvSpPr>
          <p:nvPr/>
        </p:nvSpPr>
        <p:spPr bwMode="auto">
          <a:xfrm>
            <a:off x="3773640" y="1600200"/>
            <a:ext cx="15023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i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90% loss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24833-AF83-9441-BCAF-AAEBBD865ABC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Hop </a:t>
            </a:r>
            <a:r>
              <a:rPr lang="en-US" dirty="0" smtClean="0"/>
              <a:t>count </a:t>
            </a:r>
            <a:r>
              <a:rPr lang="en-US" dirty="0"/>
              <a:t>and </a:t>
            </a:r>
            <a:r>
              <a:rPr lang="en-US" dirty="0" smtClean="0"/>
              <a:t>throughput (1)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491" y="1554162"/>
            <a:ext cx="5414818" cy="5105400"/>
          </a:xfrm>
          <a:prstGeom prst="rect">
            <a:avLst/>
          </a:prstGeom>
        </p:spPr>
      </p:pic>
      <p:sp>
        <p:nvSpPr>
          <p:cNvPr id="172035" name="Rectangle 3"/>
          <p:cNvSpPr>
            <a:spLocks noGrp="1" noChangeArrowheads="1"/>
          </p:cNvSpPr>
          <p:nvPr>
            <p:ph idx="1"/>
          </p:nvPr>
        </p:nvSpPr>
        <p:spPr>
          <a:xfrm>
            <a:off x="1608482" y="2615411"/>
            <a:ext cx="5850835" cy="958847"/>
          </a:xfrm>
          <a:solidFill>
            <a:schemeClr val="accent5">
              <a:lumMod val="20000"/>
              <a:lumOff val="80000"/>
              <a:alpha val="85000"/>
            </a:schemeClr>
          </a:solidFill>
          <a:ln w="38100">
            <a:solidFill>
              <a:schemeClr val="tx1"/>
            </a:solidFill>
            <a:prstDash val="sys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b="1" dirty="0" smtClean="0"/>
              <a:t>Minimum-hop-count</a:t>
            </a:r>
            <a:r>
              <a:rPr lang="en-US" dirty="0" smtClean="0"/>
              <a:t> routes are significantly </a:t>
            </a:r>
            <a:r>
              <a:rPr lang="en-US" b="1" dirty="0" smtClean="0">
                <a:solidFill>
                  <a:srgbClr val="FF0000"/>
                </a:solidFill>
              </a:rPr>
              <a:t>throughput-suboptimal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95600" y="2150853"/>
            <a:ext cx="3485321" cy="2997616"/>
            <a:chOff x="2895600" y="2150853"/>
            <a:chExt cx="3485321" cy="2997616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3114261" y="4744278"/>
              <a:ext cx="622852" cy="0"/>
            </a:xfrm>
            <a:prstGeom prst="straightConnector1">
              <a:avLst/>
            </a:prstGeom>
            <a:ln>
              <a:solidFill>
                <a:srgbClr val="FF0000"/>
              </a:solidFill>
              <a:prstDash val="solid"/>
              <a:headEnd type="triangle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2895600" y="5148469"/>
              <a:ext cx="622852" cy="0"/>
            </a:xfrm>
            <a:prstGeom prst="straightConnector1">
              <a:avLst/>
            </a:prstGeom>
            <a:ln>
              <a:solidFill>
                <a:srgbClr val="FF0000"/>
              </a:solidFill>
              <a:prstDash val="solid"/>
              <a:headEnd type="triangle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3631095" y="4093609"/>
              <a:ext cx="318053" cy="0"/>
            </a:xfrm>
            <a:prstGeom prst="straightConnector1">
              <a:avLst/>
            </a:prstGeom>
            <a:ln>
              <a:solidFill>
                <a:srgbClr val="FF0000"/>
              </a:solidFill>
              <a:prstDash val="solid"/>
              <a:headEnd type="triangle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6062868" y="2150853"/>
              <a:ext cx="318053" cy="0"/>
            </a:xfrm>
            <a:prstGeom prst="straightConnector1">
              <a:avLst/>
            </a:prstGeom>
            <a:ln>
              <a:solidFill>
                <a:srgbClr val="FF0000"/>
              </a:solidFill>
              <a:prstDash val="solid"/>
              <a:headEnd type="triangle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5" grpId="0" uiExpan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5539032"/>
            <a:ext cx="8763000" cy="1005697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Two-hop path is </a:t>
            </a:r>
            <a:r>
              <a:rPr lang="en-US" b="1" dirty="0" smtClean="0">
                <a:solidFill>
                  <a:srgbClr val="0070C0"/>
                </a:solidFill>
              </a:rPr>
              <a:t>suboptimal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Some </a:t>
            </a:r>
            <a:r>
              <a:rPr lang="en-US" b="1" dirty="0" smtClean="0">
                <a:solidFill>
                  <a:srgbClr val="00B050"/>
                </a:solidFill>
              </a:rPr>
              <a:t>3-hop </a:t>
            </a:r>
            <a:r>
              <a:rPr lang="en-US" b="1" dirty="0">
                <a:solidFill>
                  <a:srgbClr val="00B050"/>
                </a:solidFill>
              </a:rPr>
              <a:t>paths </a:t>
            </a:r>
            <a:r>
              <a:rPr lang="en-US" b="1" dirty="0" smtClean="0">
                <a:solidFill>
                  <a:srgbClr val="00B050"/>
                </a:solidFill>
              </a:rPr>
              <a:t>better,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some worse </a:t>
            </a:r>
            <a:r>
              <a:rPr lang="en-US" dirty="0" smtClean="0"/>
              <a:t>than 2-hop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D5F79-ACF5-E643-B10B-171615627F01}" type="slidenum">
              <a:rPr lang="en-US"/>
              <a:pPr/>
              <a:t>13</a:t>
            </a:fld>
            <a:endParaRPr lang="en-US"/>
          </a:p>
        </p:txBody>
      </p:sp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Hop </a:t>
            </a:r>
            <a:r>
              <a:rPr lang="en-US" smtClean="0"/>
              <a:t>count </a:t>
            </a:r>
            <a:r>
              <a:rPr lang="en-US"/>
              <a:t>and t</a:t>
            </a:r>
            <a:r>
              <a:rPr lang="en-US" smtClean="0"/>
              <a:t>hroughput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610" t="11701"/>
          <a:stretch/>
        </p:blipFill>
        <p:spPr>
          <a:xfrm>
            <a:off x="1929058" y="1579787"/>
            <a:ext cx="5209683" cy="35986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93003" b="21680"/>
          <a:stretch/>
        </p:blipFill>
        <p:spPr>
          <a:xfrm>
            <a:off x="1534504" y="1401418"/>
            <a:ext cx="394554" cy="319197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337313" y="3710033"/>
            <a:ext cx="381000" cy="990600"/>
          </a:xfrm>
          <a:prstGeom prst="roundRect">
            <a:avLst/>
          </a:prstGeom>
          <a:ln w="38100">
            <a:solidFill>
              <a:srgbClr val="0070C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947240" y="2780583"/>
            <a:ext cx="5173318" cy="616810"/>
          </a:xfrm>
          <a:prstGeom prst="rect">
            <a:avLst/>
          </a:prstGeom>
          <a:solidFill>
            <a:schemeClr val="accent5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tx1"/>
            </a:solidFill>
            <a:prstDash val="sysDash"/>
            <a:miter lim="800000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Char char="•"/>
              <a:defRPr sz="2800" kern="1200" spc="-5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Char char="–"/>
              <a:defRPr sz="2800" kern="1200" spc="-5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Char char="•"/>
              <a:defRPr sz="2800" kern="1200" spc="-5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Char char="–"/>
              <a:defRPr sz="2800" kern="1200" spc="-5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Char char="»"/>
              <a:defRPr sz="2800" kern="1200" spc="-5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 typeface="Arial" pitchFamily="-1" charset="0"/>
              <a:buNone/>
            </a:pPr>
            <a:r>
              <a:rPr lang="en-US" b="1" i="0" dirty="0" smtClean="0"/>
              <a:t>Must choose paths </a:t>
            </a:r>
            <a:r>
              <a:rPr lang="en-US" b="1" i="0" dirty="0" smtClean="0">
                <a:solidFill>
                  <a:schemeClr val="accent3">
                    <a:lumMod val="50000"/>
                  </a:schemeClr>
                </a:solidFill>
              </a:rPr>
              <a:t>with care</a:t>
            </a:r>
            <a:endParaRPr lang="en-US" b="1" i="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3687819"/>
            <a:ext cx="8763000" cy="2765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Vertical </a:t>
            </a:r>
            <a:r>
              <a:rPr lang="en-US" dirty="0"/>
              <a:t>bar </a:t>
            </a:r>
            <a:r>
              <a:rPr lang="en-US" dirty="0" smtClean="0"/>
              <a:t>ends = loss rate on 1 link </a:t>
            </a:r>
            <a:r>
              <a:rPr lang="en-US" dirty="0"/>
              <a:t>in each </a:t>
            </a:r>
            <a:r>
              <a:rPr lang="en-US" dirty="0" smtClean="0"/>
              <a:t>direction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 smtClean="0"/>
              <a:t>Many links </a:t>
            </a:r>
            <a:r>
              <a:rPr lang="en-US" b="1" dirty="0" smtClean="0">
                <a:solidFill>
                  <a:srgbClr val="1F497D"/>
                </a:solidFill>
              </a:rPr>
              <a:t>asymmetric</a:t>
            </a:r>
            <a:r>
              <a:rPr lang="en-US" dirty="0" smtClean="0">
                <a:solidFill>
                  <a:srgbClr val="1F497D"/>
                </a:solidFill>
              </a:rPr>
              <a:t>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rgbClr val="1F497D"/>
                </a:solidFill>
              </a:rPr>
              <a:t>very </a:t>
            </a:r>
            <a:r>
              <a:rPr lang="en-US" b="1" dirty="0">
                <a:solidFill>
                  <a:srgbClr val="1F497D"/>
                </a:solidFill>
              </a:rPr>
              <a:t>lossy in </a:t>
            </a:r>
            <a:r>
              <a:rPr lang="en-US" b="1" dirty="0" smtClean="0">
                <a:solidFill>
                  <a:srgbClr val="1F497D"/>
                </a:solidFill>
              </a:rPr>
              <a:t>≥ 1 way</a:t>
            </a:r>
          </a:p>
          <a:p>
            <a:pPr>
              <a:lnSpc>
                <a:spcPct val="90000"/>
              </a:lnSpc>
            </a:pPr>
            <a:endParaRPr lang="en-US" spc="-150" dirty="0"/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b="1" dirty="0" smtClean="0">
                <a:solidFill>
                  <a:schemeClr val="tx2"/>
                </a:solidFill>
              </a:rPr>
              <a:t>Wide </a:t>
            </a:r>
            <a:r>
              <a:rPr lang="en-US" b="1" dirty="0">
                <a:solidFill>
                  <a:schemeClr val="tx2"/>
                </a:solidFill>
              </a:rPr>
              <a:t>range </a:t>
            </a:r>
            <a:r>
              <a:rPr lang="en-US" dirty="0"/>
              <a:t>of loss </a:t>
            </a:r>
            <a:r>
              <a:rPr lang="en-US" dirty="0" smtClean="0"/>
              <a:t>rates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E49A5-8E0E-6346-83CC-C2A9CFE99E76}" type="slidenum">
              <a:rPr lang="en-US"/>
              <a:pPr/>
              <a:t>14</a:t>
            </a:fld>
            <a:endParaRPr lang="en-US"/>
          </a:p>
        </p:txBody>
      </p:sp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Link </a:t>
            </a:r>
            <a:r>
              <a:rPr lang="en-US" sz="3600" dirty="0"/>
              <a:t>l</a:t>
            </a:r>
            <a:r>
              <a:rPr lang="en-US" sz="3600" dirty="0" smtClean="0"/>
              <a:t>oss is high and asymmetric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17374"/>
            <a:ext cx="8763000" cy="1872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n-US" sz="3200" b="1" dirty="0"/>
          </a:p>
          <a:p>
            <a:pPr marL="514350" indent="-514350">
              <a:buFont typeface="+mj-lt"/>
              <a:buAutoNum type="arabicPeriod"/>
            </a:pPr>
            <a:r>
              <a:rPr lang="en-US" sz="3200" b="1" dirty="0" smtClean="0"/>
              <a:t>Roofnet: An unplanned Wi-Fi Mesh network</a:t>
            </a:r>
          </a:p>
          <a:p>
            <a:pPr marL="914400" lvl="1" indent="-514350"/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Wireless mesh link measurements</a:t>
            </a:r>
          </a:p>
          <a:p>
            <a:pPr marL="914400" lvl="1" indent="-514350"/>
            <a:r>
              <a:rPr lang="en-US" sz="3200" b="1" dirty="0" smtClean="0"/>
              <a:t>Routing and bit rate selection</a:t>
            </a:r>
          </a:p>
          <a:p>
            <a:pPr marL="914400" lvl="1" indent="-514350"/>
            <a:r>
              <a:rPr lang="en-US" sz="3200" dirty="0" smtClean="0"/>
              <a:t>End-to-end performance evaluation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Advertisement for COS-598A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24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70990"/>
            <a:ext cx="8763000" cy="508220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 dirty="0" smtClean="0"/>
              <a:t>Each </a:t>
            </a:r>
            <a:r>
              <a:rPr lang="en-US" sz="2800" dirty="0"/>
              <a:t>link </a:t>
            </a:r>
            <a:r>
              <a:rPr lang="en-US" sz="2800" dirty="0" smtClean="0"/>
              <a:t>has an associated 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</a:rPr>
              <a:t>metric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/>
              <a:t>(not necessarily 1</a:t>
            </a:r>
            <a:r>
              <a:rPr lang="en-US" sz="2800" dirty="0" smtClean="0"/>
              <a:t>!)</a:t>
            </a: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800" dirty="0"/>
              <a:t>Data packets contain </a:t>
            </a:r>
            <a:r>
              <a:rPr lang="en-US" sz="2800" b="1" dirty="0" smtClean="0">
                <a:solidFill>
                  <a:srgbClr val="0070C0"/>
                </a:solidFill>
              </a:rPr>
              <a:t>source routes</a:t>
            </a:r>
            <a:endParaRPr lang="en-US" sz="2800" dirty="0" smtClean="0"/>
          </a:p>
          <a:p>
            <a:pPr>
              <a:lnSpc>
                <a:spcPct val="80000"/>
              </a:lnSpc>
            </a:pPr>
            <a:endParaRPr lang="en-US" sz="2800" dirty="0">
              <a:solidFill>
                <a:srgbClr val="0080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dirty="0"/>
              <a:t>Nodes keep </a:t>
            </a:r>
            <a:r>
              <a:rPr lang="en-US" sz="2800" b="1" dirty="0">
                <a:solidFill>
                  <a:srgbClr val="0070C0"/>
                </a:solidFill>
              </a:rPr>
              <a:t>database of link metrics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Nodes write current </a:t>
            </a:r>
            <a:r>
              <a:rPr lang="en-US" dirty="0" smtClean="0"/>
              <a:t>metric </a:t>
            </a:r>
            <a:r>
              <a:rPr lang="en-US" dirty="0"/>
              <a:t>into source route of </a:t>
            </a:r>
            <a:r>
              <a:rPr lang="en-US" dirty="0" smtClean="0"/>
              <a:t>all forwarded packets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/>
              <a:t>Nodes flood </a:t>
            </a:r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route queries </a:t>
            </a:r>
            <a:r>
              <a:rPr lang="en-US" dirty="0" smtClean="0"/>
              <a:t>when they can’t find a </a:t>
            </a:r>
            <a:r>
              <a:rPr lang="en-US" dirty="0"/>
              <a:t>route; queries accumulate link metrics</a:t>
            </a:r>
          </a:p>
          <a:p>
            <a:pPr lvl="2"/>
            <a:r>
              <a:rPr lang="en-US" dirty="0" smtClean="0"/>
              <a:t>Route queries contain route from requesting node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Nodes </a:t>
            </a:r>
            <a:r>
              <a:rPr lang="en-US" dirty="0"/>
              <a:t>cache </a:t>
            </a:r>
            <a:r>
              <a:rPr lang="en-US" dirty="0" smtClean="0"/>
              <a:t>overheard link metrics</a:t>
            </a:r>
          </a:p>
          <a:p>
            <a:pPr lvl="1"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r>
              <a:rPr lang="en-US" sz="2800" b="1" spc="-150" dirty="0" smtClean="0"/>
              <a:t>Dijkstra</a:t>
            </a:r>
            <a:r>
              <a:rPr lang="en-US" b="1" spc="-150" dirty="0" smtClean="0">
                <a:latin typeface="Arial"/>
              </a:rPr>
              <a:t>’</a:t>
            </a:r>
            <a:r>
              <a:rPr lang="en-US" sz="2800" b="1" spc="-150" dirty="0" smtClean="0"/>
              <a:t>s </a:t>
            </a:r>
            <a:r>
              <a:rPr lang="en-US" sz="2800" b="1" spc="-150" dirty="0"/>
              <a:t>algorithm </a:t>
            </a:r>
            <a:r>
              <a:rPr lang="en-US" sz="2800" spc="-150" dirty="0" smtClean="0"/>
              <a:t>computes </a:t>
            </a:r>
            <a:r>
              <a:rPr lang="en-US" sz="2800" spc="-150" dirty="0"/>
              <a:t>source routes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E4F63-E95A-2543-BB88-F9999CF19824}" type="slidenum">
              <a:rPr lang="en-US"/>
              <a:pPr/>
              <a:t>16</a:t>
            </a:fld>
            <a:endParaRPr lang="en-US"/>
          </a:p>
        </p:txBody>
      </p:sp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Routing p</a:t>
            </a:r>
            <a:r>
              <a:rPr lang="en-US" dirty="0" smtClean="0"/>
              <a:t>rotocol: Srcr (1)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Gateways periodically flood queries for a non-existent destination address</a:t>
            </a:r>
          </a:p>
          <a:p>
            <a:pPr lvl="1"/>
            <a:r>
              <a:rPr lang="en-US" dirty="0" smtClean="0"/>
              <a:t>Everyone learns route to the gateway</a:t>
            </a:r>
          </a:p>
          <a:p>
            <a:pPr lvl="1"/>
            <a:r>
              <a:rPr lang="en-US" dirty="0" smtClean="0"/>
              <a:t>When a node sends data to gateway, gateway learns route back to the node</a:t>
            </a:r>
          </a:p>
          <a:p>
            <a:pPr lvl="1"/>
            <a:endParaRPr lang="en-US" dirty="0"/>
          </a:p>
          <a:p>
            <a:r>
              <a:rPr lang="en-US" spc="-150" dirty="0" smtClean="0"/>
              <a:t>Flooded queries </a:t>
            </a:r>
            <a:r>
              <a:rPr lang="en-US" b="1" spc="-150" dirty="0" smtClean="0">
                <a:solidFill>
                  <a:srgbClr val="FF0000"/>
                </a:solidFill>
              </a:rPr>
              <a:t>might not follow the best route</a:t>
            </a:r>
            <a:r>
              <a:rPr lang="en-US" spc="-150" dirty="0"/>
              <a:t>;</a:t>
            </a:r>
            <a:r>
              <a:rPr lang="en-US" spc="-150" dirty="0" smtClean="0"/>
              <a:t> </a:t>
            </a:r>
            <a:r>
              <a:rPr lang="en-US" spc="-150" dirty="0"/>
              <a:t>s</a:t>
            </a:r>
            <a:r>
              <a:rPr lang="en-US" spc="-150" dirty="0" smtClean="0"/>
              <a:t>olution: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pc="-150" dirty="0" smtClean="0"/>
              <a:t>Add link metric info in query’s source route to database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Compute </a:t>
            </a:r>
            <a:r>
              <a:rPr lang="en-US" b="1" dirty="0" smtClean="0">
                <a:solidFill>
                  <a:srgbClr val="00B050"/>
                </a:solidFill>
              </a:rPr>
              <a:t>best route </a:t>
            </a:r>
            <a:r>
              <a:rPr lang="en-US" dirty="0" smtClean="0"/>
              <a:t>from query’s source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pc="-150" dirty="0" smtClean="0"/>
              <a:t>Replace </a:t>
            </a:r>
            <a:r>
              <a:rPr lang="en-US" b="1" spc="-150" dirty="0" smtClean="0">
                <a:solidFill>
                  <a:srgbClr val="0070C0"/>
                </a:solidFill>
              </a:rPr>
              <a:t>query’s path from source </a:t>
            </a:r>
            <a:r>
              <a:rPr lang="en-US" spc="-150" dirty="0" smtClean="0"/>
              <a:t>with </a:t>
            </a:r>
            <a:r>
              <a:rPr lang="en-US" b="1" spc="-150" dirty="0" smtClean="0">
                <a:solidFill>
                  <a:srgbClr val="00B050"/>
                </a:solidFill>
              </a:rPr>
              <a:t>best route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Rebroadcast the modified query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0EC31-23D6-1D42-99D7-2B6C49252CC9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Routing Protocol: Srcr 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00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Discard links with loss rate above a threshold?</a:t>
            </a:r>
          </a:p>
          <a:p>
            <a:pPr lvl="1"/>
            <a:r>
              <a:rPr lang="en-US" dirty="0" smtClean="0"/>
              <a:t>Risks </a:t>
            </a:r>
            <a:r>
              <a:rPr lang="en-US" b="1" dirty="0" smtClean="0"/>
              <a:t>unnecessarily</a:t>
            </a:r>
            <a:r>
              <a:rPr lang="en-US" b="1" dirty="0" smtClean="0">
                <a:solidFill>
                  <a:srgbClr val="FF0000"/>
                </a:solidFill>
              </a:rPr>
              <a:t> disconnecting </a:t>
            </a:r>
            <a:r>
              <a:rPr lang="en-US" dirty="0" smtClean="0"/>
              <a:t>nodes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i="1" spc="-150" dirty="0" smtClean="0"/>
              <a:t>Product of link delivery rates </a:t>
            </a:r>
            <a:r>
              <a:rPr lang="en-US" i="1" spc="-150" dirty="0" smtClean="0">
                <a:sym typeface="Wingdings"/>
              </a:rPr>
              <a:t> </a:t>
            </a:r>
            <a:r>
              <a:rPr lang="en-US" i="1" spc="-150" dirty="0" smtClean="0"/>
              <a:t>prob. of e2e delivery?</a:t>
            </a:r>
          </a:p>
          <a:p>
            <a:pPr lvl="1"/>
            <a:r>
              <a:rPr lang="en-US" b="1" dirty="0" smtClean="0"/>
              <a:t>Ignores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inter-hop interference</a:t>
            </a:r>
            <a:endParaRPr lang="en-US" dirty="0"/>
          </a:p>
          <a:p>
            <a:pPr lvl="2"/>
            <a:r>
              <a:rPr lang="en-US" dirty="0" smtClean="0"/>
              <a:t>Prefers 2-hop, 0% loss route over 1-hop, 10% loss route (but latter is </a:t>
            </a:r>
            <a:r>
              <a:rPr lang="en-US" b="1" dirty="0" smtClean="0">
                <a:solidFill>
                  <a:srgbClr val="0070C0"/>
                </a:solidFill>
              </a:rPr>
              <a:t>double throughput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r>
              <a:rPr lang="en-US" i="1" dirty="0" smtClean="0"/>
              <a:t>Throughput of highest-loss link on path? 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Also </a:t>
            </a:r>
            <a:r>
              <a:rPr lang="en-US" b="1" dirty="0" smtClean="0">
                <a:solidFill>
                  <a:srgbClr val="FF0000"/>
                </a:solidFill>
              </a:rPr>
              <a:t>ignores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/>
              <a:t>inter-hop interference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19AED-54EB-014A-A79F-DDE16CACF0B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 metric: Strawmen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</a:rPr>
              <a:t>Link ETX: </a:t>
            </a:r>
            <a:r>
              <a:rPr lang="en-US" dirty="0" smtClean="0"/>
              <a:t>predicted number of transmissions</a:t>
            </a:r>
          </a:p>
          <a:p>
            <a:pPr lvl="1"/>
            <a:r>
              <a:rPr lang="en-US" spc="-150" dirty="0" smtClean="0"/>
              <a:t>Calculate link ETX using forward, reverse delivery rates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To avoid retry, data packet </a:t>
            </a:r>
            <a:r>
              <a:rPr lang="en-US" b="1" dirty="0" smtClean="0"/>
              <a:t>and</a:t>
            </a:r>
            <a:r>
              <a:rPr lang="en-US" dirty="0" smtClean="0"/>
              <a:t> ACK must succeed</a:t>
            </a:r>
          </a:p>
          <a:p>
            <a:endParaRPr lang="en-US" dirty="0" smtClean="0"/>
          </a:p>
          <a:p>
            <a:pPr lvl="1"/>
            <a:r>
              <a:rPr lang="en-US" b="1" dirty="0" smtClean="0"/>
              <a:t>Link ETX = 1 / (</a:t>
            </a:r>
            <a:r>
              <a:rPr lang="en-US" b="1" i="1" dirty="0" smtClean="0"/>
              <a:t>d</a:t>
            </a:r>
            <a:r>
              <a:rPr lang="en-US" b="1" i="1" baseline="-25000" dirty="0" smtClean="0"/>
              <a:t>f</a:t>
            </a:r>
            <a:r>
              <a:rPr lang="en-US" b="1" dirty="0" smtClean="0"/>
              <a:t> × </a:t>
            </a:r>
            <a:r>
              <a:rPr lang="en-US" b="1" i="1" dirty="0" smtClean="0"/>
              <a:t>d</a:t>
            </a:r>
            <a:r>
              <a:rPr lang="en-US" b="1" i="1" baseline="-25000" dirty="0" smtClean="0"/>
              <a:t>r</a:t>
            </a:r>
            <a:r>
              <a:rPr lang="en-US" b="1" dirty="0" smtClean="0"/>
              <a:t>)</a:t>
            </a:r>
          </a:p>
          <a:p>
            <a:pPr lvl="2"/>
            <a:r>
              <a:rPr lang="en-US" i="1" dirty="0" smtClean="0"/>
              <a:t>d</a:t>
            </a:r>
            <a:r>
              <a:rPr lang="en-US" i="1" baseline="-25000" dirty="0" smtClean="0"/>
              <a:t>f</a:t>
            </a:r>
            <a:r>
              <a:rPr lang="en-US" dirty="0" smtClean="0"/>
              <a:t> = forward link delivery ratio (data packet)</a:t>
            </a:r>
          </a:p>
          <a:p>
            <a:pPr lvl="2"/>
            <a:r>
              <a:rPr lang="en-US" i="1" dirty="0" smtClean="0"/>
              <a:t>d</a:t>
            </a:r>
            <a:r>
              <a:rPr lang="en-US" i="1" baseline="-25000" dirty="0" smtClean="0"/>
              <a:t>r</a:t>
            </a:r>
            <a:r>
              <a:rPr lang="en-US" dirty="0" smtClean="0"/>
              <a:t> = reverse link delivery ratio (</a:t>
            </a:r>
            <a:r>
              <a:rPr lang="en-US" dirty="0" err="1" smtClean="0"/>
              <a:t>ack</a:t>
            </a:r>
            <a:r>
              <a:rPr lang="en-US" dirty="0" smtClean="0"/>
              <a:t> packet)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</a:rPr>
              <a:t>Path ETX: </a:t>
            </a:r>
            <a:r>
              <a:rPr lang="en-US" dirty="0" smtClean="0"/>
              <a:t>sum of the link ETX values on a path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252E9-0AD3-EE46-BBAE-6AC2C8D1126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ETX: Expected Transmission Count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b="1" dirty="0" smtClean="0"/>
              <a:t>Roofnet: An unplanned Wi-Fi Mesh network</a:t>
            </a:r>
          </a:p>
          <a:p>
            <a:pPr marL="914400" lvl="1" indent="-514350"/>
            <a:r>
              <a:rPr lang="en-US" sz="3200" dirty="0" smtClean="0"/>
              <a:t>Wireless mesh link measurements</a:t>
            </a:r>
          </a:p>
          <a:p>
            <a:pPr marL="914400" lvl="1" indent="-514350"/>
            <a:r>
              <a:rPr lang="en-US" sz="3200" dirty="0" smtClean="0"/>
              <a:t>Routing and bit rate selection</a:t>
            </a:r>
          </a:p>
          <a:p>
            <a:pPr marL="914400" lvl="1" indent="-514350"/>
            <a:r>
              <a:rPr lang="en-US" sz="3200" dirty="0" smtClean="0"/>
              <a:t>End-to-end performance evaluation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Advertisement for COS-598A</a:t>
            </a:r>
          </a:p>
          <a:p>
            <a:pPr marL="514350" indent="-514350">
              <a:buFont typeface="+mj-lt"/>
              <a:buAutoNum type="arabicPeriod"/>
            </a:pPr>
            <a:endParaRPr lang="en-US" sz="3200" b="1" dirty="0" smtClean="0"/>
          </a:p>
          <a:p>
            <a:pPr marL="514350" indent="-514350">
              <a:buFont typeface="+mj-lt"/>
              <a:buAutoNum type="arabicPeriod"/>
            </a:pPr>
            <a:endParaRPr lang="en-US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9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Nodes periodically send broadcast </a:t>
            </a:r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</a:rPr>
              <a:t>probe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smtClean="0"/>
              <a:t>packets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All nodes know the </a:t>
            </a:r>
            <a:r>
              <a:rPr lang="en-US" b="1" dirty="0" smtClean="0"/>
              <a:t>sending period </a:t>
            </a:r>
            <a:r>
              <a:rPr lang="en-US" dirty="0" smtClean="0"/>
              <a:t>of probes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All nodes </a:t>
            </a:r>
            <a:r>
              <a:rPr lang="en-US" b="1" dirty="0" smtClean="0">
                <a:solidFill>
                  <a:srgbClr val="0070C0"/>
                </a:solidFill>
              </a:rPr>
              <a:t>compute loss rate </a:t>
            </a:r>
            <a:r>
              <a:rPr lang="en-US" dirty="0" smtClean="0"/>
              <a:t>based on how many probes arrive, per measurement interval</a:t>
            </a:r>
          </a:p>
          <a:p>
            <a:endParaRPr lang="en-US" dirty="0" smtClean="0"/>
          </a:p>
          <a:p>
            <a:r>
              <a:rPr lang="en-US" dirty="0" smtClean="0"/>
              <a:t>Nodes </a:t>
            </a:r>
            <a:r>
              <a:rPr lang="en-US" b="1" dirty="0" smtClean="0">
                <a:solidFill>
                  <a:srgbClr val="0070C0"/>
                </a:solidFill>
              </a:rPr>
              <a:t>enclose these loss measurements</a:t>
            </a:r>
            <a:r>
              <a:rPr lang="en-US" dirty="0" smtClean="0"/>
              <a:t> in their transmitted probes</a:t>
            </a:r>
          </a:p>
          <a:p>
            <a:pPr lvl="1"/>
            <a:r>
              <a:rPr lang="en-US" i="1" dirty="0" smtClean="0"/>
              <a:t>e.g.</a:t>
            </a:r>
            <a:r>
              <a:rPr lang="en-US" dirty="0" smtClean="0"/>
              <a:t> </a:t>
            </a:r>
            <a:r>
              <a:rPr lang="en-US" b="1" dirty="0" smtClean="0"/>
              <a:t>B</a:t>
            </a:r>
            <a:r>
              <a:rPr lang="en-US" dirty="0" smtClean="0"/>
              <a:t> tells node </a:t>
            </a:r>
            <a:r>
              <a:rPr lang="en-US" b="1" dirty="0" smtClean="0"/>
              <a:t>A</a:t>
            </a:r>
            <a:r>
              <a:rPr lang="en-US" dirty="0" smtClean="0"/>
              <a:t> the link delivery rate from </a:t>
            </a:r>
            <a:r>
              <a:rPr lang="en-US" b="1" dirty="0" smtClean="0"/>
              <a:t>A</a:t>
            </a:r>
            <a:r>
              <a:rPr lang="en-US" dirty="0" smtClean="0"/>
              <a:t> </a:t>
            </a:r>
            <a:r>
              <a:rPr lang="en-US" dirty="0" smtClean="0">
                <a:sym typeface="Wingdings" charset="0"/>
              </a:rPr>
              <a:t>to </a:t>
            </a:r>
            <a:r>
              <a:rPr lang="en-US" b="1" dirty="0" smtClean="0">
                <a:sym typeface="Wingdings" charset="0"/>
              </a:rPr>
              <a:t>B</a:t>
            </a:r>
            <a:endParaRPr lang="en-US" b="1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5EF8-988C-AA4F-AD89-D74B8E77AC8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link delivery ratios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ETX assumes all radios run at same bit-rate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But 802.11b rates: {1, 2, 5.5, 11} Mbit/s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Can’t compare </a:t>
            </a:r>
            <a:r>
              <a:rPr lang="en-US" dirty="0" smtClean="0"/>
              <a:t>two transmissions at 1 Mbit/s with two at 2 Mbit/s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00B050"/>
                </a:solidFill>
              </a:rPr>
              <a:t>Solution:</a:t>
            </a:r>
            <a:r>
              <a:rPr lang="en-US" dirty="0" smtClean="0"/>
              <a:t> Use expected </a:t>
            </a:r>
            <a:r>
              <a:rPr lang="en-US" b="1" dirty="0" smtClean="0"/>
              <a:t>time</a:t>
            </a:r>
            <a:r>
              <a:rPr lang="en-US" dirty="0" smtClean="0"/>
              <a:t> spent on a packet, rather than transmission count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0460-C809-E248-873A-3AB8F00C1E1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Multi-bitrate radios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spc="-150" dirty="0"/>
              <a:t>ACKs always sent at 1 </a:t>
            </a:r>
            <a:r>
              <a:rPr lang="en-US" sz="2800" spc="-150" dirty="0" smtClean="0"/>
              <a:t>Mbps, data </a:t>
            </a:r>
            <a:r>
              <a:rPr lang="en-US" sz="2800" spc="-150" dirty="0"/>
              <a:t>packets </a:t>
            </a:r>
            <a:r>
              <a:rPr lang="en-US" sz="2800" spc="-150" dirty="0" smtClean="0"/>
              <a:t>1500 bytes</a:t>
            </a:r>
          </a:p>
          <a:p>
            <a:endParaRPr lang="en-US" sz="2800" dirty="0" smtClean="0">
              <a:solidFill>
                <a:srgbClr val="0000FF"/>
              </a:solidFill>
            </a:endParaRP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/>
              <a:t>Nodes send 1500-byte broadcast probes at every bit rate </a:t>
            </a:r>
            <a:r>
              <a:rPr lang="en-US" sz="2800" i="1" dirty="0" smtClean="0"/>
              <a:t>b </a:t>
            </a:r>
            <a:r>
              <a:rPr lang="en-US" sz="2800" dirty="0" smtClean="0"/>
              <a:t>to compute </a:t>
            </a:r>
            <a: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</a:rPr>
              <a:t>forward link delivery rates </a:t>
            </a:r>
            <a:r>
              <a:rPr lang="en-US" sz="2800" b="1" i="1" dirty="0" err="1" smtClean="0"/>
              <a:t>d</a:t>
            </a:r>
            <a:r>
              <a:rPr lang="en-US" sz="2800" b="1" i="1" baseline="-25000" dirty="0" err="1" smtClean="0"/>
              <a:t>f</a:t>
            </a:r>
            <a:r>
              <a:rPr lang="en-US" b="1" dirty="0" smtClean="0"/>
              <a:t>(</a:t>
            </a:r>
            <a:r>
              <a:rPr lang="en-US" b="1" i="1" dirty="0" smtClean="0"/>
              <a:t>b</a:t>
            </a:r>
            <a:r>
              <a:rPr lang="en-US" b="1" dirty="0" smtClean="0"/>
              <a:t>)</a:t>
            </a:r>
            <a:endParaRPr lang="en-US" sz="2800" b="1" dirty="0"/>
          </a:p>
          <a:p>
            <a:pPr lvl="1"/>
            <a:r>
              <a:rPr lang="en-US" spc="-150" dirty="0" smtClean="0"/>
              <a:t>Send </a:t>
            </a:r>
            <a:r>
              <a:rPr lang="en-US" spc="-150" dirty="0" smtClean="0">
                <a:solidFill>
                  <a:srgbClr val="000000"/>
                </a:solidFill>
              </a:rPr>
              <a:t>60-byte (min size) probes </a:t>
            </a:r>
            <a:r>
              <a:rPr lang="en-US" spc="-150" dirty="0">
                <a:solidFill>
                  <a:srgbClr val="000000"/>
                </a:solidFill>
              </a:rPr>
              <a:t>at 1 Mbps </a:t>
            </a:r>
            <a:r>
              <a:rPr lang="en-US" spc="-150" dirty="0" smtClean="0">
                <a:sym typeface="Wingdings"/>
              </a:rPr>
              <a:t> </a:t>
            </a:r>
            <a:r>
              <a:rPr lang="en-US" b="1" i="1" spc="-150" dirty="0" err="1" smtClean="0"/>
              <a:t>d</a:t>
            </a:r>
            <a:r>
              <a:rPr lang="en-US" b="1" i="1" spc="-150" baseline="-25000" dirty="0" err="1" smtClean="0"/>
              <a:t>r</a:t>
            </a:r>
            <a:endParaRPr lang="en-US" b="1" spc="-150" dirty="0" smtClean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/>
              <a:t>At each bit-rate </a:t>
            </a:r>
            <a:r>
              <a:rPr lang="en-US" sz="2800" i="1" dirty="0"/>
              <a:t>b</a:t>
            </a:r>
            <a:r>
              <a:rPr lang="en-US" sz="2800" dirty="0"/>
              <a:t>, </a:t>
            </a:r>
            <a:r>
              <a:rPr lang="en-US" sz="2800" dirty="0" err="1"/>
              <a:t>ETX</a:t>
            </a:r>
            <a:r>
              <a:rPr lang="en-US" sz="2800" i="1" baseline="-25000" dirty="0" err="1"/>
              <a:t>b</a:t>
            </a:r>
            <a:r>
              <a:rPr lang="en-US" sz="2800" dirty="0"/>
              <a:t> = 1 / (</a:t>
            </a:r>
            <a:r>
              <a:rPr lang="en-US" sz="2800" i="1" dirty="0" err="1" smtClean="0"/>
              <a:t>d</a:t>
            </a:r>
            <a:r>
              <a:rPr lang="en-US" sz="2800" i="1" baseline="-25000" dirty="0" err="1" smtClean="0"/>
              <a:t>f</a:t>
            </a:r>
            <a:r>
              <a:rPr lang="en-US" dirty="0" smtClean="0"/>
              <a:t>(</a:t>
            </a:r>
            <a:r>
              <a:rPr lang="en-US" i="1" dirty="0" smtClean="0"/>
              <a:t>b</a:t>
            </a:r>
            <a:r>
              <a:rPr lang="en-US" dirty="0" smtClean="0"/>
              <a:t>)</a:t>
            </a:r>
            <a:r>
              <a:rPr lang="en-US" sz="2800" dirty="0" smtClean="0"/>
              <a:t> × </a:t>
            </a:r>
            <a:r>
              <a:rPr lang="en-US" sz="2800" i="1" dirty="0"/>
              <a:t>d</a:t>
            </a:r>
            <a:r>
              <a:rPr lang="en-US" sz="2800" i="1" baseline="-25000" dirty="0"/>
              <a:t>r</a:t>
            </a:r>
            <a:r>
              <a:rPr lang="en-US" sz="2800" dirty="0" smtClean="0"/>
              <a:t>)</a:t>
            </a:r>
            <a:endParaRPr lang="en-US" sz="2800" dirty="0"/>
          </a:p>
          <a:p>
            <a:r>
              <a:rPr lang="en-US" sz="2800" dirty="0"/>
              <a:t>For packet of length </a:t>
            </a:r>
            <a:r>
              <a:rPr lang="en-US" sz="2800" i="1" dirty="0"/>
              <a:t>S</a:t>
            </a:r>
            <a:r>
              <a:rPr lang="en-US" sz="2800" dirty="0"/>
              <a:t>, </a:t>
            </a:r>
            <a:r>
              <a:rPr lang="en-US" sz="2800" dirty="0" err="1"/>
              <a:t>ETT</a:t>
            </a:r>
            <a:r>
              <a:rPr lang="en-US" sz="2800" i="1" baseline="-25000" dirty="0" err="1"/>
              <a:t>b</a:t>
            </a:r>
            <a:r>
              <a:rPr lang="en-US" sz="2800" dirty="0"/>
              <a:t> = (</a:t>
            </a:r>
            <a:r>
              <a:rPr lang="en-US" sz="2800" i="1" dirty="0" smtClean="0"/>
              <a:t>S</a:t>
            </a:r>
            <a:r>
              <a:rPr lang="en-US" sz="2800" dirty="0" smtClean="0"/>
              <a:t> / </a:t>
            </a:r>
            <a:r>
              <a:rPr lang="en-US" sz="2800" i="1" dirty="0" smtClean="0"/>
              <a:t>b</a:t>
            </a:r>
            <a:r>
              <a:rPr lang="en-US" sz="2800" dirty="0"/>
              <a:t>) </a:t>
            </a:r>
            <a:r>
              <a:rPr lang="en-US" dirty="0"/>
              <a:t>× </a:t>
            </a:r>
            <a:r>
              <a:rPr lang="en-US" dirty="0" err="1"/>
              <a:t>ETX</a:t>
            </a:r>
            <a:r>
              <a:rPr lang="en-US" i="1" baseline="-25000" dirty="0" err="1"/>
              <a:t>b</a:t>
            </a:r>
            <a:r>
              <a:rPr lang="en-US" dirty="0"/>
              <a:t> </a:t>
            </a:r>
            <a:endParaRPr lang="en-US" sz="2800" dirty="0"/>
          </a:p>
          <a:p>
            <a:r>
              <a:rPr lang="en-US" sz="2800" b="1" dirty="0"/>
              <a:t>Link ETT </a:t>
            </a:r>
            <a:r>
              <a:rPr lang="en-US" sz="2800" dirty="0"/>
              <a:t>= </a:t>
            </a:r>
            <a:r>
              <a:rPr lang="en-US" sz="2800" dirty="0" err="1"/>
              <a:t>min</a:t>
            </a:r>
            <a:r>
              <a:rPr lang="en-US" sz="2800" i="1" baseline="-25000" dirty="0" err="1"/>
              <a:t>b</a:t>
            </a:r>
            <a:r>
              <a:rPr lang="en-US" sz="2800" dirty="0"/>
              <a:t> (</a:t>
            </a:r>
            <a:r>
              <a:rPr lang="en-US" sz="2800" dirty="0" err="1"/>
              <a:t>ETT</a:t>
            </a:r>
            <a:r>
              <a:rPr lang="en-US" sz="2800" i="1" baseline="-25000" dirty="0" err="1"/>
              <a:t>b</a:t>
            </a:r>
            <a:r>
              <a:rPr lang="en-US" sz="2800" dirty="0" smtClean="0"/>
              <a:t>)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C486D-0126-AA4C-82A3-04D137BB4BDF}" type="slidenum">
              <a:rPr lang="en-US"/>
              <a:pPr/>
              <a:t>22</a:t>
            </a:fld>
            <a:endParaRPr lang="en-US"/>
          </a:p>
        </p:txBody>
      </p:sp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ETT: Expected Transmission 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Path throughput estimate </a:t>
            </a:r>
            <a:r>
              <a:rPr lang="en-US" i="1" dirty="0"/>
              <a:t>t</a:t>
            </a:r>
            <a:r>
              <a:rPr lang="en-US" dirty="0"/>
              <a:t> </a:t>
            </a:r>
            <a:r>
              <a:rPr lang="en-US" dirty="0" smtClean="0"/>
              <a:t>is given by</a:t>
            </a:r>
            <a:endParaRPr lang="en-US" dirty="0"/>
          </a:p>
          <a:p>
            <a:endParaRPr lang="en-US" dirty="0"/>
          </a:p>
          <a:p>
            <a:pPr lvl="1"/>
            <a:r>
              <a:rPr lang="en-US" i="1" dirty="0" err="1" smtClean="0"/>
              <a:t>t</a:t>
            </a:r>
            <a:r>
              <a:rPr lang="en-US" i="1" baseline="-25000" dirty="0" err="1" smtClean="0"/>
              <a:t>i</a:t>
            </a:r>
            <a:r>
              <a:rPr lang="en-US" dirty="0" smtClean="0"/>
              <a:t> </a:t>
            </a:r>
            <a:r>
              <a:rPr lang="en-US" dirty="0"/>
              <a:t>= throughput of hop </a:t>
            </a:r>
            <a:r>
              <a:rPr lang="en-US" i="1" dirty="0" smtClean="0"/>
              <a:t>i</a:t>
            </a:r>
          </a:p>
          <a:p>
            <a:endParaRPr lang="en-US" i="1" dirty="0"/>
          </a:p>
          <a:p>
            <a:r>
              <a:rPr lang="en-US" i="1" dirty="0" smtClean="0"/>
              <a:t>Does ETT maximize throughput?  </a:t>
            </a:r>
            <a:r>
              <a:rPr lang="en-US" dirty="0" smtClean="0"/>
              <a:t>No!</a:t>
            </a:r>
          </a:p>
          <a:p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spc="0" dirty="0" smtClean="0"/>
              <a:t>Underestimates </a:t>
            </a:r>
            <a:r>
              <a:rPr lang="en-US" spc="0" dirty="0"/>
              <a:t>throughput for </a:t>
            </a:r>
            <a:r>
              <a:rPr lang="en-US" spc="0" dirty="0" smtClean="0"/>
              <a:t>long (≥ 4-hop) </a:t>
            </a:r>
            <a:r>
              <a:rPr lang="en-US" spc="0" dirty="0"/>
              <a:t>paths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istant </a:t>
            </a:r>
            <a:r>
              <a:rPr lang="en-US" dirty="0"/>
              <a:t>nodes can send </a:t>
            </a:r>
            <a:r>
              <a:rPr lang="en-US" dirty="0" smtClean="0"/>
              <a:t>simultaneously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 startAt="2"/>
            </a:pPr>
            <a:r>
              <a:rPr lang="en-US" spc="0" dirty="0"/>
              <a:t>Overestimates throughput </a:t>
            </a:r>
            <a:r>
              <a:rPr lang="en-US" spc="0" dirty="0" smtClean="0"/>
              <a:t>when transmissions on different hops collide and are lost</a:t>
            </a:r>
            <a:endParaRPr lang="en-US" spc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F725-0151-F148-A769-5A7CB8E87F16}" type="slidenum">
              <a:rPr lang="en-US"/>
              <a:pPr/>
              <a:t>23</a:t>
            </a:fld>
            <a:endParaRPr lang="en-US" dirty="0"/>
          </a:p>
        </p:txBody>
      </p:sp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ETT: Assumptions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9417851"/>
              </p:ext>
            </p:extLst>
          </p:nvPr>
        </p:nvGraphicFramePr>
        <p:xfrm>
          <a:off x="6357415" y="1515322"/>
          <a:ext cx="2163552" cy="1744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7" name="Equation" r:id="rId4" imgW="787400" imgH="635000" progId="Equation.3">
                  <p:embed/>
                </p:oleObj>
              </mc:Choice>
              <mc:Fallback>
                <p:oleObj name="Equation" r:id="rId4" imgW="787400" imgH="635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57415" y="1515322"/>
                        <a:ext cx="2163552" cy="17447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524000"/>
            <a:ext cx="8763000" cy="2057400"/>
          </a:xfrm>
        </p:spPr>
        <p:txBody>
          <a:bodyPr/>
          <a:lstStyle/>
          <a:p>
            <a:r>
              <a:rPr lang="en-US" dirty="0" smtClean="0"/>
              <a:t>Prism radio firmware (</a:t>
            </a:r>
            <a:r>
              <a:rPr lang="en-US" i="1" dirty="0" smtClean="0"/>
              <a:t>ca.</a:t>
            </a:r>
            <a:r>
              <a:rPr lang="en-US" dirty="0" smtClean="0"/>
              <a:t> 2005) automatically chose bit</a:t>
            </a:r>
            <a:r>
              <a:rPr lang="en-US" dirty="0"/>
              <a:t>-rate among {1, 2, 5.5, 11} Mbps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voids </a:t>
            </a:r>
            <a:r>
              <a:rPr lang="en-US" dirty="0"/>
              <a:t>bit-rates with high loss </a:t>
            </a:r>
            <a:r>
              <a:rPr lang="en-US" dirty="0" smtClean="0"/>
              <a:t>rates</a:t>
            </a:r>
          </a:p>
          <a:p>
            <a:pPr lvl="1"/>
            <a:endParaRPr lang="en-US" dirty="0"/>
          </a:p>
          <a:p>
            <a:r>
              <a:rPr lang="en-US" dirty="0"/>
              <a:t>Undesirable policy!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044E4-A676-5041-9973-FEE0091B4677}" type="slidenum">
              <a:rPr lang="en-US"/>
              <a:pPr/>
              <a:t>24</a:t>
            </a:fld>
            <a:endParaRPr lang="en-US"/>
          </a:p>
        </p:txBody>
      </p:sp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 </a:t>
            </a:r>
            <a:r>
              <a:rPr lang="en-US" dirty="0" smtClean="0"/>
              <a:t>bit-rate selection</a:t>
            </a:r>
            <a:endParaRPr lang="en-US" dirty="0"/>
          </a:p>
        </p:txBody>
      </p:sp>
      <p:sp>
        <p:nvSpPr>
          <p:cNvPr id="186372" name="Text Box 4"/>
          <p:cNvSpPr txBox="1">
            <a:spLocks noChangeArrowheads="1"/>
          </p:cNvSpPr>
          <p:nvPr/>
        </p:nvSpPr>
        <p:spPr bwMode="auto">
          <a:xfrm>
            <a:off x="2514600" y="4464050"/>
            <a:ext cx="381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FF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i="0" dirty="0">
                <a:solidFill>
                  <a:srgbClr val="008000"/>
                </a:solidFill>
                <a:latin typeface="Calibri"/>
              </a:rPr>
              <a:t>A</a:t>
            </a:r>
            <a:endParaRPr lang="en-US" i="0" dirty="0">
              <a:solidFill>
                <a:srgbClr val="008000"/>
              </a:solidFill>
              <a:latin typeface="Calibri"/>
            </a:endParaRPr>
          </a:p>
        </p:txBody>
      </p:sp>
      <p:sp>
        <p:nvSpPr>
          <p:cNvPr id="186373" name="Text Box 5"/>
          <p:cNvSpPr txBox="1">
            <a:spLocks noChangeArrowheads="1"/>
          </p:cNvSpPr>
          <p:nvPr/>
        </p:nvSpPr>
        <p:spPr bwMode="auto">
          <a:xfrm>
            <a:off x="4343400" y="4464050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FF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i="0" dirty="0">
                <a:latin typeface="Calibri"/>
              </a:rPr>
              <a:t>B</a:t>
            </a:r>
            <a:endParaRPr lang="en-US" i="0" dirty="0">
              <a:latin typeface="Calibri"/>
            </a:endParaRPr>
          </a:p>
        </p:txBody>
      </p:sp>
      <p:sp>
        <p:nvSpPr>
          <p:cNvPr id="186374" name="Text Box 6"/>
          <p:cNvSpPr txBox="1">
            <a:spLocks noChangeArrowheads="1"/>
          </p:cNvSpPr>
          <p:nvPr/>
        </p:nvSpPr>
        <p:spPr bwMode="auto">
          <a:xfrm>
            <a:off x="6172200" y="4464050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FF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i="0" dirty="0">
                <a:solidFill>
                  <a:srgbClr val="0000FF"/>
                </a:solidFill>
                <a:latin typeface="Calibri"/>
              </a:rPr>
              <a:t>C</a:t>
            </a:r>
            <a:endParaRPr lang="en-US" i="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86375" name="Freeform 7"/>
          <p:cNvSpPr>
            <a:spLocks/>
          </p:cNvSpPr>
          <p:nvPr/>
        </p:nvSpPr>
        <p:spPr bwMode="auto">
          <a:xfrm>
            <a:off x="2743200" y="3962400"/>
            <a:ext cx="3657600" cy="369332"/>
          </a:xfrm>
          <a:custGeom>
            <a:avLst/>
            <a:gdLst>
              <a:gd name="T0" fmla="*/ 0 w 2304"/>
              <a:gd name="T1" fmla="*/ 288 h 288"/>
              <a:gd name="T2" fmla="*/ 1152 w 2304"/>
              <a:gd name="T3" fmla="*/ 0 h 288"/>
              <a:gd name="T4" fmla="*/ 2304 w 2304"/>
              <a:gd name="T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04" h="288">
                <a:moveTo>
                  <a:pt x="0" y="288"/>
                </a:moveTo>
                <a:cubicBezTo>
                  <a:pt x="384" y="144"/>
                  <a:pt x="768" y="0"/>
                  <a:pt x="1152" y="0"/>
                </a:cubicBezTo>
                <a:cubicBezTo>
                  <a:pt x="1536" y="0"/>
                  <a:pt x="1920" y="144"/>
                  <a:pt x="2304" y="288"/>
                </a:cubicBezTo>
              </a:path>
            </a:pathLst>
          </a:custGeom>
          <a:noFill/>
          <a:ln w="28575" cap="flat" cmpd="sng">
            <a:solidFill>
              <a:srgbClr val="008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186376" name="Freeform 8"/>
          <p:cNvSpPr>
            <a:spLocks/>
          </p:cNvSpPr>
          <p:nvPr/>
        </p:nvSpPr>
        <p:spPr bwMode="auto">
          <a:xfrm>
            <a:off x="2743200" y="5105400"/>
            <a:ext cx="1828800" cy="369332"/>
          </a:xfrm>
          <a:custGeom>
            <a:avLst/>
            <a:gdLst>
              <a:gd name="T0" fmla="*/ 0 w 1152"/>
              <a:gd name="T1" fmla="*/ 0 h 144"/>
              <a:gd name="T2" fmla="*/ 576 w 1152"/>
              <a:gd name="T3" fmla="*/ 144 h 144"/>
              <a:gd name="T4" fmla="*/ 1152 w 1152"/>
              <a:gd name="T5" fmla="*/ 0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52" h="144">
                <a:moveTo>
                  <a:pt x="0" y="0"/>
                </a:moveTo>
                <a:cubicBezTo>
                  <a:pt x="192" y="72"/>
                  <a:pt x="384" y="144"/>
                  <a:pt x="576" y="144"/>
                </a:cubicBezTo>
                <a:cubicBezTo>
                  <a:pt x="768" y="144"/>
                  <a:pt x="960" y="72"/>
                  <a:pt x="1152" y="0"/>
                </a:cubicBezTo>
              </a:path>
            </a:pathLst>
          </a:custGeom>
          <a:noFill/>
          <a:ln w="28575" cap="flat" cmpd="sng">
            <a:solidFill>
              <a:srgbClr val="008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186377" name="Freeform 9"/>
          <p:cNvSpPr>
            <a:spLocks/>
          </p:cNvSpPr>
          <p:nvPr/>
        </p:nvSpPr>
        <p:spPr bwMode="auto">
          <a:xfrm>
            <a:off x="4572000" y="5105400"/>
            <a:ext cx="1828800" cy="369332"/>
          </a:xfrm>
          <a:custGeom>
            <a:avLst/>
            <a:gdLst>
              <a:gd name="T0" fmla="*/ 0 w 1152"/>
              <a:gd name="T1" fmla="*/ 0 h 144"/>
              <a:gd name="T2" fmla="*/ 576 w 1152"/>
              <a:gd name="T3" fmla="*/ 144 h 144"/>
              <a:gd name="T4" fmla="*/ 1152 w 1152"/>
              <a:gd name="T5" fmla="*/ 0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52" h="144">
                <a:moveTo>
                  <a:pt x="0" y="0"/>
                </a:moveTo>
                <a:cubicBezTo>
                  <a:pt x="192" y="72"/>
                  <a:pt x="384" y="144"/>
                  <a:pt x="576" y="144"/>
                </a:cubicBezTo>
                <a:cubicBezTo>
                  <a:pt x="768" y="144"/>
                  <a:pt x="960" y="72"/>
                  <a:pt x="1152" y="0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186378" name="Text Box 10"/>
          <p:cNvSpPr txBox="1">
            <a:spLocks noChangeArrowheads="1"/>
          </p:cNvSpPr>
          <p:nvPr/>
        </p:nvSpPr>
        <p:spPr bwMode="auto">
          <a:xfrm>
            <a:off x="5062838" y="5424488"/>
            <a:ext cx="8899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i="0" dirty="0">
                <a:solidFill>
                  <a:srgbClr val="0000FF"/>
                </a:solidFill>
                <a:latin typeface="Calibri"/>
              </a:rPr>
              <a:t>0% loss</a:t>
            </a:r>
          </a:p>
        </p:txBody>
      </p:sp>
      <p:sp>
        <p:nvSpPr>
          <p:cNvPr id="186379" name="Text Box 11"/>
          <p:cNvSpPr txBox="1">
            <a:spLocks noChangeArrowheads="1"/>
          </p:cNvSpPr>
          <p:nvPr/>
        </p:nvSpPr>
        <p:spPr bwMode="auto">
          <a:xfrm>
            <a:off x="3234038" y="5410200"/>
            <a:ext cx="8899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i="0" dirty="0">
                <a:solidFill>
                  <a:srgbClr val="008000"/>
                </a:solidFill>
                <a:latin typeface="Calibri"/>
              </a:rPr>
              <a:t>0% loss</a:t>
            </a:r>
          </a:p>
        </p:txBody>
      </p:sp>
      <p:sp>
        <p:nvSpPr>
          <p:cNvPr id="186380" name="Text Box 12"/>
          <p:cNvSpPr txBox="1">
            <a:spLocks noChangeArrowheads="1"/>
          </p:cNvSpPr>
          <p:nvPr/>
        </p:nvSpPr>
        <p:spPr bwMode="auto">
          <a:xfrm>
            <a:off x="4047867" y="4114800"/>
            <a:ext cx="10054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i="0" dirty="0">
                <a:solidFill>
                  <a:srgbClr val="008000"/>
                </a:solidFill>
                <a:latin typeface="Calibri"/>
              </a:rPr>
              <a:t>40% loss</a:t>
            </a:r>
          </a:p>
        </p:txBody>
      </p:sp>
      <p:sp>
        <p:nvSpPr>
          <p:cNvPr id="186381" name="Text Box 13"/>
          <p:cNvSpPr txBox="1">
            <a:spLocks noChangeArrowheads="1"/>
          </p:cNvSpPr>
          <p:nvPr/>
        </p:nvSpPr>
        <p:spPr bwMode="auto">
          <a:xfrm>
            <a:off x="6553527" y="3887788"/>
            <a:ext cx="10280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i="0" dirty="0">
                <a:solidFill>
                  <a:srgbClr val="008000"/>
                </a:solidFill>
                <a:latin typeface="Calibri"/>
              </a:rPr>
              <a:t>faster!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Ideally, could choose exact bit-rate that at given SNR, gives </a:t>
            </a:r>
            <a:r>
              <a:rPr lang="en-US" b="1" dirty="0">
                <a:solidFill>
                  <a:srgbClr val="008000"/>
                </a:solidFill>
              </a:rPr>
              <a:t>highest throughput and nearly zero </a:t>
            </a:r>
            <a:r>
              <a:rPr lang="en-US" b="1" dirty="0" smtClean="0">
                <a:solidFill>
                  <a:srgbClr val="008000"/>
                </a:solidFill>
              </a:rPr>
              <a:t>loss</a:t>
            </a:r>
          </a:p>
          <a:p>
            <a:endParaRPr lang="en-US" dirty="0" smtClean="0">
              <a:solidFill>
                <a:srgbClr val="008000"/>
              </a:solidFill>
            </a:endParaRPr>
          </a:p>
          <a:p>
            <a:endParaRPr lang="en-US" dirty="0">
              <a:solidFill>
                <a:srgbClr val="008000"/>
              </a:solidFill>
            </a:endParaRPr>
          </a:p>
          <a:p>
            <a:r>
              <a:rPr lang="en-US" spc="0" dirty="0"/>
              <a:t>Instead, 802.11b </a:t>
            </a:r>
            <a:r>
              <a:rPr lang="en-US" spc="0" dirty="0" smtClean="0"/>
              <a:t>bit-rates are </a:t>
            </a:r>
            <a:r>
              <a:rPr lang="en-US" b="1" spc="0" dirty="0">
                <a:solidFill>
                  <a:srgbClr val="FF0000"/>
                </a:solidFill>
              </a:rPr>
              <a:t>quantized at roughly powers of </a:t>
            </a:r>
            <a:r>
              <a:rPr lang="en-US" b="1" spc="0" dirty="0" smtClean="0">
                <a:solidFill>
                  <a:srgbClr val="FF0000"/>
                </a:solidFill>
              </a:rPr>
              <a:t>two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b="1" dirty="0"/>
              <a:t>Result: </a:t>
            </a:r>
            <a:r>
              <a:rPr lang="en-US" dirty="0" smtClean="0"/>
              <a:t>Over a single hop, bit</a:t>
            </a:r>
            <a:r>
              <a:rPr lang="en-US" dirty="0"/>
              <a:t>-rate </a:t>
            </a:r>
            <a:r>
              <a:rPr lang="en-US" b="1" dirty="0"/>
              <a:t>2R</a:t>
            </a:r>
            <a:r>
              <a:rPr lang="en-US" dirty="0"/>
              <a:t> </a:t>
            </a:r>
            <a:r>
              <a:rPr lang="en-US" dirty="0" smtClean="0"/>
              <a:t>with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up to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50% loss</a:t>
            </a:r>
            <a:r>
              <a:rPr lang="en-US" dirty="0"/>
              <a:t> </a:t>
            </a:r>
            <a:r>
              <a:rPr lang="en-US" dirty="0" smtClean="0"/>
              <a:t>always </a:t>
            </a:r>
            <a:r>
              <a:rPr lang="en-US" b="1" dirty="0" smtClean="0">
                <a:solidFill>
                  <a:srgbClr val="00B050"/>
                </a:solidFill>
              </a:rPr>
              <a:t>higher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b="1" dirty="0" smtClean="0">
                <a:solidFill>
                  <a:srgbClr val="00B050"/>
                </a:solidFill>
              </a:rPr>
              <a:t>throughput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/>
              <a:t>than bit-rate </a:t>
            </a:r>
            <a:r>
              <a:rPr lang="en-US" b="1" dirty="0" smtClean="0"/>
              <a:t>R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A5EC0-EB79-0F4C-B59B-E61EFED1134E}" type="slidenum">
              <a:rPr lang="en-US"/>
              <a:pPr/>
              <a:t>25</a:t>
            </a:fld>
            <a:endParaRPr lang="en-US"/>
          </a:p>
        </p:txBody>
      </p:sp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 </a:t>
            </a:r>
            <a:r>
              <a:rPr lang="en-US" dirty="0" smtClean="0"/>
              <a:t>bit-rate selection </a:t>
            </a:r>
            <a:r>
              <a:rPr lang="en-US" dirty="0"/>
              <a:t>(</a:t>
            </a:r>
            <a:r>
              <a:rPr lang="en-US" dirty="0" smtClean="0"/>
              <a:t>cont</a:t>
            </a:r>
            <a:r>
              <a:rPr lang="en-US" dirty="0" smtClean="0">
                <a:latin typeface="Arial"/>
              </a:rPr>
              <a:t>’</a:t>
            </a:r>
            <a:r>
              <a:rPr lang="en-US" dirty="0" smtClean="0"/>
              <a:t>d</a:t>
            </a:r>
            <a:r>
              <a:rPr lang="en-US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84242"/>
            <a:ext cx="8763000" cy="4840357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dirty="0"/>
              <a:t>Samples delivery rates of </a:t>
            </a:r>
            <a:r>
              <a:rPr lang="en-US" dirty="0">
                <a:solidFill>
                  <a:srgbClr val="0000FF"/>
                </a:solidFill>
              </a:rPr>
              <a:t>actual data packets</a:t>
            </a:r>
            <a:r>
              <a:rPr lang="en-US" dirty="0"/>
              <a:t> using </a:t>
            </a:r>
            <a:r>
              <a:rPr lang="en-US" dirty="0">
                <a:solidFill>
                  <a:srgbClr val="0000FF"/>
                </a:solidFill>
              </a:rPr>
              <a:t>802.11 retransmit </a:t>
            </a:r>
            <a:r>
              <a:rPr lang="en-US" dirty="0" smtClean="0">
                <a:solidFill>
                  <a:srgbClr val="0000FF"/>
                </a:solidFill>
              </a:rPr>
              <a:t>indication</a:t>
            </a:r>
          </a:p>
          <a:p>
            <a:pPr>
              <a:lnSpc>
                <a:spcPct val="70000"/>
              </a:lnSpc>
            </a:pPr>
            <a:endParaRPr lang="en-US" dirty="0">
              <a:solidFill>
                <a:srgbClr val="0000FF"/>
              </a:solidFill>
            </a:endParaRPr>
          </a:p>
          <a:p>
            <a:pPr>
              <a:lnSpc>
                <a:spcPct val="70000"/>
              </a:lnSpc>
            </a:pPr>
            <a:r>
              <a:rPr lang="en-US" spc="-150" dirty="0"/>
              <a:t>Occasionally sends packets at rates </a:t>
            </a:r>
            <a:r>
              <a:rPr lang="en-US" spc="-150" dirty="0">
                <a:solidFill>
                  <a:srgbClr val="0000FF"/>
                </a:solidFill>
              </a:rPr>
              <a:t>other than current </a:t>
            </a:r>
            <a:r>
              <a:rPr lang="en-US" spc="-150" dirty="0" smtClean="0">
                <a:solidFill>
                  <a:srgbClr val="0000FF"/>
                </a:solidFill>
              </a:rPr>
              <a:t>rate</a:t>
            </a:r>
          </a:p>
          <a:p>
            <a:pPr>
              <a:lnSpc>
                <a:spcPct val="70000"/>
              </a:lnSpc>
            </a:pPr>
            <a:endParaRPr lang="en-US" dirty="0">
              <a:solidFill>
                <a:srgbClr val="0000FF"/>
              </a:solidFill>
            </a:endParaRPr>
          </a:p>
          <a:p>
            <a:pPr>
              <a:lnSpc>
                <a:spcPct val="70000"/>
              </a:lnSpc>
            </a:pPr>
            <a:r>
              <a:rPr lang="en-US" dirty="0"/>
              <a:t>Sends most packets at rate </a:t>
            </a:r>
            <a:r>
              <a:rPr lang="en-US" dirty="0">
                <a:solidFill>
                  <a:srgbClr val="0000FF"/>
                </a:solidFill>
              </a:rPr>
              <a:t>predicted to offer best throughput</a:t>
            </a:r>
            <a:r>
              <a:rPr lang="en-US" dirty="0"/>
              <a:t> (as with ETT</a:t>
            </a:r>
            <a:r>
              <a:rPr lang="en-US" dirty="0" smtClean="0"/>
              <a:t>)</a:t>
            </a:r>
          </a:p>
          <a:p>
            <a:pPr>
              <a:lnSpc>
                <a:spcPct val="70000"/>
              </a:lnSpc>
            </a:pPr>
            <a:endParaRPr lang="en-US" dirty="0"/>
          </a:p>
          <a:p>
            <a:pPr>
              <a:lnSpc>
                <a:spcPct val="70000"/>
              </a:lnSpc>
            </a:pPr>
            <a:r>
              <a:rPr lang="en-US" dirty="0"/>
              <a:t>Adjusts per-packet bit-rate </a:t>
            </a:r>
            <a:r>
              <a:rPr lang="en-US" dirty="0">
                <a:solidFill>
                  <a:srgbClr val="0000FF"/>
                </a:solidFill>
              </a:rPr>
              <a:t>faster than </a:t>
            </a:r>
            <a:r>
              <a:rPr lang="en-US" dirty="0" smtClean="0">
                <a:solidFill>
                  <a:srgbClr val="0000FF"/>
                </a:solidFill>
              </a:rPr>
              <a:t>ETT route selection</a:t>
            </a:r>
            <a:endParaRPr lang="en-US" dirty="0">
              <a:solidFill>
                <a:srgbClr val="0000FF"/>
              </a:solidFill>
            </a:endParaRPr>
          </a:p>
          <a:p>
            <a:pPr lvl="1">
              <a:lnSpc>
                <a:spcPct val="70000"/>
              </a:lnSpc>
            </a:pPr>
            <a:r>
              <a:rPr lang="en-US" dirty="0"/>
              <a:t>O</a:t>
            </a:r>
            <a:r>
              <a:rPr lang="en-US" dirty="0" smtClean="0"/>
              <a:t>nly one </a:t>
            </a:r>
            <a:r>
              <a:rPr lang="en-US" dirty="0"/>
              <a:t>hop of information required</a:t>
            </a:r>
          </a:p>
          <a:p>
            <a:pPr lvl="1">
              <a:lnSpc>
                <a:spcPct val="70000"/>
              </a:lnSpc>
            </a:pPr>
            <a:r>
              <a:rPr lang="en-US" dirty="0"/>
              <a:t>D</a:t>
            </a:r>
            <a:r>
              <a:rPr lang="en-US" dirty="0" smtClean="0"/>
              <a:t>elivery </a:t>
            </a:r>
            <a:r>
              <a:rPr lang="en-US" dirty="0"/>
              <a:t>ratio estimates not periodic, but per-packet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28E6-737A-8542-8E18-740D28A25BFD}" type="slidenum">
              <a:rPr lang="en-US"/>
              <a:pPr/>
              <a:t>26</a:t>
            </a:fld>
            <a:endParaRPr lang="en-US"/>
          </a:p>
        </p:txBody>
      </p:sp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 smtClean="0"/>
              <a:t>Bit-rate selection </a:t>
            </a:r>
            <a:r>
              <a:rPr lang="en-US" sz="3400" dirty="0"/>
              <a:t>in </a:t>
            </a:r>
            <a:r>
              <a:rPr lang="en-US" sz="3400" dirty="0" err="1"/>
              <a:t>RoofNet</a:t>
            </a:r>
            <a:r>
              <a:rPr lang="en-US" sz="3400" dirty="0"/>
              <a:t>: </a:t>
            </a:r>
            <a:r>
              <a:rPr lang="en-US" sz="3400" i="1" dirty="0"/>
              <a:t>SampleRate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n-US" sz="32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200" b="1" dirty="0" smtClean="0"/>
              <a:t>Roofnet: An unplanned Wi-Fi Mesh network</a:t>
            </a:r>
          </a:p>
          <a:p>
            <a:pPr marL="914400" lvl="1" indent="-514350"/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Wireless mesh link measurements</a:t>
            </a:r>
          </a:p>
          <a:p>
            <a:pPr marL="914400" lvl="1" indent="-514350"/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Routing and bit rate selection</a:t>
            </a:r>
          </a:p>
          <a:p>
            <a:pPr marL="914400" lvl="1" indent="-514350"/>
            <a:r>
              <a:rPr lang="en-US" sz="3200" b="1" dirty="0" smtClean="0"/>
              <a:t>End-to-end performance evaluation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Advertisement for COS-598A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10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Datasets: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Multi-hop TCP: </a:t>
            </a:r>
            <a:r>
              <a:rPr lang="en-US" dirty="0"/>
              <a:t>15-second, 1-way bulk TCP transfers between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all node pairs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pc="-150" dirty="0"/>
              <a:t>Single-</a:t>
            </a:r>
            <a:r>
              <a:rPr lang="en-US" spc="-150" dirty="0" smtClean="0"/>
              <a:t>hop TCP: </a:t>
            </a:r>
            <a:r>
              <a:rPr lang="en-US" spc="-150" dirty="0"/>
              <a:t>same, direct link between </a:t>
            </a:r>
            <a:r>
              <a:rPr lang="en-US" b="1" spc="-150" dirty="0" smtClean="0">
                <a:solidFill>
                  <a:schemeClr val="accent6">
                    <a:lumMod val="75000"/>
                  </a:schemeClr>
                </a:solidFill>
              </a:rPr>
              <a:t>all node </a:t>
            </a:r>
            <a:r>
              <a:rPr lang="en-US" b="1" spc="-150" dirty="0">
                <a:solidFill>
                  <a:schemeClr val="accent6">
                    <a:lumMod val="75000"/>
                  </a:schemeClr>
                </a:solidFill>
              </a:rPr>
              <a:t>pairs </a:t>
            </a:r>
            <a:endParaRPr lang="en-US" b="1" spc="-15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Loss </a:t>
            </a:r>
            <a:r>
              <a:rPr lang="en-US" dirty="0"/>
              <a:t>matrix: loss rate between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all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node pairs </a:t>
            </a:r>
            <a:r>
              <a:rPr lang="en-US" dirty="0"/>
              <a:t>for 1500-byte broadcasts at each bit-</a:t>
            </a:r>
            <a:r>
              <a:rPr lang="en-US" dirty="0" smtClean="0"/>
              <a:t>rate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TCP flows, always a </a:t>
            </a:r>
            <a:r>
              <a:rPr lang="en-US" b="1" dirty="0" smtClean="0">
                <a:solidFill>
                  <a:srgbClr val="FF0000"/>
                </a:solidFill>
              </a:rPr>
              <a:t>single flow at a time</a:t>
            </a:r>
          </a:p>
          <a:p>
            <a:r>
              <a:rPr lang="en-US" dirty="0" smtClean="0"/>
              <a:t>But background traffic present: </a:t>
            </a:r>
            <a:r>
              <a:rPr lang="en-US" b="1" dirty="0">
                <a:solidFill>
                  <a:srgbClr val="00B050"/>
                </a:solidFill>
              </a:rPr>
              <a:t>users always active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131F5-01C9-E74C-B9E8-6629AC531CAB}" type="slidenum">
              <a:rPr lang="en-US"/>
              <a:pPr/>
              <a:t>28</a:t>
            </a:fld>
            <a:endParaRPr lang="en-US"/>
          </a:p>
        </p:txBody>
      </p:sp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Roofnet </a:t>
            </a:r>
            <a:r>
              <a:rPr lang="en-US" dirty="0"/>
              <a:t>e</a:t>
            </a:r>
            <a:r>
              <a:rPr lang="en-US" dirty="0" smtClean="0"/>
              <a:t>valuation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295400"/>
            <a:ext cx="5562600" cy="4024009"/>
          </a:xfrm>
          <a:prstGeom prst="rect">
            <a:avLst/>
          </a:prstGeom>
        </p:spPr>
      </p:pic>
      <p:sp>
        <p:nvSpPr>
          <p:cNvPr id="18944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5325276"/>
            <a:ext cx="8610600" cy="102883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Multi-hop TCP dataset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Mean</a:t>
            </a:r>
            <a:r>
              <a:rPr lang="en-US" dirty="0"/>
              <a:t>: 627 kbps; median: 400 </a:t>
            </a:r>
            <a:r>
              <a:rPr lang="en-US" dirty="0" smtClean="0"/>
              <a:t>kbps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8EED3-D54A-1441-B48B-246C1EF93C63}" type="slidenum">
              <a:rPr lang="en-US"/>
              <a:pPr/>
              <a:t>29</a:t>
            </a:fld>
            <a:endParaRPr lang="en-US"/>
          </a:p>
        </p:txBody>
      </p:sp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spc="-150" dirty="0" smtClean="0"/>
              <a:t>Wide spread of end-to-end throughput</a:t>
            </a:r>
            <a:endParaRPr lang="en-US" sz="3800" spc="-150" dirty="0"/>
          </a:p>
        </p:txBody>
      </p:sp>
      <p:sp>
        <p:nvSpPr>
          <p:cNvPr id="4" name="Right Brace 3"/>
          <p:cNvSpPr/>
          <p:nvPr/>
        </p:nvSpPr>
        <p:spPr>
          <a:xfrm>
            <a:off x="2881021" y="4321016"/>
            <a:ext cx="83654" cy="296603"/>
          </a:xfrm>
          <a:prstGeom prst="rightBrace">
            <a:avLst>
              <a:gd name="adj1" fmla="val 72855"/>
              <a:gd name="adj2" fmla="val 50000"/>
            </a:avLst>
          </a:prstGeom>
          <a:ln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11833" y="4266768"/>
            <a:ext cx="4019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10% of pairs: routing queries fail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b="1" dirty="0" smtClean="0">
                <a:solidFill>
                  <a:srgbClr val="0070C0"/>
                </a:solidFill>
              </a:rPr>
              <a:t>Mobile ad </a:t>
            </a:r>
            <a:r>
              <a:rPr lang="en-US" b="1" dirty="0">
                <a:solidFill>
                  <a:srgbClr val="0070C0"/>
                </a:solidFill>
              </a:rPr>
              <a:t>hoc </a:t>
            </a:r>
            <a:r>
              <a:rPr lang="en-US" b="1" dirty="0" smtClean="0">
                <a:solidFill>
                  <a:srgbClr val="0070C0"/>
                </a:solidFill>
              </a:rPr>
              <a:t>networking </a:t>
            </a:r>
            <a:r>
              <a:rPr lang="en-US" dirty="0" smtClean="0"/>
              <a:t>research</a:t>
            </a:r>
          </a:p>
          <a:p>
            <a:pPr lvl="1">
              <a:lnSpc>
                <a:spcPct val="70000"/>
              </a:lnSpc>
            </a:pPr>
            <a:r>
              <a:rPr lang="en-US" dirty="0" smtClean="0"/>
              <a:t>Mobile, hence highly dynamic topologies</a:t>
            </a:r>
          </a:p>
          <a:p>
            <a:pPr lvl="1">
              <a:lnSpc>
                <a:spcPct val="70000"/>
              </a:lnSpc>
            </a:pPr>
            <a:r>
              <a:rPr lang="en-US" dirty="0" smtClean="0"/>
              <a:t>Chief </a:t>
            </a:r>
            <a:r>
              <a:rPr lang="en-US" dirty="0"/>
              <a:t>metrics: routing protocol overhead, packet delivery success rate, hop count</a:t>
            </a:r>
          </a:p>
          <a:p>
            <a:pPr lvl="1">
              <a:lnSpc>
                <a:spcPct val="70000"/>
              </a:lnSpc>
            </a:pPr>
            <a:r>
              <a:rPr lang="en-US" dirty="0"/>
              <a:t>Largely evaluated in </a:t>
            </a:r>
            <a:r>
              <a:rPr lang="en-US" dirty="0" smtClean="0"/>
              <a:t>simulation</a:t>
            </a:r>
          </a:p>
          <a:p>
            <a:pPr lvl="1">
              <a:lnSpc>
                <a:spcPct val="70000"/>
              </a:lnSpc>
            </a:pPr>
            <a:endParaRPr lang="en-US" dirty="0" smtClean="0"/>
          </a:p>
          <a:p>
            <a:pPr lvl="1">
              <a:lnSpc>
                <a:spcPct val="70000"/>
              </a:lnSpc>
            </a:pPr>
            <a:endParaRPr lang="en-US" dirty="0"/>
          </a:p>
          <a:p>
            <a:pPr>
              <a:lnSpc>
                <a:spcPct val="70000"/>
              </a:lnSpc>
            </a:pPr>
            <a:r>
              <a:rPr lang="en-US" b="1" dirty="0" smtClean="0"/>
              <a:t>Today: </a:t>
            </a:r>
            <a:r>
              <a:rPr lang="en-US" b="1" dirty="0" smtClean="0">
                <a:solidFill>
                  <a:srgbClr val="0070C0"/>
                </a:solidFill>
              </a:rPr>
              <a:t>Roofnet, </a:t>
            </a:r>
            <a:r>
              <a:rPr lang="en-US" dirty="0" smtClean="0"/>
              <a:t>a real mesh network </a:t>
            </a:r>
            <a:r>
              <a:rPr lang="en-US" b="1" dirty="0" smtClean="0">
                <a:solidFill>
                  <a:srgbClr val="00B050"/>
                </a:solidFill>
              </a:rPr>
              <a:t>deployment</a:t>
            </a:r>
            <a:endParaRPr lang="en-US" b="1" dirty="0">
              <a:solidFill>
                <a:srgbClr val="00B050"/>
              </a:solidFill>
            </a:endParaRPr>
          </a:p>
          <a:p>
            <a:pPr lvl="1">
              <a:lnSpc>
                <a:spcPct val="70000"/>
              </a:lnSpc>
            </a:pPr>
            <a:r>
              <a:rPr lang="en-US" dirty="0"/>
              <a:t>Fixed, PC-class </a:t>
            </a:r>
            <a:r>
              <a:rPr lang="en-US" dirty="0" smtClean="0"/>
              <a:t>nodes</a:t>
            </a:r>
          </a:p>
          <a:p>
            <a:pPr lvl="1">
              <a:lnSpc>
                <a:spcPct val="70000"/>
              </a:lnSpc>
            </a:pPr>
            <a:r>
              <a:rPr lang="en-US" dirty="0" smtClean="0"/>
              <a:t>Motivation</a:t>
            </a:r>
            <a:r>
              <a:rPr lang="en-US" dirty="0"/>
              <a:t>: shared Internet access in </a:t>
            </a:r>
            <a:r>
              <a:rPr lang="en-US" dirty="0" smtClean="0"/>
              <a:t>community</a:t>
            </a:r>
          </a:p>
          <a:p>
            <a:pPr lvl="1">
              <a:lnSpc>
                <a:spcPct val="70000"/>
              </a:lnSpc>
            </a:pPr>
            <a:r>
              <a:rPr lang="en-US" dirty="0" smtClean="0"/>
              <a:t>Chief </a:t>
            </a:r>
            <a:r>
              <a:rPr lang="en-US" dirty="0"/>
              <a:t>metric: TCP </a:t>
            </a:r>
            <a:r>
              <a:rPr lang="en-US" dirty="0" smtClean="0"/>
              <a:t>throughput</a:t>
            </a:r>
          </a:p>
          <a:p>
            <a:pPr lvl="1">
              <a:lnSpc>
                <a:spcPct val="70000"/>
              </a:lnSpc>
            </a:pPr>
            <a:r>
              <a:rPr lang="en-US" dirty="0" smtClean="0"/>
              <a:t>“Test of time” system, led to </a:t>
            </a:r>
            <a:r>
              <a:rPr lang="en-US" b="1" dirty="0" smtClean="0">
                <a:solidFill>
                  <a:srgbClr val="00B050"/>
                </a:solidFill>
              </a:rPr>
              <a:t>Cisco Meraki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53FCD-9F9F-174F-B360-AAAFCF41664D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Context, </a:t>
            </a:r>
            <a:r>
              <a:rPr lang="en-US" i="1" dirty="0" smtClean="0"/>
              <a:t>ca.</a:t>
            </a:r>
            <a:r>
              <a:rPr lang="en-US" dirty="0" smtClean="0"/>
              <a:t> 2000-2005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5" name="AutoShape 3"/>
          <p:cNvSpPr>
            <a:spLocks noGrp="1" noChangeAspect="1" noChangeArrowheads="1"/>
          </p:cNvSpPr>
          <p:nvPr>
            <p:ph idx="1"/>
          </p:nvPr>
        </p:nvSpPr>
        <p:spPr>
          <a:xfrm>
            <a:off x="152400" y="5737459"/>
            <a:ext cx="8763000" cy="1028466"/>
          </a:xfrm>
        </p:spPr>
        <p:txBody>
          <a:bodyPr>
            <a:normAutofit/>
          </a:bodyPr>
          <a:lstStyle/>
          <a:p>
            <a:r>
              <a:rPr lang="en-US" b="1" dirty="0" smtClean="0"/>
              <a:t>Higher</a:t>
            </a:r>
            <a:r>
              <a:rPr lang="en-US" dirty="0" smtClean="0"/>
              <a:t> hop count correlates with </a:t>
            </a:r>
            <a:r>
              <a:rPr lang="en-US" b="1" dirty="0" smtClean="0"/>
              <a:t>lower</a:t>
            </a:r>
            <a:r>
              <a:rPr lang="en-US" dirty="0" smtClean="0"/>
              <a:t> throughput</a:t>
            </a:r>
          </a:p>
          <a:p>
            <a:pPr lvl="1"/>
            <a:r>
              <a:rPr lang="en-US" dirty="0" smtClean="0"/>
              <a:t>Neighboring </a:t>
            </a:r>
            <a:r>
              <a:rPr lang="en-US" dirty="0"/>
              <a:t>nodes </a:t>
            </a:r>
            <a:r>
              <a:rPr lang="en-US" b="1" dirty="0">
                <a:solidFill>
                  <a:srgbClr val="FF0000"/>
                </a:solidFill>
              </a:rPr>
              <a:t>interfere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with one </a:t>
            </a:r>
            <a:r>
              <a:rPr lang="en-US" dirty="0" smtClean="0"/>
              <a:t>another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51F27-6246-2A4B-BFFD-C847ED076BA8}" type="slidenum">
              <a:rPr lang="en-US"/>
              <a:pPr/>
              <a:t>30</a:t>
            </a:fld>
            <a:endParaRPr lang="en-US"/>
          </a:p>
        </p:txBody>
      </p:sp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End-to-end throughput by hop count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012" y="1384688"/>
            <a:ext cx="5707505" cy="41872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4" name="Rounded Rectangle 3"/>
          <p:cNvSpPr/>
          <p:nvPr/>
        </p:nvSpPr>
        <p:spPr>
          <a:xfrm>
            <a:off x="2073605" y="2026618"/>
            <a:ext cx="382352" cy="846582"/>
          </a:xfrm>
          <a:prstGeom prst="roundRect">
            <a:avLst/>
          </a:prstGeom>
          <a:ln w="38100" cmpd="sng">
            <a:solidFill>
              <a:schemeClr val="accent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257506" y="2028818"/>
            <a:ext cx="625958" cy="846582"/>
          </a:xfrm>
          <a:prstGeom prst="roundRect">
            <a:avLst/>
          </a:prstGeom>
          <a:ln w="38100" cmpd="sng">
            <a:solidFill>
              <a:schemeClr val="accent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>
          <a:xfrm>
            <a:off x="197747" y="5109810"/>
            <a:ext cx="8801164" cy="140132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Computed analytically, assuming hops </a:t>
            </a:r>
            <a:r>
              <a:rPr lang="en-US" sz="2400" dirty="0" smtClean="0"/>
              <a:t>don</a:t>
            </a:r>
            <a:r>
              <a:rPr lang="en-US" sz="2400" dirty="0" smtClean="0">
                <a:latin typeface="Arial"/>
              </a:rPr>
              <a:t>’</a:t>
            </a:r>
            <a:r>
              <a:rPr lang="en-US" sz="2400" dirty="0" smtClean="0"/>
              <a:t>t </a:t>
            </a:r>
            <a:r>
              <a:rPr lang="en-US" sz="2400" dirty="0"/>
              <a:t>forward in parallel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One-hop routes </a:t>
            </a:r>
            <a:r>
              <a:rPr lang="en-US" sz="2400" b="1" dirty="0">
                <a:solidFill>
                  <a:srgbClr val="660066"/>
                </a:solidFill>
              </a:rPr>
              <a:t>seem to use 5.5 Mbps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Longer routes </a:t>
            </a:r>
            <a:r>
              <a:rPr lang="en-US" sz="2400" b="1" dirty="0">
                <a:solidFill>
                  <a:srgbClr val="800000"/>
                </a:solidFill>
              </a:rPr>
              <a:t>far slower than </a:t>
            </a:r>
            <a:r>
              <a:rPr lang="en-US" sz="2400" b="1" dirty="0" smtClean="0">
                <a:solidFill>
                  <a:srgbClr val="800000"/>
                </a:solidFill>
              </a:rPr>
              <a:t>5.5 Mbps</a:t>
            </a:r>
            <a:endParaRPr lang="en-US" sz="2400" b="1" dirty="0">
              <a:solidFill>
                <a:srgbClr val="8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908D8-6454-B141-923F-86071BEC806B}" type="slidenum">
              <a:rPr lang="en-US"/>
              <a:pPr/>
              <a:t>31</a:t>
            </a:fld>
            <a:endParaRPr lang="en-US"/>
          </a:p>
        </p:txBody>
      </p:sp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Comparing with </a:t>
            </a:r>
            <a:r>
              <a:rPr lang="en-US" sz="3600" smtClean="0"/>
              <a:t>computed throughput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459" y="2960129"/>
            <a:ext cx="3073740" cy="17649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64778"/>
          <a:stretch/>
        </p:blipFill>
        <p:spPr>
          <a:xfrm>
            <a:off x="1510114" y="1424976"/>
            <a:ext cx="5707505" cy="147485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10" name="Rounded Rectangle 9"/>
          <p:cNvSpPr/>
          <p:nvPr/>
        </p:nvSpPr>
        <p:spPr>
          <a:xfrm>
            <a:off x="5261400" y="2060314"/>
            <a:ext cx="625958" cy="264477"/>
          </a:xfrm>
          <a:prstGeom prst="roundRect">
            <a:avLst/>
          </a:prstGeom>
          <a:ln w="38100" cmpd="sng">
            <a:solidFill>
              <a:srgbClr val="660066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987171" y="4178360"/>
            <a:ext cx="467461" cy="200687"/>
          </a:xfrm>
          <a:prstGeom prst="roundRect">
            <a:avLst/>
          </a:prstGeom>
          <a:ln w="38100" cmpd="sng">
            <a:solidFill>
              <a:srgbClr val="660066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390241" y="2614272"/>
            <a:ext cx="482228" cy="264477"/>
          </a:xfrm>
          <a:prstGeom prst="roundRect">
            <a:avLst/>
          </a:prstGeom>
          <a:ln w="38100" cmpd="sng">
            <a:solidFill>
              <a:srgbClr val="8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542763" y="4169642"/>
            <a:ext cx="444799" cy="218122"/>
          </a:xfrm>
          <a:prstGeom prst="roundRect">
            <a:avLst/>
          </a:prstGeom>
          <a:ln w="38100" cmpd="sng">
            <a:solidFill>
              <a:srgbClr val="80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85471" y="4740478"/>
            <a:ext cx="5238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Theoretical, loss-free maximum </a:t>
            </a:r>
            <a:r>
              <a:rPr lang="en-US" b="1" dirty="0" smtClean="0"/>
              <a:t>throughput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97747" y="1424976"/>
            <a:ext cx="1244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All-pairs</a:t>
            </a:r>
            <a:r>
              <a:rPr lang="en-US" b="1" dirty="0"/>
              <a:t> </a:t>
            </a:r>
            <a:r>
              <a:rPr lang="en-US" b="1" dirty="0" smtClean="0"/>
              <a:t>empirical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5462882"/>
            <a:ext cx="8763000" cy="101411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Multi-hop </a:t>
            </a:r>
            <a:r>
              <a:rPr lang="en-US" b="1" dirty="0" smtClean="0"/>
              <a:t>measured</a:t>
            </a:r>
            <a:r>
              <a:rPr lang="en-US" dirty="0" smtClean="0"/>
              <a:t> throughput often </a:t>
            </a:r>
            <a:r>
              <a:rPr lang="en-US" b="1" dirty="0" smtClean="0">
                <a:solidFill>
                  <a:srgbClr val="FF0000"/>
                </a:solidFill>
              </a:rPr>
              <a:t>less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than predicted</a:t>
            </a:r>
          </a:p>
          <a:p>
            <a:r>
              <a:rPr lang="en-US" b="1" dirty="0" smtClean="0"/>
              <a:t>Reason:</a:t>
            </a:r>
            <a:r>
              <a:rPr lang="en-US" dirty="0" smtClean="0"/>
              <a:t> Interference between successive forwarding hops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D36E6-0DE7-B240-BE10-3049F39C5FEA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Forwarding indeed creates </a:t>
            </a:r>
            <a:r>
              <a:rPr lang="en-US" sz="3600" dirty="0" smtClean="0"/>
              <a:t>interference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246" y="1219200"/>
            <a:ext cx="4599513" cy="4343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5" name="Rectangle 3"/>
          <p:cNvSpPr>
            <a:spLocks noGrp="1" noChangeArrowheads="1"/>
          </p:cNvSpPr>
          <p:nvPr>
            <p:ph idx="1"/>
          </p:nvPr>
        </p:nvSpPr>
        <p:spPr>
          <a:xfrm>
            <a:off x="184596" y="4980740"/>
            <a:ext cx="8639128" cy="1536782"/>
          </a:xfrm>
        </p:spPr>
        <p:txBody>
          <a:bodyPr>
            <a:normAutofit/>
          </a:bodyPr>
          <a:lstStyle/>
          <a:p>
            <a:r>
              <a:rPr lang="en-US" b="1" dirty="0" smtClean="0"/>
              <a:t>Latency</a:t>
            </a:r>
            <a:r>
              <a:rPr lang="en-US" b="1" dirty="0"/>
              <a:t>:</a:t>
            </a:r>
            <a:r>
              <a:rPr lang="en-US" dirty="0"/>
              <a:t> 84-byte ping; </a:t>
            </a:r>
            <a:r>
              <a:rPr lang="en-US" dirty="0" smtClean="0"/>
              <a:t>okay for </a:t>
            </a:r>
            <a:r>
              <a:rPr lang="en-US" b="1" dirty="0" smtClean="0">
                <a:solidFill>
                  <a:srgbClr val="00B050"/>
                </a:solidFill>
              </a:rPr>
              <a:t>interactive use</a:t>
            </a:r>
            <a:endParaRPr lang="en-US" b="1" dirty="0">
              <a:solidFill>
                <a:srgbClr val="00B050"/>
              </a:solidFill>
            </a:endParaRPr>
          </a:p>
          <a:p>
            <a:r>
              <a:rPr lang="en-US" b="1" dirty="0">
                <a:solidFill>
                  <a:srgbClr val="00B050"/>
                </a:solidFill>
              </a:rPr>
              <a:t>Acceptable </a:t>
            </a:r>
            <a:r>
              <a:rPr lang="en-US" b="1" dirty="0" smtClean="0">
                <a:solidFill>
                  <a:srgbClr val="00B050"/>
                </a:solidFill>
              </a:rPr>
              <a:t>throughput </a:t>
            </a:r>
            <a:r>
              <a:rPr lang="en-US" dirty="0" smtClean="0"/>
              <a:t>(379 Kbit/sec), </a:t>
            </a:r>
            <a:r>
              <a:rPr lang="en-US" dirty="0"/>
              <a:t>even </a:t>
            </a:r>
            <a:r>
              <a:rPr lang="en-US" dirty="0" smtClean="0"/>
              <a:t>four </a:t>
            </a:r>
            <a:r>
              <a:rPr lang="en-US" dirty="0"/>
              <a:t>hops out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3CDFD-D25E-A84A-B8BA-7F8A9E0366F9}" type="slidenum">
              <a:rPr lang="en-US"/>
              <a:pPr/>
              <a:t>33</a:t>
            </a:fld>
            <a:endParaRPr lang="en-US"/>
          </a:p>
        </p:txBody>
      </p:sp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User </a:t>
            </a:r>
            <a:r>
              <a:rPr lang="en-US" sz="3600" dirty="0" smtClean="0"/>
              <a:t>experience</a:t>
            </a:r>
            <a:r>
              <a:rPr lang="en-US" sz="3600" dirty="0"/>
              <a:t>:</a:t>
            </a:r>
            <a:br>
              <a:rPr lang="en-US" sz="3600" dirty="0"/>
            </a:br>
            <a:r>
              <a:rPr lang="en-US" sz="3600" dirty="0"/>
              <a:t>Mean </a:t>
            </a:r>
            <a:r>
              <a:rPr lang="en-US" sz="3600" dirty="0" smtClean="0"/>
              <a:t>throughput </a:t>
            </a:r>
            <a:r>
              <a:rPr lang="en-US" sz="3600" dirty="0"/>
              <a:t>from </a:t>
            </a:r>
            <a:r>
              <a:rPr lang="en-US" sz="3600" dirty="0" smtClean="0"/>
              <a:t>gateway</a:t>
            </a:r>
            <a:endParaRPr lang="en-US" sz="3600" dirty="0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373" y="1828465"/>
            <a:ext cx="5686231" cy="2543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FF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3" name="Rectangle 3"/>
          <p:cNvSpPr>
            <a:spLocks noGrp="1" noChangeArrowheads="1"/>
          </p:cNvSpPr>
          <p:nvPr>
            <p:ph idx="1"/>
          </p:nvPr>
        </p:nvSpPr>
        <p:spPr>
          <a:xfrm>
            <a:off x="188155" y="5380038"/>
            <a:ext cx="8727245" cy="11731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Single-hop TCP workload</a:t>
            </a:r>
          </a:p>
          <a:p>
            <a:r>
              <a:rPr lang="en-US" sz="2400" dirty="0"/>
              <a:t>Many links </a:t>
            </a:r>
            <a:r>
              <a:rPr lang="en-US" sz="2400" dirty="0" smtClean="0"/>
              <a:t>of varying lengths support ≈ 500 Kbit/s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A </a:t>
            </a:r>
            <a:r>
              <a:rPr lang="en-US" sz="2400" b="1" dirty="0"/>
              <a:t>few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short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and fast </a:t>
            </a:r>
            <a:r>
              <a:rPr lang="en-US" sz="2400" dirty="0" smtClean="0"/>
              <a:t>links</a:t>
            </a:r>
            <a:r>
              <a:rPr lang="en-US" sz="2400" dirty="0"/>
              <a:t>; </a:t>
            </a:r>
            <a:r>
              <a:rPr lang="en-US" sz="2400" b="1" dirty="0" smtClean="0"/>
              <a:t>very </a:t>
            </a:r>
            <a:r>
              <a:rPr lang="en-US" sz="2400" b="1" dirty="0"/>
              <a:t>few </a:t>
            </a:r>
            <a:r>
              <a:rPr lang="en-US" sz="2400" b="1" dirty="0" smtClean="0">
                <a:solidFill>
                  <a:srgbClr val="00B050"/>
                </a:solidFill>
              </a:rPr>
              <a:t>long and fast </a:t>
            </a:r>
            <a:r>
              <a:rPr lang="en-US" sz="2400" dirty="0"/>
              <a:t>links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541D3-702B-6642-B60E-655CAD5F7EA2}" type="slidenum">
              <a:rPr lang="en-US"/>
              <a:pPr/>
              <a:t>34</a:t>
            </a:fld>
            <a:endParaRPr lang="en-US"/>
          </a:p>
        </p:txBody>
      </p:sp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link </a:t>
            </a:r>
            <a:r>
              <a:rPr lang="en-US" smtClean="0"/>
              <a:t>ranges/speeds to expect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48161"/>
          <a:stretch/>
        </p:blipFill>
        <p:spPr>
          <a:xfrm>
            <a:off x="1637681" y="1243712"/>
            <a:ext cx="5591128" cy="407468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769577" y="1608991"/>
            <a:ext cx="2327030" cy="1037494"/>
            <a:chOff x="2769577" y="1608991"/>
            <a:chExt cx="2327030" cy="1037494"/>
          </a:xfrm>
        </p:grpSpPr>
        <p:sp>
          <p:nvSpPr>
            <p:cNvPr id="2" name="Rounded Rectangle 1"/>
            <p:cNvSpPr/>
            <p:nvPr/>
          </p:nvSpPr>
          <p:spPr>
            <a:xfrm>
              <a:off x="2769577" y="1608992"/>
              <a:ext cx="1125415" cy="1037493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971192" y="1608991"/>
              <a:ext cx="1125415" cy="1037493"/>
            </a:xfrm>
            <a:prstGeom prst="roundRect">
              <a:avLst/>
            </a:prstGeom>
            <a:noFill/>
            <a:ln w="28575">
              <a:solidFill>
                <a:srgbClr val="00B05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3" name="Rectangle 3"/>
          <p:cNvSpPr>
            <a:spLocks noGrp="1" noChangeArrowheads="1"/>
          </p:cNvSpPr>
          <p:nvPr>
            <p:ph idx="1"/>
          </p:nvPr>
        </p:nvSpPr>
        <p:spPr>
          <a:xfrm>
            <a:off x="167996" y="5380038"/>
            <a:ext cx="8729050" cy="11731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/>
              <a:t>Multi-hop TCP workload:</a:t>
            </a: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rgbClr val="800000"/>
                </a:solidFill>
              </a:rPr>
              <a:t>links Srcr uses in red, </a:t>
            </a:r>
            <a:r>
              <a:rPr lang="en-US" sz="2400" dirty="0" smtClean="0">
                <a:solidFill>
                  <a:srgbClr val="000000"/>
                </a:solidFill>
              </a:rPr>
              <a:t>all</a:t>
            </a:r>
            <a:r>
              <a:rPr lang="en-US" sz="2400" dirty="0" smtClean="0">
                <a:solidFill>
                  <a:srgbClr val="800000"/>
                </a:solidFill>
              </a:rPr>
              <a:t> </a:t>
            </a:r>
            <a:r>
              <a:rPr lang="en-US" sz="2400" dirty="0" smtClean="0"/>
              <a:t>others (single-hop TCP) in black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Srcr somewhat favors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short, fast </a:t>
            </a:r>
            <a:r>
              <a:rPr lang="en-US" sz="2400" dirty="0" smtClean="0"/>
              <a:t>links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541D3-702B-6642-B60E-655CAD5F7EA2}" type="slidenum">
              <a:rPr lang="en-US"/>
              <a:pPr/>
              <a:t>35</a:t>
            </a:fld>
            <a:endParaRPr lang="en-US"/>
          </a:p>
        </p:txBody>
      </p:sp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Which network links does Srcr use?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48161"/>
          <a:stretch/>
        </p:blipFill>
        <p:spPr>
          <a:xfrm>
            <a:off x="1637681" y="1243712"/>
            <a:ext cx="5591128" cy="40746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20576" t="56147" r="7401" b="5406"/>
          <a:stretch/>
        </p:blipFill>
        <p:spPr>
          <a:xfrm>
            <a:off x="2788599" y="1559379"/>
            <a:ext cx="4028041" cy="302010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769577" y="1608992"/>
            <a:ext cx="1125415" cy="1037493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462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904F7-E979-5248-8898-2DFA927756A8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Lossy Links are Useful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875043" y="1374856"/>
            <a:ext cx="5317714" cy="3853760"/>
            <a:chOff x="1874395" y="1418817"/>
            <a:chExt cx="5317714" cy="3853760"/>
          </a:xfrm>
        </p:grpSpPr>
        <p:pic>
          <p:nvPicPr>
            <p:cNvPr id="20480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4395" y="1418817"/>
              <a:ext cx="5317714" cy="3853760"/>
            </a:xfrm>
            <a:prstGeom prst="rect">
              <a:avLst/>
            </a:prstGeom>
            <a:noFill/>
            <a:ln w="38100"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FF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2820133" y="3092379"/>
              <a:ext cx="3237767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057900" y="3092379"/>
              <a:ext cx="0" cy="1558752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480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5384272"/>
            <a:ext cx="8763000" cy="109272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Delivery probability for links Srcr uses, </a:t>
            </a:r>
            <a:r>
              <a:rPr lang="en-US" b="1" dirty="0" smtClean="0"/>
              <a:t>at the bit rate SampleRate chooses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&gt;25%-loss links </a:t>
            </a:r>
            <a:r>
              <a:rPr lang="en-US" dirty="0" smtClean="0"/>
              <a:t>used </a:t>
            </a:r>
            <a:r>
              <a:rPr lang="en-US" b="1" dirty="0" smtClean="0">
                <a:solidFill>
                  <a:srgbClr val="0070C0"/>
                </a:solidFill>
              </a:rPr>
              <a:t>half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the time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idx="1"/>
          </p:nvPr>
        </p:nvSpPr>
        <p:spPr>
          <a:xfrm>
            <a:off x="188155" y="5664464"/>
            <a:ext cx="8498645" cy="69881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Most nodes route via a </a:t>
            </a:r>
            <a:r>
              <a:rPr lang="en-US" b="1" dirty="0">
                <a:solidFill>
                  <a:srgbClr val="1F497D"/>
                </a:solidFill>
              </a:rPr>
              <a:t>diverse set of neighbors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9699-6349-AA41-904C-5FD605DE4E87}" type="slidenum">
              <a:rPr lang="en-US"/>
              <a:pPr/>
              <a:t>37</a:t>
            </a:fld>
            <a:endParaRPr lang="en-US"/>
          </a:p>
        </p:txBody>
      </p:sp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Diversity in </a:t>
            </a:r>
            <a:r>
              <a:rPr lang="en-US" dirty="0" smtClean="0"/>
              <a:t>node use</a:t>
            </a:r>
            <a:r>
              <a:rPr lang="en-US" dirty="0"/>
              <a:t>: </a:t>
            </a:r>
            <a:r>
              <a:rPr lang="en-US" dirty="0" smtClean="0">
                <a:latin typeface="Arial"/>
              </a:rPr>
              <a:t>“</a:t>
            </a:r>
            <a:r>
              <a:rPr lang="en-US" dirty="0" smtClean="0"/>
              <a:t>Meshness</a:t>
            </a:r>
            <a:r>
              <a:rPr lang="en-US" dirty="0" smtClean="0">
                <a:latin typeface="Arial"/>
              </a:rPr>
              <a:t>”</a:t>
            </a:r>
            <a:endParaRPr lang="en-US" dirty="0"/>
          </a:p>
        </p:txBody>
      </p:sp>
      <p:pic>
        <p:nvPicPr>
          <p:cNvPr id="2140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223" y="1409117"/>
            <a:ext cx="5615354" cy="400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FF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Mesh networking is far from perfect</a:t>
            </a:r>
          </a:p>
          <a:p>
            <a:pPr lvl="1"/>
            <a:r>
              <a:rPr lang="en-US" sz="2600" b="1" dirty="0">
                <a:solidFill>
                  <a:srgbClr val="FF0000"/>
                </a:solidFill>
              </a:rPr>
              <a:t>Complexity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/>
              <a:t>of multi-hop routing and path selection, vs. single-hop access point choice</a:t>
            </a:r>
          </a:p>
          <a:p>
            <a:pPr lvl="1"/>
            <a:r>
              <a:rPr lang="en-US" sz="2600" b="1" dirty="0">
                <a:solidFill>
                  <a:srgbClr val="FF0000"/>
                </a:solidFill>
              </a:rPr>
              <a:t>Interference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/>
              <a:t>between neighboring forwarding hops</a:t>
            </a:r>
          </a:p>
          <a:p>
            <a:pPr lvl="1"/>
            <a:r>
              <a:rPr lang="en-US" sz="2600" b="1" dirty="0">
                <a:solidFill>
                  <a:srgbClr val="FF0000"/>
                </a:solidFill>
              </a:rPr>
              <a:t>Loss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/>
              <a:t>substantially increases with path length</a:t>
            </a:r>
          </a:p>
          <a:p>
            <a:endParaRPr lang="en-US" sz="2600" dirty="0" smtClean="0">
              <a:solidFill>
                <a:srgbClr val="FF0000"/>
              </a:solidFill>
            </a:endParaRPr>
          </a:p>
          <a:p>
            <a:r>
              <a:rPr lang="en-US" sz="2600" i="1" dirty="0" smtClean="0"/>
              <a:t>Could </a:t>
            </a:r>
            <a:r>
              <a:rPr lang="en-US" sz="2600" i="1" dirty="0"/>
              <a:t>we do better with </a:t>
            </a:r>
            <a:r>
              <a:rPr lang="en-US" sz="2600" i="1" dirty="0" smtClean="0"/>
              <a:t>the same </a:t>
            </a:r>
            <a:r>
              <a:rPr lang="en-US" sz="2600" i="1" dirty="0"/>
              <a:t>hardware?</a:t>
            </a:r>
          </a:p>
          <a:p>
            <a:pPr lvl="1"/>
            <a:r>
              <a:rPr lang="en-US" sz="2600" dirty="0"/>
              <a:t>Place nodes as before</a:t>
            </a:r>
          </a:p>
          <a:p>
            <a:pPr lvl="1"/>
            <a:r>
              <a:rPr lang="en-US" sz="2600" b="1" dirty="0"/>
              <a:t>Same goal:</a:t>
            </a:r>
            <a:r>
              <a:rPr lang="en-US" sz="2600" dirty="0"/>
              <a:t> Internet access for all nodes</a:t>
            </a:r>
          </a:p>
          <a:p>
            <a:pPr lvl="1"/>
            <a:r>
              <a:rPr lang="en-US" sz="2600" dirty="0"/>
              <a:t>Constrain topology to </a:t>
            </a:r>
            <a:r>
              <a:rPr lang="en-US" sz="2600" b="1" dirty="0">
                <a:solidFill>
                  <a:srgbClr val="0070C0"/>
                </a:solidFill>
              </a:rPr>
              <a:t>access </a:t>
            </a:r>
            <a:r>
              <a:rPr lang="en-US" sz="2600" b="1" dirty="0" smtClean="0">
                <a:solidFill>
                  <a:srgbClr val="0070C0"/>
                </a:solidFill>
              </a:rPr>
              <a:t>point (AP) </a:t>
            </a:r>
            <a:r>
              <a:rPr lang="en-US" sz="2600" dirty="0" smtClean="0"/>
              <a:t>case</a:t>
            </a:r>
          </a:p>
          <a:p>
            <a:pPr lvl="2"/>
            <a:r>
              <a:rPr lang="en-US" sz="2600" dirty="0" smtClean="0"/>
              <a:t>All </a:t>
            </a:r>
            <a:r>
              <a:rPr lang="en-US" sz="2600" dirty="0"/>
              <a:t>nodes </a:t>
            </a:r>
            <a:r>
              <a:rPr lang="en-US" sz="2600" dirty="0" smtClean="0"/>
              <a:t>are one </a:t>
            </a:r>
            <a:r>
              <a:rPr lang="en-US" sz="2600" dirty="0"/>
              <a:t>hop from an Internet </a:t>
            </a:r>
            <a:r>
              <a:rPr lang="en-US" sz="2600" dirty="0" smtClean="0"/>
              <a:t>gateway AP</a:t>
            </a:r>
            <a:endParaRPr lang="en-US" sz="2600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E54C2-52F3-5542-9419-32108A2A92D3}" type="slidenum">
              <a:rPr lang="en-US"/>
              <a:pPr/>
              <a:t>38</a:t>
            </a:fld>
            <a:endParaRPr lang="en-US"/>
          </a:p>
        </p:txBody>
      </p:sp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/>
              <a:t>not </a:t>
            </a:r>
            <a:r>
              <a:rPr lang="en-US" smtClean="0"/>
              <a:t>Access </a:t>
            </a:r>
            <a:r>
              <a:rPr lang="en-US" dirty="0"/>
              <a:t>Points?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pc="0" dirty="0" smtClean="0"/>
              <a:t>Add gateways (GWs) to the network one by one</a:t>
            </a:r>
          </a:p>
          <a:p>
            <a:endParaRPr lang="en-US" spc="0" dirty="0" smtClean="0"/>
          </a:p>
          <a:p>
            <a:endParaRPr lang="en-US" spc="0" dirty="0" smtClean="0"/>
          </a:p>
          <a:p>
            <a:r>
              <a:rPr lang="en-US" b="1" spc="0" dirty="0" smtClean="0"/>
              <a:t>“Optimal”: </a:t>
            </a:r>
            <a:r>
              <a:rPr lang="en-US" spc="0" dirty="0" smtClean="0"/>
              <a:t>at each step, add the GW that </a:t>
            </a:r>
            <a:r>
              <a:rPr lang="en-US" b="1" spc="0" dirty="0" smtClean="0">
                <a:solidFill>
                  <a:srgbClr val="00B050"/>
                </a:solidFill>
              </a:rPr>
              <a:t>maximizes</a:t>
            </a:r>
            <a:r>
              <a:rPr lang="en-US" spc="0" dirty="0" smtClean="0">
                <a:solidFill>
                  <a:srgbClr val="00B050"/>
                </a:solidFill>
              </a:rPr>
              <a:t> </a:t>
            </a:r>
            <a:r>
              <a:rPr lang="en-US" spc="0" dirty="0" smtClean="0"/>
              <a:t>number of </a:t>
            </a:r>
            <a:r>
              <a:rPr lang="en-US" b="1" spc="0" dirty="0">
                <a:solidFill>
                  <a:srgbClr val="0070C0"/>
                </a:solidFill>
              </a:rPr>
              <a:t>newly connected </a:t>
            </a:r>
            <a:r>
              <a:rPr lang="en-US" spc="0" dirty="0" smtClean="0"/>
              <a:t>nodes</a:t>
            </a:r>
          </a:p>
          <a:p>
            <a:endParaRPr lang="en-US" spc="0" dirty="0" smtClean="0"/>
          </a:p>
          <a:p>
            <a:endParaRPr lang="en-US" spc="0" dirty="0" smtClean="0"/>
          </a:p>
          <a:p>
            <a:r>
              <a:rPr lang="en-US" b="1" spc="0" dirty="0" smtClean="0"/>
              <a:t>“Random”: </a:t>
            </a:r>
            <a:r>
              <a:rPr lang="en-US" spc="0" dirty="0" smtClean="0"/>
              <a:t>use randomly selected set of GWs of designated size; repeat for 250 trials; take median set (by number of connected nodes)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E3920-3A1F-5840-9CCA-643129C2232F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Evaluation strategy: Multi-hop </a:t>
            </a:r>
            <a:r>
              <a:rPr lang="en-US" sz="3600" i="1" dirty="0" smtClean="0"/>
              <a:t>v.</a:t>
            </a:r>
            <a:r>
              <a:rPr lang="en-US" sz="3600" dirty="0" smtClean="0"/>
              <a:t> AP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lnSpc>
                <a:spcPct val="70000"/>
              </a:lnSpc>
              <a:buFont typeface="+mj-lt"/>
              <a:buAutoNum type="arabicPeriod"/>
            </a:pPr>
            <a:r>
              <a:rPr lang="en-US" dirty="0"/>
              <a:t>Volunteer users host nodes at home</a:t>
            </a:r>
          </a:p>
          <a:p>
            <a:pPr lvl="1">
              <a:lnSpc>
                <a:spcPct val="70000"/>
              </a:lnSpc>
            </a:pPr>
            <a:r>
              <a:rPr lang="en-US" dirty="0"/>
              <a:t>Open participation </a:t>
            </a:r>
            <a:r>
              <a:rPr lang="en-US" b="1" dirty="0">
                <a:solidFill>
                  <a:srgbClr val="008000"/>
                </a:solidFill>
              </a:rPr>
              <a:t>without central planning</a:t>
            </a:r>
          </a:p>
          <a:p>
            <a:pPr lvl="1">
              <a:lnSpc>
                <a:spcPct val="70000"/>
              </a:lnSpc>
            </a:pPr>
            <a:r>
              <a:rPr lang="en-US" dirty="0"/>
              <a:t>No central </a:t>
            </a:r>
            <a:r>
              <a:rPr lang="en-US" b="1" dirty="0">
                <a:solidFill>
                  <a:srgbClr val="FF0000"/>
                </a:solidFill>
              </a:rPr>
              <a:t>control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over </a:t>
            </a:r>
            <a:r>
              <a:rPr lang="en-US" dirty="0" smtClean="0"/>
              <a:t>topology</a:t>
            </a:r>
          </a:p>
          <a:p>
            <a:pPr>
              <a:lnSpc>
                <a:spcPct val="70000"/>
              </a:lnSpc>
            </a:pPr>
            <a:endParaRPr lang="en-US" dirty="0">
              <a:solidFill>
                <a:srgbClr val="FF0000"/>
              </a:solidFill>
            </a:endParaRPr>
          </a:p>
          <a:p>
            <a:pPr marL="457200" indent="-457200">
              <a:lnSpc>
                <a:spcPct val="70000"/>
              </a:lnSpc>
              <a:buFont typeface="+mj-lt"/>
              <a:buAutoNum type="arabicPeriod" startAt="2"/>
            </a:pPr>
            <a:r>
              <a:rPr lang="en-US" dirty="0" smtClean="0"/>
              <a:t>Omnidirectional rather than directional antennas</a:t>
            </a:r>
            <a:endParaRPr lang="en-US" dirty="0"/>
          </a:p>
          <a:p>
            <a:pPr lvl="1">
              <a:lnSpc>
                <a:spcPct val="70000"/>
              </a:lnSpc>
            </a:pPr>
            <a:r>
              <a:rPr lang="en-US" b="1" dirty="0">
                <a:solidFill>
                  <a:srgbClr val="008000"/>
                </a:solidFill>
              </a:rPr>
              <a:t>Ease of </a:t>
            </a:r>
            <a:r>
              <a:rPr lang="en-US" b="1" dirty="0" smtClean="0">
                <a:solidFill>
                  <a:srgbClr val="008000"/>
                </a:solidFill>
              </a:rPr>
              <a:t>installation</a:t>
            </a:r>
            <a:r>
              <a:rPr lang="en-US" dirty="0" smtClean="0"/>
              <a:t>: </a:t>
            </a:r>
            <a:r>
              <a:rPr lang="en-US" dirty="0"/>
              <a:t>no choice of </a:t>
            </a:r>
            <a:r>
              <a:rPr lang="en-US" dirty="0" smtClean="0"/>
              <a:t>neighbors/aiming</a:t>
            </a:r>
            <a:endParaRPr lang="en-US" dirty="0"/>
          </a:p>
          <a:p>
            <a:pPr lvl="1">
              <a:lnSpc>
                <a:spcPct val="70000"/>
              </a:lnSpc>
            </a:pPr>
            <a:r>
              <a:rPr lang="en-US" dirty="0"/>
              <a:t>Links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interfere</a:t>
            </a:r>
            <a:r>
              <a:rPr lang="en-US" dirty="0"/>
              <a:t>, likely </a:t>
            </a:r>
            <a:r>
              <a:rPr lang="en-US" b="1" dirty="0">
                <a:solidFill>
                  <a:srgbClr val="FF0000"/>
                </a:solidFill>
              </a:rPr>
              <a:t>low </a:t>
            </a:r>
            <a:r>
              <a:rPr lang="en-US" b="1" dirty="0" smtClean="0">
                <a:solidFill>
                  <a:srgbClr val="FF0000"/>
                </a:solidFill>
              </a:rPr>
              <a:t>quality</a:t>
            </a:r>
          </a:p>
          <a:p>
            <a:pPr lvl="1">
              <a:lnSpc>
                <a:spcPct val="70000"/>
              </a:lnSpc>
            </a:pPr>
            <a:endParaRPr lang="en-US" b="1" dirty="0">
              <a:solidFill>
                <a:srgbClr val="FF0000"/>
              </a:solidFill>
            </a:endParaRPr>
          </a:p>
          <a:p>
            <a:pPr marL="457200" indent="-457200">
              <a:lnSpc>
                <a:spcPct val="70000"/>
              </a:lnSpc>
              <a:buFont typeface="+mj-lt"/>
              <a:buAutoNum type="arabicPeriod" startAt="2"/>
            </a:pPr>
            <a:r>
              <a:rPr lang="en-US" dirty="0"/>
              <a:t>Multi-hop routing (not </a:t>
            </a:r>
            <a:r>
              <a:rPr lang="en-US" dirty="0" smtClean="0"/>
              <a:t>single-</a:t>
            </a:r>
            <a:r>
              <a:rPr lang="en-US" dirty="0"/>
              <a:t>hop </a:t>
            </a:r>
            <a:r>
              <a:rPr lang="en-US" dirty="0" smtClean="0"/>
              <a:t>hot spots)</a:t>
            </a:r>
          </a:p>
          <a:p>
            <a:pPr lvl="1">
              <a:lnSpc>
                <a:spcPct val="70000"/>
              </a:lnSpc>
            </a:pPr>
            <a:r>
              <a:rPr lang="en-US" dirty="0" smtClean="0"/>
              <a:t>Improved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b="1" dirty="0" smtClean="0">
                <a:solidFill>
                  <a:srgbClr val="008000"/>
                </a:solidFill>
              </a:rPr>
              <a:t>coverage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smtClean="0"/>
              <a:t>(path diversity)</a:t>
            </a:r>
          </a:p>
          <a:p>
            <a:pPr lvl="1">
              <a:lnSpc>
                <a:spcPct val="70000"/>
              </a:lnSpc>
            </a:pPr>
            <a:r>
              <a:rPr lang="en-US" dirty="0" smtClean="0"/>
              <a:t>Must build a routing protocol</a:t>
            </a:r>
          </a:p>
          <a:p>
            <a:pPr>
              <a:lnSpc>
                <a:spcPct val="70000"/>
              </a:lnSpc>
            </a:pPr>
            <a:endParaRPr lang="en-US" dirty="0" smtClean="0"/>
          </a:p>
          <a:p>
            <a:pPr marL="457200" indent="-457200">
              <a:lnSpc>
                <a:spcPct val="70000"/>
              </a:lnSpc>
              <a:buFont typeface="+mj-lt"/>
              <a:buAutoNum type="arabicPeriod" startAt="4"/>
            </a:pPr>
            <a:r>
              <a:rPr lang="en-US" dirty="0" smtClean="0"/>
              <a:t>Goal: high TCP throughput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D5D8-D419-9449-B92C-832F63619F7A}" type="slidenum">
              <a:rPr lang="en-US"/>
              <a:pPr/>
              <a:t>4</a:t>
            </a:fld>
            <a:endParaRPr lang="en-US"/>
          </a:p>
        </p:txBody>
      </p:sp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Roofnet: Design Choices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3" name="Rectangle 3"/>
          <p:cNvSpPr>
            <a:spLocks noGrp="1" noChangeArrowheads="1"/>
          </p:cNvSpPr>
          <p:nvPr>
            <p:ph idx="1"/>
          </p:nvPr>
        </p:nvSpPr>
        <p:spPr>
          <a:xfrm>
            <a:off x="4831553" y="1532025"/>
            <a:ext cx="4132692" cy="448856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0070C0"/>
                </a:solidFill>
              </a:rPr>
              <a:t>Complete coverage: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en-US" dirty="0" smtClean="0"/>
              <a:t> GWs for single-hop versus </a:t>
            </a:r>
            <a:r>
              <a:rPr lang="en-US" b="1" dirty="0" smtClean="0">
                <a:solidFill>
                  <a:srgbClr val="00B050"/>
                </a:solidFill>
              </a:rPr>
              <a:t>1</a:t>
            </a:r>
            <a:r>
              <a:rPr lang="en-US" dirty="0" smtClean="0"/>
              <a:t> for multi</a:t>
            </a:r>
            <a:r>
              <a:rPr lang="en-US" dirty="0"/>
              <a:t>-</a:t>
            </a:r>
            <a:r>
              <a:rPr lang="en-US" dirty="0" smtClean="0"/>
              <a:t>hop</a:t>
            </a:r>
          </a:p>
          <a:p>
            <a:pPr>
              <a:lnSpc>
                <a:spcPct val="80000"/>
              </a:lnSpc>
            </a:pPr>
            <a:endParaRPr lang="en-US" b="1" dirty="0">
              <a:solidFill>
                <a:srgbClr val="008000"/>
              </a:solidFill>
            </a:endParaRPr>
          </a:p>
          <a:p>
            <a:pPr>
              <a:lnSpc>
                <a:spcPct val="80000"/>
              </a:lnSpc>
            </a:pPr>
            <a:r>
              <a:rPr lang="en-US" dirty="0"/>
              <a:t>Multi-hop </a:t>
            </a:r>
            <a:r>
              <a:rPr lang="en-US" dirty="0" smtClean="0"/>
              <a:t>is </a:t>
            </a:r>
            <a:r>
              <a:rPr lang="en-US" b="1" dirty="0" smtClean="0">
                <a:solidFill>
                  <a:srgbClr val="00B050"/>
                </a:solidFill>
              </a:rPr>
              <a:t>faster</a:t>
            </a:r>
            <a:r>
              <a:rPr lang="en-US" b="1" dirty="0" smtClean="0">
                <a:solidFill>
                  <a:srgbClr val="008000"/>
                </a:solidFill>
              </a:rPr>
              <a:t> </a:t>
            </a:r>
            <a:r>
              <a:rPr lang="en-US" dirty="0" smtClean="0"/>
              <a:t>for any </a:t>
            </a:r>
            <a:r>
              <a:rPr lang="en-US" dirty="0"/>
              <a:t>number of </a:t>
            </a:r>
            <a:r>
              <a:rPr lang="en-US" dirty="0" smtClean="0"/>
              <a:t>gateways</a:t>
            </a:r>
          </a:p>
          <a:p>
            <a:pPr lvl="1"/>
            <a:r>
              <a:rPr lang="en-US" dirty="0" smtClean="0"/>
              <a:t>Can </a:t>
            </a:r>
            <a:r>
              <a:rPr lang="en-US" b="1" dirty="0" smtClean="0">
                <a:solidFill>
                  <a:srgbClr val="00B050"/>
                </a:solidFill>
              </a:rPr>
              <a:t>use short, high-quality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smtClean="0"/>
              <a:t>links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52DC0-38A4-7D48-9933-EF8CBCC5B087}" type="slidenum">
              <a:rPr lang="en-US"/>
              <a:pPr/>
              <a:t>40</a:t>
            </a:fld>
            <a:endParaRPr lang="en-US"/>
          </a:p>
        </p:txBody>
      </p:sp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88155" y="282214"/>
            <a:ext cx="8104107" cy="784585"/>
          </a:xfrm>
        </p:spPr>
        <p:txBody>
          <a:bodyPr/>
          <a:lstStyle/>
          <a:p>
            <a:r>
              <a:rPr lang="en-US" dirty="0"/>
              <a:t>Optimal </a:t>
            </a:r>
            <a:r>
              <a:rPr lang="en-US" dirty="0" smtClean="0"/>
              <a:t>AP (GW) placement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99" y="1331034"/>
            <a:ext cx="4549826" cy="405121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799347" y="2967790"/>
            <a:ext cx="1868906" cy="0"/>
          </a:xfrm>
          <a:prstGeom prst="line">
            <a:avLst/>
          </a:prstGeom>
          <a:ln>
            <a:solidFill>
              <a:srgbClr val="0070C0"/>
            </a:solidFill>
            <a:prstDash val="soli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1" name="Rectangle 3"/>
          <p:cNvSpPr>
            <a:spLocks noGrp="1" noChangeArrowheads="1"/>
          </p:cNvSpPr>
          <p:nvPr>
            <p:ph idx="1"/>
          </p:nvPr>
        </p:nvSpPr>
        <p:spPr>
          <a:xfrm>
            <a:off x="4868779" y="1447800"/>
            <a:ext cx="4046620" cy="5029200"/>
          </a:xfrm>
        </p:spPr>
        <p:txBody>
          <a:bodyPr/>
          <a:lstStyle/>
          <a:p>
            <a:r>
              <a:rPr lang="en-US" dirty="0" smtClean="0"/>
              <a:t>More realistic scenario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0070C0"/>
                </a:solidFill>
              </a:rPr>
              <a:t>Complete coverage: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eight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smtClean="0"/>
              <a:t>GWs for multi-hop, </a:t>
            </a:r>
            <a:r>
              <a:rPr lang="en-US" b="1" dirty="0" smtClean="0">
                <a:solidFill>
                  <a:srgbClr val="FF0000"/>
                </a:solidFill>
              </a:rPr>
              <a:t>25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for single-hop</a:t>
            </a:r>
          </a:p>
          <a:p>
            <a:pPr lvl="1"/>
            <a:r>
              <a:rPr lang="en-US" dirty="0" smtClean="0"/>
              <a:t>Route query failure (no retransmissions)</a:t>
            </a:r>
          </a:p>
          <a:p>
            <a:endParaRPr lang="en-US" dirty="0" smtClean="0"/>
          </a:p>
          <a:p>
            <a:r>
              <a:rPr lang="en-US" dirty="0" smtClean="0"/>
              <a:t>For ≤ 5 GWs, randomly chosen multi-hop GWs outperform optimally chosen single-hop APs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A6435-F74F-7448-805B-D0DAE38C4460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AP (GW) placement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77" y="1372088"/>
            <a:ext cx="4505760" cy="4073701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743199" y="5093368"/>
            <a:ext cx="1868906" cy="0"/>
          </a:xfrm>
          <a:prstGeom prst="line">
            <a:avLst/>
          </a:prstGeom>
          <a:ln>
            <a:solidFill>
              <a:srgbClr val="0070C0"/>
            </a:solidFill>
            <a:prstDash val="soli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74293" y="3649579"/>
            <a:ext cx="1868906" cy="0"/>
          </a:xfrm>
          <a:prstGeom prst="line">
            <a:avLst/>
          </a:prstGeom>
          <a:ln>
            <a:solidFill>
              <a:srgbClr val="0070C0"/>
            </a:solidFill>
            <a:prstDash val="soli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Network’s architecture designed for </a:t>
            </a:r>
            <a:r>
              <a:rPr lang="en-US" b="1" dirty="0" smtClean="0">
                <a:solidFill>
                  <a:srgbClr val="0070C0"/>
                </a:solidFill>
              </a:rPr>
              <a:t>ease of deployment</a:t>
            </a:r>
          </a:p>
          <a:p>
            <a:pPr lvl="1"/>
            <a:r>
              <a:rPr lang="en-US" dirty="0" smtClean="0"/>
              <a:t>Omni-directional antennas, self-configuring software, multi-hop routing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Performance evaluation showed that an </a:t>
            </a:r>
            <a:r>
              <a:rPr lang="en-US" b="1" dirty="0" smtClean="0">
                <a:solidFill>
                  <a:srgbClr val="0070C0"/>
                </a:solidFill>
              </a:rPr>
              <a:t>unplanned mesh works well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Roofnet: Concluding thoughts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5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Roofnet: An unplanned Wi-Fi Mesh network</a:t>
            </a:r>
          </a:p>
          <a:p>
            <a:pPr marL="514350" indent="-514350">
              <a:buFont typeface="+mj-lt"/>
              <a:buAutoNum type="arabicPeriod"/>
            </a:pPr>
            <a:endParaRPr lang="en-US" sz="3200" b="1" dirty="0" smtClean="0"/>
          </a:p>
          <a:p>
            <a:pPr marL="514350" indent="-514350">
              <a:buFont typeface="+mj-lt"/>
              <a:buAutoNum type="arabicPeriod"/>
            </a:pPr>
            <a:endParaRPr lang="en-US" sz="3200" b="1" dirty="0"/>
          </a:p>
          <a:p>
            <a:pPr marL="514350" indent="-514350">
              <a:buFont typeface="+mj-lt"/>
              <a:buAutoNum type="arabicPeriod"/>
            </a:pPr>
            <a:r>
              <a:rPr lang="en-US" sz="3200" b="1" dirty="0" smtClean="0"/>
              <a:t>Advertisement for COS-598A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 smtClean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55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Graduate-level seminar open to advanced undergraduates (see me to discuss)</a:t>
            </a:r>
          </a:p>
          <a:p>
            <a:endParaRPr lang="en-US" dirty="0" smtClean="0"/>
          </a:p>
          <a:p>
            <a:r>
              <a:rPr lang="en-US" dirty="0" smtClean="0"/>
              <a:t>Explores </a:t>
            </a:r>
            <a:r>
              <a:rPr lang="en-US" b="1" dirty="0" smtClean="0"/>
              <a:t>recent developments </a:t>
            </a:r>
            <a:r>
              <a:rPr lang="en-US" dirty="0" smtClean="0"/>
              <a:t>in: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</a:rPr>
              <a:t>Wireless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data communication </a:t>
            </a:r>
            <a:r>
              <a:rPr lang="en-US" b="1" dirty="0" smtClean="0">
                <a:solidFill>
                  <a:srgbClr val="0070C0"/>
                </a:solidFill>
              </a:rPr>
              <a:t>networks</a:t>
            </a:r>
          </a:p>
          <a:p>
            <a:pPr lvl="1"/>
            <a:r>
              <a:rPr lang="en-US" b="1" dirty="0">
                <a:solidFill>
                  <a:srgbClr val="0070C0"/>
                </a:solidFill>
              </a:rPr>
              <a:t>W</a:t>
            </a:r>
            <a:r>
              <a:rPr lang="en-US" b="1" dirty="0" smtClean="0">
                <a:solidFill>
                  <a:srgbClr val="0070C0"/>
                </a:solidFill>
              </a:rPr>
              <a:t>ireless sensing </a:t>
            </a:r>
            <a:r>
              <a:rPr lang="en-US" dirty="0" smtClean="0"/>
              <a:t>systems</a:t>
            </a:r>
          </a:p>
          <a:p>
            <a:endParaRPr lang="en-US" dirty="0"/>
          </a:p>
          <a:p>
            <a:r>
              <a:rPr lang="en-US" dirty="0" smtClean="0"/>
              <a:t>Introduces you to the wireless physical layer</a:t>
            </a:r>
          </a:p>
          <a:p>
            <a:pPr lvl="1"/>
            <a:r>
              <a:rPr lang="en-US" dirty="0" smtClean="0"/>
              <a:t>In a way that is </a:t>
            </a:r>
            <a:r>
              <a:rPr lang="en-US" b="1" dirty="0" smtClean="0">
                <a:solidFill>
                  <a:srgbClr val="0070C0"/>
                </a:solidFill>
              </a:rPr>
              <a:t>accessible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for students with solely a </a:t>
            </a:r>
            <a:r>
              <a:rPr lang="en-US" b="1" dirty="0" smtClean="0"/>
              <a:t>computer systems and networking </a:t>
            </a:r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COS-598A </a:t>
            </a:r>
            <a:r>
              <a:rPr lang="en-US" sz="3600" i="1" smtClean="0"/>
              <a:t>Wireless Networking and</a:t>
            </a:r>
            <a:br>
              <a:rPr lang="en-US" sz="3600" i="1" smtClean="0"/>
            </a:br>
            <a:r>
              <a:rPr lang="en-US" sz="3600" i="1" smtClean="0"/>
              <a:t>Sensing Systems</a:t>
            </a:r>
            <a:endParaRPr lang="en-US" sz="3600"/>
          </a:p>
        </p:txBody>
      </p:sp>
      <p:sp>
        <p:nvSpPr>
          <p:cNvPr id="4" name="Rectangle 3"/>
          <p:cNvSpPr/>
          <p:nvPr/>
        </p:nvSpPr>
        <p:spPr>
          <a:xfrm>
            <a:off x="152400" y="6011098"/>
            <a:ext cx="8763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0" smtClean="0">
                <a:latin typeface="Arial" charset="0"/>
                <a:ea typeface="Arial" charset="0"/>
                <a:cs typeface="Arial" charset="0"/>
              </a:rPr>
              <a:t>www.cs.princeton.edu</a:t>
            </a:r>
            <a:r>
              <a:rPr lang="en-US" sz="2400" b="1" i="0" dirty="0" smtClean="0">
                <a:latin typeface="Arial" charset="0"/>
                <a:ea typeface="Arial" charset="0"/>
                <a:cs typeface="Arial" charset="0"/>
              </a:rPr>
              <a:t>/courses/archive/spring17/cos598A</a:t>
            </a:r>
            <a:endParaRPr lang="en-US" sz="2400" b="1" i="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2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TCP </a:t>
            </a:r>
            <a:r>
              <a:rPr lang="en-US" dirty="0"/>
              <a:t>over </a:t>
            </a:r>
            <a:r>
              <a:rPr lang="en-US" dirty="0" smtClean="0"/>
              <a:t>wireless</a:t>
            </a:r>
          </a:p>
          <a:p>
            <a:r>
              <a:rPr lang="en-US" b="1" spc="-150" dirty="0" smtClean="0">
                <a:solidFill>
                  <a:srgbClr val="0070C0"/>
                </a:solidFill>
              </a:rPr>
              <a:t>Rateless</a:t>
            </a:r>
            <a:r>
              <a:rPr lang="en-US" spc="-150" dirty="0" smtClean="0">
                <a:solidFill>
                  <a:srgbClr val="0070C0"/>
                </a:solidFill>
              </a:rPr>
              <a:t> </a:t>
            </a:r>
            <a:r>
              <a:rPr lang="en-US" spc="-150" dirty="0"/>
              <a:t>error control </a:t>
            </a:r>
            <a:r>
              <a:rPr lang="en-US" spc="-150" dirty="0" smtClean="0"/>
              <a:t>codes</a:t>
            </a:r>
          </a:p>
          <a:p>
            <a:r>
              <a:rPr lang="en-US" dirty="0" smtClean="0"/>
              <a:t>Wi-Fi </a:t>
            </a:r>
            <a:r>
              <a:rPr lang="en-US" dirty="0"/>
              <a:t>based </a:t>
            </a:r>
            <a:r>
              <a:rPr lang="en-US" b="1" dirty="0" smtClean="0">
                <a:solidFill>
                  <a:srgbClr val="0070C0"/>
                </a:solidFill>
              </a:rPr>
              <a:t>localization</a:t>
            </a:r>
          </a:p>
          <a:p>
            <a:r>
              <a:rPr lang="en-US" dirty="0"/>
              <a:t>I</a:t>
            </a:r>
            <a:r>
              <a:rPr lang="en-US" dirty="0" smtClean="0"/>
              <a:t>ndoor </a:t>
            </a:r>
            <a:r>
              <a:rPr lang="en-US" b="1" dirty="0" smtClean="0">
                <a:solidFill>
                  <a:srgbClr val="0070C0"/>
                </a:solidFill>
              </a:rPr>
              <a:t>radar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Full-duplex</a:t>
            </a:r>
            <a:r>
              <a:rPr lang="en-US" dirty="0" smtClean="0"/>
              <a:t> wireless</a:t>
            </a:r>
          </a:p>
          <a:p>
            <a:endParaRPr lang="en-US" dirty="0"/>
          </a:p>
          <a:p>
            <a:r>
              <a:rPr lang="en-US" b="1" spc="-150" dirty="0" smtClean="0"/>
              <a:t>Goal: </a:t>
            </a:r>
            <a:r>
              <a:rPr lang="en-US" spc="-150" dirty="0" smtClean="0"/>
              <a:t>Understand the state of the art in the above areas </a:t>
            </a:r>
          </a:p>
          <a:p>
            <a:pPr lvl="1"/>
            <a:r>
              <a:rPr lang="en-US" spc="-150" dirty="0" smtClean="0"/>
              <a:t>Develop taste in research</a:t>
            </a:r>
          </a:p>
          <a:p>
            <a:endParaRPr lang="en-US" spc="-150" dirty="0"/>
          </a:p>
          <a:p>
            <a:r>
              <a:rPr lang="en-US" b="1" spc="-150" dirty="0" smtClean="0"/>
              <a:t>Goal:</a:t>
            </a:r>
            <a:r>
              <a:rPr lang="en-US" spc="-150" dirty="0" smtClean="0"/>
              <a:t> Investigate novel ideas in the above areas thru project</a:t>
            </a:r>
            <a:endParaRPr lang="en-US" spc="-15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268" y="1470346"/>
            <a:ext cx="3710484" cy="434735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COS-598A: Topics and goals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8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Wednesday topic:</a:t>
            </a:r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Big Data Processing</a:t>
            </a:r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Graph processing (GraphLab)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4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Each part of the mesh architecture had been </a:t>
            </a:r>
            <a:r>
              <a:rPr lang="en-US" b="1" dirty="0" smtClean="0"/>
              <a:t>previously examined </a:t>
            </a:r>
            <a:r>
              <a:rPr lang="en-US" dirty="0" smtClean="0"/>
              <a:t>in isolation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1F497D"/>
                </a:solidFill>
              </a:rPr>
              <a:t>Paper contribution: </a:t>
            </a:r>
            <a:r>
              <a:rPr lang="en-US" dirty="0" smtClean="0"/>
              <a:t>A systematic evaluation of whether their architecture can achieve the goal of providing Internet access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r>
              <a:rPr lang="en-US" b="1" dirty="0">
                <a:solidFill>
                  <a:srgbClr val="FF0000"/>
                </a:solidFill>
                <a:ea typeface="Batang" charset="0"/>
                <a:cs typeface="Batang" charset="0"/>
              </a:rPr>
              <a:t>Stated non-goals for </a:t>
            </a:r>
            <a:r>
              <a:rPr lang="en-US" b="1" dirty="0" smtClean="0">
                <a:solidFill>
                  <a:srgbClr val="FF0000"/>
                </a:solidFill>
                <a:ea typeface="Batang" charset="0"/>
                <a:cs typeface="Batang" charset="0"/>
              </a:rPr>
              <a:t>paper:</a:t>
            </a:r>
          </a:p>
          <a:p>
            <a:pPr lvl="1"/>
            <a:r>
              <a:rPr lang="en-US" dirty="0" smtClean="0">
                <a:ea typeface="Batang" charset="0"/>
                <a:cs typeface="Batang" charset="0"/>
              </a:rPr>
              <a:t>Throughput </a:t>
            </a:r>
            <a:r>
              <a:rPr lang="en-US" dirty="0">
                <a:ea typeface="Batang" charset="0"/>
                <a:cs typeface="Batang" charset="0"/>
              </a:rPr>
              <a:t>of multiple </a:t>
            </a:r>
            <a:r>
              <a:rPr lang="en-US" dirty="0" smtClean="0">
                <a:ea typeface="Batang" charset="0"/>
                <a:cs typeface="Batang" charset="0"/>
              </a:rPr>
              <a:t>concurrent flows</a:t>
            </a:r>
          </a:p>
          <a:p>
            <a:pPr lvl="1"/>
            <a:r>
              <a:rPr lang="en-US" dirty="0" smtClean="0">
                <a:ea typeface="Batang" charset="0"/>
                <a:cs typeface="Batang" charset="0"/>
              </a:rPr>
              <a:t>Scalability </a:t>
            </a:r>
            <a:r>
              <a:rPr lang="en-US" dirty="0">
                <a:ea typeface="Batang" charset="0"/>
                <a:cs typeface="Batang" charset="0"/>
              </a:rPr>
              <a:t>in number of </a:t>
            </a:r>
            <a:r>
              <a:rPr lang="en-US" dirty="0" smtClean="0">
                <a:ea typeface="Batang" charset="0"/>
                <a:cs typeface="Batang" charset="0"/>
              </a:rPr>
              <a:t>nodes</a:t>
            </a:r>
          </a:p>
          <a:p>
            <a:pPr lvl="1"/>
            <a:r>
              <a:rPr lang="en-US" dirty="0" smtClean="0">
                <a:ea typeface="Batang" charset="0"/>
                <a:cs typeface="Batang" charset="0"/>
              </a:rPr>
              <a:t>Design </a:t>
            </a:r>
            <a:r>
              <a:rPr lang="en-US" dirty="0">
                <a:ea typeface="Batang" charset="0"/>
                <a:cs typeface="Batang" charset="0"/>
              </a:rPr>
              <a:t>of routing </a:t>
            </a:r>
            <a:r>
              <a:rPr lang="en-US" dirty="0" smtClean="0">
                <a:ea typeface="Batang" charset="0"/>
                <a:cs typeface="Batang" charset="0"/>
              </a:rPr>
              <a:t>protocols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0EC31-23D6-1D42-99D7-2B6C49252CC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Roofnet: Goals and non-goals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8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5943600"/>
            <a:ext cx="8763000" cy="563563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mtClean="0"/>
              <a:t>Each node: PC, 802.11b card, roof-mounted omni antenna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C4A3B-570A-634E-8216-CA8DC6464A6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Roofnet deployment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996" t="28524"/>
          <a:stretch/>
        </p:blipFill>
        <p:spPr>
          <a:xfrm>
            <a:off x="228600" y="1891061"/>
            <a:ext cx="5688044" cy="38346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1442644"/>
            <a:ext cx="4953000" cy="4065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PC Ethernet interface provides wired Internet for user</a:t>
            </a:r>
          </a:p>
          <a:p>
            <a:endParaRPr lang="en-US" dirty="0"/>
          </a:p>
          <a:p>
            <a:r>
              <a:rPr lang="en-US" dirty="0" smtClean="0"/>
              <a:t>Omnidirectional antenna in </a:t>
            </a:r>
            <a:r>
              <a:rPr lang="en-US" b="1" dirty="0" smtClean="0"/>
              <a:t>azimuthal</a:t>
            </a:r>
            <a:r>
              <a:rPr lang="en-US" dirty="0" smtClean="0"/>
              <a:t> direction</a:t>
            </a:r>
          </a:p>
          <a:p>
            <a:pPr lvl="1"/>
            <a:r>
              <a:rPr lang="en-US" dirty="0" smtClean="0"/>
              <a:t>3 dB </a:t>
            </a:r>
            <a:r>
              <a:rPr lang="en-US" b="1" dirty="0" smtClean="0"/>
              <a:t>vertical</a:t>
            </a:r>
            <a:r>
              <a:rPr lang="en-US" dirty="0" smtClean="0"/>
              <a:t> beam width of 20 degrees</a:t>
            </a:r>
          </a:p>
          <a:p>
            <a:pPr lvl="2"/>
            <a:r>
              <a:rPr lang="en-US" dirty="0" smtClean="0"/>
              <a:t>Wide beam sacrifices gain but </a:t>
            </a:r>
            <a:r>
              <a:rPr lang="en-US" b="1" dirty="0" smtClean="0">
                <a:solidFill>
                  <a:srgbClr val="00B050"/>
                </a:solidFill>
              </a:rPr>
              <a:t>removes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b="1" dirty="0" smtClean="0">
                <a:solidFill>
                  <a:srgbClr val="00B050"/>
                </a:solidFill>
              </a:rPr>
              <a:t>the need </a:t>
            </a:r>
            <a:r>
              <a:rPr lang="en-US" dirty="0" smtClean="0"/>
              <a:t>for perfect vertical </a:t>
            </a:r>
            <a:r>
              <a:rPr lang="en-US" b="1" dirty="0" smtClean="0"/>
              <a:t>antenna orientation</a:t>
            </a:r>
          </a:p>
          <a:p>
            <a:pPr lvl="2"/>
            <a:endParaRPr lang="en-US" dirty="0"/>
          </a:p>
          <a:p>
            <a:r>
              <a:rPr lang="en-US" b="1" dirty="0" smtClean="0"/>
              <a:t>802.11b</a:t>
            </a:r>
            <a:r>
              <a:rPr lang="en-US" dirty="0" smtClean="0"/>
              <a:t> radios (</a:t>
            </a:r>
            <a:r>
              <a:rPr lang="en-US" i="1" dirty="0" smtClean="0"/>
              <a:t>Intersil Prism 2.5 </a:t>
            </a:r>
            <a:r>
              <a:rPr lang="en-US" dirty="0" smtClean="0"/>
              <a:t>chipset)</a:t>
            </a:r>
          </a:p>
          <a:p>
            <a:pPr lvl="1"/>
            <a:r>
              <a:rPr lang="en-US" dirty="0" smtClean="0"/>
              <a:t>200 mW transmit power</a:t>
            </a:r>
          </a:p>
          <a:p>
            <a:pPr lvl="1"/>
            <a:r>
              <a:rPr lang="en-US" dirty="0" smtClean="0"/>
              <a:t>All share same 802.11 channel (frequency)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0EC31-23D6-1D42-99D7-2B6C49252CC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39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Auto-configuration </a:t>
            </a:r>
            <a:r>
              <a:rPr lang="en-US" dirty="0"/>
              <a:t>of wireless interface IP </a:t>
            </a:r>
            <a:r>
              <a:rPr lang="en-US" dirty="0" smtClean="0"/>
              <a:t>address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High </a:t>
            </a:r>
            <a:r>
              <a:rPr lang="en-US" dirty="0"/>
              <a:t>byte: private (</a:t>
            </a:r>
            <a:r>
              <a:rPr lang="en-US" i="1" dirty="0"/>
              <a:t>e.g.,</a:t>
            </a:r>
            <a:r>
              <a:rPr lang="en-US" dirty="0"/>
              <a:t> net 10) prefix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Roofnet nodes </a:t>
            </a:r>
            <a:r>
              <a:rPr lang="en-US" b="1" dirty="0">
                <a:solidFill>
                  <a:srgbClr val="FF0000"/>
                </a:solidFill>
              </a:rPr>
              <a:t>not </a:t>
            </a:r>
            <a:r>
              <a:rPr lang="en-US" b="1" dirty="0" smtClean="0">
                <a:solidFill>
                  <a:srgbClr val="FF0000"/>
                </a:solidFill>
              </a:rPr>
              <a:t>reachable </a:t>
            </a:r>
            <a:r>
              <a:rPr lang="en-US" b="1" dirty="0">
                <a:solidFill>
                  <a:srgbClr val="FF0000"/>
                </a:solidFill>
              </a:rPr>
              <a:t>from Internet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Low </a:t>
            </a:r>
            <a:r>
              <a:rPr lang="en-US" dirty="0" smtClean="0"/>
              <a:t>three bytes: low 24 bits of Ethernet address</a:t>
            </a:r>
          </a:p>
          <a:p>
            <a:pPr lvl="1"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NAT between wired Ethernet and Roofnet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Private addresses (192.168.1/24) </a:t>
            </a:r>
            <a:r>
              <a:rPr lang="en-US" dirty="0"/>
              <a:t>for </a:t>
            </a:r>
            <a:r>
              <a:rPr lang="en-US" dirty="0" smtClean="0"/>
              <a:t>wired hosts</a:t>
            </a:r>
            <a:endParaRPr lang="en-US" b="1" dirty="0" smtClean="0">
              <a:solidFill>
                <a:srgbClr val="1F497D"/>
              </a:solidFill>
            </a:endParaRPr>
          </a:p>
          <a:p>
            <a:pPr lvl="2">
              <a:lnSpc>
                <a:spcPct val="90000"/>
              </a:lnSpc>
            </a:pPr>
            <a:r>
              <a:rPr lang="en-US" dirty="0" smtClean="0"/>
              <a:t>Can</a:t>
            </a:r>
            <a:r>
              <a:rPr lang="en-US" dirty="0" smtClean="0">
                <a:latin typeface="Arial"/>
              </a:rPr>
              <a:t>’</a:t>
            </a:r>
            <a:r>
              <a:rPr lang="en-US" dirty="0" smtClean="0"/>
              <a:t>t connect to one another; only to Internet</a:t>
            </a:r>
          </a:p>
          <a:p>
            <a:pPr lvl="1">
              <a:lnSpc>
                <a:spcPct val="90000"/>
              </a:lnSpc>
            </a:pPr>
            <a:r>
              <a:rPr lang="en-US" b="1" dirty="0" smtClean="0"/>
              <a:t>Result: </a:t>
            </a:r>
            <a:r>
              <a:rPr lang="en-US" b="1" dirty="0" smtClean="0">
                <a:solidFill>
                  <a:srgbClr val="1F497D"/>
                </a:solidFill>
              </a:rPr>
              <a:t>No </a:t>
            </a:r>
            <a:r>
              <a:rPr lang="en-US" b="1" dirty="0">
                <a:solidFill>
                  <a:srgbClr val="1F497D"/>
                </a:solidFill>
              </a:rPr>
              <a:t>address allocation coordination </a:t>
            </a:r>
            <a:r>
              <a:rPr lang="en-US" dirty="0"/>
              <a:t>across Roofnet </a:t>
            </a:r>
            <a:r>
              <a:rPr lang="en-US" dirty="0" smtClean="0"/>
              <a:t>boxes required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48D1-D698-B745-AAF1-8CE6777FAA51}" type="slidenum">
              <a:rPr lang="en-US"/>
              <a:pPr/>
              <a:t>8</a:t>
            </a:fld>
            <a:endParaRPr lang="en-US"/>
          </a:p>
        </p:txBody>
      </p:sp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Node </a:t>
            </a:r>
            <a:r>
              <a:rPr lang="en-US" dirty="0" smtClean="0"/>
              <a:t>addresses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dirty="0" smtClean="0"/>
              <a:t>Node sends DHCP request on Ethernet then tests reachability to Internet hosts</a:t>
            </a:r>
          </a:p>
          <a:p>
            <a:pPr lvl="1">
              <a:lnSpc>
                <a:spcPct val="70000"/>
              </a:lnSpc>
            </a:pPr>
            <a:r>
              <a:rPr lang="en-US" dirty="0" smtClean="0"/>
              <a:t>Success </a:t>
            </a:r>
            <a:r>
              <a:rPr lang="en-US" dirty="0"/>
              <a:t>indicates node is an </a:t>
            </a:r>
            <a:r>
              <a:rPr lang="en-US" b="1" dirty="0"/>
              <a:t>Internet </a:t>
            </a:r>
            <a:r>
              <a:rPr lang="en-US" b="1" dirty="0" smtClean="0"/>
              <a:t>gateway</a:t>
            </a:r>
            <a:endParaRPr lang="en-US" dirty="0">
              <a:solidFill>
                <a:srgbClr val="008000"/>
              </a:solidFill>
            </a:endParaRPr>
          </a:p>
          <a:p>
            <a:pPr lvl="2">
              <a:lnSpc>
                <a:spcPct val="70000"/>
              </a:lnSpc>
            </a:pPr>
            <a:r>
              <a:rPr lang="en-US" dirty="0" smtClean="0"/>
              <a:t>Gateways </a:t>
            </a:r>
            <a:r>
              <a:rPr lang="en-US" b="1" dirty="0" smtClean="0"/>
              <a:t>translate</a:t>
            </a:r>
            <a:r>
              <a:rPr lang="en-US" dirty="0" smtClean="0"/>
              <a:t> between Roofnet and Internet IP address spaces</a:t>
            </a:r>
          </a:p>
          <a:p>
            <a:pPr>
              <a:lnSpc>
                <a:spcPct val="70000"/>
              </a:lnSpc>
            </a:pPr>
            <a:endParaRPr lang="en-US" dirty="0">
              <a:solidFill>
                <a:srgbClr val="FF0000"/>
              </a:solidFill>
            </a:endParaRPr>
          </a:p>
          <a:p>
            <a:pPr>
              <a:lnSpc>
                <a:spcPct val="70000"/>
              </a:lnSpc>
            </a:pPr>
            <a:r>
              <a:rPr lang="en-US" dirty="0"/>
              <a:t>Roofnet nodes track gateway used for each open TCP connection they originate</a:t>
            </a:r>
          </a:p>
          <a:p>
            <a:pPr lvl="1">
              <a:lnSpc>
                <a:spcPct val="70000"/>
              </a:lnSpc>
            </a:pPr>
            <a:r>
              <a:rPr lang="en-US" dirty="0"/>
              <a:t>If best gateway changes, open connections </a:t>
            </a:r>
            <a:r>
              <a:rPr lang="en-US" b="1" dirty="0">
                <a:solidFill>
                  <a:srgbClr val="0070C0"/>
                </a:solidFill>
              </a:rPr>
              <a:t>continue to use gateway </a:t>
            </a:r>
            <a:r>
              <a:rPr lang="en-US" dirty="0"/>
              <a:t>they already </a:t>
            </a:r>
            <a:r>
              <a:rPr lang="en-US" dirty="0" smtClean="0"/>
              <a:t>do</a:t>
            </a:r>
            <a:endParaRPr lang="en-US" b="1" i="1" dirty="0" smtClean="0">
              <a:solidFill>
                <a:srgbClr val="1F497D"/>
              </a:solidFill>
            </a:endParaRPr>
          </a:p>
          <a:p>
            <a:pPr>
              <a:lnSpc>
                <a:spcPct val="70000"/>
              </a:lnSpc>
            </a:pPr>
            <a:endParaRPr lang="en-US" dirty="0"/>
          </a:p>
          <a:p>
            <a:pPr>
              <a:lnSpc>
                <a:spcPct val="70000"/>
              </a:lnSpc>
            </a:pPr>
            <a:r>
              <a:rPr lang="en-US" dirty="0" smtClean="0"/>
              <a:t>If a Roofnet gateway fails, </a:t>
            </a:r>
            <a:r>
              <a:rPr lang="en-US" b="1" dirty="0" smtClean="0"/>
              <a:t>existing</a:t>
            </a:r>
            <a:r>
              <a:rPr lang="en-US" dirty="0" smtClean="0"/>
              <a:t> TCP connections through that gateway </a:t>
            </a:r>
            <a:r>
              <a:rPr lang="en-US" b="1" dirty="0" smtClean="0">
                <a:solidFill>
                  <a:srgbClr val="FF0000"/>
                </a:solidFill>
              </a:rPr>
              <a:t>will fail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CD972-77C1-FE47-94CE-80ECE6C432D0}" type="slidenum">
              <a:rPr lang="en-US"/>
              <a:pPr/>
              <a:t>9</a:t>
            </a:fld>
            <a:endParaRPr lang="en-US"/>
          </a:p>
        </p:txBody>
      </p:sp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</a:t>
            </a:r>
            <a:r>
              <a:rPr lang="en-US" dirty="0" smtClean="0"/>
              <a:t>gateways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8575">
          <a:solidFill>
            <a:schemeClr val="accent6">
              <a:lumMod val="75000"/>
            </a:schemeClr>
          </a:solidFill>
          <a:prstDash val="sysDash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b="0" dirty="0">
            <a:solidFill>
              <a:schemeClr val="tx1"/>
            </a:solidFill>
            <a:latin typeface="+mn-l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prstDash val="sysDash"/>
        </a:ln>
        <a:effectLst/>
      </a:spPr>
      <a:bodyPr/>
      <a:lstStyle/>
      <a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mtClean="0">
            <a:latin typeface="Arial" charset="0"/>
            <a:ea typeface="Arial" charset="0"/>
            <a:cs typeface="Arial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24728</TotalTime>
  <Words>2007</Words>
  <Application>Microsoft Macintosh PowerPoint</Application>
  <PresentationFormat>On-screen Show (4:3)</PresentationFormat>
  <Paragraphs>399</Paragraphs>
  <Slides>46</Slides>
  <Notes>46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Batang</vt:lpstr>
      <vt:lpstr>Calibri</vt:lpstr>
      <vt:lpstr>ＭＳ Ｐゴシック</vt:lpstr>
      <vt:lpstr>Tahoma</vt:lpstr>
      <vt:lpstr>Wingdings</vt:lpstr>
      <vt:lpstr>Arial</vt:lpstr>
      <vt:lpstr>2_Office Theme</vt:lpstr>
      <vt:lpstr>Equation</vt:lpstr>
      <vt:lpstr>Distributed Mesh Wireless Networks</vt:lpstr>
      <vt:lpstr>Today</vt:lpstr>
      <vt:lpstr>Context, ca. 2000-2005</vt:lpstr>
      <vt:lpstr>Roofnet: Design Choices</vt:lpstr>
      <vt:lpstr>Roofnet: Goals and non-goals</vt:lpstr>
      <vt:lpstr>Roofnet deployment</vt:lpstr>
      <vt:lpstr>Hardware design</vt:lpstr>
      <vt:lpstr>Node addresses</vt:lpstr>
      <vt:lpstr>Internet gateways</vt:lpstr>
      <vt:lpstr>Links: Wired v. wireless</vt:lpstr>
      <vt:lpstr>Example: Varying link loss rates</vt:lpstr>
      <vt:lpstr>Hop count and throughput (1)</vt:lpstr>
      <vt:lpstr>Hop count and throughput</vt:lpstr>
      <vt:lpstr>Link loss is high and asymmetric</vt:lpstr>
      <vt:lpstr>Today</vt:lpstr>
      <vt:lpstr>Routing protocol: Srcr (1)</vt:lpstr>
      <vt:lpstr>Routing Protocol: Srcr (2)</vt:lpstr>
      <vt:lpstr>Link metric: Strawmen</vt:lpstr>
      <vt:lpstr>ETX: Expected Transmission Count</vt:lpstr>
      <vt:lpstr>Measuring link delivery ratios</vt:lpstr>
      <vt:lpstr>Multi-bitrate radios</vt:lpstr>
      <vt:lpstr>ETT: Expected Transmission Time</vt:lpstr>
      <vt:lpstr>ETT: Assumptions</vt:lpstr>
      <vt:lpstr>Auto bit-rate selection</vt:lpstr>
      <vt:lpstr>Auto bit-rate selection (cont’d)</vt:lpstr>
      <vt:lpstr>Bit-rate selection in RoofNet: SampleRate</vt:lpstr>
      <vt:lpstr>Today</vt:lpstr>
      <vt:lpstr>Roofnet evaluation</vt:lpstr>
      <vt:lpstr>Wide spread of end-to-end throughput</vt:lpstr>
      <vt:lpstr>End-to-end throughput by hop count</vt:lpstr>
      <vt:lpstr>Comparing with computed throughput</vt:lpstr>
      <vt:lpstr>Forwarding indeed creates interference</vt:lpstr>
      <vt:lpstr>User experience: Mean throughput from gateway</vt:lpstr>
      <vt:lpstr>What link ranges/speeds to expect?</vt:lpstr>
      <vt:lpstr>Which network links does Srcr use?</vt:lpstr>
      <vt:lpstr>Lossy Links are Useful</vt:lpstr>
      <vt:lpstr>Diversity in node use: “Meshness”</vt:lpstr>
      <vt:lpstr>Why not Access Points?</vt:lpstr>
      <vt:lpstr>Evaluation strategy: Multi-hop v. AP</vt:lpstr>
      <vt:lpstr>Optimal AP (GW) placement</vt:lpstr>
      <vt:lpstr>Random AP (GW) placement</vt:lpstr>
      <vt:lpstr>Roofnet: Concluding thoughts</vt:lpstr>
      <vt:lpstr>Today</vt:lpstr>
      <vt:lpstr>COS-598A Wireless Networking and Sensing Systems</vt:lpstr>
      <vt:lpstr>COS-598A: Topics and goals</vt:lpstr>
      <vt:lpstr>PowerPoint Presentation</vt:lpstr>
    </vt:vector>
  </TitlesOfParts>
  <Company>Intel Research</Company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Scalable Networked Systems and Their Algorithms</dc:title>
  <dc:creator>Brad Karp</dc:creator>
  <cp:lastModifiedBy>Kyle A. Jamieson</cp:lastModifiedBy>
  <cp:revision>554</cp:revision>
  <cp:lastPrinted>2016-12-05T16:27:58Z</cp:lastPrinted>
  <dcterms:created xsi:type="dcterms:W3CDTF">2004-10-22T23:46:16Z</dcterms:created>
  <dcterms:modified xsi:type="dcterms:W3CDTF">2017-10-03T19:24:10Z</dcterms:modified>
</cp:coreProperties>
</file>