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tif" ContentType="image/tiff"/>
  <Default Extension="png" ContentType="image/png"/>
  <Default Extension="bin" ContentType="application/vnd.openxmlformats-officedocument.oleObjec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56.xml" ContentType="application/vnd.openxmlformats-officedocument.presentationml.notesSlide+xml"/>
  <Override PartName="/ppt/notesSlides/notesSlide57.xml" ContentType="application/vnd.openxmlformats-officedocument.presentationml.notesSlide+xml"/>
  <Override PartName="/ppt/notesSlides/notesSlide58.xml" ContentType="application/vnd.openxmlformats-officedocument.presentationml.notesSlide+xml"/>
  <Override PartName="/ppt/notesSlides/notesSlide59.xml" ContentType="application/vnd.openxmlformats-officedocument.presentationml.notesSlide+xml"/>
  <Override PartName="/ppt/notesSlides/notesSlide6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3" r:id="rId1"/>
  </p:sldMasterIdLst>
  <p:notesMasterIdLst>
    <p:notesMasterId r:id="rId62"/>
  </p:notesMasterIdLst>
  <p:handoutMasterIdLst>
    <p:handoutMasterId r:id="rId63"/>
  </p:handoutMasterIdLst>
  <p:sldIdLst>
    <p:sldId id="257" r:id="rId2"/>
    <p:sldId id="406" r:id="rId3"/>
    <p:sldId id="419" r:id="rId4"/>
    <p:sldId id="424" r:id="rId5"/>
    <p:sldId id="420" r:id="rId6"/>
    <p:sldId id="421" r:id="rId7"/>
    <p:sldId id="422" r:id="rId8"/>
    <p:sldId id="423" r:id="rId9"/>
    <p:sldId id="425" r:id="rId10"/>
    <p:sldId id="426" r:id="rId11"/>
    <p:sldId id="427" r:id="rId12"/>
    <p:sldId id="428" r:id="rId13"/>
    <p:sldId id="432" r:id="rId14"/>
    <p:sldId id="429" r:id="rId15"/>
    <p:sldId id="430" r:id="rId16"/>
    <p:sldId id="431" r:id="rId17"/>
    <p:sldId id="433" r:id="rId18"/>
    <p:sldId id="434" r:id="rId19"/>
    <p:sldId id="435" r:id="rId20"/>
    <p:sldId id="436" r:id="rId21"/>
    <p:sldId id="449" r:id="rId22"/>
    <p:sldId id="437" r:id="rId23"/>
    <p:sldId id="438" r:id="rId24"/>
    <p:sldId id="439" r:id="rId25"/>
    <p:sldId id="440" r:id="rId26"/>
    <p:sldId id="441" r:id="rId27"/>
    <p:sldId id="447" r:id="rId28"/>
    <p:sldId id="450" r:id="rId29"/>
    <p:sldId id="451" r:id="rId30"/>
    <p:sldId id="452" r:id="rId31"/>
    <p:sldId id="453" r:id="rId32"/>
    <p:sldId id="455" r:id="rId33"/>
    <p:sldId id="456" r:id="rId34"/>
    <p:sldId id="457" r:id="rId35"/>
    <p:sldId id="408" r:id="rId36"/>
    <p:sldId id="409" r:id="rId37"/>
    <p:sldId id="410" r:id="rId38"/>
    <p:sldId id="458" r:id="rId39"/>
    <p:sldId id="443" r:id="rId40"/>
    <p:sldId id="444" r:id="rId41"/>
    <p:sldId id="445" r:id="rId42"/>
    <p:sldId id="446" r:id="rId43"/>
    <p:sldId id="411" r:id="rId44"/>
    <p:sldId id="448" r:id="rId45"/>
    <p:sldId id="459" r:id="rId46"/>
    <p:sldId id="460" r:id="rId47"/>
    <p:sldId id="461" r:id="rId48"/>
    <p:sldId id="462" r:id="rId49"/>
    <p:sldId id="463" r:id="rId50"/>
    <p:sldId id="464" r:id="rId51"/>
    <p:sldId id="465" r:id="rId52"/>
    <p:sldId id="466" r:id="rId53"/>
    <p:sldId id="467" r:id="rId54"/>
    <p:sldId id="468" r:id="rId55"/>
    <p:sldId id="469" r:id="rId56"/>
    <p:sldId id="470" r:id="rId57"/>
    <p:sldId id="471" r:id="rId58"/>
    <p:sldId id="472" r:id="rId59"/>
    <p:sldId id="475" r:id="rId60"/>
    <p:sldId id="348" r:id="rId61"/>
  </p:sldIdLst>
  <p:sldSz cx="9144000" cy="6858000" type="screen4x3"/>
  <p:notesSz cx="9601200" cy="73152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5pPr>
    <a:lvl6pPr marL="2286000" algn="l" defTabSz="457200" rtl="0" eaLnBrk="1" latinLnBrk="0" hangingPunct="1"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6pPr>
    <a:lvl7pPr marL="2743200" algn="l" defTabSz="457200" rtl="0" eaLnBrk="1" latinLnBrk="0" hangingPunct="1"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7pPr>
    <a:lvl8pPr marL="3200400" algn="l" defTabSz="457200" rtl="0" eaLnBrk="1" latinLnBrk="0" hangingPunct="1"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8pPr>
    <a:lvl9pPr marL="3657600" algn="l" defTabSz="457200" rtl="0" eaLnBrk="1" latinLnBrk="0" hangingPunct="1"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00"/>
    <a:srgbClr val="FFFF99"/>
    <a:srgbClr val="0000FF"/>
    <a:srgbClr val="92D050"/>
    <a:srgbClr val="CCFFFF"/>
    <a:srgbClr val="FFCC99"/>
    <a:srgbClr val="FF3300"/>
    <a:srgbClr val="FFCC00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1109" autoAdjust="0"/>
    <p:restoredTop sz="71791" autoAdjust="0"/>
  </p:normalViewPr>
  <p:slideViewPr>
    <p:cSldViewPr snapToGrid="0">
      <p:cViewPr varScale="1">
        <p:scale>
          <a:sx n="66" d="100"/>
          <a:sy n="66" d="100"/>
        </p:scale>
        <p:origin x="832" y="1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20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  <p:sld r:id="rId7" collapse="1"/>
      <p:sld r:id="rId8" collapse="1"/>
    </p:sldLst>
  </p:outlineViewPr>
  <p:notesTextViewPr>
    <p:cViewPr>
      <p:scale>
        <a:sx n="200" d="100"/>
        <a:sy n="200" d="100"/>
      </p:scale>
      <p:origin x="0" y="0"/>
    </p:cViewPr>
  </p:notesTextViewPr>
  <p:sorterViewPr>
    <p:cViewPr>
      <p:scale>
        <a:sx n="126" d="100"/>
        <a:sy n="126" d="100"/>
      </p:scale>
      <p:origin x="0" y="0"/>
    </p:cViewPr>
  </p:sorterViewPr>
  <p:gridSpacing cx="38405" cy="38405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63" Type="http://schemas.openxmlformats.org/officeDocument/2006/relationships/handoutMaster" Target="handoutMasters/handoutMaster1.xml"/><Relationship Id="rId64" Type="http://schemas.openxmlformats.org/officeDocument/2006/relationships/presProps" Target="presProps.xml"/><Relationship Id="rId65" Type="http://schemas.openxmlformats.org/officeDocument/2006/relationships/viewProps" Target="viewProps.xml"/><Relationship Id="rId66" Type="http://schemas.openxmlformats.org/officeDocument/2006/relationships/theme" Target="theme/theme1.xml"/><Relationship Id="rId67" Type="http://schemas.openxmlformats.org/officeDocument/2006/relationships/tableStyles" Target="tableStyles.xml"/><Relationship Id="rId50" Type="http://schemas.openxmlformats.org/officeDocument/2006/relationships/slide" Target="slides/slide49.xml"/><Relationship Id="rId51" Type="http://schemas.openxmlformats.org/officeDocument/2006/relationships/slide" Target="slides/slide50.xml"/><Relationship Id="rId52" Type="http://schemas.openxmlformats.org/officeDocument/2006/relationships/slide" Target="slides/slide51.xml"/><Relationship Id="rId53" Type="http://schemas.openxmlformats.org/officeDocument/2006/relationships/slide" Target="slides/slide52.xml"/><Relationship Id="rId54" Type="http://schemas.openxmlformats.org/officeDocument/2006/relationships/slide" Target="slides/slide53.xml"/><Relationship Id="rId55" Type="http://schemas.openxmlformats.org/officeDocument/2006/relationships/slide" Target="slides/slide54.xml"/><Relationship Id="rId56" Type="http://schemas.openxmlformats.org/officeDocument/2006/relationships/slide" Target="slides/slide55.xml"/><Relationship Id="rId57" Type="http://schemas.openxmlformats.org/officeDocument/2006/relationships/slide" Target="slides/slide56.xml"/><Relationship Id="rId58" Type="http://schemas.openxmlformats.org/officeDocument/2006/relationships/slide" Target="slides/slide57.xml"/><Relationship Id="rId59" Type="http://schemas.openxmlformats.org/officeDocument/2006/relationships/slide" Target="slides/slide5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60" Type="http://schemas.openxmlformats.org/officeDocument/2006/relationships/slide" Target="slides/slide59.xml"/><Relationship Id="rId61" Type="http://schemas.openxmlformats.org/officeDocument/2006/relationships/slide" Target="slides/slide60.xml"/><Relationship Id="rId62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50.xml"/><Relationship Id="rId4" Type="http://schemas.openxmlformats.org/officeDocument/2006/relationships/slide" Target="slides/slide51.xml"/><Relationship Id="rId5" Type="http://schemas.openxmlformats.org/officeDocument/2006/relationships/slide" Target="slides/slide52.xml"/><Relationship Id="rId6" Type="http://schemas.openxmlformats.org/officeDocument/2006/relationships/slide" Target="slides/slide53.xml"/><Relationship Id="rId7" Type="http://schemas.openxmlformats.org/officeDocument/2006/relationships/slide" Target="slides/slide54.xml"/><Relationship Id="rId8" Type="http://schemas.openxmlformats.org/officeDocument/2006/relationships/slide" Target="slides/slide55.xml"/><Relationship Id="rId1" Type="http://schemas.openxmlformats.org/officeDocument/2006/relationships/slide" Target="slides/slide48.xml"/><Relationship Id="rId2" Type="http://schemas.openxmlformats.org/officeDocument/2006/relationships/slide" Target="slides/slide49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5" tIns="48322" rIns="96645" bIns="48322" numCol="1" anchor="t" anchorCtr="0" compatLnSpc="1">
            <a:prstTxWarp prst="textNoShape">
              <a:avLst/>
            </a:prstTxWarp>
          </a:bodyPr>
          <a:lstStyle>
            <a:lvl1pPr algn="l" defTabSz="966788">
              <a:defRPr sz="1300">
                <a:latin typeface="Courier New" pitchFamily="-107" charset="0"/>
              </a:defRPr>
            </a:lvl1pPr>
          </a:lstStyle>
          <a:p>
            <a:pPr>
              <a:defRPr/>
            </a:pPr>
            <a:endParaRPr lang="en-US" dirty="0">
              <a:latin typeface="Arial" charset="0"/>
            </a:endParaRPr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440265" y="0"/>
            <a:ext cx="4160936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5" tIns="48322" rIns="96645" bIns="48322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Courier New" pitchFamily="-107" charset="0"/>
              </a:defRPr>
            </a:lvl1pPr>
          </a:lstStyle>
          <a:p>
            <a:pPr>
              <a:defRPr/>
            </a:pPr>
            <a:endParaRPr lang="en-US" dirty="0">
              <a:latin typeface="Arial" charset="0"/>
            </a:endParaRPr>
          </a:p>
        </p:txBody>
      </p:sp>
      <p:sp>
        <p:nvSpPr>
          <p:cNvPr id="1065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949924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5" tIns="48322" rIns="96645" bIns="48322" numCol="1" anchor="b" anchorCtr="0" compatLnSpc="1">
            <a:prstTxWarp prst="textNoShape">
              <a:avLst/>
            </a:prstTxWarp>
          </a:bodyPr>
          <a:lstStyle>
            <a:lvl1pPr algn="l" defTabSz="966788">
              <a:defRPr sz="1300">
                <a:latin typeface="Courier New" pitchFamily="-107" charset="0"/>
              </a:defRPr>
            </a:lvl1pPr>
          </a:lstStyle>
          <a:p>
            <a:pPr>
              <a:defRPr/>
            </a:pPr>
            <a:endParaRPr lang="en-US" dirty="0">
              <a:latin typeface="Arial" charset="0"/>
            </a:endParaRPr>
          </a:p>
        </p:txBody>
      </p:sp>
      <p:sp>
        <p:nvSpPr>
          <p:cNvPr id="1065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440265" y="6949924"/>
            <a:ext cx="4160936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5" tIns="48322" rIns="96645" bIns="48322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Courier New" pitchFamily="-107" charset="0"/>
              </a:defRPr>
            </a:lvl1pPr>
          </a:lstStyle>
          <a:p>
            <a:pPr>
              <a:defRPr/>
            </a:pPr>
            <a:fld id="{227F3E45-4A14-2D47-8F04-4BB42089EFB5}" type="slidenum">
              <a:rPr lang="en-US">
                <a:latin typeface="Arial" charset="0"/>
              </a:rPr>
              <a:pPr>
                <a:defRPr/>
              </a:pPr>
              <a:t>‹#›</a:t>
            </a:fld>
            <a:endParaRPr lang="en-US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95706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38" tIns="47869" rIns="95738" bIns="47869" numCol="1" anchor="t" anchorCtr="0" compatLnSpc="1">
            <a:prstTxWarp prst="textNoShape">
              <a:avLst/>
            </a:prstTxWarp>
          </a:bodyPr>
          <a:lstStyle>
            <a:lvl1pPr algn="l" defTabSz="957263">
              <a:defRPr sz="1300" b="0">
                <a:latin typeface="Times New Roman" pitchFamily="-107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61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438180" y="0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38" tIns="47869" rIns="95738" bIns="47869" numCol="1" anchor="t" anchorCtr="0" compatLnSpc="1">
            <a:prstTxWarp prst="textNoShape">
              <a:avLst/>
            </a:prstTxWarp>
          </a:bodyPr>
          <a:lstStyle>
            <a:lvl1pPr algn="r" defTabSz="957263">
              <a:defRPr sz="1300" b="0">
                <a:latin typeface="Times New Roman" pitchFamily="-107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971800" y="549275"/>
            <a:ext cx="3657600" cy="2743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61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60538" y="3474963"/>
            <a:ext cx="7680127" cy="32911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38" tIns="47869" rIns="95738" bIns="4786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761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948715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38" tIns="47869" rIns="95738" bIns="47869" numCol="1" anchor="b" anchorCtr="0" compatLnSpc="1">
            <a:prstTxWarp prst="textNoShape">
              <a:avLst/>
            </a:prstTxWarp>
          </a:bodyPr>
          <a:lstStyle>
            <a:lvl1pPr algn="l" defTabSz="957263">
              <a:defRPr sz="1300" b="0">
                <a:latin typeface="Times New Roman" pitchFamily="-107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61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438180" y="6948715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38" tIns="47869" rIns="95738" bIns="47869" numCol="1" anchor="b" anchorCtr="0" compatLnSpc="1">
            <a:prstTxWarp prst="textNoShape">
              <a:avLst/>
            </a:prstTxWarp>
          </a:bodyPr>
          <a:lstStyle>
            <a:lvl1pPr algn="r" defTabSz="957263">
              <a:defRPr sz="1300" b="0">
                <a:latin typeface="Times New Roman" pitchFamily="-107" charset="0"/>
              </a:defRPr>
            </a:lvl1pPr>
          </a:lstStyle>
          <a:p>
            <a:pPr>
              <a:defRPr/>
            </a:pPr>
            <a:fld id="{B069701C-02A1-CE43-ADB4-E98A80C283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515055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pitchFamily="-107" charset="-128"/>
        <a:cs typeface="ＭＳ Ｐゴシック" pitchFamily="-107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2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2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2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_rels/notesSlide3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1.xml"/></Relationships>
</file>

<file path=ppt/notesSlides/_rels/notesSlide3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2.xml"/></Relationships>
</file>

<file path=ppt/notesSlides/_rels/notesSlide3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3.xml"/></Relationships>
</file>

<file path=ppt/notesSlides/_rels/notesSlide3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4.xml"/></Relationships>
</file>

<file path=ppt/notesSlides/_rels/notesSlide3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5.xml"/></Relationships>
</file>

<file path=ppt/notesSlides/_rels/notesSlide3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6.xml"/></Relationships>
</file>

<file path=ppt/notesSlides/_rels/notesSlide3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7.xml"/></Relationships>
</file>

<file path=ppt/notesSlides/_rels/notesSlide3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8.xml"/></Relationships>
</file>

<file path=ppt/notesSlides/_rels/notesSlide3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9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0.xml"/></Relationships>
</file>

<file path=ppt/notesSlides/_rels/notesSlide4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1.xml"/></Relationships>
</file>

<file path=ppt/notesSlides/_rels/notesSlide4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2.xml"/></Relationships>
</file>

<file path=ppt/notesSlides/_rels/notesSlide4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3.xml"/></Relationships>
</file>

<file path=ppt/notesSlides/_rels/notesSlide4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4.xml"/></Relationships>
</file>

<file path=ppt/notesSlides/_rels/notesSlide4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5.xml"/></Relationships>
</file>

<file path=ppt/notesSlides/_rels/notesSlide4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6.xml"/></Relationships>
</file>

<file path=ppt/notesSlides/_rels/notesSlide4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7.xml"/></Relationships>
</file>

<file path=ppt/notesSlides/_rels/notesSlide4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8.xml"/></Relationships>
</file>

<file path=ppt/notesSlides/_rels/notesSlide4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9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0.xml"/></Relationships>
</file>

<file path=ppt/notesSlides/_rels/notesSlide5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1.xml"/></Relationships>
</file>

<file path=ppt/notesSlides/_rels/notesSlide5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2.xml"/></Relationships>
</file>

<file path=ppt/notesSlides/_rels/notesSlide5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3.xml"/></Relationships>
</file>

<file path=ppt/notesSlides/_rels/notesSlide5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4.xml"/></Relationships>
</file>

<file path=ppt/notesSlides/_rels/notesSlide5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5.xml"/></Relationships>
</file>

<file path=ppt/notesSlides/_rels/notesSlide5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6.xml"/></Relationships>
</file>

<file path=ppt/notesSlides/_rels/notesSlide5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7.xml"/></Relationships>
</file>

<file path=ppt/notesSlides/_rels/notesSlide5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8.xml"/></Relationships>
</file>

<file path=ppt/notesSlides/_rels/notesSlide5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9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6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0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987406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05475" eaLnBrk="0" hangingPunct="0"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  <a:cs typeface="Arial" charset="0"/>
              </a:defRPr>
            </a:lvl1pPr>
            <a:lvl2pPr marL="35879619" indent="-35447153" defTabSz="905475" eaLnBrk="0" hangingPunct="0"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2pPr>
            <a:lvl3pPr eaLnBrk="0" hangingPunct="0"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3pPr>
            <a:lvl4pPr eaLnBrk="0" hangingPunct="0"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4pPr>
            <a:lvl5pPr eaLnBrk="0" hangingPunct="0"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5pPr>
            <a:lvl6pPr marL="432465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6pPr>
            <a:lvl7pPr marL="864931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7pPr>
            <a:lvl8pPr marL="1297396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8pPr>
            <a:lvl9pPr marL="1729862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9pPr>
          </a:lstStyle>
          <a:p>
            <a:pPr eaLnBrk="1" hangingPunct="1"/>
            <a:endParaRPr lang="en-US" sz="1200" b="0" dirty="0">
              <a:latin typeface="Times New Roman" charset="0"/>
              <a:cs typeface="Arial"/>
            </a:endParaRPr>
          </a:p>
        </p:txBody>
      </p:sp>
      <p:sp>
        <p:nvSpPr>
          <p:cNvPr id="76803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6804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 b="0" dirty="0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919015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28483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743982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12342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271304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36093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914237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834865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200" b="0" dirty="0" smtClean="0">
              <a:latin typeface="Arial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204894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93290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902175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05475" eaLnBrk="0" hangingPunct="0"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  <a:cs typeface="Arial" charset="0"/>
              </a:defRPr>
            </a:lvl1pPr>
            <a:lvl2pPr marL="35879619" indent="-35447153" defTabSz="905475" eaLnBrk="0" hangingPunct="0"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2pPr>
            <a:lvl3pPr eaLnBrk="0" hangingPunct="0"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3pPr>
            <a:lvl4pPr eaLnBrk="0" hangingPunct="0"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4pPr>
            <a:lvl5pPr eaLnBrk="0" hangingPunct="0"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5pPr>
            <a:lvl6pPr marL="432465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6pPr>
            <a:lvl7pPr marL="864931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7pPr>
            <a:lvl8pPr marL="1297396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8pPr>
            <a:lvl9pPr marL="1729862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9pPr>
          </a:lstStyle>
          <a:p>
            <a:pPr eaLnBrk="1" hangingPunct="1"/>
            <a:endParaRPr lang="en-US" sz="1200" b="0" dirty="0">
              <a:latin typeface="Times New Roman" charset="0"/>
              <a:cs typeface="Calibri"/>
            </a:endParaRPr>
          </a:p>
        </p:txBody>
      </p:sp>
      <p:sp>
        <p:nvSpPr>
          <p:cNvPr id="92163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92164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 dirty="0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743724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49915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4845421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05475" eaLnBrk="0" hangingPunct="0"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  <a:cs typeface="Arial" charset="0"/>
              </a:defRPr>
            </a:lvl1pPr>
            <a:lvl2pPr marL="35879619" indent="-35447153" defTabSz="905475" eaLnBrk="0" hangingPunct="0"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2pPr>
            <a:lvl3pPr eaLnBrk="0" hangingPunct="0"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3pPr>
            <a:lvl4pPr eaLnBrk="0" hangingPunct="0"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4pPr>
            <a:lvl5pPr eaLnBrk="0" hangingPunct="0"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5pPr>
            <a:lvl6pPr marL="432465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6pPr>
            <a:lvl7pPr marL="864931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7pPr>
            <a:lvl8pPr marL="1297396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8pPr>
            <a:lvl9pPr marL="1729862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9pPr>
          </a:lstStyle>
          <a:p>
            <a:pPr eaLnBrk="1" hangingPunct="1"/>
            <a:endParaRPr lang="en-US" sz="1200" b="0" dirty="0">
              <a:latin typeface="Times New Roman" charset="0"/>
              <a:cs typeface="Calibri"/>
            </a:endParaRPr>
          </a:p>
        </p:txBody>
      </p:sp>
      <p:sp>
        <p:nvSpPr>
          <p:cNvPr id="112643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12644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marL="0" marR="0" lvl="1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996125889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05475" eaLnBrk="0" hangingPunct="0"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  <a:cs typeface="Arial" charset="0"/>
              </a:defRPr>
            </a:lvl1pPr>
            <a:lvl2pPr marL="35879619" indent="-35447153" defTabSz="905475" eaLnBrk="0" hangingPunct="0"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2pPr>
            <a:lvl3pPr eaLnBrk="0" hangingPunct="0"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3pPr>
            <a:lvl4pPr eaLnBrk="0" hangingPunct="0"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4pPr>
            <a:lvl5pPr eaLnBrk="0" hangingPunct="0"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5pPr>
            <a:lvl6pPr marL="432465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6pPr>
            <a:lvl7pPr marL="864931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7pPr>
            <a:lvl8pPr marL="1297396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8pPr>
            <a:lvl9pPr marL="1729862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9pPr>
          </a:lstStyle>
          <a:p>
            <a:pPr eaLnBrk="1" hangingPunct="1"/>
            <a:endParaRPr lang="en-US" sz="1200" b="0" dirty="0">
              <a:latin typeface="Times New Roman" charset="0"/>
              <a:cs typeface="Calibri"/>
            </a:endParaRPr>
          </a:p>
        </p:txBody>
      </p:sp>
      <p:sp>
        <p:nvSpPr>
          <p:cNvPr id="114691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14692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b="0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710549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05475" eaLnBrk="0" hangingPunct="0"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  <a:cs typeface="Arial" charset="0"/>
              </a:defRPr>
            </a:lvl1pPr>
            <a:lvl2pPr marL="35879619" indent="-35447153" defTabSz="905475" eaLnBrk="0" hangingPunct="0"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2pPr>
            <a:lvl3pPr eaLnBrk="0" hangingPunct="0"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3pPr>
            <a:lvl4pPr eaLnBrk="0" hangingPunct="0"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4pPr>
            <a:lvl5pPr eaLnBrk="0" hangingPunct="0"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5pPr>
            <a:lvl6pPr marL="432465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6pPr>
            <a:lvl7pPr marL="864931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7pPr>
            <a:lvl8pPr marL="1297396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8pPr>
            <a:lvl9pPr marL="1729862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9pPr>
          </a:lstStyle>
          <a:p>
            <a:pPr eaLnBrk="1" hangingPunct="1"/>
            <a:endParaRPr lang="en-US" sz="1200" b="0" dirty="0">
              <a:latin typeface="Times New Roman" charset="0"/>
              <a:cs typeface="Calibri"/>
            </a:endParaRPr>
          </a:p>
        </p:txBody>
      </p:sp>
      <p:sp>
        <p:nvSpPr>
          <p:cNvPr id="116739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1674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 dirty="0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3746272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05475" eaLnBrk="0" hangingPunct="0"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  <a:cs typeface="Arial" charset="0"/>
              </a:defRPr>
            </a:lvl1pPr>
            <a:lvl2pPr marL="35879619" indent="-35447153" defTabSz="905475" eaLnBrk="0" hangingPunct="0"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2pPr>
            <a:lvl3pPr eaLnBrk="0" hangingPunct="0"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3pPr>
            <a:lvl4pPr eaLnBrk="0" hangingPunct="0"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4pPr>
            <a:lvl5pPr eaLnBrk="0" hangingPunct="0"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5pPr>
            <a:lvl6pPr marL="432465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6pPr>
            <a:lvl7pPr marL="864931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7pPr>
            <a:lvl8pPr marL="1297396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8pPr>
            <a:lvl9pPr marL="1729862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9pPr>
          </a:lstStyle>
          <a:p>
            <a:pPr eaLnBrk="1" hangingPunct="1"/>
            <a:endParaRPr lang="en-US" sz="1200" b="0" dirty="0">
              <a:latin typeface="Times New Roman" charset="0"/>
              <a:cs typeface="Calibri"/>
            </a:endParaRPr>
          </a:p>
        </p:txBody>
      </p:sp>
      <p:sp>
        <p:nvSpPr>
          <p:cNvPr id="114691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14692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 baseline="0" dirty="0" smtClean="0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597450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0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5966794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0735279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b="0" dirty="0" smtClean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61680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5854804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988190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u="none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5198769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5186158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0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1968043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0977206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05475" eaLnBrk="0" hangingPunct="0"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  <a:cs typeface="Arial" charset="0"/>
              </a:defRPr>
            </a:lvl1pPr>
            <a:lvl2pPr marL="35879619" indent="-35447153" defTabSz="905475" eaLnBrk="0" hangingPunct="0"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2pPr>
            <a:lvl3pPr eaLnBrk="0" hangingPunct="0"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3pPr>
            <a:lvl4pPr eaLnBrk="0" hangingPunct="0"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4pPr>
            <a:lvl5pPr eaLnBrk="0" hangingPunct="0"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5pPr>
            <a:lvl6pPr marL="432465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6pPr>
            <a:lvl7pPr marL="864931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7pPr>
            <a:lvl8pPr marL="1297396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8pPr>
            <a:lvl9pPr marL="1729862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9pPr>
          </a:lstStyle>
          <a:p>
            <a:pPr eaLnBrk="1" hangingPunct="1"/>
            <a:endParaRPr lang="en-US" sz="1200" b="0" dirty="0">
              <a:latin typeface="Times New Roman" charset="0"/>
              <a:cs typeface="Calibri"/>
            </a:endParaRPr>
          </a:p>
        </p:txBody>
      </p:sp>
      <p:sp>
        <p:nvSpPr>
          <p:cNvPr id="1177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77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532524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05475" eaLnBrk="0" hangingPunct="0"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  <a:cs typeface="Arial" charset="0"/>
              </a:defRPr>
            </a:lvl1pPr>
            <a:lvl2pPr marL="35879619" indent="-35447153" defTabSz="905475" eaLnBrk="0" hangingPunct="0"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2pPr>
            <a:lvl3pPr eaLnBrk="0" hangingPunct="0"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3pPr>
            <a:lvl4pPr eaLnBrk="0" hangingPunct="0"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4pPr>
            <a:lvl5pPr eaLnBrk="0" hangingPunct="0"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5pPr>
            <a:lvl6pPr marL="432465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6pPr>
            <a:lvl7pPr marL="864931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7pPr>
            <a:lvl8pPr marL="1297396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8pPr>
            <a:lvl9pPr marL="1729862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9pPr>
          </a:lstStyle>
          <a:p>
            <a:pPr eaLnBrk="1" hangingPunct="1"/>
            <a:endParaRPr lang="en-US" sz="1200" b="0" dirty="0">
              <a:latin typeface="Times New Roman" charset="0"/>
              <a:cs typeface="Calibri"/>
            </a:endParaRPr>
          </a:p>
        </p:txBody>
      </p:sp>
      <p:sp>
        <p:nvSpPr>
          <p:cNvPr id="1198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98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0582788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05475" eaLnBrk="0" hangingPunct="0"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  <a:cs typeface="Arial" charset="0"/>
              </a:defRPr>
            </a:lvl1pPr>
            <a:lvl2pPr marL="35879619" indent="-35447153" defTabSz="905475" eaLnBrk="0" hangingPunct="0"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2pPr>
            <a:lvl3pPr eaLnBrk="0" hangingPunct="0"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3pPr>
            <a:lvl4pPr eaLnBrk="0" hangingPunct="0"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4pPr>
            <a:lvl5pPr eaLnBrk="0" hangingPunct="0"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5pPr>
            <a:lvl6pPr marL="432465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6pPr>
            <a:lvl7pPr marL="864931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7pPr>
            <a:lvl8pPr marL="1297396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8pPr>
            <a:lvl9pPr marL="1729862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9pPr>
          </a:lstStyle>
          <a:p>
            <a:pPr eaLnBrk="1" hangingPunct="1"/>
            <a:endParaRPr lang="en-US" sz="1200" b="0" dirty="0">
              <a:latin typeface="Times New Roman" charset="0"/>
              <a:cs typeface="Calibri"/>
            </a:endParaRPr>
          </a:p>
        </p:txBody>
      </p:sp>
      <p:sp>
        <p:nvSpPr>
          <p:cNvPr id="1218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18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b="1" dirty="0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1560283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8502665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05475" eaLnBrk="0" hangingPunct="0"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  <a:cs typeface="Arial" charset="0"/>
              </a:defRPr>
            </a:lvl1pPr>
            <a:lvl2pPr marL="35879619" indent="-35447153" defTabSz="905475" eaLnBrk="0" hangingPunct="0"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2pPr>
            <a:lvl3pPr eaLnBrk="0" hangingPunct="0"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3pPr>
            <a:lvl4pPr eaLnBrk="0" hangingPunct="0"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4pPr>
            <a:lvl5pPr eaLnBrk="0" hangingPunct="0"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5pPr>
            <a:lvl6pPr marL="432465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6pPr>
            <a:lvl7pPr marL="864931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7pPr>
            <a:lvl8pPr marL="1297396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8pPr>
            <a:lvl9pPr marL="1729862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9pPr>
          </a:lstStyle>
          <a:p>
            <a:pPr eaLnBrk="1" hangingPunct="1"/>
            <a:endParaRPr lang="en-US" sz="1200" b="0" dirty="0">
              <a:latin typeface="Times New Roman" charset="0"/>
              <a:cs typeface="Calibri"/>
            </a:endParaRPr>
          </a:p>
        </p:txBody>
      </p:sp>
      <p:sp>
        <p:nvSpPr>
          <p:cNvPr id="931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1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b="1" dirty="0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667027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6124006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05475" eaLnBrk="0" hangingPunct="0"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  <a:cs typeface="Arial" charset="0"/>
              </a:defRPr>
            </a:lvl1pPr>
            <a:lvl2pPr marL="35879619" indent="-35447153" defTabSz="905475" eaLnBrk="0" hangingPunct="0"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2pPr>
            <a:lvl3pPr eaLnBrk="0" hangingPunct="0"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3pPr>
            <a:lvl4pPr eaLnBrk="0" hangingPunct="0"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4pPr>
            <a:lvl5pPr eaLnBrk="0" hangingPunct="0"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5pPr>
            <a:lvl6pPr marL="432465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6pPr>
            <a:lvl7pPr marL="864931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7pPr>
            <a:lvl8pPr marL="1297396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8pPr>
            <a:lvl9pPr marL="1729862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9pPr>
          </a:lstStyle>
          <a:p>
            <a:pPr eaLnBrk="1" hangingPunct="1"/>
            <a:endParaRPr lang="en-US" sz="1200" b="0" dirty="0">
              <a:latin typeface="Times New Roman" charset="0"/>
              <a:cs typeface="Calibri"/>
            </a:endParaRPr>
          </a:p>
        </p:txBody>
      </p:sp>
      <p:sp>
        <p:nvSpPr>
          <p:cNvPr id="972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72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b="1" baseline="0" dirty="0" smtClean="0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886301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05475" eaLnBrk="0" hangingPunct="0"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  <a:cs typeface="Arial" charset="0"/>
              </a:defRPr>
            </a:lvl1pPr>
            <a:lvl2pPr marL="35879619" indent="-35447153" defTabSz="905475" eaLnBrk="0" hangingPunct="0"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2pPr>
            <a:lvl3pPr eaLnBrk="0" hangingPunct="0"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3pPr>
            <a:lvl4pPr eaLnBrk="0" hangingPunct="0"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4pPr>
            <a:lvl5pPr eaLnBrk="0" hangingPunct="0"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5pPr>
            <a:lvl6pPr marL="432465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6pPr>
            <a:lvl7pPr marL="864931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7pPr>
            <a:lvl8pPr marL="1297396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8pPr>
            <a:lvl9pPr marL="1729862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9pPr>
          </a:lstStyle>
          <a:p>
            <a:pPr eaLnBrk="1" hangingPunct="1"/>
            <a:endParaRPr lang="en-US" sz="1200" b="0" dirty="0">
              <a:latin typeface="Times New Roman" charset="0"/>
              <a:cs typeface="Calibri"/>
            </a:endParaRPr>
          </a:p>
        </p:txBody>
      </p:sp>
      <p:sp>
        <p:nvSpPr>
          <p:cNvPr id="1013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13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1556661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05475" eaLnBrk="0" hangingPunct="0"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  <a:cs typeface="Arial" charset="0"/>
              </a:defRPr>
            </a:lvl1pPr>
            <a:lvl2pPr marL="35879619" indent="-35447153" defTabSz="905475" eaLnBrk="0" hangingPunct="0"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2pPr>
            <a:lvl3pPr eaLnBrk="0" hangingPunct="0"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3pPr>
            <a:lvl4pPr eaLnBrk="0" hangingPunct="0"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4pPr>
            <a:lvl5pPr eaLnBrk="0" hangingPunct="0"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5pPr>
            <a:lvl6pPr marL="432465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6pPr>
            <a:lvl7pPr marL="864931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7pPr>
            <a:lvl8pPr marL="1297396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8pPr>
            <a:lvl9pPr marL="1729862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9pPr>
          </a:lstStyle>
          <a:p>
            <a:pPr eaLnBrk="1" hangingPunct="1"/>
            <a:endParaRPr lang="en-US" sz="1200" b="0" dirty="0">
              <a:latin typeface="Times New Roman" charset="0"/>
              <a:cs typeface="Calibri"/>
            </a:endParaRPr>
          </a:p>
        </p:txBody>
      </p:sp>
      <p:sp>
        <p:nvSpPr>
          <p:cNvPr id="1034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34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 smtClean="0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7065313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7377621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3380123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3516569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5305553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795687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/>
            <a:endParaRPr lang="en-US" altLang="x-none" sz="1300" b="0">
              <a:latin typeface="Times New Roman" charset="0"/>
            </a:endParaRPr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x-none" altLang="x-none" dirty="0"/>
          </a:p>
        </p:txBody>
      </p:sp>
    </p:spTree>
    <p:extLst>
      <p:ext uri="{BB962C8B-B14F-4D97-AF65-F5344CB8AC3E}">
        <p14:creationId xmlns:p14="http://schemas.microsoft.com/office/powerpoint/2010/main" val="1905022641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/>
            <a:endParaRPr lang="en-US" altLang="x-none" sz="1300" b="0">
              <a:latin typeface="Times New Roman" charset="0"/>
            </a:endParaRPr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x-none" altLang="x-none" dirty="0"/>
          </a:p>
        </p:txBody>
      </p:sp>
    </p:spTree>
    <p:extLst>
      <p:ext uri="{BB962C8B-B14F-4D97-AF65-F5344CB8AC3E}">
        <p14:creationId xmlns:p14="http://schemas.microsoft.com/office/powerpoint/2010/main" val="120214640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8592380"/>
      </p:ext>
    </p:extLst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/>
            <a:endParaRPr lang="en-US" altLang="x-none" sz="1300" b="0">
              <a:latin typeface="Times New Roman" charset="0"/>
            </a:endParaRPr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x-none" altLang="x-none" dirty="0"/>
          </a:p>
        </p:txBody>
      </p:sp>
    </p:spTree>
    <p:extLst>
      <p:ext uri="{BB962C8B-B14F-4D97-AF65-F5344CB8AC3E}">
        <p14:creationId xmlns:p14="http://schemas.microsoft.com/office/powerpoint/2010/main" val="1313847183"/>
      </p:ext>
    </p:extLst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/>
            <a:endParaRPr lang="en-US" altLang="x-none" sz="1300" b="0">
              <a:latin typeface="Times New Roman" charset="0"/>
            </a:endParaRPr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x-none" altLang="x-none" dirty="0"/>
          </a:p>
        </p:txBody>
      </p:sp>
    </p:spTree>
    <p:extLst>
      <p:ext uri="{BB962C8B-B14F-4D97-AF65-F5344CB8AC3E}">
        <p14:creationId xmlns:p14="http://schemas.microsoft.com/office/powerpoint/2010/main" val="880360423"/>
      </p:ext>
    </p:extLst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/>
            <a:endParaRPr lang="en-US" altLang="x-none" sz="1300" b="0">
              <a:latin typeface="Times New Roman" charset="0"/>
            </a:endParaRPr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x-none" altLang="x-none" b="1" dirty="0"/>
          </a:p>
        </p:txBody>
      </p:sp>
    </p:spTree>
    <p:extLst>
      <p:ext uri="{BB962C8B-B14F-4D97-AF65-F5344CB8AC3E}">
        <p14:creationId xmlns:p14="http://schemas.microsoft.com/office/powerpoint/2010/main" val="1739896013"/>
      </p:ext>
    </p:extLst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/>
            <a:endParaRPr lang="en-US" altLang="x-none" sz="1300" b="0">
              <a:latin typeface="Times New Roman" charset="0"/>
            </a:endParaRPr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x-none" altLang="x-none" b="1" dirty="0"/>
          </a:p>
        </p:txBody>
      </p:sp>
    </p:spTree>
    <p:extLst>
      <p:ext uri="{BB962C8B-B14F-4D97-AF65-F5344CB8AC3E}">
        <p14:creationId xmlns:p14="http://schemas.microsoft.com/office/powerpoint/2010/main" val="320262006"/>
      </p:ext>
    </p:extLst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/>
            <a:endParaRPr lang="en-US" altLang="x-none" sz="1300" b="0">
              <a:latin typeface="Times New Roman" charset="0"/>
            </a:endParaRPr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x-none" altLang="x-none" b="1" dirty="0"/>
          </a:p>
        </p:txBody>
      </p:sp>
    </p:spTree>
    <p:extLst>
      <p:ext uri="{BB962C8B-B14F-4D97-AF65-F5344CB8AC3E}">
        <p14:creationId xmlns:p14="http://schemas.microsoft.com/office/powerpoint/2010/main" val="1923143409"/>
      </p:ext>
    </p:extLst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/>
            <a:endParaRPr lang="en-US" altLang="x-none" sz="1300" b="0">
              <a:latin typeface="Times New Roman" charset="0"/>
            </a:endParaRPr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x-none" altLang="x-none" b="0" dirty="0"/>
          </a:p>
        </p:txBody>
      </p:sp>
    </p:spTree>
    <p:extLst>
      <p:ext uri="{BB962C8B-B14F-4D97-AF65-F5344CB8AC3E}">
        <p14:creationId xmlns:p14="http://schemas.microsoft.com/office/powerpoint/2010/main" val="648472431"/>
      </p:ext>
    </p:extLst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469532"/>
      </p:ext>
    </p:extLst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2815415"/>
      </p:ext>
    </p:extLst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8238029"/>
      </p:ext>
    </p:extLst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95116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b="1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6455507"/>
      </p:ext>
    </p:extLst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41567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05475" eaLnBrk="0" hangingPunct="0"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  <a:cs typeface="Arial" charset="0"/>
              </a:defRPr>
            </a:lvl1pPr>
            <a:lvl2pPr marL="35879619" indent="-35447153" defTabSz="905475" eaLnBrk="0" hangingPunct="0"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2pPr>
            <a:lvl3pPr eaLnBrk="0" hangingPunct="0"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3pPr>
            <a:lvl4pPr eaLnBrk="0" hangingPunct="0"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4pPr>
            <a:lvl5pPr eaLnBrk="0" hangingPunct="0"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5pPr>
            <a:lvl6pPr marL="432465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6pPr>
            <a:lvl7pPr marL="864931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7pPr>
            <a:lvl8pPr marL="1297396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8pPr>
            <a:lvl9pPr marL="1729862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9pPr>
          </a:lstStyle>
          <a:p>
            <a:pPr eaLnBrk="1" hangingPunct="1"/>
            <a:endParaRPr lang="en-US" sz="1200" b="0" dirty="0">
              <a:latin typeface="Times New Roman" charset="0"/>
              <a:cs typeface="Arial"/>
            </a:endParaRPr>
          </a:p>
        </p:txBody>
      </p:sp>
      <p:sp>
        <p:nvSpPr>
          <p:cNvPr id="686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38238" y="674688"/>
            <a:ext cx="4583112" cy="3438525"/>
          </a:xfrm>
          <a:solidFill>
            <a:srgbClr val="FFFFFF"/>
          </a:solidFill>
          <a:ln/>
        </p:spPr>
      </p:sp>
      <p:sp>
        <p:nvSpPr>
          <p:cNvPr id="686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84039" y="4346727"/>
            <a:ext cx="5089922" cy="4127500"/>
          </a:xfrm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fr-FR" dirty="0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004186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639367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05475" eaLnBrk="0" hangingPunct="0"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  <a:cs typeface="Arial" charset="0"/>
              </a:defRPr>
            </a:lvl1pPr>
            <a:lvl2pPr marL="35879619" indent="-35447153" defTabSz="905475" eaLnBrk="0" hangingPunct="0"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2pPr>
            <a:lvl3pPr eaLnBrk="0" hangingPunct="0"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3pPr>
            <a:lvl4pPr eaLnBrk="0" hangingPunct="0"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4pPr>
            <a:lvl5pPr eaLnBrk="0" hangingPunct="0"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5pPr>
            <a:lvl6pPr marL="432465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6pPr>
            <a:lvl7pPr marL="864931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7pPr>
            <a:lvl8pPr marL="1297396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8pPr>
            <a:lvl9pPr marL="1729862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9pPr>
          </a:lstStyle>
          <a:p>
            <a:pPr eaLnBrk="1" hangingPunct="1"/>
            <a:endParaRPr lang="en-US" sz="1200" b="0" dirty="0">
              <a:latin typeface="Times New Roman" charset="0"/>
              <a:cs typeface="Arial"/>
            </a:endParaRPr>
          </a:p>
        </p:txBody>
      </p:sp>
      <p:sp>
        <p:nvSpPr>
          <p:cNvPr id="74755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 dirty="0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38367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tif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685800"/>
            <a:ext cx="8382000" cy="1905000"/>
          </a:xfrm>
          <a:prstGeom prst="rect">
            <a:avLst/>
          </a:prstGeom>
        </p:spPr>
        <p:txBody>
          <a:bodyPr anchor="b"/>
          <a:lstStyle>
            <a:lvl1pPr algn="ctr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495800"/>
            <a:ext cx="6400800" cy="1752600"/>
          </a:xfrm>
        </p:spPr>
        <p:txBody>
          <a:bodyPr/>
          <a:lstStyle>
            <a:lvl1pPr marL="0" indent="0" algn="ctr">
              <a:buNone/>
              <a:defRPr sz="2800">
                <a:solidFill>
                  <a:srgbClr val="00000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pic>
        <p:nvPicPr>
          <p:cNvPr id="7" name="Picture 6" descr="Princeton_shield.tif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1866"/>
          <a:stretch/>
        </p:blipFill>
        <p:spPr>
          <a:xfrm>
            <a:off x="4169050" y="2971800"/>
            <a:ext cx="805900" cy="1018171"/>
          </a:xfrm>
          <a:prstGeom prst="rect">
            <a:avLst/>
          </a:prstGeom>
        </p:spPr>
      </p:pic>
      <p:cxnSp>
        <p:nvCxnSpPr>
          <p:cNvPr id="8" name="Straight Connector 7"/>
          <p:cNvCxnSpPr/>
          <p:nvPr userDrawn="1"/>
        </p:nvCxnSpPr>
        <p:spPr>
          <a:xfrm>
            <a:off x="152400" y="4343400"/>
            <a:ext cx="8763000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393944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Only, Blackou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78755"/>
            <a:ext cx="8763000" cy="6298245"/>
          </a:xfrm>
        </p:spPr>
        <p:txBody>
          <a:bodyPr anchor="ctr">
            <a:normAutofit/>
          </a:bodyPr>
          <a:lstStyle>
            <a:lvl1pPr marL="0" indent="0" algn="ctr">
              <a:buNone/>
              <a:defRPr sz="3600">
                <a:solidFill>
                  <a:schemeClr val="bg1"/>
                </a:solidFill>
              </a:defRPr>
            </a:lvl1pPr>
            <a:lvl2pPr marL="457200" indent="0" algn="ctr">
              <a:buNone/>
              <a:defRPr sz="2600">
                <a:solidFill>
                  <a:schemeClr val="bg1"/>
                </a:solidFill>
              </a:defRPr>
            </a:lvl2pPr>
            <a:lvl3pPr marL="914400" indent="0" algn="ctr">
              <a:buNone/>
              <a:defRPr sz="2600">
                <a:solidFill>
                  <a:schemeClr val="bg1"/>
                </a:solidFill>
              </a:defRPr>
            </a:lvl3pPr>
            <a:lvl4pPr marL="1371600" indent="0" algn="ctr">
              <a:buNone/>
              <a:defRPr sz="2600">
                <a:solidFill>
                  <a:schemeClr val="bg1"/>
                </a:solidFill>
              </a:defRPr>
            </a:lvl4pPr>
            <a:lvl5pPr marL="1828800" indent="0" algn="ctr">
              <a:buNone/>
              <a:defRPr sz="2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D1E170-7FCB-EB4B-92DF-A0305A971784}" type="datetime1">
              <a:rPr lang="en-US" smtClean="0"/>
              <a:t>10/3/17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9111C5-E04E-4942-8174-12BB645D56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2077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, Blackou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C42D12-6376-2B45-A63E-2A45E048F07C}" type="datetime1">
              <a:rPr lang="en-US" smtClean="0"/>
              <a:t>10/3/17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025072-9793-DD45-A50B-C84D5FD44B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62421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800"/>
            </a:lvl1pPr>
            <a:lvl2pPr>
              <a:defRPr sz="2800"/>
            </a:lvl2pPr>
            <a:lvl3pPr>
              <a:defRPr sz="2800"/>
            </a:lvl3pPr>
            <a:lvl4pPr>
              <a:defRPr sz="2800"/>
            </a:lvl4pPr>
            <a:lvl5pPr>
              <a:defRPr sz="28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4AEF19-7E01-DA43-AE15-BB422FE70305}" type="datetime1">
              <a:rPr lang="en-US" smtClean="0"/>
              <a:t>10/3/17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9111C5-E04E-4942-8174-12BB645D56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Title Placeholder 1"/>
          <p:cNvSpPr>
            <a:spLocks noGrp="1"/>
          </p:cNvSpPr>
          <p:nvPr>
            <p:ph type="title"/>
          </p:nvPr>
        </p:nvSpPr>
        <p:spPr bwMode="auto">
          <a:xfrm>
            <a:off x="152400" y="152400"/>
            <a:ext cx="8763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80000"/>
              </a:lnSpc>
              <a:defRPr sz="4000" spc="-100"/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152400" y="1295400"/>
            <a:ext cx="8763000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166502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E88AE3-D0E6-3A4C-BFAF-DA8061BD804D}" type="datetime1">
              <a:rPr lang="en-US" smtClean="0"/>
              <a:t>10/3/17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559B53-AEC7-9D43-BD4D-FB123296CD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91872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5425" y="1470346"/>
            <a:ext cx="4340375" cy="4877434"/>
          </a:xfrm>
        </p:spPr>
        <p:txBody>
          <a:bodyPr>
            <a:normAutofit/>
          </a:bodyPr>
          <a:lstStyle>
            <a:lvl1pPr>
              <a:defRPr sz="2600"/>
            </a:lvl1pPr>
            <a:lvl2pPr>
              <a:defRPr sz="2600"/>
            </a:lvl2pPr>
            <a:lvl3pPr>
              <a:defRPr sz="2600"/>
            </a:lvl3pPr>
            <a:lvl4pPr>
              <a:defRPr sz="2600"/>
            </a:lvl4pPr>
            <a:lvl5pPr>
              <a:defRPr sz="2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199" y="1470346"/>
            <a:ext cx="4263565" cy="4877434"/>
          </a:xfrm>
        </p:spPr>
        <p:txBody>
          <a:bodyPr>
            <a:normAutofit/>
          </a:bodyPr>
          <a:lstStyle>
            <a:lvl1pPr>
              <a:defRPr sz="2600"/>
            </a:lvl1pPr>
            <a:lvl2pPr>
              <a:defRPr sz="2600"/>
            </a:lvl2pPr>
            <a:lvl3pPr>
              <a:defRPr sz="2600"/>
            </a:lvl3pPr>
            <a:lvl4pPr>
              <a:defRPr sz="2600"/>
            </a:lvl4pPr>
            <a:lvl5pPr>
              <a:defRPr sz="2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CE33FD-1AE5-3745-B77B-6132BF743699}" type="datetime1">
              <a:rPr lang="en-US" smtClean="0"/>
              <a:t>10/3/17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200562-6296-9E41-94C7-4DAE5BF4E4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Title Placeholder 1"/>
          <p:cNvSpPr>
            <a:spLocks noGrp="1"/>
          </p:cNvSpPr>
          <p:nvPr>
            <p:ph type="title"/>
          </p:nvPr>
        </p:nvSpPr>
        <p:spPr bwMode="auto">
          <a:xfrm>
            <a:off x="152400" y="152400"/>
            <a:ext cx="8759364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80000"/>
              </a:lnSpc>
              <a:defRPr sz="4000" spc="-100"/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152400" y="1295400"/>
            <a:ext cx="8763000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375731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E1538C-8C15-AF48-A260-E2EE3281739C}" type="datetime1">
              <a:rPr lang="en-US" smtClean="0"/>
              <a:t>10/3/17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934AC4-E5A6-0446-ADDB-6CB25A5DDD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Title Placeholder 1"/>
          <p:cNvSpPr>
            <a:spLocks noGrp="1"/>
          </p:cNvSpPr>
          <p:nvPr>
            <p:ph type="title"/>
          </p:nvPr>
        </p:nvSpPr>
        <p:spPr bwMode="auto">
          <a:xfrm>
            <a:off x="152400" y="152400"/>
            <a:ext cx="8763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80000"/>
              </a:lnSpc>
              <a:defRPr sz="4000" spc="-100"/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152400" y="1295400"/>
            <a:ext cx="8763000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137229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95CFF7-5279-D549-B0E2-17D1F59318CE}" type="datetime1">
              <a:rPr lang="en-US" smtClean="0"/>
              <a:t>10/3/17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025072-9793-DD45-A50B-C84D5FD44B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10875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51CFBD-64A8-8E41-B52B-AD31F3F5C283}" type="datetime1">
              <a:rPr lang="en-US" smtClean="0"/>
              <a:t>10/3/17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1BDEDE-40D3-1C4C-B3CB-CF078D2D5C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40661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5F4842-36AC-D644-A1D9-C957EF95DED3}" type="datetime1">
              <a:rPr lang="en-US" smtClean="0"/>
              <a:t>10/3/17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E0B851-7313-6B4B-90F0-D21AC23BC8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8784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, Blackou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600">
                <a:solidFill>
                  <a:schemeClr val="bg1"/>
                </a:solidFill>
              </a:defRPr>
            </a:lvl1pPr>
            <a:lvl2pPr>
              <a:defRPr sz="2600">
                <a:solidFill>
                  <a:schemeClr val="bg1"/>
                </a:solidFill>
              </a:defRPr>
            </a:lvl2pPr>
            <a:lvl3pPr>
              <a:defRPr sz="2600">
                <a:solidFill>
                  <a:schemeClr val="bg1"/>
                </a:solidFill>
              </a:defRPr>
            </a:lvl3pPr>
            <a:lvl4pPr>
              <a:defRPr sz="2600">
                <a:solidFill>
                  <a:schemeClr val="bg1"/>
                </a:solidFill>
              </a:defRPr>
            </a:lvl4pPr>
            <a:lvl5pPr>
              <a:defRPr sz="2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99D118-DB58-154E-8BB9-9276FF13CC2B}" type="datetime1">
              <a:rPr lang="en-US" smtClean="0"/>
              <a:t>10/3/17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9111C5-E04E-4942-8174-12BB645D56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Title Placeholder 1"/>
          <p:cNvSpPr>
            <a:spLocks noGrp="1"/>
          </p:cNvSpPr>
          <p:nvPr>
            <p:ph type="title"/>
          </p:nvPr>
        </p:nvSpPr>
        <p:spPr bwMode="auto">
          <a:xfrm>
            <a:off x="152400" y="152400"/>
            <a:ext cx="8763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80000"/>
              </a:lnSpc>
              <a:defRPr spc="-1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152400" y="1295400"/>
            <a:ext cx="8763000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229226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52400" y="1447800"/>
            <a:ext cx="8763000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6000" tIns="36000" rIns="36000" bIns="3600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52400" y="6553200"/>
            <a:ext cx="21336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fld id="{668FE58F-F7C2-4B42-939D-15429A215C9E}" type="datetime1">
              <a:rPr lang="en-US" smtClean="0"/>
              <a:t>10/3/17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553200"/>
            <a:ext cx="28956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81800" y="6553200"/>
            <a:ext cx="2133600" cy="212725"/>
          </a:xfrm>
          <a:prstGeom prst="rect">
            <a:avLst/>
          </a:prstGeom>
        </p:spPr>
        <p:txBody>
          <a:bodyPr vert="horz" lIns="36000" tIns="36000" rIns="36000" bIns="36000" rtlCol="0" anchor="ctr"/>
          <a:lstStyle>
            <a:lvl1pPr algn="r">
              <a:defRPr sz="1400" b="1">
                <a:solidFill>
                  <a:srgbClr val="FF6600"/>
                </a:solidFill>
                <a:latin typeface="+mn-lt"/>
              </a:defRPr>
            </a:lvl1pPr>
          </a:lstStyle>
          <a:p>
            <a:pPr>
              <a:defRPr/>
            </a:pPr>
            <a:fld id="{62406363-7E77-DB4B-97E5-317AD9418D5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72131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hf hdr="0" ftr="0" dt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3600" b="1" kern="1200">
          <a:solidFill>
            <a:schemeClr val="tx1"/>
          </a:solidFill>
          <a:latin typeface="+mj-lt"/>
          <a:ea typeface="ＭＳ Ｐゴシック" pitchFamily="-1" charset="-128"/>
          <a:cs typeface="ＭＳ Ｐゴシック" pitchFamily="-1" charset="-128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0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0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0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0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9pPr>
    </p:titleStyle>
    <p:bodyStyle>
      <a:lvl1pPr marL="342900" indent="-342900" algn="l" defTabSz="457200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Font typeface="Arial" pitchFamily="-1" charset="0"/>
        <a:buChar char="•"/>
        <a:defRPr sz="2400" kern="1200" spc="-50">
          <a:solidFill>
            <a:schemeClr val="tx1"/>
          </a:solidFill>
          <a:latin typeface="+mn-lt"/>
          <a:ea typeface="ＭＳ Ｐゴシック" pitchFamily="-1" charset="-128"/>
          <a:cs typeface="ＭＳ Ｐゴシック" pitchFamily="-1" charset="-128"/>
        </a:defRPr>
      </a:lvl1pPr>
      <a:lvl2pPr marL="742950" indent="-285750" algn="l" defTabSz="457200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Font typeface="Arial" pitchFamily="-1" charset="0"/>
        <a:buChar char="–"/>
        <a:defRPr sz="2400" kern="1200" spc="-50">
          <a:solidFill>
            <a:schemeClr val="tx1"/>
          </a:solidFill>
          <a:latin typeface="+mn-lt"/>
          <a:ea typeface="ＭＳ Ｐゴシック" pitchFamily="-1" charset="-128"/>
          <a:cs typeface="+mn-cs"/>
        </a:defRPr>
      </a:lvl2pPr>
      <a:lvl3pPr marL="1143000" indent="-228600" algn="l" defTabSz="457200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Font typeface="Arial" pitchFamily="-1" charset="0"/>
        <a:buChar char="•"/>
        <a:defRPr sz="2400" kern="1200" spc="-50">
          <a:solidFill>
            <a:schemeClr val="tx1"/>
          </a:solidFill>
          <a:latin typeface="+mn-lt"/>
          <a:ea typeface="ＭＳ Ｐゴシック" pitchFamily="-1" charset="-128"/>
          <a:cs typeface="+mn-cs"/>
        </a:defRPr>
      </a:lvl3pPr>
      <a:lvl4pPr marL="1600200" indent="-228600" algn="l" defTabSz="457200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Font typeface="Arial" pitchFamily="-1" charset="0"/>
        <a:buChar char="–"/>
        <a:defRPr sz="2400" kern="1200" spc="-50">
          <a:solidFill>
            <a:schemeClr val="tx1"/>
          </a:solidFill>
          <a:latin typeface="+mn-lt"/>
          <a:ea typeface="ＭＳ Ｐゴシック" pitchFamily="-1" charset="-128"/>
          <a:cs typeface="+mn-cs"/>
        </a:defRPr>
      </a:lvl4pPr>
      <a:lvl5pPr marL="2057400" indent="-228600" algn="l" defTabSz="457200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Font typeface="Arial" pitchFamily="-1" charset="0"/>
        <a:buChar char="»"/>
        <a:defRPr sz="2400" kern="1200" spc="-50">
          <a:solidFill>
            <a:schemeClr val="tx1"/>
          </a:solidFill>
          <a:latin typeface="+mn-lt"/>
          <a:ea typeface="ＭＳ Ｐゴシック" pitchFamily="-1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2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7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4" Type="http://schemas.openxmlformats.org/officeDocument/2006/relationships/image" Target="../media/image7.png"/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8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9.xml"/><Relationship Id="rId3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4" Type="http://schemas.openxmlformats.org/officeDocument/2006/relationships/image" Target="../media/image7.png"/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30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1.xml"/><Relationship Id="rId3" Type="http://schemas.openxmlformats.org/officeDocument/2006/relationships/image" Target="../media/image9.pn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4" Type="http://schemas.openxmlformats.org/officeDocument/2006/relationships/image" Target="../media/image7.png"/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3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3.xml"/><Relationship Id="rId3" Type="http://schemas.openxmlformats.org/officeDocument/2006/relationships/image" Target="../media/image10.png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4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5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4" Type="http://schemas.openxmlformats.org/officeDocument/2006/relationships/image" Target="../media/image12.emf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6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4" Type="http://schemas.openxmlformats.org/officeDocument/2006/relationships/image" Target="../media/image12.emf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8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9.xml"/><Relationship Id="rId4" Type="http://schemas.openxmlformats.org/officeDocument/2006/relationships/oleObject" Target="../embeddings/oleObject1.bin"/><Relationship Id="rId5" Type="http://schemas.openxmlformats.org/officeDocument/2006/relationships/image" Target="../media/image13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0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1.xml"/><Relationship Id="rId4" Type="http://schemas.openxmlformats.org/officeDocument/2006/relationships/oleObject" Target="../embeddings/oleObject2.bin"/><Relationship Id="rId5" Type="http://schemas.openxmlformats.org/officeDocument/2006/relationships/image" Target="../media/image13.emf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2.xml"/><Relationship Id="rId4" Type="http://schemas.openxmlformats.org/officeDocument/2006/relationships/oleObject" Target="../embeddings/oleObject3.bin"/><Relationship Id="rId5" Type="http://schemas.openxmlformats.org/officeDocument/2006/relationships/image" Target="../media/image13.emf"/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3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4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5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6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47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4" Type="http://schemas.openxmlformats.org/officeDocument/2006/relationships/image" Target="../media/image15.png"/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48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4" Type="http://schemas.openxmlformats.org/officeDocument/2006/relationships/image" Target="../media/image15.png"/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4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4" Type="http://schemas.openxmlformats.org/officeDocument/2006/relationships/image" Target="../media/image15.png"/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50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4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1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4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2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4" Type="http://schemas.openxmlformats.org/officeDocument/2006/relationships/image" Target="../media/image15.png"/><Relationship Id="rId5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3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4" Type="http://schemas.openxmlformats.org/officeDocument/2006/relationships/image" Target="../media/image15.png"/><Relationship Id="rId5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4.x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4" Type="http://schemas.openxmlformats.org/officeDocument/2006/relationships/image" Target="../media/image15.png"/><Relationship Id="rId5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5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6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7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8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6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81000" y="685800"/>
            <a:ext cx="8382000" cy="2070100"/>
          </a:xfrm>
        </p:spPr>
        <p:txBody>
          <a:bodyPr/>
          <a:lstStyle/>
          <a:p>
            <a:r>
              <a:rPr lang="en-US" dirty="0" smtClean="0"/>
              <a:t>Content Distribution Networks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COS 418: </a:t>
            </a:r>
            <a:r>
              <a:rPr lang="en-US" i="1" dirty="0" smtClean="0"/>
              <a:t>Distributed Systems</a:t>
            </a:r>
          </a:p>
          <a:p>
            <a:r>
              <a:rPr lang="en-US" dirty="0" smtClean="0"/>
              <a:t>Lecture 19</a:t>
            </a:r>
          </a:p>
          <a:p>
            <a:endParaRPr lang="en-US" dirty="0" smtClean="0"/>
          </a:p>
          <a:p>
            <a:r>
              <a:rPr lang="en-US" dirty="0" smtClean="0"/>
              <a:t>Kyle Jamieson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844351" y="6544979"/>
            <a:ext cx="545534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bg1">
                    <a:lumMod val="65000"/>
                  </a:schemeClr>
                </a:solidFill>
                <a:latin typeface="Arial" charset="0"/>
                <a:ea typeface="Arial" charset="0"/>
                <a:cs typeface="Arial" charset="0"/>
              </a:rPr>
              <a:t>[Selected content adapted from M. Freedman, B. Maggs and S. Shenker]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/>
                <a:ea typeface="ＭＳ Ｐゴシック" charset="0"/>
                <a:cs typeface="ＭＳ Ｐゴシック" charset="0"/>
              </a:rPr>
              <a:t>DNS </a:t>
            </a:r>
            <a:r>
              <a:rPr lang="en-US" dirty="0" smtClean="0">
                <a:latin typeface="Arial"/>
                <a:ea typeface="ＭＳ Ｐゴシック" charset="0"/>
                <a:cs typeface="ＭＳ Ｐゴシック" charset="0"/>
              </a:rPr>
              <a:t>root nameservers</a:t>
            </a:r>
            <a:endParaRPr lang="en-US" dirty="0">
              <a:latin typeface="Arial"/>
              <a:ea typeface="ＭＳ Ｐゴシック" charset="0"/>
              <a:cs typeface="ＭＳ Ｐゴシック" charset="0"/>
            </a:endParaRPr>
          </a:p>
        </p:txBody>
      </p:sp>
      <p:sp>
        <p:nvSpPr>
          <p:cNvPr id="75780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52400" y="1452852"/>
            <a:ext cx="8810626" cy="1239548"/>
          </a:xfrm>
        </p:spPr>
        <p:txBody>
          <a:bodyPr>
            <a:noAutofit/>
          </a:bodyPr>
          <a:lstStyle/>
          <a:p>
            <a:pPr>
              <a:lnSpc>
                <a:spcPct val="70000"/>
              </a:lnSpc>
            </a:pPr>
            <a:r>
              <a:rPr lang="en-US" dirty="0">
                <a:latin typeface="Arial"/>
                <a:cs typeface="Arial"/>
              </a:rPr>
              <a:t>13 root </a:t>
            </a:r>
            <a:r>
              <a:rPr lang="en-US" dirty="0" smtClean="0">
                <a:latin typeface="Arial"/>
                <a:cs typeface="Arial"/>
              </a:rPr>
              <a:t>servers.  </a:t>
            </a:r>
            <a:r>
              <a:rPr lang="en-US" i="1" dirty="0" smtClean="0">
                <a:latin typeface="Arial"/>
                <a:cs typeface="Arial"/>
              </a:rPr>
              <a:t>Does this scale?</a:t>
            </a:r>
            <a:endParaRPr lang="en-US" i="1" dirty="0">
              <a:latin typeface="Arial"/>
              <a:cs typeface="Arial"/>
            </a:endParaRPr>
          </a:p>
          <a:p>
            <a:pPr>
              <a:lnSpc>
                <a:spcPct val="70000"/>
              </a:lnSpc>
            </a:pPr>
            <a:r>
              <a:rPr lang="en-US" dirty="0" smtClean="0">
                <a:latin typeface="Arial"/>
                <a:cs typeface="Arial"/>
              </a:rPr>
              <a:t>Each server is really a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Arial"/>
                <a:cs typeface="Arial"/>
              </a:rPr>
              <a:t>cluster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latin typeface="Arial"/>
                <a:cs typeface="Arial"/>
              </a:rPr>
              <a:t> </a:t>
            </a:r>
            <a:r>
              <a:rPr lang="en-US" dirty="0" smtClean="0">
                <a:latin typeface="Arial"/>
                <a:cs typeface="Arial"/>
              </a:rPr>
              <a:t>of servers (some geographically distributed), replicated </a:t>
            </a:r>
            <a:r>
              <a:rPr lang="en-US" dirty="0">
                <a:latin typeface="Arial"/>
                <a:cs typeface="Arial"/>
              </a:rPr>
              <a:t>via </a:t>
            </a:r>
            <a:r>
              <a:rPr lang="en-US" b="1" dirty="0" smtClean="0">
                <a:solidFill>
                  <a:srgbClr val="E46C0A"/>
                </a:solidFill>
                <a:latin typeface="Arial"/>
                <a:cs typeface="Arial"/>
              </a:rPr>
              <a:t>IP anycast</a:t>
            </a:r>
            <a:endParaRPr lang="en-US" b="1" dirty="0">
              <a:solidFill>
                <a:srgbClr val="E46C0A"/>
              </a:solidFill>
              <a:latin typeface="Arial"/>
              <a:cs typeface="Arial"/>
            </a:endParaRPr>
          </a:p>
        </p:txBody>
      </p:sp>
      <p:sp>
        <p:nvSpPr>
          <p:cNvPr id="75781" name="AutoShape 4"/>
          <p:cNvSpPr>
            <a:spLocks noChangeAspect="1" noChangeArrowheads="1"/>
          </p:cNvSpPr>
          <p:nvPr/>
        </p:nvSpPr>
        <p:spPr bwMode="auto">
          <a:xfrm>
            <a:off x="457200" y="3214688"/>
            <a:ext cx="7234238" cy="3643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b="0" dirty="0">
              <a:latin typeface="Arial" charset="0"/>
            </a:endParaRPr>
          </a:p>
        </p:txBody>
      </p:sp>
      <p:pic>
        <p:nvPicPr>
          <p:cNvPr id="75782" name="Picture 5" descr="world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4065588"/>
            <a:ext cx="5400675" cy="266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5783" name="Freeform 6"/>
          <p:cNvSpPr>
            <a:spLocks/>
          </p:cNvSpPr>
          <p:nvPr/>
        </p:nvSpPr>
        <p:spPr bwMode="auto">
          <a:xfrm>
            <a:off x="2605088" y="3267075"/>
            <a:ext cx="804862" cy="1511300"/>
          </a:xfrm>
          <a:custGeom>
            <a:avLst/>
            <a:gdLst>
              <a:gd name="T0" fmla="*/ 0 w 963"/>
              <a:gd name="T1" fmla="*/ 0 h 1893"/>
              <a:gd name="T2" fmla="*/ 0 w 963"/>
              <a:gd name="T3" fmla="*/ 742477 h 1893"/>
              <a:gd name="T4" fmla="*/ 804862 w 963"/>
              <a:gd name="T5" fmla="*/ 1511300 h 1893"/>
              <a:gd name="T6" fmla="*/ 0 60000 65536"/>
              <a:gd name="T7" fmla="*/ 0 60000 65536"/>
              <a:gd name="T8" fmla="*/ 0 60000 65536"/>
              <a:gd name="T9" fmla="*/ 0 w 963"/>
              <a:gd name="T10" fmla="*/ 0 h 1893"/>
              <a:gd name="T11" fmla="*/ 963 w 963"/>
              <a:gd name="T12" fmla="*/ 1893 h 189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963" h="1893">
                <a:moveTo>
                  <a:pt x="0" y="0"/>
                </a:moveTo>
                <a:lnTo>
                  <a:pt x="0" y="930"/>
                </a:lnTo>
                <a:lnTo>
                  <a:pt x="963" y="1893"/>
                </a:lnTo>
              </a:path>
            </a:pathLst>
          </a:cu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b="0" dirty="0">
              <a:latin typeface="Arial" charset="0"/>
            </a:endParaRPr>
          </a:p>
        </p:txBody>
      </p:sp>
      <p:sp>
        <p:nvSpPr>
          <p:cNvPr id="75784" name="Text Box 7"/>
          <p:cNvSpPr txBox="1">
            <a:spLocks noChangeArrowheads="1"/>
          </p:cNvSpPr>
          <p:nvPr/>
        </p:nvSpPr>
        <p:spPr bwMode="auto">
          <a:xfrm>
            <a:off x="654050" y="5627688"/>
            <a:ext cx="2633663" cy="452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1323" tIns="35662" rIns="71323" bIns="35662"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9pPr>
          </a:lstStyle>
          <a:p>
            <a:pPr algn="l"/>
            <a:r>
              <a:rPr lang="en-US" sz="1400" b="0" dirty="0">
                <a:solidFill>
                  <a:srgbClr val="000000"/>
                </a:solidFill>
                <a:latin typeface="Arial"/>
                <a:cs typeface="Arial"/>
              </a:rPr>
              <a:t>B USC-ISI Marina del Rey, CA</a:t>
            </a:r>
          </a:p>
          <a:p>
            <a:pPr algn="l"/>
            <a:r>
              <a:rPr lang="en-US" sz="1400" b="0" dirty="0">
                <a:solidFill>
                  <a:srgbClr val="000000"/>
                </a:solidFill>
                <a:latin typeface="Arial"/>
                <a:cs typeface="Arial"/>
              </a:rPr>
              <a:t>L ICANN Los Angeles, CA</a:t>
            </a:r>
          </a:p>
          <a:p>
            <a:pPr algn="ctr"/>
            <a:endParaRPr lang="en-US" sz="2400" b="0" dirty="0">
              <a:latin typeface="Times New Roman" charset="0"/>
              <a:cs typeface="Arial"/>
            </a:endParaRPr>
          </a:p>
        </p:txBody>
      </p:sp>
      <p:sp>
        <p:nvSpPr>
          <p:cNvPr id="75785" name="Freeform 8"/>
          <p:cNvSpPr>
            <a:spLocks/>
          </p:cNvSpPr>
          <p:nvPr/>
        </p:nvSpPr>
        <p:spPr bwMode="auto">
          <a:xfrm>
            <a:off x="1789113" y="4965700"/>
            <a:ext cx="952500" cy="668338"/>
          </a:xfrm>
          <a:custGeom>
            <a:avLst/>
            <a:gdLst>
              <a:gd name="T0" fmla="*/ 0 w 582"/>
              <a:gd name="T1" fmla="*/ 668338 h 426"/>
              <a:gd name="T2" fmla="*/ 952500 w 582"/>
              <a:gd name="T3" fmla="*/ 0 h 426"/>
              <a:gd name="T4" fmla="*/ 0 60000 65536"/>
              <a:gd name="T5" fmla="*/ 0 60000 65536"/>
              <a:gd name="T6" fmla="*/ 0 w 582"/>
              <a:gd name="T7" fmla="*/ 0 h 426"/>
              <a:gd name="T8" fmla="*/ 582 w 582"/>
              <a:gd name="T9" fmla="*/ 426 h 42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582" h="426">
                <a:moveTo>
                  <a:pt x="0" y="426"/>
                </a:moveTo>
                <a:lnTo>
                  <a:pt x="582" y="0"/>
                </a:lnTo>
              </a:path>
            </a:pathLst>
          </a:cu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b="0" dirty="0">
              <a:latin typeface="Arial" charset="0"/>
            </a:endParaRPr>
          </a:p>
        </p:txBody>
      </p:sp>
      <p:sp>
        <p:nvSpPr>
          <p:cNvPr id="75786" name="Text Box 9"/>
          <p:cNvSpPr txBox="1">
            <a:spLocks noChangeArrowheads="1"/>
          </p:cNvSpPr>
          <p:nvPr/>
        </p:nvSpPr>
        <p:spPr bwMode="auto">
          <a:xfrm>
            <a:off x="347663" y="3903663"/>
            <a:ext cx="2573337" cy="960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1323" tIns="35662" rIns="71323" bIns="35662"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9pPr>
          </a:lstStyle>
          <a:p>
            <a:pPr algn="l"/>
            <a:r>
              <a:rPr lang="en-US" sz="1400" b="0" dirty="0">
                <a:solidFill>
                  <a:srgbClr val="000000"/>
                </a:solidFill>
                <a:latin typeface="Arial"/>
                <a:cs typeface="Arial"/>
              </a:rPr>
              <a:t>E NASA Mt View, CA</a:t>
            </a:r>
          </a:p>
          <a:p>
            <a:pPr algn="l"/>
            <a:r>
              <a:rPr lang="en-US" sz="1400" b="0" dirty="0">
                <a:solidFill>
                  <a:srgbClr val="000000"/>
                </a:solidFill>
                <a:latin typeface="Arial"/>
                <a:cs typeface="Arial"/>
              </a:rPr>
              <a:t>F  Internet Software</a:t>
            </a:r>
          </a:p>
          <a:p>
            <a:pPr algn="l"/>
            <a:r>
              <a:rPr lang="en-US" sz="1400" b="0" dirty="0">
                <a:solidFill>
                  <a:srgbClr val="000000"/>
                </a:solidFill>
                <a:latin typeface="Arial"/>
                <a:cs typeface="Arial"/>
              </a:rPr>
              <a:t>    Consortium,</a:t>
            </a:r>
          </a:p>
          <a:p>
            <a:pPr algn="l"/>
            <a:r>
              <a:rPr lang="en-US" sz="1400" b="0" dirty="0">
                <a:solidFill>
                  <a:srgbClr val="000000"/>
                </a:solidFill>
                <a:latin typeface="Arial"/>
                <a:cs typeface="Arial"/>
              </a:rPr>
              <a:t>    Palo</a:t>
            </a:r>
            <a:r>
              <a:rPr lang="en-US" sz="1200" b="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400" b="0" dirty="0">
                <a:solidFill>
                  <a:srgbClr val="000000"/>
                </a:solidFill>
                <a:latin typeface="Arial"/>
                <a:cs typeface="Arial"/>
              </a:rPr>
              <a:t>Alto, CA</a:t>
            </a:r>
          </a:p>
          <a:p>
            <a:pPr algn="l"/>
            <a:r>
              <a:rPr lang="en-US" sz="1400" b="0" dirty="0">
                <a:solidFill>
                  <a:srgbClr val="000000"/>
                </a:solidFill>
                <a:latin typeface="Arial"/>
                <a:cs typeface="Arial"/>
              </a:rPr>
              <a:t>   (and 37 other locations)</a:t>
            </a:r>
          </a:p>
          <a:p>
            <a:pPr algn="ctr"/>
            <a:endParaRPr lang="en-US" sz="3200" b="0" dirty="0">
              <a:latin typeface="Times New Roman" charset="0"/>
              <a:cs typeface="Arial"/>
            </a:endParaRPr>
          </a:p>
        </p:txBody>
      </p:sp>
      <p:sp>
        <p:nvSpPr>
          <p:cNvPr id="75787" name="Freeform 10"/>
          <p:cNvSpPr>
            <a:spLocks/>
          </p:cNvSpPr>
          <p:nvPr/>
        </p:nvSpPr>
        <p:spPr bwMode="auto">
          <a:xfrm flipV="1">
            <a:off x="1660525" y="4665663"/>
            <a:ext cx="1022350" cy="225425"/>
          </a:xfrm>
          <a:custGeom>
            <a:avLst/>
            <a:gdLst>
              <a:gd name="T0" fmla="*/ 0 w 582"/>
              <a:gd name="T1" fmla="*/ 225425 h 426"/>
              <a:gd name="T2" fmla="*/ 1022350 w 582"/>
              <a:gd name="T3" fmla="*/ 0 h 426"/>
              <a:gd name="T4" fmla="*/ 0 60000 65536"/>
              <a:gd name="T5" fmla="*/ 0 60000 65536"/>
              <a:gd name="T6" fmla="*/ 0 w 582"/>
              <a:gd name="T7" fmla="*/ 0 h 426"/>
              <a:gd name="T8" fmla="*/ 582 w 582"/>
              <a:gd name="T9" fmla="*/ 426 h 42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582" h="426">
                <a:moveTo>
                  <a:pt x="0" y="426"/>
                </a:moveTo>
                <a:lnTo>
                  <a:pt x="582" y="0"/>
                </a:lnTo>
              </a:path>
            </a:pathLst>
          </a:cu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b="0" dirty="0">
              <a:latin typeface="Arial" charset="0"/>
            </a:endParaRPr>
          </a:p>
        </p:txBody>
      </p:sp>
      <p:sp>
        <p:nvSpPr>
          <p:cNvPr id="75788" name="Text Box 11"/>
          <p:cNvSpPr txBox="1">
            <a:spLocks noChangeArrowheads="1"/>
          </p:cNvSpPr>
          <p:nvPr/>
        </p:nvSpPr>
        <p:spPr bwMode="auto">
          <a:xfrm>
            <a:off x="5253038" y="3570288"/>
            <a:ext cx="2498725" cy="273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1323" tIns="35662" rIns="71323" bIns="35662"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9pPr>
          </a:lstStyle>
          <a:p>
            <a:r>
              <a:rPr lang="en-US" sz="1400" b="0" dirty="0">
                <a:solidFill>
                  <a:srgbClr val="000000"/>
                </a:solidFill>
                <a:latin typeface="Arial"/>
                <a:cs typeface="Arial"/>
              </a:rPr>
              <a:t>I </a:t>
            </a:r>
            <a:r>
              <a:rPr lang="en-US" sz="1400" b="0" dirty="0" err="1">
                <a:latin typeface="Arial"/>
                <a:cs typeface="Arial"/>
              </a:rPr>
              <a:t>Autonomica</a:t>
            </a:r>
            <a:r>
              <a:rPr lang="en-US" sz="1400" b="0" dirty="0">
                <a:latin typeface="Arial"/>
                <a:cs typeface="Arial"/>
              </a:rPr>
              <a:t>,</a:t>
            </a:r>
            <a:r>
              <a:rPr lang="en-US" sz="1400" b="0" dirty="0">
                <a:solidFill>
                  <a:srgbClr val="000000"/>
                </a:solidFill>
                <a:latin typeface="Arial"/>
                <a:cs typeface="Arial"/>
              </a:rPr>
              <a:t> Stockholm (plus 29 other locations)</a:t>
            </a:r>
          </a:p>
        </p:txBody>
      </p:sp>
      <p:sp>
        <p:nvSpPr>
          <p:cNvPr id="75789" name="Freeform 12"/>
          <p:cNvSpPr>
            <a:spLocks/>
          </p:cNvSpPr>
          <p:nvPr/>
        </p:nvSpPr>
        <p:spPr bwMode="auto">
          <a:xfrm>
            <a:off x="4797425" y="3813175"/>
            <a:ext cx="849313" cy="674688"/>
          </a:xfrm>
          <a:custGeom>
            <a:avLst/>
            <a:gdLst>
              <a:gd name="T0" fmla="*/ 849313 w 666"/>
              <a:gd name="T1" fmla="*/ 0 h 1005"/>
              <a:gd name="T2" fmla="*/ 0 w 666"/>
              <a:gd name="T3" fmla="*/ 674688 h 1005"/>
              <a:gd name="T4" fmla="*/ 0 60000 65536"/>
              <a:gd name="T5" fmla="*/ 0 60000 65536"/>
              <a:gd name="T6" fmla="*/ 0 w 666"/>
              <a:gd name="T7" fmla="*/ 0 h 1005"/>
              <a:gd name="T8" fmla="*/ 666 w 666"/>
              <a:gd name="T9" fmla="*/ 1005 h 1005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666" h="1005">
                <a:moveTo>
                  <a:pt x="666" y="0"/>
                </a:moveTo>
                <a:lnTo>
                  <a:pt x="0" y="1005"/>
                </a:lnTo>
              </a:path>
            </a:pathLst>
          </a:cu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b="0" dirty="0">
              <a:latin typeface="Arial" charset="0"/>
            </a:endParaRPr>
          </a:p>
        </p:txBody>
      </p:sp>
      <p:sp>
        <p:nvSpPr>
          <p:cNvPr id="75790" name="Text Box 13"/>
          <p:cNvSpPr txBox="1">
            <a:spLocks noChangeArrowheads="1"/>
          </p:cNvSpPr>
          <p:nvPr/>
        </p:nvSpPr>
        <p:spPr bwMode="auto">
          <a:xfrm>
            <a:off x="5299075" y="3216275"/>
            <a:ext cx="3844925" cy="225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1323" tIns="35662" rIns="71323" bIns="35662"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9pPr>
          </a:lstStyle>
          <a:p>
            <a:pPr algn="l"/>
            <a:r>
              <a:rPr lang="en-US" sz="1400" b="0" dirty="0">
                <a:solidFill>
                  <a:srgbClr val="000000"/>
                </a:solidFill>
                <a:latin typeface="Arial"/>
                <a:cs typeface="Arial"/>
              </a:rPr>
              <a:t>K RIPE London (plus 16 other locations)</a:t>
            </a:r>
            <a:endParaRPr lang="en-US" sz="3200" b="0" dirty="0">
              <a:latin typeface="Times New Roman" charset="0"/>
              <a:cs typeface="Arial"/>
            </a:endParaRPr>
          </a:p>
        </p:txBody>
      </p:sp>
      <p:sp>
        <p:nvSpPr>
          <p:cNvPr id="75791" name="Freeform 14"/>
          <p:cNvSpPr>
            <a:spLocks/>
          </p:cNvSpPr>
          <p:nvPr/>
        </p:nvSpPr>
        <p:spPr bwMode="auto">
          <a:xfrm>
            <a:off x="4570413" y="3433763"/>
            <a:ext cx="771525" cy="1158875"/>
          </a:xfrm>
          <a:custGeom>
            <a:avLst/>
            <a:gdLst>
              <a:gd name="T0" fmla="*/ 771525 w 922"/>
              <a:gd name="T1" fmla="*/ 0 h 1448"/>
              <a:gd name="T2" fmla="*/ 0 w 922"/>
              <a:gd name="T3" fmla="*/ 1158875 h 1448"/>
              <a:gd name="T4" fmla="*/ 0 60000 65536"/>
              <a:gd name="T5" fmla="*/ 0 60000 65536"/>
              <a:gd name="T6" fmla="*/ 0 w 922"/>
              <a:gd name="T7" fmla="*/ 0 h 1448"/>
              <a:gd name="T8" fmla="*/ 922 w 922"/>
              <a:gd name="T9" fmla="*/ 1448 h 144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922" h="1448">
                <a:moveTo>
                  <a:pt x="922" y="0"/>
                </a:moveTo>
                <a:lnTo>
                  <a:pt x="0" y="1448"/>
                </a:lnTo>
              </a:path>
            </a:pathLst>
          </a:cu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b="0" dirty="0">
              <a:latin typeface="Arial" charset="0"/>
            </a:endParaRPr>
          </a:p>
        </p:txBody>
      </p:sp>
      <p:sp>
        <p:nvSpPr>
          <p:cNvPr id="75792" name="Text Box 15"/>
          <p:cNvSpPr txBox="1">
            <a:spLocks noChangeArrowheads="1"/>
          </p:cNvSpPr>
          <p:nvPr/>
        </p:nvSpPr>
        <p:spPr bwMode="auto">
          <a:xfrm>
            <a:off x="7221538" y="4402138"/>
            <a:ext cx="1693862" cy="627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1323" tIns="35662" rIns="71323" bIns="35662"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9pPr>
          </a:lstStyle>
          <a:p>
            <a:pPr algn="l"/>
            <a:r>
              <a:rPr lang="en-US" sz="1400" b="0" dirty="0">
                <a:solidFill>
                  <a:srgbClr val="000000"/>
                </a:solidFill>
                <a:latin typeface="Arial"/>
                <a:cs typeface="Arial"/>
              </a:rPr>
              <a:t>M WIDE Tokyo</a:t>
            </a:r>
          </a:p>
          <a:p>
            <a:pPr algn="l"/>
            <a:r>
              <a:rPr lang="en-US" sz="1400" b="0" dirty="0">
                <a:solidFill>
                  <a:srgbClr val="000000"/>
                </a:solidFill>
                <a:latin typeface="Arial"/>
                <a:cs typeface="Arial"/>
              </a:rPr>
              <a:t> plus Seoul, Paris,</a:t>
            </a:r>
            <a:br>
              <a:rPr lang="en-US" sz="1400" b="0" dirty="0">
                <a:solidFill>
                  <a:srgbClr val="000000"/>
                </a:solidFill>
                <a:latin typeface="Arial"/>
                <a:cs typeface="Arial"/>
              </a:rPr>
            </a:br>
            <a:r>
              <a:rPr lang="en-US" sz="1400" b="0" dirty="0">
                <a:solidFill>
                  <a:srgbClr val="000000"/>
                </a:solidFill>
                <a:latin typeface="Arial"/>
                <a:cs typeface="Arial"/>
              </a:rPr>
              <a:t> San Francisco</a:t>
            </a:r>
            <a:endParaRPr lang="en-US" sz="3200" b="0" dirty="0">
              <a:latin typeface="Times New Roman" charset="0"/>
              <a:cs typeface="Arial"/>
            </a:endParaRPr>
          </a:p>
        </p:txBody>
      </p:sp>
      <p:sp>
        <p:nvSpPr>
          <p:cNvPr id="75793" name="Freeform 16"/>
          <p:cNvSpPr>
            <a:spLocks/>
          </p:cNvSpPr>
          <p:nvPr/>
        </p:nvSpPr>
        <p:spPr bwMode="auto">
          <a:xfrm>
            <a:off x="6851650" y="4632325"/>
            <a:ext cx="331788" cy="231775"/>
          </a:xfrm>
          <a:custGeom>
            <a:avLst/>
            <a:gdLst>
              <a:gd name="T0" fmla="*/ 331788 w 252"/>
              <a:gd name="T1" fmla="*/ 0 h 462"/>
              <a:gd name="T2" fmla="*/ 0 w 252"/>
              <a:gd name="T3" fmla="*/ 231775 h 462"/>
              <a:gd name="T4" fmla="*/ 0 60000 65536"/>
              <a:gd name="T5" fmla="*/ 0 60000 65536"/>
              <a:gd name="T6" fmla="*/ 0 w 252"/>
              <a:gd name="T7" fmla="*/ 0 h 462"/>
              <a:gd name="T8" fmla="*/ 252 w 252"/>
              <a:gd name="T9" fmla="*/ 462 h 462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52" h="462">
                <a:moveTo>
                  <a:pt x="252" y="0"/>
                </a:moveTo>
                <a:lnTo>
                  <a:pt x="0" y="462"/>
                </a:lnTo>
              </a:path>
            </a:pathLst>
          </a:cu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b="0" dirty="0">
              <a:latin typeface="Arial" charset="0"/>
            </a:endParaRPr>
          </a:p>
        </p:txBody>
      </p:sp>
      <p:sp>
        <p:nvSpPr>
          <p:cNvPr id="75794" name="Text Box 17"/>
          <p:cNvSpPr txBox="1">
            <a:spLocks noChangeArrowheads="1"/>
          </p:cNvSpPr>
          <p:nvPr/>
        </p:nvSpPr>
        <p:spPr bwMode="auto">
          <a:xfrm>
            <a:off x="2665413" y="2559050"/>
            <a:ext cx="4878387" cy="1304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1323" tIns="35662" rIns="71323" bIns="35662"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9pPr>
          </a:lstStyle>
          <a:p>
            <a:pPr algn="l"/>
            <a:r>
              <a:rPr lang="en-US" sz="1400" b="0" dirty="0">
                <a:solidFill>
                  <a:srgbClr val="000000"/>
                </a:solidFill>
                <a:latin typeface="Arial"/>
                <a:cs typeface="Arial"/>
              </a:rPr>
              <a:t>A </a:t>
            </a:r>
            <a:r>
              <a:rPr lang="en-US" sz="1400" b="0" dirty="0" err="1">
                <a:solidFill>
                  <a:srgbClr val="000000"/>
                </a:solidFill>
                <a:latin typeface="Arial"/>
                <a:cs typeface="Arial"/>
              </a:rPr>
              <a:t>Verisign</a:t>
            </a:r>
            <a:r>
              <a:rPr lang="en-US" sz="1400" b="0" dirty="0">
                <a:solidFill>
                  <a:srgbClr val="000000"/>
                </a:solidFill>
                <a:latin typeface="Arial"/>
                <a:cs typeface="Arial"/>
              </a:rPr>
              <a:t>, Dulles, VA</a:t>
            </a:r>
          </a:p>
          <a:p>
            <a:pPr algn="l"/>
            <a:r>
              <a:rPr lang="en-US" sz="1400" b="0" dirty="0">
                <a:solidFill>
                  <a:srgbClr val="000000"/>
                </a:solidFill>
                <a:latin typeface="Arial"/>
                <a:cs typeface="Arial"/>
              </a:rPr>
              <a:t>C Cogent, Herndon, VA (also Los Angeles, NY, Chicago)</a:t>
            </a:r>
          </a:p>
          <a:p>
            <a:pPr algn="l"/>
            <a:r>
              <a:rPr lang="en-US" sz="1400" b="0" dirty="0">
                <a:solidFill>
                  <a:srgbClr val="000000"/>
                </a:solidFill>
                <a:latin typeface="Arial"/>
                <a:cs typeface="Arial"/>
              </a:rPr>
              <a:t>D U Maryland College Park, MD</a:t>
            </a:r>
          </a:p>
          <a:p>
            <a:pPr algn="l"/>
            <a:r>
              <a:rPr lang="en-US" sz="1400" b="0" dirty="0">
                <a:solidFill>
                  <a:srgbClr val="000000"/>
                </a:solidFill>
                <a:latin typeface="Arial"/>
                <a:cs typeface="Arial"/>
              </a:rPr>
              <a:t>G US </a:t>
            </a:r>
            <a:r>
              <a:rPr lang="en-US" sz="1400" b="0" dirty="0" err="1">
                <a:solidFill>
                  <a:srgbClr val="000000"/>
                </a:solidFill>
                <a:latin typeface="Arial"/>
                <a:cs typeface="Arial"/>
              </a:rPr>
              <a:t>DoD</a:t>
            </a:r>
            <a:r>
              <a:rPr lang="en-US" sz="1400" b="0" dirty="0">
                <a:solidFill>
                  <a:srgbClr val="000000"/>
                </a:solidFill>
                <a:latin typeface="Arial"/>
                <a:cs typeface="Arial"/>
              </a:rPr>
              <a:t> Vienna, VA</a:t>
            </a:r>
          </a:p>
          <a:p>
            <a:pPr algn="l"/>
            <a:r>
              <a:rPr lang="en-US" sz="1400" b="0" dirty="0">
                <a:solidFill>
                  <a:srgbClr val="000000"/>
                </a:solidFill>
                <a:latin typeface="Arial"/>
                <a:cs typeface="Arial"/>
              </a:rPr>
              <a:t>H ARL Aberdeen, MD</a:t>
            </a:r>
          </a:p>
          <a:p>
            <a:pPr algn="l"/>
            <a:r>
              <a:rPr lang="en-US" sz="1400" b="0" dirty="0">
                <a:solidFill>
                  <a:srgbClr val="000000"/>
                </a:solidFill>
                <a:latin typeface="Arial"/>
                <a:cs typeface="Arial"/>
              </a:rPr>
              <a:t>J </a:t>
            </a:r>
            <a:r>
              <a:rPr lang="en-US" sz="1400" b="0" dirty="0" err="1">
                <a:solidFill>
                  <a:srgbClr val="000000"/>
                </a:solidFill>
                <a:latin typeface="Arial"/>
                <a:cs typeface="Arial"/>
              </a:rPr>
              <a:t>Verisign</a:t>
            </a:r>
            <a:r>
              <a:rPr lang="en-US" sz="1400" b="0" dirty="0">
                <a:solidFill>
                  <a:srgbClr val="000000"/>
                </a:solidFill>
                <a:latin typeface="Arial"/>
                <a:cs typeface="Arial"/>
              </a:rPr>
              <a:t> (21 locations)</a:t>
            </a:r>
          </a:p>
          <a:p>
            <a:pPr algn="ctr"/>
            <a:endParaRPr lang="en-US" sz="2800" b="0" dirty="0">
              <a:latin typeface="Times New Roman" charset="0"/>
              <a:cs typeface="Arial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200562-6296-9E41-94C7-4DAE5BF4E447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086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TLD and Authoritative Servers</a:t>
            </a:r>
            <a:endParaRPr lang="en-US" dirty="0"/>
          </a:p>
        </p:txBody>
      </p:sp>
      <p:sp>
        <p:nvSpPr>
          <p:cNvPr id="8397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b="1" i="1" dirty="0" smtClean="0">
                <a:solidFill>
                  <a:srgbClr val="E46C0A"/>
                </a:solidFill>
              </a:rPr>
              <a:t>Top-level domain (TLD) </a:t>
            </a:r>
            <a:r>
              <a:rPr lang="en-US" dirty="0" smtClean="0"/>
              <a:t>servers</a:t>
            </a:r>
          </a:p>
          <a:p>
            <a:pPr lvl="1">
              <a:lnSpc>
                <a:spcPct val="80000"/>
              </a:lnSpc>
            </a:pPr>
            <a:r>
              <a:rPr lang="en-US" sz="2800" dirty="0" smtClean="0"/>
              <a:t>Responsible for com, org, net, </a:t>
            </a:r>
            <a:r>
              <a:rPr lang="en-US" sz="2800" dirty="0" err="1" smtClean="0"/>
              <a:t>edu</a:t>
            </a:r>
            <a:r>
              <a:rPr lang="en-US" sz="2800" dirty="0" smtClean="0"/>
              <a:t>, etc, and all top-level country domains: </a:t>
            </a:r>
            <a:r>
              <a:rPr lang="en-US" sz="2800" dirty="0" err="1" smtClean="0"/>
              <a:t>uk</a:t>
            </a:r>
            <a:r>
              <a:rPr lang="en-US" sz="2800" dirty="0" smtClean="0"/>
              <a:t>, </a:t>
            </a:r>
            <a:r>
              <a:rPr lang="en-US" sz="2800" dirty="0" err="1" smtClean="0"/>
              <a:t>fr</a:t>
            </a:r>
            <a:r>
              <a:rPr lang="en-US" sz="2800" dirty="0" smtClean="0"/>
              <a:t>, ca, </a:t>
            </a:r>
            <a:r>
              <a:rPr lang="en-US" sz="2800" dirty="0" err="1" smtClean="0"/>
              <a:t>jp</a:t>
            </a:r>
            <a:endParaRPr lang="en-US" sz="2800" dirty="0" smtClean="0"/>
          </a:p>
          <a:p>
            <a:pPr lvl="1">
              <a:lnSpc>
                <a:spcPct val="80000"/>
              </a:lnSpc>
            </a:pPr>
            <a:r>
              <a:rPr lang="en-US" sz="2800" i="1" dirty="0" smtClean="0"/>
              <a:t>Network Solutions </a:t>
            </a:r>
            <a:r>
              <a:rPr lang="en-US" sz="2800" dirty="0" smtClean="0"/>
              <a:t>maintains servers for com TLD</a:t>
            </a:r>
          </a:p>
          <a:p>
            <a:pPr lvl="1">
              <a:lnSpc>
                <a:spcPct val="80000"/>
              </a:lnSpc>
            </a:pPr>
            <a:r>
              <a:rPr lang="en-US" sz="2800" i="1" dirty="0" smtClean="0"/>
              <a:t>Educause</a:t>
            </a:r>
            <a:r>
              <a:rPr lang="en-US" sz="2800" dirty="0" smtClean="0"/>
              <a:t> non-profit for </a:t>
            </a:r>
            <a:r>
              <a:rPr lang="en-US" sz="2800" dirty="0" err="1" smtClean="0"/>
              <a:t>edu</a:t>
            </a:r>
            <a:r>
              <a:rPr lang="en-US" sz="2800" dirty="0" smtClean="0"/>
              <a:t> TLD</a:t>
            </a:r>
          </a:p>
          <a:p>
            <a:pPr lvl="1">
              <a:lnSpc>
                <a:spcPct val="80000"/>
              </a:lnSpc>
            </a:pPr>
            <a:endParaRPr lang="en-US" sz="2800" dirty="0" smtClean="0"/>
          </a:p>
          <a:p>
            <a:pPr>
              <a:lnSpc>
                <a:spcPct val="80000"/>
              </a:lnSpc>
            </a:pPr>
            <a:r>
              <a:rPr lang="en-US" b="1" i="1" dirty="0" smtClean="0">
                <a:solidFill>
                  <a:srgbClr val="E46C0A"/>
                </a:solidFill>
              </a:rPr>
              <a:t>Authoritative</a:t>
            </a:r>
            <a:r>
              <a:rPr lang="en-US" dirty="0" smtClean="0">
                <a:solidFill>
                  <a:srgbClr val="E46C0A"/>
                </a:solidFill>
              </a:rPr>
              <a:t> </a:t>
            </a:r>
            <a:r>
              <a:rPr lang="en-US" dirty="0" smtClean="0"/>
              <a:t>DNS servers</a:t>
            </a:r>
          </a:p>
          <a:p>
            <a:pPr lvl="1">
              <a:lnSpc>
                <a:spcPct val="80000"/>
              </a:lnSpc>
            </a:pPr>
            <a:r>
              <a:rPr lang="en-US" sz="2800" dirty="0" smtClean="0"/>
              <a:t>An organization’s DNS servers, providing authoritative information for that organization</a:t>
            </a:r>
          </a:p>
          <a:p>
            <a:pPr lvl="1">
              <a:lnSpc>
                <a:spcPct val="80000"/>
              </a:lnSpc>
            </a:pPr>
            <a:r>
              <a:rPr lang="en-US" sz="2800" dirty="0" smtClean="0"/>
              <a:t>May be maintained by organization itself, or ISP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45363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Local name servers</a:t>
            </a:r>
            <a:endParaRPr lang="en-US" dirty="0"/>
          </a:p>
        </p:txBody>
      </p:sp>
      <p:sp>
        <p:nvSpPr>
          <p:cNvPr id="8499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dirty="0" smtClean="0"/>
              <a:t>Do not strictly belong to hierarchy</a:t>
            </a:r>
          </a:p>
          <a:p>
            <a:pPr>
              <a:lnSpc>
                <a:spcPct val="80000"/>
              </a:lnSpc>
            </a:pPr>
            <a:endParaRPr lang="en-US" dirty="0" smtClean="0"/>
          </a:p>
          <a:p>
            <a:pPr>
              <a:lnSpc>
                <a:spcPct val="80000"/>
              </a:lnSpc>
            </a:pPr>
            <a:r>
              <a:rPr lang="en-US" dirty="0" smtClean="0"/>
              <a:t>Each ISP (or company, or university) has one</a:t>
            </a:r>
          </a:p>
          <a:p>
            <a:pPr lvl="1">
              <a:lnSpc>
                <a:spcPct val="80000"/>
              </a:lnSpc>
            </a:pPr>
            <a:r>
              <a:rPr lang="en-US" sz="2800" dirty="0" smtClean="0"/>
              <a:t>Also called </a:t>
            </a:r>
            <a:r>
              <a:rPr lang="en-US" sz="2800" b="1" i="1" dirty="0" smtClean="0">
                <a:solidFill>
                  <a:srgbClr val="E46C0A"/>
                </a:solidFill>
              </a:rPr>
              <a:t>default</a:t>
            </a:r>
            <a:r>
              <a:rPr lang="en-US" sz="2800" dirty="0" smtClean="0">
                <a:solidFill>
                  <a:srgbClr val="E46C0A"/>
                </a:solidFill>
              </a:rPr>
              <a:t> </a:t>
            </a:r>
            <a:r>
              <a:rPr lang="en-US" sz="2800" dirty="0" smtClean="0"/>
              <a:t>or </a:t>
            </a:r>
            <a:r>
              <a:rPr lang="en-US" sz="2800" b="1" i="1" dirty="0" smtClean="0">
                <a:solidFill>
                  <a:srgbClr val="E46C0A"/>
                </a:solidFill>
              </a:rPr>
              <a:t>caching</a:t>
            </a:r>
            <a:r>
              <a:rPr lang="en-US" sz="2800" dirty="0" smtClean="0">
                <a:solidFill>
                  <a:srgbClr val="E46C0A"/>
                </a:solidFill>
              </a:rPr>
              <a:t> </a:t>
            </a:r>
            <a:r>
              <a:rPr lang="en-US" sz="2800" dirty="0" smtClean="0"/>
              <a:t>name server</a:t>
            </a:r>
          </a:p>
          <a:p>
            <a:pPr>
              <a:lnSpc>
                <a:spcPct val="80000"/>
              </a:lnSpc>
            </a:pPr>
            <a:endParaRPr lang="en-US" dirty="0" smtClean="0"/>
          </a:p>
          <a:p>
            <a:pPr>
              <a:lnSpc>
                <a:spcPct val="80000"/>
              </a:lnSpc>
            </a:pPr>
            <a:r>
              <a:rPr lang="en-US" dirty="0" smtClean="0"/>
              <a:t>When host makes DNS query, query is sent to its local DNS server</a:t>
            </a:r>
          </a:p>
          <a:p>
            <a:pPr lvl="1">
              <a:lnSpc>
                <a:spcPct val="80000"/>
              </a:lnSpc>
            </a:pPr>
            <a:r>
              <a:rPr lang="en-US" sz="2800" dirty="0" smtClean="0"/>
              <a:t>Acts as proxy, forwards query into hierarchy</a:t>
            </a:r>
          </a:p>
          <a:p>
            <a:pPr lvl="1">
              <a:lnSpc>
                <a:spcPct val="80000"/>
              </a:lnSpc>
            </a:pPr>
            <a:r>
              <a:rPr lang="en-US" sz="2800" dirty="0" smtClean="0"/>
              <a:t>Does work for the client</a:t>
            </a:r>
            <a:endParaRPr lang="en-US" sz="28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3748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Content Placeholder 32"/>
          <p:cNvSpPr>
            <a:spLocks noGrp="1"/>
          </p:cNvSpPr>
          <p:nvPr>
            <p:ph sz="half" idx="1"/>
          </p:nvPr>
        </p:nvSpPr>
        <p:spPr>
          <a:xfrm>
            <a:off x="4648200" y="2576285"/>
            <a:ext cx="4038600" cy="354987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dirty="0" smtClean="0"/>
              <a:t>Type = </a:t>
            </a:r>
            <a:r>
              <a:rPr lang="en-US" sz="2400" b="1" dirty="0" smtClean="0"/>
              <a:t>CNAME</a:t>
            </a:r>
            <a:endParaRPr lang="en-US" sz="2400" dirty="0" smtClean="0"/>
          </a:p>
          <a:p>
            <a:pPr>
              <a:spcBef>
                <a:spcPts val="0"/>
              </a:spcBef>
            </a:pPr>
            <a:r>
              <a:rPr lang="en-US" sz="2400" b="1" dirty="0" smtClean="0">
                <a:latin typeface="Arial" charset="0"/>
                <a:cs typeface="Arial" charset="0"/>
              </a:rPr>
              <a:t>name</a:t>
            </a:r>
            <a:r>
              <a:rPr lang="en-US" sz="2400" dirty="0" smtClean="0"/>
              <a:t> = alias for some “canonical” (real) name</a:t>
            </a:r>
          </a:p>
          <a:p>
            <a:pPr>
              <a:spcBef>
                <a:spcPts val="0"/>
              </a:spcBef>
            </a:pPr>
            <a:r>
              <a:rPr lang="en-US" sz="2400" b="1" dirty="0" smtClean="0">
                <a:latin typeface="Arial" charset="0"/>
                <a:cs typeface="Arial" charset="0"/>
              </a:rPr>
              <a:t>value</a:t>
            </a:r>
            <a:r>
              <a:rPr lang="en-US" sz="2400" dirty="0" smtClean="0"/>
              <a:t> is canonical name</a:t>
            </a:r>
          </a:p>
          <a:p>
            <a:pPr>
              <a:spcBef>
                <a:spcPts val="0"/>
              </a:spcBef>
            </a:pP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Type = </a:t>
            </a:r>
            <a:r>
              <a:rPr lang="en-US" sz="2400" b="1" dirty="0" smtClean="0"/>
              <a:t>MX </a:t>
            </a:r>
            <a:r>
              <a:rPr lang="en-US" sz="2400" dirty="0" smtClean="0"/>
              <a:t>(mail exchange)</a:t>
            </a:r>
          </a:p>
          <a:p>
            <a:pPr>
              <a:spcBef>
                <a:spcPts val="0"/>
              </a:spcBef>
            </a:pPr>
            <a:r>
              <a:rPr lang="en-US" sz="2400" b="1" dirty="0" smtClean="0">
                <a:latin typeface="Arial" charset="0"/>
                <a:cs typeface="Arial" charset="0"/>
              </a:rPr>
              <a:t>name</a:t>
            </a:r>
            <a:r>
              <a:rPr lang="en-US" sz="2400" dirty="0" smtClean="0">
                <a:latin typeface="Arial" charset="0"/>
                <a:cs typeface="Arial" charset="0"/>
              </a:rPr>
              <a:t> = domain</a:t>
            </a:r>
          </a:p>
          <a:p>
            <a:pPr>
              <a:spcBef>
                <a:spcPts val="0"/>
              </a:spcBef>
            </a:pPr>
            <a:r>
              <a:rPr lang="en-US" sz="2400" b="1" dirty="0" smtClean="0">
                <a:latin typeface="Arial" charset="0"/>
                <a:cs typeface="Arial" charset="0"/>
              </a:rPr>
              <a:t>value</a:t>
            </a:r>
            <a:r>
              <a:rPr lang="en-US" sz="2400" dirty="0" smtClean="0"/>
              <a:t> is name of mail server for that domain</a:t>
            </a:r>
          </a:p>
        </p:txBody>
      </p:sp>
      <p:sp>
        <p:nvSpPr>
          <p:cNvPr id="87046" name="Rectangle 4"/>
          <p:cNvSpPr>
            <a:spLocks noGrp="1" noChangeArrowheads="1"/>
          </p:cNvSpPr>
          <p:nvPr>
            <p:ph sz="half" idx="2"/>
          </p:nvPr>
        </p:nvSpPr>
        <p:spPr>
          <a:xfrm>
            <a:off x="457200" y="2576285"/>
            <a:ext cx="4191000" cy="354987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/>
              <a:t>Type = </a:t>
            </a:r>
            <a:r>
              <a:rPr lang="en-US" sz="2400" b="1" dirty="0" smtClean="0"/>
              <a:t>A</a:t>
            </a:r>
            <a:r>
              <a:rPr lang="en-US" sz="2400" dirty="0" smtClean="0"/>
              <a:t> (address)</a:t>
            </a:r>
          </a:p>
          <a:p>
            <a:pPr>
              <a:spcBef>
                <a:spcPts val="0"/>
              </a:spcBef>
            </a:pPr>
            <a:r>
              <a:rPr lang="en-US" sz="2400" b="1" dirty="0" smtClean="0">
                <a:latin typeface="Arial" charset="0"/>
                <a:cs typeface="Arial" charset="0"/>
              </a:rPr>
              <a:t>name</a:t>
            </a:r>
            <a:r>
              <a:rPr lang="en-US" sz="2400" dirty="0" smtClean="0"/>
              <a:t> = hostname</a:t>
            </a:r>
          </a:p>
          <a:p>
            <a:pPr>
              <a:spcBef>
                <a:spcPts val="0"/>
              </a:spcBef>
            </a:pPr>
            <a:r>
              <a:rPr lang="en-US" sz="2400" b="1" dirty="0" smtClean="0">
                <a:latin typeface="Arial" charset="0"/>
                <a:cs typeface="Arial" charset="0"/>
              </a:rPr>
              <a:t>value</a:t>
            </a:r>
            <a:r>
              <a:rPr lang="en-US" sz="2400" dirty="0" smtClean="0"/>
              <a:t> is IP address</a:t>
            </a:r>
          </a:p>
          <a:p>
            <a:pPr>
              <a:spcBef>
                <a:spcPts val="0"/>
              </a:spcBef>
            </a:pPr>
            <a:endParaRPr lang="en-US" sz="2400" dirty="0" smtClean="0"/>
          </a:p>
          <a:p>
            <a:pPr>
              <a:spcBef>
                <a:spcPts val="0"/>
              </a:spcBef>
            </a:pP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Type = </a:t>
            </a:r>
            <a:r>
              <a:rPr lang="en-US" sz="2400" b="1" dirty="0" smtClean="0"/>
              <a:t>NS </a:t>
            </a:r>
            <a:r>
              <a:rPr lang="en-US" sz="2400" dirty="0" smtClean="0"/>
              <a:t>(name server)</a:t>
            </a:r>
          </a:p>
          <a:p>
            <a:pPr>
              <a:spcBef>
                <a:spcPts val="0"/>
              </a:spcBef>
            </a:pPr>
            <a:r>
              <a:rPr lang="en-US" sz="2400" b="1" dirty="0" smtClean="0">
                <a:latin typeface="Arial" charset="0"/>
                <a:cs typeface="Arial" charset="0"/>
              </a:rPr>
              <a:t>name</a:t>
            </a:r>
            <a:r>
              <a:rPr lang="en-US" sz="2400" dirty="0" smtClean="0"/>
              <a:t> = domain (e.g. </a:t>
            </a:r>
            <a:r>
              <a:rPr lang="en-US" sz="2400" dirty="0" err="1" smtClean="0"/>
              <a:t>princeton.edu</a:t>
            </a:r>
            <a:r>
              <a:rPr lang="en-US" sz="2400" dirty="0" smtClean="0"/>
              <a:t>)</a:t>
            </a:r>
          </a:p>
          <a:p>
            <a:pPr>
              <a:spcBef>
                <a:spcPts val="0"/>
              </a:spcBef>
            </a:pPr>
            <a:r>
              <a:rPr lang="en-US" sz="2400" b="1" dirty="0" smtClean="0">
                <a:latin typeface="Arial" charset="0"/>
                <a:cs typeface="Arial" charset="0"/>
              </a:rPr>
              <a:t>value</a:t>
            </a:r>
            <a:r>
              <a:rPr lang="en-US" sz="2400" dirty="0" smtClean="0"/>
              <a:t> is hostname of authoritative name server for this domain</a:t>
            </a:r>
          </a:p>
        </p:txBody>
      </p:sp>
      <p:sp>
        <p:nvSpPr>
          <p:cNvPr id="8704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DNS resource records</a:t>
            </a:r>
            <a:endParaRPr lang="en-US" sz="3600" dirty="0"/>
          </a:p>
        </p:txBody>
      </p:sp>
      <p:sp>
        <p:nvSpPr>
          <p:cNvPr id="27" name="Rectangle 3"/>
          <p:cNvSpPr txBox="1">
            <a:spLocks noChangeArrowheads="1"/>
          </p:cNvSpPr>
          <p:nvPr/>
        </p:nvSpPr>
        <p:spPr>
          <a:xfrm>
            <a:off x="152400" y="1417638"/>
            <a:ext cx="8759364" cy="106392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DNS</a:t>
            </a:r>
            <a:r>
              <a:rPr kumimoji="0" lang="en-US" sz="2400" i="0" u="none" strike="noStrike" kern="120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is a 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distributed database storing </a:t>
            </a: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resource records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Resource record includes: </a:t>
            </a:r>
            <a:r>
              <a:rPr kumimoji="0" lang="en-US" sz="2400" b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(</a:t>
            </a:r>
            <a:r>
              <a:rPr kumimoji="0" lang="en-US" sz="240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name</a:t>
            </a:r>
            <a:r>
              <a:rPr kumimoji="0" lang="en-US" sz="2400" b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, type, </a:t>
            </a:r>
            <a:r>
              <a:rPr kumimoji="0" lang="en-US" sz="240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value</a:t>
            </a:r>
            <a:r>
              <a:rPr kumimoji="0" lang="en-US" sz="2400" b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,</a:t>
            </a:r>
            <a:r>
              <a:rPr kumimoji="0" lang="en-US" sz="2400" b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 </a:t>
            </a:r>
            <a:r>
              <a:rPr kumimoji="0" lang="en-US" sz="2400" b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time-to-live)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charset="0"/>
              <a:ea typeface="+mn-ea"/>
              <a:cs typeface="+mn-cs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200562-6296-9E41-94C7-4DAE5BF4E447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09603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DNS in operation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Most queries and responses are UDP datagrams</a:t>
            </a:r>
          </a:p>
          <a:p>
            <a:pPr lvl="1"/>
            <a:r>
              <a:rPr lang="en-US" dirty="0" smtClean="0"/>
              <a:t>Two types of queries:</a:t>
            </a:r>
          </a:p>
          <a:p>
            <a:endParaRPr lang="en-US" sz="2800" dirty="0" smtClean="0"/>
          </a:p>
          <a:p>
            <a:r>
              <a:rPr lang="en-US" sz="2800" b="1" i="1" dirty="0" smtClean="0">
                <a:solidFill>
                  <a:schemeClr val="accent6">
                    <a:lumMod val="75000"/>
                  </a:schemeClr>
                </a:solidFill>
              </a:rPr>
              <a:t>Recursive</a:t>
            </a:r>
            <a:r>
              <a:rPr lang="en-US" sz="2800" dirty="0" smtClean="0"/>
              <a:t>: Nameserver responds with answer or error</a:t>
            </a:r>
          </a:p>
          <a:p>
            <a:endParaRPr lang="en-US" sz="2800" dirty="0" smtClean="0"/>
          </a:p>
          <a:p>
            <a:endParaRPr lang="en-US" sz="2800" dirty="0" smtClean="0"/>
          </a:p>
          <a:p>
            <a:pPr marL="0" indent="0">
              <a:buNone/>
            </a:pPr>
            <a:endParaRPr lang="en-US" sz="2800" dirty="0" smtClean="0"/>
          </a:p>
          <a:p>
            <a:endParaRPr lang="en-US" sz="2800" b="1" i="1" dirty="0" smtClean="0"/>
          </a:p>
          <a:p>
            <a:r>
              <a:rPr lang="en-US" sz="2800" b="1" i="1" dirty="0" smtClean="0"/>
              <a:t>Iterative</a:t>
            </a:r>
            <a:r>
              <a:rPr lang="en-US" sz="2800" dirty="0" smtClean="0"/>
              <a:t>: Nameserver may respond with a referral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1442974" y="3256608"/>
            <a:ext cx="6181851" cy="1203230"/>
            <a:chOff x="2046753" y="3390809"/>
            <a:chExt cx="6181851" cy="1203230"/>
          </a:xfrm>
        </p:grpSpPr>
        <p:pic>
          <p:nvPicPr>
            <p:cNvPr id="4" name="Picture 3" descr="server-48x48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5667830" y="3390810"/>
              <a:ext cx="609600" cy="609600"/>
            </a:xfrm>
            <a:prstGeom prst="rect">
              <a:avLst/>
            </a:prstGeom>
          </p:spPr>
        </p:pic>
        <p:pic>
          <p:nvPicPr>
            <p:cNvPr id="5" name="Picture 4" descr="computer-48x48.png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3352801" y="3390809"/>
              <a:ext cx="609600" cy="609600"/>
            </a:xfrm>
            <a:prstGeom prst="rect">
              <a:avLst/>
            </a:prstGeom>
          </p:spPr>
        </p:pic>
        <p:cxnSp>
          <p:nvCxnSpPr>
            <p:cNvPr id="6" name="Curved Connector 17"/>
            <p:cNvCxnSpPr>
              <a:stCxn id="5" idx="3"/>
              <a:endCxn id="4" idx="1"/>
            </p:cNvCxnSpPr>
            <p:nvPr/>
          </p:nvCxnSpPr>
          <p:spPr>
            <a:xfrm>
              <a:off x="3962401" y="3695609"/>
              <a:ext cx="1705429" cy="1"/>
            </a:xfrm>
            <a:prstGeom prst="curvedConnector3">
              <a:avLst>
                <a:gd name="adj1" fmla="val 50000"/>
              </a:avLst>
            </a:prstGeom>
            <a:ln w="57150" cap="flat" cmpd="sng" algn="ctr">
              <a:solidFill>
                <a:schemeClr val="accent6">
                  <a:lumMod val="75000"/>
                </a:schemeClr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Curved Connector 17"/>
            <p:cNvCxnSpPr>
              <a:stCxn id="4" idx="2"/>
              <a:endCxn id="5" idx="2"/>
            </p:cNvCxnSpPr>
            <p:nvPr/>
          </p:nvCxnSpPr>
          <p:spPr>
            <a:xfrm rot="5400000" flipH="1">
              <a:off x="4815115" y="2842896"/>
              <a:ext cx="1" cy="2315029"/>
            </a:xfrm>
            <a:prstGeom prst="curvedConnector3">
              <a:avLst>
                <a:gd name="adj1" fmla="val -22860000000"/>
              </a:avLst>
            </a:prstGeom>
            <a:ln w="57150" cap="flat" cmpd="sng" algn="ctr">
              <a:solidFill>
                <a:schemeClr val="accent6">
                  <a:lumMod val="75000"/>
                </a:schemeClr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TextBox 15"/>
            <p:cNvSpPr txBox="1"/>
            <p:nvPr/>
          </p:nvSpPr>
          <p:spPr>
            <a:xfrm>
              <a:off x="3567657" y="3674369"/>
              <a:ext cx="249491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0" dirty="0" smtClean="0">
                  <a:latin typeface="Arial" charset="0"/>
                </a:rPr>
                <a:t>www.princeton.edu?</a:t>
              </a:r>
              <a:endParaRPr lang="en-US" b="0" dirty="0">
                <a:latin typeface="Arial" charset="0"/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2046753" y="4193929"/>
              <a:ext cx="5499583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0070C0"/>
                  </a:solidFill>
                  <a:latin typeface="Arial" charset="0"/>
                </a:rPr>
                <a:t>Answer: </a:t>
              </a:r>
              <a:r>
                <a:rPr lang="en-US" b="0" dirty="0" smtClean="0">
                  <a:latin typeface="Arial" charset="0"/>
                </a:rPr>
                <a:t>www.princeton.edu A </a:t>
              </a:r>
              <a:r>
                <a:rPr lang="is-IS" b="0" dirty="0">
                  <a:latin typeface="Arial" charset="0"/>
                </a:rPr>
                <a:t>140.180.223.42</a:t>
              </a: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2313733" y="3462908"/>
              <a:ext cx="1039067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>
                  <a:latin typeface="Arial" charset="0"/>
                </a:rPr>
                <a:t>Client</a:t>
              </a:r>
              <a:endParaRPr lang="en-US" sz="2400" dirty="0">
                <a:latin typeface="Arial" charset="0"/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6277429" y="3462908"/>
              <a:ext cx="195117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>
                  <a:latin typeface="Arial" charset="0"/>
                </a:rPr>
                <a:t>Nameserver</a:t>
              </a:r>
              <a:endParaRPr lang="en-US" sz="2400" dirty="0">
                <a:latin typeface="Arial" charset="0"/>
              </a:endParaRPr>
            </a:p>
          </p:txBody>
        </p:sp>
      </p:grpSp>
      <p:grpSp>
        <p:nvGrpSpPr>
          <p:cNvPr id="25" name="Group 24"/>
          <p:cNvGrpSpPr/>
          <p:nvPr/>
        </p:nvGrpSpPr>
        <p:grpSpPr>
          <a:xfrm>
            <a:off x="1528344" y="5380790"/>
            <a:ext cx="6011111" cy="1248610"/>
            <a:chOff x="2276547" y="5180903"/>
            <a:chExt cx="6011111" cy="1248610"/>
          </a:xfrm>
        </p:grpSpPr>
        <p:pic>
          <p:nvPicPr>
            <p:cNvPr id="12" name="Picture 11" descr="server-48x48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5667829" y="5180904"/>
              <a:ext cx="609600" cy="609600"/>
            </a:xfrm>
            <a:prstGeom prst="rect">
              <a:avLst/>
            </a:prstGeom>
          </p:spPr>
        </p:pic>
        <p:pic>
          <p:nvPicPr>
            <p:cNvPr id="13" name="Picture 12" descr="computer-48x48.png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3352800" y="5180903"/>
              <a:ext cx="609600" cy="609600"/>
            </a:xfrm>
            <a:prstGeom prst="rect">
              <a:avLst/>
            </a:prstGeom>
          </p:spPr>
        </p:pic>
        <p:cxnSp>
          <p:nvCxnSpPr>
            <p:cNvPr id="14" name="Curved Connector 17"/>
            <p:cNvCxnSpPr>
              <a:stCxn id="13" idx="3"/>
              <a:endCxn id="12" idx="1"/>
            </p:cNvCxnSpPr>
            <p:nvPr/>
          </p:nvCxnSpPr>
          <p:spPr>
            <a:xfrm>
              <a:off x="3962400" y="5485703"/>
              <a:ext cx="1705429" cy="1"/>
            </a:xfrm>
            <a:prstGeom prst="curvedConnector3">
              <a:avLst>
                <a:gd name="adj1" fmla="val 49043"/>
              </a:avLst>
            </a:prstGeom>
            <a:ln w="571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Curved Connector 17"/>
            <p:cNvCxnSpPr>
              <a:stCxn id="12" idx="2"/>
              <a:endCxn id="13" idx="2"/>
            </p:cNvCxnSpPr>
            <p:nvPr/>
          </p:nvCxnSpPr>
          <p:spPr>
            <a:xfrm rot="5400000" flipH="1">
              <a:off x="4815114" y="4632990"/>
              <a:ext cx="1" cy="2315029"/>
            </a:xfrm>
            <a:prstGeom prst="curvedConnector3">
              <a:avLst>
                <a:gd name="adj1" fmla="val -22860000000"/>
              </a:avLst>
            </a:prstGeom>
            <a:ln w="571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TextBox 17"/>
            <p:cNvSpPr txBox="1"/>
            <p:nvPr/>
          </p:nvSpPr>
          <p:spPr>
            <a:xfrm>
              <a:off x="3549087" y="5471394"/>
              <a:ext cx="249491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0" dirty="0" smtClean="0">
                  <a:latin typeface="Arial" charset="0"/>
                </a:rPr>
                <a:t>www.princeton.edu?</a:t>
              </a:r>
              <a:endParaRPr lang="en-US" b="0" dirty="0">
                <a:latin typeface="Arial" charset="0"/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2636001" y="6029403"/>
              <a:ext cx="4368505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0070C0"/>
                  </a:solidFill>
                  <a:latin typeface="Arial" charset="0"/>
                </a:rPr>
                <a:t>Referral:</a:t>
              </a:r>
              <a:r>
                <a:rPr lang="en-US" b="0" dirty="0" smtClean="0">
                  <a:latin typeface="Arial" charset="0"/>
                </a:rPr>
                <a:t> .</a:t>
              </a:r>
              <a:r>
                <a:rPr lang="en-US" b="0" dirty="0" err="1" smtClean="0">
                  <a:latin typeface="Arial" charset="0"/>
                </a:rPr>
                <a:t>edu</a:t>
              </a:r>
              <a:r>
                <a:rPr lang="en-US" b="0" dirty="0" smtClean="0">
                  <a:latin typeface="Arial" charset="0"/>
                </a:rPr>
                <a:t> NS </a:t>
              </a:r>
              <a:r>
                <a:rPr lang="en-US" b="0" dirty="0" err="1" smtClean="0">
                  <a:latin typeface="Arial" charset="0"/>
                </a:rPr>
                <a:t>a.edu-servers.net</a:t>
              </a:r>
              <a:r>
                <a:rPr lang="en-US" b="0" dirty="0" smtClean="0">
                  <a:latin typeface="Arial" charset="0"/>
                </a:rPr>
                <a:t>.</a:t>
              </a:r>
              <a:endParaRPr lang="en-US" b="0" dirty="0">
                <a:latin typeface="Arial" charset="0"/>
              </a:endParaRP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6336483" y="5251940"/>
              <a:ext cx="195117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>
                  <a:latin typeface="Arial" charset="0"/>
                </a:rPr>
                <a:t>Nameserver</a:t>
              </a:r>
              <a:endParaRPr lang="en-US" sz="2400" dirty="0">
                <a:latin typeface="Arial" charset="0"/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2276547" y="5254870"/>
              <a:ext cx="1039067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>
                  <a:latin typeface="Arial" charset="0"/>
                </a:rPr>
                <a:t>Client</a:t>
              </a:r>
              <a:endParaRPr lang="en-US" sz="2400" dirty="0">
                <a:latin typeface="Arial" charset="0"/>
              </a:endParaRPr>
            </a:p>
          </p:txBody>
        </p:sp>
      </p:grpSp>
      <p:sp>
        <p:nvSpPr>
          <p:cNvPr id="26" name="Slide Number Placeholder 2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4156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A recursive DNS </a:t>
            </a:r>
            <a:r>
              <a:rPr lang="en-US" sz="4000" dirty="0" smtClean="0"/>
              <a:t>lookup</a:t>
            </a:r>
            <a:endParaRPr lang="en-US" sz="4000" dirty="0"/>
          </a:p>
        </p:txBody>
      </p:sp>
      <p:sp>
        <p:nvSpPr>
          <p:cNvPr id="3" name="TextBox 2"/>
          <p:cNvSpPr txBox="1"/>
          <p:nvPr/>
        </p:nvSpPr>
        <p:spPr>
          <a:xfrm>
            <a:off x="805571" y="5368715"/>
            <a:ext cx="285687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dirty="0">
                <a:latin typeface="Arial" charset="0"/>
              </a:rPr>
              <a:t>   </a:t>
            </a:r>
            <a:r>
              <a:rPr lang="en-US" b="0" dirty="0" smtClean="0">
                <a:latin typeface="Arial" charset="0"/>
              </a:rPr>
              <a:t>Local nameserver</a:t>
            </a:r>
            <a:endParaRPr lang="en-US" b="0" dirty="0">
              <a:latin typeface="Arial" charset="0"/>
            </a:endParaRPr>
          </a:p>
          <a:p>
            <a:r>
              <a:rPr lang="en-US" b="0" dirty="0">
                <a:latin typeface="Arial" charset="0"/>
              </a:rPr>
              <a:t>. (root):   NS 198.41.0.4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185" y="5009875"/>
            <a:ext cx="609600" cy="609600"/>
          </a:xfrm>
          <a:prstGeom prst="rect">
            <a:avLst/>
          </a:prstGeom>
        </p:spPr>
      </p:pic>
      <p:grpSp>
        <p:nvGrpSpPr>
          <p:cNvPr id="52" name="Group 51"/>
          <p:cNvGrpSpPr/>
          <p:nvPr/>
        </p:nvGrpSpPr>
        <p:grpSpPr>
          <a:xfrm>
            <a:off x="837985" y="1454093"/>
            <a:ext cx="4318938" cy="3860582"/>
            <a:chOff x="837985" y="1454093"/>
            <a:chExt cx="4318938" cy="3860582"/>
          </a:xfrm>
        </p:grpSpPr>
        <p:sp>
          <p:nvSpPr>
            <p:cNvPr id="4" name="TextBox 3"/>
            <p:cNvSpPr txBox="1"/>
            <p:nvPr/>
          </p:nvSpPr>
          <p:spPr>
            <a:xfrm>
              <a:off x="1820574" y="1454093"/>
              <a:ext cx="3336349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>
                <a:tabLst>
                  <a:tab pos="811213" algn="l"/>
                </a:tabLst>
              </a:pPr>
              <a:r>
                <a:rPr lang="en-US" b="0" dirty="0">
                  <a:latin typeface="Arial" charset="0"/>
                </a:rPr>
                <a:t>. (root) authority </a:t>
              </a:r>
              <a:r>
                <a:rPr lang="en-US" b="0" dirty="0" smtClean="0">
                  <a:latin typeface="Arial" charset="0"/>
                </a:rPr>
                <a:t>198.41.0.4</a:t>
              </a:r>
            </a:p>
            <a:p>
              <a:pPr algn="l">
                <a:tabLst>
                  <a:tab pos="811213" algn="l"/>
                </a:tabLst>
              </a:pPr>
              <a:r>
                <a:rPr lang="en-US" b="0" dirty="0" err="1" smtClean="0">
                  <a:latin typeface="Arial" charset="0"/>
                </a:rPr>
                <a:t>edu</a:t>
              </a:r>
              <a:r>
                <a:rPr lang="en-US" b="0" dirty="0" smtClean="0">
                  <a:latin typeface="Arial" charset="0"/>
                </a:rPr>
                <a:t>.:	NS 192.5.6.30</a:t>
              </a:r>
            </a:p>
            <a:p>
              <a:pPr algn="l">
                <a:tabLst>
                  <a:tab pos="811213" algn="l"/>
                </a:tabLst>
              </a:pPr>
              <a:r>
                <a:rPr lang="en-US" b="0" dirty="0" smtClean="0">
                  <a:latin typeface="Arial" charset="0"/>
                </a:rPr>
                <a:t>com.:</a:t>
              </a:r>
              <a:r>
                <a:rPr lang="en-US" b="0" dirty="0">
                  <a:latin typeface="Arial" charset="0"/>
                </a:rPr>
                <a:t>	NS 158.38.8.133 </a:t>
              </a:r>
            </a:p>
            <a:p>
              <a:pPr algn="l">
                <a:tabLst>
                  <a:tab pos="811213" algn="l"/>
                </a:tabLst>
              </a:pPr>
              <a:r>
                <a:rPr lang="en-US" b="0" dirty="0" err="1" smtClean="0">
                  <a:latin typeface="Arial" charset="0"/>
                </a:rPr>
                <a:t>io</a:t>
              </a:r>
              <a:r>
                <a:rPr lang="en-US" b="0" dirty="0" smtClean="0">
                  <a:latin typeface="Arial" charset="0"/>
                </a:rPr>
                <a:t>.:</a:t>
              </a:r>
              <a:r>
                <a:rPr lang="en-US" b="0" dirty="0">
                  <a:latin typeface="Arial" charset="0"/>
                </a:rPr>
                <a:t>	NS 156.154.100.3</a:t>
              </a:r>
            </a:p>
          </p:txBody>
        </p:sp>
        <p:pic>
          <p:nvPicPr>
            <p:cNvPr id="5" name="Picture 4" descr="server-48x48.png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142784" y="1776478"/>
              <a:ext cx="609600" cy="609600"/>
            </a:xfrm>
            <a:prstGeom prst="rect">
              <a:avLst/>
            </a:prstGeom>
          </p:spPr>
        </p:pic>
        <p:cxnSp>
          <p:nvCxnSpPr>
            <p:cNvPr id="9" name="Shape 8"/>
            <p:cNvCxnSpPr>
              <a:stCxn id="6" idx="0"/>
              <a:endCxn id="5" idx="1"/>
            </p:cNvCxnSpPr>
            <p:nvPr/>
          </p:nvCxnSpPr>
          <p:spPr>
            <a:xfrm rot="5400000" flipH="1" flipV="1">
              <a:off x="-473914" y="3393178"/>
              <a:ext cx="2928597" cy="304799"/>
            </a:xfrm>
            <a:prstGeom prst="curvedConnector2">
              <a:avLst/>
            </a:prstGeom>
            <a:ln w="38100" cmpd="sng">
              <a:solidFill>
                <a:schemeClr val="tx1"/>
              </a:solidFill>
              <a:headEnd type="none" w="med" len="med"/>
              <a:tailEnd type="triangl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hape 10"/>
            <p:cNvCxnSpPr>
              <a:stCxn id="5" idx="2"/>
              <a:endCxn id="6" idx="3"/>
            </p:cNvCxnSpPr>
            <p:nvPr/>
          </p:nvCxnSpPr>
          <p:spPr>
            <a:xfrm rot="5400000">
              <a:off x="-169113" y="3697977"/>
              <a:ext cx="2928597" cy="304799"/>
            </a:xfrm>
            <a:prstGeom prst="curvedConnector2">
              <a:avLst/>
            </a:prstGeom>
            <a:ln w="38100" cmpd="sng">
              <a:solidFill>
                <a:schemeClr val="tx1"/>
              </a:solidFill>
              <a:headEnd type="none" w="med" len="med"/>
              <a:tailEnd type="triangl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9" name="Group 48"/>
          <p:cNvGrpSpPr/>
          <p:nvPr/>
        </p:nvGrpSpPr>
        <p:grpSpPr>
          <a:xfrm>
            <a:off x="1752383" y="2807622"/>
            <a:ext cx="3129085" cy="1011566"/>
            <a:chOff x="1752383" y="2807622"/>
            <a:chExt cx="3129085" cy="1011566"/>
          </a:xfrm>
        </p:grpSpPr>
        <p:sp>
          <p:nvSpPr>
            <p:cNvPr id="19" name="Line Callout 1 (No Border) 18"/>
            <p:cNvSpPr/>
            <p:nvPr/>
          </p:nvSpPr>
          <p:spPr>
            <a:xfrm>
              <a:off x="1752383" y="3427733"/>
              <a:ext cx="3129085" cy="391455"/>
            </a:xfrm>
            <a:prstGeom prst="callout1">
              <a:avLst>
                <a:gd name="adj1" fmla="val 46527"/>
                <a:gd name="adj2" fmla="val 3434"/>
                <a:gd name="adj3" fmla="val 94364"/>
                <a:gd name="adj4" fmla="val -9138"/>
              </a:avLst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r>
                <a:rPr lang="en-US" b="0" spc="-100" dirty="0">
                  <a:solidFill>
                    <a:srgbClr val="000000"/>
                  </a:solidFill>
                  <a:cs typeface="Arial" charset="0"/>
                </a:rPr>
                <a:t>Contact 192.5.6.30 for edu.</a:t>
              </a:r>
            </a:p>
            <a:p>
              <a:endParaRPr lang="en-US" spc="-100" dirty="0"/>
            </a:p>
          </p:txBody>
        </p:sp>
        <p:sp>
          <p:nvSpPr>
            <p:cNvPr id="20" name="Line Callout 1 (No Border) 19"/>
            <p:cNvSpPr/>
            <p:nvPr/>
          </p:nvSpPr>
          <p:spPr>
            <a:xfrm>
              <a:off x="1963042" y="2807622"/>
              <a:ext cx="2438910" cy="457200"/>
            </a:xfrm>
            <a:prstGeom prst="callout1">
              <a:avLst>
                <a:gd name="adj1" fmla="val 49230"/>
                <a:gd name="adj2" fmla="val 4105"/>
                <a:gd name="adj3" fmla="val 127585"/>
                <a:gd name="adj4" fmla="val -41206"/>
              </a:avLst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r>
                <a:rPr lang="en-US" b="0" spc="-100" dirty="0" smtClean="0">
                  <a:solidFill>
                    <a:srgbClr val="000000"/>
                  </a:solidFill>
                  <a:cs typeface="Arial" charset="0"/>
                </a:rPr>
                <a:t>www.princeton.edu</a:t>
              </a:r>
              <a:r>
                <a:rPr lang="en-US" b="0" spc="-100" dirty="0">
                  <a:solidFill>
                    <a:srgbClr val="000000"/>
                  </a:solidFill>
                  <a:cs typeface="Arial" charset="0"/>
                </a:rPr>
                <a:t>?</a:t>
              </a:r>
            </a:p>
          </p:txBody>
        </p:sp>
      </p:grpSp>
      <p:grpSp>
        <p:nvGrpSpPr>
          <p:cNvPr id="53" name="Group 52"/>
          <p:cNvGrpSpPr/>
          <p:nvPr/>
        </p:nvGrpSpPr>
        <p:grpSpPr>
          <a:xfrm>
            <a:off x="837985" y="2671722"/>
            <a:ext cx="8187042" cy="2642953"/>
            <a:chOff x="837985" y="2671722"/>
            <a:chExt cx="8187042" cy="2642953"/>
          </a:xfrm>
        </p:grpSpPr>
        <p:pic>
          <p:nvPicPr>
            <p:cNvPr id="21" name="Picture 20" descr="server-48x48.png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4547324" y="2971800"/>
              <a:ext cx="609600" cy="609600"/>
            </a:xfrm>
            <a:prstGeom prst="rect">
              <a:avLst/>
            </a:prstGeom>
          </p:spPr>
        </p:pic>
        <p:sp>
          <p:nvSpPr>
            <p:cNvPr id="22" name="TextBox 21"/>
            <p:cNvSpPr txBox="1"/>
            <p:nvPr/>
          </p:nvSpPr>
          <p:spPr>
            <a:xfrm>
              <a:off x="5156924" y="2671722"/>
              <a:ext cx="3868103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b="0" spc="-150" dirty="0" err="1">
                  <a:latin typeface="Arial" charset="0"/>
                </a:rPr>
                <a:t>edu</a:t>
              </a:r>
              <a:r>
                <a:rPr lang="en-US" b="0" spc="-150" dirty="0">
                  <a:latin typeface="Arial" charset="0"/>
                </a:rPr>
                <a:t>. authority </a:t>
              </a:r>
              <a:r>
                <a:rPr lang="en-US" b="0" spc="-150" dirty="0" smtClean="0">
                  <a:latin typeface="Arial" charset="0"/>
                </a:rPr>
                <a:t>   192.5.6.30</a:t>
              </a:r>
              <a:endParaRPr lang="en-US" b="0" spc="-150" dirty="0">
                <a:latin typeface="Arial" charset="0"/>
              </a:endParaRPr>
            </a:p>
            <a:p>
              <a:pPr algn="l">
                <a:tabLst>
                  <a:tab pos="985838" algn="l"/>
                </a:tabLst>
              </a:pPr>
              <a:r>
                <a:rPr lang="en-US" b="0" spc="-150" dirty="0" err="1" smtClean="0">
                  <a:latin typeface="Arial" charset="0"/>
                </a:rPr>
                <a:t>princeton.edu</a:t>
              </a:r>
              <a:r>
                <a:rPr lang="en-US" b="0" spc="-150" dirty="0">
                  <a:latin typeface="Arial" charset="0"/>
                </a:rPr>
                <a:t>.:	NS </a:t>
              </a:r>
              <a:r>
                <a:rPr lang="hr-HR" b="0" spc="-150" dirty="0" smtClean="0">
                  <a:latin typeface="Arial" charset="0"/>
                </a:rPr>
                <a:t>66.28.0.14</a:t>
              </a:r>
              <a:endParaRPr lang="en-US" b="0" spc="-150" dirty="0">
                <a:latin typeface="Arial" charset="0"/>
              </a:endParaRPr>
            </a:p>
            <a:p>
              <a:pPr algn="l">
                <a:tabLst>
                  <a:tab pos="985838" algn="l"/>
                </a:tabLst>
              </a:pPr>
              <a:r>
                <a:rPr lang="en-US" b="0" spc="-150" dirty="0" err="1">
                  <a:latin typeface="Arial" charset="0"/>
                </a:rPr>
                <a:t>pedantic.edu</a:t>
              </a:r>
              <a:r>
                <a:rPr lang="en-US" b="0" spc="-150" dirty="0">
                  <a:latin typeface="Arial" charset="0"/>
                </a:rPr>
                <a:t>.:	NS 19.31.1.1</a:t>
              </a:r>
            </a:p>
          </p:txBody>
        </p:sp>
        <p:cxnSp>
          <p:nvCxnSpPr>
            <p:cNvPr id="24" name="Shape 23"/>
            <p:cNvCxnSpPr>
              <a:stCxn id="6" idx="0"/>
              <a:endCxn id="21" idx="1"/>
            </p:cNvCxnSpPr>
            <p:nvPr/>
          </p:nvCxnSpPr>
          <p:spPr>
            <a:xfrm rot="5400000" flipH="1" flipV="1">
              <a:off x="1826017" y="2288569"/>
              <a:ext cx="1733275" cy="3709339"/>
            </a:xfrm>
            <a:prstGeom prst="curvedConnector2">
              <a:avLst/>
            </a:prstGeom>
            <a:ln w="38100" cmpd="sng">
              <a:solidFill>
                <a:srgbClr val="000000"/>
              </a:solidFill>
              <a:headEnd type="none" w="med" len="med"/>
              <a:tailEnd type="triangl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hape 25"/>
            <p:cNvCxnSpPr>
              <a:stCxn id="21" idx="2"/>
              <a:endCxn id="6" idx="3"/>
            </p:cNvCxnSpPr>
            <p:nvPr/>
          </p:nvCxnSpPr>
          <p:spPr>
            <a:xfrm rot="5400000">
              <a:off x="2130818" y="2593368"/>
              <a:ext cx="1733275" cy="3709339"/>
            </a:xfrm>
            <a:prstGeom prst="curvedConnector2">
              <a:avLst/>
            </a:prstGeom>
            <a:ln w="38100" cmpd="sng">
              <a:solidFill>
                <a:srgbClr val="000000"/>
              </a:solidFill>
              <a:headEnd type="none" w="med" len="med"/>
              <a:tailEnd type="triangl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0" name="Group 49"/>
          <p:cNvGrpSpPr/>
          <p:nvPr/>
        </p:nvGrpSpPr>
        <p:grpSpPr>
          <a:xfrm>
            <a:off x="1688738" y="3844248"/>
            <a:ext cx="5938264" cy="489174"/>
            <a:chOff x="1688738" y="3844248"/>
            <a:chExt cx="5938264" cy="489174"/>
          </a:xfrm>
        </p:grpSpPr>
        <p:sp>
          <p:nvSpPr>
            <p:cNvPr id="29" name="Line Callout 1 (No Border) 28"/>
            <p:cNvSpPr/>
            <p:nvPr/>
          </p:nvSpPr>
          <p:spPr>
            <a:xfrm>
              <a:off x="1688738" y="3876222"/>
              <a:ext cx="2594493" cy="457200"/>
            </a:xfrm>
            <a:prstGeom prst="callout1">
              <a:avLst>
                <a:gd name="adj1" fmla="val 2779"/>
                <a:gd name="adj2" fmla="val 65219"/>
                <a:gd name="adj3" fmla="val -102357"/>
                <a:gd name="adj4" fmla="val 75983"/>
              </a:avLst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r>
                <a:rPr lang="en-US" b="0" dirty="0" smtClean="0">
                  <a:solidFill>
                    <a:srgbClr val="000000"/>
                  </a:solidFill>
                  <a:cs typeface="Arial" charset="0"/>
                </a:rPr>
                <a:t>www.princeton.edu</a:t>
              </a:r>
              <a:r>
                <a:rPr lang="en-US" b="0" dirty="0">
                  <a:solidFill>
                    <a:srgbClr val="000000"/>
                  </a:solidFill>
                  <a:cs typeface="Arial" charset="0"/>
                </a:rPr>
                <a:t>?</a:t>
              </a:r>
            </a:p>
          </p:txBody>
        </p:sp>
        <p:sp>
          <p:nvSpPr>
            <p:cNvPr id="30" name="Line Callout 1 (No Border) 29"/>
            <p:cNvSpPr/>
            <p:nvPr/>
          </p:nvSpPr>
          <p:spPr>
            <a:xfrm>
              <a:off x="5079011" y="3844248"/>
              <a:ext cx="2547991" cy="451469"/>
            </a:xfrm>
            <a:prstGeom prst="callout1">
              <a:avLst>
                <a:gd name="adj1" fmla="val 52437"/>
                <a:gd name="adj2" fmla="val 1694"/>
                <a:gd name="adj3" fmla="val 36608"/>
                <a:gd name="adj4" fmla="val -10170"/>
              </a:avLst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r>
                <a:rPr lang="en-US" b="0">
                  <a:solidFill>
                    <a:srgbClr val="000000"/>
                  </a:solidFill>
                  <a:cs typeface="Arial" charset="0"/>
                </a:rPr>
                <a:t>Contact </a:t>
              </a:r>
              <a:r>
                <a:rPr lang="en-US" b="0" smtClean="0">
                  <a:solidFill>
                    <a:srgbClr val="000000"/>
                  </a:solidFill>
                  <a:cs typeface="Arial" charset="0"/>
                </a:rPr>
                <a:t>66.28.0.14 for </a:t>
              </a:r>
              <a:r>
                <a:rPr lang="en-US" b="0" dirty="0" err="1" smtClean="0">
                  <a:solidFill>
                    <a:srgbClr val="000000"/>
                  </a:solidFill>
                  <a:cs typeface="Arial" charset="0"/>
                </a:rPr>
                <a:t>princeton.edu</a:t>
              </a:r>
              <a:r>
                <a:rPr lang="en-US" b="0" dirty="0">
                  <a:solidFill>
                    <a:srgbClr val="000000"/>
                  </a:solidFill>
                  <a:cs typeface="Arial" charset="0"/>
                </a:rPr>
                <a:t>.</a:t>
              </a:r>
            </a:p>
            <a:p>
              <a:endParaRPr lang="en-US" dirty="0"/>
            </a:p>
          </p:txBody>
        </p:sp>
      </p:grpSp>
      <p:grpSp>
        <p:nvGrpSpPr>
          <p:cNvPr id="54" name="Group 53"/>
          <p:cNvGrpSpPr/>
          <p:nvPr/>
        </p:nvGrpSpPr>
        <p:grpSpPr>
          <a:xfrm>
            <a:off x="837985" y="5009875"/>
            <a:ext cx="7959394" cy="1054536"/>
            <a:chOff x="837985" y="5009875"/>
            <a:chExt cx="7959394" cy="1054536"/>
          </a:xfrm>
        </p:grpSpPr>
        <p:pic>
          <p:nvPicPr>
            <p:cNvPr id="27" name="Picture 26" descr="server-48x48.png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4547323" y="5166739"/>
              <a:ext cx="609600" cy="609600"/>
            </a:xfrm>
            <a:prstGeom prst="rect">
              <a:avLst/>
            </a:prstGeom>
          </p:spPr>
        </p:pic>
        <p:sp>
          <p:nvSpPr>
            <p:cNvPr id="28" name="TextBox 27"/>
            <p:cNvSpPr txBox="1"/>
            <p:nvPr/>
          </p:nvSpPr>
          <p:spPr>
            <a:xfrm>
              <a:off x="4810302" y="5356525"/>
              <a:ext cx="3987077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0" spc="-150" dirty="0" err="1" smtClean="0">
                  <a:latin typeface="Arial" charset="0"/>
                </a:rPr>
                <a:t>princeton.edu</a:t>
              </a:r>
              <a:r>
                <a:rPr lang="en-US" b="0" spc="-150" dirty="0">
                  <a:latin typeface="Arial" charset="0"/>
                </a:rPr>
                <a:t>. authority </a:t>
              </a:r>
              <a:r>
                <a:rPr lang="hr-HR" b="0" spc="-150" dirty="0">
                  <a:latin typeface="Arial" charset="0"/>
                </a:rPr>
                <a:t>66.28.0.14</a:t>
              </a:r>
            </a:p>
            <a:p>
              <a:pPr>
                <a:tabLst>
                  <a:tab pos="985838" algn="l"/>
                </a:tabLst>
              </a:pPr>
              <a:r>
                <a:rPr lang="en-US" b="0" spc="-150" dirty="0" smtClean="0">
                  <a:latin typeface="Arial" charset="0"/>
                </a:rPr>
                <a:t>www.princeton.edu</a:t>
              </a:r>
              <a:r>
                <a:rPr lang="en-US" b="0" spc="-150" dirty="0">
                  <a:latin typeface="Arial" charset="0"/>
                </a:rPr>
                <a:t>.: A </a:t>
              </a:r>
              <a:r>
                <a:rPr lang="en-US" b="0" spc="-150" dirty="0" smtClean="0">
                  <a:latin typeface="Arial" charset="0"/>
                </a:rPr>
                <a:t> 140.180.223.42</a:t>
              </a:r>
              <a:endParaRPr lang="en-US" b="0" spc="-150" dirty="0">
                <a:latin typeface="Arial" charset="0"/>
              </a:endParaRPr>
            </a:p>
          </p:txBody>
        </p:sp>
        <p:cxnSp>
          <p:nvCxnSpPr>
            <p:cNvPr id="32" name="Curved Connector 31"/>
            <p:cNvCxnSpPr>
              <a:stCxn id="6" idx="0"/>
              <a:endCxn id="27" idx="0"/>
            </p:cNvCxnSpPr>
            <p:nvPr/>
          </p:nvCxnSpPr>
          <p:spPr>
            <a:xfrm rot="16200000" flipH="1">
              <a:off x="2766622" y="3081238"/>
              <a:ext cx="156864" cy="4014138"/>
            </a:xfrm>
            <a:prstGeom prst="curvedConnector3">
              <a:avLst>
                <a:gd name="adj1" fmla="val -145731"/>
              </a:avLst>
            </a:prstGeom>
            <a:ln w="38100" cmpd="sng">
              <a:solidFill>
                <a:srgbClr val="000000"/>
              </a:solidFill>
              <a:headEnd type="none" w="med" len="med"/>
              <a:tailEnd type="triangl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Curved Connector 33"/>
            <p:cNvCxnSpPr>
              <a:stCxn id="27" idx="2"/>
              <a:endCxn id="6" idx="2"/>
            </p:cNvCxnSpPr>
            <p:nvPr/>
          </p:nvCxnSpPr>
          <p:spPr>
            <a:xfrm rot="5400000" flipH="1">
              <a:off x="2766622" y="3690838"/>
              <a:ext cx="156864" cy="4014138"/>
            </a:xfrm>
            <a:prstGeom prst="curvedConnector3">
              <a:avLst>
                <a:gd name="adj1" fmla="val -145731"/>
              </a:avLst>
            </a:prstGeom>
            <a:ln w="38100" cmpd="sng">
              <a:solidFill>
                <a:srgbClr val="000000"/>
              </a:solidFill>
              <a:headEnd type="none" w="med" len="med"/>
              <a:tailEnd type="triangl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5" name="Rectangle 34"/>
          <p:cNvSpPr/>
          <p:nvPr/>
        </p:nvSpPr>
        <p:spPr>
          <a:xfrm>
            <a:off x="806542" y="5944037"/>
            <a:ext cx="264687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tabLst>
                <a:tab pos="620713" algn="l"/>
              </a:tabLst>
            </a:pPr>
            <a:r>
              <a:rPr lang="en-US" dirty="0" err="1">
                <a:latin typeface="Arial" charset="0"/>
              </a:rPr>
              <a:t>edu</a:t>
            </a:r>
            <a:r>
              <a:rPr lang="en-US" dirty="0">
                <a:latin typeface="Arial" charset="0"/>
              </a:rPr>
              <a:t>.:   NS 192.5.6.30</a:t>
            </a:r>
          </a:p>
        </p:txBody>
      </p:sp>
      <p:sp>
        <p:nvSpPr>
          <p:cNvPr id="45" name="Rectangle 44"/>
          <p:cNvSpPr/>
          <p:nvPr/>
        </p:nvSpPr>
        <p:spPr>
          <a:xfrm>
            <a:off x="709762" y="6218417"/>
            <a:ext cx="381546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tabLst>
                <a:tab pos="985838" algn="l"/>
              </a:tabLst>
            </a:pPr>
            <a:r>
              <a:rPr lang="en-US" dirty="0" err="1" smtClean="0">
                <a:latin typeface="Arial" charset="0"/>
              </a:rPr>
              <a:t>princeton.edu</a:t>
            </a:r>
            <a:r>
              <a:rPr lang="en-US" dirty="0" smtClean="0">
                <a:latin typeface="Arial" charset="0"/>
              </a:rPr>
              <a:t>.:</a:t>
            </a:r>
            <a:r>
              <a:rPr lang="en-US" dirty="0">
                <a:latin typeface="Arial" charset="0"/>
              </a:rPr>
              <a:t>  </a:t>
            </a:r>
            <a:r>
              <a:rPr lang="en-US" dirty="0" smtClean="0">
                <a:latin typeface="Arial" charset="0"/>
              </a:rPr>
              <a:t>NS </a:t>
            </a:r>
            <a:r>
              <a:rPr lang="hr-HR" dirty="0" smtClean="0">
                <a:latin typeface="Arial" charset="0"/>
              </a:rPr>
              <a:t>66.28.0.14</a:t>
            </a:r>
            <a:endParaRPr lang="hr-HR" dirty="0">
              <a:latin typeface="Arial" charset="0"/>
            </a:endParaRPr>
          </a:p>
        </p:txBody>
      </p:sp>
      <p:grpSp>
        <p:nvGrpSpPr>
          <p:cNvPr id="51" name="Group 50"/>
          <p:cNvGrpSpPr/>
          <p:nvPr/>
        </p:nvGrpSpPr>
        <p:grpSpPr>
          <a:xfrm>
            <a:off x="1447586" y="4280852"/>
            <a:ext cx="7337985" cy="2322020"/>
            <a:chOff x="1447586" y="4280852"/>
            <a:chExt cx="7337985" cy="2322020"/>
          </a:xfrm>
        </p:grpSpPr>
        <p:sp>
          <p:nvSpPr>
            <p:cNvPr id="46" name="Line Callout 1 (No Border) 45"/>
            <p:cNvSpPr/>
            <p:nvPr/>
          </p:nvSpPr>
          <p:spPr>
            <a:xfrm>
              <a:off x="1447586" y="4280852"/>
              <a:ext cx="2483668" cy="457200"/>
            </a:xfrm>
            <a:prstGeom prst="callout1">
              <a:avLst>
                <a:gd name="adj1" fmla="val 48725"/>
                <a:gd name="adj2" fmla="val 97321"/>
                <a:gd name="adj3" fmla="val 123944"/>
                <a:gd name="adj4" fmla="val 109944"/>
              </a:avLst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r>
                <a:rPr lang="en-US" b="0" dirty="0" smtClean="0">
                  <a:solidFill>
                    <a:srgbClr val="000000"/>
                  </a:solidFill>
                  <a:cs typeface="Arial" charset="0"/>
                </a:rPr>
                <a:t>www.princeton.edu</a:t>
              </a:r>
              <a:r>
                <a:rPr lang="en-US" b="0" dirty="0">
                  <a:solidFill>
                    <a:srgbClr val="000000"/>
                  </a:solidFill>
                  <a:cs typeface="Arial" charset="0"/>
                </a:rPr>
                <a:t>?</a:t>
              </a:r>
            </a:p>
          </p:txBody>
        </p:sp>
        <p:sp>
          <p:nvSpPr>
            <p:cNvPr id="48" name="Line Callout 1 (No Border) 47"/>
            <p:cNvSpPr/>
            <p:nvPr/>
          </p:nvSpPr>
          <p:spPr>
            <a:xfrm>
              <a:off x="4401952" y="6145672"/>
              <a:ext cx="4383619" cy="457200"/>
            </a:xfrm>
            <a:prstGeom prst="callout1">
              <a:avLst>
                <a:gd name="adj1" fmla="val 13749"/>
                <a:gd name="adj2" fmla="val 8374"/>
                <a:gd name="adj3" fmla="val -40323"/>
                <a:gd name="adj4" fmla="val 3121"/>
              </a:avLst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r>
                <a:rPr lang="en-US" spc="-150" dirty="0" smtClean="0">
                  <a:solidFill>
                    <a:srgbClr val="000000"/>
                  </a:solidFill>
                  <a:cs typeface="Arial" charset="0"/>
                </a:rPr>
                <a:t>www.princeton.edu</a:t>
              </a:r>
              <a:r>
                <a:rPr lang="en-US" spc="-150" dirty="0">
                  <a:solidFill>
                    <a:srgbClr val="000000"/>
                  </a:solidFill>
                  <a:cs typeface="Arial" charset="0"/>
                </a:rPr>
                <a:t>.: A </a:t>
              </a:r>
              <a:r>
                <a:rPr lang="en-US" spc="-150" dirty="0" smtClean="0">
                  <a:solidFill>
                    <a:srgbClr val="000000"/>
                  </a:solidFill>
                  <a:cs typeface="Arial" charset="0"/>
                </a:rPr>
                <a:t> 140.180.223.42</a:t>
              </a:r>
              <a:endParaRPr lang="en-US" spc="-150" dirty="0">
                <a:solidFill>
                  <a:srgbClr val="000000"/>
                </a:solidFill>
                <a:cs typeface="Arial" charset="0"/>
              </a:endParaRPr>
            </a:p>
          </p:txBody>
        </p:sp>
      </p:grpSp>
      <p:pic>
        <p:nvPicPr>
          <p:cNvPr id="38" name="Picture 37" descr="computer-48x48.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52400" y="3976052"/>
            <a:ext cx="609600" cy="609600"/>
          </a:xfrm>
          <a:prstGeom prst="rect">
            <a:avLst/>
          </a:prstGeom>
        </p:spPr>
      </p:pic>
      <p:cxnSp>
        <p:nvCxnSpPr>
          <p:cNvPr id="39" name="Curved Connector 17"/>
          <p:cNvCxnSpPr>
            <a:stCxn id="38" idx="2"/>
            <a:endCxn id="6" idx="1"/>
          </p:cNvCxnSpPr>
          <p:nvPr/>
        </p:nvCxnSpPr>
        <p:spPr>
          <a:xfrm rot="16200000" flipH="1">
            <a:off x="130681" y="4912170"/>
            <a:ext cx="729023" cy="75985"/>
          </a:xfrm>
          <a:prstGeom prst="curvedConnector2">
            <a:avLst/>
          </a:prstGeom>
          <a:ln w="38100" cap="flat" cmpd="sng" algn="ctr">
            <a:solidFill>
              <a:schemeClr val="accent6">
                <a:lumMod val="75000"/>
              </a:schemeClr>
            </a:solidFill>
            <a:prstDash val="solid"/>
            <a:round/>
            <a:headEnd type="none" w="med" len="med"/>
            <a:tailEnd type="triangl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22502" y="3575322"/>
            <a:ext cx="84189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dirty="0" smtClean="0">
                <a:latin typeface="Arial" charset="0"/>
              </a:rPr>
              <a:t>Client</a:t>
            </a:r>
            <a:endParaRPr lang="en-US" b="0" dirty="0">
              <a:latin typeface="Arial" charset="0"/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934AC4-E5A6-0446-ADDB-6CB25A5DDD13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36" name="Line Callout 1 (No Border) 35"/>
          <p:cNvSpPr/>
          <p:nvPr/>
        </p:nvSpPr>
        <p:spPr>
          <a:xfrm>
            <a:off x="1275951" y="4725928"/>
            <a:ext cx="4638318" cy="451469"/>
          </a:xfrm>
          <a:prstGeom prst="callout1">
            <a:avLst>
              <a:gd name="adj1" fmla="val 52437"/>
              <a:gd name="adj2" fmla="val 1694"/>
              <a:gd name="adj3" fmla="val 14908"/>
              <a:gd name="adj4" fmla="val -3121"/>
            </a:avLst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sk-SK" dirty="0" err="1">
                <a:solidFill>
                  <a:schemeClr val="accent6">
                    <a:lumMod val="75000"/>
                  </a:schemeClr>
                </a:solidFill>
                <a:cs typeface="Arial" charset="0"/>
              </a:rPr>
              <a:t>www.princeton.edu</a:t>
            </a:r>
            <a:r>
              <a:rPr lang="sk-SK" dirty="0">
                <a:solidFill>
                  <a:schemeClr val="accent6">
                    <a:lumMod val="75000"/>
                  </a:schemeClr>
                </a:solidFill>
                <a:cs typeface="Arial" charset="0"/>
              </a:rPr>
              <a:t> A </a:t>
            </a:r>
            <a:r>
              <a:rPr lang="sk-SK" dirty="0" smtClean="0">
                <a:solidFill>
                  <a:schemeClr val="accent6">
                    <a:lumMod val="75000"/>
                  </a:schemeClr>
                </a:solidFill>
                <a:cs typeface="Arial" charset="0"/>
              </a:rPr>
              <a:t>140.180.223.42</a:t>
            </a:r>
            <a:endParaRPr lang="sk-SK" dirty="0">
              <a:solidFill>
                <a:schemeClr val="accent6">
                  <a:lumMod val="75000"/>
                </a:schemeClr>
              </a:solidFill>
              <a:cs typeface="Arial" charset="0"/>
            </a:endParaRPr>
          </a:p>
        </p:txBody>
      </p:sp>
      <p:cxnSp>
        <p:nvCxnSpPr>
          <p:cNvPr id="40" name="Curved Connector 17"/>
          <p:cNvCxnSpPr>
            <a:endCxn id="38" idx="3"/>
          </p:cNvCxnSpPr>
          <p:nvPr/>
        </p:nvCxnSpPr>
        <p:spPr>
          <a:xfrm rot="16200000" flipV="1">
            <a:off x="540850" y="4502003"/>
            <a:ext cx="729023" cy="286722"/>
          </a:xfrm>
          <a:prstGeom prst="curvedConnector2">
            <a:avLst/>
          </a:prstGeom>
          <a:ln w="38100" cap="flat" cmpd="sng" algn="ctr">
            <a:solidFill>
              <a:schemeClr val="accent6">
                <a:lumMod val="75000"/>
              </a:schemeClr>
            </a:solidFill>
            <a:prstDash val="solid"/>
            <a:round/>
            <a:headEnd type="none" w="med" len="med"/>
            <a:tailEnd type="triangl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2" name="Line Callout 1 (No Border) 41"/>
          <p:cNvSpPr/>
          <p:nvPr/>
        </p:nvSpPr>
        <p:spPr>
          <a:xfrm>
            <a:off x="1630518" y="4139036"/>
            <a:ext cx="2605536" cy="457200"/>
          </a:xfrm>
          <a:prstGeom prst="callout1">
            <a:avLst>
              <a:gd name="adj1" fmla="val 49230"/>
              <a:gd name="adj2" fmla="val 4105"/>
              <a:gd name="adj3" fmla="val 127585"/>
              <a:gd name="adj4" fmla="val -41206"/>
            </a:avLst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spc="-100" dirty="0" smtClean="0">
                <a:solidFill>
                  <a:schemeClr val="accent6">
                    <a:lumMod val="75000"/>
                  </a:schemeClr>
                </a:solidFill>
                <a:cs typeface="Arial" charset="0"/>
              </a:rPr>
              <a:t>www.princeton.edu</a:t>
            </a:r>
            <a:r>
              <a:rPr lang="en-US" spc="-100" dirty="0">
                <a:solidFill>
                  <a:schemeClr val="accent6">
                    <a:lumMod val="75000"/>
                  </a:schemeClr>
                </a:solidFill>
                <a:cs typeface="Arial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6430529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/>
      <p:bldP spid="45" grpId="0"/>
      <p:bldP spid="36" grpId="0" animBg="1"/>
      <p:bldP spid="42" grpId="0" animBg="1"/>
      <p:bldP spid="42" grpId="1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 Placeholder 4"/>
          <p:cNvSpPr txBox="1">
            <a:spLocks/>
          </p:cNvSpPr>
          <p:nvPr/>
        </p:nvSpPr>
        <p:spPr>
          <a:xfrm>
            <a:off x="185035" y="1278103"/>
            <a:ext cx="4040188" cy="6397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400" b="1" i="0" kern="1200">
                <a:solidFill>
                  <a:schemeClr val="tx1"/>
                </a:solidFill>
                <a:latin typeface="+mn-lt"/>
                <a:ea typeface="+mn-ea"/>
                <a:cs typeface="Calibri"/>
              </a:defRPr>
            </a:lvl1pPr>
            <a:lvl2pPr marL="4572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000" b="1" i="0" kern="1200">
                <a:solidFill>
                  <a:schemeClr val="tx1"/>
                </a:solidFill>
                <a:latin typeface="+mn-lt"/>
                <a:ea typeface="+mn-ea"/>
                <a:cs typeface="Calibri"/>
              </a:defRPr>
            </a:lvl2pPr>
            <a:lvl3pPr marL="9144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800" b="1" i="0" kern="1200">
                <a:solidFill>
                  <a:schemeClr val="tx1"/>
                </a:solidFill>
                <a:latin typeface="+mn-lt"/>
                <a:ea typeface="+mn-ea"/>
                <a:cs typeface="Calibri"/>
              </a:defRPr>
            </a:lvl3pPr>
            <a:lvl4pPr marL="13716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600" b="1" i="0" kern="1200">
                <a:solidFill>
                  <a:schemeClr val="tx1"/>
                </a:solidFill>
                <a:latin typeface="+mn-lt"/>
                <a:ea typeface="+mn-ea"/>
                <a:cs typeface="Calibri"/>
              </a:defRPr>
            </a:lvl4pPr>
            <a:lvl5pPr marL="18288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600" b="1" i="0" kern="1200">
                <a:solidFill>
                  <a:schemeClr val="tx1"/>
                </a:solidFill>
                <a:latin typeface="+mn-lt"/>
                <a:ea typeface="+mn-ea"/>
                <a:cs typeface="Calibri"/>
              </a:defRPr>
            </a:lvl5pPr>
            <a:lvl6pPr marL="22860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Recursive query</a:t>
            </a:r>
            <a:endParaRPr lang="en-US" dirty="0"/>
          </a:p>
        </p:txBody>
      </p:sp>
      <p:sp>
        <p:nvSpPr>
          <p:cNvPr id="16" name="Content Placeholder 5"/>
          <p:cNvSpPr txBox="1">
            <a:spLocks/>
          </p:cNvSpPr>
          <p:nvPr/>
        </p:nvSpPr>
        <p:spPr>
          <a:xfrm>
            <a:off x="181444" y="2174874"/>
            <a:ext cx="4463582" cy="43783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b="0" i="0" kern="1200">
                <a:solidFill>
                  <a:schemeClr val="tx1"/>
                </a:solidFill>
                <a:latin typeface="+mn-lt"/>
                <a:ea typeface="+mn-ea"/>
                <a:cs typeface="Calibri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b="0" i="0" kern="1200">
                <a:solidFill>
                  <a:schemeClr val="tx1"/>
                </a:solidFill>
                <a:latin typeface="+mn-lt"/>
                <a:ea typeface="+mn-ea"/>
                <a:cs typeface="Calibri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b="0" i="0" kern="1200">
                <a:solidFill>
                  <a:schemeClr val="tx1"/>
                </a:solidFill>
                <a:latin typeface="+mn-lt"/>
                <a:ea typeface="+mn-ea"/>
                <a:cs typeface="Calibri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1600" b="0" i="0" kern="1200">
                <a:solidFill>
                  <a:schemeClr val="tx1"/>
                </a:solidFill>
                <a:latin typeface="+mn-lt"/>
                <a:ea typeface="+mn-ea"/>
                <a:cs typeface="Calibri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1600" b="0" i="0" kern="1200">
                <a:solidFill>
                  <a:schemeClr val="tx1"/>
                </a:solidFill>
                <a:latin typeface="+mn-lt"/>
                <a:ea typeface="+mn-ea"/>
                <a:cs typeface="Calibri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80000"/>
              </a:lnSpc>
            </a:pPr>
            <a:r>
              <a:rPr lang="en-US" sz="2600" dirty="0" smtClean="0"/>
              <a:t>Less burden on entity initiating the query</a:t>
            </a:r>
            <a:endParaRPr lang="en-US" sz="2600" b="1" dirty="0" smtClean="0">
              <a:solidFill>
                <a:srgbClr val="E46C0A"/>
              </a:solidFill>
            </a:endParaRPr>
          </a:p>
          <a:p>
            <a:pPr>
              <a:lnSpc>
                <a:spcPct val="80000"/>
              </a:lnSpc>
            </a:pPr>
            <a:endParaRPr lang="en-US" sz="2600" dirty="0" smtClean="0"/>
          </a:p>
          <a:p>
            <a:pPr>
              <a:lnSpc>
                <a:spcPct val="80000"/>
              </a:lnSpc>
            </a:pPr>
            <a:r>
              <a:rPr lang="en-US" sz="2600" b="1" dirty="0" smtClean="0">
                <a:solidFill>
                  <a:schemeClr val="accent6">
                    <a:lumMod val="75000"/>
                  </a:schemeClr>
                </a:solidFill>
              </a:rPr>
              <a:t>More</a:t>
            </a:r>
            <a:r>
              <a:rPr lang="en-US" sz="26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2600" b="1" dirty="0" smtClean="0">
                <a:solidFill>
                  <a:schemeClr val="accent6">
                    <a:lumMod val="75000"/>
                  </a:schemeClr>
                </a:solidFill>
              </a:rPr>
              <a:t>burden on nameserver</a:t>
            </a:r>
            <a:r>
              <a:rPr lang="en-US" sz="2600" b="1" dirty="0" smtClean="0">
                <a:solidFill>
                  <a:srgbClr val="1F497D"/>
                </a:solidFill>
              </a:rPr>
              <a:t> </a:t>
            </a:r>
            <a:r>
              <a:rPr lang="en-US" sz="2600" dirty="0" smtClean="0"/>
              <a:t>(has to return an answer to the query)</a:t>
            </a:r>
          </a:p>
          <a:p>
            <a:pPr>
              <a:lnSpc>
                <a:spcPct val="80000"/>
              </a:lnSpc>
            </a:pPr>
            <a:endParaRPr lang="en-US" sz="2600" dirty="0" smtClean="0"/>
          </a:p>
          <a:p>
            <a:pPr>
              <a:lnSpc>
                <a:spcPct val="80000"/>
              </a:lnSpc>
            </a:pPr>
            <a:r>
              <a:rPr lang="en-US" sz="2600" dirty="0" smtClean="0"/>
              <a:t>Most root and TLD servers won’t</a:t>
            </a:r>
            <a:r>
              <a:rPr lang="en-US" sz="2600" b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2600" dirty="0" smtClean="0"/>
              <a:t>answer</a:t>
            </a:r>
            <a:r>
              <a:rPr lang="en-US" sz="2600" b="1" dirty="0" smtClean="0"/>
              <a:t> </a:t>
            </a:r>
            <a:r>
              <a:rPr lang="en-US" sz="2600" dirty="0" smtClean="0"/>
              <a:t>(shed load)</a:t>
            </a:r>
          </a:p>
          <a:p>
            <a:pPr lvl="1">
              <a:lnSpc>
                <a:spcPct val="80000"/>
              </a:lnSpc>
            </a:pPr>
            <a:r>
              <a:rPr lang="en-US" sz="2600" dirty="0" smtClean="0"/>
              <a:t>Local name server answers recursive query</a:t>
            </a:r>
            <a:endParaRPr lang="en-US" sz="2600" dirty="0"/>
          </a:p>
        </p:txBody>
      </p:sp>
      <p:sp>
        <p:nvSpPr>
          <p:cNvPr id="17" name="Text Placeholder 6"/>
          <p:cNvSpPr txBox="1">
            <a:spLocks/>
          </p:cNvSpPr>
          <p:nvPr/>
        </p:nvSpPr>
        <p:spPr>
          <a:xfrm>
            <a:off x="4645026" y="1278104"/>
            <a:ext cx="4041775" cy="6397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400" b="1" i="0" kern="1200">
                <a:solidFill>
                  <a:schemeClr val="tx1"/>
                </a:solidFill>
                <a:latin typeface="+mn-lt"/>
                <a:ea typeface="+mn-ea"/>
                <a:cs typeface="Calibri"/>
              </a:defRPr>
            </a:lvl1pPr>
            <a:lvl2pPr marL="4572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000" b="1" i="0" kern="1200">
                <a:solidFill>
                  <a:schemeClr val="tx1"/>
                </a:solidFill>
                <a:latin typeface="+mn-lt"/>
                <a:ea typeface="+mn-ea"/>
                <a:cs typeface="Calibri"/>
              </a:defRPr>
            </a:lvl2pPr>
            <a:lvl3pPr marL="9144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800" b="1" i="0" kern="1200">
                <a:solidFill>
                  <a:schemeClr val="tx1"/>
                </a:solidFill>
                <a:latin typeface="+mn-lt"/>
                <a:ea typeface="+mn-ea"/>
                <a:cs typeface="Calibri"/>
              </a:defRPr>
            </a:lvl3pPr>
            <a:lvl4pPr marL="13716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600" b="1" i="0" kern="1200">
                <a:solidFill>
                  <a:schemeClr val="tx1"/>
                </a:solidFill>
                <a:latin typeface="+mn-lt"/>
                <a:ea typeface="+mn-ea"/>
                <a:cs typeface="Calibri"/>
              </a:defRPr>
            </a:lvl4pPr>
            <a:lvl5pPr marL="18288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600" b="1" i="0" kern="1200">
                <a:solidFill>
                  <a:schemeClr val="tx1"/>
                </a:solidFill>
                <a:latin typeface="+mn-lt"/>
                <a:ea typeface="+mn-ea"/>
                <a:cs typeface="Calibri"/>
              </a:defRPr>
            </a:lvl5pPr>
            <a:lvl6pPr marL="22860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Iterative query</a:t>
            </a:r>
            <a:endParaRPr lang="en-US" dirty="0"/>
          </a:p>
        </p:txBody>
      </p:sp>
      <p:sp>
        <p:nvSpPr>
          <p:cNvPr id="18" name="Content Placeholder 7"/>
          <p:cNvSpPr txBox="1">
            <a:spLocks/>
          </p:cNvSpPr>
          <p:nvPr/>
        </p:nvSpPr>
        <p:spPr>
          <a:xfrm>
            <a:off x="4645026" y="2174875"/>
            <a:ext cx="4291070" cy="39512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b="0" i="0" kern="1200">
                <a:solidFill>
                  <a:schemeClr val="tx1"/>
                </a:solidFill>
                <a:latin typeface="+mn-lt"/>
                <a:ea typeface="+mn-ea"/>
                <a:cs typeface="Calibri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b="0" i="0" kern="1200">
                <a:solidFill>
                  <a:schemeClr val="tx1"/>
                </a:solidFill>
                <a:latin typeface="+mn-lt"/>
                <a:ea typeface="+mn-ea"/>
                <a:cs typeface="Calibri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b="0" i="0" kern="1200">
                <a:solidFill>
                  <a:schemeClr val="tx1"/>
                </a:solidFill>
                <a:latin typeface="+mn-lt"/>
                <a:ea typeface="+mn-ea"/>
                <a:cs typeface="Calibri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1600" b="0" i="0" kern="1200">
                <a:solidFill>
                  <a:schemeClr val="tx1"/>
                </a:solidFill>
                <a:latin typeface="+mn-lt"/>
                <a:ea typeface="+mn-ea"/>
                <a:cs typeface="Calibri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1600" b="0" i="0" kern="1200">
                <a:solidFill>
                  <a:schemeClr val="tx1"/>
                </a:solidFill>
                <a:latin typeface="+mn-lt"/>
                <a:ea typeface="+mn-ea"/>
                <a:cs typeface="Calibri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80000"/>
              </a:lnSpc>
            </a:pPr>
            <a:r>
              <a:rPr lang="en-US" sz="2600" b="1" dirty="0" smtClean="0">
                <a:solidFill>
                  <a:srgbClr val="E46C0A"/>
                </a:solidFill>
              </a:rPr>
              <a:t>More burden on query initiator</a:t>
            </a:r>
          </a:p>
          <a:p>
            <a:pPr>
              <a:lnSpc>
                <a:spcPct val="80000"/>
              </a:lnSpc>
            </a:pPr>
            <a:endParaRPr lang="en-US" sz="2600" dirty="0" smtClean="0"/>
          </a:p>
          <a:p>
            <a:pPr>
              <a:lnSpc>
                <a:spcPct val="80000"/>
              </a:lnSpc>
            </a:pPr>
            <a:r>
              <a:rPr lang="en-US" sz="2600" dirty="0" smtClean="0"/>
              <a:t>Less burden on nameserver (simply refers the query to another server)</a:t>
            </a:r>
            <a:endParaRPr lang="en-US" sz="2600" dirty="0"/>
          </a:p>
        </p:txBody>
      </p:sp>
      <p:sp>
        <p:nvSpPr>
          <p:cNvPr id="19" name="Title 1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Recursive versus iterative queries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834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solidFill>
            <a:schemeClr val="tx1"/>
          </a:solidFill>
        </p:spPr>
        <p:txBody>
          <a:bodyPr>
            <a:normAutofit/>
          </a:bodyPr>
          <a:lstStyle/>
          <a:p>
            <a:pPr algn="l">
              <a:spcBef>
                <a:spcPts val="0"/>
              </a:spcBef>
              <a:buNone/>
            </a:pPr>
            <a:r>
              <a:rPr lang="en-US" sz="2000" b="1" dirty="0" smtClean="0">
                <a:solidFill>
                  <a:schemeClr val="bg1"/>
                </a:solidFill>
                <a:latin typeface="Courier New" charset="0"/>
                <a:ea typeface="Courier New" charset="0"/>
                <a:cs typeface="Courier New" charset="0"/>
              </a:rPr>
              <a:t>$ dig @</a:t>
            </a:r>
            <a:r>
              <a:rPr lang="en-US" sz="2000" b="1" dirty="0" err="1" smtClean="0">
                <a:solidFill>
                  <a:schemeClr val="bg1"/>
                </a:solidFill>
                <a:latin typeface="Courier New" charset="0"/>
                <a:ea typeface="Courier New" charset="0"/>
                <a:cs typeface="Courier New" charset="0"/>
              </a:rPr>
              <a:t>a.root-servers.net</a:t>
            </a:r>
            <a:r>
              <a:rPr lang="en-US" sz="2000" b="1" dirty="0" smtClean="0">
                <a:solidFill>
                  <a:schemeClr val="bg1"/>
                </a:solidFill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Courier New" charset="0"/>
                <a:ea typeface="Courier New" charset="0"/>
                <a:cs typeface="Courier New" charset="0"/>
              </a:rPr>
              <a:t>www.freebsd.org</a:t>
            </a:r>
            <a:r>
              <a:rPr lang="en-US" sz="2000" b="1" dirty="0" smtClean="0">
                <a:solidFill>
                  <a:schemeClr val="bg1"/>
                </a:solidFill>
                <a:latin typeface="Courier New" charset="0"/>
                <a:ea typeface="Courier New" charset="0"/>
                <a:cs typeface="Courier New" charset="0"/>
              </a:rPr>
              <a:t> +</a:t>
            </a:r>
            <a:r>
              <a:rPr lang="en-US" sz="2000" b="1" dirty="0" err="1" smtClean="0">
                <a:solidFill>
                  <a:schemeClr val="bg1"/>
                </a:solidFill>
                <a:latin typeface="Courier New" charset="0"/>
                <a:ea typeface="Courier New" charset="0"/>
                <a:cs typeface="Courier New" charset="0"/>
              </a:rPr>
              <a:t>norecurse</a:t>
            </a:r>
            <a:endParaRPr lang="en-US" sz="2000" b="1" dirty="0" smtClean="0">
              <a:solidFill>
                <a:schemeClr val="bg1"/>
              </a:solidFill>
              <a:latin typeface="Courier New" charset="0"/>
              <a:ea typeface="Courier New" charset="0"/>
              <a:cs typeface="Courier New" charset="0"/>
            </a:endParaRPr>
          </a:p>
          <a:p>
            <a:pPr algn="l">
              <a:spcBef>
                <a:spcPts val="0"/>
              </a:spcBef>
              <a:buNone/>
            </a:pPr>
            <a:r>
              <a:rPr lang="en-US" sz="2000" b="1" dirty="0" smtClean="0">
                <a:solidFill>
                  <a:schemeClr val="bg1"/>
                </a:solidFill>
                <a:latin typeface="Courier New" charset="0"/>
                <a:ea typeface="Courier New" charset="0"/>
                <a:cs typeface="Courier New" charset="0"/>
              </a:rPr>
              <a:t>;; Got answer:</a:t>
            </a:r>
          </a:p>
          <a:p>
            <a:pPr algn="l">
              <a:spcBef>
                <a:spcPts val="0"/>
              </a:spcBef>
              <a:buNone/>
            </a:pPr>
            <a:r>
              <a:rPr lang="en-US" sz="2000" b="1" dirty="0" smtClean="0">
                <a:solidFill>
                  <a:schemeClr val="bg1"/>
                </a:solidFill>
                <a:latin typeface="Courier New" charset="0"/>
                <a:ea typeface="Courier New" charset="0"/>
                <a:cs typeface="Courier New" charset="0"/>
              </a:rPr>
              <a:t>;; -&gt;&gt;HEADER&lt;&lt;- opcode: QUERY, status: NOERROR, id: 57494</a:t>
            </a:r>
          </a:p>
          <a:p>
            <a:pPr algn="l">
              <a:spcBef>
                <a:spcPts val="0"/>
              </a:spcBef>
              <a:buNone/>
            </a:pPr>
            <a:r>
              <a:rPr lang="en-US" sz="2000" b="1" dirty="0" smtClean="0">
                <a:solidFill>
                  <a:schemeClr val="bg1"/>
                </a:solidFill>
                <a:latin typeface="Courier New" charset="0"/>
                <a:ea typeface="Courier New" charset="0"/>
                <a:cs typeface="Courier New" charset="0"/>
              </a:rPr>
              <a:t>;; QUERY: 1, ANSWER: 0, AUTHORITY: 2, ADDITIONAL: 2</a:t>
            </a:r>
          </a:p>
          <a:p>
            <a:pPr algn="l">
              <a:spcBef>
                <a:spcPts val="0"/>
              </a:spcBef>
              <a:buNone/>
            </a:pPr>
            <a:endParaRPr lang="en-US" sz="2000" b="1" dirty="0" smtClean="0">
              <a:solidFill>
                <a:schemeClr val="bg1"/>
              </a:solidFill>
              <a:latin typeface="Courier New" charset="0"/>
              <a:ea typeface="Courier New" charset="0"/>
              <a:cs typeface="Courier New" charset="0"/>
            </a:endParaRPr>
          </a:p>
          <a:p>
            <a:pPr algn="l">
              <a:spcBef>
                <a:spcPts val="0"/>
              </a:spcBef>
              <a:buNone/>
            </a:pPr>
            <a:r>
              <a:rPr lang="en-US" sz="2000" b="1" dirty="0" smtClean="0">
                <a:solidFill>
                  <a:schemeClr val="bg1"/>
                </a:solidFill>
                <a:latin typeface="Courier New" charset="0"/>
                <a:ea typeface="Courier New" charset="0"/>
                <a:cs typeface="Courier New" charset="0"/>
              </a:rPr>
              <a:t>;; QUESTION SECTION:</a:t>
            </a:r>
          </a:p>
          <a:p>
            <a:pPr algn="l">
              <a:spcBef>
                <a:spcPts val="0"/>
              </a:spcBef>
              <a:buNone/>
            </a:pPr>
            <a:r>
              <a:rPr lang="en-US" sz="2000" b="1" dirty="0" smtClean="0">
                <a:solidFill>
                  <a:schemeClr val="bg1"/>
                </a:solidFill>
                <a:latin typeface="Courier New" charset="0"/>
                <a:ea typeface="Courier New" charset="0"/>
                <a:cs typeface="Courier New" charset="0"/>
              </a:rPr>
              <a:t>;</a:t>
            </a:r>
            <a:r>
              <a:rPr lang="en-US" sz="2000" b="1" dirty="0" err="1" smtClean="0">
                <a:solidFill>
                  <a:schemeClr val="bg1"/>
                </a:solidFill>
                <a:latin typeface="Courier New" charset="0"/>
                <a:ea typeface="Courier New" charset="0"/>
                <a:cs typeface="Courier New" charset="0"/>
              </a:rPr>
              <a:t>www.freebsd.org</a:t>
            </a:r>
            <a:r>
              <a:rPr lang="en-US" sz="2000" b="1" dirty="0" smtClean="0">
                <a:solidFill>
                  <a:schemeClr val="bg1"/>
                </a:solidFill>
                <a:latin typeface="Courier New" charset="0"/>
                <a:ea typeface="Courier New" charset="0"/>
                <a:cs typeface="Courier New" charset="0"/>
              </a:rPr>
              <a:t>.		IN	A</a:t>
            </a:r>
          </a:p>
          <a:p>
            <a:pPr algn="l">
              <a:spcBef>
                <a:spcPts val="0"/>
              </a:spcBef>
              <a:buNone/>
            </a:pPr>
            <a:endParaRPr lang="en-US" sz="2000" b="1" dirty="0" smtClean="0">
              <a:solidFill>
                <a:schemeClr val="bg1"/>
              </a:solidFill>
              <a:latin typeface="Courier New" charset="0"/>
              <a:ea typeface="Courier New" charset="0"/>
              <a:cs typeface="Courier New" charset="0"/>
            </a:endParaRPr>
          </a:p>
          <a:p>
            <a:pPr algn="l">
              <a:spcBef>
                <a:spcPts val="0"/>
              </a:spcBef>
              <a:buNone/>
            </a:pPr>
            <a:r>
              <a:rPr lang="en-US" sz="2000" b="1" dirty="0" smtClean="0">
                <a:solidFill>
                  <a:schemeClr val="bg1"/>
                </a:solidFill>
                <a:latin typeface="Courier New" charset="0"/>
                <a:ea typeface="Courier New" charset="0"/>
                <a:cs typeface="Courier New" charset="0"/>
              </a:rPr>
              <a:t>;; AUTHORITY SECTION:</a:t>
            </a:r>
          </a:p>
          <a:p>
            <a:pPr algn="l">
              <a:spcBef>
                <a:spcPts val="0"/>
              </a:spcBef>
              <a:buNone/>
            </a:pPr>
            <a:r>
              <a:rPr lang="en-US" sz="2000" b="1" dirty="0" smtClean="0">
                <a:solidFill>
                  <a:schemeClr val="bg1"/>
                </a:solidFill>
                <a:latin typeface="Courier New" charset="0"/>
                <a:ea typeface="Courier New" charset="0"/>
                <a:cs typeface="Courier New" charset="0"/>
              </a:rPr>
              <a:t>org.			172800	IN	NS	b0.org.afilias-nst.org.</a:t>
            </a:r>
          </a:p>
          <a:p>
            <a:pPr algn="l">
              <a:spcBef>
                <a:spcPts val="0"/>
              </a:spcBef>
              <a:buNone/>
            </a:pPr>
            <a:r>
              <a:rPr lang="en-US" sz="2000" b="1" dirty="0" smtClean="0">
                <a:solidFill>
                  <a:schemeClr val="bg1"/>
                </a:solidFill>
                <a:latin typeface="Courier New" charset="0"/>
                <a:ea typeface="Courier New" charset="0"/>
                <a:cs typeface="Courier New" charset="0"/>
              </a:rPr>
              <a:t>org.			172800	IN	NS	d0.org.afilias-nst.org.</a:t>
            </a:r>
          </a:p>
          <a:p>
            <a:pPr algn="l">
              <a:spcBef>
                <a:spcPts val="0"/>
              </a:spcBef>
              <a:buNone/>
            </a:pPr>
            <a:endParaRPr lang="en-US" sz="2000" b="1" dirty="0" smtClean="0">
              <a:solidFill>
                <a:schemeClr val="bg1"/>
              </a:solidFill>
              <a:latin typeface="Courier New" charset="0"/>
              <a:ea typeface="Courier New" charset="0"/>
              <a:cs typeface="Courier New" charset="0"/>
            </a:endParaRPr>
          </a:p>
          <a:p>
            <a:pPr algn="l">
              <a:spcBef>
                <a:spcPts val="0"/>
              </a:spcBef>
              <a:buNone/>
            </a:pPr>
            <a:r>
              <a:rPr lang="en-US" sz="2000" b="1" dirty="0" smtClean="0">
                <a:solidFill>
                  <a:schemeClr val="bg1"/>
                </a:solidFill>
                <a:latin typeface="Courier New" charset="0"/>
                <a:ea typeface="Courier New" charset="0"/>
                <a:cs typeface="Courier New" charset="0"/>
              </a:rPr>
              <a:t>;; ADDITIONAL SECTION:</a:t>
            </a:r>
          </a:p>
          <a:p>
            <a:pPr algn="l">
              <a:spcBef>
                <a:spcPts val="0"/>
              </a:spcBef>
              <a:buNone/>
            </a:pPr>
            <a:r>
              <a:rPr lang="en-US" sz="2000" b="1" dirty="0" smtClean="0">
                <a:solidFill>
                  <a:schemeClr val="bg1"/>
                </a:solidFill>
                <a:latin typeface="Courier New" charset="0"/>
                <a:ea typeface="Courier New" charset="0"/>
                <a:cs typeface="Courier New" charset="0"/>
              </a:rPr>
              <a:t>b0.org.afilias-nst.org.	172800	IN	A	199.19.54.1</a:t>
            </a:r>
          </a:p>
          <a:p>
            <a:pPr algn="l">
              <a:spcBef>
                <a:spcPts val="0"/>
              </a:spcBef>
              <a:buNone/>
            </a:pPr>
            <a:r>
              <a:rPr lang="en-US" sz="2000" b="1" dirty="0" smtClean="0">
                <a:solidFill>
                  <a:schemeClr val="bg1"/>
                </a:solidFill>
                <a:latin typeface="Courier New" charset="0"/>
                <a:ea typeface="Courier New" charset="0"/>
                <a:cs typeface="Courier New" charset="0"/>
              </a:rPr>
              <a:t>d0.org.afilias-nst.org.	172800	IN	A	199.19.57.1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3222625" y="2212976"/>
            <a:ext cx="215900" cy="247650"/>
          </a:xfrm>
          <a:prstGeom prst="roundRect">
            <a:avLst/>
          </a:prstGeom>
          <a:noFill/>
          <a:ln w="38100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147782" y="4640403"/>
            <a:ext cx="7172445" cy="1020544"/>
            <a:chOff x="147782" y="4640403"/>
            <a:chExt cx="7172445" cy="1020544"/>
          </a:xfrm>
        </p:grpSpPr>
        <p:sp>
          <p:nvSpPr>
            <p:cNvPr id="11" name="Rounded Rectangle 10"/>
            <p:cNvSpPr/>
            <p:nvPr/>
          </p:nvSpPr>
          <p:spPr>
            <a:xfrm>
              <a:off x="147782" y="4640403"/>
              <a:ext cx="7172445" cy="526539"/>
            </a:xfrm>
            <a:prstGeom prst="roundRect">
              <a:avLst>
                <a:gd name="adj" fmla="val 9977"/>
              </a:avLst>
            </a:prstGeom>
            <a:noFill/>
            <a:ln w="38100" cap="flat" cmpd="sng" algn="ctr">
              <a:solidFill>
                <a:srgbClr val="FFFF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5237605" y="5199282"/>
              <a:ext cx="2082621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i="1" smtClean="0">
                  <a:solidFill>
                    <a:srgbClr val="FFFF00"/>
                  </a:solidFill>
                  <a:latin typeface="Arial" charset="0"/>
                </a:rPr>
                <a:t>Glue records</a:t>
              </a:r>
              <a:endParaRPr lang="en-US" sz="2400" i="1" dirty="0">
                <a:solidFill>
                  <a:srgbClr val="FFFF00"/>
                </a:solidFill>
                <a:latin typeface="Arial" charset="0"/>
              </a:endParaRPr>
            </a:p>
          </p:txBody>
        </p:sp>
      </p:grpSp>
      <p:sp>
        <p:nvSpPr>
          <p:cNvPr id="3" name="Right Arrow 2"/>
          <p:cNvSpPr/>
          <p:nvPr/>
        </p:nvSpPr>
        <p:spPr>
          <a:xfrm rot="10800000">
            <a:off x="7320227" y="3630099"/>
            <a:ext cx="332780" cy="323134"/>
          </a:xfrm>
          <a:prstGeom prst="rightArrow">
            <a:avLst/>
          </a:prstGeom>
          <a:solidFill>
            <a:srgbClr val="FFC000"/>
          </a:solidFill>
          <a:ln w="28575">
            <a:solidFill>
              <a:schemeClr val="bg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3" name="Right Arrow 12"/>
          <p:cNvSpPr/>
          <p:nvPr/>
        </p:nvSpPr>
        <p:spPr>
          <a:xfrm rot="8100000">
            <a:off x="7733190" y="1203981"/>
            <a:ext cx="332780" cy="323134"/>
          </a:xfrm>
          <a:prstGeom prst="rightArrow">
            <a:avLst/>
          </a:prstGeom>
          <a:solidFill>
            <a:srgbClr val="FFC000"/>
          </a:solidFill>
          <a:ln w="28575">
            <a:solidFill>
              <a:schemeClr val="bg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4" name="Right Arrow 13"/>
          <p:cNvSpPr/>
          <p:nvPr/>
        </p:nvSpPr>
        <p:spPr>
          <a:xfrm rot="8100000">
            <a:off x="7385737" y="4360507"/>
            <a:ext cx="332780" cy="323134"/>
          </a:xfrm>
          <a:prstGeom prst="rightArrow">
            <a:avLst/>
          </a:prstGeom>
          <a:solidFill>
            <a:srgbClr val="FFC000"/>
          </a:solidFill>
          <a:ln w="28575">
            <a:solidFill>
              <a:schemeClr val="bg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0" y="6490285"/>
            <a:ext cx="265329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smtClean="0">
                <a:solidFill>
                  <a:schemeClr val="bg1">
                    <a:lumMod val="65000"/>
                  </a:schemeClr>
                </a:solidFill>
                <a:latin typeface="Arial" charset="0"/>
                <a:ea typeface="Arial" charset="0"/>
                <a:cs typeface="Arial" charset="0"/>
              </a:rPr>
              <a:t>[Output edited for clarity]</a:t>
            </a:r>
          </a:p>
        </p:txBody>
      </p:sp>
    </p:spTree>
    <p:extLst>
      <p:ext uri="{BB962C8B-B14F-4D97-AF65-F5344CB8AC3E}">
        <p14:creationId xmlns:p14="http://schemas.microsoft.com/office/powerpoint/2010/main" val="9187484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3" grpId="0" animBg="1"/>
      <p:bldP spid="3" grpId="1" animBg="1"/>
      <p:bldP spid="13" grpId="0" animBg="1"/>
      <p:bldP spid="13" grpId="1" animBg="1"/>
      <p:bldP spid="14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tx1"/>
          </a:solidFill>
        </p:spPr>
        <p:txBody>
          <a:bodyPr>
            <a:noAutofit/>
          </a:bodyPr>
          <a:lstStyle/>
          <a:p>
            <a:pPr algn="l">
              <a:spcBef>
                <a:spcPts val="0"/>
              </a:spcBef>
              <a:buNone/>
            </a:pPr>
            <a:r>
              <a:rPr lang="en-US" sz="2000" b="1" dirty="0" smtClean="0">
                <a:solidFill>
                  <a:srgbClr val="FFFFFF"/>
                </a:solidFill>
                <a:latin typeface="Courier New" charset="0"/>
                <a:ea typeface="Courier New" charset="0"/>
                <a:cs typeface="Courier New" charset="0"/>
              </a:rPr>
              <a:t>$ dig @</a:t>
            </a:r>
            <a:r>
              <a:rPr lang="en-US" sz="2000" b="1" dirty="0" smtClean="0">
                <a:solidFill>
                  <a:schemeClr val="bg1"/>
                </a:solidFill>
                <a:latin typeface="Courier New" charset="0"/>
                <a:ea typeface="Courier New" charset="0"/>
                <a:cs typeface="Courier New" charset="0"/>
              </a:rPr>
              <a:t>199.19.54.1 </a:t>
            </a:r>
            <a:r>
              <a:rPr lang="en-US" sz="2000" b="1" dirty="0" err="1" smtClean="0">
                <a:solidFill>
                  <a:srgbClr val="FFFFFF"/>
                </a:solidFill>
                <a:latin typeface="Courier New" charset="0"/>
                <a:ea typeface="Courier New" charset="0"/>
                <a:cs typeface="Courier New" charset="0"/>
              </a:rPr>
              <a:t>www.freebsd.org</a:t>
            </a:r>
            <a:r>
              <a:rPr lang="en-US" sz="2000" b="1" dirty="0" smtClean="0">
                <a:solidFill>
                  <a:srgbClr val="FFFFFF"/>
                </a:solidFill>
                <a:latin typeface="Courier New" charset="0"/>
                <a:ea typeface="Courier New" charset="0"/>
                <a:cs typeface="Courier New" charset="0"/>
              </a:rPr>
              <a:t> +</a:t>
            </a:r>
            <a:r>
              <a:rPr lang="en-US" sz="2000" b="1" dirty="0" err="1" smtClean="0">
                <a:solidFill>
                  <a:srgbClr val="FFFFFF"/>
                </a:solidFill>
                <a:latin typeface="Courier New" charset="0"/>
                <a:ea typeface="Courier New" charset="0"/>
                <a:cs typeface="Courier New" charset="0"/>
              </a:rPr>
              <a:t>norecurse</a:t>
            </a:r>
            <a:r>
              <a:rPr lang="en-US" sz="2000" b="1" dirty="0" smtClean="0">
                <a:solidFill>
                  <a:srgbClr val="FFFFFF"/>
                </a:solidFill>
                <a:latin typeface="Courier New" charset="0"/>
                <a:ea typeface="Courier New" charset="0"/>
                <a:cs typeface="Courier New" charset="0"/>
              </a:rPr>
              <a:t> </a:t>
            </a:r>
          </a:p>
          <a:p>
            <a:pPr algn="l">
              <a:spcBef>
                <a:spcPts val="0"/>
              </a:spcBef>
              <a:buNone/>
            </a:pPr>
            <a:r>
              <a:rPr lang="en-US" sz="2000" b="1" dirty="0" smtClean="0">
                <a:solidFill>
                  <a:srgbClr val="FFFFFF"/>
                </a:solidFill>
                <a:latin typeface="Courier New" charset="0"/>
                <a:ea typeface="Courier New" charset="0"/>
                <a:cs typeface="Courier New" charset="0"/>
              </a:rPr>
              <a:t>;; Got answer:</a:t>
            </a:r>
          </a:p>
          <a:p>
            <a:pPr algn="l">
              <a:spcBef>
                <a:spcPts val="0"/>
              </a:spcBef>
              <a:buNone/>
            </a:pPr>
            <a:r>
              <a:rPr lang="en-US" sz="2000" b="1" dirty="0" smtClean="0">
                <a:solidFill>
                  <a:srgbClr val="FFFFFF"/>
                </a:solidFill>
                <a:latin typeface="Courier New" charset="0"/>
                <a:ea typeface="Courier New" charset="0"/>
                <a:cs typeface="Courier New" charset="0"/>
              </a:rPr>
              <a:t>;; -&gt;&gt;HEADER&lt;&lt;- opcode: QUERY, status: NOERROR, id: 39912</a:t>
            </a:r>
          </a:p>
          <a:p>
            <a:pPr algn="l">
              <a:spcBef>
                <a:spcPts val="0"/>
              </a:spcBef>
              <a:buNone/>
            </a:pPr>
            <a:r>
              <a:rPr lang="en-US" sz="2000" b="1" dirty="0" smtClean="0">
                <a:solidFill>
                  <a:srgbClr val="FFFFFF"/>
                </a:solidFill>
                <a:latin typeface="Courier New" charset="0"/>
                <a:ea typeface="Courier New" charset="0"/>
                <a:cs typeface="Courier New" charset="0"/>
              </a:rPr>
              <a:t>;; QUERY: 1, ANSWER: 0, AUTHORITY: 3, ADDITIONAL: 0</a:t>
            </a:r>
          </a:p>
          <a:p>
            <a:pPr algn="l">
              <a:spcBef>
                <a:spcPts val="0"/>
              </a:spcBef>
              <a:buNone/>
            </a:pPr>
            <a:endParaRPr lang="en-US" sz="2000" b="1" dirty="0" smtClean="0">
              <a:solidFill>
                <a:srgbClr val="FFFFFF"/>
              </a:solidFill>
              <a:latin typeface="Courier New" charset="0"/>
              <a:ea typeface="Courier New" charset="0"/>
              <a:cs typeface="Courier New" charset="0"/>
            </a:endParaRPr>
          </a:p>
          <a:p>
            <a:pPr algn="l">
              <a:spcBef>
                <a:spcPts val="0"/>
              </a:spcBef>
              <a:buNone/>
            </a:pPr>
            <a:r>
              <a:rPr lang="en-US" sz="2000" b="1" dirty="0" smtClean="0">
                <a:solidFill>
                  <a:srgbClr val="FFFFFF"/>
                </a:solidFill>
                <a:latin typeface="Courier New" charset="0"/>
                <a:ea typeface="Courier New" charset="0"/>
                <a:cs typeface="Courier New" charset="0"/>
              </a:rPr>
              <a:t>;; QUESTION SECTION:</a:t>
            </a:r>
          </a:p>
          <a:p>
            <a:pPr algn="l">
              <a:spcBef>
                <a:spcPts val="0"/>
              </a:spcBef>
              <a:buNone/>
            </a:pPr>
            <a:r>
              <a:rPr lang="en-US" sz="2000" b="1" dirty="0" smtClean="0">
                <a:solidFill>
                  <a:srgbClr val="FFFFFF"/>
                </a:solidFill>
                <a:latin typeface="Courier New" charset="0"/>
                <a:ea typeface="Courier New" charset="0"/>
                <a:cs typeface="Courier New" charset="0"/>
              </a:rPr>
              <a:t>;</a:t>
            </a:r>
            <a:r>
              <a:rPr lang="en-US" sz="2000" b="1" dirty="0" err="1" smtClean="0">
                <a:solidFill>
                  <a:srgbClr val="FFFFFF"/>
                </a:solidFill>
                <a:latin typeface="Courier New" charset="0"/>
                <a:ea typeface="Courier New" charset="0"/>
                <a:cs typeface="Courier New" charset="0"/>
              </a:rPr>
              <a:t>www.freebsd.org</a:t>
            </a:r>
            <a:r>
              <a:rPr lang="en-US" sz="2000" b="1" dirty="0" smtClean="0">
                <a:solidFill>
                  <a:srgbClr val="FFFFFF"/>
                </a:solidFill>
                <a:latin typeface="Courier New" charset="0"/>
                <a:ea typeface="Courier New" charset="0"/>
                <a:cs typeface="Courier New" charset="0"/>
              </a:rPr>
              <a:t>.		IN	A</a:t>
            </a:r>
          </a:p>
          <a:p>
            <a:pPr algn="l">
              <a:spcBef>
                <a:spcPts val="0"/>
              </a:spcBef>
              <a:buNone/>
            </a:pPr>
            <a:endParaRPr lang="en-US" sz="2000" b="1" dirty="0" smtClean="0">
              <a:solidFill>
                <a:srgbClr val="FFFFFF"/>
              </a:solidFill>
              <a:latin typeface="Courier New" charset="0"/>
              <a:ea typeface="Courier New" charset="0"/>
              <a:cs typeface="Courier New" charset="0"/>
            </a:endParaRPr>
          </a:p>
          <a:p>
            <a:pPr algn="l">
              <a:spcBef>
                <a:spcPts val="0"/>
              </a:spcBef>
              <a:buNone/>
            </a:pPr>
            <a:r>
              <a:rPr lang="en-US" sz="2000" b="1" dirty="0" smtClean="0">
                <a:solidFill>
                  <a:srgbClr val="FFFFFF"/>
                </a:solidFill>
                <a:latin typeface="Courier New" charset="0"/>
                <a:ea typeface="Courier New" charset="0"/>
                <a:cs typeface="Courier New" charset="0"/>
              </a:rPr>
              <a:t>;; AUTHORITY SECTION:</a:t>
            </a:r>
          </a:p>
          <a:p>
            <a:pPr algn="l">
              <a:spcBef>
                <a:spcPts val="0"/>
              </a:spcBef>
              <a:buNone/>
            </a:pPr>
            <a:r>
              <a:rPr lang="en-US" sz="2000" b="1" dirty="0" err="1" smtClean="0">
                <a:solidFill>
                  <a:srgbClr val="FFFFFF"/>
                </a:solidFill>
                <a:latin typeface="Courier New" charset="0"/>
                <a:ea typeface="Courier New" charset="0"/>
                <a:cs typeface="Courier New" charset="0"/>
              </a:rPr>
              <a:t>freebsd.org</a:t>
            </a:r>
            <a:r>
              <a:rPr lang="en-US" sz="2000" b="1" dirty="0" smtClean="0">
                <a:solidFill>
                  <a:srgbClr val="FFFFFF"/>
                </a:solidFill>
                <a:latin typeface="Courier New" charset="0"/>
                <a:ea typeface="Courier New" charset="0"/>
                <a:cs typeface="Courier New" charset="0"/>
              </a:rPr>
              <a:t>.		86400	IN	NS	ns1.isc-sns.net.</a:t>
            </a:r>
          </a:p>
          <a:p>
            <a:pPr algn="l">
              <a:spcBef>
                <a:spcPts val="0"/>
              </a:spcBef>
              <a:buNone/>
            </a:pPr>
            <a:r>
              <a:rPr lang="en-US" sz="2000" b="1" dirty="0" err="1" smtClean="0">
                <a:solidFill>
                  <a:srgbClr val="FFFFFF"/>
                </a:solidFill>
                <a:latin typeface="Courier New" charset="0"/>
                <a:ea typeface="Courier New" charset="0"/>
                <a:cs typeface="Courier New" charset="0"/>
              </a:rPr>
              <a:t>freebsd.org</a:t>
            </a:r>
            <a:r>
              <a:rPr lang="en-US" sz="2000" b="1" dirty="0" smtClean="0">
                <a:solidFill>
                  <a:srgbClr val="FFFFFF"/>
                </a:solidFill>
                <a:latin typeface="Courier New" charset="0"/>
                <a:ea typeface="Courier New" charset="0"/>
                <a:cs typeface="Courier New" charset="0"/>
              </a:rPr>
              <a:t>.		86400	IN	NS	ns2.isc-sns.com.</a:t>
            </a:r>
          </a:p>
          <a:p>
            <a:pPr algn="l">
              <a:spcBef>
                <a:spcPts val="0"/>
              </a:spcBef>
              <a:buNone/>
            </a:pPr>
            <a:r>
              <a:rPr lang="en-US" sz="2000" b="1" dirty="0" err="1" smtClean="0">
                <a:solidFill>
                  <a:srgbClr val="FFFFFF"/>
                </a:solidFill>
                <a:latin typeface="Courier New" charset="0"/>
                <a:ea typeface="Courier New" charset="0"/>
                <a:cs typeface="Courier New" charset="0"/>
              </a:rPr>
              <a:t>freebsd.org</a:t>
            </a:r>
            <a:r>
              <a:rPr lang="en-US" sz="2000" b="1" dirty="0" smtClean="0">
                <a:solidFill>
                  <a:srgbClr val="FFFFFF"/>
                </a:solidFill>
                <a:latin typeface="Courier New" charset="0"/>
                <a:ea typeface="Courier New" charset="0"/>
                <a:cs typeface="Courier New" charset="0"/>
              </a:rPr>
              <a:t>.		86400	IN	NS	ns3.isc-sns.info.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5695950" y="2581275"/>
            <a:ext cx="1971675" cy="225425"/>
          </a:xfrm>
          <a:prstGeom prst="roundRect">
            <a:avLst/>
          </a:prstGeom>
          <a:noFill/>
          <a:ln w="38100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ight Arrow 7"/>
          <p:cNvSpPr/>
          <p:nvPr/>
        </p:nvSpPr>
        <p:spPr>
          <a:xfrm rot="10800000">
            <a:off x="6681787" y="3980734"/>
            <a:ext cx="332780" cy="323134"/>
          </a:xfrm>
          <a:prstGeom prst="rightArrow">
            <a:avLst/>
          </a:prstGeom>
          <a:solidFill>
            <a:srgbClr val="FFC000"/>
          </a:solidFill>
          <a:ln w="28575">
            <a:solidFill>
              <a:schemeClr val="bg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0" dirty="0">
              <a:solidFill>
                <a:schemeClr val="tx1"/>
              </a:solidFill>
              <a:latin typeface="+mn-lt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2777826" y="1288895"/>
            <a:ext cx="2955794" cy="561677"/>
            <a:chOff x="2777826" y="1288895"/>
            <a:chExt cx="2955794" cy="561677"/>
          </a:xfrm>
        </p:grpSpPr>
        <p:sp>
          <p:nvSpPr>
            <p:cNvPr id="9" name="Right Arrow 8"/>
            <p:cNvSpPr/>
            <p:nvPr/>
          </p:nvSpPr>
          <p:spPr>
            <a:xfrm rot="8100000">
              <a:off x="2777826" y="1527438"/>
              <a:ext cx="332780" cy="323134"/>
            </a:xfrm>
            <a:prstGeom prst="rightArrow">
              <a:avLst/>
            </a:prstGeom>
            <a:solidFill>
              <a:srgbClr val="FFC000"/>
            </a:solidFill>
            <a:ln w="28575">
              <a:solidFill>
                <a:schemeClr val="bg1"/>
              </a:solidFill>
              <a:prstDash val="soli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3102772" y="1288895"/>
              <a:ext cx="263084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0" dirty="0" smtClean="0">
                  <a:solidFill>
                    <a:srgbClr val="FFFF00"/>
                  </a:solidFill>
                  <a:latin typeface="Arial" charset="0"/>
                </a:rPr>
                <a:t>(authoritative for org.)</a:t>
              </a:r>
              <a:endParaRPr lang="en-US" b="0" dirty="0">
                <a:solidFill>
                  <a:srgbClr val="FFFF00"/>
                </a:solidFill>
                <a:latin typeface="Arial" charset="0"/>
              </a:endParaRPr>
            </a:p>
          </p:txBody>
        </p:sp>
      </p:grp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0" y="6490285"/>
            <a:ext cx="265329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smtClean="0">
                <a:solidFill>
                  <a:schemeClr val="bg1">
                    <a:lumMod val="65000"/>
                  </a:schemeClr>
                </a:solidFill>
                <a:latin typeface="Arial" charset="0"/>
                <a:ea typeface="Arial" charset="0"/>
                <a:cs typeface="Arial" charset="0"/>
              </a:rPr>
              <a:t>[Output edited for clarity]</a:t>
            </a:r>
          </a:p>
        </p:txBody>
      </p:sp>
    </p:spTree>
    <p:extLst>
      <p:ext uri="{BB962C8B-B14F-4D97-AF65-F5344CB8AC3E}">
        <p14:creationId xmlns:p14="http://schemas.microsoft.com/office/powerpoint/2010/main" val="9561609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rgbClr val="000000"/>
          </a:solidFill>
        </p:spPr>
        <p:txBody>
          <a:bodyPr>
            <a:noAutofit/>
          </a:bodyPr>
          <a:lstStyle/>
          <a:p>
            <a:pPr algn="l">
              <a:spcBef>
                <a:spcPts val="0"/>
              </a:spcBef>
              <a:buNone/>
            </a:pPr>
            <a:r>
              <a:rPr lang="en-US" sz="2000" b="1" dirty="0" smtClean="0">
                <a:solidFill>
                  <a:schemeClr val="bg1"/>
                </a:solidFill>
                <a:latin typeface="Courier New" charset="0"/>
                <a:ea typeface="Courier New" charset="0"/>
                <a:cs typeface="Courier New" charset="0"/>
              </a:rPr>
              <a:t>$ dig @ns1.isc-sns.net </a:t>
            </a:r>
            <a:r>
              <a:rPr lang="en-US" sz="2000" b="1" dirty="0" err="1" smtClean="0">
                <a:solidFill>
                  <a:schemeClr val="bg1"/>
                </a:solidFill>
                <a:latin typeface="Courier New" charset="0"/>
                <a:ea typeface="Courier New" charset="0"/>
                <a:cs typeface="Courier New" charset="0"/>
              </a:rPr>
              <a:t>www.freebsd.org</a:t>
            </a:r>
            <a:r>
              <a:rPr lang="en-US" sz="2000" b="1" dirty="0" smtClean="0">
                <a:solidFill>
                  <a:schemeClr val="bg1"/>
                </a:solidFill>
                <a:latin typeface="Courier New" charset="0"/>
                <a:ea typeface="Courier New" charset="0"/>
                <a:cs typeface="Courier New" charset="0"/>
              </a:rPr>
              <a:t> +</a:t>
            </a:r>
            <a:r>
              <a:rPr lang="en-US" sz="2000" b="1" dirty="0" err="1" smtClean="0">
                <a:solidFill>
                  <a:schemeClr val="bg1"/>
                </a:solidFill>
                <a:latin typeface="Courier New" charset="0"/>
                <a:ea typeface="Courier New" charset="0"/>
                <a:cs typeface="Courier New" charset="0"/>
              </a:rPr>
              <a:t>norecurse</a:t>
            </a:r>
            <a:endParaRPr lang="en-US" sz="2000" b="1" dirty="0" smtClean="0">
              <a:solidFill>
                <a:schemeClr val="bg1"/>
              </a:solidFill>
              <a:latin typeface="Courier New" charset="0"/>
              <a:ea typeface="Courier New" charset="0"/>
              <a:cs typeface="Courier New" charset="0"/>
            </a:endParaRPr>
          </a:p>
          <a:p>
            <a:pPr algn="l">
              <a:spcBef>
                <a:spcPts val="0"/>
              </a:spcBef>
              <a:buNone/>
            </a:pPr>
            <a:r>
              <a:rPr lang="en-US" sz="2000" b="1" dirty="0" smtClean="0">
                <a:solidFill>
                  <a:schemeClr val="bg1"/>
                </a:solidFill>
                <a:latin typeface="Courier New" charset="0"/>
                <a:ea typeface="Courier New" charset="0"/>
                <a:cs typeface="Courier New" charset="0"/>
              </a:rPr>
              <a:t>;; Got answer:</a:t>
            </a:r>
          </a:p>
          <a:p>
            <a:pPr algn="l">
              <a:spcBef>
                <a:spcPts val="0"/>
              </a:spcBef>
              <a:buNone/>
            </a:pPr>
            <a:r>
              <a:rPr lang="en-US" sz="2000" b="1" dirty="0" smtClean="0">
                <a:solidFill>
                  <a:schemeClr val="bg1"/>
                </a:solidFill>
                <a:latin typeface="Courier New" charset="0"/>
                <a:ea typeface="Courier New" charset="0"/>
                <a:cs typeface="Courier New" charset="0"/>
              </a:rPr>
              <a:t>;; -&gt;&gt;HEADER&lt;&lt;- opcode: QUERY, status: NOERROR, id: 17037</a:t>
            </a:r>
          </a:p>
          <a:p>
            <a:pPr algn="l">
              <a:spcBef>
                <a:spcPts val="0"/>
              </a:spcBef>
              <a:buNone/>
            </a:pPr>
            <a:r>
              <a:rPr lang="en-US" sz="2000" b="1" dirty="0" smtClean="0">
                <a:solidFill>
                  <a:schemeClr val="bg1"/>
                </a:solidFill>
                <a:latin typeface="Courier New" charset="0"/>
                <a:ea typeface="Courier New" charset="0"/>
                <a:cs typeface="Courier New" charset="0"/>
              </a:rPr>
              <a:t>;; QUERY: 1, ANSWER: 1, AUTHORITY: 3, ADDITIONAL: 3</a:t>
            </a:r>
          </a:p>
          <a:p>
            <a:pPr algn="l">
              <a:spcBef>
                <a:spcPts val="0"/>
              </a:spcBef>
              <a:buNone/>
            </a:pPr>
            <a:endParaRPr lang="en-US" sz="2000" b="1" dirty="0" smtClean="0">
              <a:solidFill>
                <a:schemeClr val="bg1"/>
              </a:solidFill>
              <a:latin typeface="Courier New" charset="0"/>
              <a:ea typeface="Courier New" charset="0"/>
              <a:cs typeface="Courier New" charset="0"/>
            </a:endParaRPr>
          </a:p>
          <a:p>
            <a:pPr algn="l">
              <a:spcBef>
                <a:spcPts val="0"/>
              </a:spcBef>
              <a:buNone/>
            </a:pPr>
            <a:r>
              <a:rPr lang="en-US" sz="2000" b="1" dirty="0" smtClean="0">
                <a:solidFill>
                  <a:schemeClr val="bg1"/>
                </a:solidFill>
                <a:latin typeface="Courier New" charset="0"/>
                <a:ea typeface="Courier New" charset="0"/>
                <a:cs typeface="Courier New" charset="0"/>
              </a:rPr>
              <a:t>;; QUESTION SECTION:</a:t>
            </a:r>
          </a:p>
          <a:p>
            <a:pPr algn="l">
              <a:spcBef>
                <a:spcPts val="0"/>
              </a:spcBef>
              <a:buNone/>
            </a:pPr>
            <a:r>
              <a:rPr lang="en-US" sz="2000" b="1" dirty="0" smtClean="0">
                <a:solidFill>
                  <a:schemeClr val="bg1"/>
                </a:solidFill>
                <a:latin typeface="Courier New" charset="0"/>
                <a:ea typeface="Courier New" charset="0"/>
                <a:cs typeface="Courier New" charset="0"/>
              </a:rPr>
              <a:t>;</a:t>
            </a:r>
            <a:r>
              <a:rPr lang="en-US" sz="2000" b="1" dirty="0" err="1" smtClean="0">
                <a:solidFill>
                  <a:schemeClr val="bg1"/>
                </a:solidFill>
                <a:latin typeface="Courier New" charset="0"/>
                <a:ea typeface="Courier New" charset="0"/>
                <a:cs typeface="Courier New" charset="0"/>
              </a:rPr>
              <a:t>www.freebsd.org</a:t>
            </a:r>
            <a:r>
              <a:rPr lang="en-US" sz="2000" b="1" dirty="0" smtClean="0">
                <a:solidFill>
                  <a:schemeClr val="bg1"/>
                </a:solidFill>
                <a:latin typeface="Courier New" charset="0"/>
                <a:ea typeface="Courier New" charset="0"/>
                <a:cs typeface="Courier New" charset="0"/>
              </a:rPr>
              <a:t>.		IN	A</a:t>
            </a:r>
          </a:p>
          <a:p>
            <a:pPr algn="l">
              <a:spcBef>
                <a:spcPts val="0"/>
              </a:spcBef>
              <a:buNone/>
            </a:pPr>
            <a:endParaRPr lang="en-US" sz="2000" b="1" dirty="0" smtClean="0">
              <a:solidFill>
                <a:schemeClr val="bg1"/>
              </a:solidFill>
              <a:latin typeface="Courier New" charset="0"/>
              <a:ea typeface="Courier New" charset="0"/>
              <a:cs typeface="Courier New" charset="0"/>
            </a:endParaRPr>
          </a:p>
          <a:p>
            <a:pPr algn="l">
              <a:spcBef>
                <a:spcPts val="0"/>
              </a:spcBef>
              <a:buNone/>
            </a:pPr>
            <a:r>
              <a:rPr lang="en-US" sz="2000" b="1" dirty="0" smtClean="0">
                <a:solidFill>
                  <a:schemeClr val="bg1"/>
                </a:solidFill>
                <a:latin typeface="Courier New" charset="0"/>
                <a:ea typeface="Courier New" charset="0"/>
                <a:cs typeface="Courier New" charset="0"/>
              </a:rPr>
              <a:t>;; ANSWER SECTION:</a:t>
            </a:r>
          </a:p>
          <a:p>
            <a:pPr algn="l">
              <a:spcBef>
                <a:spcPts val="0"/>
              </a:spcBef>
              <a:buNone/>
            </a:pPr>
            <a:r>
              <a:rPr lang="en-US" sz="2000" b="1" dirty="0" err="1" smtClean="0">
                <a:solidFill>
                  <a:schemeClr val="bg1"/>
                </a:solidFill>
                <a:latin typeface="Courier New" charset="0"/>
                <a:ea typeface="Courier New" charset="0"/>
                <a:cs typeface="Courier New" charset="0"/>
              </a:rPr>
              <a:t>www.freebsd.org</a:t>
            </a:r>
            <a:r>
              <a:rPr lang="en-US" sz="2000" b="1" dirty="0" smtClean="0">
                <a:solidFill>
                  <a:schemeClr val="bg1"/>
                </a:solidFill>
                <a:latin typeface="Courier New" charset="0"/>
                <a:ea typeface="Courier New" charset="0"/>
                <a:cs typeface="Courier New" charset="0"/>
              </a:rPr>
              <a:t>.	3600	IN	A	69.147.83.33</a:t>
            </a:r>
          </a:p>
          <a:p>
            <a:pPr algn="l">
              <a:spcBef>
                <a:spcPts val="0"/>
              </a:spcBef>
              <a:buNone/>
            </a:pPr>
            <a:endParaRPr lang="en-US" sz="2000" b="1" dirty="0" smtClean="0">
              <a:solidFill>
                <a:schemeClr val="bg1"/>
              </a:solidFill>
              <a:latin typeface="Courier New" charset="0"/>
              <a:ea typeface="Courier New" charset="0"/>
              <a:cs typeface="Courier New" charset="0"/>
            </a:endParaRPr>
          </a:p>
          <a:p>
            <a:pPr algn="l">
              <a:spcBef>
                <a:spcPts val="0"/>
              </a:spcBef>
              <a:buNone/>
            </a:pPr>
            <a:r>
              <a:rPr lang="en-US" sz="2000" b="1" dirty="0" smtClean="0">
                <a:solidFill>
                  <a:schemeClr val="bg1"/>
                </a:solidFill>
                <a:latin typeface="Courier New" charset="0"/>
                <a:ea typeface="Courier New" charset="0"/>
                <a:cs typeface="Courier New" charset="0"/>
              </a:rPr>
              <a:t>;; AUTHORITY SECTION:</a:t>
            </a:r>
          </a:p>
          <a:p>
            <a:pPr algn="l">
              <a:spcBef>
                <a:spcPts val="0"/>
              </a:spcBef>
              <a:buNone/>
            </a:pPr>
            <a:r>
              <a:rPr lang="en-US" sz="2000" b="1" dirty="0" err="1" smtClean="0">
                <a:solidFill>
                  <a:schemeClr val="bg1"/>
                </a:solidFill>
                <a:latin typeface="Courier New" charset="0"/>
                <a:ea typeface="Courier New" charset="0"/>
                <a:cs typeface="Courier New" charset="0"/>
              </a:rPr>
              <a:t>freebsd.org</a:t>
            </a:r>
            <a:r>
              <a:rPr lang="en-US" sz="2000" b="1" dirty="0" smtClean="0">
                <a:solidFill>
                  <a:schemeClr val="bg1"/>
                </a:solidFill>
                <a:latin typeface="Courier New" charset="0"/>
                <a:ea typeface="Courier New" charset="0"/>
                <a:cs typeface="Courier New" charset="0"/>
              </a:rPr>
              <a:t>.		3600	IN	NS	ns2.isc-sns.com.</a:t>
            </a:r>
          </a:p>
          <a:p>
            <a:pPr algn="l">
              <a:spcBef>
                <a:spcPts val="0"/>
              </a:spcBef>
              <a:buNone/>
            </a:pPr>
            <a:r>
              <a:rPr lang="en-US" sz="2000" b="1" dirty="0" err="1" smtClean="0">
                <a:solidFill>
                  <a:schemeClr val="bg1"/>
                </a:solidFill>
                <a:latin typeface="Courier New" charset="0"/>
                <a:ea typeface="Courier New" charset="0"/>
                <a:cs typeface="Courier New" charset="0"/>
              </a:rPr>
              <a:t>freebsd.org</a:t>
            </a:r>
            <a:r>
              <a:rPr lang="en-US" sz="2000" b="1" dirty="0" smtClean="0">
                <a:solidFill>
                  <a:schemeClr val="bg1"/>
                </a:solidFill>
                <a:latin typeface="Courier New" charset="0"/>
                <a:ea typeface="Courier New" charset="0"/>
                <a:cs typeface="Courier New" charset="0"/>
              </a:rPr>
              <a:t>.		3600	IN	NS	ns1.isc-sns.net.</a:t>
            </a:r>
          </a:p>
          <a:p>
            <a:pPr algn="l">
              <a:spcBef>
                <a:spcPts val="0"/>
              </a:spcBef>
              <a:buNone/>
            </a:pPr>
            <a:r>
              <a:rPr lang="en-US" sz="2000" b="1" dirty="0" err="1" smtClean="0">
                <a:solidFill>
                  <a:schemeClr val="bg1"/>
                </a:solidFill>
                <a:latin typeface="Courier New" charset="0"/>
                <a:ea typeface="Courier New" charset="0"/>
                <a:cs typeface="Courier New" charset="0"/>
              </a:rPr>
              <a:t>freebsd.org</a:t>
            </a:r>
            <a:r>
              <a:rPr lang="en-US" sz="2000" b="1" dirty="0" smtClean="0">
                <a:solidFill>
                  <a:schemeClr val="bg1"/>
                </a:solidFill>
                <a:latin typeface="Courier New" charset="0"/>
                <a:ea typeface="Courier New" charset="0"/>
                <a:cs typeface="Courier New" charset="0"/>
              </a:rPr>
              <a:t>.		3600	IN	NS	ns3.isc-sns.info.</a:t>
            </a:r>
          </a:p>
          <a:p>
            <a:pPr algn="l">
              <a:spcBef>
                <a:spcPts val="0"/>
              </a:spcBef>
              <a:buNone/>
            </a:pPr>
            <a:endParaRPr lang="en-US" sz="2000" b="1" dirty="0" smtClean="0">
              <a:solidFill>
                <a:schemeClr val="bg1"/>
              </a:solidFill>
              <a:latin typeface="Courier New" charset="0"/>
              <a:ea typeface="Courier New" charset="0"/>
              <a:cs typeface="Courier New" charset="0"/>
            </a:endParaRPr>
          </a:p>
          <a:p>
            <a:pPr algn="l">
              <a:spcBef>
                <a:spcPts val="0"/>
              </a:spcBef>
              <a:buNone/>
            </a:pPr>
            <a:r>
              <a:rPr lang="en-US" sz="2000" b="1" dirty="0" smtClean="0">
                <a:solidFill>
                  <a:schemeClr val="bg1"/>
                </a:solidFill>
                <a:latin typeface="Courier New" charset="0"/>
                <a:ea typeface="Courier New" charset="0"/>
                <a:cs typeface="Courier New" charset="0"/>
              </a:rPr>
              <a:t>;; ADDITIONAL SECTION:</a:t>
            </a:r>
          </a:p>
          <a:p>
            <a:pPr algn="l">
              <a:spcBef>
                <a:spcPts val="0"/>
              </a:spcBef>
              <a:buNone/>
            </a:pPr>
            <a:r>
              <a:rPr lang="en-US" sz="2000" b="1" dirty="0" smtClean="0">
                <a:solidFill>
                  <a:schemeClr val="bg1"/>
                </a:solidFill>
                <a:latin typeface="Courier New" charset="0"/>
                <a:ea typeface="Courier New" charset="0"/>
                <a:cs typeface="Courier New" charset="0"/>
              </a:rPr>
              <a:t>ns1.isc-sns.net.	3600	IN	A	72.52.71.1</a:t>
            </a:r>
          </a:p>
          <a:p>
            <a:pPr algn="l">
              <a:spcBef>
                <a:spcPts val="0"/>
              </a:spcBef>
              <a:buNone/>
            </a:pPr>
            <a:r>
              <a:rPr lang="en-US" sz="2000" b="1" dirty="0" smtClean="0">
                <a:solidFill>
                  <a:schemeClr val="bg1"/>
                </a:solidFill>
                <a:latin typeface="Courier New" charset="0"/>
                <a:ea typeface="Courier New" charset="0"/>
                <a:cs typeface="Courier New" charset="0"/>
              </a:rPr>
              <a:t>ns2.isc-sns.com.	3600	IN	A	38.103.2.1</a:t>
            </a:r>
          </a:p>
          <a:p>
            <a:pPr algn="l">
              <a:spcBef>
                <a:spcPts val="0"/>
              </a:spcBef>
              <a:buNone/>
            </a:pPr>
            <a:r>
              <a:rPr lang="en-US" sz="2000" b="1" dirty="0" smtClean="0">
                <a:solidFill>
                  <a:schemeClr val="bg1"/>
                </a:solidFill>
                <a:latin typeface="Courier New" charset="0"/>
                <a:ea typeface="Courier New" charset="0"/>
                <a:cs typeface="Courier New" charset="0"/>
              </a:rPr>
              <a:t>ns3.isc-sns.info.	3600	IN	A	63.243.194.1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152400" y="2783591"/>
            <a:ext cx="6477235" cy="544286"/>
          </a:xfrm>
          <a:prstGeom prst="roundRect">
            <a:avLst/>
          </a:prstGeom>
          <a:noFill/>
          <a:ln w="38100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3401043" y="245457"/>
            <a:ext cx="3796399" cy="657930"/>
            <a:chOff x="2777826" y="1192642"/>
            <a:chExt cx="3796399" cy="657930"/>
          </a:xfrm>
        </p:grpSpPr>
        <p:sp>
          <p:nvSpPr>
            <p:cNvPr id="9" name="Right Arrow 8"/>
            <p:cNvSpPr/>
            <p:nvPr/>
          </p:nvSpPr>
          <p:spPr>
            <a:xfrm rot="8100000">
              <a:off x="2777826" y="1527438"/>
              <a:ext cx="332780" cy="323134"/>
            </a:xfrm>
            <a:prstGeom prst="rightArrow">
              <a:avLst/>
            </a:prstGeom>
            <a:solidFill>
              <a:srgbClr val="FFC000"/>
            </a:solidFill>
            <a:ln w="28575">
              <a:solidFill>
                <a:schemeClr val="bg1"/>
              </a:solidFill>
              <a:prstDash val="soli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3018443" y="1192642"/>
              <a:ext cx="355578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0" dirty="0" smtClean="0">
                  <a:solidFill>
                    <a:srgbClr val="FFFF00"/>
                  </a:solidFill>
                  <a:latin typeface="Arial" charset="0"/>
                </a:rPr>
                <a:t>(authoritative for </a:t>
              </a:r>
              <a:r>
                <a:rPr lang="en-US" b="0" dirty="0" err="1" smtClean="0">
                  <a:solidFill>
                    <a:srgbClr val="FFFF00"/>
                  </a:solidFill>
                  <a:latin typeface="Arial" charset="0"/>
                </a:rPr>
                <a:t>freebsd.org</a:t>
              </a:r>
              <a:r>
                <a:rPr lang="en-US" b="0" dirty="0" smtClean="0">
                  <a:solidFill>
                    <a:srgbClr val="FFFF00"/>
                  </a:solidFill>
                  <a:latin typeface="Arial" charset="0"/>
                </a:rPr>
                <a:t>.)</a:t>
              </a:r>
              <a:endParaRPr lang="en-US" b="0" dirty="0">
                <a:solidFill>
                  <a:srgbClr val="FFFF00"/>
                </a:solidFill>
                <a:latin typeface="Arial" charset="0"/>
              </a:endParaRPr>
            </a:p>
          </p:txBody>
        </p:sp>
      </p:grpSp>
      <p:sp>
        <p:nvSpPr>
          <p:cNvPr id="11" name="Rounded Rectangle 10"/>
          <p:cNvSpPr/>
          <p:nvPr/>
        </p:nvSpPr>
        <p:spPr>
          <a:xfrm>
            <a:off x="152399" y="4757966"/>
            <a:ext cx="6477235" cy="1062803"/>
          </a:xfrm>
          <a:prstGeom prst="roundRect">
            <a:avLst/>
          </a:prstGeom>
          <a:noFill/>
          <a:ln w="38100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0" y="6490285"/>
            <a:ext cx="265329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smtClean="0">
                <a:solidFill>
                  <a:schemeClr val="bg1">
                    <a:lumMod val="65000"/>
                  </a:schemeClr>
                </a:solidFill>
                <a:latin typeface="Arial" charset="0"/>
                <a:ea typeface="Arial" charset="0"/>
                <a:cs typeface="Arial" charset="0"/>
              </a:rPr>
              <a:t>[Output edited for clarity]</a:t>
            </a:r>
          </a:p>
        </p:txBody>
      </p:sp>
    </p:spTree>
    <p:extLst>
      <p:ext uri="{BB962C8B-B14F-4D97-AF65-F5344CB8AC3E}">
        <p14:creationId xmlns:p14="http://schemas.microsoft.com/office/powerpoint/2010/main" val="5777124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11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Domain Name System (DNS</a:t>
            </a:r>
            <a:r>
              <a:rPr lang="en-US" b="1" smtClean="0"/>
              <a:t>) primer</a:t>
            </a:r>
            <a:endParaRPr lang="en-US" b="1" dirty="0" smtClean="0"/>
          </a:p>
          <a:p>
            <a:pPr marL="914400" lvl="1" indent="-514350"/>
            <a:r>
              <a:rPr lang="en-US" dirty="0" smtClean="0"/>
              <a:t>A word on DNS security</a:t>
            </a:r>
          </a:p>
          <a:p>
            <a:pPr marL="514350" indent="-514350"/>
            <a:endParaRPr lang="en-US" dirty="0" smtClean="0"/>
          </a:p>
          <a:p>
            <a:pPr marL="514350" indent="-514350"/>
            <a:endParaRPr lang="en-US" dirty="0" smtClean="0"/>
          </a:p>
          <a:p>
            <a:pPr marL="514350" indent="-514350">
              <a:buFont typeface="+mj-lt"/>
              <a:buAutoNum type="arabicPeriod" startAt="2"/>
            </a:pPr>
            <a:r>
              <a:rPr lang="en-US" dirty="0" smtClean="0"/>
              <a:t>The Web: HTTP, hosting, and caching</a:t>
            </a:r>
          </a:p>
          <a:p>
            <a:pPr marL="514350" indent="-514350">
              <a:buFont typeface="+mj-lt"/>
              <a:buAutoNum type="arabicPeriod" startAt="2"/>
            </a:pPr>
            <a:endParaRPr lang="en-US" dirty="0" smtClean="0"/>
          </a:p>
          <a:p>
            <a:pPr marL="514350" indent="-514350">
              <a:buFont typeface="+mj-lt"/>
              <a:buAutoNum type="arabicPeriod" startAt="2"/>
            </a:pPr>
            <a:endParaRPr lang="en-US" dirty="0" smtClean="0"/>
          </a:p>
          <a:p>
            <a:pPr marL="514350" indent="-514350">
              <a:buFont typeface="+mj-lt"/>
              <a:buAutoNum type="arabicPeriod" startAt="2"/>
            </a:pPr>
            <a:r>
              <a:rPr lang="en-US" dirty="0" smtClean="0"/>
              <a:t>Content distribution networks (CDNs)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486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1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447800"/>
            <a:ext cx="8763000" cy="4437888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Performing all these queries takes time</a:t>
            </a:r>
          </a:p>
          <a:p>
            <a:pPr lvl="1"/>
            <a:r>
              <a:rPr lang="en-US" dirty="0" smtClean="0"/>
              <a:t>And all this </a:t>
            </a:r>
            <a:r>
              <a:rPr lang="en-US" b="1" dirty="0" smtClean="0">
                <a:solidFill>
                  <a:srgbClr val="FF0000"/>
                </a:solidFill>
              </a:rPr>
              <a:t>before actual communication </a:t>
            </a:r>
            <a:r>
              <a:rPr lang="en-US" dirty="0" smtClean="0"/>
              <a:t>takes place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Caching can </a:t>
            </a:r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</a:rPr>
              <a:t>greatly reduce overhead</a:t>
            </a:r>
          </a:p>
          <a:p>
            <a:pPr lvl="1"/>
            <a:r>
              <a:rPr lang="en-US" dirty="0" smtClean="0"/>
              <a:t>The top-level servers very rarely change</a:t>
            </a:r>
          </a:p>
          <a:p>
            <a:pPr lvl="2"/>
            <a:r>
              <a:rPr lang="en-US" dirty="0" smtClean="0"/>
              <a:t>Popular sites visited often</a:t>
            </a:r>
          </a:p>
          <a:p>
            <a:pPr lvl="1"/>
            <a:r>
              <a:rPr lang="en-US" dirty="0" smtClean="0"/>
              <a:t>Local DNS server often has the information cached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How DNS caching works</a:t>
            </a:r>
          </a:p>
          <a:p>
            <a:pPr lvl="1"/>
            <a:r>
              <a:rPr lang="en-US" dirty="0" smtClean="0"/>
              <a:t>All DNS servers </a:t>
            </a:r>
            <a:r>
              <a:rPr lang="en-US" b="1" dirty="0" smtClean="0">
                <a:solidFill>
                  <a:srgbClr val="0070C0"/>
                </a:solidFill>
              </a:rPr>
              <a:t>cache responses to queries</a:t>
            </a:r>
          </a:p>
          <a:p>
            <a:pPr lvl="1"/>
            <a:r>
              <a:rPr lang="en-US" dirty="0" smtClean="0"/>
              <a:t>Responses include a time-to-live (TTL) field</a:t>
            </a:r>
          </a:p>
          <a:p>
            <a:pPr lvl="2"/>
            <a:r>
              <a:rPr lang="en-US" dirty="0" smtClean="0"/>
              <a:t>Server deletes cached entry after TTL expires</a:t>
            </a:r>
            <a:endParaRPr lang="en-US" dirty="0"/>
          </a:p>
        </p:txBody>
      </p:sp>
      <p:sp>
        <p:nvSpPr>
          <p:cNvPr id="9113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DNS caching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341376" y="5780532"/>
            <a:ext cx="8385048" cy="66751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28575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800" b="0" dirty="0" smtClean="0">
                <a:solidFill>
                  <a:schemeClr val="tx1"/>
                </a:solidFill>
                <a:latin typeface="+mn-lt"/>
              </a:rPr>
              <a:t>Plays a key role in </a:t>
            </a:r>
            <a:r>
              <a:rPr lang="en-US" sz="2800" dirty="0" smtClean="0">
                <a:solidFill>
                  <a:schemeClr val="tx1"/>
                </a:solidFill>
                <a:latin typeface="+mn-lt"/>
              </a:rPr>
              <a:t>CDN</a:t>
            </a:r>
            <a:r>
              <a:rPr lang="en-US" sz="2800" b="0" dirty="0" smtClean="0">
                <a:solidFill>
                  <a:schemeClr val="tx1"/>
                </a:solidFill>
                <a:latin typeface="+mn-lt"/>
              </a:rPr>
              <a:t> (Akamai) </a:t>
            </a:r>
            <a:r>
              <a:rPr lang="en-US" sz="2800" dirty="0" smtClean="0">
                <a:solidFill>
                  <a:schemeClr val="tx1"/>
                </a:solidFill>
                <a:latin typeface="+mn-lt"/>
              </a:rPr>
              <a:t>load balancing</a:t>
            </a:r>
            <a:endParaRPr lang="en-US" sz="2800" dirty="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8398143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12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12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129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129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Domain Name System (DNS) primer</a:t>
            </a:r>
          </a:p>
          <a:p>
            <a:pPr marL="914400" lvl="1" indent="-514350"/>
            <a:r>
              <a:rPr lang="en-US" b="1" dirty="0" smtClean="0"/>
              <a:t>A word on DNS security</a:t>
            </a:r>
          </a:p>
          <a:p>
            <a:pPr marL="514350" indent="-514350"/>
            <a:endParaRPr lang="en-US" dirty="0" smtClean="0"/>
          </a:p>
          <a:p>
            <a:pPr marL="514350" indent="-514350"/>
            <a:endParaRPr lang="en-US" dirty="0" smtClean="0"/>
          </a:p>
          <a:p>
            <a:pPr marL="514350" indent="-514350">
              <a:buFont typeface="+mj-lt"/>
              <a:buAutoNum type="arabicPeriod" startAt="2"/>
            </a:pPr>
            <a:r>
              <a:rPr lang="en-US" dirty="0" smtClean="0"/>
              <a:t>The Web: HTTP, hosting, and caching</a:t>
            </a:r>
          </a:p>
          <a:p>
            <a:pPr marL="514350" indent="-514350">
              <a:buFont typeface="+mj-lt"/>
              <a:buAutoNum type="arabicPeriod" startAt="2"/>
            </a:pPr>
            <a:endParaRPr lang="en-US" dirty="0" smtClean="0"/>
          </a:p>
          <a:p>
            <a:pPr marL="514350" indent="-514350">
              <a:buFont typeface="+mj-lt"/>
              <a:buAutoNum type="arabicPeriod" startAt="2"/>
            </a:pPr>
            <a:endParaRPr lang="en-US" dirty="0" smtClean="0"/>
          </a:p>
          <a:p>
            <a:pPr marL="514350" indent="-514350">
              <a:buFont typeface="+mj-lt"/>
              <a:buAutoNum type="arabicPeriod" startAt="2"/>
            </a:pPr>
            <a:r>
              <a:rPr lang="en-US" dirty="0" smtClean="0"/>
              <a:t>Content distribution networks (CDNs)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8624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A word on DNS security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5501" y="1549400"/>
            <a:ext cx="8739999" cy="4764314"/>
          </a:xfrm>
        </p:spPr>
        <p:txBody>
          <a:bodyPr>
            <a:normAutofit/>
          </a:bodyPr>
          <a:lstStyle/>
          <a:p>
            <a:pPr>
              <a:lnSpc>
                <a:spcPct val="70000"/>
              </a:lnSpc>
            </a:pPr>
            <a:r>
              <a:rPr lang="en-US" sz="2600" dirty="0"/>
              <a:t>Implications of subverting </a:t>
            </a:r>
            <a:r>
              <a:rPr lang="en-US" sz="2600" dirty="0" smtClean="0"/>
              <a:t>DNS:</a:t>
            </a:r>
          </a:p>
          <a:p>
            <a:pPr>
              <a:lnSpc>
                <a:spcPct val="70000"/>
              </a:lnSpc>
            </a:pPr>
            <a:endParaRPr lang="en-US" sz="2600" dirty="0" smtClean="0"/>
          </a:p>
          <a:p>
            <a:pPr marL="514350" indent="-514350">
              <a:lnSpc>
                <a:spcPct val="70000"/>
              </a:lnSpc>
              <a:buFont typeface="+mj-lt"/>
              <a:buAutoNum type="arabicPeriod"/>
            </a:pPr>
            <a:r>
              <a:rPr lang="en-US" sz="2600" dirty="0" smtClean="0"/>
              <a:t>Redirect victim’s web traffic to rogue servers</a:t>
            </a:r>
          </a:p>
          <a:p>
            <a:pPr marL="514350" indent="-514350">
              <a:lnSpc>
                <a:spcPct val="70000"/>
              </a:lnSpc>
              <a:buFont typeface="+mj-lt"/>
              <a:buAutoNum type="arabicPeriod"/>
            </a:pPr>
            <a:endParaRPr lang="en-US" sz="2600" dirty="0" smtClean="0"/>
          </a:p>
          <a:p>
            <a:pPr marL="514350" indent="-514350">
              <a:lnSpc>
                <a:spcPct val="70000"/>
              </a:lnSpc>
              <a:buFont typeface="+mj-lt"/>
              <a:buAutoNum type="arabicPeriod"/>
            </a:pPr>
            <a:r>
              <a:rPr lang="en-US" sz="2600" dirty="0" smtClean="0"/>
              <a:t>Redirect victim’s email to rogue email servers (MX records in DNS)</a:t>
            </a:r>
          </a:p>
          <a:p>
            <a:pPr marL="514350" indent="-514350">
              <a:lnSpc>
                <a:spcPct val="70000"/>
              </a:lnSpc>
              <a:buFont typeface="+mj-lt"/>
              <a:buAutoNum type="arabicPeriod"/>
            </a:pPr>
            <a:endParaRPr lang="en-US" sz="2600" dirty="0" smtClean="0"/>
          </a:p>
          <a:p>
            <a:pPr marL="514350" indent="-514350">
              <a:lnSpc>
                <a:spcPct val="70000"/>
              </a:lnSpc>
            </a:pPr>
            <a:r>
              <a:rPr lang="en-US" sz="2600" dirty="0" smtClean="0"/>
              <a:t>Does Secure Sockets Layer (SSL) provide protection?</a:t>
            </a:r>
          </a:p>
          <a:p>
            <a:pPr lvl="1">
              <a:lnSpc>
                <a:spcPct val="70000"/>
              </a:lnSpc>
            </a:pPr>
            <a:r>
              <a:rPr lang="en-US" sz="2600" b="1" dirty="0" smtClean="0">
                <a:solidFill>
                  <a:srgbClr val="008000"/>
                </a:solidFill>
              </a:rPr>
              <a:t>Yes</a:t>
            </a:r>
            <a:r>
              <a:rPr lang="en-US" sz="2600" dirty="0" smtClean="0"/>
              <a:t>―user will get “wrong certificate” if SSL enabled</a:t>
            </a:r>
          </a:p>
          <a:p>
            <a:pPr lvl="1">
              <a:lnSpc>
                <a:spcPct val="70000"/>
              </a:lnSpc>
            </a:pPr>
            <a:r>
              <a:rPr lang="en-US" sz="2600" b="1" dirty="0" smtClean="0">
                <a:solidFill>
                  <a:srgbClr val="FF0000"/>
                </a:solidFill>
              </a:rPr>
              <a:t>No</a:t>
            </a:r>
            <a:r>
              <a:rPr lang="en-US" sz="2600" dirty="0" smtClean="0"/>
              <a:t>―SSL not enabled or user ignores warnings</a:t>
            </a:r>
          </a:p>
          <a:p>
            <a:pPr lvl="1">
              <a:lnSpc>
                <a:spcPct val="70000"/>
              </a:lnSpc>
            </a:pPr>
            <a:r>
              <a:rPr lang="en-US" sz="2600" b="1" dirty="0" smtClean="0">
                <a:solidFill>
                  <a:srgbClr val="FF0000"/>
                </a:solidFill>
              </a:rPr>
              <a:t>No</a:t>
            </a:r>
            <a:r>
              <a:rPr lang="en-US" sz="2600" dirty="0" smtClean="0"/>
              <a:t>―how is SSL trust established?  </a:t>
            </a:r>
            <a:r>
              <a:rPr lang="en-US" sz="2600" b="1" dirty="0" smtClean="0">
                <a:solidFill>
                  <a:srgbClr val="FF0000"/>
                </a:solidFill>
              </a:rPr>
              <a:t>Often, </a:t>
            </a:r>
            <a:r>
              <a:rPr lang="en-US" sz="2600" b="1" dirty="0">
                <a:solidFill>
                  <a:srgbClr val="FF0000"/>
                </a:solidFill>
              </a:rPr>
              <a:t>b</a:t>
            </a:r>
            <a:r>
              <a:rPr lang="en-US" sz="2600" b="1" dirty="0" smtClean="0">
                <a:solidFill>
                  <a:srgbClr val="FF0000"/>
                </a:solidFill>
              </a:rPr>
              <a:t>y email!</a:t>
            </a:r>
            <a:r>
              <a:rPr lang="en-US" sz="2600" dirty="0" smtClean="0">
                <a:solidFill>
                  <a:srgbClr val="FF0000"/>
                </a:solidFill>
              </a:rPr>
              <a:t> </a:t>
            </a:r>
            <a:endParaRPr lang="en-US" sz="2600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883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9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As you sip your latte and surf the Web, how does your laptop find </a:t>
            </a:r>
            <a:r>
              <a:rPr lang="en-US" dirty="0" err="1" smtClean="0"/>
              <a:t>google.com</a:t>
            </a:r>
            <a:r>
              <a:rPr lang="en-US" dirty="0" smtClean="0"/>
              <a:t>?</a:t>
            </a:r>
          </a:p>
          <a:p>
            <a:endParaRPr lang="en-US" dirty="0" smtClean="0"/>
          </a:p>
          <a:p>
            <a:r>
              <a:rPr lang="en-US" b="1" dirty="0" smtClean="0"/>
              <a:t>Answer:</a:t>
            </a:r>
            <a:r>
              <a:rPr lang="en-US" dirty="0" smtClean="0"/>
              <a:t> it asks the </a:t>
            </a:r>
            <a:r>
              <a:rPr lang="en-US" b="1" dirty="0" smtClean="0"/>
              <a:t>local DNS nameserver</a:t>
            </a:r>
          </a:p>
          <a:p>
            <a:pPr lvl="1"/>
            <a:r>
              <a:rPr lang="en-US" dirty="0" smtClean="0"/>
              <a:t>Which is run by the coffee shop or their contractor</a:t>
            </a:r>
          </a:p>
          <a:p>
            <a:pPr lvl="1"/>
            <a:r>
              <a:rPr lang="en-US" dirty="0" smtClean="0"/>
              <a:t>And can return to you any answer they please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How can you know you’re getting correct data?</a:t>
            </a:r>
          </a:p>
          <a:p>
            <a:pPr lvl="1"/>
            <a:r>
              <a:rPr lang="en-US" dirty="0" smtClean="0"/>
              <a:t>Today, you can’t.  (Though HTTPS site helps.)</a:t>
            </a:r>
          </a:p>
          <a:p>
            <a:pPr lvl="1"/>
            <a:r>
              <a:rPr lang="en-US" dirty="0" smtClean="0"/>
              <a:t>One day, hopefully: DNSSEC extensions to DNS</a:t>
            </a:r>
            <a:endParaRPr lang="en-US" dirty="0"/>
          </a:p>
        </p:txBody>
      </p:sp>
      <p:sp>
        <p:nvSpPr>
          <p:cNvPr id="1116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Security Problem #1: Coffee shop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6872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2019" name="Rectangle 3"/>
          <p:cNvSpPr>
            <a:spLocks noGrp="1" noChangeArrowheads="1"/>
          </p:cNvSpPr>
          <p:nvPr>
            <p:ph idx="1"/>
          </p:nvPr>
        </p:nvSpPr>
        <p:spPr>
          <a:xfrm>
            <a:off x="152400" y="1447800"/>
            <a:ext cx="8763000" cy="624469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2600" dirty="0" smtClean="0">
                <a:latin typeface="Arial" charset="0"/>
                <a:ea typeface="Arial" charset="0"/>
                <a:cs typeface="Arial" charset="0"/>
              </a:rPr>
              <a:t>You receive request to resolve </a:t>
            </a:r>
            <a:r>
              <a:rPr lang="en-US" sz="2600" b="1" dirty="0" err="1" smtClean="0">
                <a:latin typeface="Arial" charset="0"/>
                <a:ea typeface="Arial" charset="0"/>
                <a:cs typeface="Arial" charset="0"/>
              </a:rPr>
              <a:t>www.foobar.com</a:t>
            </a:r>
            <a:r>
              <a:rPr lang="en-US" sz="2600" b="1" dirty="0" smtClean="0">
                <a:latin typeface="Arial" charset="0"/>
                <a:ea typeface="Arial" charset="0"/>
                <a:cs typeface="Arial" charset="0"/>
              </a:rPr>
              <a:t> &amp; reply: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  <p:sp>
        <p:nvSpPr>
          <p:cNvPr id="113667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Arial" charset="0"/>
                <a:ea typeface="Arial" charset="0"/>
                <a:cs typeface="Arial" charset="0"/>
              </a:rPr>
              <a:t>Security Problem #2: Cache </a:t>
            </a: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poisoning</a:t>
            </a:r>
            <a:endParaRPr lang="en-US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982020" name="Rectangle 4"/>
          <p:cNvSpPr>
            <a:spLocks noChangeArrowheads="1"/>
          </p:cNvSpPr>
          <p:nvPr/>
        </p:nvSpPr>
        <p:spPr bwMode="auto">
          <a:xfrm>
            <a:off x="640372" y="2018403"/>
            <a:ext cx="7864387" cy="3767611"/>
          </a:xfrm>
          <a:prstGeom prst="rect">
            <a:avLst/>
          </a:prstGeom>
          <a:solidFill>
            <a:srgbClr val="FFFF99"/>
          </a:solidFill>
          <a:ln w="38100">
            <a:solidFill>
              <a:schemeClr val="bg1"/>
            </a:solidFill>
            <a:prstDash val="sysDash"/>
            <a:miter lim="800000"/>
            <a:headEnd/>
            <a:tailEnd/>
          </a:ln>
        </p:spPr>
        <p:txBody>
          <a:bodyPr wrap="none"/>
          <a:lstStyle/>
          <a:p>
            <a:pPr algn="l"/>
            <a:r>
              <a:rPr lang="en-US" dirty="0">
                <a:latin typeface="Courier New" charset="0"/>
                <a:ea typeface="Courier New" charset="0"/>
                <a:cs typeface="Courier New" charset="0"/>
              </a:rPr>
              <a:t>;; QUESTION SECTION:</a:t>
            </a:r>
          </a:p>
          <a:p>
            <a:pPr algn="l"/>
            <a:r>
              <a:rPr lang="en-US" dirty="0">
                <a:latin typeface="Courier New" charset="0"/>
                <a:ea typeface="Courier New" charset="0"/>
                <a:cs typeface="Courier New" charset="0"/>
              </a:rPr>
              <a:t>;</a:t>
            </a:r>
            <a:r>
              <a:rPr lang="en-US" dirty="0" err="1">
                <a:latin typeface="Courier New" charset="0"/>
                <a:ea typeface="Courier New" charset="0"/>
                <a:cs typeface="Courier New" charset="0"/>
              </a:rPr>
              <a:t>www.foobar.com</a:t>
            </a:r>
            <a:r>
              <a:rPr lang="en-US" dirty="0">
                <a:latin typeface="Courier New" charset="0"/>
                <a:ea typeface="Courier New" charset="0"/>
                <a:cs typeface="Courier New" charset="0"/>
              </a:rPr>
              <a:t>.  </a:t>
            </a:r>
            <a:r>
              <a:rPr lang="en-US" dirty="0" smtClean="0">
                <a:latin typeface="Courier New" charset="0"/>
                <a:ea typeface="Courier New" charset="0"/>
                <a:cs typeface="Courier New" charset="0"/>
              </a:rPr>
              <a:t>      </a:t>
            </a:r>
            <a:r>
              <a:rPr lang="en-US" dirty="0">
                <a:latin typeface="Courier New" charset="0"/>
                <a:ea typeface="Courier New" charset="0"/>
                <a:cs typeface="Courier New" charset="0"/>
              </a:rPr>
              <a:t>IN </a:t>
            </a:r>
            <a:r>
              <a:rPr lang="en-US" dirty="0" smtClean="0">
                <a:latin typeface="Courier New" charset="0"/>
                <a:ea typeface="Courier New" charset="0"/>
                <a:cs typeface="Courier New" charset="0"/>
              </a:rPr>
              <a:t>   </a:t>
            </a:r>
            <a:r>
              <a:rPr lang="en-US" dirty="0">
                <a:latin typeface="Courier New" charset="0"/>
                <a:ea typeface="Courier New" charset="0"/>
                <a:cs typeface="Courier New" charset="0"/>
              </a:rPr>
              <a:t>A</a:t>
            </a:r>
          </a:p>
          <a:p>
            <a:pPr algn="l"/>
            <a:endParaRPr lang="en-US" dirty="0">
              <a:latin typeface="Courier New" charset="0"/>
              <a:ea typeface="Courier New" charset="0"/>
              <a:cs typeface="Courier New" charset="0"/>
            </a:endParaRPr>
          </a:p>
          <a:p>
            <a:pPr algn="l"/>
            <a:r>
              <a:rPr lang="en-US" dirty="0">
                <a:latin typeface="Courier New" charset="0"/>
                <a:ea typeface="Courier New" charset="0"/>
                <a:cs typeface="Courier New" charset="0"/>
              </a:rPr>
              <a:t>;; ANSWER SECTION:</a:t>
            </a:r>
          </a:p>
          <a:p>
            <a:pPr algn="l"/>
            <a:r>
              <a:rPr lang="en-US" dirty="0" err="1">
                <a:latin typeface="Courier New" charset="0"/>
                <a:ea typeface="Courier New" charset="0"/>
                <a:cs typeface="Courier New" charset="0"/>
              </a:rPr>
              <a:t>www.foobar.com</a:t>
            </a:r>
            <a:r>
              <a:rPr lang="en-US" dirty="0" smtClean="0">
                <a:latin typeface="Courier New" charset="0"/>
                <a:ea typeface="Courier New" charset="0"/>
                <a:cs typeface="Courier New" charset="0"/>
              </a:rPr>
              <a:t>.   </a:t>
            </a:r>
            <a:r>
              <a:rPr lang="en-US" dirty="0">
                <a:latin typeface="Courier New" charset="0"/>
                <a:ea typeface="Courier New" charset="0"/>
                <a:cs typeface="Courier New" charset="0"/>
              </a:rPr>
              <a:t>300  </a:t>
            </a:r>
            <a:r>
              <a:rPr lang="en-US" dirty="0" smtClean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dirty="0">
                <a:latin typeface="Courier New" charset="0"/>
                <a:ea typeface="Courier New" charset="0"/>
                <a:cs typeface="Courier New" charset="0"/>
              </a:rPr>
              <a:t>IN   </a:t>
            </a:r>
            <a:r>
              <a:rPr lang="en-US" dirty="0" smtClean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dirty="0">
                <a:latin typeface="Courier New" charset="0"/>
                <a:ea typeface="Courier New" charset="0"/>
                <a:cs typeface="Courier New" charset="0"/>
              </a:rPr>
              <a:t>A  </a:t>
            </a:r>
            <a:r>
              <a:rPr lang="en-US" dirty="0" smtClean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dirty="0">
                <a:latin typeface="Courier New" charset="0"/>
                <a:ea typeface="Courier New" charset="0"/>
                <a:cs typeface="Courier New" charset="0"/>
              </a:rPr>
              <a:t>212.44.9.144</a:t>
            </a:r>
          </a:p>
          <a:p>
            <a:pPr algn="l"/>
            <a:endParaRPr lang="en-US" dirty="0">
              <a:latin typeface="Courier New" charset="0"/>
              <a:ea typeface="Courier New" charset="0"/>
              <a:cs typeface="Courier New" charset="0"/>
            </a:endParaRPr>
          </a:p>
          <a:p>
            <a:pPr algn="l"/>
            <a:r>
              <a:rPr lang="en-US" dirty="0">
                <a:latin typeface="Courier New" charset="0"/>
                <a:ea typeface="Courier New" charset="0"/>
                <a:cs typeface="Courier New" charset="0"/>
              </a:rPr>
              <a:t>;; AUTHORITY SECTION:</a:t>
            </a:r>
          </a:p>
          <a:p>
            <a:pPr algn="l"/>
            <a:r>
              <a:rPr lang="en-US" dirty="0" err="1">
                <a:latin typeface="Courier New" charset="0"/>
                <a:ea typeface="Courier New" charset="0"/>
                <a:cs typeface="Courier New" charset="0"/>
              </a:rPr>
              <a:t>foobar.com</a:t>
            </a:r>
            <a:r>
              <a:rPr lang="en-US" dirty="0">
                <a:latin typeface="Courier New" charset="0"/>
                <a:ea typeface="Courier New" charset="0"/>
                <a:cs typeface="Courier New" charset="0"/>
              </a:rPr>
              <a:t>.   </a:t>
            </a:r>
            <a:r>
              <a:rPr lang="en-US" dirty="0" smtClean="0">
                <a:latin typeface="Courier New" charset="0"/>
                <a:ea typeface="Courier New" charset="0"/>
                <a:cs typeface="Courier New" charset="0"/>
              </a:rPr>
              <a:t>    </a:t>
            </a:r>
            <a:r>
              <a:rPr lang="en-US" dirty="0">
                <a:latin typeface="Courier New" charset="0"/>
                <a:ea typeface="Courier New" charset="0"/>
                <a:cs typeface="Courier New" charset="0"/>
              </a:rPr>
              <a:t>600  </a:t>
            </a:r>
            <a:r>
              <a:rPr lang="en-US" dirty="0" smtClean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dirty="0">
                <a:latin typeface="Courier New" charset="0"/>
                <a:ea typeface="Courier New" charset="0"/>
                <a:cs typeface="Courier New" charset="0"/>
              </a:rPr>
              <a:t>IN   </a:t>
            </a:r>
            <a:r>
              <a:rPr lang="en-US" dirty="0" smtClean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dirty="0">
                <a:latin typeface="Courier New" charset="0"/>
                <a:ea typeface="Courier New" charset="0"/>
                <a:cs typeface="Courier New" charset="0"/>
              </a:rPr>
              <a:t>NS  </a:t>
            </a:r>
            <a:r>
              <a:rPr lang="en-US" dirty="0" smtClean="0">
                <a:latin typeface="Courier New" charset="0"/>
                <a:ea typeface="Courier New" charset="0"/>
                <a:cs typeface="Courier New" charset="0"/>
              </a:rPr>
              <a:t>dns1.foobar.com</a:t>
            </a:r>
            <a:r>
              <a:rPr lang="en-US" dirty="0">
                <a:latin typeface="Courier New" charset="0"/>
                <a:ea typeface="Courier New" charset="0"/>
                <a:cs typeface="Courier New" charset="0"/>
              </a:rPr>
              <a:t>.</a:t>
            </a:r>
          </a:p>
          <a:p>
            <a:pPr algn="l"/>
            <a:r>
              <a:rPr lang="en-US" dirty="0" err="1">
                <a:latin typeface="Courier New" charset="0"/>
                <a:ea typeface="Courier New" charset="0"/>
                <a:cs typeface="Courier New" charset="0"/>
              </a:rPr>
              <a:t>foobar.com</a:t>
            </a:r>
            <a:r>
              <a:rPr lang="en-US" dirty="0">
                <a:latin typeface="Courier New" charset="0"/>
                <a:ea typeface="Courier New" charset="0"/>
                <a:cs typeface="Courier New" charset="0"/>
              </a:rPr>
              <a:t>.   </a:t>
            </a:r>
            <a:r>
              <a:rPr lang="en-US" dirty="0" smtClean="0">
                <a:latin typeface="Courier New" charset="0"/>
                <a:ea typeface="Courier New" charset="0"/>
                <a:cs typeface="Courier New" charset="0"/>
              </a:rPr>
              <a:t>    </a:t>
            </a:r>
            <a:r>
              <a:rPr lang="en-US" dirty="0">
                <a:latin typeface="Courier New" charset="0"/>
                <a:ea typeface="Courier New" charset="0"/>
                <a:cs typeface="Courier New" charset="0"/>
              </a:rPr>
              <a:t>600  </a:t>
            </a:r>
            <a:r>
              <a:rPr lang="en-US" dirty="0" smtClean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dirty="0">
                <a:latin typeface="Courier New" charset="0"/>
                <a:ea typeface="Courier New" charset="0"/>
                <a:cs typeface="Courier New" charset="0"/>
              </a:rPr>
              <a:t>IN   </a:t>
            </a:r>
            <a:r>
              <a:rPr lang="en-US" dirty="0" smtClean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dirty="0">
                <a:latin typeface="Courier New" charset="0"/>
                <a:ea typeface="Courier New" charset="0"/>
                <a:cs typeface="Courier New" charset="0"/>
              </a:rPr>
              <a:t>NS  </a:t>
            </a:r>
            <a:r>
              <a:rPr lang="en-US" dirty="0" err="1" smtClean="0">
                <a:latin typeface="Courier New" charset="0"/>
                <a:ea typeface="Courier New" charset="0"/>
                <a:cs typeface="Courier New" charset="0"/>
              </a:rPr>
              <a:t>google.com</a:t>
            </a:r>
            <a:r>
              <a:rPr lang="en-US" dirty="0">
                <a:latin typeface="Courier New" charset="0"/>
                <a:ea typeface="Courier New" charset="0"/>
                <a:cs typeface="Courier New" charset="0"/>
              </a:rPr>
              <a:t>.</a:t>
            </a:r>
          </a:p>
          <a:p>
            <a:pPr algn="l"/>
            <a:endParaRPr lang="en-US" dirty="0">
              <a:latin typeface="Courier New" charset="0"/>
              <a:ea typeface="Courier New" charset="0"/>
              <a:cs typeface="Courier New" charset="0"/>
            </a:endParaRPr>
          </a:p>
          <a:p>
            <a:pPr algn="l"/>
            <a:r>
              <a:rPr lang="en-US" dirty="0">
                <a:latin typeface="Courier New" charset="0"/>
                <a:ea typeface="Courier New" charset="0"/>
                <a:cs typeface="Courier New" charset="0"/>
              </a:rPr>
              <a:t>;; ADDITIONAL SECTION:</a:t>
            </a:r>
          </a:p>
          <a:p>
            <a:pPr algn="l"/>
            <a:r>
              <a:rPr lang="en-US" dirty="0" err="1">
                <a:latin typeface="Courier New" charset="0"/>
                <a:ea typeface="Courier New" charset="0"/>
                <a:cs typeface="Courier New" charset="0"/>
              </a:rPr>
              <a:t>google.com</a:t>
            </a:r>
            <a:r>
              <a:rPr lang="en-US" dirty="0">
                <a:latin typeface="Courier New" charset="0"/>
                <a:ea typeface="Courier New" charset="0"/>
                <a:cs typeface="Courier New" charset="0"/>
              </a:rPr>
              <a:t>.    </a:t>
            </a:r>
            <a:r>
              <a:rPr lang="en-US" dirty="0" smtClean="0">
                <a:latin typeface="Courier New" charset="0"/>
                <a:ea typeface="Courier New" charset="0"/>
                <a:cs typeface="Courier New" charset="0"/>
              </a:rPr>
              <a:t>     </a:t>
            </a:r>
            <a:r>
              <a:rPr lang="en-US" dirty="0">
                <a:latin typeface="Courier New" charset="0"/>
                <a:ea typeface="Courier New" charset="0"/>
                <a:cs typeface="Courier New" charset="0"/>
              </a:rPr>
              <a:t>5  </a:t>
            </a:r>
            <a:r>
              <a:rPr lang="en-US" dirty="0" smtClean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dirty="0">
                <a:latin typeface="Courier New" charset="0"/>
                <a:ea typeface="Courier New" charset="0"/>
                <a:cs typeface="Courier New" charset="0"/>
              </a:rPr>
              <a:t>IN   </a:t>
            </a:r>
            <a:r>
              <a:rPr lang="en-US" dirty="0" smtClean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dirty="0">
                <a:latin typeface="Courier New" charset="0"/>
                <a:ea typeface="Courier New" charset="0"/>
                <a:cs typeface="Courier New" charset="0"/>
              </a:rPr>
              <a:t>A       212.44.9.155</a:t>
            </a:r>
          </a:p>
          <a:p>
            <a:pPr algn="l"/>
            <a:endParaRPr lang="en-US" dirty="0">
              <a:latin typeface="Courier New" charset="0"/>
              <a:ea typeface="Courier New" charset="0"/>
              <a:cs typeface="Courier New" charset="0"/>
            </a:endParaRPr>
          </a:p>
        </p:txBody>
      </p:sp>
      <p:sp>
        <p:nvSpPr>
          <p:cNvPr id="982021" name="Oval 5"/>
          <p:cNvSpPr>
            <a:spLocks noChangeArrowheads="1"/>
          </p:cNvSpPr>
          <p:nvPr/>
        </p:nvSpPr>
        <p:spPr bwMode="auto">
          <a:xfrm>
            <a:off x="6454574" y="5384587"/>
            <a:ext cx="1933924" cy="347663"/>
          </a:xfrm>
          <a:prstGeom prst="roundRect">
            <a:avLst/>
          </a:prstGeom>
          <a:solidFill>
            <a:srgbClr val="FF0000">
              <a:alpha val="49019"/>
            </a:srgbClr>
          </a:solidFill>
          <a:ln w="2857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b="0" dirty="0">
              <a:latin typeface="Arial" charset="0"/>
            </a:endParaRPr>
          </a:p>
        </p:txBody>
      </p:sp>
      <p:sp>
        <p:nvSpPr>
          <p:cNvPr id="982022" name="Text Box 6"/>
          <p:cNvSpPr txBox="1">
            <a:spLocks noChangeArrowheads="1"/>
          </p:cNvSpPr>
          <p:nvPr/>
        </p:nvSpPr>
        <p:spPr bwMode="auto">
          <a:xfrm>
            <a:off x="4046684" y="5897350"/>
            <a:ext cx="3061948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US" dirty="0">
                <a:solidFill>
                  <a:srgbClr val="FF0000"/>
                </a:solidFill>
                <a:latin typeface="Arial" charset="0"/>
                <a:ea typeface="Arial" charset="0"/>
              </a:rPr>
              <a:t>A foobar.com machine, </a:t>
            </a:r>
            <a:r>
              <a:rPr lang="en-US" i="1" dirty="0">
                <a:solidFill>
                  <a:schemeClr val="bg1"/>
                </a:solidFill>
                <a:latin typeface="Arial" charset="0"/>
                <a:ea typeface="Arial" charset="0"/>
              </a:rPr>
              <a:t>not</a:t>
            </a:r>
            <a:r>
              <a:rPr lang="en-US" dirty="0">
                <a:solidFill>
                  <a:schemeClr val="bg1"/>
                </a:solidFill>
                <a:latin typeface="Arial" charset="0"/>
                <a:ea typeface="Arial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Arial" charset="0"/>
                <a:ea typeface="Arial" charset="0"/>
              </a:rPr>
              <a:t>google.com</a:t>
            </a:r>
            <a:endParaRPr lang="en-US" dirty="0">
              <a:solidFill>
                <a:schemeClr val="bg1"/>
              </a:solidFill>
              <a:latin typeface="Arial" charset="0"/>
              <a:ea typeface="Arial" charset="0"/>
            </a:endParaRPr>
          </a:p>
        </p:txBody>
      </p:sp>
      <p:sp>
        <p:nvSpPr>
          <p:cNvPr id="982023" name="Line 7"/>
          <p:cNvSpPr>
            <a:spLocks noChangeShapeType="1"/>
          </p:cNvSpPr>
          <p:nvPr/>
        </p:nvSpPr>
        <p:spPr bwMode="auto">
          <a:xfrm flipV="1">
            <a:off x="5486400" y="5530548"/>
            <a:ext cx="929876" cy="449627"/>
          </a:xfrm>
          <a:prstGeom prst="line">
            <a:avLst/>
          </a:prstGeom>
          <a:noFill/>
          <a:ln w="38100" cmpd="sng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b="0" dirty="0">
              <a:latin typeface="Arial" charset="0"/>
            </a:endParaRPr>
          </a:p>
        </p:txBody>
      </p:sp>
      <p:grpSp>
        <p:nvGrpSpPr>
          <p:cNvPr id="2" name="Group 49"/>
          <p:cNvGrpSpPr>
            <a:grpSpLocks/>
          </p:cNvGrpSpPr>
          <p:nvPr/>
        </p:nvGrpSpPr>
        <p:grpSpPr bwMode="auto">
          <a:xfrm>
            <a:off x="219220" y="5365537"/>
            <a:ext cx="3827464" cy="1239838"/>
            <a:chOff x="251" y="3375"/>
            <a:chExt cx="2411" cy="781"/>
          </a:xfrm>
        </p:grpSpPr>
        <p:sp>
          <p:nvSpPr>
            <p:cNvPr id="113674" name="Text Box 45"/>
            <p:cNvSpPr txBox="1">
              <a:spLocks noChangeArrowheads="1"/>
            </p:cNvSpPr>
            <p:nvPr/>
          </p:nvSpPr>
          <p:spPr bwMode="auto">
            <a:xfrm>
              <a:off x="251" y="3710"/>
              <a:ext cx="1740" cy="4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anchor="ctr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  <a:cs typeface="Arial" charset="0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Arial" charset="0"/>
                  <a:cs typeface="Arial" charset="0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Arial" charset="0"/>
                  <a:cs typeface="Arial" charset="0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Arial" charset="0"/>
                  <a:cs typeface="Arial" charset="0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Arial" charset="0"/>
                  <a:cs typeface="Arial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Arial" charset="0"/>
                  <a:cs typeface="Arial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Arial" charset="0"/>
                  <a:cs typeface="Arial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Arial" charset="0"/>
                  <a:cs typeface="Arial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>
                  <a:solidFill>
                    <a:schemeClr val="bg1"/>
                  </a:solidFill>
                  <a:latin typeface="Arial" charset="0"/>
                  <a:ea typeface="Arial" charset="0"/>
                </a:rPr>
                <a:t>Evidence </a:t>
              </a:r>
              <a:r>
                <a:rPr lang="en-US" smtClean="0">
                  <a:solidFill>
                    <a:schemeClr val="bg1"/>
                  </a:solidFill>
                  <a:latin typeface="Arial" charset="0"/>
                  <a:ea typeface="Arial" charset="0"/>
                </a:rPr>
                <a:t>disappears five </a:t>
              </a:r>
              <a:r>
                <a:rPr lang="en-US" dirty="0" smtClean="0">
                  <a:solidFill>
                    <a:schemeClr val="bg1"/>
                  </a:solidFill>
                  <a:latin typeface="Arial" charset="0"/>
                  <a:ea typeface="Arial" charset="0"/>
                </a:rPr>
                <a:t>sec. later</a:t>
              </a:r>
              <a:r>
                <a:rPr lang="en-US" dirty="0">
                  <a:solidFill>
                    <a:schemeClr val="bg1"/>
                  </a:solidFill>
                  <a:latin typeface="Arial" charset="0"/>
                  <a:ea typeface="Arial" charset="0"/>
                </a:rPr>
                <a:t>!</a:t>
              </a:r>
            </a:p>
          </p:txBody>
        </p:sp>
        <p:sp>
          <p:nvSpPr>
            <p:cNvPr id="113675" name="Oval 46"/>
            <p:cNvSpPr>
              <a:spLocks noChangeArrowheads="1"/>
            </p:cNvSpPr>
            <p:nvPr/>
          </p:nvSpPr>
          <p:spPr bwMode="auto">
            <a:xfrm>
              <a:off x="2417" y="3375"/>
              <a:ext cx="245" cy="241"/>
            </a:xfrm>
            <a:prstGeom prst="ellipse">
              <a:avLst/>
            </a:prstGeom>
            <a:solidFill>
              <a:srgbClr val="FF0000">
                <a:alpha val="49019"/>
              </a:srgbClr>
            </a:solidFill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b="0" dirty="0">
                <a:latin typeface="Arial" charset="0"/>
              </a:endParaRPr>
            </a:p>
          </p:txBody>
        </p:sp>
        <p:cxnSp>
          <p:nvCxnSpPr>
            <p:cNvPr id="113676" name="AutoShape 48"/>
            <p:cNvCxnSpPr>
              <a:cxnSpLocks noChangeShapeType="1"/>
            </p:cNvCxnSpPr>
            <p:nvPr/>
          </p:nvCxnSpPr>
          <p:spPr bwMode="auto">
            <a:xfrm flipV="1">
              <a:off x="1510" y="3479"/>
              <a:ext cx="883" cy="283"/>
            </a:xfrm>
            <a:prstGeom prst="straightConnector1">
              <a:avLst/>
            </a:prstGeom>
            <a:noFill/>
            <a:ln w="38100" cmpd="sng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</p:cxnSp>
      </p:grpSp>
    </p:spTree>
    <p:extLst>
      <p:ext uri="{BB962C8B-B14F-4D97-AF65-F5344CB8AC3E}">
        <p14:creationId xmlns:p14="http://schemas.microsoft.com/office/powerpoint/2010/main" val="1053044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40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Okay, but how do you get the victim to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look up </a:t>
            </a:r>
            <a:r>
              <a:rPr lang="en-US" dirty="0" err="1" smtClean="0"/>
              <a:t>www.foobar.com</a:t>
            </a:r>
            <a:r>
              <a:rPr lang="en-US" dirty="0" smtClean="0"/>
              <a:t> in the first place?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Perhaps you connect to their mail server and send</a:t>
            </a:r>
          </a:p>
          <a:p>
            <a:pPr lvl="1"/>
            <a:r>
              <a:rPr lang="en-US" dirty="0" smtClean="0"/>
              <a:t>HELO </a:t>
            </a:r>
            <a:r>
              <a:rPr lang="en-US" dirty="0" err="1" smtClean="0"/>
              <a:t>www.foobar.com</a:t>
            </a:r>
            <a:endParaRPr lang="en-US" dirty="0" smtClean="0"/>
          </a:p>
          <a:p>
            <a:pPr lvl="1"/>
            <a:r>
              <a:rPr lang="en-US" dirty="0" smtClean="0"/>
              <a:t>Which their mail server then looks up to see if it corresponds to your source address (anti-spam measure)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r>
              <a:rPr lang="en-US" dirty="0" smtClean="0"/>
              <a:t>Perhaps you send many </a:t>
            </a:r>
            <a:r>
              <a:rPr lang="en-US" b="1" dirty="0" smtClean="0">
                <a:solidFill>
                  <a:srgbClr val="FF0000"/>
                </a:solidFill>
              </a:rPr>
              <a:t>spam or phishing emails </a:t>
            </a:r>
            <a:r>
              <a:rPr lang="en-US" dirty="0" smtClean="0"/>
              <a:t>containing a link to </a:t>
            </a:r>
            <a:r>
              <a:rPr lang="en-US" dirty="0" err="1" smtClean="0"/>
              <a:t>www.foobar.com</a:t>
            </a:r>
            <a:endParaRPr lang="en-US" dirty="0"/>
          </a:p>
        </p:txBody>
      </p:sp>
      <p:sp>
        <p:nvSpPr>
          <p:cNvPr id="1157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DNS cache poisoning (cont’d)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4250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20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447800"/>
            <a:ext cx="8763000" cy="1594043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Local nameserver </a:t>
            </a:r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</a:rPr>
              <a:t>ignores</a:t>
            </a:r>
            <a:r>
              <a:rPr lang="en-US" dirty="0" smtClean="0"/>
              <a:t> any RR not </a:t>
            </a:r>
            <a:r>
              <a:rPr lang="en-US" b="1" dirty="0" smtClean="0"/>
              <a:t>in or under same zone </a:t>
            </a:r>
            <a:r>
              <a:rPr lang="en-US" dirty="0" smtClean="0"/>
              <a:t>as question</a:t>
            </a:r>
          </a:p>
          <a:p>
            <a:pPr lvl="1"/>
            <a:r>
              <a:rPr lang="en-US" dirty="0" smtClean="0"/>
              <a:t>Widely deployed since </a:t>
            </a:r>
            <a:r>
              <a:rPr lang="en-US" i="1" dirty="0" smtClean="0"/>
              <a:t>ca.</a:t>
            </a:r>
            <a:r>
              <a:rPr lang="en-US" dirty="0" smtClean="0"/>
              <a:t> 1997</a:t>
            </a:r>
          </a:p>
          <a:p>
            <a:r>
              <a:rPr lang="en-US" dirty="0" smtClean="0"/>
              <a:t>But, </a:t>
            </a:r>
            <a:r>
              <a:rPr lang="en-US" b="1" dirty="0" smtClean="0">
                <a:solidFill>
                  <a:srgbClr val="FF0000"/>
                </a:solidFill>
              </a:rPr>
              <a:t>other attacks are possible </a:t>
            </a:r>
            <a:r>
              <a:rPr lang="en-US" dirty="0" smtClean="0"/>
              <a:t>(</a:t>
            </a:r>
            <a:r>
              <a:rPr lang="en-US" i="1" dirty="0" smtClean="0"/>
              <a:t>e.g.</a:t>
            </a:r>
            <a:r>
              <a:rPr lang="en-US" dirty="0" smtClean="0"/>
              <a:t> Kaminsky poisoning)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111C5-E04E-4942-8174-12BB645D56A6}" type="slidenum">
              <a:rPr lang="en-US" smtClean="0"/>
              <a:pPr/>
              <a:t>26</a:t>
            </a:fld>
            <a:endParaRPr lang="en-US"/>
          </a:p>
        </p:txBody>
      </p:sp>
      <p:sp>
        <p:nvSpPr>
          <p:cNvPr id="11366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Mitigation: Bailiwick checking</a:t>
            </a:r>
            <a:endParaRPr lang="en-US" dirty="0"/>
          </a:p>
        </p:txBody>
      </p:sp>
      <p:sp>
        <p:nvSpPr>
          <p:cNvPr id="14" name="Rectangle 4"/>
          <p:cNvSpPr>
            <a:spLocks noChangeArrowheads="1"/>
          </p:cNvSpPr>
          <p:nvPr/>
        </p:nvSpPr>
        <p:spPr bwMode="auto">
          <a:xfrm>
            <a:off x="1012561" y="3142705"/>
            <a:ext cx="7042678" cy="3410495"/>
          </a:xfrm>
          <a:prstGeom prst="rect">
            <a:avLst/>
          </a:prstGeom>
          <a:solidFill>
            <a:srgbClr val="FFFF99"/>
          </a:solidFill>
          <a:ln w="38100">
            <a:solidFill>
              <a:schemeClr val="tx1"/>
            </a:solidFill>
            <a:prstDash val="sysDash"/>
            <a:miter lim="800000"/>
            <a:headEnd/>
            <a:tailEnd/>
          </a:ln>
        </p:spPr>
        <p:txBody>
          <a:bodyPr wrap="none"/>
          <a:lstStyle/>
          <a:p>
            <a:pPr algn="l"/>
            <a:r>
              <a:rPr lang="en-US" sz="1800" dirty="0">
                <a:latin typeface="Courier New" charset="0"/>
                <a:ea typeface="Courier New" charset="0"/>
                <a:cs typeface="Courier New" charset="0"/>
              </a:rPr>
              <a:t>;; QUESTION SECTION:</a:t>
            </a:r>
          </a:p>
          <a:p>
            <a:pPr algn="l"/>
            <a:r>
              <a:rPr lang="en-US" sz="1800" dirty="0">
                <a:latin typeface="Courier New" charset="0"/>
                <a:ea typeface="Courier New" charset="0"/>
                <a:cs typeface="Courier New" charset="0"/>
              </a:rPr>
              <a:t>;</a:t>
            </a:r>
            <a:r>
              <a:rPr lang="en-US" sz="1800" dirty="0" err="1">
                <a:latin typeface="Courier New" charset="0"/>
                <a:ea typeface="Courier New" charset="0"/>
                <a:cs typeface="Courier New" charset="0"/>
              </a:rPr>
              <a:t>www.foobar.com</a:t>
            </a:r>
            <a:r>
              <a:rPr lang="en-US" sz="1800" dirty="0">
                <a:latin typeface="Courier New" charset="0"/>
                <a:ea typeface="Courier New" charset="0"/>
                <a:cs typeface="Courier New" charset="0"/>
              </a:rPr>
              <a:t>.  </a:t>
            </a:r>
            <a:r>
              <a:rPr lang="en-US" sz="1800" dirty="0" smtClean="0">
                <a:latin typeface="Courier New" charset="0"/>
                <a:ea typeface="Courier New" charset="0"/>
                <a:cs typeface="Courier New" charset="0"/>
              </a:rPr>
              <a:t>      </a:t>
            </a:r>
            <a:r>
              <a:rPr lang="en-US" sz="1800" dirty="0">
                <a:latin typeface="Courier New" charset="0"/>
                <a:ea typeface="Courier New" charset="0"/>
                <a:cs typeface="Courier New" charset="0"/>
              </a:rPr>
              <a:t>IN </a:t>
            </a:r>
            <a:r>
              <a:rPr lang="en-US" sz="1800" dirty="0" smtClean="0">
                <a:latin typeface="Courier New" charset="0"/>
                <a:ea typeface="Courier New" charset="0"/>
                <a:cs typeface="Courier New" charset="0"/>
              </a:rPr>
              <a:t>   </a:t>
            </a:r>
            <a:r>
              <a:rPr lang="en-US" sz="1800" dirty="0">
                <a:latin typeface="Courier New" charset="0"/>
                <a:ea typeface="Courier New" charset="0"/>
                <a:cs typeface="Courier New" charset="0"/>
              </a:rPr>
              <a:t>A</a:t>
            </a:r>
          </a:p>
          <a:p>
            <a:pPr algn="l"/>
            <a:endParaRPr lang="en-US" sz="1800" dirty="0">
              <a:latin typeface="Courier New" charset="0"/>
              <a:ea typeface="Courier New" charset="0"/>
              <a:cs typeface="Courier New" charset="0"/>
            </a:endParaRPr>
          </a:p>
          <a:p>
            <a:pPr algn="l"/>
            <a:r>
              <a:rPr lang="en-US" sz="1800" dirty="0">
                <a:latin typeface="Courier New" charset="0"/>
                <a:ea typeface="Courier New" charset="0"/>
                <a:cs typeface="Courier New" charset="0"/>
              </a:rPr>
              <a:t>;; ANSWER SECTION:</a:t>
            </a:r>
          </a:p>
          <a:p>
            <a:pPr algn="l"/>
            <a:r>
              <a:rPr lang="en-US" sz="1800" dirty="0" err="1">
                <a:latin typeface="Courier New" charset="0"/>
                <a:ea typeface="Courier New" charset="0"/>
                <a:cs typeface="Courier New" charset="0"/>
              </a:rPr>
              <a:t>www.foobar.com</a:t>
            </a:r>
            <a:r>
              <a:rPr lang="en-US" sz="1800" dirty="0" smtClean="0">
                <a:latin typeface="Courier New" charset="0"/>
                <a:ea typeface="Courier New" charset="0"/>
                <a:cs typeface="Courier New" charset="0"/>
              </a:rPr>
              <a:t>.   </a:t>
            </a:r>
            <a:r>
              <a:rPr lang="en-US" sz="1800" dirty="0">
                <a:latin typeface="Courier New" charset="0"/>
                <a:ea typeface="Courier New" charset="0"/>
                <a:cs typeface="Courier New" charset="0"/>
              </a:rPr>
              <a:t>300  </a:t>
            </a:r>
            <a:r>
              <a:rPr lang="en-US" sz="1800" dirty="0" smtClean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sz="1800" dirty="0">
                <a:latin typeface="Courier New" charset="0"/>
                <a:ea typeface="Courier New" charset="0"/>
                <a:cs typeface="Courier New" charset="0"/>
              </a:rPr>
              <a:t>IN   </a:t>
            </a:r>
            <a:r>
              <a:rPr lang="en-US" sz="1800" dirty="0" smtClean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sz="1800" dirty="0">
                <a:latin typeface="Courier New" charset="0"/>
                <a:ea typeface="Courier New" charset="0"/>
                <a:cs typeface="Courier New" charset="0"/>
              </a:rPr>
              <a:t>A  </a:t>
            </a:r>
            <a:r>
              <a:rPr lang="en-US" sz="1800" dirty="0" smtClean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sz="1800" dirty="0">
                <a:latin typeface="Courier New" charset="0"/>
                <a:ea typeface="Courier New" charset="0"/>
                <a:cs typeface="Courier New" charset="0"/>
              </a:rPr>
              <a:t>212.44.9.144</a:t>
            </a:r>
          </a:p>
          <a:p>
            <a:pPr algn="l"/>
            <a:endParaRPr lang="en-US" sz="1800" dirty="0">
              <a:latin typeface="Courier New" charset="0"/>
              <a:ea typeface="Courier New" charset="0"/>
              <a:cs typeface="Courier New" charset="0"/>
            </a:endParaRPr>
          </a:p>
          <a:p>
            <a:pPr algn="l"/>
            <a:r>
              <a:rPr lang="en-US" sz="1800" dirty="0">
                <a:latin typeface="Courier New" charset="0"/>
                <a:ea typeface="Courier New" charset="0"/>
                <a:cs typeface="Courier New" charset="0"/>
              </a:rPr>
              <a:t>;; AUTHORITY SECTION:</a:t>
            </a:r>
          </a:p>
          <a:p>
            <a:pPr algn="l"/>
            <a:r>
              <a:rPr lang="en-US" sz="1800" dirty="0" err="1">
                <a:latin typeface="Courier New" charset="0"/>
                <a:ea typeface="Courier New" charset="0"/>
                <a:cs typeface="Courier New" charset="0"/>
              </a:rPr>
              <a:t>foobar.com</a:t>
            </a:r>
            <a:r>
              <a:rPr lang="en-US" sz="1800" dirty="0">
                <a:latin typeface="Courier New" charset="0"/>
                <a:ea typeface="Courier New" charset="0"/>
                <a:cs typeface="Courier New" charset="0"/>
              </a:rPr>
              <a:t>.   </a:t>
            </a:r>
            <a:r>
              <a:rPr lang="en-US" sz="1800" dirty="0" smtClean="0">
                <a:latin typeface="Courier New" charset="0"/>
                <a:ea typeface="Courier New" charset="0"/>
                <a:cs typeface="Courier New" charset="0"/>
              </a:rPr>
              <a:t>    </a:t>
            </a:r>
            <a:r>
              <a:rPr lang="en-US" sz="1800" dirty="0">
                <a:latin typeface="Courier New" charset="0"/>
                <a:ea typeface="Courier New" charset="0"/>
                <a:cs typeface="Courier New" charset="0"/>
              </a:rPr>
              <a:t>600  </a:t>
            </a:r>
            <a:r>
              <a:rPr lang="en-US" sz="1800" dirty="0" smtClean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sz="1800" dirty="0">
                <a:latin typeface="Courier New" charset="0"/>
                <a:ea typeface="Courier New" charset="0"/>
                <a:cs typeface="Courier New" charset="0"/>
              </a:rPr>
              <a:t>IN   </a:t>
            </a:r>
            <a:r>
              <a:rPr lang="en-US" sz="1800" dirty="0" smtClean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sz="1800" dirty="0">
                <a:latin typeface="Courier New" charset="0"/>
                <a:ea typeface="Courier New" charset="0"/>
                <a:cs typeface="Courier New" charset="0"/>
              </a:rPr>
              <a:t>NS  </a:t>
            </a:r>
            <a:r>
              <a:rPr lang="en-US" sz="1800" dirty="0" smtClean="0">
                <a:latin typeface="Courier New" charset="0"/>
                <a:ea typeface="Courier New" charset="0"/>
                <a:cs typeface="Courier New" charset="0"/>
              </a:rPr>
              <a:t>dns1.foobar.com</a:t>
            </a:r>
            <a:r>
              <a:rPr lang="en-US" sz="1800" dirty="0">
                <a:latin typeface="Courier New" charset="0"/>
                <a:ea typeface="Courier New" charset="0"/>
                <a:cs typeface="Courier New" charset="0"/>
              </a:rPr>
              <a:t>.</a:t>
            </a:r>
          </a:p>
          <a:p>
            <a:pPr algn="l"/>
            <a:r>
              <a:rPr lang="en-US" sz="1800" dirty="0" err="1">
                <a:latin typeface="Courier New" charset="0"/>
                <a:ea typeface="Courier New" charset="0"/>
                <a:cs typeface="Courier New" charset="0"/>
              </a:rPr>
              <a:t>foobar.com</a:t>
            </a:r>
            <a:r>
              <a:rPr lang="en-US" sz="1800" dirty="0">
                <a:latin typeface="Courier New" charset="0"/>
                <a:ea typeface="Courier New" charset="0"/>
                <a:cs typeface="Courier New" charset="0"/>
              </a:rPr>
              <a:t>.   </a:t>
            </a:r>
            <a:r>
              <a:rPr lang="en-US" sz="1800" dirty="0" smtClean="0">
                <a:latin typeface="Courier New" charset="0"/>
                <a:ea typeface="Courier New" charset="0"/>
                <a:cs typeface="Courier New" charset="0"/>
              </a:rPr>
              <a:t>    </a:t>
            </a:r>
            <a:r>
              <a:rPr lang="en-US" sz="1800" dirty="0">
                <a:latin typeface="Courier New" charset="0"/>
                <a:ea typeface="Courier New" charset="0"/>
                <a:cs typeface="Courier New" charset="0"/>
              </a:rPr>
              <a:t>600  </a:t>
            </a:r>
            <a:r>
              <a:rPr lang="en-US" sz="1800" dirty="0" smtClean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sz="1800" dirty="0">
                <a:latin typeface="Courier New" charset="0"/>
                <a:ea typeface="Courier New" charset="0"/>
                <a:cs typeface="Courier New" charset="0"/>
              </a:rPr>
              <a:t>IN   </a:t>
            </a:r>
            <a:r>
              <a:rPr lang="en-US" sz="1800" dirty="0" smtClean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sz="1800" dirty="0">
                <a:latin typeface="Courier New" charset="0"/>
                <a:ea typeface="Courier New" charset="0"/>
                <a:cs typeface="Courier New" charset="0"/>
              </a:rPr>
              <a:t>NS  </a:t>
            </a:r>
            <a:r>
              <a:rPr lang="en-US" sz="1800" dirty="0" err="1" smtClean="0">
                <a:latin typeface="Courier New" charset="0"/>
                <a:ea typeface="Courier New" charset="0"/>
                <a:cs typeface="Courier New" charset="0"/>
              </a:rPr>
              <a:t>google.com</a:t>
            </a:r>
            <a:r>
              <a:rPr lang="en-US" sz="1800" dirty="0">
                <a:latin typeface="Courier New" charset="0"/>
                <a:ea typeface="Courier New" charset="0"/>
                <a:cs typeface="Courier New" charset="0"/>
              </a:rPr>
              <a:t>.</a:t>
            </a:r>
          </a:p>
          <a:p>
            <a:pPr algn="l"/>
            <a:endParaRPr lang="en-US" sz="1800" dirty="0">
              <a:latin typeface="Courier New" charset="0"/>
              <a:ea typeface="Courier New" charset="0"/>
              <a:cs typeface="Courier New" charset="0"/>
            </a:endParaRPr>
          </a:p>
          <a:p>
            <a:pPr algn="l"/>
            <a:r>
              <a:rPr lang="en-US" sz="1800" dirty="0">
                <a:latin typeface="Courier New" charset="0"/>
                <a:ea typeface="Courier New" charset="0"/>
                <a:cs typeface="Courier New" charset="0"/>
              </a:rPr>
              <a:t>;; ADDITIONAL SECTION:</a:t>
            </a:r>
          </a:p>
          <a:p>
            <a:pPr algn="l"/>
            <a:r>
              <a:rPr lang="en-US" sz="1800" dirty="0" err="1">
                <a:latin typeface="Courier New" charset="0"/>
                <a:ea typeface="Courier New" charset="0"/>
                <a:cs typeface="Courier New" charset="0"/>
              </a:rPr>
              <a:t>google.com</a:t>
            </a:r>
            <a:r>
              <a:rPr lang="en-US" sz="1800" dirty="0">
                <a:latin typeface="Courier New" charset="0"/>
                <a:ea typeface="Courier New" charset="0"/>
                <a:cs typeface="Courier New" charset="0"/>
              </a:rPr>
              <a:t>.    </a:t>
            </a:r>
            <a:r>
              <a:rPr lang="en-US" sz="1800" dirty="0" smtClean="0">
                <a:latin typeface="Courier New" charset="0"/>
                <a:ea typeface="Courier New" charset="0"/>
                <a:cs typeface="Courier New" charset="0"/>
              </a:rPr>
              <a:t>     </a:t>
            </a:r>
            <a:r>
              <a:rPr lang="en-US" sz="1800" dirty="0">
                <a:latin typeface="Courier New" charset="0"/>
                <a:ea typeface="Courier New" charset="0"/>
                <a:cs typeface="Courier New" charset="0"/>
              </a:rPr>
              <a:t>5  </a:t>
            </a:r>
            <a:r>
              <a:rPr lang="en-US" sz="1800" dirty="0" smtClean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sz="1800" dirty="0">
                <a:latin typeface="Courier New" charset="0"/>
                <a:ea typeface="Courier New" charset="0"/>
                <a:cs typeface="Courier New" charset="0"/>
              </a:rPr>
              <a:t>IN   </a:t>
            </a:r>
            <a:r>
              <a:rPr lang="en-US" sz="1800" dirty="0" smtClean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sz="1800" dirty="0">
                <a:latin typeface="Courier New" charset="0"/>
                <a:ea typeface="Courier New" charset="0"/>
                <a:cs typeface="Courier New" charset="0"/>
              </a:rPr>
              <a:t>A       </a:t>
            </a:r>
            <a:r>
              <a:rPr lang="en-US" sz="1800" dirty="0" smtClean="0">
                <a:latin typeface="Courier New" charset="0"/>
                <a:ea typeface="Courier New" charset="0"/>
                <a:cs typeface="Courier New" charset="0"/>
              </a:rPr>
              <a:t>212.44.9.155</a:t>
            </a:r>
            <a:endParaRPr lang="en-US" sz="1800" dirty="0">
              <a:latin typeface="Courier New" charset="0"/>
              <a:ea typeface="Courier New" charset="0"/>
              <a:cs typeface="Courier New" charset="0"/>
            </a:endParaRPr>
          </a:p>
        </p:txBody>
      </p:sp>
      <p:sp>
        <p:nvSpPr>
          <p:cNvPr id="982023" name="Line 7"/>
          <p:cNvSpPr>
            <a:spLocks noChangeShapeType="1"/>
          </p:cNvSpPr>
          <p:nvPr/>
        </p:nvSpPr>
        <p:spPr bwMode="auto">
          <a:xfrm flipV="1">
            <a:off x="1891429" y="3739018"/>
            <a:ext cx="713984" cy="2491031"/>
          </a:xfrm>
          <a:prstGeom prst="line">
            <a:avLst/>
          </a:prstGeom>
          <a:noFill/>
          <a:ln w="38100" cmpd="sng">
            <a:solidFill>
              <a:srgbClr val="FF0000"/>
            </a:solidFill>
            <a:round/>
            <a:headEnd type="arrow"/>
            <a:tailEnd type="arrow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b="0" dirty="0">
              <a:latin typeface="Arial" charset="0"/>
            </a:endParaRPr>
          </a:p>
        </p:txBody>
      </p:sp>
      <p:sp>
        <p:nvSpPr>
          <p:cNvPr id="12" name="Oval 5"/>
          <p:cNvSpPr>
            <a:spLocks noChangeArrowheads="1"/>
          </p:cNvSpPr>
          <p:nvPr/>
        </p:nvSpPr>
        <p:spPr bwMode="auto">
          <a:xfrm>
            <a:off x="1754449" y="3478300"/>
            <a:ext cx="1539896" cy="260719"/>
          </a:xfrm>
          <a:prstGeom prst="roundRect">
            <a:avLst/>
          </a:prstGeom>
          <a:solidFill>
            <a:srgbClr val="FF0000">
              <a:alpha val="49019"/>
            </a:srgbClr>
          </a:solidFill>
          <a:ln w="2857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b="0" dirty="0">
              <a:latin typeface="Arial" charset="0"/>
            </a:endParaRPr>
          </a:p>
        </p:txBody>
      </p:sp>
      <p:sp>
        <p:nvSpPr>
          <p:cNvPr id="13" name="Oval 5"/>
          <p:cNvSpPr>
            <a:spLocks noChangeArrowheads="1"/>
          </p:cNvSpPr>
          <p:nvPr/>
        </p:nvSpPr>
        <p:spPr bwMode="auto">
          <a:xfrm>
            <a:off x="1064711" y="6230050"/>
            <a:ext cx="1540703" cy="258432"/>
          </a:xfrm>
          <a:prstGeom prst="roundRect">
            <a:avLst/>
          </a:prstGeom>
          <a:solidFill>
            <a:srgbClr val="FF0000">
              <a:alpha val="49019"/>
            </a:srgbClr>
          </a:solidFill>
          <a:ln w="2857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b="0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1623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Domain Name System (DNS) primer</a:t>
            </a:r>
          </a:p>
          <a:p>
            <a:pPr marL="514350" indent="-514350"/>
            <a:endParaRPr lang="en-US" dirty="0" smtClean="0"/>
          </a:p>
          <a:p>
            <a:pPr marL="514350" indent="-514350"/>
            <a:endParaRPr lang="en-US" dirty="0" smtClean="0"/>
          </a:p>
          <a:p>
            <a:pPr marL="514350" indent="-514350">
              <a:buFont typeface="+mj-lt"/>
              <a:buAutoNum type="arabicPeriod" startAt="2"/>
            </a:pPr>
            <a:r>
              <a:rPr lang="en-US" b="1" dirty="0" smtClean="0"/>
              <a:t>The Web: HTTP, hosting, and caching</a:t>
            </a:r>
          </a:p>
          <a:p>
            <a:pPr marL="514350" indent="-514350">
              <a:buFont typeface="+mj-lt"/>
              <a:buAutoNum type="arabicPeriod" startAt="2"/>
            </a:pPr>
            <a:endParaRPr lang="en-US" dirty="0" smtClean="0"/>
          </a:p>
          <a:p>
            <a:pPr marL="514350" indent="-514350">
              <a:buFont typeface="+mj-lt"/>
              <a:buAutoNum type="arabicPeriod" startAt="2"/>
            </a:pPr>
            <a:endParaRPr lang="en-US" dirty="0" smtClean="0"/>
          </a:p>
          <a:p>
            <a:pPr marL="514350" indent="-514350">
              <a:buFont typeface="+mj-lt"/>
              <a:buAutoNum type="arabicPeriod" startAt="2"/>
            </a:pPr>
            <a:r>
              <a:rPr lang="en-US" dirty="0" smtClean="0"/>
              <a:t>Content distribution networks (CDNs)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7733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400" y="1493806"/>
            <a:ext cx="4554281" cy="5117306"/>
          </a:xfrm>
        </p:spPr>
        <p:txBody>
          <a:bodyPr>
            <a:normAutofit/>
          </a:bodyPr>
          <a:lstStyle/>
          <a:p>
            <a:r>
              <a:rPr lang="en-US" dirty="0" smtClean="0">
                <a:cs typeface="Calibri"/>
              </a:rPr>
              <a:t>Web page = </a:t>
            </a:r>
            <a:r>
              <a:rPr lang="en-US" dirty="0" smtClean="0">
                <a:ea typeface="Calibri"/>
                <a:cs typeface="Calibri"/>
              </a:rPr>
              <a:t>HTML file + embedded images/objects</a:t>
            </a:r>
          </a:p>
          <a:p>
            <a:endParaRPr lang="en-US" dirty="0">
              <a:ea typeface="Calibri"/>
              <a:cs typeface="Calibri"/>
            </a:endParaRPr>
          </a:p>
          <a:p>
            <a:r>
              <a:rPr lang="en-US" b="1" i="1" dirty="0" smtClean="0">
                <a:solidFill>
                  <a:schemeClr val="accent6">
                    <a:lumMod val="75000"/>
                  </a:schemeClr>
                </a:solidFill>
                <a:ea typeface="Calibri"/>
                <a:cs typeface="Calibri"/>
              </a:rPr>
              <a:t>Stop-and-wait</a:t>
            </a:r>
            <a:r>
              <a:rPr lang="en-US" b="1" dirty="0" smtClean="0">
                <a:ea typeface="Calibri"/>
                <a:cs typeface="Calibri"/>
              </a:rPr>
              <a:t> </a:t>
            </a:r>
            <a:r>
              <a:rPr lang="en-US" dirty="0" smtClean="0">
                <a:ea typeface="Calibri"/>
                <a:cs typeface="Calibri"/>
              </a:rPr>
              <a:t>at the granularity of objects:</a:t>
            </a:r>
          </a:p>
          <a:p>
            <a:pPr lvl="1"/>
            <a:r>
              <a:rPr lang="en-US" spc="-150" dirty="0" smtClean="0"/>
              <a:t>Close then open new TCP connection for </a:t>
            </a:r>
            <a:r>
              <a:rPr lang="en-US" b="1" spc="-150" dirty="0" smtClean="0"/>
              <a:t>each object</a:t>
            </a:r>
          </a:p>
          <a:p>
            <a:pPr lvl="2"/>
            <a:r>
              <a:rPr lang="en-US" spc="-150" dirty="0" smtClean="0"/>
              <a:t>Incurs a </a:t>
            </a:r>
            <a:r>
              <a:rPr lang="en-US" b="1" spc="-150" dirty="0" smtClean="0">
                <a:solidFill>
                  <a:srgbClr val="009900"/>
                </a:solidFill>
              </a:rPr>
              <a:t>TCP</a:t>
            </a:r>
            <a:r>
              <a:rPr lang="en-US" spc="-150" dirty="0" smtClean="0">
                <a:solidFill>
                  <a:srgbClr val="009900"/>
                </a:solidFill>
              </a:rPr>
              <a:t> </a:t>
            </a:r>
            <a:r>
              <a:rPr lang="en-US" b="1" spc="-150" dirty="0" smtClean="0">
                <a:solidFill>
                  <a:srgbClr val="FF0000"/>
                </a:solidFill>
              </a:rPr>
              <a:t>round-trip-time delay </a:t>
            </a:r>
            <a:r>
              <a:rPr lang="en-US" spc="-150" dirty="0" smtClean="0"/>
              <a:t>each time</a:t>
            </a:r>
          </a:p>
          <a:p>
            <a:endParaRPr lang="en-US" b="1" dirty="0" smtClean="0">
              <a:solidFill>
                <a:srgbClr val="FF0000"/>
              </a:solidFill>
            </a:endParaRPr>
          </a:p>
          <a:p>
            <a:pPr lvl="1"/>
            <a:r>
              <a:rPr lang="en-US" dirty="0" smtClean="0"/>
              <a:t>Each TCP connection may stay in “slow start”</a:t>
            </a:r>
          </a:p>
        </p:txBody>
      </p:sp>
      <p:sp>
        <p:nvSpPr>
          <p:cNvPr id="49154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Anatomy of an HTTP/1.0 web page fetch</a:t>
            </a:r>
            <a:endParaRPr lang="en-US" sz="3600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5579638" y="1931452"/>
            <a:ext cx="0" cy="4476439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8495354" y="1931452"/>
            <a:ext cx="0" cy="4365974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8" name="Group 7"/>
          <p:cNvGrpSpPr/>
          <p:nvPr/>
        </p:nvGrpSpPr>
        <p:grpSpPr>
          <a:xfrm>
            <a:off x="5598538" y="1879692"/>
            <a:ext cx="2895227" cy="369332"/>
            <a:chOff x="5598538" y="1879692"/>
            <a:chExt cx="2895227" cy="369332"/>
          </a:xfrm>
        </p:grpSpPr>
        <p:cxnSp>
          <p:nvCxnSpPr>
            <p:cNvPr id="11" name="Straight Arrow Connector 10"/>
            <p:cNvCxnSpPr/>
            <p:nvPr/>
          </p:nvCxnSpPr>
          <p:spPr>
            <a:xfrm rot="120000" flipV="1">
              <a:off x="5598538" y="2198586"/>
              <a:ext cx="2895227" cy="1939"/>
            </a:xfrm>
            <a:prstGeom prst="straightConnector1">
              <a:avLst/>
            </a:prstGeom>
            <a:ln w="38100" cap="flat" cmpd="sng" algn="ctr">
              <a:solidFill>
                <a:srgbClr val="008000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TextBox 18"/>
            <p:cNvSpPr txBox="1"/>
            <p:nvPr/>
          </p:nvSpPr>
          <p:spPr>
            <a:xfrm rot="120000">
              <a:off x="7150661" y="1879692"/>
              <a:ext cx="118077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>
                  <a:solidFill>
                    <a:srgbClr val="008000"/>
                  </a:solidFill>
                  <a:latin typeface="Arial" charset="0"/>
                  <a:ea typeface="Arial" charset="0"/>
                  <a:cs typeface="Arial" charset="0"/>
                </a:rPr>
                <a:t>TCP SYN</a:t>
              </a:r>
              <a:endParaRPr lang="en-US" sz="1800" dirty="0">
                <a:solidFill>
                  <a:srgbClr val="008000"/>
                </a:solidFill>
                <a:latin typeface="Arial" charset="0"/>
                <a:ea typeface="Arial" charset="0"/>
                <a:cs typeface="Arial" charset="0"/>
              </a:endParaRPr>
            </a:p>
          </p:txBody>
        </p:sp>
      </p:grpSp>
      <p:pic>
        <p:nvPicPr>
          <p:cNvPr id="25" name="Picture 24" descr="web-server-32x32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87387" y="1493807"/>
            <a:ext cx="406400" cy="406400"/>
          </a:xfrm>
          <a:prstGeom prst="rect">
            <a:avLst/>
          </a:prstGeom>
        </p:spPr>
      </p:pic>
      <p:pic>
        <p:nvPicPr>
          <p:cNvPr id="26" name="Picture 25" descr="monitor-1-32x32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74849" y="1493807"/>
            <a:ext cx="406400" cy="406400"/>
          </a:xfrm>
          <a:prstGeom prst="rect">
            <a:avLst/>
          </a:prstGeom>
        </p:spPr>
      </p:pic>
      <p:sp>
        <p:nvSpPr>
          <p:cNvPr id="27" name="TextBox 26"/>
          <p:cNvSpPr txBox="1"/>
          <p:nvPr/>
        </p:nvSpPr>
        <p:spPr>
          <a:xfrm>
            <a:off x="5733159" y="1504117"/>
            <a:ext cx="89639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latin typeface="Arial" charset="0"/>
                <a:ea typeface="Arial" charset="0"/>
                <a:cs typeface="Arial" charset="0"/>
              </a:rPr>
              <a:t>Client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7369315" y="1493807"/>
            <a:ext cx="98296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latin typeface="Arial" charset="0"/>
                <a:ea typeface="Arial" charset="0"/>
                <a:cs typeface="Arial" charset="0"/>
              </a:rPr>
              <a:t>Server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200562-6296-9E41-94C7-4DAE5BF4E447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5577202" y="2231187"/>
            <a:ext cx="2895227" cy="369332"/>
            <a:chOff x="5577202" y="2231187"/>
            <a:chExt cx="2895227" cy="369332"/>
          </a:xfrm>
        </p:grpSpPr>
        <p:sp>
          <p:nvSpPr>
            <p:cNvPr id="22" name="TextBox 21"/>
            <p:cNvSpPr txBox="1"/>
            <p:nvPr/>
          </p:nvSpPr>
          <p:spPr>
            <a:xfrm rot="21480000">
              <a:off x="5771328" y="2231187"/>
              <a:ext cx="181556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>
                  <a:solidFill>
                    <a:srgbClr val="008000"/>
                  </a:solidFill>
                  <a:latin typeface="Arial" charset="0"/>
                  <a:ea typeface="Arial" charset="0"/>
                  <a:cs typeface="Arial" charset="0"/>
                </a:rPr>
                <a:t>TCP SYN+ACK</a:t>
              </a:r>
              <a:endParaRPr lang="en-US" sz="1800" dirty="0">
                <a:solidFill>
                  <a:srgbClr val="008000"/>
                </a:solidFill>
                <a:latin typeface="Arial" charset="0"/>
                <a:ea typeface="Arial" charset="0"/>
                <a:cs typeface="Arial" charset="0"/>
              </a:endParaRPr>
            </a:p>
          </p:txBody>
        </p:sp>
        <p:cxnSp>
          <p:nvCxnSpPr>
            <p:cNvPr id="36" name="Straight Arrow Connector 35"/>
            <p:cNvCxnSpPr/>
            <p:nvPr/>
          </p:nvCxnSpPr>
          <p:spPr>
            <a:xfrm rot="-120000" flipV="1">
              <a:off x="5577202" y="2562637"/>
              <a:ext cx="2895227" cy="1939"/>
            </a:xfrm>
            <a:prstGeom prst="straightConnector1">
              <a:avLst/>
            </a:prstGeom>
            <a:ln w="38100" cap="flat" cmpd="sng" algn="ctr">
              <a:solidFill>
                <a:srgbClr val="008000"/>
              </a:solidFill>
              <a:prstDash val="solid"/>
              <a:round/>
              <a:headEnd type="arrow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" name="Group 13"/>
          <p:cNvGrpSpPr/>
          <p:nvPr/>
        </p:nvGrpSpPr>
        <p:grpSpPr>
          <a:xfrm>
            <a:off x="5596061" y="2698721"/>
            <a:ext cx="2895227" cy="369332"/>
            <a:chOff x="5596061" y="2698721"/>
            <a:chExt cx="2895227" cy="369332"/>
          </a:xfrm>
        </p:grpSpPr>
        <p:sp>
          <p:nvSpPr>
            <p:cNvPr id="31" name="TextBox 30"/>
            <p:cNvSpPr txBox="1"/>
            <p:nvPr/>
          </p:nvSpPr>
          <p:spPr>
            <a:xfrm rot="120000">
              <a:off x="5742387" y="2698721"/>
              <a:ext cx="260423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>
                  <a:solidFill>
                    <a:srgbClr val="984807"/>
                  </a:solidFill>
                  <a:latin typeface="Arial" charset="0"/>
                  <a:ea typeface="Arial" charset="0"/>
                  <a:cs typeface="Arial" charset="0"/>
                </a:rPr>
                <a:t>HTTP GET /index.html</a:t>
              </a:r>
              <a:endParaRPr lang="en-US" sz="1800" dirty="0">
                <a:solidFill>
                  <a:srgbClr val="984807"/>
                </a:solidFill>
                <a:latin typeface="Arial" charset="0"/>
                <a:ea typeface="Arial" charset="0"/>
                <a:cs typeface="Arial" charset="0"/>
              </a:endParaRPr>
            </a:p>
          </p:txBody>
        </p:sp>
        <p:cxnSp>
          <p:nvCxnSpPr>
            <p:cNvPr id="37" name="Straight Arrow Connector 36"/>
            <p:cNvCxnSpPr/>
            <p:nvPr/>
          </p:nvCxnSpPr>
          <p:spPr>
            <a:xfrm rot="120000" flipV="1">
              <a:off x="5596061" y="3055377"/>
              <a:ext cx="2895227" cy="1939"/>
            </a:xfrm>
            <a:prstGeom prst="straightConnector1">
              <a:avLst/>
            </a:prstGeom>
            <a:ln w="38100" cap="flat" cmpd="sng" algn="ctr">
              <a:solidFill>
                <a:schemeClr val="accent6">
                  <a:lumMod val="50000"/>
                </a:schemeClr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" name="Group 14"/>
          <p:cNvGrpSpPr/>
          <p:nvPr/>
        </p:nvGrpSpPr>
        <p:grpSpPr>
          <a:xfrm>
            <a:off x="5583873" y="3099143"/>
            <a:ext cx="2895227" cy="369332"/>
            <a:chOff x="5583873" y="3099143"/>
            <a:chExt cx="2895227" cy="369332"/>
          </a:xfrm>
        </p:grpSpPr>
        <p:sp>
          <p:nvSpPr>
            <p:cNvPr id="32" name="TextBox 31"/>
            <p:cNvSpPr txBox="1"/>
            <p:nvPr/>
          </p:nvSpPr>
          <p:spPr>
            <a:xfrm rot="21480000">
              <a:off x="5889955" y="3099143"/>
              <a:ext cx="157831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>
                  <a:solidFill>
                    <a:srgbClr val="984807"/>
                  </a:solidFill>
                  <a:latin typeface="Arial" charset="0"/>
                  <a:ea typeface="Arial" charset="0"/>
                  <a:cs typeface="Arial" charset="0"/>
                </a:rPr>
                <a:t>(HTML page)</a:t>
              </a:r>
              <a:endParaRPr lang="en-US" sz="1800" dirty="0">
                <a:solidFill>
                  <a:srgbClr val="984807"/>
                </a:solidFill>
                <a:latin typeface="Arial" charset="0"/>
                <a:ea typeface="Arial" charset="0"/>
                <a:cs typeface="Arial" charset="0"/>
              </a:endParaRPr>
            </a:p>
          </p:txBody>
        </p:sp>
        <p:cxnSp>
          <p:nvCxnSpPr>
            <p:cNvPr id="39" name="Straight Arrow Connector 38"/>
            <p:cNvCxnSpPr/>
            <p:nvPr/>
          </p:nvCxnSpPr>
          <p:spPr>
            <a:xfrm rot="-120000" flipV="1">
              <a:off x="5583873" y="3438103"/>
              <a:ext cx="2895227" cy="1939"/>
            </a:xfrm>
            <a:prstGeom prst="straightConnector1">
              <a:avLst/>
            </a:prstGeom>
            <a:ln w="38100" cap="flat" cmpd="sng" algn="ctr">
              <a:solidFill>
                <a:schemeClr val="accent6">
                  <a:lumMod val="50000"/>
                </a:schemeClr>
              </a:solidFill>
              <a:prstDash val="solid"/>
              <a:round/>
              <a:headEnd type="arrow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" name="Group 15"/>
          <p:cNvGrpSpPr/>
          <p:nvPr/>
        </p:nvGrpSpPr>
        <p:grpSpPr>
          <a:xfrm>
            <a:off x="5590243" y="3458597"/>
            <a:ext cx="2895227" cy="369332"/>
            <a:chOff x="5599387" y="3458597"/>
            <a:chExt cx="2895227" cy="369332"/>
          </a:xfrm>
        </p:grpSpPr>
        <p:sp>
          <p:nvSpPr>
            <p:cNvPr id="34" name="TextBox 33"/>
            <p:cNvSpPr txBox="1"/>
            <p:nvPr/>
          </p:nvSpPr>
          <p:spPr>
            <a:xfrm rot="120000">
              <a:off x="7306898" y="3458597"/>
              <a:ext cx="107818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smtClean="0">
                  <a:solidFill>
                    <a:srgbClr val="008000"/>
                  </a:solidFill>
                  <a:latin typeface="Arial" charset="0"/>
                  <a:ea typeface="Arial" charset="0"/>
                  <a:cs typeface="Arial" charset="0"/>
                </a:rPr>
                <a:t>TCP FIN</a:t>
              </a:r>
              <a:endParaRPr lang="en-US" sz="1800" dirty="0">
                <a:solidFill>
                  <a:srgbClr val="008000"/>
                </a:solidFill>
                <a:latin typeface="Arial" charset="0"/>
                <a:ea typeface="Arial" charset="0"/>
                <a:cs typeface="Arial" charset="0"/>
              </a:endParaRPr>
            </a:p>
          </p:txBody>
        </p:sp>
        <p:cxnSp>
          <p:nvCxnSpPr>
            <p:cNvPr id="50" name="Straight Arrow Connector 49"/>
            <p:cNvCxnSpPr/>
            <p:nvPr/>
          </p:nvCxnSpPr>
          <p:spPr>
            <a:xfrm rot="120000" flipV="1">
              <a:off x="5599387" y="3758254"/>
              <a:ext cx="2895227" cy="1939"/>
            </a:xfrm>
            <a:prstGeom prst="straightConnector1">
              <a:avLst/>
            </a:prstGeom>
            <a:ln w="38100" cap="flat" cmpd="sng" algn="ctr">
              <a:solidFill>
                <a:srgbClr val="008000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0" name="Group 19"/>
          <p:cNvGrpSpPr/>
          <p:nvPr/>
        </p:nvGrpSpPr>
        <p:grpSpPr>
          <a:xfrm>
            <a:off x="4771488" y="2060683"/>
            <a:ext cx="722850" cy="2227782"/>
            <a:chOff x="4771488" y="2060683"/>
            <a:chExt cx="722850" cy="2227782"/>
          </a:xfrm>
        </p:grpSpPr>
        <p:sp>
          <p:nvSpPr>
            <p:cNvPr id="17" name="Left Brace 16"/>
            <p:cNvSpPr/>
            <p:nvPr/>
          </p:nvSpPr>
          <p:spPr>
            <a:xfrm>
              <a:off x="5265738" y="2060683"/>
              <a:ext cx="228600" cy="2227782"/>
            </a:xfrm>
            <a:prstGeom prst="leftBrace">
              <a:avLst>
                <a:gd name="adj1" fmla="val 35239"/>
                <a:gd name="adj2" fmla="val 50000"/>
              </a:avLst>
            </a:prstGeom>
            <a:ln>
              <a:prstDash val="solid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TextBox 17"/>
            <p:cNvSpPr txBox="1"/>
            <p:nvPr/>
          </p:nvSpPr>
          <p:spPr>
            <a:xfrm rot="16200000">
              <a:off x="4186584" y="2825513"/>
              <a:ext cx="163147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smtClean="0">
                  <a:latin typeface="Arial" charset="0"/>
                  <a:ea typeface="Arial" charset="0"/>
                  <a:cs typeface="Arial" charset="0"/>
                </a:rPr>
                <a:t>Web page</a:t>
              </a:r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4768518" y="4460573"/>
            <a:ext cx="727302" cy="1926045"/>
            <a:chOff x="4768518" y="4212485"/>
            <a:chExt cx="727302" cy="1926045"/>
          </a:xfrm>
        </p:grpSpPr>
        <p:sp>
          <p:nvSpPr>
            <p:cNvPr id="60" name="Left Brace 59"/>
            <p:cNvSpPr/>
            <p:nvPr/>
          </p:nvSpPr>
          <p:spPr>
            <a:xfrm>
              <a:off x="5267220" y="4212485"/>
              <a:ext cx="228600" cy="1926045"/>
            </a:xfrm>
            <a:prstGeom prst="leftBrace">
              <a:avLst>
                <a:gd name="adj1" fmla="val 35239"/>
                <a:gd name="adj2" fmla="val 50000"/>
              </a:avLst>
            </a:prstGeom>
            <a:ln>
              <a:prstDash val="solid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TextBox 60"/>
            <p:cNvSpPr txBox="1"/>
            <p:nvPr/>
          </p:nvSpPr>
          <p:spPr>
            <a:xfrm rot="16200000">
              <a:off x="4342761" y="4965819"/>
              <a:ext cx="131318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>
                  <a:latin typeface="Arial" charset="0"/>
                  <a:ea typeface="Arial" charset="0"/>
                  <a:cs typeface="Arial" charset="0"/>
                </a:rPr>
                <a:t>Objects</a:t>
              </a:r>
            </a:p>
          </p:txBody>
        </p:sp>
      </p:grpSp>
      <p:grpSp>
        <p:nvGrpSpPr>
          <p:cNvPr id="44" name="Group 43"/>
          <p:cNvGrpSpPr/>
          <p:nvPr/>
        </p:nvGrpSpPr>
        <p:grpSpPr>
          <a:xfrm>
            <a:off x="5583514" y="3786435"/>
            <a:ext cx="2895227" cy="369332"/>
            <a:chOff x="5577202" y="2231187"/>
            <a:chExt cx="2895227" cy="369332"/>
          </a:xfrm>
        </p:grpSpPr>
        <p:sp>
          <p:nvSpPr>
            <p:cNvPr id="45" name="TextBox 44"/>
            <p:cNvSpPr txBox="1"/>
            <p:nvPr/>
          </p:nvSpPr>
          <p:spPr>
            <a:xfrm rot="21480000">
              <a:off x="5822624" y="2231187"/>
              <a:ext cx="171296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>
                  <a:solidFill>
                    <a:srgbClr val="008000"/>
                  </a:solidFill>
                  <a:latin typeface="Arial" charset="0"/>
                  <a:ea typeface="Arial" charset="0"/>
                  <a:cs typeface="Arial" charset="0"/>
                </a:rPr>
                <a:t>TCP FIN+ACK</a:t>
              </a:r>
              <a:endParaRPr lang="en-US" sz="1800" dirty="0">
                <a:solidFill>
                  <a:srgbClr val="008000"/>
                </a:solidFill>
                <a:latin typeface="Arial" charset="0"/>
                <a:ea typeface="Arial" charset="0"/>
                <a:cs typeface="Arial" charset="0"/>
              </a:endParaRPr>
            </a:p>
          </p:txBody>
        </p:sp>
        <p:cxnSp>
          <p:nvCxnSpPr>
            <p:cNvPr id="46" name="Straight Arrow Connector 45"/>
            <p:cNvCxnSpPr/>
            <p:nvPr/>
          </p:nvCxnSpPr>
          <p:spPr>
            <a:xfrm rot="-120000" flipV="1">
              <a:off x="5577202" y="2562637"/>
              <a:ext cx="2895227" cy="1939"/>
            </a:xfrm>
            <a:prstGeom prst="straightConnector1">
              <a:avLst/>
            </a:prstGeom>
            <a:ln w="38100" cap="flat" cmpd="sng" algn="ctr">
              <a:solidFill>
                <a:srgbClr val="008000"/>
              </a:solidFill>
              <a:prstDash val="solid"/>
              <a:round/>
              <a:headEnd type="arrow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" name="Group 11"/>
          <p:cNvGrpSpPr/>
          <p:nvPr/>
        </p:nvGrpSpPr>
        <p:grpSpPr>
          <a:xfrm>
            <a:off x="5583873" y="4226381"/>
            <a:ext cx="2906497" cy="2572569"/>
            <a:chOff x="5583873" y="4226381"/>
            <a:chExt cx="2906497" cy="2572569"/>
          </a:xfrm>
        </p:grpSpPr>
        <p:sp>
          <p:nvSpPr>
            <p:cNvPr id="42" name="TextBox 41"/>
            <p:cNvSpPr txBox="1"/>
            <p:nvPr/>
          </p:nvSpPr>
          <p:spPr>
            <a:xfrm rot="120000">
              <a:off x="7148997" y="4226381"/>
              <a:ext cx="118077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>
                  <a:solidFill>
                    <a:srgbClr val="008000"/>
                  </a:solidFill>
                  <a:latin typeface="Arial" charset="0"/>
                  <a:ea typeface="Arial" charset="0"/>
                  <a:cs typeface="Arial" charset="0"/>
                </a:rPr>
                <a:t>TCP SYN</a:t>
              </a:r>
              <a:endParaRPr lang="en-US" sz="1800" dirty="0">
                <a:solidFill>
                  <a:srgbClr val="008000"/>
                </a:solidFill>
                <a:latin typeface="Arial" charset="0"/>
                <a:ea typeface="Arial" charset="0"/>
                <a:cs typeface="Arial" charset="0"/>
              </a:endParaRPr>
            </a:p>
          </p:txBody>
        </p:sp>
        <p:sp>
          <p:nvSpPr>
            <p:cNvPr id="2" name="TextBox 1"/>
            <p:cNvSpPr txBox="1"/>
            <p:nvPr/>
          </p:nvSpPr>
          <p:spPr>
            <a:xfrm rot="5400000">
              <a:off x="6940757" y="6265471"/>
              <a:ext cx="543739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 smtClean="0">
                  <a:latin typeface="Arial" charset="0"/>
                  <a:ea typeface="Arial" charset="0"/>
                  <a:cs typeface="Arial" charset="0"/>
                </a:rPr>
                <a:t>…</a:t>
              </a:r>
            </a:p>
          </p:txBody>
        </p:sp>
        <p:cxnSp>
          <p:nvCxnSpPr>
            <p:cNvPr id="51" name="Straight Arrow Connector 50"/>
            <p:cNvCxnSpPr/>
            <p:nvPr/>
          </p:nvCxnSpPr>
          <p:spPr>
            <a:xfrm rot="120000" flipV="1">
              <a:off x="5595143" y="4535200"/>
              <a:ext cx="2895227" cy="1939"/>
            </a:xfrm>
            <a:prstGeom prst="straightConnector1">
              <a:avLst/>
            </a:prstGeom>
            <a:ln w="38100" cap="flat" cmpd="sng" algn="ctr">
              <a:solidFill>
                <a:srgbClr val="008000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52" name="TextBox 51"/>
            <p:cNvSpPr txBox="1"/>
            <p:nvPr/>
          </p:nvSpPr>
          <p:spPr>
            <a:xfrm rot="21480000">
              <a:off x="5777999" y="4567800"/>
              <a:ext cx="181556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>
                  <a:solidFill>
                    <a:srgbClr val="008000"/>
                  </a:solidFill>
                  <a:latin typeface="Arial" charset="0"/>
                  <a:ea typeface="Arial" charset="0"/>
                  <a:cs typeface="Arial" charset="0"/>
                </a:rPr>
                <a:t>TCP SYN+ACK</a:t>
              </a:r>
              <a:endParaRPr lang="en-US" sz="1800" dirty="0">
                <a:solidFill>
                  <a:srgbClr val="008000"/>
                </a:solidFill>
                <a:latin typeface="Arial" charset="0"/>
                <a:ea typeface="Arial" charset="0"/>
                <a:cs typeface="Arial" charset="0"/>
              </a:endParaRPr>
            </a:p>
          </p:txBody>
        </p:sp>
        <p:cxnSp>
          <p:nvCxnSpPr>
            <p:cNvPr id="53" name="Straight Arrow Connector 52"/>
            <p:cNvCxnSpPr/>
            <p:nvPr/>
          </p:nvCxnSpPr>
          <p:spPr>
            <a:xfrm rot="21480000" flipV="1">
              <a:off x="5583873" y="4899250"/>
              <a:ext cx="2895227" cy="1939"/>
            </a:xfrm>
            <a:prstGeom prst="straightConnector1">
              <a:avLst/>
            </a:prstGeom>
            <a:ln w="38100" cap="flat" cmpd="sng" algn="ctr">
              <a:solidFill>
                <a:srgbClr val="008000"/>
              </a:solidFill>
              <a:prstDash val="solid"/>
              <a:round/>
              <a:headEnd type="arrow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54" name="TextBox 53"/>
            <p:cNvSpPr txBox="1"/>
            <p:nvPr/>
          </p:nvSpPr>
          <p:spPr>
            <a:xfrm rot="120000">
              <a:off x="5807663" y="4950743"/>
              <a:ext cx="259141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>
                  <a:solidFill>
                    <a:srgbClr val="984807"/>
                  </a:solidFill>
                  <a:latin typeface="Arial" charset="0"/>
                  <a:ea typeface="Arial" charset="0"/>
                  <a:cs typeface="Arial" charset="0"/>
                </a:rPr>
                <a:t>HTTP GET image1.jpg</a:t>
              </a:r>
              <a:endParaRPr lang="en-US" sz="1800" dirty="0">
                <a:solidFill>
                  <a:srgbClr val="984807"/>
                </a:solidFill>
                <a:latin typeface="Arial" charset="0"/>
                <a:ea typeface="Arial" charset="0"/>
                <a:cs typeface="Arial" charset="0"/>
              </a:endParaRPr>
            </a:p>
          </p:txBody>
        </p:sp>
        <p:cxnSp>
          <p:nvCxnSpPr>
            <p:cNvPr id="55" name="Straight Arrow Connector 54"/>
            <p:cNvCxnSpPr/>
            <p:nvPr/>
          </p:nvCxnSpPr>
          <p:spPr>
            <a:xfrm rot="120000" flipV="1">
              <a:off x="5595143" y="5316451"/>
              <a:ext cx="2895227" cy="1939"/>
            </a:xfrm>
            <a:prstGeom prst="straightConnector1">
              <a:avLst/>
            </a:prstGeom>
            <a:ln w="38100" cap="flat" cmpd="sng" algn="ctr">
              <a:solidFill>
                <a:schemeClr val="accent6">
                  <a:lumMod val="50000"/>
                </a:schemeClr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56" name="TextBox 55"/>
            <p:cNvSpPr txBox="1"/>
            <p:nvPr/>
          </p:nvSpPr>
          <p:spPr>
            <a:xfrm rot="21480000">
              <a:off x="5718908" y="5337742"/>
              <a:ext cx="168507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smtClean="0">
                  <a:solidFill>
                    <a:srgbClr val="984807"/>
                  </a:solidFill>
                  <a:latin typeface="Arial" charset="0"/>
                  <a:ea typeface="Arial" charset="0"/>
                  <a:cs typeface="Arial" charset="0"/>
                </a:rPr>
                <a:t>(JPEG image)</a:t>
              </a:r>
              <a:endParaRPr lang="en-US" sz="1800" dirty="0">
                <a:solidFill>
                  <a:srgbClr val="984807"/>
                </a:solidFill>
                <a:latin typeface="Arial" charset="0"/>
                <a:ea typeface="Arial" charset="0"/>
                <a:cs typeface="Arial" charset="0"/>
              </a:endParaRPr>
            </a:p>
          </p:txBody>
        </p:sp>
        <p:cxnSp>
          <p:nvCxnSpPr>
            <p:cNvPr id="57" name="Straight Arrow Connector 56"/>
            <p:cNvCxnSpPr/>
            <p:nvPr/>
          </p:nvCxnSpPr>
          <p:spPr>
            <a:xfrm rot="21480000" flipV="1">
              <a:off x="5592644" y="5667821"/>
              <a:ext cx="2895227" cy="1939"/>
            </a:xfrm>
            <a:prstGeom prst="straightConnector1">
              <a:avLst/>
            </a:prstGeom>
            <a:ln w="38100" cap="flat" cmpd="sng" algn="ctr">
              <a:solidFill>
                <a:schemeClr val="accent6">
                  <a:lumMod val="50000"/>
                </a:schemeClr>
              </a:solidFill>
              <a:prstDash val="solid"/>
              <a:round/>
              <a:headEnd type="arrow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58" name="TextBox 57"/>
            <p:cNvSpPr txBox="1"/>
            <p:nvPr/>
          </p:nvSpPr>
          <p:spPr>
            <a:xfrm rot="120000">
              <a:off x="7300155" y="5649504"/>
              <a:ext cx="107818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smtClean="0">
                  <a:solidFill>
                    <a:srgbClr val="008000"/>
                  </a:solidFill>
                  <a:latin typeface="Arial" charset="0"/>
                  <a:ea typeface="Arial" charset="0"/>
                  <a:cs typeface="Arial" charset="0"/>
                </a:rPr>
                <a:t>TCP FIN</a:t>
              </a:r>
              <a:endParaRPr lang="en-US" sz="1800" dirty="0">
                <a:solidFill>
                  <a:srgbClr val="008000"/>
                </a:solidFill>
                <a:latin typeface="Arial" charset="0"/>
                <a:ea typeface="Arial" charset="0"/>
                <a:cs typeface="Arial" charset="0"/>
              </a:endParaRPr>
            </a:p>
          </p:txBody>
        </p:sp>
        <p:cxnSp>
          <p:nvCxnSpPr>
            <p:cNvPr id="59" name="Straight Arrow Connector 58"/>
            <p:cNvCxnSpPr/>
            <p:nvPr/>
          </p:nvCxnSpPr>
          <p:spPr>
            <a:xfrm rot="120000" flipV="1">
              <a:off x="5592644" y="5949161"/>
              <a:ext cx="2895227" cy="1939"/>
            </a:xfrm>
            <a:prstGeom prst="straightConnector1">
              <a:avLst/>
            </a:prstGeom>
            <a:ln w="38100" cap="flat" cmpd="sng" algn="ctr">
              <a:solidFill>
                <a:srgbClr val="008000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47" name="Group 46"/>
            <p:cNvGrpSpPr/>
            <p:nvPr/>
          </p:nvGrpSpPr>
          <p:grpSpPr>
            <a:xfrm>
              <a:off x="5586875" y="5964812"/>
              <a:ext cx="2895227" cy="369332"/>
              <a:chOff x="5577202" y="2231187"/>
              <a:chExt cx="2895227" cy="369332"/>
            </a:xfrm>
          </p:grpSpPr>
          <p:sp>
            <p:nvSpPr>
              <p:cNvPr id="48" name="TextBox 47"/>
              <p:cNvSpPr txBox="1"/>
              <p:nvPr/>
            </p:nvSpPr>
            <p:spPr>
              <a:xfrm rot="21480000">
                <a:off x="5822624" y="2231187"/>
                <a:ext cx="171296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800" dirty="0" smtClean="0">
                    <a:solidFill>
                      <a:srgbClr val="008000"/>
                    </a:solidFill>
                    <a:latin typeface="Arial" charset="0"/>
                    <a:ea typeface="Arial" charset="0"/>
                    <a:cs typeface="Arial" charset="0"/>
                  </a:rPr>
                  <a:t>TCP FIN+ACK</a:t>
                </a:r>
                <a:endParaRPr lang="en-US" sz="1800" dirty="0">
                  <a:solidFill>
                    <a:srgbClr val="008000"/>
                  </a:solidFill>
                  <a:latin typeface="Arial" charset="0"/>
                  <a:ea typeface="Arial" charset="0"/>
                  <a:cs typeface="Arial" charset="0"/>
                </a:endParaRPr>
              </a:p>
            </p:txBody>
          </p:sp>
          <p:cxnSp>
            <p:nvCxnSpPr>
              <p:cNvPr id="49" name="Straight Arrow Connector 48"/>
              <p:cNvCxnSpPr/>
              <p:nvPr/>
            </p:nvCxnSpPr>
            <p:spPr>
              <a:xfrm rot="-120000" flipV="1">
                <a:off x="5577202" y="2562637"/>
                <a:ext cx="2895227" cy="1939"/>
              </a:xfrm>
              <a:prstGeom prst="straightConnector1">
                <a:avLst/>
              </a:prstGeom>
              <a:ln w="38100" cap="flat" cmpd="sng" algn="ctr">
                <a:solidFill>
                  <a:srgbClr val="008000"/>
                </a:solidFill>
                <a:prstDash val="solid"/>
                <a:round/>
                <a:headEnd type="arrow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19521637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HTTP/1.0 webpage fetch: Timeline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5501" y="5998464"/>
            <a:ext cx="8777845" cy="621792"/>
          </a:xfrm>
        </p:spPr>
        <p:txBody>
          <a:bodyPr>
            <a:normAutofit/>
          </a:bodyPr>
          <a:lstStyle/>
          <a:p>
            <a:r>
              <a:rPr lang="en-US" sz="2600" dirty="0" smtClean="0"/>
              <a:t>Fetch 8.5 Kbyte page with 10 objects, most &lt; </a:t>
            </a:r>
            <a:r>
              <a:rPr lang="en-US" sz="2600" smtClean="0"/>
              <a:t>10 Kbyte</a:t>
            </a:r>
            <a:endParaRPr lang="en-US" sz="2600" b="1" dirty="0" smtClean="0">
              <a:solidFill>
                <a:srgbClr val="FF000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3987" y="1564585"/>
            <a:ext cx="5257941" cy="394345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164570" y="1620271"/>
            <a:ext cx="122501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Arial" charset="0"/>
                <a:ea typeface="Arial" charset="0"/>
                <a:cs typeface="Arial" charset="0"/>
              </a:rPr>
              <a:t>Bytes</a:t>
            </a:r>
          </a:p>
          <a:p>
            <a:r>
              <a:rPr lang="en-US" sz="2000" dirty="0" smtClean="0">
                <a:latin typeface="Arial" charset="0"/>
                <a:ea typeface="Arial" charset="0"/>
                <a:cs typeface="Arial" charset="0"/>
              </a:rPr>
              <a:t>received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838710" y="5361266"/>
            <a:ext cx="257012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Arial" charset="0"/>
                <a:ea typeface="Arial" charset="0"/>
                <a:cs typeface="Arial" charset="0"/>
              </a:rPr>
              <a:t>Time (milliseconds)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6917640" y="1773936"/>
            <a:ext cx="2036135" cy="3275103"/>
            <a:chOff x="6917640" y="1773936"/>
            <a:chExt cx="2036135" cy="3275103"/>
          </a:xfrm>
        </p:grpSpPr>
        <p:cxnSp>
          <p:nvCxnSpPr>
            <p:cNvPr id="8" name="Straight Connector 7"/>
            <p:cNvCxnSpPr/>
            <p:nvPr/>
          </p:nvCxnSpPr>
          <p:spPr>
            <a:xfrm>
              <a:off x="6938905" y="1787144"/>
              <a:ext cx="0" cy="3261895"/>
            </a:xfrm>
            <a:prstGeom prst="line">
              <a:avLst/>
            </a:prstGeom>
            <a:ln w="5715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TextBox 9"/>
            <p:cNvSpPr txBox="1"/>
            <p:nvPr/>
          </p:nvSpPr>
          <p:spPr>
            <a:xfrm>
              <a:off x="6917640" y="1773936"/>
              <a:ext cx="2036135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mtClean="0">
                  <a:solidFill>
                    <a:srgbClr val="FF0000"/>
                  </a:solidFill>
                  <a:latin typeface="Arial" charset="0"/>
                  <a:ea typeface="Arial" charset="0"/>
                  <a:cs typeface="Arial" charset="0"/>
                </a:rPr>
                <a:t>HTTP/1.0 finish</a:t>
              </a:r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3615069" y="2824645"/>
            <a:ext cx="3323835" cy="600299"/>
            <a:chOff x="3615069" y="2824645"/>
            <a:chExt cx="3323835" cy="600299"/>
          </a:xfrm>
        </p:grpSpPr>
        <p:sp>
          <p:nvSpPr>
            <p:cNvPr id="16" name="TextBox 15"/>
            <p:cNvSpPr txBox="1"/>
            <p:nvPr/>
          </p:nvSpPr>
          <p:spPr>
            <a:xfrm>
              <a:off x="4080985" y="2824645"/>
              <a:ext cx="2392001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mtClean="0">
                  <a:latin typeface="Arial" charset="0"/>
                  <a:ea typeface="Arial" charset="0"/>
                  <a:cs typeface="Arial" charset="0"/>
                </a:rPr>
                <a:t>Object downloads</a:t>
              </a:r>
            </a:p>
          </p:txBody>
        </p:sp>
        <p:sp>
          <p:nvSpPr>
            <p:cNvPr id="17" name="Left Brace 16"/>
            <p:cNvSpPr/>
            <p:nvPr/>
          </p:nvSpPr>
          <p:spPr>
            <a:xfrm rot="5400000">
              <a:off x="5181293" y="1667333"/>
              <a:ext cx="191387" cy="3323835"/>
            </a:xfrm>
            <a:prstGeom prst="leftBrace">
              <a:avLst>
                <a:gd name="adj1" fmla="val 45369"/>
                <a:gd name="adj2" fmla="val 50000"/>
              </a:avLst>
            </a:prstGeom>
            <a:ln>
              <a:prstDash val="solid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3042849" y="3583279"/>
            <a:ext cx="1480486" cy="1070400"/>
            <a:chOff x="3042849" y="3583279"/>
            <a:chExt cx="1480486" cy="1070400"/>
          </a:xfrm>
        </p:grpSpPr>
        <p:sp>
          <p:nvSpPr>
            <p:cNvPr id="18" name="Left Brace 17"/>
            <p:cNvSpPr/>
            <p:nvPr/>
          </p:nvSpPr>
          <p:spPr>
            <a:xfrm rot="5400000">
              <a:off x="3363924" y="4402534"/>
              <a:ext cx="191387" cy="310904"/>
            </a:xfrm>
            <a:prstGeom prst="leftBrace">
              <a:avLst>
                <a:gd name="adj1" fmla="val 45369"/>
                <a:gd name="adj2" fmla="val 50000"/>
              </a:avLst>
            </a:prstGeom>
            <a:ln>
              <a:prstDash val="solid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TextBox 18"/>
            <p:cNvSpPr txBox="1"/>
            <p:nvPr/>
          </p:nvSpPr>
          <p:spPr>
            <a:xfrm rot="19800000">
              <a:off x="3042849" y="3583279"/>
              <a:ext cx="1480486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mtClean="0">
                  <a:latin typeface="Arial" charset="0"/>
                  <a:ea typeface="Arial" charset="0"/>
                  <a:cs typeface="Arial" charset="0"/>
                </a:rPr>
                <a:t>Page download</a:t>
              </a:r>
              <a:endParaRPr lang="en-US" dirty="0" smtClean="0">
                <a:latin typeface="Arial" charset="0"/>
                <a:ea typeface="Arial" charset="0"/>
                <a:cs typeface="Arial" charset="0"/>
              </a:endParaRPr>
            </a:p>
          </p:txBody>
        </p:sp>
      </p:grpSp>
      <p:sp>
        <p:nvSpPr>
          <p:cNvPr id="22" name="Left Arrow 21"/>
          <p:cNvSpPr/>
          <p:nvPr/>
        </p:nvSpPr>
        <p:spPr>
          <a:xfrm>
            <a:off x="5276985" y="3578943"/>
            <a:ext cx="453075" cy="382772"/>
          </a:xfrm>
          <a:prstGeom prst="leftArrow">
            <a:avLst/>
          </a:prstGeom>
          <a:solidFill>
            <a:srgbClr val="FFFF99"/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0" dirty="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7076835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DNS hostname versus IP address</a:t>
            </a:r>
            <a:endParaRPr lang="en-US" dirty="0"/>
          </a:p>
        </p:txBody>
      </p:sp>
      <p:sp>
        <p:nvSpPr>
          <p:cNvPr id="7987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DNS host name </a:t>
            </a:r>
            <a:r>
              <a:rPr lang="en-US" dirty="0" smtClean="0"/>
              <a:t>(</a:t>
            </a:r>
            <a:r>
              <a:rPr lang="en-US" i="1" dirty="0" smtClean="0"/>
              <a:t>e.g. </a:t>
            </a:r>
            <a:r>
              <a:rPr lang="en-US" dirty="0" err="1" smtClean="0"/>
              <a:t>www.cs.princeton.edu</a:t>
            </a:r>
            <a:r>
              <a:rPr lang="en-US" dirty="0" smtClean="0"/>
              <a:t>)</a:t>
            </a:r>
          </a:p>
          <a:p>
            <a:pPr lvl="1">
              <a:lnSpc>
                <a:spcPct val="80000"/>
              </a:lnSpc>
            </a:pPr>
            <a:r>
              <a:rPr lang="en-US" sz="2800" b="1" dirty="0" smtClean="0"/>
              <a:t>Mnemonic</a:t>
            </a:r>
            <a:r>
              <a:rPr lang="en-US" sz="2800" dirty="0" smtClean="0"/>
              <a:t> name appreciated by humans</a:t>
            </a:r>
          </a:p>
          <a:p>
            <a:pPr lvl="1">
              <a:lnSpc>
                <a:spcPct val="80000"/>
              </a:lnSpc>
            </a:pPr>
            <a:r>
              <a:rPr lang="en-US" sz="2800" b="1" dirty="0" smtClean="0"/>
              <a:t>Variable length</a:t>
            </a:r>
            <a:r>
              <a:rPr lang="en-US" sz="2800" dirty="0" smtClean="0"/>
              <a:t>, full alphabet of characters</a:t>
            </a:r>
          </a:p>
          <a:p>
            <a:pPr lvl="1">
              <a:lnSpc>
                <a:spcPct val="80000"/>
              </a:lnSpc>
            </a:pPr>
            <a:r>
              <a:rPr lang="en-US" sz="2800" dirty="0" smtClean="0"/>
              <a:t>Provides </a:t>
            </a:r>
            <a:r>
              <a:rPr lang="en-US" sz="2800" b="1" dirty="0" smtClean="0"/>
              <a:t>little</a:t>
            </a:r>
            <a:r>
              <a:rPr lang="en-US" sz="2800" dirty="0" smtClean="0"/>
              <a:t> (if any) information about </a:t>
            </a:r>
            <a:r>
              <a:rPr lang="en-US" sz="2800" b="1" dirty="0" smtClean="0"/>
              <a:t>location</a:t>
            </a:r>
          </a:p>
          <a:p>
            <a:endParaRPr lang="en-US" sz="3000" dirty="0" smtClean="0"/>
          </a:p>
          <a:p>
            <a:endParaRPr lang="en-US" sz="3000" dirty="0" smtClean="0"/>
          </a:p>
          <a:p>
            <a:r>
              <a:rPr lang="en-US" b="1" dirty="0" smtClean="0">
                <a:solidFill>
                  <a:srgbClr val="E46C0A"/>
                </a:solidFill>
              </a:rPr>
              <a:t>IP address </a:t>
            </a:r>
            <a:r>
              <a:rPr lang="en-US" dirty="0" smtClean="0"/>
              <a:t>(</a:t>
            </a:r>
            <a:r>
              <a:rPr lang="en-US" i="1" dirty="0" smtClean="0"/>
              <a:t>e.g. </a:t>
            </a:r>
            <a:r>
              <a:rPr lang="hr-HR" dirty="0" smtClean="0"/>
              <a:t>128.112.136.35)</a:t>
            </a:r>
            <a:endParaRPr lang="en-US" b="1" dirty="0" smtClean="0">
              <a:solidFill>
                <a:srgbClr val="E46C0A"/>
              </a:solidFill>
            </a:endParaRPr>
          </a:p>
          <a:p>
            <a:pPr lvl="1">
              <a:lnSpc>
                <a:spcPct val="80000"/>
              </a:lnSpc>
            </a:pPr>
            <a:r>
              <a:rPr lang="en-US" sz="2800" dirty="0" smtClean="0"/>
              <a:t>Numerical address appreciated by </a:t>
            </a:r>
            <a:r>
              <a:rPr lang="en-US" sz="2800" b="1" dirty="0" smtClean="0"/>
              <a:t>routers</a:t>
            </a:r>
          </a:p>
          <a:p>
            <a:pPr lvl="1">
              <a:lnSpc>
                <a:spcPct val="80000"/>
              </a:lnSpc>
            </a:pPr>
            <a:r>
              <a:rPr lang="en-US" sz="2800" b="1" dirty="0" smtClean="0"/>
              <a:t>Fixed length</a:t>
            </a:r>
            <a:r>
              <a:rPr lang="en-US" sz="2800" dirty="0" smtClean="0"/>
              <a:t>, decimal number</a:t>
            </a:r>
          </a:p>
          <a:p>
            <a:pPr lvl="1">
              <a:lnSpc>
                <a:spcPct val="80000"/>
              </a:lnSpc>
            </a:pPr>
            <a:r>
              <a:rPr lang="en-US" sz="2800" b="1" spc="-150" dirty="0" smtClean="0"/>
              <a:t>Hierarchical</a:t>
            </a:r>
            <a:r>
              <a:rPr lang="en-US" sz="2800" spc="-150" dirty="0" smtClean="0"/>
              <a:t> address space, related to host </a:t>
            </a:r>
            <a:r>
              <a:rPr lang="en-US" sz="2800" b="1" spc="-150" dirty="0" smtClean="0"/>
              <a:t>location</a:t>
            </a:r>
          </a:p>
        </p:txBody>
      </p:sp>
      <p:sp>
        <p:nvSpPr>
          <p:cNvPr id="79875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CCB92-FDE6-9F49-BCD2-1BE01EB3918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0004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5425" y="1470346"/>
            <a:ext cx="4763698" cy="4877434"/>
          </a:xfrm>
        </p:spPr>
        <p:txBody>
          <a:bodyPr/>
          <a:lstStyle/>
          <a:p>
            <a:r>
              <a:rPr lang="en-US" dirty="0" smtClean="0"/>
              <a:t>Known as </a:t>
            </a:r>
            <a:r>
              <a:rPr lang="en-US" b="1" i="1" dirty="0" smtClean="0">
                <a:solidFill>
                  <a:schemeClr val="accent6">
                    <a:lumMod val="75000"/>
                  </a:schemeClr>
                </a:solidFill>
              </a:rPr>
              <a:t>HTTP keepalive </a:t>
            </a:r>
          </a:p>
          <a:p>
            <a:endParaRPr lang="en-US" dirty="0" smtClean="0"/>
          </a:p>
          <a:p>
            <a:endParaRPr lang="en-US" dirty="0"/>
          </a:p>
          <a:p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Still stop-and-wait </a:t>
            </a:r>
            <a:r>
              <a:rPr lang="en-US" dirty="0" smtClean="0"/>
              <a:t>at the granularity of objects, at the application layer</a:t>
            </a:r>
          </a:p>
          <a:p>
            <a:endParaRPr lang="en-US" dirty="0" smtClean="0"/>
          </a:p>
          <a:p>
            <a:pPr lvl="1"/>
            <a:r>
              <a:rPr lang="en-US" dirty="0" smtClean="0"/>
              <a:t>HTTP response fully received before next HTTP GET dispatched</a:t>
            </a:r>
          </a:p>
          <a:p>
            <a:pPr lvl="2"/>
            <a:r>
              <a:rPr lang="en-US" dirty="0" smtClean="0"/>
              <a:t>≥ 1 RTT per object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00562-6296-9E41-94C7-4DAE5BF4E447}" type="slidenum">
              <a:rPr lang="en-US" smtClean="0"/>
              <a:pPr/>
              <a:t>30</a:t>
            </a:fld>
            <a:endParaRPr lang="en-US"/>
          </a:p>
        </p:txBody>
      </p:sp>
      <p:sp>
        <p:nvSpPr>
          <p:cNvPr id="491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Letting the TCP connection persist</a:t>
            </a:r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3534582" y="3998472"/>
            <a:ext cx="4011199" cy="1588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rot="5400000">
            <a:off x="6449900" y="3998870"/>
            <a:ext cx="4011995" cy="1588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5539387" y="2345428"/>
            <a:ext cx="2912538" cy="266671"/>
          </a:xfrm>
          <a:prstGeom prst="straightConnector1">
            <a:avLst/>
          </a:prstGeom>
          <a:ln w="50800" cap="flat" cmpd="sng" algn="ctr">
            <a:solidFill>
              <a:srgbClr val="008000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 rot="282942">
            <a:off x="6973621" y="2156269"/>
            <a:ext cx="11807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solidFill>
                  <a:srgbClr val="008000"/>
                </a:solidFill>
                <a:latin typeface="Arial" charset="0"/>
                <a:ea typeface="Arial" charset="0"/>
                <a:cs typeface="Arial" charset="0"/>
              </a:rPr>
              <a:t>TCP SYN</a:t>
            </a:r>
            <a:endParaRPr lang="en-US" sz="1800" dirty="0">
              <a:solidFill>
                <a:srgbClr val="008000"/>
              </a:solidFill>
              <a:latin typeface="Arial" charset="0"/>
              <a:ea typeface="Arial" charset="0"/>
              <a:cs typeface="Arial" charset="0"/>
            </a:endParaRPr>
          </a:p>
        </p:txBody>
      </p:sp>
      <p:grpSp>
        <p:nvGrpSpPr>
          <p:cNvPr id="14" name="Group 13"/>
          <p:cNvGrpSpPr/>
          <p:nvPr/>
        </p:nvGrpSpPr>
        <p:grpSpPr>
          <a:xfrm>
            <a:off x="5546475" y="2582486"/>
            <a:ext cx="2893639" cy="430937"/>
            <a:chOff x="5227498" y="2702988"/>
            <a:chExt cx="2893639" cy="430937"/>
          </a:xfrm>
        </p:grpSpPr>
        <p:cxnSp>
          <p:nvCxnSpPr>
            <p:cNvPr id="12" name="Straight Arrow Connector 11"/>
            <p:cNvCxnSpPr/>
            <p:nvPr/>
          </p:nvCxnSpPr>
          <p:spPr>
            <a:xfrm flipH="1">
              <a:off x="5227498" y="2868821"/>
              <a:ext cx="2893639" cy="265104"/>
            </a:xfrm>
            <a:prstGeom prst="straightConnector1">
              <a:avLst/>
            </a:prstGeom>
            <a:ln w="50800" cap="flat" cmpd="sng" algn="ctr">
              <a:solidFill>
                <a:srgbClr val="008000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TextBox 21"/>
            <p:cNvSpPr txBox="1"/>
            <p:nvPr/>
          </p:nvSpPr>
          <p:spPr>
            <a:xfrm rot="21286214">
              <a:off x="5472424" y="2702988"/>
              <a:ext cx="129394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>
                  <a:solidFill>
                    <a:srgbClr val="008000"/>
                  </a:solidFill>
                  <a:latin typeface="Arial" charset="0"/>
                  <a:ea typeface="Arial" charset="0"/>
                  <a:cs typeface="Arial" charset="0"/>
                </a:rPr>
                <a:t>SYN+ACK</a:t>
              </a:r>
              <a:endParaRPr lang="en-US" sz="1800" dirty="0">
                <a:solidFill>
                  <a:srgbClr val="008000"/>
                </a:solidFill>
                <a:latin typeface="Arial" charset="0"/>
                <a:ea typeface="Arial" charset="0"/>
                <a:cs typeface="Arial" charset="0"/>
              </a:endParaRPr>
            </a:p>
          </p:txBody>
        </p:sp>
      </p:grpSp>
      <p:pic>
        <p:nvPicPr>
          <p:cNvPr id="25" name="Picture 24" descr="web-server-32x32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48725" y="1556021"/>
            <a:ext cx="406400" cy="406400"/>
          </a:xfrm>
          <a:prstGeom prst="rect">
            <a:avLst/>
          </a:prstGeom>
        </p:spPr>
      </p:pic>
      <p:pic>
        <p:nvPicPr>
          <p:cNvPr id="26" name="Picture 25" descr="monitor-1-32x32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36187" y="1556021"/>
            <a:ext cx="406400" cy="406400"/>
          </a:xfrm>
          <a:prstGeom prst="rect">
            <a:avLst/>
          </a:prstGeom>
        </p:spPr>
      </p:pic>
      <p:sp>
        <p:nvSpPr>
          <p:cNvPr id="27" name="TextBox 26"/>
          <p:cNvSpPr txBox="1"/>
          <p:nvPr/>
        </p:nvSpPr>
        <p:spPr>
          <a:xfrm>
            <a:off x="5694497" y="1566331"/>
            <a:ext cx="89639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latin typeface="Arial" charset="0"/>
                <a:ea typeface="Arial" charset="0"/>
                <a:cs typeface="Arial" charset="0"/>
              </a:rPr>
              <a:t>Client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7330653" y="1556021"/>
            <a:ext cx="98296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latin typeface="Arial" charset="0"/>
                <a:ea typeface="Arial" charset="0"/>
                <a:cs typeface="Arial" charset="0"/>
              </a:rPr>
              <a:t>Server</a:t>
            </a:r>
          </a:p>
        </p:txBody>
      </p:sp>
      <p:grpSp>
        <p:nvGrpSpPr>
          <p:cNvPr id="13" name="Group 12"/>
          <p:cNvGrpSpPr/>
          <p:nvPr/>
        </p:nvGrpSpPr>
        <p:grpSpPr>
          <a:xfrm>
            <a:off x="5546475" y="3177257"/>
            <a:ext cx="2961835" cy="450275"/>
            <a:chOff x="5220410" y="2972225"/>
            <a:chExt cx="2961835" cy="450275"/>
          </a:xfrm>
        </p:grpSpPr>
        <p:cxnSp>
          <p:nvCxnSpPr>
            <p:cNvPr id="29" name="Straight Arrow Connector 28"/>
            <p:cNvCxnSpPr/>
            <p:nvPr/>
          </p:nvCxnSpPr>
          <p:spPr>
            <a:xfrm>
              <a:off x="5220410" y="3156120"/>
              <a:ext cx="2909360" cy="266380"/>
            </a:xfrm>
            <a:prstGeom prst="straightConnector1">
              <a:avLst/>
            </a:prstGeom>
            <a:ln w="50800" cap="flat" cmpd="sng" algn="ctr">
              <a:solidFill>
                <a:schemeClr val="accent6">
                  <a:lumMod val="50000"/>
                </a:schemeClr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TextBox 30"/>
            <p:cNvSpPr txBox="1"/>
            <p:nvPr/>
          </p:nvSpPr>
          <p:spPr>
            <a:xfrm rot="282942">
              <a:off x="5578007" y="2972225"/>
              <a:ext cx="260423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>
                  <a:solidFill>
                    <a:srgbClr val="984807"/>
                  </a:solidFill>
                  <a:latin typeface="Arial" charset="0"/>
                  <a:ea typeface="Arial" charset="0"/>
                  <a:cs typeface="Arial" charset="0"/>
                </a:rPr>
                <a:t>HTTP GET </a:t>
              </a:r>
              <a:r>
                <a:rPr lang="en-US" sz="1800" dirty="0" err="1" smtClean="0">
                  <a:solidFill>
                    <a:srgbClr val="984807"/>
                  </a:solidFill>
                  <a:latin typeface="Arial" charset="0"/>
                  <a:ea typeface="Arial" charset="0"/>
                  <a:cs typeface="Arial" charset="0"/>
                </a:rPr>
                <a:t>index.html</a:t>
              </a:r>
              <a:endParaRPr lang="en-US" sz="1800" dirty="0">
                <a:solidFill>
                  <a:srgbClr val="984807"/>
                </a:solidFill>
                <a:latin typeface="Arial" charset="0"/>
                <a:ea typeface="Arial" charset="0"/>
                <a:cs typeface="Arial" charset="0"/>
              </a:endParaRPr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5539387" y="3586786"/>
            <a:ext cx="2910950" cy="439526"/>
            <a:chOff x="5220410" y="3353403"/>
            <a:chExt cx="2910950" cy="439526"/>
          </a:xfrm>
        </p:grpSpPr>
        <p:cxnSp>
          <p:nvCxnSpPr>
            <p:cNvPr id="30" name="Straight Arrow Connector 29"/>
            <p:cNvCxnSpPr/>
            <p:nvPr/>
          </p:nvCxnSpPr>
          <p:spPr>
            <a:xfrm flipH="1">
              <a:off x="5220410" y="3526239"/>
              <a:ext cx="2910950" cy="266690"/>
            </a:xfrm>
            <a:prstGeom prst="straightConnector1">
              <a:avLst/>
            </a:prstGeom>
            <a:ln w="50800" cap="flat" cmpd="sng" algn="ctr">
              <a:solidFill>
                <a:schemeClr val="accent6">
                  <a:lumMod val="50000"/>
                </a:schemeClr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TextBox 31"/>
            <p:cNvSpPr txBox="1"/>
            <p:nvPr/>
          </p:nvSpPr>
          <p:spPr>
            <a:xfrm rot="21286214">
              <a:off x="5408473" y="3353403"/>
              <a:ext cx="195021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>
                  <a:solidFill>
                    <a:srgbClr val="984807"/>
                  </a:solidFill>
                  <a:latin typeface="Arial" charset="0"/>
                  <a:ea typeface="Arial" charset="0"/>
                  <a:cs typeface="Arial" charset="0"/>
                </a:rPr>
                <a:t>HTTP Response</a:t>
              </a:r>
              <a:endParaRPr lang="en-US" sz="1800" dirty="0">
                <a:solidFill>
                  <a:srgbClr val="984807"/>
                </a:solidFill>
                <a:latin typeface="Arial" charset="0"/>
                <a:ea typeface="Arial" charset="0"/>
                <a:cs typeface="Arial" charset="0"/>
              </a:endParaRPr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5533031" y="4069828"/>
            <a:ext cx="2909360" cy="506971"/>
            <a:chOff x="5228355" y="3687621"/>
            <a:chExt cx="2909360" cy="506971"/>
          </a:xfrm>
        </p:grpSpPr>
        <p:cxnSp>
          <p:nvCxnSpPr>
            <p:cNvPr id="44" name="Straight Arrow Connector 43"/>
            <p:cNvCxnSpPr/>
            <p:nvPr/>
          </p:nvCxnSpPr>
          <p:spPr>
            <a:xfrm>
              <a:off x="5228355" y="3928212"/>
              <a:ext cx="2909360" cy="266380"/>
            </a:xfrm>
            <a:prstGeom prst="straightConnector1">
              <a:avLst/>
            </a:prstGeom>
            <a:ln w="50800" cap="flat" cmpd="sng" algn="ctr">
              <a:solidFill>
                <a:schemeClr val="accent6">
                  <a:lumMod val="50000"/>
                </a:schemeClr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6" name="TextBox 45"/>
            <p:cNvSpPr txBox="1"/>
            <p:nvPr/>
          </p:nvSpPr>
          <p:spPr>
            <a:xfrm rot="282942">
              <a:off x="5653505" y="3687621"/>
              <a:ext cx="233493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>
                  <a:solidFill>
                    <a:srgbClr val="984807"/>
                  </a:solidFill>
                  <a:latin typeface="Arial" charset="0"/>
                  <a:ea typeface="Arial" charset="0"/>
                  <a:cs typeface="Arial" charset="0"/>
                </a:rPr>
                <a:t>HTTP </a:t>
              </a:r>
              <a:r>
                <a:rPr lang="en-US" sz="1800" smtClean="0">
                  <a:solidFill>
                    <a:srgbClr val="984807"/>
                  </a:solidFill>
                  <a:latin typeface="Arial" charset="0"/>
                  <a:ea typeface="Arial" charset="0"/>
                  <a:cs typeface="Arial" charset="0"/>
                </a:rPr>
                <a:t>GET img1.jpg</a:t>
              </a:r>
              <a:endParaRPr lang="en-US" sz="1800" dirty="0">
                <a:solidFill>
                  <a:srgbClr val="984807"/>
                </a:solidFill>
                <a:latin typeface="Arial" charset="0"/>
                <a:ea typeface="Arial" charset="0"/>
                <a:cs typeface="Arial" charset="0"/>
              </a:endParaRPr>
            </a:p>
          </p:txBody>
        </p:sp>
      </p:grpSp>
      <p:grpSp>
        <p:nvGrpSpPr>
          <p:cNvPr id="6" name="Group 5"/>
          <p:cNvGrpSpPr/>
          <p:nvPr/>
        </p:nvGrpSpPr>
        <p:grpSpPr>
          <a:xfrm>
            <a:off x="5533031" y="4532622"/>
            <a:ext cx="2910950" cy="439526"/>
            <a:chOff x="5228355" y="4133395"/>
            <a:chExt cx="2910950" cy="439526"/>
          </a:xfrm>
        </p:grpSpPr>
        <p:cxnSp>
          <p:nvCxnSpPr>
            <p:cNvPr id="45" name="Straight Arrow Connector 44"/>
            <p:cNvCxnSpPr/>
            <p:nvPr/>
          </p:nvCxnSpPr>
          <p:spPr>
            <a:xfrm flipH="1">
              <a:off x="5228355" y="4306231"/>
              <a:ext cx="2910950" cy="266690"/>
            </a:xfrm>
            <a:prstGeom prst="straightConnector1">
              <a:avLst/>
            </a:prstGeom>
            <a:ln w="50800" cap="flat" cmpd="sng" algn="ctr">
              <a:solidFill>
                <a:schemeClr val="accent6">
                  <a:lumMod val="50000"/>
                </a:schemeClr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7" name="TextBox 46"/>
            <p:cNvSpPr txBox="1"/>
            <p:nvPr/>
          </p:nvSpPr>
          <p:spPr>
            <a:xfrm rot="21286214">
              <a:off x="5416418" y="4133395"/>
              <a:ext cx="195021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>
                  <a:solidFill>
                    <a:srgbClr val="984807"/>
                  </a:solidFill>
                  <a:latin typeface="Arial" charset="0"/>
                  <a:ea typeface="Arial" charset="0"/>
                  <a:cs typeface="Arial" charset="0"/>
                </a:rPr>
                <a:t>HTTP Response</a:t>
              </a:r>
              <a:endParaRPr lang="en-US" sz="1800" dirty="0">
                <a:solidFill>
                  <a:srgbClr val="984807"/>
                </a:solidFill>
                <a:latin typeface="Arial" charset="0"/>
                <a:ea typeface="Arial" charset="0"/>
                <a:cs typeface="Arial" charset="0"/>
              </a:endParaRPr>
            </a:p>
          </p:txBody>
        </p:sp>
      </p:grpSp>
      <p:cxnSp>
        <p:nvCxnSpPr>
          <p:cNvPr id="48" name="Straight Arrow Connector 47"/>
          <p:cNvCxnSpPr/>
          <p:nvPr/>
        </p:nvCxnSpPr>
        <p:spPr>
          <a:xfrm>
            <a:off x="5533031" y="5493608"/>
            <a:ext cx="2915716" cy="266962"/>
          </a:xfrm>
          <a:prstGeom prst="straightConnector1">
            <a:avLst/>
          </a:prstGeom>
          <a:ln w="50800" cap="flat" cmpd="sng" algn="ctr">
            <a:solidFill>
              <a:srgbClr val="008000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9" name="TextBox 48"/>
          <p:cNvSpPr txBox="1"/>
          <p:nvPr/>
        </p:nvSpPr>
        <p:spPr>
          <a:xfrm rot="282942">
            <a:off x="6512962" y="5296927"/>
            <a:ext cx="10781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smtClean="0">
                <a:solidFill>
                  <a:srgbClr val="008000"/>
                </a:solidFill>
                <a:latin typeface="Arial" charset="0"/>
                <a:ea typeface="Arial" charset="0"/>
                <a:cs typeface="Arial" charset="0"/>
              </a:rPr>
              <a:t>TCP FIN</a:t>
            </a:r>
            <a:endParaRPr lang="en-US" sz="1800" dirty="0">
              <a:solidFill>
                <a:srgbClr val="008000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2" name="TextBox 1"/>
          <p:cNvSpPr txBox="1"/>
          <p:nvPr/>
        </p:nvSpPr>
        <p:spPr>
          <a:xfrm rot="5400000">
            <a:off x="7087105" y="4872505"/>
            <a:ext cx="5437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Arial" charset="0"/>
                <a:ea typeface="Arial" charset="0"/>
                <a:cs typeface="Arial" charset="0"/>
              </a:rPr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1275440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spc="-150" dirty="0" smtClean="0"/>
              <a:t>HTTP Keepalive avoids TCP slow starts</a:t>
            </a:r>
            <a:endParaRPr lang="en-US" sz="3600" spc="-15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2773" y="5811745"/>
            <a:ext cx="8312888" cy="592639"/>
          </a:xfr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tx1"/>
            </a:solidFill>
            <a:prstDash val="sysDash"/>
          </a:ln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en-US" sz="2600" spc="-150" dirty="0"/>
              <a:t>I</a:t>
            </a:r>
            <a:r>
              <a:rPr lang="en-US" sz="2600" spc="-150" dirty="0" smtClean="0"/>
              <a:t>ncur </a:t>
            </a:r>
            <a:r>
              <a:rPr lang="en-US" sz="2600" b="1" spc="-150" dirty="0" smtClean="0">
                <a:solidFill>
                  <a:srgbClr val="008000"/>
                </a:solidFill>
              </a:rPr>
              <a:t>one slow start, </a:t>
            </a:r>
            <a:r>
              <a:rPr lang="en-US" sz="2600" b="1" spc="-150" dirty="0" smtClean="0">
                <a:solidFill>
                  <a:srgbClr val="FF0000"/>
                </a:solidFill>
              </a:rPr>
              <a:t>but stop-and-wait </a:t>
            </a:r>
            <a:r>
              <a:rPr lang="en-US" sz="2600" spc="-150" dirty="0" smtClean="0"/>
              <a:t>to issue </a:t>
            </a:r>
            <a:r>
              <a:rPr lang="en-US" sz="2600" spc="-150" smtClean="0"/>
              <a:t>next request</a:t>
            </a:r>
            <a:endParaRPr lang="en-US" sz="2600" spc="-150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4368" y="1543745"/>
            <a:ext cx="5257941" cy="394345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172117" y="1543745"/>
            <a:ext cx="122501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Arial" charset="0"/>
                <a:ea typeface="Arial" charset="0"/>
                <a:cs typeface="Arial" charset="0"/>
              </a:rPr>
              <a:t>Bytes</a:t>
            </a:r>
          </a:p>
          <a:p>
            <a:r>
              <a:rPr lang="en-US" sz="2000" dirty="0" smtClean="0">
                <a:latin typeface="Arial" charset="0"/>
                <a:ea typeface="Arial" charset="0"/>
                <a:cs typeface="Arial" charset="0"/>
              </a:rPr>
              <a:t>received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789091" y="5340426"/>
            <a:ext cx="257012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Arial" charset="0"/>
                <a:ea typeface="Arial" charset="0"/>
                <a:cs typeface="Arial" charset="0"/>
              </a:rPr>
              <a:t>Time (milliseconds)</a:t>
            </a:r>
          </a:p>
        </p:txBody>
      </p:sp>
      <p:cxnSp>
        <p:nvCxnSpPr>
          <p:cNvPr id="15" name="Straight Connector 14"/>
          <p:cNvCxnSpPr/>
          <p:nvPr/>
        </p:nvCxnSpPr>
        <p:spPr>
          <a:xfrm>
            <a:off x="6889286" y="1766304"/>
            <a:ext cx="0" cy="3261895"/>
          </a:xfrm>
          <a:prstGeom prst="line">
            <a:avLst/>
          </a:prstGeom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9" name="Group 8"/>
          <p:cNvGrpSpPr/>
          <p:nvPr/>
        </p:nvGrpSpPr>
        <p:grpSpPr>
          <a:xfrm>
            <a:off x="4786647" y="1761588"/>
            <a:ext cx="1512837" cy="3261895"/>
            <a:chOff x="4786647" y="1761588"/>
            <a:chExt cx="1512837" cy="3261895"/>
          </a:xfrm>
        </p:grpSpPr>
        <p:sp>
          <p:nvSpPr>
            <p:cNvPr id="7" name="TextBox 6"/>
            <p:cNvSpPr txBox="1"/>
            <p:nvPr/>
          </p:nvSpPr>
          <p:spPr>
            <a:xfrm>
              <a:off x="4810845" y="1972765"/>
              <a:ext cx="1488639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2000" smtClean="0">
                  <a:solidFill>
                    <a:srgbClr val="008000"/>
                  </a:solidFill>
                  <a:latin typeface="Arial" charset="0"/>
                  <a:ea typeface="Arial" charset="0"/>
                  <a:cs typeface="Arial" charset="0"/>
                </a:rPr>
                <a:t>Keep-alive </a:t>
              </a:r>
              <a:r>
                <a:rPr lang="en-US" sz="2000" dirty="0" smtClean="0">
                  <a:solidFill>
                    <a:srgbClr val="008000"/>
                  </a:solidFill>
                  <a:latin typeface="Arial" charset="0"/>
                  <a:ea typeface="Arial" charset="0"/>
                  <a:cs typeface="Arial" charset="0"/>
                </a:rPr>
                <a:t>finish</a:t>
              </a:r>
            </a:p>
          </p:txBody>
        </p:sp>
        <p:cxnSp>
          <p:nvCxnSpPr>
            <p:cNvPr id="16" name="Straight Connector 15"/>
            <p:cNvCxnSpPr/>
            <p:nvPr/>
          </p:nvCxnSpPr>
          <p:spPr>
            <a:xfrm>
              <a:off x="4786647" y="1761588"/>
              <a:ext cx="0" cy="3261895"/>
            </a:xfrm>
            <a:prstGeom prst="line">
              <a:avLst/>
            </a:prstGeom>
            <a:ln w="57150" cap="flat" cmpd="sng" algn="ctr">
              <a:solidFill>
                <a:srgbClr val="008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6865089" y="1724493"/>
            <a:ext cx="203613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HTTP/1.0 finish</a:t>
            </a:r>
          </a:p>
        </p:txBody>
      </p:sp>
    </p:spTree>
    <p:extLst>
      <p:ext uri="{BB962C8B-B14F-4D97-AF65-F5344CB8AC3E}">
        <p14:creationId xmlns:p14="http://schemas.microsoft.com/office/powerpoint/2010/main" val="21363291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85500" y="1431432"/>
            <a:ext cx="5077181" cy="4961044"/>
          </a:xfrm>
        </p:spPr>
        <p:txBody>
          <a:bodyPr>
            <a:normAutofit lnSpcReduction="10000"/>
          </a:bodyPr>
          <a:lstStyle/>
          <a:p>
            <a:r>
              <a:rPr lang="en-US" sz="2600" b="1" dirty="0" smtClean="0">
                <a:cs typeface="Calibri"/>
              </a:rPr>
              <a:t>Idea: </a:t>
            </a:r>
            <a:r>
              <a:rPr lang="en-US" sz="2600" b="1" dirty="0" smtClean="0">
                <a:solidFill>
                  <a:srgbClr val="0070C0"/>
                </a:solidFill>
                <a:cs typeface="Calibri"/>
              </a:rPr>
              <a:t>Pipeline</a:t>
            </a:r>
            <a:r>
              <a:rPr lang="en-US" sz="2600" i="1" dirty="0" smtClean="0">
                <a:solidFill>
                  <a:srgbClr val="0070C0"/>
                </a:solidFill>
                <a:cs typeface="Calibri"/>
              </a:rPr>
              <a:t> </a:t>
            </a:r>
            <a:r>
              <a:rPr lang="en-US" sz="2600" dirty="0" smtClean="0">
                <a:cs typeface="Calibri"/>
              </a:rPr>
              <a:t>HTTP</a:t>
            </a:r>
            <a:r>
              <a:rPr lang="en-US" sz="2600" i="1" dirty="0" smtClean="0">
                <a:cs typeface="Calibri"/>
              </a:rPr>
              <a:t> </a:t>
            </a:r>
            <a:r>
              <a:rPr lang="en-US" sz="2600" dirty="0" smtClean="0">
                <a:cs typeface="Calibri"/>
              </a:rPr>
              <a:t>GETs and their responses</a:t>
            </a:r>
          </a:p>
          <a:p>
            <a:endParaRPr lang="en-US" dirty="0" smtClean="0">
              <a:cs typeface="Calibri"/>
            </a:endParaRPr>
          </a:p>
          <a:p>
            <a:endParaRPr lang="en-US" dirty="0">
              <a:cs typeface="Calibri"/>
            </a:endParaRPr>
          </a:p>
          <a:p>
            <a:r>
              <a:rPr lang="en-US" sz="2600" dirty="0" smtClean="0">
                <a:cs typeface="Calibri"/>
              </a:rPr>
              <a:t>Main benefits:</a:t>
            </a:r>
            <a:endParaRPr lang="en-US" b="1" dirty="0" smtClean="0">
              <a:solidFill>
                <a:srgbClr val="008000"/>
              </a:solidFill>
              <a:cs typeface="Calibri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>
                <a:solidFill>
                  <a:srgbClr val="008000"/>
                </a:solidFill>
                <a:cs typeface="Calibri"/>
              </a:rPr>
              <a:t>Amortizes the RTT </a:t>
            </a:r>
            <a:r>
              <a:rPr lang="en-US" dirty="0" smtClean="0">
                <a:cs typeface="Calibri"/>
              </a:rPr>
              <a:t>across multiple objects retrieved</a:t>
            </a:r>
          </a:p>
          <a:p>
            <a:pPr marL="457200" indent="-457200">
              <a:buFont typeface="+mj-lt"/>
              <a:buAutoNum type="arabicPeriod"/>
            </a:pPr>
            <a:endParaRPr lang="en-US" b="1" dirty="0" smtClean="0">
              <a:solidFill>
                <a:srgbClr val="009900"/>
              </a:solidFill>
              <a:ea typeface="Calibri"/>
              <a:cs typeface="Calibri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b="1" dirty="0" smtClean="0">
                <a:solidFill>
                  <a:srgbClr val="009900"/>
                </a:solidFill>
                <a:ea typeface="Calibri"/>
                <a:cs typeface="Calibri"/>
              </a:rPr>
              <a:t>Reduces</a:t>
            </a:r>
            <a:r>
              <a:rPr lang="en-US" dirty="0" smtClean="0">
                <a:solidFill>
                  <a:srgbClr val="009900"/>
                </a:solidFill>
                <a:ea typeface="Calibri"/>
                <a:cs typeface="Calibri"/>
              </a:rPr>
              <a:t> </a:t>
            </a:r>
            <a:r>
              <a:rPr lang="en-US" b="1" dirty="0" smtClean="0">
                <a:solidFill>
                  <a:srgbClr val="009900"/>
                </a:solidFill>
                <a:ea typeface="Calibri"/>
                <a:cs typeface="Calibri"/>
              </a:rPr>
              <a:t>overhead </a:t>
            </a:r>
            <a:r>
              <a:rPr lang="en-US" dirty="0" smtClean="0">
                <a:ea typeface="Calibri"/>
                <a:cs typeface="Calibri"/>
              </a:rPr>
              <a:t>of HTTP requests, packing multiple requests into one packet</a:t>
            </a:r>
          </a:p>
          <a:p>
            <a:endParaRPr lang="en-US" dirty="0" smtClean="0">
              <a:ea typeface="Calibri"/>
              <a:cs typeface="Calibri"/>
            </a:endParaRPr>
          </a:p>
          <a:p>
            <a:endParaRPr lang="en-US" dirty="0" smtClean="0">
              <a:ea typeface="Calibri"/>
              <a:cs typeface="Calibri"/>
            </a:endParaRPr>
          </a:p>
          <a:p>
            <a:r>
              <a:rPr lang="en-US" dirty="0" smtClean="0">
                <a:ea typeface="Calibri"/>
                <a:cs typeface="Calibri"/>
              </a:rPr>
              <a:t>Implemented in HTTP/1.1</a:t>
            </a:r>
            <a:endParaRPr lang="en-US" dirty="0">
              <a:ea typeface="Calibri"/>
              <a:cs typeface="Calibri"/>
            </a:endParaRPr>
          </a:p>
        </p:txBody>
      </p:sp>
      <p:sp>
        <p:nvSpPr>
          <p:cNvPr id="49154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lnSpc>
                <a:spcPct val="70000"/>
              </a:lnSpc>
            </a:pPr>
            <a:r>
              <a:rPr lang="en-US" sz="3600" smtClean="0"/>
              <a:t>Pipelining within HTTP</a:t>
            </a:r>
            <a:endParaRPr lang="en-US" sz="3600" dirty="0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3622767" y="3873883"/>
            <a:ext cx="4011199" cy="1588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rot="5400000">
            <a:off x="6538085" y="3874281"/>
            <a:ext cx="4011995" cy="1588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5627572" y="2220839"/>
            <a:ext cx="2912538" cy="266671"/>
          </a:xfrm>
          <a:prstGeom prst="straightConnector1">
            <a:avLst/>
          </a:prstGeom>
          <a:ln w="50800" cap="flat" cmpd="sng" algn="ctr">
            <a:solidFill>
              <a:srgbClr val="008000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flipH="1">
            <a:off x="5648061" y="2511041"/>
            <a:ext cx="2893639" cy="265104"/>
          </a:xfrm>
          <a:prstGeom prst="straightConnector1">
            <a:avLst/>
          </a:prstGeom>
          <a:ln w="50800" cap="flat" cmpd="sng" algn="ctr">
            <a:solidFill>
              <a:srgbClr val="008000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 rot="282942">
            <a:off x="6826690" y="1995110"/>
            <a:ext cx="71365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8000"/>
                </a:solidFill>
                <a:latin typeface="Arial" charset="0"/>
                <a:ea typeface="Arial" charset="0"/>
                <a:cs typeface="Arial" charset="0"/>
              </a:rPr>
              <a:t>SYN</a:t>
            </a:r>
            <a:endParaRPr lang="en-US" dirty="0">
              <a:solidFill>
                <a:srgbClr val="008000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 rot="21286214">
            <a:off x="5879586" y="2351573"/>
            <a:ext cx="12939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solidFill>
                  <a:srgbClr val="008000"/>
                </a:solidFill>
                <a:latin typeface="Arial" charset="0"/>
                <a:ea typeface="Arial" charset="0"/>
                <a:cs typeface="Arial" charset="0"/>
              </a:rPr>
              <a:t>SYN+ACK</a:t>
            </a:r>
            <a:endParaRPr lang="en-US" sz="1800" dirty="0">
              <a:solidFill>
                <a:srgbClr val="008000"/>
              </a:solidFill>
              <a:latin typeface="Arial" charset="0"/>
              <a:ea typeface="Arial" charset="0"/>
              <a:cs typeface="Arial" charset="0"/>
            </a:endParaRPr>
          </a:p>
        </p:txBody>
      </p:sp>
      <p:pic>
        <p:nvPicPr>
          <p:cNvPr id="25" name="Picture 24" descr="web-server-32x32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36910" y="1431432"/>
            <a:ext cx="406400" cy="406400"/>
          </a:xfrm>
          <a:prstGeom prst="rect">
            <a:avLst/>
          </a:prstGeom>
        </p:spPr>
      </p:pic>
      <p:pic>
        <p:nvPicPr>
          <p:cNvPr id="26" name="Picture 25" descr="monitor-1-32x32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424372" y="1431432"/>
            <a:ext cx="406400" cy="406400"/>
          </a:xfrm>
          <a:prstGeom prst="rect">
            <a:avLst/>
          </a:prstGeom>
        </p:spPr>
      </p:pic>
      <p:sp>
        <p:nvSpPr>
          <p:cNvPr id="27" name="TextBox 26"/>
          <p:cNvSpPr txBox="1"/>
          <p:nvPr/>
        </p:nvSpPr>
        <p:spPr>
          <a:xfrm>
            <a:off x="5782682" y="1441742"/>
            <a:ext cx="89639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latin typeface="Arial" charset="0"/>
                <a:ea typeface="Arial" charset="0"/>
                <a:cs typeface="Arial" charset="0"/>
              </a:rPr>
              <a:t>Client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7418838" y="1431432"/>
            <a:ext cx="98296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latin typeface="Arial" charset="0"/>
                <a:ea typeface="Arial" charset="0"/>
                <a:cs typeface="Arial" charset="0"/>
              </a:rPr>
              <a:t>Server</a:t>
            </a:r>
          </a:p>
        </p:txBody>
      </p:sp>
      <p:cxnSp>
        <p:nvCxnSpPr>
          <p:cNvPr id="29" name="Straight Arrow Connector 28"/>
          <p:cNvCxnSpPr/>
          <p:nvPr/>
        </p:nvCxnSpPr>
        <p:spPr>
          <a:xfrm>
            <a:off x="5627572" y="2911029"/>
            <a:ext cx="2909360" cy="266380"/>
          </a:xfrm>
          <a:prstGeom prst="straightConnector1">
            <a:avLst/>
          </a:prstGeom>
          <a:ln w="50800" cap="flat" cmpd="sng" algn="ctr">
            <a:solidFill>
              <a:schemeClr val="accent6">
                <a:lumMod val="50000"/>
              </a:schemeClr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 flipH="1">
            <a:off x="5621216" y="4506281"/>
            <a:ext cx="2910950" cy="266690"/>
          </a:xfrm>
          <a:prstGeom prst="straightConnector1">
            <a:avLst/>
          </a:prstGeom>
          <a:ln w="50800" cap="flat" cmpd="sng" algn="ctr">
            <a:solidFill>
              <a:schemeClr val="accent6">
                <a:lumMod val="50000"/>
              </a:schemeClr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 rot="282942">
            <a:off x="6119820" y="2727134"/>
            <a:ext cx="23349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solidFill>
                  <a:srgbClr val="984807"/>
                </a:solidFill>
                <a:latin typeface="Arial" charset="0"/>
                <a:ea typeface="Arial" charset="0"/>
                <a:cs typeface="Arial" charset="0"/>
              </a:rPr>
              <a:t>HTTP GET img1.jpg</a:t>
            </a:r>
            <a:endParaRPr lang="en-US" sz="1800" dirty="0">
              <a:solidFill>
                <a:srgbClr val="984807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 rot="21286214">
            <a:off x="5969378" y="4275972"/>
            <a:ext cx="19502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solidFill>
                  <a:srgbClr val="984807"/>
                </a:solidFill>
                <a:latin typeface="Arial" charset="0"/>
                <a:ea typeface="Arial" charset="0"/>
                <a:cs typeface="Arial" charset="0"/>
              </a:rPr>
              <a:t>HTTP Response</a:t>
            </a:r>
            <a:endParaRPr lang="en-US" sz="1800" dirty="0">
              <a:solidFill>
                <a:srgbClr val="984807"/>
              </a:solidFill>
              <a:latin typeface="Arial" charset="0"/>
              <a:ea typeface="Arial" charset="0"/>
              <a:cs typeface="Arial" charset="0"/>
            </a:endParaRPr>
          </a:p>
        </p:txBody>
      </p:sp>
      <p:cxnSp>
        <p:nvCxnSpPr>
          <p:cNvPr id="44" name="Straight Arrow Connector 43"/>
          <p:cNvCxnSpPr/>
          <p:nvPr/>
        </p:nvCxnSpPr>
        <p:spPr>
          <a:xfrm>
            <a:off x="5627572" y="3284545"/>
            <a:ext cx="2909360" cy="266380"/>
          </a:xfrm>
          <a:prstGeom prst="straightConnector1">
            <a:avLst/>
          </a:prstGeom>
          <a:ln w="50800" cap="flat" cmpd="sng" algn="ctr">
            <a:solidFill>
              <a:schemeClr val="accent6">
                <a:lumMod val="50000"/>
              </a:schemeClr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/>
          <p:nvPr/>
        </p:nvCxnSpPr>
        <p:spPr>
          <a:xfrm flipH="1">
            <a:off x="5635517" y="4061140"/>
            <a:ext cx="2910950" cy="266690"/>
          </a:xfrm>
          <a:prstGeom prst="straightConnector1">
            <a:avLst/>
          </a:prstGeom>
          <a:ln w="50800" cap="flat" cmpd="sng" algn="ctr">
            <a:solidFill>
              <a:schemeClr val="accent6">
                <a:lumMod val="50000"/>
              </a:schemeClr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 rot="282942">
            <a:off x="6012779" y="3051199"/>
            <a:ext cx="23349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solidFill>
                  <a:srgbClr val="984807"/>
                </a:solidFill>
                <a:latin typeface="Arial" charset="0"/>
                <a:ea typeface="Arial" charset="0"/>
                <a:cs typeface="Arial" charset="0"/>
              </a:rPr>
              <a:t>HTTP </a:t>
            </a:r>
            <a:r>
              <a:rPr lang="en-US" sz="1800" smtClean="0">
                <a:solidFill>
                  <a:srgbClr val="984807"/>
                </a:solidFill>
                <a:latin typeface="Arial" charset="0"/>
                <a:ea typeface="Arial" charset="0"/>
                <a:cs typeface="Arial" charset="0"/>
              </a:rPr>
              <a:t>GET img2.jpg</a:t>
            </a:r>
            <a:endParaRPr lang="en-US" sz="1800" dirty="0">
              <a:solidFill>
                <a:srgbClr val="984807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 rot="21286214">
            <a:off x="5823580" y="3888304"/>
            <a:ext cx="19502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solidFill>
                  <a:srgbClr val="984807"/>
                </a:solidFill>
                <a:latin typeface="Arial" charset="0"/>
                <a:ea typeface="Arial" charset="0"/>
                <a:cs typeface="Arial" charset="0"/>
              </a:rPr>
              <a:t>HTTP Response</a:t>
            </a:r>
            <a:endParaRPr lang="en-US" sz="1800" dirty="0">
              <a:solidFill>
                <a:srgbClr val="984807"/>
              </a:solidFill>
              <a:latin typeface="Arial" charset="0"/>
              <a:ea typeface="Arial" charset="0"/>
              <a:cs typeface="Arial" charset="0"/>
            </a:endParaRPr>
          </a:p>
        </p:txBody>
      </p:sp>
      <p:cxnSp>
        <p:nvCxnSpPr>
          <p:cNvPr id="48" name="Straight Arrow Connector 47"/>
          <p:cNvCxnSpPr/>
          <p:nvPr/>
        </p:nvCxnSpPr>
        <p:spPr>
          <a:xfrm>
            <a:off x="5621216" y="5369019"/>
            <a:ext cx="2915716" cy="266962"/>
          </a:xfrm>
          <a:prstGeom prst="straightConnector1">
            <a:avLst/>
          </a:prstGeom>
          <a:ln w="50800" cap="flat" cmpd="sng" algn="ctr">
            <a:solidFill>
              <a:srgbClr val="008000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9" name="TextBox 48"/>
          <p:cNvSpPr txBox="1"/>
          <p:nvPr/>
        </p:nvSpPr>
        <p:spPr>
          <a:xfrm rot="282942">
            <a:off x="6861955" y="5172338"/>
            <a:ext cx="5565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solidFill>
                  <a:srgbClr val="008000"/>
                </a:solidFill>
                <a:latin typeface="Arial" charset="0"/>
                <a:ea typeface="Arial" charset="0"/>
                <a:cs typeface="Arial" charset="0"/>
              </a:rPr>
              <a:t>FIN</a:t>
            </a:r>
            <a:endParaRPr lang="en-US" sz="1800" dirty="0">
              <a:solidFill>
                <a:srgbClr val="008000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2" name="TextBox 1"/>
          <p:cNvSpPr txBox="1"/>
          <p:nvPr/>
        </p:nvSpPr>
        <p:spPr>
          <a:xfrm rot="5400000">
            <a:off x="6918810" y="4677904"/>
            <a:ext cx="59503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latin typeface="Arial" charset="0"/>
                <a:ea typeface="Arial" charset="0"/>
                <a:cs typeface="Arial" charset="0"/>
              </a:rPr>
              <a:t>…</a:t>
            </a:r>
          </a:p>
        </p:txBody>
      </p:sp>
      <p:sp>
        <p:nvSpPr>
          <p:cNvPr id="35" name="TextBox 34"/>
          <p:cNvSpPr txBox="1"/>
          <p:nvPr/>
        </p:nvSpPr>
        <p:spPr>
          <a:xfrm rot="5400000">
            <a:off x="6898323" y="3402097"/>
            <a:ext cx="59503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latin typeface="Arial" charset="0"/>
                <a:ea typeface="Arial" charset="0"/>
                <a:cs typeface="Arial" charset="0"/>
              </a:rPr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1885726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smtClean="0"/>
              <a:t>Pipelined HTTP requests </a:t>
            </a:r>
            <a:r>
              <a:rPr lang="en-US" sz="3600" dirty="0" smtClean="0"/>
              <a:t>overlap RTTs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5501" y="5740730"/>
            <a:ext cx="8501299" cy="849349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Many </a:t>
            </a:r>
            <a:r>
              <a:rPr lang="en-US" b="1" dirty="0" smtClean="0"/>
              <a:t>HTTP requests </a:t>
            </a:r>
            <a:r>
              <a:rPr lang="en-US" dirty="0" smtClean="0"/>
              <a:t>and </a:t>
            </a:r>
            <a:r>
              <a:rPr lang="en-US" b="1" dirty="0" smtClean="0"/>
              <a:t>TCP connections </a:t>
            </a:r>
            <a:r>
              <a:rPr lang="en-US" dirty="0" smtClean="0"/>
              <a:t>at once</a:t>
            </a:r>
          </a:p>
          <a:p>
            <a:r>
              <a:rPr lang="en-US" b="1" dirty="0" smtClean="0">
                <a:solidFill>
                  <a:srgbClr val="008000"/>
                </a:solidFill>
              </a:rPr>
              <a:t>Overlaps RTTs of all requests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31981" y="1498144"/>
            <a:ext cx="5257940" cy="394345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189730" y="1498144"/>
            <a:ext cx="122501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Arial" charset="0"/>
                <a:ea typeface="Arial" charset="0"/>
                <a:cs typeface="Arial" charset="0"/>
              </a:rPr>
              <a:t>Bytes</a:t>
            </a:r>
          </a:p>
          <a:p>
            <a:r>
              <a:rPr lang="en-US" sz="2000" dirty="0" smtClean="0">
                <a:latin typeface="Arial" charset="0"/>
                <a:ea typeface="Arial" charset="0"/>
                <a:cs typeface="Arial" charset="0"/>
              </a:rPr>
              <a:t>received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806704" y="5294825"/>
            <a:ext cx="257012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Arial" charset="0"/>
                <a:ea typeface="Arial" charset="0"/>
                <a:cs typeface="Arial" charset="0"/>
              </a:rPr>
              <a:t>Time (milliseconds)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806704" y="1893690"/>
            <a:ext cx="160459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000" smtClean="0">
                <a:solidFill>
                  <a:srgbClr val="008000"/>
                </a:solidFill>
                <a:latin typeface="Arial" charset="0"/>
                <a:ea typeface="Arial" charset="0"/>
                <a:cs typeface="Arial" charset="0"/>
              </a:rPr>
              <a:t>Keep-alive </a:t>
            </a:r>
            <a:r>
              <a:rPr lang="en-US" sz="2000" dirty="0" smtClean="0">
                <a:solidFill>
                  <a:srgbClr val="008000"/>
                </a:solidFill>
                <a:latin typeface="Arial" charset="0"/>
                <a:ea typeface="Arial" charset="0"/>
                <a:cs typeface="Arial" charset="0"/>
              </a:rPr>
              <a:t>finish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6879265" y="1755561"/>
            <a:ext cx="203613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smtClean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HTTP/1.0 finish</a:t>
            </a:r>
            <a:endParaRPr lang="en-US" sz="2000" dirty="0" smtClean="0">
              <a:solidFill>
                <a:srgbClr val="FF0000"/>
              </a:solidFill>
              <a:latin typeface="Arial" charset="0"/>
              <a:ea typeface="Arial" charset="0"/>
              <a:cs typeface="Arial" charset="0"/>
            </a:endParaRPr>
          </a:p>
        </p:txBody>
      </p:sp>
      <p:cxnSp>
        <p:nvCxnSpPr>
          <p:cNvPr id="19" name="Straight Connector 18"/>
          <p:cNvCxnSpPr/>
          <p:nvPr/>
        </p:nvCxnSpPr>
        <p:spPr>
          <a:xfrm>
            <a:off x="6907819" y="1711559"/>
            <a:ext cx="0" cy="3261895"/>
          </a:xfrm>
          <a:prstGeom prst="line">
            <a:avLst/>
          </a:prstGeom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4785972" y="1706843"/>
            <a:ext cx="0" cy="3261895"/>
          </a:xfrm>
          <a:prstGeom prst="line">
            <a:avLst/>
          </a:prstGeom>
          <a:ln w="57150" cap="flat" cmpd="sng" algn="ctr">
            <a:solidFill>
              <a:srgbClr val="008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4312554" y="1711559"/>
            <a:ext cx="0" cy="3261895"/>
          </a:xfrm>
          <a:prstGeom prst="line">
            <a:avLst/>
          </a:prstGeom>
          <a:ln w="57150" cap="flat" cmpd="sng" algn="ctr">
            <a:solidFill>
              <a:srgbClr val="3366FF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5017796" y="2577623"/>
            <a:ext cx="141423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000" smtClean="0">
                <a:solidFill>
                  <a:srgbClr val="3366FF"/>
                </a:solidFill>
                <a:latin typeface="Arial" charset="0"/>
                <a:ea typeface="Arial" charset="0"/>
                <a:cs typeface="Arial" charset="0"/>
              </a:rPr>
              <a:t>HTTP/1.1 finish</a:t>
            </a:r>
            <a:endParaRPr lang="en-US" sz="2000" dirty="0" smtClean="0">
              <a:solidFill>
                <a:srgbClr val="3366FF"/>
              </a:solidFill>
              <a:latin typeface="Arial" charset="0"/>
              <a:ea typeface="Arial" charset="0"/>
              <a:cs typeface="Arial" charset="0"/>
            </a:endParaRPr>
          </a:p>
        </p:txBody>
      </p:sp>
      <p:cxnSp>
        <p:nvCxnSpPr>
          <p:cNvPr id="22" name="Straight Connector 21"/>
          <p:cNvCxnSpPr>
            <a:stCxn id="12" idx="1"/>
          </p:cNvCxnSpPr>
          <p:nvPr/>
        </p:nvCxnSpPr>
        <p:spPr>
          <a:xfrm flipH="1">
            <a:off x="4376961" y="2931566"/>
            <a:ext cx="640835" cy="3021"/>
          </a:xfrm>
          <a:prstGeom prst="line">
            <a:avLst/>
          </a:prstGeom>
          <a:ln w="28575" cap="flat" cmpd="sng" algn="ctr">
            <a:solidFill>
              <a:srgbClr val="3366FF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86916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Domain Name System (DNS) primer</a:t>
            </a:r>
          </a:p>
          <a:p>
            <a:pPr marL="514350" indent="-514350"/>
            <a:endParaRPr lang="en-US" dirty="0" smtClean="0"/>
          </a:p>
          <a:p>
            <a:pPr marL="514350" indent="-514350"/>
            <a:endParaRPr lang="en-US" dirty="0" smtClean="0"/>
          </a:p>
          <a:p>
            <a:pPr marL="514350" indent="-514350">
              <a:buFont typeface="+mj-lt"/>
              <a:buAutoNum type="arabicPeriod" startAt="2"/>
            </a:pPr>
            <a:r>
              <a:rPr lang="en-US" dirty="0" smtClean="0"/>
              <a:t>The Web: HTTP, </a:t>
            </a:r>
            <a:r>
              <a:rPr lang="en-US" b="1" dirty="0" smtClean="0"/>
              <a:t>hosting, and caching</a:t>
            </a:r>
          </a:p>
          <a:p>
            <a:pPr marL="914400" lvl="1" indent="-514350"/>
            <a:r>
              <a:rPr lang="en-US" b="1" dirty="0" smtClean="0"/>
              <a:t>Handling heavy loads</a:t>
            </a:r>
          </a:p>
          <a:p>
            <a:pPr marL="514350" indent="-514350">
              <a:buFont typeface="+mj-lt"/>
              <a:buAutoNum type="arabicPeriod" startAt="2"/>
            </a:pPr>
            <a:endParaRPr lang="en-US" dirty="0" smtClean="0"/>
          </a:p>
          <a:p>
            <a:pPr marL="514350" indent="-514350">
              <a:buFont typeface="+mj-lt"/>
              <a:buAutoNum type="arabicPeriod" startAt="2"/>
            </a:pPr>
            <a:r>
              <a:rPr lang="en-US" dirty="0" smtClean="0"/>
              <a:t>Content distribution networks (CDNs)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789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213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Problem: </a:t>
            </a:r>
            <a:r>
              <a:rPr lang="en-US" b="1" dirty="0" smtClean="0">
                <a:solidFill>
                  <a:srgbClr val="FF0000"/>
                </a:solidFill>
              </a:rPr>
              <a:t>Overloaded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popular web site</a:t>
            </a:r>
          </a:p>
          <a:p>
            <a:pPr lvl="1"/>
            <a:r>
              <a:rPr lang="en-US" b="1" dirty="0" smtClean="0">
                <a:solidFill>
                  <a:srgbClr val="0070C0"/>
                </a:solidFill>
              </a:rPr>
              <a:t>Replicate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smtClean="0"/>
              <a:t>the site across multiple machines</a:t>
            </a:r>
          </a:p>
          <a:p>
            <a:pPr lvl="2"/>
            <a:r>
              <a:rPr lang="en-US" dirty="0" smtClean="0"/>
              <a:t>Helps to handle the load</a:t>
            </a:r>
          </a:p>
          <a:p>
            <a:endParaRPr lang="en-US" dirty="0" smtClean="0"/>
          </a:p>
          <a:p>
            <a:r>
              <a:rPr lang="en-US" dirty="0" smtClean="0"/>
              <a:t>Want to direct client to a particular replica.  Why?</a:t>
            </a:r>
          </a:p>
          <a:p>
            <a:pPr lvl="1"/>
            <a:r>
              <a:rPr lang="en-US" b="1" dirty="0" smtClean="0">
                <a:solidFill>
                  <a:srgbClr val="009900"/>
                </a:solidFill>
              </a:rPr>
              <a:t>Balance load </a:t>
            </a:r>
            <a:r>
              <a:rPr lang="en-US" dirty="0" smtClean="0"/>
              <a:t>across server replicas</a:t>
            </a:r>
          </a:p>
          <a:p>
            <a:endParaRPr lang="en-US" dirty="0" smtClean="0"/>
          </a:p>
          <a:p>
            <a:r>
              <a:rPr lang="en-US" b="1" dirty="0" smtClean="0"/>
              <a:t>Solution #1:</a:t>
            </a:r>
            <a:r>
              <a:rPr lang="en-US" dirty="0" smtClean="0"/>
              <a:t> Manual selection by clients</a:t>
            </a:r>
          </a:p>
          <a:p>
            <a:pPr lvl="1"/>
            <a:r>
              <a:rPr lang="en-US" dirty="0" smtClean="0"/>
              <a:t>Each replica has its own site name</a:t>
            </a:r>
          </a:p>
          <a:p>
            <a:pPr lvl="1"/>
            <a:r>
              <a:rPr lang="en-US" dirty="0" smtClean="0"/>
              <a:t>Some Web page lists replicas (</a:t>
            </a:r>
            <a:r>
              <a:rPr lang="en-US" i="1" dirty="0" smtClean="0"/>
              <a:t>e.g.</a:t>
            </a:r>
            <a:r>
              <a:rPr lang="en-US" dirty="0" smtClean="0"/>
              <a:t>, by name, location), asks clients to click link to pick</a:t>
            </a:r>
          </a:p>
        </p:txBody>
      </p:sp>
      <p:sp>
        <p:nvSpPr>
          <p:cNvPr id="11673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Hosting: Multiple machines per site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5058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21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21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213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7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Arial" charset="0"/>
                <a:ea typeface="Arial" charset="0"/>
                <a:cs typeface="Arial" charset="0"/>
              </a:rPr>
              <a:t>Hosting</a:t>
            </a:r>
            <a:r>
              <a:rPr lang="en-US">
                <a:latin typeface="Arial" charset="0"/>
                <a:ea typeface="Arial" charset="0"/>
                <a:cs typeface="Arial" charset="0"/>
              </a:rPr>
              <a:t>: </a:t>
            </a:r>
            <a:r>
              <a:rPr lang="en-US" smtClean="0">
                <a:latin typeface="Arial" charset="0"/>
                <a:ea typeface="Arial" charset="0"/>
                <a:cs typeface="Arial" charset="0"/>
              </a:rPr>
              <a:t>Load-balancer approach</a:t>
            </a:r>
            <a:endParaRPr lang="en-US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18788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latin typeface="Arial" charset="0"/>
                <a:ea typeface="Arial" charset="0"/>
                <a:cs typeface="Arial" charset="0"/>
              </a:rPr>
              <a:t>Solution #2: </a:t>
            </a: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Single 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IP address, multiple machines</a:t>
            </a:r>
          </a:p>
          <a:p>
            <a:pPr lvl="1"/>
            <a:r>
              <a:rPr lang="en-US" dirty="0">
                <a:latin typeface="Arial" charset="0"/>
                <a:ea typeface="Arial" charset="0"/>
                <a:cs typeface="Arial" charset="0"/>
              </a:rPr>
              <a:t>Run multiple machines behind a single IP address</a:t>
            </a:r>
          </a:p>
          <a:p>
            <a:pPr lvl="1"/>
            <a:endParaRPr lang="en-US" dirty="0">
              <a:latin typeface="Arial" charset="0"/>
              <a:ea typeface="Arial" charset="0"/>
              <a:cs typeface="Arial" charset="0"/>
            </a:endParaRPr>
          </a:p>
          <a:p>
            <a:pPr lvl="1"/>
            <a:endParaRPr lang="en-US" dirty="0">
              <a:latin typeface="Arial" charset="0"/>
              <a:ea typeface="Arial" charset="0"/>
              <a:cs typeface="Arial" charset="0"/>
            </a:endParaRPr>
          </a:p>
          <a:p>
            <a:pPr lvl="1"/>
            <a:endParaRPr lang="en-US" dirty="0">
              <a:latin typeface="Arial" charset="0"/>
              <a:ea typeface="Arial" charset="0"/>
              <a:cs typeface="Arial" charset="0"/>
            </a:endParaRPr>
          </a:p>
          <a:p>
            <a:pPr lvl="1"/>
            <a:endParaRPr lang="en-US" dirty="0">
              <a:latin typeface="Arial" charset="0"/>
              <a:ea typeface="Arial" charset="0"/>
              <a:cs typeface="Arial" charset="0"/>
            </a:endParaRPr>
          </a:p>
          <a:p>
            <a:pPr lvl="1"/>
            <a:endParaRPr lang="en-US" dirty="0">
              <a:latin typeface="Arial" charset="0"/>
              <a:ea typeface="Arial" charset="0"/>
              <a:cs typeface="Arial" charset="0"/>
            </a:endParaRPr>
          </a:p>
          <a:p>
            <a:pPr lvl="1"/>
            <a:endParaRPr lang="en-US" dirty="0">
              <a:latin typeface="Arial" charset="0"/>
              <a:ea typeface="Arial" charset="0"/>
              <a:cs typeface="Arial" charset="0"/>
            </a:endParaRPr>
          </a:p>
          <a:p>
            <a:pPr lvl="1"/>
            <a:endParaRPr lang="en-US" dirty="0">
              <a:latin typeface="Arial" charset="0"/>
              <a:ea typeface="Arial" charset="0"/>
              <a:cs typeface="Arial" charset="0"/>
            </a:endParaRPr>
          </a:p>
          <a:p>
            <a:pPr lvl="1"/>
            <a:endParaRPr lang="en-US" dirty="0">
              <a:latin typeface="Arial" charset="0"/>
              <a:ea typeface="Arial" charset="0"/>
              <a:cs typeface="Arial" charset="0"/>
            </a:endParaRPr>
          </a:p>
          <a:p>
            <a:pPr lvl="1"/>
            <a:r>
              <a:rPr lang="en-US" b="1" dirty="0">
                <a:latin typeface="Arial" charset="0"/>
                <a:ea typeface="Arial" charset="0"/>
                <a:cs typeface="Arial" charset="0"/>
              </a:rPr>
              <a:t>Ensure all packets from a single </a:t>
            </a:r>
            <a:br>
              <a:rPr lang="en-US" b="1" dirty="0">
                <a:latin typeface="Arial" charset="0"/>
                <a:ea typeface="Arial" charset="0"/>
                <a:cs typeface="Arial" charset="0"/>
              </a:rPr>
            </a:br>
            <a:r>
              <a:rPr lang="en-US" b="1" dirty="0">
                <a:latin typeface="Arial" charset="0"/>
                <a:ea typeface="Arial" charset="0"/>
                <a:cs typeface="Arial" charset="0"/>
              </a:rPr>
              <a:t>TCP connection go to the same replica</a:t>
            </a:r>
          </a:p>
        </p:txBody>
      </p:sp>
      <p:pic>
        <p:nvPicPr>
          <p:cNvPr id="118789" name="Picture 4" descr="j028575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27838" y="2390775"/>
            <a:ext cx="1824037" cy="1120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8790" name="Picture 5" descr="j028575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27838" y="3581400"/>
            <a:ext cx="1824037" cy="1120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8791" name="Picture 6" descr="j028575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27838" y="4810125"/>
            <a:ext cx="1824037" cy="1120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8792" name="Line 7"/>
          <p:cNvSpPr>
            <a:spLocks noChangeShapeType="1"/>
          </p:cNvSpPr>
          <p:nvPr/>
        </p:nvSpPr>
        <p:spPr bwMode="auto">
          <a:xfrm flipH="1">
            <a:off x="6156325" y="2889250"/>
            <a:ext cx="844550" cy="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 b="0" dirty="0">
              <a:latin typeface="Arial" charset="0"/>
            </a:endParaRPr>
          </a:p>
        </p:txBody>
      </p:sp>
      <p:sp>
        <p:nvSpPr>
          <p:cNvPr id="118793" name="Line 8"/>
          <p:cNvSpPr>
            <a:spLocks noChangeShapeType="1"/>
          </p:cNvSpPr>
          <p:nvPr/>
        </p:nvSpPr>
        <p:spPr bwMode="auto">
          <a:xfrm flipH="1">
            <a:off x="6156325" y="4079875"/>
            <a:ext cx="844550" cy="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 b="0" dirty="0">
              <a:latin typeface="Arial" charset="0"/>
            </a:endParaRPr>
          </a:p>
        </p:txBody>
      </p:sp>
      <p:sp>
        <p:nvSpPr>
          <p:cNvPr id="118794" name="Line 9"/>
          <p:cNvSpPr>
            <a:spLocks noChangeShapeType="1"/>
          </p:cNvSpPr>
          <p:nvPr/>
        </p:nvSpPr>
        <p:spPr bwMode="auto">
          <a:xfrm flipH="1">
            <a:off x="6156325" y="5232400"/>
            <a:ext cx="844550" cy="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 b="0" dirty="0">
              <a:latin typeface="Arial" charset="0"/>
            </a:endParaRPr>
          </a:p>
        </p:txBody>
      </p:sp>
      <p:sp>
        <p:nvSpPr>
          <p:cNvPr id="118795" name="Line 10"/>
          <p:cNvSpPr>
            <a:spLocks noChangeShapeType="1"/>
          </p:cNvSpPr>
          <p:nvPr/>
        </p:nvSpPr>
        <p:spPr bwMode="auto">
          <a:xfrm>
            <a:off x="6156325" y="2889250"/>
            <a:ext cx="0" cy="234315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 b="0" dirty="0">
              <a:latin typeface="Arial" charset="0"/>
            </a:endParaRPr>
          </a:p>
        </p:txBody>
      </p:sp>
      <p:sp>
        <p:nvSpPr>
          <p:cNvPr id="118796" name="Line 11"/>
          <p:cNvSpPr>
            <a:spLocks noChangeShapeType="1"/>
          </p:cNvSpPr>
          <p:nvPr/>
        </p:nvSpPr>
        <p:spPr bwMode="auto">
          <a:xfrm flipH="1">
            <a:off x="5031264" y="3849688"/>
            <a:ext cx="1125061" cy="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 b="0" dirty="0">
              <a:latin typeface="Arial" charset="0"/>
            </a:endParaRPr>
          </a:p>
        </p:txBody>
      </p:sp>
      <p:sp>
        <p:nvSpPr>
          <p:cNvPr id="118797" name="Text Box 12"/>
          <p:cNvSpPr txBox="1">
            <a:spLocks noChangeArrowheads="1"/>
          </p:cNvSpPr>
          <p:nvPr/>
        </p:nvSpPr>
        <p:spPr bwMode="auto">
          <a:xfrm>
            <a:off x="3352800" y="3657600"/>
            <a:ext cx="1678464" cy="400110"/>
          </a:xfrm>
          <a:prstGeom prst="rect">
            <a:avLst/>
          </a:prstGeom>
          <a:solidFill>
            <a:srgbClr val="CCFFFF"/>
          </a:solidFill>
          <a:ln w="38100">
            <a:solidFill>
              <a:srgbClr val="0000FF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dirty="0">
                <a:latin typeface="Calibri"/>
                <a:cs typeface="Calibri"/>
              </a:rPr>
              <a:t>Load Balancer</a:t>
            </a:r>
          </a:p>
        </p:txBody>
      </p:sp>
      <p:sp>
        <p:nvSpPr>
          <p:cNvPr id="118798" name="Rectangle 13"/>
          <p:cNvSpPr>
            <a:spLocks noChangeArrowheads="1"/>
          </p:cNvSpPr>
          <p:nvPr/>
        </p:nvSpPr>
        <p:spPr bwMode="auto">
          <a:xfrm>
            <a:off x="3467100" y="4105275"/>
            <a:ext cx="146461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dirty="0">
                <a:latin typeface="Calibri"/>
              </a:rPr>
              <a:t> </a:t>
            </a:r>
            <a:r>
              <a:rPr lang="en-US" b="0" dirty="0">
                <a:solidFill>
                  <a:srgbClr val="0000FF"/>
                </a:solidFill>
                <a:latin typeface="Calibri"/>
              </a:rPr>
              <a:t>64.236.16.20</a:t>
            </a:r>
          </a:p>
        </p:txBody>
      </p:sp>
      <p:sp>
        <p:nvSpPr>
          <p:cNvPr id="118799" name="Line 14"/>
          <p:cNvSpPr>
            <a:spLocks noChangeShapeType="1"/>
          </p:cNvSpPr>
          <p:nvPr/>
        </p:nvSpPr>
        <p:spPr bwMode="auto">
          <a:xfrm>
            <a:off x="2162175" y="3273425"/>
            <a:ext cx="1076325" cy="460375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 b="0" dirty="0">
              <a:latin typeface="Arial" charset="0"/>
            </a:endParaRPr>
          </a:p>
        </p:txBody>
      </p:sp>
      <p:sp>
        <p:nvSpPr>
          <p:cNvPr id="118800" name="Line 15"/>
          <p:cNvSpPr>
            <a:spLocks noChangeShapeType="1"/>
          </p:cNvSpPr>
          <p:nvPr/>
        </p:nvSpPr>
        <p:spPr bwMode="auto">
          <a:xfrm flipV="1">
            <a:off x="2124075" y="3925888"/>
            <a:ext cx="1036638" cy="153987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 b="0" dirty="0">
              <a:latin typeface="Arial" charset="0"/>
            </a:endParaRPr>
          </a:p>
        </p:txBody>
      </p:sp>
      <p:sp>
        <p:nvSpPr>
          <p:cNvPr id="118801" name="Line 16"/>
          <p:cNvSpPr>
            <a:spLocks noChangeShapeType="1"/>
          </p:cNvSpPr>
          <p:nvPr/>
        </p:nvSpPr>
        <p:spPr bwMode="auto">
          <a:xfrm flipV="1">
            <a:off x="2201863" y="4195763"/>
            <a:ext cx="958850" cy="614362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 b="0" dirty="0">
              <a:latin typeface="Arial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36</a:t>
            </a:fld>
            <a:endParaRPr lang="en-US"/>
          </a:p>
        </p:txBody>
      </p:sp>
      <p:pic>
        <p:nvPicPr>
          <p:cNvPr id="18" name="Picture 11" descr="j019538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5412" y="2742393"/>
            <a:ext cx="636588" cy="6501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" name="Picture 11" descr="j019538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2082" y="3780209"/>
            <a:ext cx="636588" cy="6501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" name="Picture 11" descr="j019538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2082" y="4684621"/>
            <a:ext cx="636588" cy="6501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40056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6" name="Rectangle 3"/>
          <p:cNvSpPr>
            <a:spLocks noGrp="1" noChangeArrowheads="1"/>
          </p:cNvSpPr>
          <p:nvPr>
            <p:ph idx="1"/>
          </p:nvPr>
        </p:nvSpPr>
        <p:spPr>
          <a:xfrm>
            <a:off x="152400" y="1447800"/>
            <a:ext cx="8763000" cy="1275795"/>
          </a:xfrm>
        </p:spPr>
        <p:txBody>
          <a:bodyPr>
            <a:normAutofit/>
          </a:bodyPr>
          <a:lstStyle/>
          <a:p>
            <a:r>
              <a:rPr lang="en-US" b="1" dirty="0" smtClean="0"/>
              <a:t>Solution #3:</a:t>
            </a:r>
            <a:r>
              <a:rPr lang="en-US" dirty="0" smtClean="0"/>
              <a:t> Multiple IP addresses, multiple machines</a:t>
            </a:r>
          </a:p>
          <a:p>
            <a:pPr lvl="1"/>
            <a:r>
              <a:rPr lang="en-US" dirty="0" smtClean="0"/>
              <a:t>Same DNS name but different IP for each replica</a:t>
            </a:r>
          </a:p>
          <a:p>
            <a:pPr lvl="2"/>
            <a:r>
              <a:rPr lang="en-US" dirty="0" smtClean="0"/>
              <a:t>DNS server returns IP addresses “round robin”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111C5-E04E-4942-8174-12BB645D56A6}" type="slidenum">
              <a:rPr lang="en-US" smtClean="0"/>
              <a:pPr/>
              <a:t>37</a:t>
            </a:fld>
            <a:endParaRPr lang="en-US"/>
          </a:p>
        </p:txBody>
      </p:sp>
      <p:sp>
        <p:nvSpPr>
          <p:cNvPr id="12083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Hosting: DNS redirection approach</a:t>
            </a:r>
            <a:endParaRPr lang="en-US" sz="3600" dirty="0"/>
          </a:p>
        </p:txBody>
      </p:sp>
      <p:pic>
        <p:nvPicPr>
          <p:cNvPr id="120837" name="Picture 4" descr="j028575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501650" y="2738438"/>
            <a:ext cx="1824038" cy="1120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0838" name="Picture 5" descr="j028575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7363" y="2738438"/>
            <a:ext cx="1824037" cy="1120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0839" name="Picture 6" descr="j028575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501650" y="5235575"/>
            <a:ext cx="1824038" cy="1120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0840" name="Line 7"/>
          <p:cNvSpPr>
            <a:spLocks noChangeShapeType="1"/>
          </p:cNvSpPr>
          <p:nvPr/>
        </p:nvSpPr>
        <p:spPr bwMode="auto">
          <a:xfrm flipH="1" flipV="1">
            <a:off x="1538288" y="3776663"/>
            <a:ext cx="998537" cy="614362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 b="0" dirty="0">
              <a:latin typeface="Arial" charset="0"/>
            </a:endParaRPr>
          </a:p>
        </p:txBody>
      </p:sp>
      <p:sp>
        <p:nvSpPr>
          <p:cNvPr id="120841" name="Line 8"/>
          <p:cNvSpPr>
            <a:spLocks noChangeShapeType="1"/>
          </p:cNvSpPr>
          <p:nvPr/>
        </p:nvSpPr>
        <p:spPr bwMode="auto">
          <a:xfrm flipH="1">
            <a:off x="5646738" y="3622675"/>
            <a:ext cx="1268412" cy="80645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 b="0" dirty="0">
              <a:latin typeface="Arial" charset="0"/>
            </a:endParaRPr>
          </a:p>
        </p:txBody>
      </p:sp>
      <p:sp>
        <p:nvSpPr>
          <p:cNvPr id="120842" name="Line 9"/>
          <p:cNvSpPr>
            <a:spLocks noChangeShapeType="1"/>
          </p:cNvSpPr>
          <p:nvPr/>
        </p:nvSpPr>
        <p:spPr bwMode="auto">
          <a:xfrm flipH="1">
            <a:off x="2152650" y="5351463"/>
            <a:ext cx="806450" cy="384175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 b="0" dirty="0">
              <a:latin typeface="Arial" charset="0"/>
            </a:endParaRPr>
          </a:p>
        </p:txBody>
      </p:sp>
      <p:sp>
        <p:nvSpPr>
          <p:cNvPr id="1074186" name="Cloud"/>
          <p:cNvSpPr>
            <a:spLocks noChangeAspect="1" noEditPoints="1" noChangeArrowheads="1"/>
          </p:cNvSpPr>
          <p:nvPr/>
        </p:nvSpPr>
        <p:spPr bwMode="auto">
          <a:xfrm>
            <a:off x="2459038" y="3430588"/>
            <a:ext cx="3243262" cy="2336800"/>
          </a:xfrm>
          <a:custGeom>
            <a:avLst/>
            <a:gdLst>
              <a:gd name="T0" fmla="*/ 67 w 21600"/>
              <a:gd name="T1" fmla="*/ 10800 h 21600"/>
              <a:gd name="T2" fmla="*/ 10800 w 21600"/>
              <a:gd name="T3" fmla="*/ 21577 h 21600"/>
              <a:gd name="T4" fmla="*/ 21582 w 21600"/>
              <a:gd name="T5" fmla="*/ 10800 h 21600"/>
              <a:gd name="T6" fmla="*/ 10800 w 21600"/>
              <a:gd name="T7" fmla="*/ 1235 h 21600"/>
              <a:gd name="T8" fmla="*/ 2977 w 21600"/>
              <a:gd name="T9" fmla="*/ 3262 h 21600"/>
              <a:gd name="T10" fmla="*/ 17087 w 21600"/>
              <a:gd name="T11" fmla="*/ 173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-1" y="8613"/>
                  <a:pt x="-1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4" y="13940"/>
                  <a:pt x="474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299"/>
                  <a:pt x="6247" y="20299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6"/>
                  <a:pt x="11036" y="21596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6"/>
                  <a:pt x="15802" y="18946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-1"/>
                  <a:pt x="16758" y="-1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-1"/>
                  <a:pt x="13174" y="-1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49"/>
                  <a:pt x="9358" y="649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1"/>
                  <a:pt x="5288" y="1971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09"/>
                  <a:pt x="2172" y="13109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solidFill>
            <a:srgbClr val="FFBE7D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/>
          <a:lstStyle/>
          <a:p>
            <a:pPr>
              <a:defRPr/>
            </a:pPr>
            <a:endParaRPr lang="en-US" b="0" dirty="0">
              <a:latin typeface="Arial" charset="0"/>
              <a:ea typeface="+mn-ea"/>
              <a:cs typeface="+mn-cs"/>
            </a:endParaRPr>
          </a:p>
        </p:txBody>
      </p:sp>
      <p:pic>
        <p:nvPicPr>
          <p:cNvPr id="120844" name="Picture 11" descr="j019538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45275" y="5159375"/>
            <a:ext cx="1193800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0845" name="Line 12"/>
          <p:cNvSpPr>
            <a:spLocks noChangeShapeType="1"/>
          </p:cNvSpPr>
          <p:nvPr/>
        </p:nvSpPr>
        <p:spPr bwMode="auto">
          <a:xfrm flipH="1" flipV="1">
            <a:off x="5224463" y="5041900"/>
            <a:ext cx="1460500" cy="731838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 b="0" dirty="0">
              <a:latin typeface="Arial" charset="0"/>
            </a:endParaRPr>
          </a:p>
        </p:txBody>
      </p:sp>
      <p:sp>
        <p:nvSpPr>
          <p:cNvPr id="120846" name="Text Box 13"/>
          <p:cNvSpPr txBox="1">
            <a:spLocks noChangeArrowheads="1"/>
          </p:cNvSpPr>
          <p:nvPr/>
        </p:nvSpPr>
        <p:spPr bwMode="auto">
          <a:xfrm>
            <a:off x="3599787" y="4275138"/>
            <a:ext cx="817853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2800" dirty="0" smtClean="0">
                <a:latin typeface="Calibri"/>
                <a:cs typeface="Calibri"/>
              </a:rPr>
              <a:t>DNS</a:t>
            </a:r>
            <a:endParaRPr lang="en-US" sz="2800" dirty="0">
              <a:latin typeface="Calibri"/>
              <a:cs typeface="Calibri"/>
            </a:endParaRPr>
          </a:p>
        </p:txBody>
      </p:sp>
      <p:sp>
        <p:nvSpPr>
          <p:cNvPr id="120847" name="Rectangle 14"/>
          <p:cNvSpPr>
            <a:spLocks noChangeArrowheads="1"/>
          </p:cNvSpPr>
          <p:nvPr/>
        </p:nvSpPr>
        <p:spPr bwMode="auto">
          <a:xfrm>
            <a:off x="6835775" y="3890963"/>
            <a:ext cx="146461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dirty="0">
                <a:latin typeface="Calibri"/>
              </a:rPr>
              <a:t> </a:t>
            </a:r>
            <a:r>
              <a:rPr lang="en-US" b="0" dirty="0">
                <a:solidFill>
                  <a:srgbClr val="0000FF"/>
                </a:solidFill>
                <a:latin typeface="Calibri"/>
              </a:rPr>
              <a:t>64.236.16.20</a:t>
            </a:r>
          </a:p>
        </p:txBody>
      </p:sp>
      <p:sp>
        <p:nvSpPr>
          <p:cNvPr id="120848" name="Rectangle 15"/>
          <p:cNvSpPr>
            <a:spLocks noChangeArrowheads="1"/>
          </p:cNvSpPr>
          <p:nvPr/>
        </p:nvSpPr>
        <p:spPr bwMode="auto">
          <a:xfrm>
            <a:off x="501650" y="6308725"/>
            <a:ext cx="158160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dirty="0">
                <a:latin typeface="Calibri"/>
              </a:rPr>
              <a:t> </a:t>
            </a:r>
            <a:r>
              <a:rPr lang="en-US" b="0" dirty="0">
                <a:solidFill>
                  <a:srgbClr val="0000FF"/>
                </a:solidFill>
                <a:latin typeface="Calibri"/>
              </a:rPr>
              <a:t>173.72.54.131</a:t>
            </a:r>
          </a:p>
        </p:txBody>
      </p:sp>
      <p:sp>
        <p:nvSpPr>
          <p:cNvPr id="120849" name="Rectangle 16"/>
          <p:cNvSpPr>
            <a:spLocks noChangeArrowheads="1"/>
          </p:cNvSpPr>
          <p:nvPr/>
        </p:nvSpPr>
        <p:spPr bwMode="auto">
          <a:xfrm>
            <a:off x="654050" y="3890963"/>
            <a:ext cx="94445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b="0" dirty="0">
                <a:solidFill>
                  <a:srgbClr val="0000FF"/>
                </a:solidFill>
                <a:latin typeface="Calibri"/>
              </a:rPr>
              <a:t>12.1.1.1</a:t>
            </a:r>
          </a:p>
        </p:txBody>
      </p:sp>
      <p:sp>
        <p:nvSpPr>
          <p:cNvPr id="120850" name="Freeform 17"/>
          <p:cNvSpPr>
            <a:spLocks/>
          </p:cNvSpPr>
          <p:nvPr/>
        </p:nvSpPr>
        <p:spPr bwMode="auto">
          <a:xfrm>
            <a:off x="5237163" y="3544888"/>
            <a:ext cx="1447800" cy="1997075"/>
          </a:xfrm>
          <a:custGeom>
            <a:avLst/>
            <a:gdLst>
              <a:gd name="T0" fmla="*/ 2147483647 w 912"/>
              <a:gd name="T1" fmla="*/ 2147483647 h 1258"/>
              <a:gd name="T2" fmla="*/ 163810950 w 912"/>
              <a:gd name="T3" fmla="*/ 2011084688 h 1258"/>
              <a:gd name="T4" fmla="*/ 1199594375 w 912"/>
              <a:gd name="T5" fmla="*/ 609877813 h 1258"/>
              <a:gd name="T6" fmla="*/ 2147483647 w 912"/>
              <a:gd name="T7" fmla="*/ 0 h 1258"/>
              <a:gd name="T8" fmla="*/ 0 60000 65536"/>
              <a:gd name="T9" fmla="*/ 0 60000 65536"/>
              <a:gd name="T10" fmla="*/ 0 60000 65536"/>
              <a:gd name="T11" fmla="*/ 0 60000 65536"/>
              <a:gd name="T12" fmla="*/ 0 w 912"/>
              <a:gd name="T13" fmla="*/ 0 h 1258"/>
              <a:gd name="T14" fmla="*/ 912 w 912"/>
              <a:gd name="T15" fmla="*/ 1258 h 125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912" h="1258">
                <a:moveTo>
                  <a:pt x="863" y="1258"/>
                </a:moveTo>
                <a:cubicBezTo>
                  <a:pt x="496" y="1112"/>
                  <a:pt x="130" y="967"/>
                  <a:pt x="65" y="798"/>
                </a:cubicBezTo>
                <a:cubicBezTo>
                  <a:pt x="0" y="629"/>
                  <a:pt x="335" y="375"/>
                  <a:pt x="476" y="242"/>
                </a:cubicBezTo>
                <a:cubicBezTo>
                  <a:pt x="617" y="109"/>
                  <a:pt x="764" y="54"/>
                  <a:pt x="912" y="0"/>
                </a:cubicBezTo>
              </a:path>
            </a:pathLst>
          </a:custGeom>
          <a:noFill/>
          <a:ln w="38100">
            <a:solidFill>
              <a:srgbClr val="FF3300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 b="0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5624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Load-balancer approach</a:t>
            </a:r>
          </a:p>
          <a:p>
            <a:pPr lvl="1"/>
            <a:r>
              <a:rPr lang="en-US" dirty="0" smtClean="0"/>
              <a:t>No geographical diversity </a:t>
            </a:r>
            <a:r>
              <a:rPr lang="en-US" dirty="0" smtClean="0">
                <a:solidFill>
                  <a:srgbClr val="FF0000"/>
                </a:solidFill>
              </a:rPr>
              <a:t>✘</a:t>
            </a:r>
          </a:p>
          <a:p>
            <a:pPr lvl="1"/>
            <a:r>
              <a:rPr lang="en-US" dirty="0"/>
              <a:t>TCP connection issue </a:t>
            </a:r>
            <a:r>
              <a:rPr lang="en-US" dirty="0">
                <a:solidFill>
                  <a:srgbClr val="FF0000"/>
                </a:solidFill>
              </a:rPr>
              <a:t>✘</a:t>
            </a:r>
          </a:p>
          <a:p>
            <a:pPr lvl="1"/>
            <a:r>
              <a:rPr lang="en-US" dirty="0" smtClean="0"/>
              <a:t>Does not reduce network traffic</a:t>
            </a:r>
            <a:r>
              <a:rPr lang="en-US" dirty="0" smtClean="0">
                <a:solidFill>
                  <a:srgbClr val="FF0000"/>
                </a:solidFill>
              </a:rPr>
              <a:t>✘</a:t>
            </a:r>
          </a:p>
          <a:p>
            <a:endParaRPr lang="en-US" dirty="0"/>
          </a:p>
          <a:p>
            <a:r>
              <a:rPr lang="en-US" dirty="0" smtClean="0"/>
              <a:t>DNS redirection</a:t>
            </a:r>
          </a:p>
          <a:p>
            <a:pPr lvl="1"/>
            <a:r>
              <a:rPr lang="en-US" dirty="0" smtClean="0"/>
              <a:t>No TCP connection issues </a:t>
            </a:r>
            <a:r>
              <a:rPr lang="en-US" dirty="0" smtClean="0">
                <a:solidFill>
                  <a:srgbClr val="00B050"/>
                </a:solidFill>
              </a:rPr>
              <a:t>✔</a:t>
            </a:r>
          </a:p>
          <a:p>
            <a:pPr lvl="1"/>
            <a:r>
              <a:rPr lang="en-US" dirty="0" smtClean="0"/>
              <a:t>Simple round-robin server selection</a:t>
            </a:r>
          </a:p>
          <a:p>
            <a:pPr lvl="2"/>
            <a:r>
              <a:rPr lang="en-US" dirty="0" smtClean="0"/>
              <a:t>May be less responsive </a:t>
            </a:r>
            <a:r>
              <a:rPr lang="en-US" dirty="0" smtClean="0">
                <a:solidFill>
                  <a:srgbClr val="FF0000"/>
                </a:solidFill>
              </a:rPr>
              <a:t>✘</a:t>
            </a:r>
          </a:p>
          <a:p>
            <a:pPr lvl="1"/>
            <a:r>
              <a:rPr lang="en-US" dirty="0"/>
              <a:t>Does not reduce network traffic</a:t>
            </a:r>
            <a:r>
              <a:rPr lang="en-US" dirty="0" smtClean="0">
                <a:solidFill>
                  <a:srgbClr val="FF0000"/>
                </a:solidFill>
              </a:rPr>
              <a:t>✘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38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Hosting: Summary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5424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dirty="0" smtClean="0"/>
              <a:t>Web caching</a:t>
            </a:r>
            <a:endParaRPr lang="en-US" dirty="0"/>
          </a:p>
        </p:txBody>
      </p:sp>
      <p:sp>
        <p:nvSpPr>
          <p:cNvPr id="92165" name="Rectangle 3"/>
          <p:cNvSpPr>
            <a:spLocks noGrp="1" noChangeArrowheads="1"/>
          </p:cNvSpPr>
          <p:nvPr>
            <p:ph idx="1"/>
          </p:nvPr>
        </p:nvSpPr>
        <p:spPr>
          <a:xfrm>
            <a:off x="152400" y="1438573"/>
            <a:ext cx="8763000" cy="1447800"/>
          </a:xfrm>
        </p:spPr>
        <p:txBody>
          <a:bodyPr>
            <a:normAutofit/>
          </a:bodyPr>
          <a:lstStyle/>
          <a:p>
            <a:r>
              <a:rPr lang="en-US" dirty="0" smtClean="0"/>
              <a:t>Many clients transfer the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same information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sym typeface="Wingdings" charset="0"/>
              </a:rPr>
              <a:t> </a:t>
            </a:r>
          </a:p>
          <a:p>
            <a:pPr lvl="1"/>
            <a:r>
              <a:rPr lang="en-US" dirty="0" smtClean="0">
                <a:sym typeface="Wingdings" charset="0"/>
              </a:rPr>
              <a:t>Generates </a:t>
            </a:r>
            <a:r>
              <a:rPr lang="en-US" b="1" dirty="0" smtClean="0">
                <a:solidFill>
                  <a:srgbClr val="FF0000"/>
                </a:solidFill>
                <a:sym typeface="Wingdings" charset="0"/>
              </a:rPr>
              <a:t>redundant</a:t>
            </a:r>
            <a:r>
              <a:rPr lang="en-US" dirty="0" smtClean="0">
                <a:solidFill>
                  <a:srgbClr val="FF0000"/>
                </a:solidFill>
                <a:sym typeface="Wingdings" charset="0"/>
              </a:rPr>
              <a:t> </a:t>
            </a:r>
            <a:r>
              <a:rPr lang="en-US" dirty="0" smtClean="0">
                <a:sym typeface="Wingdings" charset="0"/>
              </a:rPr>
              <a:t>server and network load</a:t>
            </a:r>
          </a:p>
          <a:p>
            <a:pPr lvl="1"/>
            <a:r>
              <a:rPr lang="en-US" dirty="0" smtClean="0">
                <a:sym typeface="Wingdings" charset="0"/>
              </a:rPr>
              <a:t>Also, clients may experience high </a:t>
            </a:r>
            <a:r>
              <a:rPr lang="en-US" b="1" dirty="0" smtClean="0">
                <a:solidFill>
                  <a:srgbClr val="FF0000"/>
                </a:solidFill>
                <a:sym typeface="Wingdings" charset="0"/>
              </a:rPr>
              <a:t>latency</a:t>
            </a:r>
            <a:endParaRPr lang="en-US" b="1" dirty="0">
              <a:solidFill>
                <a:srgbClr val="FF0000"/>
              </a:solidFill>
              <a:sym typeface="Wingdings" charset="0"/>
            </a:endParaRPr>
          </a:p>
        </p:txBody>
      </p:sp>
      <p:grpSp>
        <p:nvGrpSpPr>
          <p:cNvPr id="92166" name="Group 4"/>
          <p:cNvGrpSpPr>
            <a:grpSpLocks/>
          </p:cNvGrpSpPr>
          <p:nvPr/>
        </p:nvGrpSpPr>
        <p:grpSpPr bwMode="auto">
          <a:xfrm>
            <a:off x="6019800" y="5715000"/>
            <a:ext cx="371475" cy="381000"/>
            <a:chOff x="1014" y="912"/>
            <a:chExt cx="574" cy="596"/>
          </a:xfrm>
        </p:grpSpPr>
        <p:sp>
          <p:nvSpPr>
            <p:cNvPr id="92245" name="Freeform 5"/>
            <p:cNvSpPr>
              <a:spLocks/>
            </p:cNvSpPr>
            <p:nvPr/>
          </p:nvSpPr>
          <p:spPr bwMode="auto">
            <a:xfrm>
              <a:off x="1014" y="912"/>
              <a:ext cx="574" cy="596"/>
            </a:xfrm>
            <a:custGeom>
              <a:avLst/>
              <a:gdLst>
                <a:gd name="T0" fmla="*/ 124 w 574"/>
                <a:gd name="T1" fmla="*/ 391 h 596"/>
                <a:gd name="T2" fmla="*/ 0 w 574"/>
                <a:gd name="T3" fmla="*/ 391 h 596"/>
                <a:gd name="T4" fmla="*/ 0 w 574"/>
                <a:gd name="T5" fmla="*/ 596 h 596"/>
                <a:gd name="T6" fmla="*/ 574 w 574"/>
                <a:gd name="T7" fmla="*/ 596 h 596"/>
                <a:gd name="T8" fmla="*/ 574 w 574"/>
                <a:gd name="T9" fmla="*/ 391 h 596"/>
                <a:gd name="T10" fmla="*/ 446 w 574"/>
                <a:gd name="T11" fmla="*/ 391 h 596"/>
                <a:gd name="T12" fmla="*/ 446 w 574"/>
                <a:gd name="T13" fmla="*/ 364 h 596"/>
                <a:gd name="T14" fmla="*/ 500 w 574"/>
                <a:gd name="T15" fmla="*/ 364 h 596"/>
                <a:gd name="T16" fmla="*/ 500 w 574"/>
                <a:gd name="T17" fmla="*/ 0 h 596"/>
                <a:gd name="T18" fmla="*/ 70 w 574"/>
                <a:gd name="T19" fmla="*/ 0 h 596"/>
                <a:gd name="T20" fmla="*/ 70 w 574"/>
                <a:gd name="T21" fmla="*/ 364 h 596"/>
                <a:gd name="T22" fmla="*/ 124 w 574"/>
                <a:gd name="T23" fmla="*/ 364 h 596"/>
                <a:gd name="T24" fmla="*/ 124 w 574"/>
                <a:gd name="T25" fmla="*/ 391 h 59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574"/>
                <a:gd name="T40" fmla="*/ 0 h 596"/>
                <a:gd name="T41" fmla="*/ 574 w 574"/>
                <a:gd name="T42" fmla="*/ 596 h 59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574" h="596">
                  <a:moveTo>
                    <a:pt x="124" y="391"/>
                  </a:moveTo>
                  <a:lnTo>
                    <a:pt x="0" y="391"/>
                  </a:lnTo>
                  <a:lnTo>
                    <a:pt x="0" y="596"/>
                  </a:lnTo>
                  <a:lnTo>
                    <a:pt x="574" y="596"/>
                  </a:lnTo>
                  <a:lnTo>
                    <a:pt x="574" y="391"/>
                  </a:lnTo>
                  <a:lnTo>
                    <a:pt x="446" y="391"/>
                  </a:lnTo>
                  <a:lnTo>
                    <a:pt x="446" y="364"/>
                  </a:lnTo>
                  <a:lnTo>
                    <a:pt x="500" y="364"/>
                  </a:lnTo>
                  <a:lnTo>
                    <a:pt x="500" y="0"/>
                  </a:lnTo>
                  <a:lnTo>
                    <a:pt x="70" y="0"/>
                  </a:lnTo>
                  <a:lnTo>
                    <a:pt x="70" y="364"/>
                  </a:lnTo>
                  <a:lnTo>
                    <a:pt x="124" y="364"/>
                  </a:lnTo>
                  <a:lnTo>
                    <a:pt x="124" y="391"/>
                  </a:lnTo>
                  <a:close/>
                </a:path>
              </a:pathLst>
            </a:custGeom>
            <a:solidFill>
              <a:srgbClr val="FFFFFF"/>
            </a:solidFill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246" name="Line 6"/>
            <p:cNvSpPr>
              <a:spLocks noChangeShapeType="1"/>
            </p:cNvSpPr>
            <p:nvPr/>
          </p:nvSpPr>
          <p:spPr bwMode="auto">
            <a:xfrm>
              <a:off x="1138" y="1303"/>
              <a:ext cx="322" cy="1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247" name="Line 7"/>
            <p:cNvSpPr>
              <a:spLocks noChangeShapeType="1"/>
            </p:cNvSpPr>
            <p:nvPr/>
          </p:nvSpPr>
          <p:spPr bwMode="auto">
            <a:xfrm>
              <a:off x="1138" y="1276"/>
              <a:ext cx="322" cy="1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248" name="Freeform 8"/>
            <p:cNvSpPr>
              <a:spLocks noEditPoints="1"/>
            </p:cNvSpPr>
            <p:nvPr/>
          </p:nvSpPr>
          <p:spPr bwMode="auto">
            <a:xfrm>
              <a:off x="1310" y="1323"/>
              <a:ext cx="233" cy="168"/>
            </a:xfrm>
            <a:custGeom>
              <a:avLst/>
              <a:gdLst>
                <a:gd name="T0" fmla="*/ 0 w 233"/>
                <a:gd name="T1" fmla="*/ 168 h 168"/>
                <a:gd name="T2" fmla="*/ 188 w 233"/>
                <a:gd name="T3" fmla="*/ 168 h 168"/>
                <a:gd name="T4" fmla="*/ 188 w 233"/>
                <a:gd name="T5" fmla="*/ 0 h 168"/>
                <a:gd name="T6" fmla="*/ 0 w 233"/>
                <a:gd name="T7" fmla="*/ 0 h 168"/>
                <a:gd name="T8" fmla="*/ 0 w 233"/>
                <a:gd name="T9" fmla="*/ 168 h 168"/>
                <a:gd name="T10" fmla="*/ 204 w 233"/>
                <a:gd name="T11" fmla="*/ 26 h 168"/>
                <a:gd name="T12" fmla="*/ 233 w 233"/>
                <a:gd name="T13" fmla="*/ 26 h 168"/>
                <a:gd name="T14" fmla="*/ 233 w 233"/>
                <a:gd name="T15" fmla="*/ 0 h 168"/>
                <a:gd name="T16" fmla="*/ 204 w 233"/>
                <a:gd name="T17" fmla="*/ 0 h 168"/>
                <a:gd name="T18" fmla="*/ 204 w 233"/>
                <a:gd name="T19" fmla="*/ 26 h 168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233"/>
                <a:gd name="T31" fmla="*/ 0 h 168"/>
                <a:gd name="T32" fmla="*/ 233 w 233"/>
                <a:gd name="T33" fmla="*/ 168 h 168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233" h="168">
                  <a:moveTo>
                    <a:pt x="0" y="168"/>
                  </a:moveTo>
                  <a:lnTo>
                    <a:pt x="188" y="168"/>
                  </a:lnTo>
                  <a:lnTo>
                    <a:pt x="188" y="0"/>
                  </a:lnTo>
                  <a:lnTo>
                    <a:pt x="0" y="0"/>
                  </a:lnTo>
                  <a:lnTo>
                    <a:pt x="0" y="168"/>
                  </a:lnTo>
                  <a:close/>
                  <a:moveTo>
                    <a:pt x="204" y="26"/>
                  </a:moveTo>
                  <a:lnTo>
                    <a:pt x="233" y="26"/>
                  </a:lnTo>
                  <a:lnTo>
                    <a:pt x="233" y="0"/>
                  </a:lnTo>
                  <a:lnTo>
                    <a:pt x="204" y="0"/>
                  </a:lnTo>
                  <a:lnTo>
                    <a:pt x="204" y="26"/>
                  </a:lnTo>
                  <a:close/>
                </a:path>
              </a:pathLst>
            </a:custGeom>
            <a:solidFill>
              <a:srgbClr val="FFFFFF"/>
            </a:solidFill>
            <a:ln w="476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249" name="Line 9"/>
            <p:cNvSpPr>
              <a:spLocks noChangeShapeType="1"/>
            </p:cNvSpPr>
            <p:nvPr/>
          </p:nvSpPr>
          <p:spPr bwMode="auto">
            <a:xfrm>
              <a:off x="1310" y="1379"/>
              <a:ext cx="188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250" name="Line 10"/>
            <p:cNvSpPr>
              <a:spLocks noChangeShapeType="1"/>
            </p:cNvSpPr>
            <p:nvPr/>
          </p:nvSpPr>
          <p:spPr bwMode="auto">
            <a:xfrm>
              <a:off x="1310" y="1435"/>
              <a:ext cx="188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251" name="Line 11"/>
            <p:cNvSpPr>
              <a:spLocks noChangeShapeType="1"/>
            </p:cNvSpPr>
            <p:nvPr/>
          </p:nvSpPr>
          <p:spPr bwMode="auto">
            <a:xfrm>
              <a:off x="1317" y="1405"/>
              <a:ext cx="172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252" name="Rectangle 12"/>
            <p:cNvSpPr>
              <a:spLocks noChangeArrowheads="1"/>
            </p:cNvSpPr>
            <p:nvPr/>
          </p:nvSpPr>
          <p:spPr bwMode="auto">
            <a:xfrm>
              <a:off x="1416" y="1389"/>
              <a:ext cx="54" cy="36"/>
            </a:xfrm>
            <a:prstGeom prst="rect">
              <a:avLst/>
            </a:prstGeom>
            <a:noFill/>
            <a:ln w="4763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253" name="Freeform 13"/>
            <p:cNvSpPr>
              <a:spLocks noEditPoints="1"/>
            </p:cNvSpPr>
            <p:nvPr/>
          </p:nvSpPr>
          <p:spPr bwMode="auto">
            <a:xfrm>
              <a:off x="1030" y="955"/>
              <a:ext cx="538" cy="401"/>
            </a:xfrm>
            <a:custGeom>
              <a:avLst/>
              <a:gdLst>
                <a:gd name="T0" fmla="*/ 452 w 538"/>
                <a:gd name="T1" fmla="*/ 285 h 401"/>
                <a:gd name="T2" fmla="*/ 472 w 538"/>
                <a:gd name="T3" fmla="*/ 285 h 401"/>
                <a:gd name="T4" fmla="*/ 472 w 538"/>
                <a:gd name="T5" fmla="*/ 278 h 401"/>
                <a:gd name="T6" fmla="*/ 452 w 538"/>
                <a:gd name="T7" fmla="*/ 278 h 401"/>
                <a:gd name="T8" fmla="*/ 452 w 538"/>
                <a:gd name="T9" fmla="*/ 285 h 401"/>
                <a:gd name="T10" fmla="*/ 121 w 538"/>
                <a:gd name="T11" fmla="*/ 239 h 401"/>
                <a:gd name="T12" fmla="*/ 121 w 538"/>
                <a:gd name="T13" fmla="*/ 27 h 401"/>
                <a:gd name="T14" fmla="*/ 417 w 538"/>
                <a:gd name="T15" fmla="*/ 27 h 401"/>
                <a:gd name="T16" fmla="*/ 417 w 538"/>
                <a:gd name="T17" fmla="*/ 239 h 401"/>
                <a:gd name="T18" fmla="*/ 121 w 538"/>
                <a:gd name="T19" fmla="*/ 239 h 401"/>
                <a:gd name="T20" fmla="*/ 108 w 538"/>
                <a:gd name="T21" fmla="*/ 252 h 401"/>
                <a:gd name="T22" fmla="*/ 430 w 538"/>
                <a:gd name="T23" fmla="*/ 252 h 401"/>
                <a:gd name="T24" fmla="*/ 430 w 538"/>
                <a:gd name="T25" fmla="*/ 14 h 401"/>
                <a:gd name="T26" fmla="*/ 446 w 538"/>
                <a:gd name="T27" fmla="*/ 14 h 401"/>
                <a:gd name="T28" fmla="*/ 446 w 538"/>
                <a:gd name="T29" fmla="*/ 0 h 401"/>
                <a:gd name="T30" fmla="*/ 96 w 538"/>
                <a:gd name="T31" fmla="*/ 0 h 401"/>
                <a:gd name="T32" fmla="*/ 96 w 538"/>
                <a:gd name="T33" fmla="*/ 265 h 401"/>
                <a:gd name="T34" fmla="*/ 108 w 538"/>
                <a:gd name="T35" fmla="*/ 265 h 401"/>
                <a:gd name="T36" fmla="*/ 108 w 538"/>
                <a:gd name="T37" fmla="*/ 252 h 401"/>
                <a:gd name="T38" fmla="*/ 0 w 538"/>
                <a:gd name="T39" fmla="*/ 388 h 401"/>
                <a:gd name="T40" fmla="*/ 54 w 538"/>
                <a:gd name="T41" fmla="*/ 388 h 401"/>
                <a:gd name="T42" fmla="*/ 54 w 538"/>
                <a:gd name="T43" fmla="*/ 368 h 401"/>
                <a:gd name="T44" fmla="*/ 0 w 538"/>
                <a:gd name="T45" fmla="*/ 368 h 401"/>
                <a:gd name="T46" fmla="*/ 0 w 538"/>
                <a:gd name="T47" fmla="*/ 388 h 401"/>
                <a:gd name="T48" fmla="*/ 316 w 538"/>
                <a:gd name="T49" fmla="*/ 401 h 401"/>
                <a:gd name="T50" fmla="*/ 430 w 538"/>
                <a:gd name="T51" fmla="*/ 401 h 401"/>
                <a:gd name="T52" fmla="*/ 430 w 538"/>
                <a:gd name="T53" fmla="*/ 391 h 401"/>
                <a:gd name="T54" fmla="*/ 316 w 538"/>
                <a:gd name="T55" fmla="*/ 391 h 401"/>
                <a:gd name="T56" fmla="*/ 316 w 538"/>
                <a:gd name="T57" fmla="*/ 401 h 401"/>
                <a:gd name="T58" fmla="*/ 523 w 538"/>
                <a:gd name="T59" fmla="*/ 378 h 401"/>
                <a:gd name="T60" fmla="*/ 538 w 538"/>
                <a:gd name="T61" fmla="*/ 378 h 401"/>
                <a:gd name="T62" fmla="*/ 538 w 538"/>
                <a:gd name="T63" fmla="*/ 368 h 401"/>
                <a:gd name="T64" fmla="*/ 523 w 538"/>
                <a:gd name="T65" fmla="*/ 368 h 401"/>
                <a:gd name="T66" fmla="*/ 523 w 538"/>
                <a:gd name="T67" fmla="*/ 378 h 401"/>
                <a:gd name="T68" fmla="*/ 523 w 538"/>
                <a:gd name="T69" fmla="*/ 394 h 401"/>
                <a:gd name="T70" fmla="*/ 538 w 538"/>
                <a:gd name="T71" fmla="*/ 394 h 401"/>
                <a:gd name="T72" fmla="*/ 538 w 538"/>
                <a:gd name="T73" fmla="*/ 388 h 401"/>
                <a:gd name="T74" fmla="*/ 523 w 538"/>
                <a:gd name="T75" fmla="*/ 388 h 401"/>
                <a:gd name="T76" fmla="*/ 523 w 538"/>
                <a:gd name="T77" fmla="*/ 394 h 401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w 538"/>
                <a:gd name="T118" fmla="*/ 0 h 401"/>
                <a:gd name="T119" fmla="*/ 538 w 538"/>
                <a:gd name="T120" fmla="*/ 401 h 401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T117" t="T118" r="T119" b="T120"/>
              <a:pathLst>
                <a:path w="538" h="401">
                  <a:moveTo>
                    <a:pt x="452" y="285"/>
                  </a:moveTo>
                  <a:lnTo>
                    <a:pt x="472" y="285"/>
                  </a:lnTo>
                  <a:lnTo>
                    <a:pt x="472" y="278"/>
                  </a:lnTo>
                  <a:lnTo>
                    <a:pt x="452" y="278"/>
                  </a:lnTo>
                  <a:lnTo>
                    <a:pt x="452" y="285"/>
                  </a:lnTo>
                  <a:close/>
                  <a:moveTo>
                    <a:pt x="121" y="239"/>
                  </a:moveTo>
                  <a:lnTo>
                    <a:pt x="121" y="27"/>
                  </a:lnTo>
                  <a:lnTo>
                    <a:pt x="417" y="27"/>
                  </a:lnTo>
                  <a:lnTo>
                    <a:pt x="417" y="239"/>
                  </a:lnTo>
                  <a:lnTo>
                    <a:pt x="121" y="239"/>
                  </a:lnTo>
                  <a:close/>
                  <a:moveTo>
                    <a:pt x="108" y="252"/>
                  </a:moveTo>
                  <a:lnTo>
                    <a:pt x="430" y="252"/>
                  </a:lnTo>
                  <a:lnTo>
                    <a:pt x="430" y="14"/>
                  </a:lnTo>
                  <a:lnTo>
                    <a:pt x="446" y="14"/>
                  </a:lnTo>
                  <a:lnTo>
                    <a:pt x="446" y="0"/>
                  </a:lnTo>
                  <a:lnTo>
                    <a:pt x="96" y="0"/>
                  </a:lnTo>
                  <a:lnTo>
                    <a:pt x="96" y="265"/>
                  </a:lnTo>
                  <a:lnTo>
                    <a:pt x="108" y="265"/>
                  </a:lnTo>
                  <a:lnTo>
                    <a:pt x="108" y="252"/>
                  </a:lnTo>
                  <a:close/>
                  <a:moveTo>
                    <a:pt x="0" y="388"/>
                  </a:moveTo>
                  <a:lnTo>
                    <a:pt x="54" y="388"/>
                  </a:lnTo>
                  <a:lnTo>
                    <a:pt x="54" y="368"/>
                  </a:lnTo>
                  <a:lnTo>
                    <a:pt x="0" y="368"/>
                  </a:lnTo>
                  <a:lnTo>
                    <a:pt x="0" y="388"/>
                  </a:lnTo>
                  <a:close/>
                  <a:moveTo>
                    <a:pt x="316" y="401"/>
                  </a:moveTo>
                  <a:lnTo>
                    <a:pt x="430" y="401"/>
                  </a:lnTo>
                  <a:lnTo>
                    <a:pt x="430" y="391"/>
                  </a:lnTo>
                  <a:lnTo>
                    <a:pt x="316" y="391"/>
                  </a:lnTo>
                  <a:lnTo>
                    <a:pt x="316" y="401"/>
                  </a:lnTo>
                  <a:close/>
                  <a:moveTo>
                    <a:pt x="523" y="378"/>
                  </a:moveTo>
                  <a:lnTo>
                    <a:pt x="538" y="378"/>
                  </a:lnTo>
                  <a:lnTo>
                    <a:pt x="538" y="368"/>
                  </a:lnTo>
                  <a:lnTo>
                    <a:pt x="523" y="368"/>
                  </a:lnTo>
                  <a:lnTo>
                    <a:pt x="523" y="378"/>
                  </a:lnTo>
                  <a:close/>
                  <a:moveTo>
                    <a:pt x="523" y="394"/>
                  </a:moveTo>
                  <a:lnTo>
                    <a:pt x="538" y="394"/>
                  </a:lnTo>
                  <a:lnTo>
                    <a:pt x="538" y="388"/>
                  </a:lnTo>
                  <a:lnTo>
                    <a:pt x="523" y="388"/>
                  </a:lnTo>
                  <a:lnTo>
                    <a:pt x="523" y="394"/>
                  </a:lnTo>
                  <a:close/>
                </a:path>
              </a:pathLst>
            </a:custGeom>
            <a:solidFill>
              <a:srgbClr val="000000"/>
            </a:solidFill>
            <a:ln w="476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254" name="Line 14"/>
            <p:cNvSpPr>
              <a:spLocks noChangeShapeType="1"/>
            </p:cNvSpPr>
            <p:nvPr/>
          </p:nvSpPr>
          <p:spPr bwMode="auto">
            <a:xfrm>
              <a:off x="1084" y="1257"/>
              <a:ext cx="430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255" name="Line 15"/>
            <p:cNvSpPr>
              <a:spLocks noChangeShapeType="1"/>
            </p:cNvSpPr>
            <p:nvPr/>
          </p:nvSpPr>
          <p:spPr bwMode="auto">
            <a:xfrm flipV="1">
              <a:off x="1193" y="1257"/>
              <a:ext cx="1" cy="19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256" name="Line 16"/>
            <p:cNvSpPr>
              <a:spLocks noChangeShapeType="1"/>
            </p:cNvSpPr>
            <p:nvPr/>
          </p:nvSpPr>
          <p:spPr bwMode="auto">
            <a:xfrm flipV="1">
              <a:off x="1301" y="1257"/>
              <a:ext cx="1" cy="19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92167" name="Group 17"/>
          <p:cNvGrpSpPr>
            <a:grpSpLocks/>
          </p:cNvGrpSpPr>
          <p:nvPr/>
        </p:nvGrpSpPr>
        <p:grpSpPr bwMode="auto">
          <a:xfrm>
            <a:off x="7477125" y="5715000"/>
            <a:ext cx="371475" cy="381000"/>
            <a:chOff x="1014" y="912"/>
            <a:chExt cx="574" cy="596"/>
          </a:xfrm>
        </p:grpSpPr>
        <p:sp>
          <p:nvSpPr>
            <p:cNvPr id="92233" name="Freeform 18"/>
            <p:cNvSpPr>
              <a:spLocks/>
            </p:cNvSpPr>
            <p:nvPr/>
          </p:nvSpPr>
          <p:spPr bwMode="auto">
            <a:xfrm>
              <a:off x="1014" y="912"/>
              <a:ext cx="574" cy="596"/>
            </a:xfrm>
            <a:custGeom>
              <a:avLst/>
              <a:gdLst>
                <a:gd name="T0" fmla="*/ 124 w 574"/>
                <a:gd name="T1" fmla="*/ 391 h 596"/>
                <a:gd name="T2" fmla="*/ 0 w 574"/>
                <a:gd name="T3" fmla="*/ 391 h 596"/>
                <a:gd name="T4" fmla="*/ 0 w 574"/>
                <a:gd name="T5" fmla="*/ 596 h 596"/>
                <a:gd name="T6" fmla="*/ 574 w 574"/>
                <a:gd name="T7" fmla="*/ 596 h 596"/>
                <a:gd name="T8" fmla="*/ 574 w 574"/>
                <a:gd name="T9" fmla="*/ 391 h 596"/>
                <a:gd name="T10" fmla="*/ 446 w 574"/>
                <a:gd name="T11" fmla="*/ 391 h 596"/>
                <a:gd name="T12" fmla="*/ 446 w 574"/>
                <a:gd name="T13" fmla="*/ 364 h 596"/>
                <a:gd name="T14" fmla="*/ 500 w 574"/>
                <a:gd name="T15" fmla="*/ 364 h 596"/>
                <a:gd name="T16" fmla="*/ 500 w 574"/>
                <a:gd name="T17" fmla="*/ 0 h 596"/>
                <a:gd name="T18" fmla="*/ 70 w 574"/>
                <a:gd name="T19" fmla="*/ 0 h 596"/>
                <a:gd name="T20" fmla="*/ 70 w 574"/>
                <a:gd name="T21" fmla="*/ 364 h 596"/>
                <a:gd name="T22" fmla="*/ 124 w 574"/>
                <a:gd name="T23" fmla="*/ 364 h 596"/>
                <a:gd name="T24" fmla="*/ 124 w 574"/>
                <a:gd name="T25" fmla="*/ 391 h 59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574"/>
                <a:gd name="T40" fmla="*/ 0 h 596"/>
                <a:gd name="T41" fmla="*/ 574 w 574"/>
                <a:gd name="T42" fmla="*/ 596 h 59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574" h="596">
                  <a:moveTo>
                    <a:pt x="124" y="391"/>
                  </a:moveTo>
                  <a:lnTo>
                    <a:pt x="0" y="391"/>
                  </a:lnTo>
                  <a:lnTo>
                    <a:pt x="0" y="596"/>
                  </a:lnTo>
                  <a:lnTo>
                    <a:pt x="574" y="596"/>
                  </a:lnTo>
                  <a:lnTo>
                    <a:pt x="574" y="391"/>
                  </a:lnTo>
                  <a:lnTo>
                    <a:pt x="446" y="391"/>
                  </a:lnTo>
                  <a:lnTo>
                    <a:pt x="446" y="364"/>
                  </a:lnTo>
                  <a:lnTo>
                    <a:pt x="500" y="364"/>
                  </a:lnTo>
                  <a:lnTo>
                    <a:pt x="500" y="0"/>
                  </a:lnTo>
                  <a:lnTo>
                    <a:pt x="70" y="0"/>
                  </a:lnTo>
                  <a:lnTo>
                    <a:pt x="70" y="364"/>
                  </a:lnTo>
                  <a:lnTo>
                    <a:pt x="124" y="364"/>
                  </a:lnTo>
                  <a:lnTo>
                    <a:pt x="124" y="391"/>
                  </a:lnTo>
                  <a:close/>
                </a:path>
              </a:pathLst>
            </a:custGeom>
            <a:solidFill>
              <a:srgbClr val="FFFFFF"/>
            </a:solidFill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234" name="Line 19"/>
            <p:cNvSpPr>
              <a:spLocks noChangeShapeType="1"/>
            </p:cNvSpPr>
            <p:nvPr/>
          </p:nvSpPr>
          <p:spPr bwMode="auto">
            <a:xfrm>
              <a:off x="1138" y="1303"/>
              <a:ext cx="322" cy="1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235" name="Line 20"/>
            <p:cNvSpPr>
              <a:spLocks noChangeShapeType="1"/>
            </p:cNvSpPr>
            <p:nvPr/>
          </p:nvSpPr>
          <p:spPr bwMode="auto">
            <a:xfrm>
              <a:off x="1138" y="1276"/>
              <a:ext cx="322" cy="1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236" name="Freeform 21"/>
            <p:cNvSpPr>
              <a:spLocks noEditPoints="1"/>
            </p:cNvSpPr>
            <p:nvPr/>
          </p:nvSpPr>
          <p:spPr bwMode="auto">
            <a:xfrm>
              <a:off x="1310" y="1323"/>
              <a:ext cx="233" cy="168"/>
            </a:xfrm>
            <a:custGeom>
              <a:avLst/>
              <a:gdLst>
                <a:gd name="T0" fmla="*/ 0 w 233"/>
                <a:gd name="T1" fmla="*/ 168 h 168"/>
                <a:gd name="T2" fmla="*/ 188 w 233"/>
                <a:gd name="T3" fmla="*/ 168 h 168"/>
                <a:gd name="T4" fmla="*/ 188 w 233"/>
                <a:gd name="T5" fmla="*/ 0 h 168"/>
                <a:gd name="T6" fmla="*/ 0 w 233"/>
                <a:gd name="T7" fmla="*/ 0 h 168"/>
                <a:gd name="T8" fmla="*/ 0 w 233"/>
                <a:gd name="T9" fmla="*/ 168 h 168"/>
                <a:gd name="T10" fmla="*/ 204 w 233"/>
                <a:gd name="T11" fmla="*/ 26 h 168"/>
                <a:gd name="T12" fmla="*/ 233 w 233"/>
                <a:gd name="T13" fmla="*/ 26 h 168"/>
                <a:gd name="T14" fmla="*/ 233 w 233"/>
                <a:gd name="T15" fmla="*/ 0 h 168"/>
                <a:gd name="T16" fmla="*/ 204 w 233"/>
                <a:gd name="T17" fmla="*/ 0 h 168"/>
                <a:gd name="T18" fmla="*/ 204 w 233"/>
                <a:gd name="T19" fmla="*/ 26 h 168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233"/>
                <a:gd name="T31" fmla="*/ 0 h 168"/>
                <a:gd name="T32" fmla="*/ 233 w 233"/>
                <a:gd name="T33" fmla="*/ 168 h 168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233" h="168">
                  <a:moveTo>
                    <a:pt x="0" y="168"/>
                  </a:moveTo>
                  <a:lnTo>
                    <a:pt x="188" y="168"/>
                  </a:lnTo>
                  <a:lnTo>
                    <a:pt x="188" y="0"/>
                  </a:lnTo>
                  <a:lnTo>
                    <a:pt x="0" y="0"/>
                  </a:lnTo>
                  <a:lnTo>
                    <a:pt x="0" y="168"/>
                  </a:lnTo>
                  <a:close/>
                  <a:moveTo>
                    <a:pt x="204" y="26"/>
                  </a:moveTo>
                  <a:lnTo>
                    <a:pt x="233" y="26"/>
                  </a:lnTo>
                  <a:lnTo>
                    <a:pt x="233" y="0"/>
                  </a:lnTo>
                  <a:lnTo>
                    <a:pt x="204" y="0"/>
                  </a:lnTo>
                  <a:lnTo>
                    <a:pt x="204" y="26"/>
                  </a:lnTo>
                  <a:close/>
                </a:path>
              </a:pathLst>
            </a:custGeom>
            <a:solidFill>
              <a:srgbClr val="FFFFFF"/>
            </a:solidFill>
            <a:ln w="476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237" name="Line 22"/>
            <p:cNvSpPr>
              <a:spLocks noChangeShapeType="1"/>
            </p:cNvSpPr>
            <p:nvPr/>
          </p:nvSpPr>
          <p:spPr bwMode="auto">
            <a:xfrm>
              <a:off x="1310" y="1379"/>
              <a:ext cx="188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238" name="Line 23"/>
            <p:cNvSpPr>
              <a:spLocks noChangeShapeType="1"/>
            </p:cNvSpPr>
            <p:nvPr/>
          </p:nvSpPr>
          <p:spPr bwMode="auto">
            <a:xfrm>
              <a:off x="1310" y="1435"/>
              <a:ext cx="188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239" name="Line 24"/>
            <p:cNvSpPr>
              <a:spLocks noChangeShapeType="1"/>
            </p:cNvSpPr>
            <p:nvPr/>
          </p:nvSpPr>
          <p:spPr bwMode="auto">
            <a:xfrm>
              <a:off x="1317" y="1405"/>
              <a:ext cx="172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240" name="Rectangle 25"/>
            <p:cNvSpPr>
              <a:spLocks noChangeArrowheads="1"/>
            </p:cNvSpPr>
            <p:nvPr/>
          </p:nvSpPr>
          <p:spPr bwMode="auto">
            <a:xfrm>
              <a:off x="1416" y="1389"/>
              <a:ext cx="54" cy="36"/>
            </a:xfrm>
            <a:prstGeom prst="rect">
              <a:avLst/>
            </a:prstGeom>
            <a:noFill/>
            <a:ln w="4763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241" name="Freeform 26"/>
            <p:cNvSpPr>
              <a:spLocks noEditPoints="1"/>
            </p:cNvSpPr>
            <p:nvPr/>
          </p:nvSpPr>
          <p:spPr bwMode="auto">
            <a:xfrm>
              <a:off x="1030" y="955"/>
              <a:ext cx="538" cy="401"/>
            </a:xfrm>
            <a:custGeom>
              <a:avLst/>
              <a:gdLst>
                <a:gd name="T0" fmla="*/ 452 w 538"/>
                <a:gd name="T1" fmla="*/ 285 h 401"/>
                <a:gd name="T2" fmla="*/ 472 w 538"/>
                <a:gd name="T3" fmla="*/ 285 h 401"/>
                <a:gd name="T4" fmla="*/ 472 w 538"/>
                <a:gd name="T5" fmla="*/ 278 h 401"/>
                <a:gd name="T6" fmla="*/ 452 w 538"/>
                <a:gd name="T7" fmla="*/ 278 h 401"/>
                <a:gd name="T8" fmla="*/ 452 w 538"/>
                <a:gd name="T9" fmla="*/ 285 h 401"/>
                <a:gd name="T10" fmla="*/ 121 w 538"/>
                <a:gd name="T11" fmla="*/ 239 h 401"/>
                <a:gd name="T12" fmla="*/ 121 w 538"/>
                <a:gd name="T13" fmla="*/ 27 h 401"/>
                <a:gd name="T14" fmla="*/ 417 w 538"/>
                <a:gd name="T15" fmla="*/ 27 h 401"/>
                <a:gd name="T16" fmla="*/ 417 w 538"/>
                <a:gd name="T17" fmla="*/ 239 h 401"/>
                <a:gd name="T18" fmla="*/ 121 w 538"/>
                <a:gd name="T19" fmla="*/ 239 h 401"/>
                <a:gd name="T20" fmla="*/ 108 w 538"/>
                <a:gd name="T21" fmla="*/ 252 h 401"/>
                <a:gd name="T22" fmla="*/ 430 w 538"/>
                <a:gd name="T23" fmla="*/ 252 h 401"/>
                <a:gd name="T24" fmla="*/ 430 w 538"/>
                <a:gd name="T25" fmla="*/ 14 h 401"/>
                <a:gd name="T26" fmla="*/ 446 w 538"/>
                <a:gd name="T27" fmla="*/ 14 h 401"/>
                <a:gd name="T28" fmla="*/ 446 w 538"/>
                <a:gd name="T29" fmla="*/ 0 h 401"/>
                <a:gd name="T30" fmla="*/ 96 w 538"/>
                <a:gd name="T31" fmla="*/ 0 h 401"/>
                <a:gd name="T32" fmla="*/ 96 w 538"/>
                <a:gd name="T33" fmla="*/ 265 h 401"/>
                <a:gd name="T34" fmla="*/ 108 w 538"/>
                <a:gd name="T35" fmla="*/ 265 h 401"/>
                <a:gd name="T36" fmla="*/ 108 w 538"/>
                <a:gd name="T37" fmla="*/ 252 h 401"/>
                <a:gd name="T38" fmla="*/ 0 w 538"/>
                <a:gd name="T39" fmla="*/ 388 h 401"/>
                <a:gd name="T40" fmla="*/ 54 w 538"/>
                <a:gd name="T41" fmla="*/ 388 h 401"/>
                <a:gd name="T42" fmla="*/ 54 w 538"/>
                <a:gd name="T43" fmla="*/ 368 h 401"/>
                <a:gd name="T44" fmla="*/ 0 w 538"/>
                <a:gd name="T45" fmla="*/ 368 h 401"/>
                <a:gd name="T46" fmla="*/ 0 w 538"/>
                <a:gd name="T47" fmla="*/ 388 h 401"/>
                <a:gd name="T48" fmla="*/ 316 w 538"/>
                <a:gd name="T49" fmla="*/ 401 h 401"/>
                <a:gd name="T50" fmla="*/ 430 w 538"/>
                <a:gd name="T51" fmla="*/ 401 h 401"/>
                <a:gd name="T52" fmla="*/ 430 w 538"/>
                <a:gd name="T53" fmla="*/ 391 h 401"/>
                <a:gd name="T54" fmla="*/ 316 w 538"/>
                <a:gd name="T55" fmla="*/ 391 h 401"/>
                <a:gd name="T56" fmla="*/ 316 w 538"/>
                <a:gd name="T57" fmla="*/ 401 h 401"/>
                <a:gd name="T58" fmla="*/ 523 w 538"/>
                <a:gd name="T59" fmla="*/ 378 h 401"/>
                <a:gd name="T60" fmla="*/ 538 w 538"/>
                <a:gd name="T61" fmla="*/ 378 h 401"/>
                <a:gd name="T62" fmla="*/ 538 w 538"/>
                <a:gd name="T63" fmla="*/ 368 h 401"/>
                <a:gd name="T64" fmla="*/ 523 w 538"/>
                <a:gd name="T65" fmla="*/ 368 h 401"/>
                <a:gd name="T66" fmla="*/ 523 w 538"/>
                <a:gd name="T67" fmla="*/ 378 h 401"/>
                <a:gd name="T68" fmla="*/ 523 w 538"/>
                <a:gd name="T69" fmla="*/ 394 h 401"/>
                <a:gd name="T70" fmla="*/ 538 w 538"/>
                <a:gd name="T71" fmla="*/ 394 h 401"/>
                <a:gd name="T72" fmla="*/ 538 w 538"/>
                <a:gd name="T73" fmla="*/ 388 h 401"/>
                <a:gd name="T74" fmla="*/ 523 w 538"/>
                <a:gd name="T75" fmla="*/ 388 h 401"/>
                <a:gd name="T76" fmla="*/ 523 w 538"/>
                <a:gd name="T77" fmla="*/ 394 h 401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w 538"/>
                <a:gd name="T118" fmla="*/ 0 h 401"/>
                <a:gd name="T119" fmla="*/ 538 w 538"/>
                <a:gd name="T120" fmla="*/ 401 h 401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T117" t="T118" r="T119" b="T120"/>
              <a:pathLst>
                <a:path w="538" h="401">
                  <a:moveTo>
                    <a:pt x="452" y="285"/>
                  </a:moveTo>
                  <a:lnTo>
                    <a:pt x="472" y="285"/>
                  </a:lnTo>
                  <a:lnTo>
                    <a:pt x="472" y="278"/>
                  </a:lnTo>
                  <a:lnTo>
                    <a:pt x="452" y="278"/>
                  </a:lnTo>
                  <a:lnTo>
                    <a:pt x="452" y="285"/>
                  </a:lnTo>
                  <a:close/>
                  <a:moveTo>
                    <a:pt x="121" y="239"/>
                  </a:moveTo>
                  <a:lnTo>
                    <a:pt x="121" y="27"/>
                  </a:lnTo>
                  <a:lnTo>
                    <a:pt x="417" y="27"/>
                  </a:lnTo>
                  <a:lnTo>
                    <a:pt x="417" y="239"/>
                  </a:lnTo>
                  <a:lnTo>
                    <a:pt x="121" y="239"/>
                  </a:lnTo>
                  <a:close/>
                  <a:moveTo>
                    <a:pt x="108" y="252"/>
                  </a:moveTo>
                  <a:lnTo>
                    <a:pt x="430" y="252"/>
                  </a:lnTo>
                  <a:lnTo>
                    <a:pt x="430" y="14"/>
                  </a:lnTo>
                  <a:lnTo>
                    <a:pt x="446" y="14"/>
                  </a:lnTo>
                  <a:lnTo>
                    <a:pt x="446" y="0"/>
                  </a:lnTo>
                  <a:lnTo>
                    <a:pt x="96" y="0"/>
                  </a:lnTo>
                  <a:lnTo>
                    <a:pt x="96" y="265"/>
                  </a:lnTo>
                  <a:lnTo>
                    <a:pt x="108" y="265"/>
                  </a:lnTo>
                  <a:lnTo>
                    <a:pt x="108" y="252"/>
                  </a:lnTo>
                  <a:close/>
                  <a:moveTo>
                    <a:pt x="0" y="388"/>
                  </a:moveTo>
                  <a:lnTo>
                    <a:pt x="54" y="388"/>
                  </a:lnTo>
                  <a:lnTo>
                    <a:pt x="54" y="368"/>
                  </a:lnTo>
                  <a:lnTo>
                    <a:pt x="0" y="368"/>
                  </a:lnTo>
                  <a:lnTo>
                    <a:pt x="0" y="388"/>
                  </a:lnTo>
                  <a:close/>
                  <a:moveTo>
                    <a:pt x="316" y="401"/>
                  </a:moveTo>
                  <a:lnTo>
                    <a:pt x="430" y="401"/>
                  </a:lnTo>
                  <a:lnTo>
                    <a:pt x="430" y="391"/>
                  </a:lnTo>
                  <a:lnTo>
                    <a:pt x="316" y="391"/>
                  </a:lnTo>
                  <a:lnTo>
                    <a:pt x="316" y="401"/>
                  </a:lnTo>
                  <a:close/>
                  <a:moveTo>
                    <a:pt x="523" y="378"/>
                  </a:moveTo>
                  <a:lnTo>
                    <a:pt x="538" y="378"/>
                  </a:lnTo>
                  <a:lnTo>
                    <a:pt x="538" y="368"/>
                  </a:lnTo>
                  <a:lnTo>
                    <a:pt x="523" y="368"/>
                  </a:lnTo>
                  <a:lnTo>
                    <a:pt x="523" y="378"/>
                  </a:lnTo>
                  <a:close/>
                  <a:moveTo>
                    <a:pt x="523" y="394"/>
                  </a:moveTo>
                  <a:lnTo>
                    <a:pt x="538" y="394"/>
                  </a:lnTo>
                  <a:lnTo>
                    <a:pt x="538" y="388"/>
                  </a:lnTo>
                  <a:lnTo>
                    <a:pt x="523" y="388"/>
                  </a:lnTo>
                  <a:lnTo>
                    <a:pt x="523" y="394"/>
                  </a:lnTo>
                  <a:close/>
                </a:path>
              </a:pathLst>
            </a:custGeom>
            <a:solidFill>
              <a:srgbClr val="000000"/>
            </a:solidFill>
            <a:ln w="476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242" name="Line 27"/>
            <p:cNvSpPr>
              <a:spLocks noChangeShapeType="1"/>
            </p:cNvSpPr>
            <p:nvPr/>
          </p:nvSpPr>
          <p:spPr bwMode="auto">
            <a:xfrm>
              <a:off x="1084" y="1257"/>
              <a:ext cx="430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243" name="Line 28"/>
            <p:cNvSpPr>
              <a:spLocks noChangeShapeType="1"/>
            </p:cNvSpPr>
            <p:nvPr/>
          </p:nvSpPr>
          <p:spPr bwMode="auto">
            <a:xfrm flipV="1">
              <a:off x="1193" y="1257"/>
              <a:ext cx="1" cy="19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244" name="Line 29"/>
            <p:cNvSpPr>
              <a:spLocks noChangeShapeType="1"/>
            </p:cNvSpPr>
            <p:nvPr/>
          </p:nvSpPr>
          <p:spPr bwMode="auto">
            <a:xfrm flipV="1">
              <a:off x="1301" y="1257"/>
              <a:ext cx="1" cy="19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92168" name="Group 30"/>
          <p:cNvGrpSpPr>
            <a:grpSpLocks/>
          </p:cNvGrpSpPr>
          <p:nvPr/>
        </p:nvGrpSpPr>
        <p:grpSpPr bwMode="auto">
          <a:xfrm>
            <a:off x="1219200" y="5715000"/>
            <a:ext cx="371475" cy="381000"/>
            <a:chOff x="1014" y="912"/>
            <a:chExt cx="574" cy="596"/>
          </a:xfrm>
        </p:grpSpPr>
        <p:sp>
          <p:nvSpPr>
            <p:cNvPr id="92221" name="Freeform 31"/>
            <p:cNvSpPr>
              <a:spLocks/>
            </p:cNvSpPr>
            <p:nvPr/>
          </p:nvSpPr>
          <p:spPr bwMode="auto">
            <a:xfrm>
              <a:off x="1014" y="912"/>
              <a:ext cx="574" cy="596"/>
            </a:xfrm>
            <a:custGeom>
              <a:avLst/>
              <a:gdLst>
                <a:gd name="T0" fmla="*/ 124 w 574"/>
                <a:gd name="T1" fmla="*/ 391 h 596"/>
                <a:gd name="T2" fmla="*/ 0 w 574"/>
                <a:gd name="T3" fmla="*/ 391 h 596"/>
                <a:gd name="T4" fmla="*/ 0 w 574"/>
                <a:gd name="T5" fmla="*/ 596 h 596"/>
                <a:gd name="T6" fmla="*/ 574 w 574"/>
                <a:gd name="T7" fmla="*/ 596 h 596"/>
                <a:gd name="T8" fmla="*/ 574 w 574"/>
                <a:gd name="T9" fmla="*/ 391 h 596"/>
                <a:gd name="T10" fmla="*/ 446 w 574"/>
                <a:gd name="T11" fmla="*/ 391 h 596"/>
                <a:gd name="T12" fmla="*/ 446 w 574"/>
                <a:gd name="T13" fmla="*/ 364 h 596"/>
                <a:gd name="T14" fmla="*/ 500 w 574"/>
                <a:gd name="T15" fmla="*/ 364 h 596"/>
                <a:gd name="T16" fmla="*/ 500 w 574"/>
                <a:gd name="T17" fmla="*/ 0 h 596"/>
                <a:gd name="T18" fmla="*/ 70 w 574"/>
                <a:gd name="T19" fmla="*/ 0 h 596"/>
                <a:gd name="T20" fmla="*/ 70 w 574"/>
                <a:gd name="T21" fmla="*/ 364 h 596"/>
                <a:gd name="T22" fmla="*/ 124 w 574"/>
                <a:gd name="T23" fmla="*/ 364 h 596"/>
                <a:gd name="T24" fmla="*/ 124 w 574"/>
                <a:gd name="T25" fmla="*/ 391 h 59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574"/>
                <a:gd name="T40" fmla="*/ 0 h 596"/>
                <a:gd name="T41" fmla="*/ 574 w 574"/>
                <a:gd name="T42" fmla="*/ 596 h 59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574" h="596">
                  <a:moveTo>
                    <a:pt x="124" y="391"/>
                  </a:moveTo>
                  <a:lnTo>
                    <a:pt x="0" y="391"/>
                  </a:lnTo>
                  <a:lnTo>
                    <a:pt x="0" y="596"/>
                  </a:lnTo>
                  <a:lnTo>
                    <a:pt x="574" y="596"/>
                  </a:lnTo>
                  <a:lnTo>
                    <a:pt x="574" y="391"/>
                  </a:lnTo>
                  <a:lnTo>
                    <a:pt x="446" y="391"/>
                  </a:lnTo>
                  <a:lnTo>
                    <a:pt x="446" y="364"/>
                  </a:lnTo>
                  <a:lnTo>
                    <a:pt x="500" y="364"/>
                  </a:lnTo>
                  <a:lnTo>
                    <a:pt x="500" y="0"/>
                  </a:lnTo>
                  <a:lnTo>
                    <a:pt x="70" y="0"/>
                  </a:lnTo>
                  <a:lnTo>
                    <a:pt x="70" y="364"/>
                  </a:lnTo>
                  <a:lnTo>
                    <a:pt x="124" y="364"/>
                  </a:lnTo>
                  <a:lnTo>
                    <a:pt x="124" y="391"/>
                  </a:lnTo>
                  <a:close/>
                </a:path>
              </a:pathLst>
            </a:custGeom>
            <a:solidFill>
              <a:srgbClr val="FFFFFF"/>
            </a:solidFill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222" name="Line 32"/>
            <p:cNvSpPr>
              <a:spLocks noChangeShapeType="1"/>
            </p:cNvSpPr>
            <p:nvPr/>
          </p:nvSpPr>
          <p:spPr bwMode="auto">
            <a:xfrm>
              <a:off x="1138" y="1303"/>
              <a:ext cx="322" cy="1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223" name="Line 33"/>
            <p:cNvSpPr>
              <a:spLocks noChangeShapeType="1"/>
            </p:cNvSpPr>
            <p:nvPr/>
          </p:nvSpPr>
          <p:spPr bwMode="auto">
            <a:xfrm>
              <a:off x="1138" y="1276"/>
              <a:ext cx="322" cy="1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224" name="Freeform 34"/>
            <p:cNvSpPr>
              <a:spLocks noEditPoints="1"/>
            </p:cNvSpPr>
            <p:nvPr/>
          </p:nvSpPr>
          <p:spPr bwMode="auto">
            <a:xfrm>
              <a:off x="1310" y="1323"/>
              <a:ext cx="233" cy="168"/>
            </a:xfrm>
            <a:custGeom>
              <a:avLst/>
              <a:gdLst>
                <a:gd name="T0" fmla="*/ 0 w 233"/>
                <a:gd name="T1" fmla="*/ 168 h 168"/>
                <a:gd name="T2" fmla="*/ 188 w 233"/>
                <a:gd name="T3" fmla="*/ 168 h 168"/>
                <a:gd name="T4" fmla="*/ 188 w 233"/>
                <a:gd name="T5" fmla="*/ 0 h 168"/>
                <a:gd name="T6" fmla="*/ 0 w 233"/>
                <a:gd name="T7" fmla="*/ 0 h 168"/>
                <a:gd name="T8" fmla="*/ 0 w 233"/>
                <a:gd name="T9" fmla="*/ 168 h 168"/>
                <a:gd name="T10" fmla="*/ 204 w 233"/>
                <a:gd name="T11" fmla="*/ 26 h 168"/>
                <a:gd name="T12" fmla="*/ 233 w 233"/>
                <a:gd name="T13" fmla="*/ 26 h 168"/>
                <a:gd name="T14" fmla="*/ 233 w 233"/>
                <a:gd name="T15" fmla="*/ 0 h 168"/>
                <a:gd name="T16" fmla="*/ 204 w 233"/>
                <a:gd name="T17" fmla="*/ 0 h 168"/>
                <a:gd name="T18" fmla="*/ 204 w 233"/>
                <a:gd name="T19" fmla="*/ 26 h 168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233"/>
                <a:gd name="T31" fmla="*/ 0 h 168"/>
                <a:gd name="T32" fmla="*/ 233 w 233"/>
                <a:gd name="T33" fmla="*/ 168 h 168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233" h="168">
                  <a:moveTo>
                    <a:pt x="0" y="168"/>
                  </a:moveTo>
                  <a:lnTo>
                    <a:pt x="188" y="168"/>
                  </a:lnTo>
                  <a:lnTo>
                    <a:pt x="188" y="0"/>
                  </a:lnTo>
                  <a:lnTo>
                    <a:pt x="0" y="0"/>
                  </a:lnTo>
                  <a:lnTo>
                    <a:pt x="0" y="168"/>
                  </a:lnTo>
                  <a:close/>
                  <a:moveTo>
                    <a:pt x="204" y="26"/>
                  </a:moveTo>
                  <a:lnTo>
                    <a:pt x="233" y="26"/>
                  </a:lnTo>
                  <a:lnTo>
                    <a:pt x="233" y="0"/>
                  </a:lnTo>
                  <a:lnTo>
                    <a:pt x="204" y="0"/>
                  </a:lnTo>
                  <a:lnTo>
                    <a:pt x="204" y="26"/>
                  </a:lnTo>
                  <a:close/>
                </a:path>
              </a:pathLst>
            </a:custGeom>
            <a:solidFill>
              <a:srgbClr val="FFFFFF"/>
            </a:solidFill>
            <a:ln w="476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225" name="Line 35"/>
            <p:cNvSpPr>
              <a:spLocks noChangeShapeType="1"/>
            </p:cNvSpPr>
            <p:nvPr/>
          </p:nvSpPr>
          <p:spPr bwMode="auto">
            <a:xfrm>
              <a:off x="1310" y="1379"/>
              <a:ext cx="188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226" name="Line 36"/>
            <p:cNvSpPr>
              <a:spLocks noChangeShapeType="1"/>
            </p:cNvSpPr>
            <p:nvPr/>
          </p:nvSpPr>
          <p:spPr bwMode="auto">
            <a:xfrm>
              <a:off x="1310" y="1435"/>
              <a:ext cx="188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227" name="Line 37"/>
            <p:cNvSpPr>
              <a:spLocks noChangeShapeType="1"/>
            </p:cNvSpPr>
            <p:nvPr/>
          </p:nvSpPr>
          <p:spPr bwMode="auto">
            <a:xfrm>
              <a:off x="1317" y="1405"/>
              <a:ext cx="172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228" name="Rectangle 38"/>
            <p:cNvSpPr>
              <a:spLocks noChangeArrowheads="1"/>
            </p:cNvSpPr>
            <p:nvPr/>
          </p:nvSpPr>
          <p:spPr bwMode="auto">
            <a:xfrm>
              <a:off x="1416" y="1389"/>
              <a:ext cx="54" cy="36"/>
            </a:xfrm>
            <a:prstGeom prst="rect">
              <a:avLst/>
            </a:prstGeom>
            <a:noFill/>
            <a:ln w="4763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229" name="Freeform 39"/>
            <p:cNvSpPr>
              <a:spLocks noEditPoints="1"/>
            </p:cNvSpPr>
            <p:nvPr/>
          </p:nvSpPr>
          <p:spPr bwMode="auto">
            <a:xfrm>
              <a:off x="1030" y="955"/>
              <a:ext cx="538" cy="401"/>
            </a:xfrm>
            <a:custGeom>
              <a:avLst/>
              <a:gdLst>
                <a:gd name="T0" fmla="*/ 452 w 538"/>
                <a:gd name="T1" fmla="*/ 285 h 401"/>
                <a:gd name="T2" fmla="*/ 472 w 538"/>
                <a:gd name="T3" fmla="*/ 285 h 401"/>
                <a:gd name="T4" fmla="*/ 472 w 538"/>
                <a:gd name="T5" fmla="*/ 278 h 401"/>
                <a:gd name="T6" fmla="*/ 452 w 538"/>
                <a:gd name="T7" fmla="*/ 278 h 401"/>
                <a:gd name="T8" fmla="*/ 452 w 538"/>
                <a:gd name="T9" fmla="*/ 285 h 401"/>
                <a:gd name="T10" fmla="*/ 121 w 538"/>
                <a:gd name="T11" fmla="*/ 239 h 401"/>
                <a:gd name="T12" fmla="*/ 121 w 538"/>
                <a:gd name="T13" fmla="*/ 27 h 401"/>
                <a:gd name="T14" fmla="*/ 417 w 538"/>
                <a:gd name="T15" fmla="*/ 27 h 401"/>
                <a:gd name="T16" fmla="*/ 417 w 538"/>
                <a:gd name="T17" fmla="*/ 239 h 401"/>
                <a:gd name="T18" fmla="*/ 121 w 538"/>
                <a:gd name="T19" fmla="*/ 239 h 401"/>
                <a:gd name="T20" fmla="*/ 108 w 538"/>
                <a:gd name="T21" fmla="*/ 252 h 401"/>
                <a:gd name="T22" fmla="*/ 430 w 538"/>
                <a:gd name="T23" fmla="*/ 252 h 401"/>
                <a:gd name="T24" fmla="*/ 430 w 538"/>
                <a:gd name="T25" fmla="*/ 14 h 401"/>
                <a:gd name="T26" fmla="*/ 446 w 538"/>
                <a:gd name="T27" fmla="*/ 14 h 401"/>
                <a:gd name="T28" fmla="*/ 446 w 538"/>
                <a:gd name="T29" fmla="*/ 0 h 401"/>
                <a:gd name="T30" fmla="*/ 96 w 538"/>
                <a:gd name="T31" fmla="*/ 0 h 401"/>
                <a:gd name="T32" fmla="*/ 96 w 538"/>
                <a:gd name="T33" fmla="*/ 265 h 401"/>
                <a:gd name="T34" fmla="*/ 108 w 538"/>
                <a:gd name="T35" fmla="*/ 265 h 401"/>
                <a:gd name="T36" fmla="*/ 108 w 538"/>
                <a:gd name="T37" fmla="*/ 252 h 401"/>
                <a:gd name="T38" fmla="*/ 0 w 538"/>
                <a:gd name="T39" fmla="*/ 388 h 401"/>
                <a:gd name="T40" fmla="*/ 54 w 538"/>
                <a:gd name="T41" fmla="*/ 388 h 401"/>
                <a:gd name="T42" fmla="*/ 54 w 538"/>
                <a:gd name="T43" fmla="*/ 368 h 401"/>
                <a:gd name="T44" fmla="*/ 0 w 538"/>
                <a:gd name="T45" fmla="*/ 368 h 401"/>
                <a:gd name="T46" fmla="*/ 0 w 538"/>
                <a:gd name="T47" fmla="*/ 388 h 401"/>
                <a:gd name="T48" fmla="*/ 316 w 538"/>
                <a:gd name="T49" fmla="*/ 401 h 401"/>
                <a:gd name="T50" fmla="*/ 430 w 538"/>
                <a:gd name="T51" fmla="*/ 401 h 401"/>
                <a:gd name="T52" fmla="*/ 430 w 538"/>
                <a:gd name="T53" fmla="*/ 391 h 401"/>
                <a:gd name="T54" fmla="*/ 316 w 538"/>
                <a:gd name="T55" fmla="*/ 391 h 401"/>
                <a:gd name="T56" fmla="*/ 316 w 538"/>
                <a:gd name="T57" fmla="*/ 401 h 401"/>
                <a:gd name="T58" fmla="*/ 523 w 538"/>
                <a:gd name="T59" fmla="*/ 378 h 401"/>
                <a:gd name="T60" fmla="*/ 538 w 538"/>
                <a:gd name="T61" fmla="*/ 378 h 401"/>
                <a:gd name="T62" fmla="*/ 538 w 538"/>
                <a:gd name="T63" fmla="*/ 368 h 401"/>
                <a:gd name="T64" fmla="*/ 523 w 538"/>
                <a:gd name="T65" fmla="*/ 368 h 401"/>
                <a:gd name="T66" fmla="*/ 523 w 538"/>
                <a:gd name="T67" fmla="*/ 378 h 401"/>
                <a:gd name="T68" fmla="*/ 523 w 538"/>
                <a:gd name="T69" fmla="*/ 394 h 401"/>
                <a:gd name="T70" fmla="*/ 538 w 538"/>
                <a:gd name="T71" fmla="*/ 394 h 401"/>
                <a:gd name="T72" fmla="*/ 538 w 538"/>
                <a:gd name="T73" fmla="*/ 388 h 401"/>
                <a:gd name="T74" fmla="*/ 523 w 538"/>
                <a:gd name="T75" fmla="*/ 388 h 401"/>
                <a:gd name="T76" fmla="*/ 523 w 538"/>
                <a:gd name="T77" fmla="*/ 394 h 401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w 538"/>
                <a:gd name="T118" fmla="*/ 0 h 401"/>
                <a:gd name="T119" fmla="*/ 538 w 538"/>
                <a:gd name="T120" fmla="*/ 401 h 401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T117" t="T118" r="T119" b="T120"/>
              <a:pathLst>
                <a:path w="538" h="401">
                  <a:moveTo>
                    <a:pt x="452" y="285"/>
                  </a:moveTo>
                  <a:lnTo>
                    <a:pt x="472" y="285"/>
                  </a:lnTo>
                  <a:lnTo>
                    <a:pt x="472" y="278"/>
                  </a:lnTo>
                  <a:lnTo>
                    <a:pt x="452" y="278"/>
                  </a:lnTo>
                  <a:lnTo>
                    <a:pt x="452" y="285"/>
                  </a:lnTo>
                  <a:close/>
                  <a:moveTo>
                    <a:pt x="121" y="239"/>
                  </a:moveTo>
                  <a:lnTo>
                    <a:pt x="121" y="27"/>
                  </a:lnTo>
                  <a:lnTo>
                    <a:pt x="417" y="27"/>
                  </a:lnTo>
                  <a:lnTo>
                    <a:pt x="417" y="239"/>
                  </a:lnTo>
                  <a:lnTo>
                    <a:pt x="121" y="239"/>
                  </a:lnTo>
                  <a:close/>
                  <a:moveTo>
                    <a:pt x="108" y="252"/>
                  </a:moveTo>
                  <a:lnTo>
                    <a:pt x="430" y="252"/>
                  </a:lnTo>
                  <a:lnTo>
                    <a:pt x="430" y="14"/>
                  </a:lnTo>
                  <a:lnTo>
                    <a:pt x="446" y="14"/>
                  </a:lnTo>
                  <a:lnTo>
                    <a:pt x="446" y="0"/>
                  </a:lnTo>
                  <a:lnTo>
                    <a:pt x="96" y="0"/>
                  </a:lnTo>
                  <a:lnTo>
                    <a:pt x="96" y="265"/>
                  </a:lnTo>
                  <a:lnTo>
                    <a:pt x="108" y="265"/>
                  </a:lnTo>
                  <a:lnTo>
                    <a:pt x="108" y="252"/>
                  </a:lnTo>
                  <a:close/>
                  <a:moveTo>
                    <a:pt x="0" y="388"/>
                  </a:moveTo>
                  <a:lnTo>
                    <a:pt x="54" y="388"/>
                  </a:lnTo>
                  <a:lnTo>
                    <a:pt x="54" y="368"/>
                  </a:lnTo>
                  <a:lnTo>
                    <a:pt x="0" y="368"/>
                  </a:lnTo>
                  <a:lnTo>
                    <a:pt x="0" y="388"/>
                  </a:lnTo>
                  <a:close/>
                  <a:moveTo>
                    <a:pt x="316" y="401"/>
                  </a:moveTo>
                  <a:lnTo>
                    <a:pt x="430" y="401"/>
                  </a:lnTo>
                  <a:lnTo>
                    <a:pt x="430" y="391"/>
                  </a:lnTo>
                  <a:lnTo>
                    <a:pt x="316" y="391"/>
                  </a:lnTo>
                  <a:lnTo>
                    <a:pt x="316" y="401"/>
                  </a:lnTo>
                  <a:close/>
                  <a:moveTo>
                    <a:pt x="523" y="378"/>
                  </a:moveTo>
                  <a:lnTo>
                    <a:pt x="538" y="378"/>
                  </a:lnTo>
                  <a:lnTo>
                    <a:pt x="538" y="368"/>
                  </a:lnTo>
                  <a:lnTo>
                    <a:pt x="523" y="368"/>
                  </a:lnTo>
                  <a:lnTo>
                    <a:pt x="523" y="378"/>
                  </a:lnTo>
                  <a:close/>
                  <a:moveTo>
                    <a:pt x="523" y="394"/>
                  </a:moveTo>
                  <a:lnTo>
                    <a:pt x="538" y="394"/>
                  </a:lnTo>
                  <a:lnTo>
                    <a:pt x="538" y="388"/>
                  </a:lnTo>
                  <a:lnTo>
                    <a:pt x="523" y="388"/>
                  </a:lnTo>
                  <a:lnTo>
                    <a:pt x="523" y="394"/>
                  </a:lnTo>
                  <a:close/>
                </a:path>
              </a:pathLst>
            </a:custGeom>
            <a:solidFill>
              <a:srgbClr val="000000"/>
            </a:solidFill>
            <a:ln w="476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230" name="Line 40"/>
            <p:cNvSpPr>
              <a:spLocks noChangeShapeType="1"/>
            </p:cNvSpPr>
            <p:nvPr/>
          </p:nvSpPr>
          <p:spPr bwMode="auto">
            <a:xfrm>
              <a:off x="1084" y="1257"/>
              <a:ext cx="430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231" name="Line 41"/>
            <p:cNvSpPr>
              <a:spLocks noChangeShapeType="1"/>
            </p:cNvSpPr>
            <p:nvPr/>
          </p:nvSpPr>
          <p:spPr bwMode="auto">
            <a:xfrm flipV="1">
              <a:off x="1193" y="1257"/>
              <a:ext cx="1" cy="19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232" name="Line 42"/>
            <p:cNvSpPr>
              <a:spLocks noChangeShapeType="1"/>
            </p:cNvSpPr>
            <p:nvPr/>
          </p:nvSpPr>
          <p:spPr bwMode="auto">
            <a:xfrm flipV="1">
              <a:off x="1301" y="1257"/>
              <a:ext cx="1" cy="19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92169" name="Group 43"/>
          <p:cNvGrpSpPr>
            <a:grpSpLocks/>
          </p:cNvGrpSpPr>
          <p:nvPr/>
        </p:nvGrpSpPr>
        <p:grpSpPr bwMode="auto">
          <a:xfrm>
            <a:off x="2895600" y="5715000"/>
            <a:ext cx="371475" cy="381000"/>
            <a:chOff x="1014" y="912"/>
            <a:chExt cx="574" cy="596"/>
          </a:xfrm>
        </p:grpSpPr>
        <p:sp>
          <p:nvSpPr>
            <p:cNvPr id="92209" name="Freeform 44"/>
            <p:cNvSpPr>
              <a:spLocks/>
            </p:cNvSpPr>
            <p:nvPr/>
          </p:nvSpPr>
          <p:spPr bwMode="auto">
            <a:xfrm>
              <a:off x="1014" y="912"/>
              <a:ext cx="574" cy="596"/>
            </a:xfrm>
            <a:custGeom>
              <a:avLst/>
              <a:gdLst>
                <a:gd name="T0" fmla="*/ 124 w 574"/>
                <a:gd name="T1" fmla="*/ 391 h 596"/>
                <a:gd name="T2" fmla="*/ 0 w 574"/>
                <a:gd name="T3" fmla="*/ 391 h 596"/>
                <a:gd name="T4" fmla="*/ 0 w 574"/>
                <a:gd name="T5" fmla="*/ 596 h 596"/>
                <a:gd name="T6" fmla="*/ 574 w 574"/>
                <a:gd name="T7" fmla="*/ 596 h 596"/>
                <a:gd name="T8" fmla="*/ 574 w 574"/>
                <a:gd name="T9" fmla="*/ 391 h 596"/>
                <a:gd name="T10" fmla="*/ 446 w 574"/>
                <a:gd name="T11" fmla="*/ 391 h 596"/>
                <a:gd name="T12" fmla="*/ 446 w 574"/>
                <a:gd name="T13" fmla="*/ 364 h 596"/>
                <a:gd name="T14" fmla="*/ 500 w 574"/>
                <a:gd name="T15" fmla="*/ 364 h 596"/>
                <a:gd name="T16" fmla="*/ 500 w 574"/>
                <a:gd name="T17" fmla="*/ 0 h 596"/>
                <a:gd name="T18" fmla="*/ 70 w 574"/>
                <a:gd name="T19" fmla="*/ 0 h 596"/>
                <a:gd name="T20" fmla="*/ 70 w 574"/>
                <a:gd name="T21" fmla="*/ 364 h 596"/>
                <a:gd name="T22" fmla="*/ 124 w 574"/>
                <a:gd name="T23" fmla="*/ 364 h 596"/>
                <a:gd name="T24" fmla="*/ 124 w 574"/>
                <a:gd name="T25" fmla="*/ 391 h 59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574"/>
                <a:gd name="T40" fmla="*/ 0 h 596"/>
                <a:gd name="T41" fmla="*/ 574 w 574"/>
                <a:gd name="T42" fmla="*/ 596 h 59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574" h="596">
                  <a:moveTo>
                    <a:pt x="124" y="391"/>
                  </a:moveTo>
                  <a:lnTo>
                    <a:pt x="0" y="391"/>
                  </a:lnTo>
                  <a:lnTo>
                    <a:pt x="0" y="596"/>
                  </a:lnTo>
                  <a:lnTo>
                    <a:pt x="574" y="596"/>
                  </a:lnTo>
                  <a:lnTo>
                    <a:pt x="574" y="391"/>
                  </a:lnTo>
                  <a:lnTo>
                    <a:pt x="446" y="391"/>
                  </a:lnTo>
                  <a:lnTo>
                    <a:pt x="446" y="364"/>
                  </a:lnTo>
                  <a:lnTo>
                    <a:pt x="500" y="364"/>
                  </a:lnTo>
                  <a:lnTo>
                    <a:pt x="500" y="0"/>
                  </a:lnTo>
                  <a:lnTo>
                    <a:pt x="70" y="0"/>
                  </a:lnTo>
                  <a:lnTo>
                    <a:pt x="70" y="364"/>
                  </a:lnTo>
                  <a:lnTo>
                    <a:pt x="124" y="364"/>
                  </a:lnTo>
                  <a:lnTo>
                    <a:pt x="124" y="391"/>
                  </a:lnTo>
                  <a:close/>
                </a:path>
              </a:pathLst>
            </a:custGeom>
            <a:solidFill>
              <a:srgbClr val="FFFFFF"/>
            </a:solidFill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210" name="Line 45"/>
            <p:cNvSpPr>
              <a:spLocks noChangeShapeType="1"/>
            </p:cNvSpPr>
            <p:nvPr/>
          </p:nvSpPr>
          <p:spPr bwMode="auto">
            <a:xfrm>
              <a:off x="1138" y="1303"/>
              <a:ext cx="322" cy="1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211" name="Line 46"/>
            <p:cNvSpPr>
              <a:spLocks noChangeShapeType="1"/>
            </p:cNvSpPr>
            <p:nvPr/>
          </p:nvSpPr>
          <p:spPr bwMode="auto">
            <a:xfrm>
              <a:off x="1138" y="1276"/>
              <a:ext cx="322" cy="1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212" name="Freeform 47"/>
            <p:cNvSpPr>
              <a:spLocks noEditPoints="1"/>
            </p:cNvSpPr>
            <p:nvPr/>
          </p:nvSpPr>
          <p:spPr bwMode="auto">
            <a:xfrm>
              <a:off x="1310" y="1323"/>
              <a:ext cx="233" cy="168"/>
            </a:xfrm>
            <a:custGeom>
              <a:avLst/>
              <a:gdLst>
                <a:gd name="T0" fmla="*/ 0 w 233"/>
                <a:gd name="T1" fmla="*/ 168 h 168"/>
                <a:gd name="T2" fmla="*/ 188 w 233"/>
                <a:gd name="T3" fmla="*/ 168 h 168"/>
                <a:gd name="T4" fmla="*/ 188 w 233"/>
                <a:gd name="T5" fmla="*/ 0 h 168"/>
                <a:gd name="T6" fmla="*/ 0 w 233"/>
                <a:gd name="T7" fmla="*/ 0 h 168"/>
                <a:gd name="T8" fmla="*/ 0 w 233"/>
                <a:gd name="T9" fmla="*/ 168 h 168"/>
                <a:gd name="T10" fmla="*/ 204 w 233"/>
                <a:gd name="T11" fmla="*/ 26 h 168"/>
                <a:gd name="T12" fmla="*/ 233 w 233"/>
                <a:gd name="T13" fmla="*/ 26 h 168"/>
                <a:gd name="T14" fmla="*/ 233 w 233"/>
                <a:gd name="T15" fmla="*/ 0 h 168"/>
                <a:gd name="T16" fmla="*/ 204 w 233"/>
                <a:gd name="T17" fmla="*/ 0 h 168"/>
                <a:gd name="T18" fmla="*/ 204 w 233"/>
                <a:gd name="T19" fmla="*/ 26 h 168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233"/>
                <a:gd name="T31" fmla="*/ 0 h 168"/>
                <a:gd name="T32" fmla="*/ 233 w 233"/>
                <a:gd name="T33" fmla="*/ 168 h 168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233" h="168">
                  <a:moveTo>
                    <a:pt x="0" y="168"/>
                  </a:moveTo>
                  <a:lnTo>
                    <a:pt x="188" y="168"/>
                  </a:lnTo>
                  <a:lnTo>
                    <a:pt x="188" y="0"/>
                  </a:lnTo>
                  <a:lnTo>
                    <a:pt x="0" y="0"/>
                  </a:lnTo>
                  <a:lnTo>
                    <a:pt x="0" y="168"/>
                  </a:lnTo>
                  <a:close/>
                  <a:moveTo>
                    <a:pt x="204" y="26"/>
                  </a:moveTo>
                  <a:lnTo>
                    <a:pt x="233" y="26"/>
                  </a:lnTo>
                  <a:lnTo>
                    <a:pt x="233" y="0"/>
                  </a:lnTo>
                  <a:lnTo>
                    <a:pt x="204" y="0"/>
                  </a:lnTo>
                  <a:lnTo>
                    <a:pt x="204" y="26"/>
                  </a:lnTo>
                  <a:close/>
                </a:path>
              </a:pathLst>
            </a:custGeom>
            <a:solidFill>
              <a:srgbClr val="FFFFFF"/>
            </a:solidFill>
            <a:ln w="476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213" name="Line 48"/>
            <p:cNvSpPr>
              <a:spLocks noChangeShapeType="1"/>
            </p:cNvSpPr>
            <p:nvPr/>
          </p:nvSpPr>
          <p:spPr bwMode="auto">
            <a:xfrm>
              <a:off x="1310" y="1379"/>
              <a:ext cx="188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214" name="Line 49"/>
            <p:cNvSpPr>
              <a:spLocks noChangeShapeType="1"/>
            </p:cNvSpPr>
            <p:nvPr/>
          </p:nvSpPr>
          <p:spPr bwMode="auto">
            <a:xfrm>
              <a:off x="1310" y="1435"/>
              <a:ext cx="188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215" name="Line 50"/>
            <p:cNvSpPr>
              <a:spLocks noChangeShapeType="1"/>
            </p:cNvSpPr>
            <p:nvPr/>
          </p:nvSpPr>
          <p:spPr bwMode="auto">
            <a:xfrm>
              <a:off x="1317" y="1405"/>
              <a:ext cx="172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216" name="Rectangle 51"/>
            <p:cNvSpPr>
              <a:spLocks noChangeArrowheads="1"/>
            </p:cNvSpPr>
            <p:nvPr/>
          </p:nvSpPr>
          <p:spPr bwMode="auto">
            <a:xfrm>
              <a:off x="1416" y="1389"/>
              <a:ext cx="54" cy="36"/>
            </a:xfrm>
            <a:prstGeom prst="rect">
              <a:avLst/>
            </a:prstGeom>
            <a:noFill/>
            <a:ln w="4763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217" name="Freeform 52"/>
            <p:cNvSpPr>
              <a:spLocks noEditPoints="1"/>
            </p:cNvSpPr>
            <p:nvPr/>
          </p:nvSpPr>
          <p:spPr bwMode="auto">
            <a:xfrm>
              <a:off x="1030" y="955"/>
              <a:ext cx="538" cy="401"/>
            </a:xfrm>
            <a:custGeom>
              <a:avLst/>
              <a:gdLst>
                <a:gd name="T0" fmla="*/ 452 w 538"/>
                <a:gd name="T1" fmla="*/ 285 h 401"/>
                <a:gd name="T2" fmla="*/ 472 w 538"/>
                <a:gd name="T3" fmla="*/ 285 h 401"/>
                <a:gd name="T4" fmla="*/ 472 w 538"/>
                <a:gd name="T5" fmla="*/ 278 h 401"/>
                <a:gd name="T6" fmla="*/ 452 w 538"/>
                <a:gd name="T7" fmla="*/ 278 h 401"/>
                <a:gd name="T8" fmla="*/ 452 w 538"/>
                <a:gd name="T9" fmla="*/ 285 h 401"/>
                <a:gd name="T10" fmla="*/ 121 w 538"/>
                <a:gd name="T11" fmla="*/ 239 h 401"/>
                <a:gd name="T12" fmla="*/ 121 w 538"/>
                <a:gd name="T13" fmla="*/ 27 h 401"/>
                <a:gd name="T14" fmla="*/ 417 w 538"/>
                <a:gd name="T15" fmla="*/ 27 h 401"/>
                <a:gd name="T16" fmla="*/ 417 w 538"/>
                <a:gd name="T17" fmla="*/ 239 h 401"/>
                <a:gd name="T18" fmla="*/ 121 w 538"/>
                <a:gd name="T19" fmla="*/ 239 h 401"/>
                <a:gd name="T20" fmla="*/ 108 w 538"/>
                <a:gd name="T21" fmla="*/ 252 h 401"/>
                <a:gd name="T22" fmla="*/ 430 w 538"/>
                <a:gd name="T23" fmla="*/ 252 h 401"/>
                <a:gd name="T24" fmla="*/ 430 w 538"/>
                <a:gd name="T25" fmla="*/ 14 h 401"/>
                <a:gd name="T26" fmla="*/ 446 w 538"/>
                <a:gd name="T27" fmla="*/ 14 h 401"/>
                <a:gd name="T28" fmla="*/ 446 w 538"/>
                <a:gd name="T29" fmla="*/ 0 h 401"/>
                <a:gd name="T30" fmla="*/ 96 w 538"/>
                <a:gd name="T31" fmla="*/ 0 h 401"/>
                <a:gd name="T32" fmla="*/ 96 w 538"/>
                <a:gd name="T33" fmla="*/ 265 h 401"/>
                <a:gd name="T34" fmla="*/ 108 w 538"/>
                <a:gd name="T35" fmla="*/ 265 h 401"/>
                <a:gd name="T36" fmla="*/ 108 w 538"/>
                <a:gd name="T37" fmla="*/ 252 h 401"/>
                <a:gd name="T38" fmla="*/ 0 w 538"/>
                <a:gd name="T39" fmla="*/ 388 h 401"/>
                <a:gd name="T40" fmla="*/ 54 w 538"/>
                <a:gd name="T41" fmla="*/ 388 h 401"/>
                <a:gd name="T42" fmla="*/ 54 w 538"/>
                <a:gd name="T43" fmla="*/ 368 h 401"/>
                <a:gd name="T44" fmla="*/ 0 w 538"/>
                <a:gd name="T45" fmla="*/ 368 h 401"/>
                <a:gd name="T46" fmla="*/ 0 w 538"/>
                <a:gd name="T47" fmla="*/ 388 h 401"/>
                <a:gd name="T48" fmla="*/ 316 w 538"/>
                <a:gd name="T49" fmla="*/ 401 h 401"/>
                <a:gd name="T50" fmla="*/ 430 w 538"/>
                <a:gd name="T51" fmla="*/ 401 h 401"/>
                <a:gd name="T52" fmla="*/ 430 w 538"/>
                <a:gd name="T53" fmla="*/ 391 h 401"/>
                <a:gd name="T54" fmla="*/ 316 w 538"/>
                <a:gd name="T55" fmla="*/ 391 h 401"/>
                <a:gd name="T56" fmla="*/ 316 w 538"/>
                <a:gd name="T57" fmla="*/ 401 h 401"/>
                <a:gd name="T58" fmla="*/ 523 w 538"/>
                <a:gd name="T59" fmla="*/ 378 h 401"/>
                <a:gd name="T60" fmla="*/ 538 w 538"/>
                <a:gd name="T61" fmla="*/ 378 h 401"/>
                <a:gd name="T62" fmla="*/ 538 w 538"/>
                <a:gd name="T63" fmla="*/ 368 h 401"/>
                <a:gd name="T64" fmla="*/ 523 w 538"/>
                <a:gd name="T65" fmla="*/ 368 h 401"/>
                <a:gd name="T66" fmla="*/ 523 w 538"/>
                <a:gd name="T67" fmla="*/ 378 h 401"/>
                <a:gd name="T68" fmla="*/ 523 w 538"/>
                <a:gd name="T69" fmla="*/ 394 h 401"/>
                <a:gd name="T70" fmla="*/ 538 w 538"/>
                <a:gd name="T71" fmla="*/ 394 h 401"/>
                <a:gd name="T72" fmla="*/ 538 w 538"/>
                <a:gd name="T73" fmla="*/ 388 h 401"/>
                <a:gd name="T74" fmla="*/ 523 w 538"/>
                <a:gd name="T75" fmla="*/ 388 h 401"/>
                <a:gd name="T76" fmla="*/ 523 w 538"/>
                <a:gd name="T77" fmla="*/ 394 h 401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w 538"/>
                <a:gd name="T118" fmla="*/ 0 h 401"/>
                <a:gd name="T119" fmla="*/ 538 w 538"/>
                <a:gd name="T120" fmla="*/ 401 h 401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T117" t="T118" r="T119" b="T120"/>
              <a:pathLst>
                <a:path w="538" h="401">
                  <a:moveTo>
                    <a:pt x="452" y="285"/>
                  </a:moveTo>
                  <a:lnTo>
                    <a:pt x="472" y="285"/>
                  </a:lnTo>
                  <a:lnTo>
                    <a:pt x="472" y="278"/>
                  </a:lnTo>
                  <a:lnTo>
                    <a:pt x="452" y="278"/>
                  </a:lnTo>
                  <a:lnTo>
                    <a:pt x="452" y="285"/>
                  </a:lnTo>
                  <a:close/>
                  <a:moveTo>
                    <a:pt x="121" y="239"/>
                  </a:moveTo>
                  <a:lnTo>
                    <a:pt x="121" y="27"/>
                  </a:lnTo>
                  <a:lnTo>
                    <a:pt x="417" y="27"/>
                  </a:lnTo>
                  <a:lnTo>
                    <a:pt x="417" y="239"/>
                  </a:lnTo>
                  <a:lnTo>
                    <a:pt x="121" y="239"/>
                  </a:lnTo>
                  <a:close/>
                  <a:moveTo>
                    <a:pt x="108" y="252"/>
                  </a:moveTo>
                  <a:lnTo>
                    <a:pt x="430" y="252"/>
                  </a:lnTo>
                  <a:lnTo>
                    <a:pt x="430" y="14"/>
                  </a:lnTo>
                  <a:lnTo>
                    <a:pt x="446" y="14"/>
                  </a:lnTo>
                  <a:lnTo>
                    <a:pt x="446" y="0"/>
                  </a:lnTo>
                  <a:lnTo>
                    <a:pt x="96" y="0"/>
                  </a:lnTo>
                  <a:lnTo>
                    <a:pt x="96" y="265"/>
                  </a:lnTo>
                  <a:lnTo>
                    <a:pt x="108" y="265"/>
                  </a:lnTo>
                  <a:lnTo>
                    <a:pt x="108" y="252"/>
                  </a:lnTo>
                  <a:close/>
                  <a:moveTo>
                    <a:pt x="0" y="388"/>
                  </a:moveTo>
                  <a:lnTo>
                    <a:pt x="54" y="388"/>
                  </a:lnTo>
                  <a:lnTo>
                    <a:pt x="54" y="368"/>
                  </a:lnTo>
                  <a:lnTo>
                    <a:pt x="0" y="368"/>
                  </a:lnTo>
                  <a:lnTo>
                    <a:pt x="0" y="388"/>
                  </a:lnTo>
                  <a:close/>
                  <a:moveTo>
                    <a:pt x="316" y="401"/>
                  </a:moveTo>
                  <a:lnTo>
                    <a:pt x="430" y="401"/>
                  </a:lnTo>
                  <a:lnTo>
                    <a:pt x="430" y="391"/>
                  </a:lnTo>
                  <a:lnTo>
                    <a:pt x="316" y="391"/>
                  </a:lnTo>
                  <a:lnTo>
                    <a:pt x="316" y="401"/>
                  </a:lnTo>
                  <a:close/>
                  <a:moveTo>
                    <a:pt x="523" y="378"/>
                  </a:moveTo>
                  <a:lnTo>
                    <a:pt x="538" y="378"/>
                  </a:lnTo>
                  <a:lnTo>
                    <a:pt x="538" y="368"/>
                  </a:lnTo>
                  <a:lnTo>
                    <a:pt x="523" y="368"/>
                  </a:lnTo>
                  <a:lnTo>
                    <a:pt x="523" y="378"/>
                  </a:lnTo>
                  <a:close/>
                  <a:moveTo>
                    <a:pt x="523" y="394"/>
                  </a:moveTo>
                  <a:lnTo>
                    <a:pt x="538" y="394"/>
                  </a:lnTo>
                  <a:lnTo>
                    <a:pt x="538" y="388"/>
                  </a:lnTo>
                  <a:lnTo>
                    <a:pt x="523" y="388"/>
                  </a:lnTo>
                  <a:lnTo>
                    <a:pt x="523" y="394"/>
                  </a:lnTo>
                  <a:close/>
                </a:path>
              </a:pathLst>
            </a:custGeom>
            <a:solidFill>
              <a:srgbClr val="000000"/>
            </a:solidFill>
            <a:ln w="476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218" name="Line 53"/>
            <p:cNvSpPr>
              <a:spLocks noChangeShapeType="1"/>
            </p:cNvSpPr>
            <p:nvPr/>
          </p:nvSpPr>
          <p:spPr bwMode="auto">
            <a:xfrm>
              <a:off x="1084" y="1257"/>
              <a:ext cx="430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219" name="Line 54"/>
            <p:cNvSpPr>
              <a:spLocks noChangeShapeType="1"/>
            </p:cNvSpPr>
            <p:nvPr/>
          </p:nvSpPr>
          <p:spPr bwMode="auto">
            <a:xfrm flipV="1">
              <a:off x="1193" y="1257"/>
              <a:ext cx="1" cy="19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220" name="Line 55"/>
            <p:cNvSpPr>
              <a:spLocks noChangeShapeType="1"/>
            </p:cNvSpPr>
            <p:nvPr/>
          </p:nvSpPr>
          <p:spPr bwMode="auto">
            <a:xfrm flipV="1">
              <a:off x="1301" y="1257"/>
              <a:ext cx="1" cy="19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92170" name="Group 56"/>
          <p:cNvGrpSpPr>
            <a:grpSpLocks/>
          </p:cNvGrpSpPr>
          <p:nvPr/>
        </p:nvGrpSpPr>
        <p:grpSpPr bwMode="auto">
          <a:xfrm>
            <a:off x="1371600" y="4191000"/>
            <a:ext cx="2179638" cy="1447800"/>
            <a:chOff x="832" y="1344"/>
            <a:chExt cx="1136" cy="1024"/>
          </a:xfrm>
        </p:grpSpPr>
        <p:sp>
          <p:nvSpPr>
            <p:cNvPr id="92200" name="Oval 57"/>
            <p:cNvSpPr>
              <a:spLocks noChangeArrowheads="1"/>
            </p:cNvSpPr>
            <p:nvPr/>
          </p:nvSpPr>
          <p:spPr bwMode="auto">
            <a:xfrm>
              <a:off x="1220" y="1344"/>
              <a:ext cx="495" cy="424"/>
            </a:xfrm>
            <a:prstGeom prst="ellipse">
              <a:avLst/>
            </a:prstGeom>
            <a:solidFill>
              <a:srgbClr val="99CCFF"/>
            </a:solidFill>
            <a:ln w="9525">
              <a:solidFill>
                <a:srgbClr val="99CC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201" name="Oval 58"/>
            <p:cNvSpPr>
              <a:spLocks noChangeArrowheads="1"/>
            </p:cNvSpPr>
            <p:nvPr/>
          </p:nvSpPr>
          <p:spPr bwMode="auto">
            <a:xfrm>
              <a:off x="948" y="1455"/>
              <a:ext cx="379" cy="424"/>
            </a:xfrm>
            <a:prstGeom prst="ellipse">
              <a:avLst/>
            </a:prstGeom>
            <a:solidFill>
              <a:srgbClr val="99CCFF"/>
            </a:solidFill>
            <a:ln w="9525">
              <a:solidFill>
                <a:srgbClr val="99CC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202" name="Oval 59"/>
            <p:cNvSpPr>
              <a:spLocks noChangeArrowheads="1"/>
            </p:cNvSpPr>
            <p:nvPr/>
          </p:nvSpPr>
          <p:spPr bwMode="auto">
            <a:xfrm>
              <a:off x="832" y="1710"/>
              <a:ext cx="256" cy="306"/>
            </a:xfrm>
            <a:prstGeom prst="ellipse">
              <a:avLst/>
            </a:prstGeom>
            <a:solidFill>
              <a:srgbClr val="99CCFF"/>
            </a:solidFill>
            <a:ln w="9525">
              <a:solidFill>
                <a:srgbClr val="99CC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203" name="Oval 60"/>
            <p:cNvSpPr>
              <a:spLocks noChangeArrowheads="1"/>
            </p:cNvSpPr>
            <p:nvPr/>
          </p:nvSpPr>
          <p:spPr bwMode="auto">
            <a:xfrm>
              <a:off x="909" y="1862"/>
              <a:ext cx="435" cy="442"/>
            </a:xfrm>
            <a:prstGeom prst="ellipse">
              <a:avLst/>
            </a:prstGeom>
            <a:solidFill>
              <a:srgbClr val="99CCFF"/>
            </a:solidFill>
            <a:ln w="9525">
              <a:solidFill>
                <a:srgbClr val="99CC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204" name="Oval 61"/>
            <p:cNvSpPr>
              <a:spLocks noChangeArrowheads="1"/>
            </p:cNvSpPr>
            <p:nvPr/>
          </p:nvSpPr>
          <p:spPr bwMode="auto">
            <a:xfrm>
              <a:off x="1086" y="1924"/>
              <a:ext cx="671" cy="444"/>
            </a:xfrm>
            <a:prstGeom prst="ellipse">
              <a:avLst/>
            </a:prstGeom>
            <a:solidFill>
              <a:srgbClr val="99CCFF"/>
            </a:solidFill>
            <a:ln w="9525">
              <a:solidFill>
                <a:srgbClr val="99CC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205" name="Oval 62"/>
            <p:cNvSpPr>
              <a:spLocks noChangeArrowheads="1"/>
            </p:cNvSpPr>
            <p:nvPr/>
          </p:nvSpPr>
          <p:spPr bwMode="auto">
            <a:xfrm>
              <a:off x="1605" y="1488"/>
              <a:ext cx="311" cy="312"/>
            </a:xfrm>
            <a:prstGeom prst="ellipse">
              <a:avLst/>
            </a:prstGeom>
            <a:solidFill>
              <a:srgbClr val="99CCFF"/>
            </a:solidFill>
            <a:ln w="9525">
              <a:solidFill>
                <a:srgbClr val="99CC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206" name="Oval 63"/>
            <p:cNvSpPr>
              <a:spLocks noChangeArrowheads="1"/>
            </p:cNvSpPr>
            <p:nvPr/>
          </p:nvSpPr>
          <p:spPr bwMode="auto">
            <a:xfrm>
              <a:off x="1602" y="1681"/>
              <a:ext cx="366" cy="333"/>
            </a:xfrm>
            <a:prstGeom prst="ellipse">
              <a:avLst/>
            </a:prstGeom>
            <a:solidFill>
              <a:srgbClr val="99CCFF"/>
            </a:solidFill>
            <a:ln w="9525">
              <a:solidFill>
                <a:srgbClr val="99CC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207" name="Oval 64"/>
            <p:cNvSpPr>
              <a:spLocks noChangeArrowheads="1"/>
            </p:cNvSpPr>
            <p:nvPr/>
          </p:nvSpPr>
          <p:spPr bwMode="auto">
            <a:xfrm>
              <a:off x="1569" y="1751"/>
              <a:ext cx="364" cy="547"/>
            </a:xfrm>
            <a:prstGeom prst="ellipse">
              <a:avLst/>
            </a:prstGeom>
            <a:solidFill>
              <a:srgbClr val="99CCFF"/>
            </a:solidFill>
            <a:ln w="9525">
              <a:solidFill>
                <a:srgbClr val="99CC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208" name="Oval 65"/>
            <p:cNvSpPr>
              <a:spLocks noChangeArrowheads="1"/>
            </p:cNvSpPr>
            <p:nvPr/>
          </p:nvSpPr>
          <p:spPr bwMode="auto">
            <a:xfrm>
              <a:off x="912" y="1434"/>
              <a:ext cx="1008" cy="918"/>
            </a:xfrm>
            <a:prstGeom prst="ellipse">
              <a:avLst/>
            </a:prstGeom>
            <a:solidFill>
              <a:srgbClr val="99CCFF"/>
            </a:solidFill>
            <a:ln w="9525">
              <a:solidFill>
                <a:srgbClr val="99CC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92171" name="Group 66"/>
          <p:cNvGrpSpPr>
            <a:grpSpLocks/>
          </p:cNvGrpSpPr>
          <p:nvPr/>
        </p:nvGrpSpPr>
        <p:grpSpPr bwMode="auto">
          <a:xfrm>
            <a:off x="5440363" y="4191000"/>
            <a:ext cx="2179637" cy="1447800"/>
            <a:chOff x="832" y="1344"/>
            <a:chExt cx="1136" cy="1024"/>
          </a:xfrm>
        </p:grpSpPr>
        <p:sp>
          <p:nvSpPr>
            <p:cNvPr id="92191" name="Oval 67"/>
            <p:cNvSpPr>
              <a:spLocks noChangeArrowheads="1"/>
            </p:cNvSpPr>
            <p:nvPr/>
          </p:nvSpPr>
          <p:spPr bwMode="auto">
            <a:xfrm>
              <a:off x="1220" y="1344"/>
              <a:ext cx="495" cy="424"/>
            </a:xfrm>
            <a:prstGeom prst="ellipse">
              <a:avLst/>
            </a:prstGeom>
            <a:solidFill>
              <a:srgbClr val="99FF66"/>
            </a:solidFill>
            <a:ln w="9525">
              <a:solidFill>
                <a:srgbClr val="99FF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192" name="Oval 68"/>
            <p:cNvSpPr>
              <a:spLocks noChangeArrowheads="1"/>
            </p:cNvSpPr>
            <p:nvPr/>
          </p:nvSpPr>
          <p:spPr bwMode="auto">
            <a:xfrm>
              <a:off x="948" y="1455"/>
              <a:ext cx="379" cy="424"/>
            </a:xfrm>
            <a:prstGeom prst="ellipse">
              <a:avLst/>
            </a:prstGeom>
            <a:solidFill>
              <a:srgbClr val="99FF66"/>
            </a:solidFill>
            <a:ln w="9525">
              <a:solidFill>
                <a:srgbClr val="99FF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193" name="Oval 69"/>
            <p:cNvSpPr>
              <a:spLocks noChangeArrowheads="1"/>
            </p:cNvSpPr>
            <p:nvPr/>
          </p:nvSpPr>
          <p:spPr bwMode="auto">
            <a:xfrm>
              <a:off x="832" y="1710"/>
              <a:ext cx="256" cy="306"/>
            </a:xfrm>
            <a:prstGeom prst="ellipse">
              <a:avLst/>
            </a:prstGeom>
            <a:solidFill>
              <a:srgbClr val="99FF66"/>
            </a:solidFill>
            <a:ln w="9525">
              <a:solidFill>
                <a:srgbClr val="99FF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194" name="Oval 70"/>
            <p:cNvSpPr>
              <a:spLocks noChangeArrowheads="1"/>
            </p:cNvSpPr>
            <p:nvPr/>
          </p:nvSpPr>
          <p:spPr bwMode="auto">
            <a:xfrm>
              <a:off x="909" y="1862"/>
              <a:ext cx="435" cy="442"/>
            </a:xfrm>
            <a:prstGeom prst="ellipse">
              <a:avLst/>
            </a:prstGeom>
            <a:solidFill>
              <a:srgbClr val="99FF66"/>
            </a:solidFill>
            <a:ln w="9525">
              <a:solidFill>
                <a:srgbClr val="99FF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195" name="Oval 71"/>
            <p:cNvSpPr>
              <a:spLocks noChangeArrowheads="1"/>
            </p:cNvSpPr>
            <p:nvPr/>
          </p:nvSpPr>
          <p:spPr bwMode="auto">
            <a:xfrm>
              <a:off x="1086" y="1924"/>
              <a:ext cx="671" cy="444"/>
            </a:xfrm>
            <a:prstGeom prst="ellipse">
              <a:avLst/>
            </a:prstGeom>
            <a:solidFill>
              <a:srgbClr val="99FF66"/>
            </a:solidFill>
            <a:ln w="9525">
              <a:solidFill>
                <a:srgbClr val="99FF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196" name="Oval 72"/>
            <p:cNvSpPr>
              <a:spLocks noChangeArrowheads="1"/>
            </p:cNvSpPr>
            <p:nvPr/>
          </p:nvSpPr>
          <p:spPr bwMode="auto">
            <a:xfrm>
              <a:off x="1605" y="1488"/>
              <a:ext cx="311" cy="312"/>
            </a:xfrm>
            <a:prstGeom prst="ellipse">
              <a:avLst/>
            </a:prstGeom>
            <a:solidFill>
              <a:srgbClr val="99FF66"/>
            </a:solidFill>
            <a:ln w="9525">
              <a:solidFill>
                <a:srgbClr val="99FF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197" name="Oval 73"/>
            <p:cNvSpPr>
              <a:spLocks noChangeArrowheads="1"/>
            </p:cNvSpPr>
            <p:nvPr/>
          </p:nvSpPr>
          <p:spPr bwMode="auto">
            <a:xfrm>
              <a:off x="1602" y="1681"/>
              <a:ext cx="366" cy="333"/>
            </a:xfrm>
            <a:prstGeom prst="ellipse">
              <a:avLst/>
            </a:prstGeom>
            <a:solidFill>
              <a:srgbClr val="99FF66"/>
            </a:solidFill>
            <a:ln w="9525">
              <a:solidFill>
                <a:srgbClr val="99FF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198" name="Oval 74"/>
            <p:cNvSpPr>
              <a:spLocks noChangeArrowheads="1"/>
            </p:cNvSpPr>
            <p:nvPr/>
          </p:nvSpPr>
          <p:spPr bwMode="auto">
            <a:xfrm>
              <a:off x="1569" y="1751"/>
              <a:ext cx="364" cy="547"/>
            </a:xfrm>
            <a:prstGeom prst="ellipse">
              <a:avLst/>
            </a:prstGeom>
            <a:solidFill>
              <a:srgbClr val="99FF66"/>
            </a:solidFill>
            <a:ln w="9525">
              <a:solidFill>
                <a:srgbClr val="99FF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199" name="Oval 75"/>
            <p:cNvSpPr>
              <a:spLocks noChangeArrowheads="1"/>
            </p:cNvSpPr>
            <p:nvPr/>
          </p:nvSpPr>
          <p:spPr bwMode="auto">
            <a:xfrm>
              <a:off x="912" y="1434"/>
              <a:ext cx="1008" cy="918"/>
            </a:xfrm>
            <a:prstGeom prst="ellipse">
              <a:avLst/>
            </a:prstGeom>
            <a:solidFill>
              <a:srgbClr val="99FF66"/>
            </a:solidFill>
            <a:ln w="9525">
              <a:solidFill>
                <a:srgbClr val="99FF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92172" name="Group 76"/>
          <p:cNvGrpSpPr>
            <a:grpSpLocks/>
          </p:cNvGrpSpPr>
          <p:nvPr/>
        </p:nvGrpSpPr>
        <p:grpSpPr bwMode="auto">
          <a:xfrm>
            <a:off x="3276600" y="3581400"/>
            <a:ext cx="2438400" cy="1447800"/>
            <a:chOff x="832" y="1344"/>
            <a:chExt cx="1136" cy="1024"/>
          </a:xfrm>
        </p:grpSpPr>
        <p:sp>
          <p:nvSpPr>
            <p:cNvPr id="92182" name="Oval 77"/>
            <p:cNvSpPr>
              <a:spLocks noChangeArrowheads="1"/>
            </p:cNvSpPr>
            <p:nvPr/>
          </p:nvSpPr>
          <p:spPr bwMode="auto">
            <a:xfrm>
              <a:off x="1220" y="1344"/>
              <a:ext cx="495" cy="424"/>
            </a:xfrm>
            <a:prstGeom prst="ellipse">
              <a:avLst/>
            </a:prstGeom>
            <a:solidFill>
              <a:srgbClr val="FFCC00"/>
            </a:solidFill>
            <a:ln w="9525">
              <a:solidFill>
                <a:srgbClr val="FFCC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183" name="Oval 78"/>
            <p:cNvSpPr>
              <a:spLocks noChangeArrowheads="1"/>
            </p:cNvSpPr>
            <p:nvPr/>
          </p:nvSpPr>
          <p:spPr bwMode="auto">
            <a:xfrm>
              <a:off x="948" y="1455"/>
              <a:ext cx="379" cy="424"/>
            </a:xfrm>
            <a:prstGeom prst="ellipse">
              <a:avLst/>
            </a:prstGeom>
            <a:solidFill>
              <a:srgbClr val="FFCC00"/>
            </a:solidFill>
            <a:ln w="9525">
              <a:solidFill>
                <a:srgbClr val="FFCC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184" name="Oval 79"/>
            <p:cNvSpPr>
              <a:spLocks noChangeArrowheads="1"/>
            </p:cNvSpPr>
            <p:nvPr/>
          </p:nvSpPr>
          <p:spPr bwMode="auto">
            <a:xfrm>
              <a:off x="832" y="1710"/>
              <a:ext cx="256" cy="306"/>
            </a:xfrm>
            <a:prstGeom prst="ellipse">
              <a:avLst/>
            </a:prstGeom>
            <a:solidFill>
              <a:srgbClr val="FFCC00"/>
            </a:solidFill>
            <a:ln w="9525">
              <a:solidFill>
                <a:srgbClr val="FFCC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185" name="Oval 80"/>
            <p:cNvSpPr>
              <a:spLocks noChangeArrowheads="1"/>
            </p:cNvSpPr>
            <p:nvPr/>
          </p:nvSpPr>
          <p:spPr bwMode="auto">
            <a:xfrm>
              <a:off x="909" y="1862"/>
              <a:ext cx="435" cy="442"/>
            </a:xfrm>
            <a:prstGeom prst="ellipse">
              <a:avLst/>
            </a:prstGeom>
            <a:solidFill>
              <a:srgbClr val="FFCC00"/>
            </a:solidFill>
            <a:ln w="9525">
              <a:solidFill>
                <a:srgbClr val="FFCC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186" name="Oval 81"/>
            <p:cNvSpPr>
              <a:spLocks noChangeArrowheads="1"/>
            </p:cNvSpPr>
            <p:nvPr/>
          </p:nvSpPr>
          <p:spPr bwMode="auto">
            <a:xfrm>
              <a:off x="1086" y="1924"/>
              <a:ext cx="671" cy="444"/>
            </a:xfrm>
            <a:prstGeom prst="ellipse">
              <a:avLst/>
            </a:prstGeom>
            <a:solidFill>
              <a:srgbClr val="FFCC00"/>
            </a:solidFill>
            <a:ln w="9525">
              <a:solidFill>
                <a:srgbClr val="FFCC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187" name="Oval 82"/>
            <p:cNvSpPr>
              <a:spLocks noChangeArrowheads="1"/>
            </p:cNvSpPr>
            <p:nvPr/>
          </p:nvSpPr>
          <p:spPr bwMode="auto">
            <a:xfrm>
              <a:off x="1605" y="1488"/>
              <a:ext cx="311" cy="312"/>
            </a:xfrm>
            <a:prstGeom prst="ellipse">
              <a:avLst/>
            </a:prstGeom>
            <a:solidFill>
              <a:srgbClr val="FFCC00"/>
            </a:solidFill>
            <a:ln w="9525">
              <a:solidFill>
                <a:srgbClr val="FFCC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188" name="Oval 83"/>
            <p:cNvSpPr>
              <a:spLocks noChangeArrowheads="1"/>
            </p:cNvSpPr>
            <p:nvPr/>
          </p:nvSpPr>
          <p:spPr bwMode="auto">
            <a:xfrm>
              <a:off x="1602" y="1681"/>
              <a:ext cx="366" cy="333"/>
            </a:xfrm>
            <a:prstGeom prst="ellipse">
              <a:avLst/>
            </a:prstGeom>
            <a:solidFill>
              <a:srgbClr val="FFCC00"/>
            </a:solidFill>
            <a:ln w="9525">
              <a:solidFill>
                <a:srgbClr val="FFCC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189" name="Oval 84"/>
            <p:cNvSpPr>
              <a:spLocks noChangeArrowheads="1"/>
            </p:cNvSpPr>
            <p:nvPr/>
          </p:nvSpPr>
          <p:spPr bwMode="auto">
            <a:xfrm>
              <a:off x="1569" y="1751"/>
              <a:ext cx="364" cy="547"/>
            </a:xfrm>
            <a:prstGeom prst="ellipse">
              <a:avLst/>
            </a:prstGeom>
            <a:solidFill>
              <a:srgbClr val="FFCC00"/>
            </a:solidFill>
            <a:ln w="9525">
              <a:solidFill>
                <a:srgbClr val="FFCC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190" name="Oval 85"/>
            <p:cNvSpPr>
              <a:spLocks noChangeArrowheads="1"/>
            </p:cNvSpPr>
            <p:nvPr/>
          </p:nvSpPr>
          <p:spPr bwMode="auto">
            <a:xfrm>
              <a:off x="912" y="1434"/>
              <a:ext cx="1008" cy="918"/>
            </a:xfrm>
            <a:prstGeom prst="ellipse">
              <a:avLst/>
            </a:prstGeom>
            <a:solidFill>
              <a:srgbClr val="FFCC00"/>
            </a:solidFill>
            <a:ln w="9525">
              <a:solidFill>
                <a:srgbClr val="FFCC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92173" name="Text Box 86"/>
          <p:cNvSpPr txBox="1">
            <a:spLocks noChangeArrowheads="1"/>
          </p:cNvSpPr>
          <p:nvPr/>
        </p:nvSpPr>
        <p:spPr bwMode="auto">
          <a:xfrm>
            <a:off x="2499527" y="3046812"/>
            <a:ext cx="1946047" cy="45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9pPr>
          </a:lstStyle>
          <a:p>
            <a:pPr algn="l"/>
            <a:r>
              <a:rPr lang="en-US" sz="2400" b="0" dirty="0" smtClean="0">
                <a:latin typeface="+mn-lt"/>
                <a:cs typeface="Calibri"/>
              </a:rPr>
              <a:t>Origin server</a:t>
            </a:r>
            <a:endParaRPr lang="en-US" sz="2400" b="0" dirty="0">
              <a:latin typeface="+mn-lt"/>
              <a:cs typeface="Calibri"/>
            </a:endParaRPr>
          </a:p>
        </p:txBody>
      </p:sp>
      <p:sp>
        <p:nvSpPr>
          <p:cNvPr id="92174" name="Text Box 87"/>
          <p:cNvSpPr txBox="1">
            <a:spLocks noChangeArrowheads="1"/>
          </p:cNvSpPr>
          <p:nvPr/>
        </p:nvSpPr>
        <p:spPr bwMode="auto">
          <a:xfrm>
            <a:off x="834563" y="6112621"/>
            <a:ext cx="1125309" cy="45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9pPr>
          </a:lstStyle>
          <a:p>
            <a:pPr algn="l"/>
            <a:r>
              <a:rPr lang="en-US" sz="2400" b="0" dirty="0">
                <a:latin typeface="+mn-lt"/>
                <a:cs typeface="Calibri"/>
              </a:rPr>
              <a:t>Clients</a:t>
            </a:r>
          </a:p>
        </p:txBody>
      </p:sp>
      <p:sp>
        <p:nvSpPr>
          <p:cNvPr id="92175" name="Freeform 88"/>
          <p:cNvSpPr>
            <a:spLocks/>
          </p:cNvSpPr>
          <p:nvPr/>
        </p:nvSpPr>
        <p:spPr bwMode="auto">
          <a:xfrm>
            <a:off x="1525588" y="3500438"/>
            <a:ext cx="3043237" cy="2211387"/>
          </a:xfrm>
          <a:custGeom>
            <a:avLst/>
            <a:gdLst>
              <a:gd name="T0" fmla="*/ 2147483647 w 1920"/>
              <a:gd name="T1" fmla="*/ 0 h 1392"/>
              <a:gd name="T2" fmla="*/ 2147483647 w 1920"/>
              <a:gd name="T3" fmla="*/ 484565410 h 1392"/>
              <a:gd name="T4" fmla="*/ 2147483647 w 1920"/>
              <a:gd name="T5" fmla="*/ 726847321 h 1392"/>
              <a:gd name="T6" fmla="*/ 2147483647 w 1920"/>
              <a:gd name="T7" fmla="*/ 1695978142 h 1392"/>
              <a:gd name="T8" fmla="*/ 723539107 w 1920"/>
              <a:gd name="T9" fmla="*/ 2147483647 h 1392"/>
              <a:gd name="T10" fmla="*/ 0 w 1920"/>
              <a:gd name="T11" fmla="*/ 2147483647 h 1392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920"/>
              <a:gd name="T19" fmla="*/ 0 h 1392"/>
              <a:gd name="T20" fmla="*/ 1920 w 1920"/>
              <a:gd name="T21" fmla="*/ 1392 h 1392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920" h="1392">
                <a:moveTo>
                  <a:pt x="1920" y="0"/>
                </a:moveTo>
                <a:lnTo>
                  <a:pt x="1776" y="192"/>
                </a:lnTo>
                <a:lnTo>
                  <a:pt x="1488" y="288"/>
                </a:lnTo>
                <a:lnTo>
                  <a:pt x="864" y="672"/>
                </a:lnTo>
                <a:lnTo>
                  <a:pt x="288" y="1056"/>
                </a:lnTo>
                <a:lnTo>
                  <a:pt x="0" y="1392"/>
                </a:lnTo>
              </a:path>
            </a:pathLst>
          </a:custGeom>
          <a:noFill/>
          <a:ln w="25400">
            <a:solidFill>
              <a:schemeClr val="tx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lIns="90488" tIns="44450" rIns="90488" bIns="44450"/>
          <a:lstStyle/>
          <a:p>
            <a:endParaRPr lang="en-US"/>
          </a:p>
        </p:txBody>
      </p:sp>
      <p:sp>
        <p:nvSpPr>
          <p:cNvPr id="92176" name="Freeform 89"/>
          <p:cNvSpPr>
            <a:spLocks/>
          </p:cNvSpPr>
          <p:nvPr/>
        </p:nvSpPr>
        <p:spPr bwMode="auto">
          <a:xfrm>
            <a:off x="3048000" y="3505200"/>
            <a:ext cx="1600200" cy="2209800"/>
          </a:xfrm>
          <a:custGeom>
            <a:avLst/>
            <a:gdLst>
              <a:gd name="T0" fmla="*/ 2147483647 w 1008"/>
              <a:gd name="T1" fmla="*/ 0 h 1296"/>
              <a:gd name="T2" fmla="*/ 2147483647 w 1008"/>
              <a:gd name="T3" fmla="*/ 976866302 h 1296"/>
              <a:gd name="T4" fmla="*/ 0 w 1008"/>
              <a:gd name="T5" fmla="*/ 2147483647 h 1296"/>
              <a:gd name="T6" fmla="*/ 0 w 1008"/>
              <a:gd name="T7" fmla="*/ 2147483647 h 1296"/>
              <a:gd name="T8" fmla="*/ 0 60000 65536"/>
              <a:gd name="T9" fmla="*/ 0 60000 65536"/>
              <a:gd name="T10" fmla="*/ 0 60000 65536"/>
              <a:gd name="T11" fmla="*/ 0 60000 65536"/>
              <a:gd name="T12" fmla="*/ 0 w 1008"/>
              <a:gd name="T13" fmla="*/ 0 h 1296"/>
              <a:gd name="T14" fmla="*/ 1008 w 1008"/>
              <a:gd name="T15" fmla="*/ 1296 h 129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008" h="1296">
                <a:moveTo>
                  <a:pt x="1008" y="0"/>
                </a:moveTo>
                <a:lnTo>
                  <a:pt x="864" y="336"/>
                </a:lnTo>
                <a:lnTo>
                  <a:pt x="0" y="864"/>
                </a:lnTo>
                <a:lnTo>
                  <a:pt x="0" y="1296"/>
                </a:lnTo>
              </a:path>
            </a:pathLst>
          </a:custGeom>
          <a:noFill/>
          <a:ln w="25400">
            <a:solidFill>
              <a:schemeClr val="tx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lIns="90488" tIns="44450" rIns="90488" bIns="44450"/>
          <a:lstStyle/>
          <a:p>
            <a:endParaRPr lang="en-US"/>
          </a:p>
        </p:txBody>
      </p:sp>
      <p:sp>
        <p:nvSpPr>
          <p:cNvPr id="92177" name="Freeform 90"/>
          <p:cNvSpPr>
            <a:spLocks/>
          </p:cNvSpPr>
          <p:nvPr/>
        </p:nvSpPr>
        <p:spPr bwMode="auto">
          <a:xfrm>
            <a:off x="4724400" y="3505200"/>
            <a:ext cx="2895600" cy="2209800"/>
          </a:xfrm>
          <a:custGeom>
            <a:avLst/>
            <a:gdLst>
              <a:gd name="T0" fmla="*/ 0 w 1824"/>
              <a:gd name="T1" fmla="*/ 0 h 1392"/>
              <a:gd name="T2" fmla="*/ 967740000 w 1824"/>
              <a:gd name="T3" fmla="*/ 725805000 h 1392"/>
              <a:gd name="T4" fmla="*/ 1693545000 w 1824"/>
              <a:gd name="T5" fmla="*/ 1572577500 h 1392"/>
              <a:gd name="T6" fmla="*/ 2147483647 w 1824"/>
              <a:gd name="T7" fmla="*/ 1693545000 h 1392"/>
              <a:gd name="T8" fmla="*/ 2147483647 w 1824"/>
              <a:gd name="T9" fmla="*/ 2147483647 h 139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824"/>
              <a:gd name="T16" fmla="*/ 0 h 1392"/>
              <a:gd name="T17" fmla="*/ 1824 w 1824"/>
              <a:gd name="T18" fmla="*/ 1392 h 139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824" h="1392">
                <a:moveTo>
                  <a:pt x="0" y="0"/>
                </a:moveTo>
                <a:lnTo>
                  <a:pt x="384" y="288"/>
                </a:lnTo>
                <a:lnTo>
                  <a:pt x="672" y="624"/>
                </a:lnTo>
                <a:lnTo>
                  <a:pt x="1248" y="672"/>
                </a:lnTo>
                <a:lnTo>
                  <a:pt x="1824" y="1392"/>
                </a:lnTo>
              </a:path>
            </a:pathLst>
          </a:custGeom>
          <a:noFill/>
          <a:ln w="25400">
            <a:solidFill>
              <a:schemeClr val="tx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lIns="90488" tIns="44450" rIns="90488" bIns="44450"/>
          <a:lstStyle/>
          <a:p>
            <a:endParaRPr lang="en-US"/>
          </a:p>
        </p:txBody>
      </p:sp>
      <p:sp>
        <p:nvSpPr>
          <p:cNvPr id="92178" name="Freeform 91"/>
          <p:cNvSpPr>
            <a:spLocks/>
          </p:cNvSpPr>
          <p:nvPr/>
        </p:nvSpPr>
        <p:spPr bwMode="auto">
          <a:xfrm>
            <a:off x="4648200" y="3505200"/>
            <a:ext cx="1600200" cy="2209800"/>
          </a:xfrm>
          <a:custGeom>
            <a:avLst/>
            <a:gdLst>
              <a:gd name="T0" fmla="*/ 0 w 1008"/>
              <a:gd name="T1" fmla="*/ 0 h 1392"/>
              <a:gd name="T2" fmla="*/ 967740000 w 1008"/>
              <a:gd name="T3" fmla="*/ 1088707500 h 1392"/>
              <a:gd name="T4" fmla="*/ 1693545000 w 1008"/>
              <a:gd name="T5" fmla="*/ 2147483647 h 1392"/>
              <a:gd name="T6" fmla="*/ 2147483647 w 1008"/>
              <a:gd name="T7" fmla="*/ 2147483647 h 1392"/>
              <a:gd name="T8" fmla="*/ 2147483647 w 1008"/>
              <a:gd name="T9" fmla="*/ 2147483647 h 139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008"/>
              <a:gd name="T16" fmla="*/ 0 h 1392"/>
              <a:gd name="T17" fmla="*/ 1008 w 1008"/>
              <a:gd name="T18" fmla="*/ 1392 h 139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008" h="1392">
                <a:moveTo>
                  <a:pt x="0" y="0"/>
                </a:moveTo>
                <a:lnTo>
                  <a:pt x="384" y="432"/>
                </a:lnTo>
                <a:lnTo>
                  <a:pt x="672" y="864"/>
                </a:lnTo>
                <a:lnTo>
                  <a:pt x="912" y="1008"/>
                </a:lnTo>
                <a:lnTo>
                  <a:pt x="1008" y="1392"/>
                </a:lnTo>
              </a:path>
            </a:pathLst>
          </a:custGeom>
          <a:noFill/>
          <a:ln w="25400">
            <a:solidFill>
              <a:schemeClr val="tx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lIns="90488" tIns="44450" rIns="90488" bIns="44450"/>
          <a:lstStyle/>
          <a:p>
            <a:endParaRPr lang="en-US"/>
          </a:p>
        </p:txBody>
      </p:sp>
      <p:sp>
        <p:nvSpPr>
          <p:cNvPr id="92179" name="Text Box 92"/>
          <p:cNvSpPr txBox="1">
            <a:spLocks noChangeArrowheads="1"/>
          </p:cNvSpPr>
          <p:nvPr/>
        </p:nvSpPr>
        <p:spPr bwMode="auto">
          <a:xfrm>
            <a:off x="3787058" y="4470722"/>
            <a:ext cx="1663901" cy="8284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0488" tIns="44450" rIns="90488" bIns="44450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9pPr>
          </a:lstStyle>
          <a:p>
            <a:r>
              <a:rPr lang="en-US" sz="2400" b="0" dirty="0">
                <a:latin typeface="+mn-lt"/>
                <a:cs typeface="Calibri"/>
              </a:rPr>
              <a:t>Backbone ISP</a:t>
            </a:r>
          </a:p>
        </p:txBody>
      </p:sp>
      <p:sp>
        <p:nvSpPr>
          <p:cNvPr id="92180" name="Text Box 93"/>
          <p:cNvSpPr txBox="1">
            <a:spLocks noChangeArrowheads="1"/>
          </p:cNvSpPr>
          <p:nvPr/>
        </p:nvSpPr>
        <p:spPr bwMode="auto">
          <a:xfrm>
            <a:off x="1687679" y="4376624"/>
            <a:ext cx="952185" cy="45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9pPr>
          </a:lstStyle>
          <a:p>
            <a:pPr algn="l"/>
            <a:r>
              <a:rPr lang="en-US" sz="2400" b="0" dirty="0">
                <a:latin typeface="+mn-lt"/>
                <a:cs typeface="Calibri"/>
              </a:rPr>
              <a:t>ISP-1</a:t>
            </a:r>
          </a:p>
        </p:txBody>
      </p:sp>
      <p:sp>
        <p:nvSpPr>
          <p:cNvPr id="92181" name="Text Box 94"/>
          <p:cNvSpPr txBox="1">
            <a:spLocks noChangeArrowheads="1"/>
          </p:cNvSpPr>
          <p:nvPr/>
        </p:nvSpPr>
        <p:spPr bwMode="auto">
          <a:xfrm>
            <a:off x="6992087" y="4395163"/>
            <a:ext cx="952185" cy="45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9pPr>
          </a:lstStyle>
          <a:p>
            <a:pPr algn="l"/>
            <a:r>
              <a:rPr lang="en-US" sz="2400" b="0" dirty="0">
                <a:latin typeface="+mn-lt"/>
                <a:cs typeface="Calibri"/>
              </a:rPr>
              <a:t>ISP-2</a:t>
            </a:r>
          </a:p>
        </p:txBody>
      </p:sp>
      <p:graphicFrame>
        <p:nvGraphicFramePr>
          <p:cNvPr id="92162" name="Object 2"/>
          <p:cNvGraphicFramePr>
            <a:graphicFrameLocks noChangeAspect="1"/>
          </p:cNvGraphicFramePr>
          <p:nvPr/>
        </p:nvGraphicFramePr>
        <p:xfrm>
          <a:off x="4486275" y="3048000"/>
          <a:ext cx="314325" cy="515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63" name="Clip" r:id="rId4" imgW="2107949" imgH="3470495" progId="MS_ClipArt_Gallery.5">
                  <p:embed/>
                </p:oleObj>
              </mc:Choice>
              <mc:Fallback>
                <p:oleObj name="Clip" r:id="rId4" imgW="2107949" imgH="3470495" progId="MS_ClipArt_Gallery.5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86275" y="3048000"/>
                        <a:ext cx="314325" cy="515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1293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902" name="Rectangle 5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Hostname to IP address translation</a:t>
            </a:r>
          </a:p>
          <a:p>
            <a:pPr lvl="1"/>
            <a:r>
              <a:rPr lang="en-US" dirty="0" smtClean="0"/>
              <a:t>IP address to hostname translation (</a:t>
            </a:r>
            <a:r>
              <a:rPr lang="en-US" b="1" i="1" dirty="0" smtClean="0">
                <a:solidFill>
                  <a:srgbClr val="E46C0A"/>
                </a:solidFill>
              </a:rPr>
              <a:t>reverse lookup</a:t>
            </a:r>
            <a:r>
              <a:rPr lang="en-US" dirty="0" smtClean="0"/>
              <a:t>)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Host name </a:t>
            </a:r>
            <a:r>
              <a:rPr lang="en-US" b="1" i="1" dirty="0" smtClean="0">
                <a:solidFill>
                  <a:srgbClr val="E46C0A"/>
                </a:solidFill>
              </a:rPr>
              <a:t>aliasing</a:t>
            </a:r>
            <a:r>
              <a:rPr lang="en-US" dirty="0" smtClean="0">
                <a:solidFill>
                  <a:srgbClr val="E46C0A"/>
                </a:solidFill>
              </a:rPr>
              <a:t>: </a:t>
            </a:r>
            <a:r>
              <a:rPr lang="en-US" dirty="0" smtClean="0"/>
              <a:t>other DNS names for a host</a:t>
            </a:r>
          </a:p>
          <a:p>
            <a:pPr lvl="1"/>
            <a:r>
              <a:rPr lang="en-US" b="1" i="1" dirty="0" smtClean="0">
                <a:solidFill>
                  <a:srgbClr val="E46C0A"/>
                </a:solidFill>
              </a:rPr>
              <a:t>Alias</a:t>
            </a:r>
            <a:r>
              <a:rPr lang="en-US" dirty="0" smtClean="0">
                <a:solidFill>
                  <a:srgbClr val="E46C0A"/>
                </a:solidFill>
              </a:rPr>
              <a:t> </a:t>
            </a:r>
            <a:r>
              <a:rPr lang="en-US" dirty="0" smtClean="0"/>
              <a:t>host names point to </a:t>
            </a:r>
            <a:r>
              <a:rPr lang="en-US" b="1" i="1" dirty="0" smtClean="0">
                <a:solidFill>
                  <a:srgbClr val="E46C0A"/>
                </a:solidFill>
              </a:rPr>
              <a:t>canonical</a:t>
            </a:r>
            <a:r>
              <a:rPr lang="en-US" dirty="0" smtClean="0">
                <a:solidFill>
                  <a:srgbClr val="E46C0A"/>
                </a:solidFill>
              </a:rPr>
              <a:t> </a:t>
            </a:r>
            <a:r>
              <a:rPr lang="en-US" dirty="0" smtClean="0"/>
              <a:t>hostname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b="1" dirty="0" smtClean="0"/>
              <a:t>Email: </a:t>
            </a:r>
            <a:r>
              <a:rPr lang="en-US" dirty="0" smtClean="0"/>
              <a:t>Lookup domain’s mail server by domain name</a:t>
            </a:r>
          </a:p>
        </p:txBody>
      </p:sp>
      <p:sp>
        <p:nvSpPr>
          <p:cNvPr id="8090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Many uses of DNS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6085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4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Motivation for </a:t>
            </a:r>
            <a:r>
              <a:rPr lang="en-US" b="1" dirty="0" smtClean="0">
                <a:solidFill>
                  <a:srgbClr val="0070C0"/>
                </a:solidFill>
              </a:rPr>
              <a:t>placing content closer to client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User gets </a:t>
            </a:r>
            <a:r>
              <a:rPr lang="en-US" b="1" dirty="0" smtClean="0">
                <a:solidFill>
                  <a:srgbClr val="00B050"/>
                </a:solidFill>
              </a:rPr>
              <a:t>better response time</a:t>
            </a:r>
          </a:p>
          <a:p>
            <a:pPr lvl="2"/>
            <a:r>
              <a:rPr lang="en-US" dirty="0" smtClean="0"/>
              <a:t>Content providers get happier users</a:t>
            </a:r>
          </a:p>
          <a:p>
            <a:pPr lvl="1"/>
            <a:r>
              <a:rPr lang="en-US" dirty="0" smtClean="0"/>
              <a:t>Network gets </a:t>
            </a:r>
            <a:r>
              <a:rPr lang="en-US" b="1" dirty="0" smtClean="0">
                <a:solidFill>
                  <a:srgbClr val="00B050"/>
                </a:solidFill>
              </a:rPr>
              <a:t>reduced load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Why does caching work?  Exploits locality of reference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How well does caching work?</a:t>
            </a:r>
          </a:p>
          <a:p>
            <a:pPr lvl="1"/>
            <a:r>
              <a:rPr lang="en-US" dirty="0" smtClean="0"/>
              <a:t>Very well,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up to a limit</a:t>
            </a:r>
          </a:p>
          <a:p>
            <a:pPr lvl="1"/>
            <a:r>
              <a:rPr lang="en-US" dirty="0" smtClean="0"/>
              <a:t>Large overlap in content</a:t>
            </a:r>
          </a:p>
          <a:p>
            <a:pPr lvl="1"/>
            <a:r>
              <a:rPr lang="en-US" dirty="0" smtClean="0"/>
              <a:t>But many unique requests</a:t>
            </a:r>
          </a:p>
          <a:p>
            <a:endParaRPr lang="en-US" dirty="0" smtClean="0"/>
          </a:p>
          <a:p>
            <a:pPr lvl="1"/>
            <a:endParaRPr lang="en-US" dirty="0" smtClean="0"/>
          </a:p>
          <a:p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9625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web caching?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0366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7" name="Rectangle 3"/>
          <p:cNvSpPr>
            <a:spLocks noGrp="1" noChangeArrowheads="1"/>
          </p:cNvSpPr>
          <p:nvPr>
            <p:ph idx="1"/>
          </p:nvPr>
        </p:nvSpPr>
        <p:spPr>
          <a:xfrm>
            <a:off x="152400" y="1447800"/>
            <a:ext cx="8763000" cy="1778203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Cache data close to origin server </a:t>
            </a:r>
            <a:r>
              <a:rPr lang="en-US" dirty="0" smtClean="0">
                <a:sym typeface="Wingdings" charset="0"/>
              </a:rPr>
              <a:t> decrease server load</a:t>
            </a:r>
          </a:p>
          <a:p>
            <a:pPr lvl="1"/>
            <a:r>
              <a:rPr lang="en-US" dirty="0" smtClean="0">
                <a:sym typeface="Wingdings" charset="0"/>
              </a:rPr>
              <a:t>Typically done by content providers</a:t>
            </a:r>
          </a:p>
          <a:p>
            <a:pPr lvl="1"/>
            <a:r>
              <a:rPr lang="en-US" dirty="0" smtClean="0">
                <a:sym typeface="Wingdings" charset="0"/>
              </a:rPr>
              <a:t>Client thinks it is talking to the origin server (the server with content)</a:t>
            </a:r>
          </a:p>
          <a:p>
            <a:r>
              <a:rPr lang="en-US" dirty="0" smtClean="0"/>
              <a:t>Does not work for </a:t>
            </a:r>
            <a:r>
              <a:rPr lang="en-US" b="1" dirty="0" smtClean="0">
                <a:solidFill>
                  <a:srgbClr val="FF0000"/>
                </a:solidFill>
              </a:rPr>
              <a:t>dynamic content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0035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Caching </a:t>
            </a:r>
            <a:r>
              <a:rPr lang="en-US" dirty="0" smtClean="0"/>
              <a:t>with Reverse Proxies</a:t>
            </a:r>
            <a:endParaRPr lang="en-US" dirty="0"/>
          </a:p>
        </p:txBody>
      </p:sp>
      <p:grpSp>
        <p:nvGrpSpPr>
          <p:cNvPr id="100358" name="Group 4"/>
          <p:cNvGrpSpPr>
            <a:grpSpLocks/>
          </p:cNvGrpSpPr>
          <p:nvPr/>
        </p:nvGrpSpPr>
        <p:grpSpPr bwMode="auto">
          <a:xfrm>
            <a:off x="6172200" y="6172200"/>
            <a:ext cx="371475" cy="381000"/>
            <a:chOff x="1014" y="912"/>
            <a:chExt cx="574" cy="596"/>
          </a:xfrm>
        </p:grpSpPr>
        <p:sp>
          <p:nvSpPr>
            <p:cNvPr id="100443" name="Freeform 5"/>
            <p:cNvSpPr>
              <a:spLocks/>
            </p:cNvSpPr>
            <p:nvPr/>
          </p:nvSpPr>
          <p:spPr bwMode="auto">
            <a:xfrm>
              <a:off x="1014" y="912"/>
              <a:ext cx="574" cy="596"/>
            </a:xfrm>
            <a:custGeom>
              <a:avLst/>
              <a:gdLst>
                <a:gd name="T0" fmla="*/ 124 w 574"/>
                <a:gd name="T1" fmla="*/ 391 h 596"/>
                <a:gd name="T2" fmla="*/ 0 w 574"/>
                <a:gd name="T3" fmla="*/ 391 h 596"/>
                <a:gd name="T4" fmla="*/ 0 w 574"/>
                <a:gd name="T5" fmla="*/ 596 h 596"/>
                <a:gd name="T6" fmla="*/ 574 w 574"/>
                <a:gd name="T7" fmla="*/ 596 h 596"/>
                <a:gd name="T8" fmla="*/ 574 w 574"/>
                <a:gd name="T9" fmla="*/ 391 h 596"/>
                <a:gd name="T10" fmla="*/ 446 w 574"/>
                <a:gd name="T11" fmla="*/ 391 h 596"/>
                <a:gd name="T12" fmla="*/ 446 w 574"/>
                <a:gd name="T13" fmla="*/ 364 h 596"/>
                <a:gd name="T14" fmla="*/ 500 w 574"/>
                <a:gd name="T15" fmla="*/ 364 h 596"/>
                <a:gd name="T16" fmla="*/ 500 w 574"/>
                <a:gd name="T17" fmla="*/ 0 h 596"/>
                <a:gd name="T18" fmla="*/ 70 w 574"/>
                <a:gd name="T19" fmla="*/ 0 h 596"/>
                <a:gd name="T20" fmla="*/ 70 w 574"/>
                <a:gd name="T21" fmla="*/ 364 h 596"/>
                <a:gd name="T22" fmla="*/ 124 w 574"/>
                <a:gd name="T23" fmla="*/ 364 h 596"/>
                <a:gd name="T24" fmla="*/ 124 w 574"/>
                <a:gd name="T25" fmla="*/ 391 h 59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574"/>
                <a:gd name="T40" fmla="*/ 0 h 596"/>
                <a:gd name="T41" fmla="*/ 574 w 574"/>
                <a:gd name="T42" fmla="*/ 596 h 59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574" h="596">
                  <a:moveTo>
                    <a:pt x="124" y="391"/>
                  </a:moveTo>
                  <a:lnTo>
                    <a:pt x="0" y="391"/>
                  </a:lnTo>
                  <a:lnTo>
                    <a:pt x="0" y="596"/>
                  </a:lnTo>
                  <a:lnTo>
                    <a:pt x="574" y="596"/>
                  </a:lnTo>
                  <a:lnTo>
                    <a:pt x="574" y="391"/>
                  </a:lnTo>
                  <a:lnTo>
                    <a:pt x="446" y="391"/>
                  </a:lnTo>
                  <a:lnTo>
                    <a:pt x="446" y="364"/>
                  </a:lnTo>
                  <a:lnTo>
                    <a:pt x="500" y="364"/>
                  </a:lnTo>
                  <a:lnTo>
                    <a:pt x="500" y="0"/>
                  </a:lnTo>
                  <a:lnTo>
                    <a:pt x="70" y="0"/>
                  </a:lnTo>
                  <a:lnTo>
                    <a:pt x="70" y="364"/>
                  </a:lnTo>
                  <a:lnTo>
                    <a:pt x="124" y="364"/>
                  </a:lnTo>
                  <a:lnTo>
                    <a:pt x="124" y="391"/>
                  </a:lnTo>
                  <a:close/>
                </a:path>
              </a:pathLst>
            </a:custGeom>
            <a:solidFill>
              <a:srgbClr val="FFFFFF"/>
            </a:solidFill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0444" name="Line 6"/>
            <p:cNvSpPr>
              <a:spLocks noChangeShapeType="1"/>
            </p:cNvSpPr>
            <p:nvPr/>
          </p:nvSpPr>
          <p:spPr bwMode="auto">
            <a:xfrm>
              <a:off x="1138" y="1303"/>
              <a:ext cx="322" cy="1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0445" name="Line 7"/>
            <p:cNvSpPr>
              <a:spLocks noChangeShapeType="1"/>
            </p:cNvSpPr>
            <p:nvPr/>
          </p:nvSpPr>
          <p:spPr bwMode="auto">
            <a:xfrm>
              <a:off x="1138" y="1276"/>
              <a:ext cx="322" cy="1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0446" name="Freeform 8"/>
            <p:cNvSpPr>
              <a:spLocks noEditPoints="1"/>
            </p:cNvSpPr>
            <p:nvPr/>
          </p:nvSpPr>
          <p:spPr bwMode="auto">
            <a:xfrm>
              <a:off x="1310" y="1323"/>
              <a:ext cx="233" cy="168"/>
            </a:xfrm>
            <a:custGeom>
              <a:avLst/>
              <a:gdLst>
                <a:gd name="T0" fmla="*/ 0 w 233"/>
                <a:gd name="T1" fmla="*/ 168 h 168"/>
                <a:gd name="T2" fmla="*/ 188 w 233"/>
                <a:gd name="T3" fmla="*/ 168 h 168"/>
                <a:gd name="T4" fmla="*/ 188 w 233"/>
                <a:gd name="T5" fmla="*/ 0 h 168"/>
                <a:gd name="T6" fmla="*/ 0 w 233"/>
                <a:gd name="T7" fmla="*/ 0 h 168"/>
                <a:gd name="T8" fmla="*/ 0 w 233"/>
                <a:gd name="T9" fmla="*/ 168 h 168"/>
                <a:gd name="T10" fmla="*/ 204 w 233"/>
                <a:gd name="T11" fmla="*/ 26 h 168"/>
                <a:gd name="T12" fmla="*/ 233 w 233"/>
                <a:gd name="T13" fmla="*/ 26 h 168"/>
                <a:gd name="T14" fmla="*/ 233 w 233"/>
                <a:gd name="T15" fmla="*/ 0 h 168"/>
                <a:gd name="T16" fmla="*/ 204 w 233"/>
                <a:gd name="T17" fmla="*/ 0 h 168"/>
                <a:gd name="T18" fmla="*/ 204 w 233"/>
                <a:gd name="T19" fmla="*/ 26 h 168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233"/>
                <a:gd name="T31" fmla="*/ 0 h 168"/>
                <a:gd name="T32" fmla="*/ 233 w 233"/>
                <a:gd name="T33" fmla="*/ 168 h 168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233" h="168">
                  <a:moveTo>
                    <a:pt x="0" y="168"/>
                  </a:moveTo>
                  <a:lnTo>
                    <a:pt x="188" y="168"/>
                  </a:lnTo>
                  <a:lnTo>
                    <a:pt x="188" y="0"/>
                  </a:lnTo>
                  <a:lnTo>
                    <a:pt x="0" y="0"/>
                  </a:lnTo>
                  <a:lnTo>
                    <a:pt x="0" y="168"/>
                  </a:lnTo>
                  <a:close/>
                  <a:moveTo>
                    <a:pt x="204" y="26"/>
                  </a:moveTo>
                  <a:lnTo>
                    <a:pt x="233" y="26"/>
                  </a:lnTo>
                  <a:lnTo>
                    <a:pt x="233" y="0"/>
                  </a:lnTo>
                  <a:lnTo>
                    <a:pt x="204" y="0"/>
                  </a:lnTo>
                  <a:lnTo>
                    <a:pt x="204" y="26"/>
                  </a:lnTo>
                  <a:close/>
                </a:path>
              </a:pathLst>
            </a:custGeom>
            <a:solidFill>
              <a:srgbClr val="FFFFFF"/>
            </a:solidFill>
            <a:ln w="476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0447" name="Line 9"/>
            <p:cNvSpPr>
              <a:spLocks noChangeShapeType="1"/>
            </p:cNvSpPr>
            <p:nvPr/>
          </p:nvSpPr>
          <p:spPr bwMode="auto">
            <a:xfrm>
              <a:off x="1310" y="1379"/>
              <a:ext cx="188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0448" name="Line 10"/>
            <p:cNvSpPr>
              <a:spLocks noChangeShapeType="1"/>
            </p:cNvSpPr>
            <p:nvPr/>
          </p:nvSpPr>
          <p:spPr bwMode="auto">
            <a:xfrm>
              <a:off x="1310" y="1435"/>
              <a:ext cx="188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0449" name="Line 11"/>
            <p:cNvSpPr>
              <a:spLocks noChangeShapeType="1"/>
            </p:cNvSpPr>
            <p:nvPr/>
          </p:nvSpPr>
          <p:spPr bwMode="auto">
            <a:xfrm>
              <a:off x="1317" y="1405"/>
              <a:ext cx="172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0450" name="Rectangle 12"/>
            <p:cNvSpPr>
              <a:spLocks noChangeArrowheads="1"/>
            </p:cNvSpPr>
            <p:nvPr/>
          </p:nvSpPr>
          <p:spPr bwMode="auto">
            <a:xfrm>
              <a:off x="1416" y="1389"/>
              <a:ext cx="54" cy="36"/>
            </a:xfrm>
            <a:prstGeom prst="rect">
              <a:avLst/>
            </a:prstGeom>
            <a:noFill/>
            <a:ln w="4763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0451" name="Freeform 13"/>
            <p:cNvSpPr>
              <a:spLocks noEditPoints="1"/>
            </p:cNvSpPr>
            <p:nvPr/>
          </p:nvSpPr>
          <p:spPr bwMode="auto">
            <a:xfrm>
              <a:off x="1030" y="955"/>
              <a:ext cx="538" cy="401"/>
            </a:xfrm>
            <a:custGeom>
              <a:avLst/>
              <a:gdLst>
                <a:gd name="T0" fmla="*/ 452 w 538"/>
                <a:gd name="T1" fmla="*/ 285 h 401"/>
                <a:gd name="T2" fmla="*/ 472 w 538"/>
                <a:gd name="T3" fmla="*/ 285 h 401"/>
                <a:gd name="T4" fmla="*/ 472 w 538"/>
                <a:gd name="T5" fmla="*/ 278 h 401"/>
                <a:gd name="T6" fmla="*/ 452 w 538"/>
                <a:gd name="T7" fmla="*/ 278 h 401"/>
                <a:gd name="T8" fmla="*/ 452 w 538"/>
                <a:gd name="T9" fmla="*/ 285 h 401"/>
                <a:gd name="T10" fmla="*/ 121 w 538"/>
                <a:gd name="T11" fmla="*/ 239 h 401"/>
                <a:gd name="T12" fmla="*/ 121 w 538"/>
                <a:gd name="T13" fmla="*/ 27 h 401"/>
                <a:gd name="T14" fmla="*/ 417 w 538"/>
                <a:gd name="T15" fmla="*/ 27 h 401"/>
                <a:gd name="T16" fmla="*/ 417 w 538"/>
                <a:gd name="T17" fmla="*/ 239 h 401"/>
                <a:gd name="T18" fmla="*/ 121 w 538"/>
                <a:gd name="T19" fmla="*/ 239 h 401"/>
                <a:gd name="T20" fmla="*/ 108 w 538"/>
                <a:gd name="T21" fmla="*/ 252 h 401"/>
                <a:gd name="T22" fmla="*/ 430 w 538"/>
                <a:gd name="T23" fmla="*/ 252 h 401"/>
                <a:gd name="T24" fmla="*/ 430 w 538"/>
                <a:gd name="T25" fmla="*/ 14 h 401"/>
                <a:gd name="T26" fmla="*/ 446 w 538"/>
                <a:gd name="T27" fmla="*/ 14 h 401"/>
                <a:gd name="T28" fmla="*/ 446 w 538"/>
                <a:gd name="T29" fmla="*/ 0 h 401"/>
                <a:gd name="T30" fmla="*/ 96 w 538"/>
                <a:gd name="T31" fmla="*/ 0 h 401"/>
                <a:gd name="T32" fmla="*/ 96 w 538"/>
                <a:gd name="T33" fmla="*/ 265 h 401"/>
                <a:gd name="T34" fmla="*/ 108 w 538"/>
                <a:gd name="T35" fmla="*/ 265 h 401"/>
                <a:gd name="T36" fmla="*/ 108 w 538"/>
                <a:gd name="T37" fmla="*/ 252 h 401"/>
                <a:gd name="T38" fmla="*/ 0 w 538"/>
                <a:gd name="T39" fmla="*/ 388 h 401"/>
                <a:gd name="T40" fmla="*/ 54 w 538"/>
                <a:gd name="T41" fmla="*/ 388 h 401"/>
                <a:gd name="T42" fmla="*/ 54 w 538"/>
                <a:gd name="T43" fmla="*/ 368 h 401"/>
                <a:gd name="T44" fmla="*/ 0 w 538"/>
                <a:gd name="T45" fmla="*/ 368 h 401"/>
                <a:gd name="T46" fmla="*/ 0 w 538"/>
                <a:gd name="T47" fmla="*/ 388 h 401"/>
                <a:gd name="T48" fmla="*/ 316 w 538"/>
                <a:gd name="T49" fmla="*/ 401 h 401"/>
                <a:gd name="T50" fmla="*/ 430 w 538"/>
                <a:gd name="T51" fmla="*/ 401 h 401"/>
                <a:gd name="T52" fmla="*/ 430 w 538"/>
                <a:gd name="T53" fmla="*/ 391 h 401"/>
                <a:gd name="T54" fmla="*/ 316 w 538"/>
                <a:gd name="T55" fmla="*/ 391 h 401"/>
                <a:gd name="T56" fmla="*/ 316 w 538"/>
                <a:gd name="T57" fmla="*/ 401 h 401"/>
                <a:gd name="T58" fmla="*/ 523 w 538"/>
                <a:gd name="T59" fmla="*/ 378 h 401"/>
                <a:gd name="T60" fmla="*/ 538 w 538"/>
                <a:gd name="T61" fmla="*/ 378 h 401"/>
                <a:gd name="T62" fmla="*/ 538 w 538"/>
                <a:gd name="T63" fmla="*/ 368 h 401"/>
                <a:gd name="T64" fmla="*/ 523 w 538"/>
                <a:gd name="T65" fmla="*/ 368 h 401"/>
                <a:gd name="T66" fmla="*/ 523 w 538"/>
                <a:gd name="T67" fmla="*/ 378 h 401"/>
                <a:gd name="T68" fmla="*/ 523 w 538"/>
                <a:gd name="T69" fmla="*/ 394 h 401"/>
                <a:gd name="T70" fmla="*/ 538 w 538"/>
                <a:gd name="T71" fmla="*/ 394 h 401"/>
                <a:gd name="T72" fmla="*/ 538 w 538"/>
                <a:gd name="T73" fmla="*/ 388 h 401"/>
                <a:gd name="T74" fmla="*/ 523 w 538"/>
                <a:gd name="T75" fmla="*/ 388 h 401"/>
                <a:gd name="T76" fmla="*/ 523 w 538"/>
                <a:gd name="T77" fmla="*/ 394 h 401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w 538"/>
                <a:gd name="T118" fmla="*/ 0 h 401"/>
                <a:gd name="T119" fmla="*/ 538 w 538"/>
                <a:gd name="T120" fmla="*/ 401 h 401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T117" t="T118" r="T119" b="T120"/>
              <a:pathLst>
                <a:path w="538" h="401">
                  <a:moveTo>
                    <a:pt x="452" y="285"/>
                  </a:moveTo>
                  <a:lnTo>
                    <a:pt x="472" y="285"/>
                  </a:lnTo>
                  <a:lnTo>
                    <a:pt x="472" y="278"/>
                  </a:lnTo>
                  <a:lnTo>
                    <a:pt x="452" y="278"/>
                  </a:lnTo>
                  <a:lnTo>
                    <a:pt x="452" y="285"/>
                  </a:lnTo>
                  <a:close/>
                  <a:moveTo>
                    <a:pt x="121" y="239"/>
                  </a:moveTo>
                  <a:lnTo>
                    <a:pt x="121" y="27"/>
                  </a:lnTo>
                  <a:lnTo>
                    <a:pt x="417" y="27"/>
                  </a:lnTo>
                  <a:lnTo>
                    <a:pt x="417" y="239"/>
                  </a:lnTo>
                  <a:lnTo>
                    <a:pt x="121" y="239"/>
                  </a:lnTo>
                  <a:close/>
                  <a:moveTo>
                    <a:pt x="108" y="252"/>
                  </a:moveTo>
                  <a:lnTo>
                    <a:pt x="430" y="252"/>
                  </a:lnTo>
                  <a:lnTo>
                    <a:pt x="430" y="14"/>
                  </a:lnTo>
                  <a:lnTo>
                    <a:pt x="446" y="14"/>
                  </a:lnTo>
                  <a:lnTo>
                    <a:pt x="446" y="0"/>
                  </a:lnTo>
                  <a:lnTo>
                    <a:pt x="96" y="0"/>
                  </a:lnTo>
                  <a:lnTo>
                    <a:pt x="96" y="265"/>
                  </a:lnTo>
                  <a:lnTo>
                    <a:pt x="108" y="265"/>
                  </a:lnTo>
                  <a:lnTo>
                    <a:pt x="108" y="252"/>
                  </a:lnTo>
                  <a:close/>
                  <a:moveTo>
                    <a:pt x="0" y="388"/>
                  </a:moveTo>
                  <a:lnTo>
                    <a:pt x="54" y="388"/>
                  </a:lnTo>
                  <a:lnTo>
                    <a:pt x="54" y="368"/>
                  </a:lnTo>
                  <a:lnTo>
                    <a:pt x="0" y="368"/>
                  </a:lnTo>
                  <a:lnTo>
                    <a:pt x="0" y="388"/>
                  </a:lnTo>
                  <a:close/>
                  <a:moveTo>
                    <a:pt x="316" y="401"/>
                  </a:moveTo>
                  <a:lnTo>
                    <a:pt x="430" y="401"/>
                  </a:lnTo>
                  <a:lnTo>
                    <a:pt x="430" y="391"/>
                  </a:lnTo>
                  <a:lnTo>
                    <a:pt x="316" y="391"/>
                  </a:lnTo>
                  <a:lnTo>
                    <a:pt x="316" y="401"/>
                  </a:lnTo>
                  <a:close/>
                  <a:moveTo>
                    <a:pt x="523" y="378"/>
                  </a:moveTo>
                  <a:lnTo>
                    <a:pt x="538" y="378"/>
                  </a:lnTo>
                  <a:lnTo>
                    <a:pt x="538" y="368"/>
                  </a:lnTo>
                  <a:lnTo>
                    <a:pt x="523" y="368"/>
                  </a:lnTo>
                  <a:lnTo>
                    <a:pt x="523" y="378"/>
                  </a:lnTo>
                  <a:close/>
                  <a:moveTo>
                    <a:pt x="523" y="394"/>
                  </a:moveTo>
                  <a:lnTo>
                    <a:pt x="538" y="394"/>
                  </a:lnTo>
                  <a:lnTo>
                    <a:pt x="538" y="388"/>
                  </a:lnTo>
                  <a:lnTo>
                    <a:pt x="523" y="388"/>
                  </a:lnTo>
                  <a:lnTo>
                    <a:pt x="523" y="394"/>
                  </a:lnTo>
                  <a:close/>
                </a:path>
              </a:pathLst>
            </a:custGeom>
            <a:solidFill>
              <a:srgbClr val="000000"/>
            </a:solidFill>
            <a:ln w="476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0452" name="Line 14"/>
            <p:cNvSpPr>
              <a:spLocks noChangeShapeType="1"/>
            </p:cNvSpPr>
            <p:nvPr/>
          </p:nvSpPr>
          <p:spPr bwMode="auto">
            <a:xfrm>
              <a:off x="1084" y="1257"/>
              <a:ext cx="430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0453" name="Line 15"/>
            <p:cNvSpPr>
              <a:spLocks noChangeShapeType="1"/>
            </p:cNvSpPr>
            <p:nvPr/>
          </p:nvSpPr>
          <p:spPr bwMode="auto">
            <a:xfrm flipV="1">
              <a:off x="1193" y="1257"/>
              <a:ext cx="1" cy="19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0454" name="Line 16"/>
            <p:cNvSpPr>
              <a:spLocks noChangeShapeType="1"/>
            </p:cNvSpPr>
            <p:nvPr/>
          </p:nvSpPr>
          <p:spPr bwMode="auto">
            <a:xfrm flipV="1">
              <a:off x="1301" y="1257"/>
              <a:ext cx="1" cy="19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00359" name="Group 17"/>
          <p:cNvGrpSpPr>
            <a:grpSpLocks/>
          </p:cNvGrpSpPr>
          <p:nvPr/>
        </p:nvGrpSpPr>
        <p:grpSpPr bwMode="auto">
          <a:xfrm>
            <a:off x="7629525" y="6172200"/>
            <a:ext cx="371475" cy="381000"/>
            <a:chOff x="1014" y="912"/>
            <a:chExt cx="574" cy="596"/>
          </a:xfrm>
        </p:grpSpPr>
        <p:sp>
          <p:nvSpPr>
            <p:cNvPr id="100431" name="Freeform 18"/>
            <p:cNvSpPr>
              <a:spLocks/>
            </p:cNvSpPr>
            <p:nvPr/>
          </p:nvSpPr>
          <p:spPr bwMode="auto">
            <a:xfrm>
              <a:off x="1014" y="912"/>
              <a:ext cx="574" cy="596"/>
            </a:xfrm>
            <a:custGeom>
              <a:avLst/>
              <a:gdLst>
                <a:gd name="T0" fmla="*/ 124 w 574"/>
                <a:gd name="T1" fmla="*/ 391 h 596"/>
                <a:gd name="T2" fmla="*/ 0 w 574"/>
                <a:gd name="T3" fmla="*/ 391 h 596"/>
                <a:gd name="T4" fmla="*/ 0 w 574"/>
                <a:gd name="T5" fmla="*/ 596 h 596"/>
                <a:gd name="T6" fmla="*/ 574 w 574"/>
                <a:gd name="T7" fmla="*/ 596 h 596"/>
                <a:gd name="T8" fmla="*/ 574 w 574"/>
                <a:gd name="T9" fmla="*/ 391 h 596"/>
                <a:gd name="T10" fmla="*/ 446 w 574"/>
                <a:gd name="T11" fmla="*/ 391 h 596"/>
                <a:gd name="T12" fmla="*/ 446 w 574"/>
                <a:gd name="T13" fmla="*/ 364 h 596"/>
                <a:gd name="T14" fmla="*/ 500 w 574"/>
                <a:gd name="T15" fmla="*/ 364 h 596"/>
                <a:gd name="T16" fmla="*/ 500 w 574"/>
                <a:gd name="T17" fmla="*/ 0 h 596"/>
                <a:gd name="T18" fmla="*/ 70 w 574"/>
                <a:gd name="T19" fmla="*/ 0 h 596"/>
                <a:gd name="T20" fmla="*/ 70 w 574"/>
                <a:gd name="T21" fmla="*/ 364 h 596"/>
                <a:gd name="T22" fmla="*/ 124 w 574"/>
                <a:gd name="T23" fmla="*/ 364 h 596"/>
                <a:gd name="T24" fmla="*/ 124 w 574"/>
                <a:gd name="T25" fmla="*/ 391 h 59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574"/>
                <a:gd name="T40" fmla="*/ 0 h 596"/>
                <a:gd name="T41" fmla="*/ 574 w 574"/>
                <a:gd name="T42" fmla="*/ 596 h 59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574" h="596">
                  <a:moveTo>
                    <a:pt x="124" y="391"/>
                  </a:moveTo>
                  <a:lnTo>
                    <a:pt x="0" y="391"/>
                  </a:lnTo>
                  <a:lnTo>
                    <a:pt x="0" y="596"/>
                  </a:lnTo>
                  <a:lnTo>
                    <a:pt x="574" y="596"/>
                  </a:lnTo>
                  <a:lnTo>
                    <a:pt x="574" y="391"/>
                  </a:lnTo>
                  <a:lnTo>
                    <a:pt x="446" y="391"/>
                  </a:lnTo>
                  <a:lnTo>
                    <a:pt x="446" y="364"/>
                  </a:lnTo>
                  <a:lnTo>
                    <a:pt x="500" y="364"/>
                  </a:lnTo>
                  <a:lnTo>
                    <a:pt x="500" y="0"/>
                  </a:lnTo>
                  <a:lnTo>
                    <a:pt x="70" y="0"/>
                  </a:lnTo>
                  <a:lnTo>
                    <a:pt x="70" y="364"/>
                  </a:lnTo>
                  <a:lnTo>
                    <a:pt x="124" y="364"/>
                  </a:lnTo>
                  <a:lnTo>
                    <a:pt x="124" y="391"/>
                  </a:lnTo>
                  <a:close/>
                </a:path>
              </a:pathLst>
            </a:custGeom>
            <a:solidFill>
              <a:srgbClr val="FFFFFF"/>
            </a:solidFill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0432" name="Line 19"/>
            <p:cNvSpPr>
              <a:spLocks noChangeShapeType="1"/>
            </p:cNvSpPr>
            <p:nvPr/>
          </p:nvSpPr>
          <p:spPr bwMode="auto">
            <a:xfrm>
              <a:off x="1138" y="1303"/>
              <a:ext cx="322" cy="1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0433" name="Line 20"/>
            <p:cNvSpPr>
              <a:spLocks noChangeShapeType="1"/>
            </p:cNvSpPr>
            <p:nvPr/>
          </p:nvSpPr>
          <p:spPr bwMode="auto">
            <a:xfrm>
              <a:off x="1138" y="1276"/>
              <a:ext cx="322" cy="1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0434" name="Freeform 21"/>
            <p:cNvSpPr>
              <a:spLocks noEditPoints="1"/>
            </p:cNvSpPr>
            <p:nvPr/>
          </p:nvSpPr>
          <p:spPr bwMode="auto">
            <a:xfrm>
              <a:off x="1310" y="1323"/>
              <a:ext cx="233" cy="168"/>
            </a:xfrm>
            <a:custGeom>
              <a:avLst/>
              <a:gdLst>
                <a:gd name="T0" fmla="*/ 0 w 233"/>
                <a:gd name="T1" fmla="*/ 168 h 168"/>
                <a:gd name="T2" fmla="*/ 188 w 233"/>
                <a:gd name="T3" fmla="*/ 168 h 168"/>
                <a:gd name="T4" fmla="*/ 188 w 233"/>
                <a:gd name="T5" fmla="*/ 0 h 168"/>
                <a:gd name="T6" fmla="*/ 0 w 233"/>
                <a:gd name="T7" fmla="*/ 0 h 168"/>
                <a:gd name="T8" fmla="*/ 0 w 233"/>
                <a:gd name="T9" fmla="*/ 168 h 168"/>
                <a:gd name="T10" fmla="*/ 204 w 233"/>
                <a:gd name="T11" fmla="*/ 26 h 168"/>
                <a:gd name="T12" fmla="*/ 233 w 233"/>
                <a:gd name="T13" fmla="*/ 26 h 168"/>
                <a:gd name="T14" fmla="*/ 233 w 233"/>
                <a:gd name="T15" fmla="*/ 0 h 168"/>
                <a:gd name="T16" fmla="*/ 204 w 233"/>
                <a:gd name="T17" fmla="*/ 0 h 168"/>
                <a:gd name="T18" fmla="*/ 204 w 233"/>
                <a:gd name="T19" fmla="*/ 26 h 168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233"/>
                <a:gd name="T31" fmla="*/ 0 h 168"/>
                <a:gd name="T32" fmla="*/ 233 w 233"/>
                <a:gd name="T33" fmla="*/ 168 h 168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233" h="168">
                  <a:moveTo>
                    <a:pt x="0" y="168"/>
                  </a:moveTo>
                  <a:lnTo>
                    <a:pt x="188" y="168"/>
                  </a:lnTo>
                  <a:lnTo>
                    <a:pt x="188" y="0"/>
                  </a:lnTo>
                  <a:lnTo>
                    <a:pt x="0" y="0"/>
                  </a:lnTo>
                  <a:lnTo>
                    <a:pt x="0" y="168"/>
                  </a:lnTo>
                  <a:close/>
                  <a:moveTo>
                    <a:pt x="204" y="26"/>
                  </a:moveTo>
                  <a:lnTo>
                    <a:pt x="233" y="26"/>
                  </a:lnTo>
                  <a:lnTo>
                    <a:pt x="233" y="0"/>
                  </a:lnTo>
                  <a:lnTo>
                    <a:pt x="204" y="0"/>
                  </a:lnTo>
                  <a:lnTo>
                    <a:pt x="204" y="26"/>
                  </a:lnTo>
                  <a:close/>
                </a:path>
              </a:pathLst>
            </a:custGeom>
            <a:solidFill>
              <a:srgbClr val="FFFFFF"/>
            </a:solidFill>
            <a:ln w="476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0435" name="Line 22"/>
            <p:cNvSpPr>
              <a:spLocks noChangeShapeType="1"/>
            </p:cNvSpPr>
            <p:nvPr/>
          </p:nvSpPr>
          <p:spPr bwMode="auto">
            <a:xfrm>
              <a:off x="1310" y="1379"/>
              <a:ext cx="188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0436" name="Line 23"/>
            <p:cNvSpPr>
              <a:spLocks noChangeShapeType="1"/>
            </p:cNvSpPr>
            <p:nvPr/>
          </p:nvSpPr>
          <p:spPr bwMode="auto">
            <a:xfrm>
              <a:off x="1310" y="1435"/>
              <a:ext cx="188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0437" name="Line 24"/>
            <p:cNvSpPr>
              <a:spLocks noChangeShapeType="1"/>
            </p:cNvSpPr>
            <p:nvPr/>
          </p:nvSpPr>
          <p:spPr bwMode="auto">
            <a:xfrm>
              <a:off x="1317" y="1405"/>
              <a:ext cx="172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0438" name="Rectangle 25"/>
            <p:cNvSpPr>
              <a:spLocks noChangeArrowheads="1"/>
            </p:cNvSpPr>
            <p:nvPr/>
          </p:nvSpPr>
          <p:spPr bwMode="auto">
            <a:xfrm>
              <a:off x="1416" y="1389"/>
              <a:ext cx="54" cy="36"/>
            </a:xfrm>
            <a:prstGeom prst="rect">
              <a:avLst/>
            </a:prstGeom>
            <a:noFill/>
            <a:ln w="4763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0439" name="Freeform 26"/>
            <p:cNvSpPr>
              <a:spLocks noEditPoints="1"/>
            </p:cNvSpPr>
            <p:nvPr/>
          </p:nvSpPr>
          <p:spPr bwMode="auto">
            <a:xfrm>
              <a:off x="1030" y="955"/>
              <a:ext cx="538" cy="401"/>
            </a:xfrm>
            <a:custGeom>
              <a:avLst/>
              <a:gdLst>
                <a:gd name="T0" fmla="*/ 452 w 538"/>
                <a:gd name="T1" fmla="*/ 285 h 401"/>
                <a:gd name="T2" fmla="*/ 472 w 538"/>
                <a:gd name="T3" fmla="*/ 285 h 401"/>
                <a:gd name="T4" fmla="*/ 472 w 538"/>
                <a:gd name="T5" fmla="*/ 278 h 401"/>
                <a:gd name="T6" fmla="*/ 452 w 538"/>
                <a:gd name="T7" fmla="*/ 278 h 401"/>
                <a:gd name="T8" fmla="*/ 452 w 538"/>
                <a:gd name="T9" fmla="*/ 285 h 401"/>
                <a:gd name="T10" fmla="*/ 121 w 538"/>
                <a:gd name="T11" fmla="*/ 239 h 401"/>
                <a:gd name="T12" fmla="*/ 121 w 538"/>
                <a:gd name="T13" fmla="*/ 27 h 401"/>
                <a:gd name="T14" fmla="*/ 417 w 538"/>
                <a:gd name="T15" fmla="*/ 27 h 401"/>
                <a:gd name="T16" fmla="*/ 417 w 538"/>
                <a:gd name="T17" fmla="*/ 239 h 401"/>
                <a:gd name="T18" fmla="*/ 121 w 538"/>
                <a:gd name="T19" fmla="*/ 239 h 401"/>
                <a:gd name="T20" fmla="*/ 108 w 538"/>
                <a:gd name="T21" fmla="*/ 252 h 401"/>
                <a:gd name="T22" fmla="*/ 430 w 538"/>
                <a:gd name="T23" fmla="*/ 252 h 401"/>
                <a:gd name="T24" fmla="*/ 430 w 538"/>
                <a:gd name="T25" fmla="*/ 14 h 401"/>
                <a:gd name="T26" fmla="*/ 446 w 538"/>
                <a:gd name="T27" fmla="*/ 14 h 401"/>
                <a:gd name="T28" fmla="*/ 446 w 538"/>
                <a:gd name="T29" fmla="*/ 0 h 401"/>
                <a:gd name="T30" fmla="*/ 96 w 538"/>
                <a:gd name="T31" fmla="*/ 0 h 401"/>
                <a:gd name="T32" fmla="*/ 96 w 538"/>
                <a:gd name="T33" fmla="*/ 265 h 401"/>
                <a:gd name="T34" fmla="*/ 108 w 538"/>
                <a:gd name="T35" fmla="*/ 265 h 401"/>
                <a:gd name="T36" fmla="*/ 108 w 538"/>
                <a:gd name="T37" fmla="*/ 252 h 401"/>
                <a:gd name="T38" fmla="*/ 0 w 538"/>
                <a:gd name="T39" fmla="*/ 388 h 401"/>
                <a:gd name="T40" fmla="*/ 54 w 538"/>
                <a:gd name="T41" fmla="*/ 388 h 401"/>
                <a:gd name="T42" fmla="*/ 54 w 538"/>
                <a:gd name="T43" fmla="*/ 368 h 401"/>
                <a:gd name="T44" fmla="*/ 0 w 538"/>
                <a:gd name="T45" fmla="*/ 368 h 401"/>
                <a:gd name="T46" fmla="*/ 0 w 538"/>
                <a:gd name="T47" fmla="*/ 388 h 401"/>
                <a:gd name="T48" fmla="*/ 316 w 538"/>
                <a:gd name="T49" fmla="*/ 401 h 401"/>
                <a:gd name="T50" fmla="*/ 430 w 538"/>
                <a:gd name="T51" fmla="*/ 401 h 401"/>
                <a:gd name="T52" fmla="*/ 430 w 538"/>
                <a:gd name="T53" fmla="*/ 391 h 401"/>
                <a:gd name="T54" fmla="*/ 316 w 538"/>
                <a:gd name="T55" fmla="*/ 391 h 401"/>
                <a:gd name="T56" fmla="*/ 316 w 538"/>
                <a:gd name="T57" fmla="*/ 401 h 401"/>
                <a:gd name="T58" fmla="*/ 523 w 538"/>
                <a:gd name="T59" fmla="*/ 378 h 401"/>
                <a:gd name="T60" fmla="*/ 538 w 538"/>
                <a:gd name="T61" fmla="*/ 378 h 401"/>
                <a:gd name="T62" fmla="*/ 538 w 538"/>
                <a:gd name="T63" fmla="*/ 368 h 401"/>
                <a:gd name="T64" fmla="*/ 523 w 538"/>
                <a:gd name="T65" fmla="*/ 368 h 401"/>
                <a:gd name="T66" fmla="*/ 523 w 538"/>
                <a:gd name="T67" fmla="*/ 378 h 401"/>
                <a:gd name="T68" fmla="*/ 523 w 538"/>
                <a:gd name="T69" fmla="*/ 394 h 401"/>
                <a:gd name="T70" fmla="*/ 538 w 538"/>
                <a:gd name="T71" fmla="*/ 394 h 401"/>
                <a:gd name="T72" fmla="*/ 538 w 538"/>
                <a:gd name="T73" fmla="*/ 388 h 401"/>
                <a:gd name="T74" fmla="*/ 523 w 538"/>
                <a:gd name="T75" fmla="*/ 388 h 401"/>
                <a:gd name="T76" fmla="*/ 523 w 538"/>
                <a:gd name="T77" fmla="*/ 394 h 401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w 538"/>
                <a:gd name="T118" fmla="*/ 0 h 401"/>
                <a:gd name="T119" fmla="*/ 538 w 538"/>
                <a:gd name="T120" fmla="*/ 401 h 401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T117" t="T118" r="T119" b="T120"/>
              <a:pathLst>
                <a:path w="538" h="401">
                  <a:moveTo>
                    <a:pt x="452" y="285"/>
                  </a:moveTo>
                  <a:lnTo>
                    <a:pt x="472" y="285"/>
                  </a:lnTo>
                  <a:lnTo>
                    <a:pt x="472" y="278"/>
                  </a:lnTo>
                  <a:lnTo>
                    <a:pt x="452" y="278"/>
                  </a:lnTo>
                  <a:lnTo>
                    <a:pt x="452" y="285"/>
                  </a:lnTo>
                  <a:close/>
                  <a:moveTo>
                    <a:pt x="121" y="239"/>
                  </a:moveTo>
                  <a:lnTo>
                    <a:pt x="121" y="27"/>
                  </a:lnTo>
                  <a:lnTo>
                    <a:pt x="417" y="27"/>
                  </a:lnTo>
                  <a:lnTo>
                    <a:pt x="417" y="239"/>
                  </a:lnTo>
                  <a:lnTo>
                    <a:pt x="121" y="239"/>
                  </a:lnTo>
                  <a:close/>
                  <a:moveTo>
                    <a:pt x="108" y="252"/>
                  </a:moveTo>
                  <a:lnTo>
                    <a:pt x="430" y="252"/>
                  </a:lnTo>
                  <a:lnTo>
                    <a:pt x="430" y="14"/>
                  </a:lnTo>
                  <a:lnTo>
                    <a:pt x="446" y="14"/>
                  </a:lnTo>
                  <a:lnTo>
                    <a:pt x="446" y="0"/>
                  </a:lnTo>
                  <a:lnTo>
                    <a:pt x="96" y="0"/>
                  </a:lnTo>
                  <a:lnTo>
                    <a:pt x="96" y="265"/>
                  </a:lnTo>
                  <a:lnTo>
                    <a:pt x="108" y="265"/>
                  </a:lnTo>
                  <a:lnTo>
                    <a:pt x="108" y="252"/>
                  </a:lnTo>
                  <a:close/>
                  <a:moveTo>
                    <a:pt x="0" y="388"/>
                  </a:moveTo>
                  <a:lnTo>
                    <a:pt x="54" y="388"/>
                  </a:lnTo>
                  <a:lnTo>
                    <a:pt x="54" y="368"/>
                  </a:lnTo>
                  <a:lnTo>
                    <a:pt x="0" y="368"/>
                  </a:lnTo>
                  <a:lnTo>
                    <a:pt x="0" y="388"/>
                  </a:lnTo>
                  <a:close/>
                  <a:moveTo>
                    <a:pt x="316" y="401"/>
                  </a:moveTo>
                  <a:lnTo>
                    <a:pt x="430" y="401"/>
                  </a:lnTo>
                  <a:lnTo>
                    <a:pt x="430" y="391"/>
                  </a:lnTo>
                  <a:lnTo>
                    <a:pt x="316" y="391"/>
                  </a:lnTo>
                  <a:lnTo>
                    <a:pt x="316" y="401"/>
                  </a:lnTo>
                  <a:close/>
                  <a:moveTo>
                    <a:pt x="523" y="378"/>
                  </a:moveTo>
                  <a:lnTo>
                    <a:pt x="538" y="378"/>
                  </a:lnTo>
                  <a:lnTo>
                    <a:pt x="538" y="368"/>
                  </a:lnTo>
                  <a:lnTo>
                    <a:pt x="523" y="368"/>
                  </a:lnTo>
                  <a:lnTo>
                    <a:pt x="523" y="378"/>
                  </a:lnTo>
                  <a:close/>
                  <a:moveTo>
                    <a:pt x="523" y="394"/>
                  </a:moveTo>
                  <a:lnTo>
                    <a:pt x="538" y="394"/>
                  </a:lnTo>
                  <a:lnTo>
                    <a:pt x="538" y="388"/>
                  </a:lnTo>
                  <a:lnTo>
                    <a:pt x="523" y="388"/>
                  </a:lnTo>
                  <a:lnTo>
                    <a:pt x="523" y="394"/>
                  </a:lnTo>
                  <a:close/>
                </a:path>
              </a:pathLst>
            </a:custGeom>
            <a:solidFill>
              <a:srgbClr val="000000"/>
            </a:solidFill>
            <a:ln w="476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0440" name="Line 27"/>
            <p:cNvSpPr>
              <a:spLocks noChangeShapeType="1"/>
            </p:cNvSpPr>
            <p:nvPr/>
          </p:nvSpPr>
          <p:spPr bwMode="auto">
            <a:xfrm>
              <a:off x="1084" y="1257"/>
              <a:ext cx="430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0441" name="Line 28"/>
            <p:cNvSpPr>
              <a:spLocks noChangeShapeType="1"/>
            </p:cNvSpPr>
            <p:nvPr/>
          </p:nvSpPr>
          <p:spPr bwMode="auto">
            <a:xfrm flipV="1">
              <a:off x="1193" y="1257"/>
              <a:ext cx="1" cy="19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0442" name="Line 29"/>
            <p:cNvSpPr>
              <a:spLocks noChangeShapeType="1"/>
            </p:cNvSpPr>
            <p:nvPr/>
          </p:nvSpPr>
          <p:spPr bwMode="auto">
            <a:xfrm flipV="1">
              <a:off x="1301" y="1257"/>
              <a:ext cx="1" cy="19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00360" name="Group 30"/>
          <p:cNvGrpSpPr>
            <a:grpSpLocks/>
          </p:cNvGrpSpPr>
          <p:nvPr/>
        </p:nvGrpSpPr>
        <p:grpSpPr bwMode="auto">
          <a:xfrm>
            <a:off x="1371600" y="6172200"/>
            <a:ext cx="371475" cy="381000"/>
            <a:chOff x="1014" y="912"/>
            <a:chExt cx="574" cy="596"/>
          </a:xfrm>
        </p:grpSpPr>
        <p:sp>
          <p:nvSpPr>
            <p:cNvPr id="100419" name="Freeform 31"/>
            <p:cNvSpPr>
              <a:spLocks/>
            </p:cNvSpPr>
            <p:nvPr/>
          </p:nvSpPr>
          <p:spPr bwMode="auto">
            <a:xfrm>
              <a:off x="1014" y="912"/>
              <a:ext cx="574" cy="596"/>
            </a:xfrm>
            <a:custGeom>
              <a:avLst/>
              <a:gdLst>
                <a:gd name="T0" fmla="*/ 124 w 574"/>
                <a:gd name="T1" fmla="*/ 391 h 596"/>
                <a:gd name="T2" fmla="*/ 0 w 574"/>
                <a:gd name="T3" fmla="*/ 391 h 596"/>
                <a:gd name="T4" fmla="*/ 0 w 574"/>
                <a:gd name="T5" fmla="*/ 596 h 596"/>
                <a:gd name="T6" fmla="*/ 574 w 574"/>
                <a:gd name="T7" fmla="*/ 596 h 596"/>
                <a:gd name="T8" fmla="*/ 574 w 574"/>
                <a:gd name="T9" fmla="*/ 391 h 596"/>
                <a:gd name="T10" fmla="*/ 446 w 574"/>
                <a:gd name="T11" fmla="*/ 391 h 596"/>
                <a:gd name="T12" fmla="*/ 446 w 574"/>
                <a:gd name="T13" fmla="*/ 364 h 596"/>
                <a:gd name="T14" fmla="*/ 500 w 574"/>
                <a:gd name="T15" fmla="*/ 364 h 596"/>
                <a:gd name="T16" fmla="*/ 500 w 574"/>
                <a:gd name="T17" fmla="*/ 0 h 596"/>
                <a:gd name="T18" fmla="*/ 70 w 574"/>
                <a:gd name="T19" fmla="*/ 0 h 596"/>
                <a:gd name="T20" fmla="*/ 70 w 574"/>
                <a:gd name="T21" fmla="*/ 364 h 596"/>
                <a:gd name="T22" fmla="*/ 124 w 574"/>
                <a:gd name="T23" fmla="*/ 364 h 596"/>
                <a:gd name="T24" fmla="*/ 124 w 574"/>
                <a:gd name="T25" fmla="*/ 391 h 59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574"/>
                <a:gd name="T40" fmla="*/ 0 h 596"/>
                <a:gd name="T41" fmla="*/ 574 w 574"/>
                <a:gd name="T42" fmla="*/ 596 h 59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574" h="596">
                  <a:moveTo>
                    <a:pt x="124" y="391"/>
                  </a:moveTo>
                  <a:lnTo>
                    <a:pt x="0" y="391"/>
                  </a:lnTo>
                  <a:lnTo>
                    <a:pt x="0" y="596"/>
                  </a:lnTo>
                  <a:lnTo>
                    <a:pt x="574" y="596"/>
                  </a:lnTo>
                  <a:lnTo>
                    <a:pt x="574" y="391"/>
                  </a:lnTo>
                  <a:lnTo>
                    <a:pt x="446" y="391"/>
                  </a:lnTo>
                  <a:lnTo>
                    <a:pt x="446" y="364"/>
                  </a:lnTo>
                  <a:lnTo>
                    <a:pt x="500" y="364"/>
                  </a:lnTo>
                  <a:lnTo>
                    <a:pt x="500" y="0"/>
                  </a:lnTo>
                  <a:lnTo>
                    <a:pt x="70" y="0"/>
                  </a:lnTo>
                  <a:lnTo>
                    <a:pt x="70" y="364"/>
                  </a:lnTo>
                  <a:lnTo>
                    <a:pt x="124" y="364"/>
                  </a:lnTo>
                  <a:lnTo>
                    <a:pt x="124" y="391"/>
                  </a:lnTo>
                  <a:close/>
                </a:path>
              </a:pathLst>
            </a:custGeom>
            <a:solidFill>
              <a:srgbClr val="FFFFFF"/>
            </a:solidFill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0420" name="Line 32"/>
            <p:cNvSpPr>
              <a:spLocks noChangeShapeType="1"/>
            </p:cNvSpPr>
            <p:nvPr/>
          </p:nvSpPr>
          <p:spPr bwMode="auto">
            <a:xfrm>
              <a:off x="1138" y="1303"/>
              <a:ext cx="322" cy="1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0421" name="Line 33"/>
            <p:cNvSpPr>
              <a:spLocks noChangeShapeType="1"/>
            </p:cNvSpPr>
            <p:nvPr/>
          </p:nvSpPr>
          <p:spPr bwMode="auto">
            <a:xfrm>
              <a:off x="1138" y="1276"/>
              <a:ext cx="322" cy="1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0422" name="Freeform 34"/>
            <p:cNvSpPr>
              <a:spLocks noEditPoints="1"/>
            </p:cNvSpPr>
            <p:nvPr/>
          </p:nvSpPr>
          <p:spPr bwMode="auto">
            <a:xfrm>
              <a:off x="1310" y="1323"/>
              <a:ext cx="233" cy="168"/>
            </a:xfrm>
            <a:custGeom>
              <a:avLst/>
              <a:gdLst>
                <a:gd name="T0" fmla="*/ 0 w 233"/>
                <a:gd name="T1" fmla="*/ 168 h 168"/>
                <a:gd name="T2" fmla="*/ 188 w 233"/>
                <a:gd name="T3" fmla="*/ 168 h 168"/>
                <a:gd name="T4" fmla="*/ 188 w 233"/>
                <a:gd name="T5" fmla="*/ 0 h 168"/>
                <a:gd name="T6" fmla="*/ 0 w 233"/>
                <a:gd name="T7" fmla="*/ 0 h 168"/>
                <a:gd name="T8" fmla="*/ 0 w 233"/>
                <a:gd name="T9" fmla="*/ 168 h 168"/>
                <a:gd name="T10" fmla="*/ 204 w 233"/>
                <a:gd name="T11" fmla="*/ 26 h 168"/>
                <a:gd name="T12" fmla="*/ 233 w 233"/>
                <a:gd name="T13" fmla="*/ 26 h 168"/>
                <a:gd name="T14" fmla="*/ 233 w 233"/>
                <a:gd name="T15" fmla="*/ 0 h 168"/>
                <a:gd name="T16" fmla="*/ 204 w 233"/>
                <a:gd name="T17" fmla="*/ 0 h 168"/>
                <a:gd name="T18" fmla="*/ 204 w 233"/>
                <a:gd name="T19" fmla="*/ 26 h 168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233"/>
                <a:gd name="T31" fmla="*/ 0 h 168"/>
                <a:gd name="T32" fmla="*/ 233 w 233"/>
                <a:gd name="T33" fmla="*/ 168 h 168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233" h="168">
                  <a:moveTo>
                    <a:pt x="0" y="168"/>
                  </a:moveTo>
                  <a:lnTo>
                    <a:pt x="188" y="168"/>
                  </a:lnTo>
                  <a:lnTo>
                    <a:pt x="188" y="0"/>
                  </a:lnTo>
                  <a:lnTo>
                    <a:pt x="0" y="0"/>
                  </a:lnTo>
                  <a:lnTo>
                    <a:pt x="0" y="168"/>
                  </a:lnTo>
                  <a:close/>
                  <a:moveTo>
                    <a:pt x="204" y="26"/>
                  </a:moveTo>
                  <a:lnTo>
                    <a:pt x="233" y="26"/>
                  </a:lnTo>
                  <a:lnTo>
                    <a:pt x="233" y="0"/>
                  </a:lnTo>
                  <a:lnTo>
                    <a:pt x="204" y="0"/>
                  </a:lnTo>
                  <a:lnTo>
                    <a:pt x="204" y="26"/>
                  </a:lnTo>
                  <a:close/>
                </a:path>
              </a:pathLst>
            </a:custGeom>
            <a:solidFill>
              <a:srgbClr val="FFFFFF"/>
            </a:solidFill>
            <a:ln w="476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0423" name="Line 35"/>
            <p:cNvSpPr>
              <a:spLocks noChangeShapeType="1"/>
            </p:cNvSpPr>
            <p:nvPr/>
          </p:nvSpPr>
          <p:spPr bwMode="auto">
            <a:xfrm>
              <a:off x="1310" y="1379"/>
              <a:ext cx="188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0424" name="Line 36"/>
            <p:cNvSpPr>
              <a:spLocks noChangeShapeType="1"/>
            </p:cNvSpPr>
            <p:nvPr/>
          </p:nvSpPr>
          <p:spPr bwMode="auto">
            <a:xfrm>
              <a:off x="1310" y="1435"/>
              <a:ext cx="188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0425" name="Line 37"/>
            <p:cNvSpPr>
              <a:spLocks noChangeShapeType="1"/>
            </p:cNvSpPr>
            <p:nvPr/>
          </p:nvSpPr>
          <p:spPr bwMode="auto">
            <a:xfrm>
              <a:off x="1317" y="1405"/>
              <a:ext cx="172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0426" name="Rectangle 38"/>
            <p:cNvSpPr>
              <a:spLocks noChangeArrowheads="1"/>
            </p:cNvSpPr>
            <p:nvPr/>
          </p:nvSpPr>
          <p:spPr bwMode="auto">
            <a:xfrm>
              <a:off x="1416" y="1389"/>
              <a:ext cx="54" cy="36"/>
            </a:xfrm>
            <a:prstGeom prst="rect">
              <a:avLst/>
            </a:prstGeom>
            <a:noFill/>
            <a:ln w="4763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0427" name="Freeform 39"/>
            <p:cNvSpPr>
              <a:spLocks noEditPoints="1"/>
            </p:cNvSpPr>
            <p:nvPr/>
          </p:nvSpPr>
          <p:spPr bwMode="auto">
            <a:xfrm>
              <a:off x="1030" y="955"/>
              <a:ext cx="538" cy="401"/>
            </a:xfrm>
            <a:custGeom>
              <a:avLst/>
              <a:gdLst>
                <a:gd name="T0" fmla="*/ 452 w 538"/>
                <a:gd name="T1" fmla="*/ 285 h 401"/>
                <a:gd name="T2" fmla="*/ 472 w 538"/>
                <a:gd name="T3" fmla="*/ 285 h 401"/>
                <a:gd name="T4" fmla="*/ 472 w 538"/>
                <a:gd name="T5" fmla="*/ 278 h 401"/>
                <a:gd name="T6" fmla="*/ 452 w 538"/>
                <a:gd name="T7" fmla="*/ 278 h 401"/>
                <a:gd name="T8" fmla="*/ 452 w 538"/>
                <a:gd name="T9" fmla="*/ 285 h 401"/>
                <a:gd name="T10" fmla="*/ 121 w 538"/>
                <a:gd name="T11" fmla="*/ 239 h 401"/>
                <a:gd name="T12" fmla="*/ 121 w 538"/>
                <a:gd name="T13" fmla="*/ 27 h 401"/>
                <a:gd name="T14" fmla="*/ 417 w 538"/>
                <a:gd name="T15" fmla="*/ 27 h 401"/>
                <a:gd name="T16" fmla="*/ 417 w 538"/>
                <a:gd name="T17" fmla="*/ 239 h 401"/>
                <a:gd name="T18" fmla="*/ 121 w 538"/>
                <a:gd name="T19" fmla="*/ 239 h 401"/>
                <a:gd name="T20" fmla="*/ 108 w 538"/>
                <a:gd name="T21" fmla="*/ 252 h 401"/>
                <a:gd name="T22" fmla="*/ 430 w 538"/>
                <a:gd name="T23" fmla="*/ 252 h 401"/>
                <a:gd name="T24" fmla="*/ 430 w 538"/>
                <a:gd name="T25" fmla="*/ 14 h 401"/>
                <a:gd name="T26" fmla="*/ 446 w 538"/>
                <a:gd name="T27" fmla="*/ 14 h 401"/>
                <a:gd name="T28" fmla="*/ 446 w 538"/>
                <a:gd name="T29" fmla="*/ 0 h 401"/>
                <a:gd name="T30" fmla="*/ 96 w 538"/>
                <a:gd name="T31" fmla="*/ 0 h 401"/>
                <a:gd name="T32" fmla="*/ 96 w 538"/>
                <a:gd name="T33" fmla="*/ 265 h 401"/>
                <a:gd name="T34" fmla="*/ 108 w 538"/>
                <a:gd name="T35" fmla="*/ 265 h 401"/>
                <a:gd name="T36" fmla="*/ 108 w 538"/>
                <a:gd name="T37" fmla="*/ 252 h 401"/>
                <a:gd name="T38" fmla="*/ 0 w 538"/>
                <a:gd name="T39" fmla="*/ 388 h 401"/>
                <a:gd name="T40" fmla="*/ 54 w 538"/>
                <a:gd name="T41" fmla="*/ 388 h 401"/>
                <a:gd name="T42" fmla="*/ 54 w 538"/>
                <a:gd name="T43" fmla="*/ 368 h 401"/>
                <a:gd name="T44" fmla="*/ 0 w 538"/>
                <a:gd name="T45" fmla="*/ 368 h 401"/>
                <a:gd name="T46" fmla="*/ 0 w 538"/>
                <a:gd name="T47" fmla="*/ 388 h 401"/>
                <a:gd name="T48" fmla="*/ 316 w 538"/>
                <a:gd name="T49" fmla="*/ 401 h 401"/>
                <a:gd name="T50" fmla="*/ 430 w 538"/>
                <a:gd name="T51" fmla="*/ 401 h 401"/>
                <a:gd name="T52" fmla="*/ 430 w 538"/>
                <a:gd name="T53" fmla="*/ 391 h 401"/>
                <a:gd name="T54" fmla="*/ 316 w 538"/>
                <a:gd name="T55" fmla="*/ 391 h 401"/>
                <a:gd name="T56" fmla="*/ 316 w 538"/>
                <a:gd name="T57" fmla="*/ 401 h 401"/>
                <a:gd name="T58" fmla="*/ 523 w 538"/>
                <a:gd name="T59" fmla="*/ 378 h 401"/>
                <a:gd name="T60" fmla="*/ 538 w 538"/>
                <a:gd name="T61" fmla="*/ 378 h 401"/>
                <a:gd name="T62" fmla="*/ 538 w 538"/>
                <a:gd name="T63" fmla="*/ 368 h 401"/>
                <a:gd name="T64" fmla="*/ 523 w 538"/>
                <a:gd name="T65" fmla="*/ 368 h 401"/>
                <a:gd name="T66" fmla="*/ 523 w 538"/>
                <a:gd name="T67" fmla="*/ 378 h 401"/>
                <a:gd name="T68" fmla="*/ 523 w 538"/>
                <a:gd name="T69" fmla="*/ 394 h 401"/>
                <a:gd name="T70" fmla="*/ 538 w 538"/>
                <a:gd name="T71" fmla="*/ 394 h 401"/>
                <a:gd name="T72" fmla="*/ 538 w 538"/>
                <a:gd name="T73" fmla="*/ 388 h 401"/>
                <a:gd name="T74" fmla="*/ 523 w 538"/>
                <a:gd name="T75" fmla="*/ 388 h 401"/>
                <a:gd name="T76" fmla="*/ 523 w 538"/>
                <a:gd name="T77" fmla="*/ 394 h 401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w 538"/>
                <a:gd name="T118" fmla="*/ 0 h 401"/>
                <a:gd name="T119" fmla="*/ 538 w 538"/>
                <a:gd name="T120" fmla="*/ 401 h 401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T117" t="T118" r="T119" b="T120"/>
              <a:pathLst>
                <a:path w="538" h="401">
                  <a:moveTo>
                    <a:pt x="452" y="285"/>
                  </a:moveTo>
                  <a:lnTo>
                    <a:pt x="472" y="285"/>
                  </a:lnTo>
                  <a:lnTo>
                    <a:pt x="472" y="278"/>
                  </a:lnTo>
                  <a:lnTo>
                    <a:pt x="452" y="278"/>
                  </a:lnTo>
                  <a:lnTo>
                    <a:pt x="452" y="285"/>
                  </a:lnTo>
                  <a:close/>
                  <a:moveTo>
                    <a:pt x="121" y="239"/>
                  </a:moveTo>
                  <a:lnTo>
                    <a:pt x="121" y="27"/>
                  </a:lnTo>
                  <a:lnTo>
                    <a:pt x="417" y="27"/>
                  </a:lnTo>
                  <a:lnTo>
                    <a:pt x="417" y="239"/>
                  </a:lnTo>
                  <a:lnTo>
                    <a:pt x="121" y="239"/>
                  </a:lnTo>
                  <a:close/>
                  <a:moveTo>
                    <a:pt x="108" y="252"/>
                  </a:moveTo>
                  <a:lnTo>
                    <a:pt x="430" y="252"/>
                  </a:lnTo>
                  <a:lnTo>
                    <a:pt x="430" y="14"/>
                  </a:lnTo>
                  <a:lnTo>
                    <a:pt x="446" y="14"/>
                  </a:lnTo>
                  <a:lnTo>
                    <a:pt x="446" y="0"/>
                  </a:lnTo>
                  <a:lnTo>
                    <a:pt x="96" y="0"/>
                  </a:lnTo>
                  <a:lnTo>
                    <a:pt x="96" y="265"/>
                  </a:lnTo>
                  <a:lnTo>
                    <a:pt x="108" y="265"/>
                  </a:lnTo>
                  <a:lnTo>
                    <a:pt x="108" y="252"/>
                  </a:lnTo>
                  <a:close/>
                  <a:moveTo>
                    <a:pt x="0" y="388"/>
                  </a:moveTo>
                  <a:lnTo>
                    <a:pt x="54" y="388"/>
                  </a:lnTo>
                  <a:lnTo>
                    <a:pt x="54" y="368"/>
                  </a:lnTo>
                  <a:lnTo>
                    <a:pt x="0" y="368"/>
                  </a:lnTo>
                  <a:lnTo>
                    <a:pt x="0" y="388"/>
                  </a:lnTo>
                  <a:close/>
                  <a:moveTo>
                    <a:pt x="316" y="401"/>
                  </a:moveTo>
                  <a:lnTo>
                    <a:pt x="430" y="401"/>
                  </a:lnTo>
                  <a:lnTo>
                    <a:pt x="430" y="391"/>
                  </a:lnTo>
                  <a:lnTo>
                    <a:pt x="316" y="391"/>
                  </a:lnTo>
                  <a:lnTo>
                    <a:pt x="316" y="401"/>
                  </a:lnTo>
                  <a:close/>
                  <a:moveTo>
                    <a:pt x="523" y="378"/>
                  </a:moveTo>
                  <a:lnTo>
                    <a:pt x="538" y="378"/>
                  </a:lnTo>
                  <a:lnTo>
                    <a:pt x="538" y="368"/>
                  </a:lnTo>
                  <a:lnTo>
                    <a:pt x="523" y="368"/>
                  </a:lnTo>
                  <a:lnTo>
                    <a:pt x="523" y="378"/>
                  </a:lnTo>
                  <a:close/>
                  <a:moveTo>
                    <a:pt x="523" y="394"/>
                  </a:moveTo>
                  <a:lnTo>
                    <a:pt x="538" y="394"/>
                  </a:lnTo>
                  <a:lnTo>
                    <a:pt x="538" y="388"/>
                  </a:lnTo>
                  <a:lnTo>
                    <a:pt x="523" y="388"/>
                  </a:lnTo>
                  <a:lnTo>
                    <a:pt x="523" y="394"/>
                  </a:lnTo>
                  <a:close/>
                </a:path>
              </a:pathLst>
            </a:custGeom>
            <a:solidFill>
              <a:srgbClr val="000000"/>
            </a:solidFill>
            <a:ln w="476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0428" name="Line 40"/>
            <p:cNvSpPr>
              <a:spLocks noChangeShapeType="1"/>
            </p:cNvSpPr>
            <p:nvPr/>
          </p:nvSpPr>
          <p:spPr bwMode="auto">
            <a:xfrm>
              <a:off x="1084" y="1257"/>
              <a:ext cx="430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0429" name="Line 41"/>
            <p:cNvSpPr>
              <a:spLocks noChangeShapeType="1"/>
            </p:cNvSpPr>
            <p:nvPr/>
          </p:nvSpPr>
          <p:spPr bwMode="auto">
            <a:xfrm flipV="1">
              <a:off x="1193" y="1257"/>
              <a:ext cx="1" cy="19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0430" name="Line 42"/>
            <p:cNvSpPr>
              <a:spLocks noChangeShapeType="1"/>
            </p:cNvSpPr>
            <p:nvPr/>
          </p:nvSpPr>
          <p:spPr bwMode="auto">
            <a:xfrm flipV="1">
              <a:off x="1301" y="1257"/>
              <a:ext cx="1" cy="19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00361" name="Group 43"/>
          <p:cNvGrpSpPr>
            <a:grpSpLocks/>
          </p:cNvGrpSpPr>
          <p:nvPr/>
        </p:nvGrpSpPr>
        <p:grpSpPr bwMode="auto">
          <a:xfrm>
            <a:off x="3048000" y="6172200"/>
            <a:ext cx="371475" cy="381000"/>
            <a:chOff x="1014" y="912"/>
            <a:chExt cx="574" cy="596"/>
          </a:xfrm>
        </p:grpSpPr>
        <p:sp>
          <p:nvSpPr>
            <p:cNvPr id="100407" name="Freeform 44"/>
            <p:cNvSpPr>
              <a:spLocks/>
            </p:cNvSpPr>
            <p:nvPr/>
          </p:nvSpPr>
          <p:spPr bwMode="auto">
            <a:xfrm>
              <a:off x="1014" y="912"/>
              <a:ext cx="574" cy="596"/>
            </a:xfrm>
            <a:custGeom>
              <a:avLst/>
              <a:gdLst>
                <a:gd name="T0" fmla="*/ 124 w 574"/>
                <a:gd name="T1" fmla="*/ 391 h 596"/>
                <a:gd name="T2" fmla="*/ 0 w 574"/>
                <a:gd name="T3" fmla="*/ 391 h 596"/>
                <a:gd name="T4" fmla="*/ 0 w 574"/>
                <a:gd name="T5" fmla="*/ 596 h 596"/>
                <a:gd name="T6" fmla="*/ 574 w 574"/>
                <a:gd name="T7" fmla="*/ 596 h 596"/>
                <a:gd name="T8" fmla="*/ 574 w 574"/>
                <a:gd name="T9" fmla="*/ 391 h 596"/>
                <a:gd name="T10" fmla="*/ 446 w 574"/>
                <a:gd name="T11" fmla="*/ 391 h 596"/>
                <a:gd name="T12" fmla="*/ 446 w 574"/>
                <a:gd name="T13" fmla="*/ 364 h 596"/>
                <a:gd name="T14" fmla="*/ 500 w 574"/>
                <a:gd name="T15" fmla="*/ 364 h 596"/>
                <a:gd name="T16" fmla="*/ 500 w 574"/>
                <a:gd name="T17" fmla="*/ 0 h 596"/>
                <a:gd name="T18" fmla="*/ 70 w 574"/>
                <a:gd name="T19" fmla="*/ 0 h 596"/>
                <a:gd name="T20" fmla="*/ 70 w 574"/>
                <a:gd name="T21" fmla="*/ 364 h 596"/>
                <a:gd name="T22" fmla="*/ 124 w 574"/>
                <a:gd name="T23" fmla="*/ 364 h 596"/>
                <a:gd name="T24" fmla="*/ 124 w 574"/>
                <a:gd name="T25" fmla="*/ 391 h 59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574"/>
                <a:gd name="T40" fmla="*/ 0 h 596"/>
                <a:gd name="T41" fmla="*/ 574 w 574"/>
                <a:gd name="T42" fmla="*/ 596 h 59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574" h="596">
                  <a:moveTo>
                    <a:pt x="124" y="391"/>
                  </a:moveTo>
                  <a:lnTo>
                    <a:pt x="0" y="391"/>
                  </a:lnTo>
                  <a:lnTo>
                    <a:pt x="0" y="596"/>
                  </a:lnTo>
                  <a:lnTo>
                    <a:pt x="574" y="596"/>
                  </a:lnTo>
                  <a:lnTo>
                    <a:pt x="574" y="391"/>
                  </a:lnTo>
                  <a:lnTo>
                    <a:pt x="446" y="391"/>
                  </a:lnTo>
                  <a:lnTo>
                    <a:pt x="446" y="364"/>
                  </a:lnTo>
                  <a:lnTo>
                    <a:pt x="500" y="364"/>
                  </a:lnTo>
                  <a:lnTo>
                    <a:pt x="500" y="0"/>
                  </a:lnTo>
                  <a:lnTo>
                    <a:pt x="70" y="0"/>
                  </a:lnTo>
                  <a:lnTo>
                    <a:pt x="70" y="364"/>
                  </a:lnTo>
                  <a:lnTo>
                    <a:pt x="124" y="364"/>
                  </a:lnTo>
                  <a:lnTo>
                    <a:pt x="124" y="391"/>
                  </a:lnTo>
                  <a:close/>
                </a:path>
              </a:pathLst>
            </a:custGeom>
            <a:solidFill>
              <a:srgbClr val="FFFFFF"/>
            </a:solidFill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0408" name="Line 45"/>
            <p:cNvSpPr>
              <a:spLocks noChangeShapeType="1"/>
            </p:cNvSpPr>
            <p:nvPr/>
          </p:nvSpPr>
          <p:spPr bwMode="auto">
            <a:xfrm>
              <a:off x="1138" y="1303"/>
              <a:ext cx="322" cy="1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0409" name="Line 46"/>
            <p:cNvSpPr>
              <a:spLocks noChangeShapeType="1"/>
            </p:cNvSpPr>
            <p:nvPr/>
          </p:nvSpPr>
          <p:spPr bwMode="auto">
            <a:xfrm>
              <a:off x="1138" y="1276"/>
              <a:ext cx="322" cy="1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0410" name="Freeform 47"/>
            <p:cNvSpPr>
              <a:spLocks noEditPoints="1"/>
            </p:cNvSpPr>
            <p:nvPr/>
          </p:nvSpPr>
          <p:spPr bwMode="auto">
            <a:xfrm>
              <a:off x="1310" y="1323"/>
              <a:ext cx="233" cy="168"/>
            </a:xfrm>
            <a:custGeom>
              <a:avLst/>
              <a:gdLst>
                <a:gd name="T0" fmla="*/ 0 w 233"/>
                <a:gd name="T1" fmla="*/ 168 h 168"/>
                <a:gd name="T2" fmla="*/ 188 w 233"/>
                <a:gd name="T3" fmla="*/ 168 h 168"/>
                <a:gd name="T4" fmla="*/ 188 w 233"/>
                <a:gd name="T5" fmla="*/ 0 h 168"/>
                <a:gd name="T6" fmla="*/ 0 w 233"/>
                <a:gd name="T7" fmla="*/ 0 h 168"/>
                <a:gd name="T8" fmla="*/ 0 w 233"/>
                <a:gd name="T9" fmla="*/ 168 h 168"/>
                <a:gd name="T10" fmla="*/ 204 w 233"/>
                <a:gd name="T11" fmla="*/ 26 h 168"/>
                <a:gd name="T12" fmla="*/ 233 w 233"/>
                <a:gd name="T13" fmla="*/ 26 h 168"/>
                <a:gd name="T14" fmla="*/ 233 w 233"/>
                <a:gd name="T15" fmla="*/ 0 h 168"/>
                <a:gd name="T16" fmla="*/ 204 w 233"/>
                <a:gd name="T17" fmla="*/ 0 h 168"/>
                <a:gd name="T18" fmla="*/ 204 w 233"/>
                <a:gd name="T19" fmla="*/ 26 h 168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233"/>
                <a:gd name="T31" fmla="*/ 0 h 168"/>
                <a:gd name="T32" fmla="*/ 233 w 233"/>
                <a:gd name="T33" fmla="*/ 168 h 168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233" h="168">
                  <a:moveTo>
                    <a:pt x="0" y="168"/>
                  </a:moveTo>
                  <a:lnTo>
                    <a:pt x="188" y="168"/>
                  </a:lnTo>
                  <a:lnTo>
                    <a:pt x="188" y="0"/>
                  </a:lnTo>
                  <a:lnTo>
                    <a:pt x="0" y="0"/>
                  </a:lnTo>
                  <a:lnTo>
                    <a:pt x="0" y="168"/>
                  </a:lnTo>
                  <a:close/>
                  <a:moveTo>
                    <a:pt x="204" y="26"/>
                  </a:moveTo>
                  <a:lnTo>
                    <a:pt x="233" y="26"/>
                  </a:lnTo>
                  <a:lnTo>
                    <a:pt x="233" y="0"/>
                  </a:lnTo>
                  <a:lnTo>
                    <a:pt x="204" y="0"/>
                  </a:lnTo>
                  <a:lnTo>
                    <a:pt x="204" y="26"/>
                  </a:lnTo>
                  <a:close/>
                </a:path>
              </a:pathLst>
            </a:custGeom>
            <a:solidFill>
              <a:srgbClr val="FFFFFF"/>
            </a:solidFill>
            <a:ln w="476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0411" name="Line 48"/>
            <p:cNvSpPr>
              <a:spLocks noChangeShapeType="1"/>
            </p:cNvSpPr>
            <p:nvPr/>
          </p:nvSpPr>
          <p:spPr bwMode="auto">
            <a:xfrm>
              <a:off x="1310" y="1379"/>
              <a:ext cx="188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0412" name="Line 49"/>
            <p:cNvSpPr>
              <a:spLocks noChangeShapeType="1"/>
            </p:cNvSpPr>
            <p:nvPr/>
          </p:nvSpPr>
          <p:spPr bwMode="auto">
            <a:xfrm>
              <a:off x="1310" y="1435"/>
              <a:ext cx="188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0413" name="Line 50"/>
            <p:cNvSpPr>
              <a:spLocks noChangeShapeType="1"/>
            </p:cNvSpPr>
            <p:nvPr/>
          </p:nvSpPr>
          <p:spPr bwMode="auto">
            <a:xfrm>
              <a:off x="1317" y="1405"/>
              <a:ext cx="172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0414" name="Rectangle 51"/>
            <p:cNvSpPr>
              <a:spLocks noChangeArrowheads="1"/>
            </p:cNvSpPr>
            <p:nvPr/>
          </p:nvSpPr>
          <p:spPr bwMode="auto">
            <a:xfrm>
              <a:off x="1416" y="1389"/>
              <a:ext cx="54" cy="36"/>
            </a:xfrm>
            <a:prstGeom prst="rect">
              <a:avLst/>
            </a:prstGeom>
            <a:noFill/>
            <a:ln w="4763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0415" name="Freeform 52"/>
            <p:cNvSpPr>
              <a:spLocks noEditPoints="1"/>
            </p:cNvSpPr>
            <p:nvPr/>
          </p:nvSpPr>
          <p:spPr bwMode="auto">
            <a:xfrm>
              <a:off x="1030" y="955"/>
              <a:ext cx="538" cy="401"/>
            </a:xfrm>
            <a:custGeom>
              <a:avLst/>
              <a:gdLst>
                <a:gd name="T0" fmla="*/ 452 w 538"/>
                <a:gd name="T1" fmla="*/ 285 h 401"/>
                <a:gd name="T2" fmla="*/ 472 w 538"/>
                <a:gd name="T3" fmla="*/ 285 h 401"/>
                <a:gd name="T4" fmla="*/ 472 w 538"/>
                <a:gd name="T5" fmla="*/ 278 h 401"/>
                <a:gd name="T6" fmla="*/ 452 w 538"/>
                <a:gd name="T7" fmla="*/ 278 h 401"/>
                <a:gd name="T8" fmla="*/ 452 w 538"/>
                <a:gd name="T9" fmla="*/ 285 h 401"/>
                <a:gd name="T10" fmla="*/ 121 w 538"/>
                <a:gd name="T11" fmla="*/ 239 h 401"/>
                <a:gd name="T12" fmla="*/ 121 w 538"/>
                <a:gd name="T13" fmla="*/ 27 h 401"/>
                <a:gd name="T14" fmla="*/ 417 w 538"/>
                <a:gd name="T15" fmla="*/ 27 h 401"/>
                <a:gd name="T16" fmla="*/ 417 w 538"/>
                <a:gd name="T17" fmla="*/ 239 h 401"/>
                <a:gd name="T18" fmla="*/ 121 w 538"/>
                <a:gd name="T19" fmla="*/ 239 h 401"/>
                <a:gd name="T20" fmla="*/ 108 w 538"/>
                <a:gd name="T21" fmla="*/ 252 h 401"/>
                <a:gd name="T22" fmla="*/ 430 w 538"/>
                <a:gd name="T23" fmla="*/ 252 h 401"/>
                <a:gd name="T24" fmla="*/ 430 w 538"/>
                <a:gd name="T25" fmla="*/ 14 h 401"/>
                <a:gd name="T26" fmla="*/ 446 w 538"/>
                <a:gd name="T27" fmla="*/ 14 h 401"/>
                <a:gd name="T28" fmla="*/ 446 w 538"/>
                <a:gd name="T29" fmla="*/ 0 h 401"/>
                <a:gd name="T30" fmla="*/ 96 w 538"/>
                <a:gd name="T31" fmla="*/ 0 h 401"/>
                <a:gd name="T32" fmla="*/ 96 w 538"/>
                <a:gd name="T33" fmla="*/ 265 h 401"/>
                <a:gd name="T34" fmla="*/ 108 w 538"/>
                <a:gd name="T35" fmla="*/ 265 h 401"/>
                <a:gd name="T36" fmla="*/ 108 w 538"/>
                <a:gd name="T37" fmla="*/ 252 h 401"/>
                <a:gd name="T38" fmla="*/ 0 w 538"/>
                <a:gd name="T39" fmla="*/ 388 h 401"/>
                <a:gd name="T40" fmla="*/ 54 w 538"/>
                <a:gd name="T41" fmla="*/ 388 h 401"/>
                <a:gd name="T42" fmla="*/ 54 w 538"/>
                <a:gd name="T43" fmla="*/ 368 h 401"/>
                <a:gd name="T44" fmla="*/ 0 w 538"/>
                <a:gd name="T45" fmla="*/ 368 h 401"/>
                <a:gd name="T46" fmla="*/ 0 w 538"/>
                <a:gd name="T47" fmla="*/ 388 h 401"/>
                <a:gd name="T48" fmla="*/ 316 w 538"/>
                <a:gd name="T49" fmla="*/ 401 h 401"/>
                <a:gd name="T50" fmla="*/ 430 w 538"/>
                <a:gd name="T51" fmla="*/ 401 h 401"/>
                <a:gd name="T52" fmla="*/ 430 w 538"/>
                <a:gd name="T53" fmla="*/ 391 h 401"/>
                <a:gd name="T54" fmla="*/ 316 w 538"/>
                <a:gd name="T55" fmla="*/ 391 h 401"/>
                <a:gd name="T56" fmla="*/ 316 w 538"/>
                <a:gd name="T57" fmla="*/ 401 h 401"/>
                <a:gd name="T58" fmla="*/ 523 w 538"/>
                <a:gd name="T59" fmla="*/ 378 h 401"/>
                <a:gd name="T60" fmla="*/ 538 w 538"/>
                <a:gd name="T61" fmla="*/ 378 h 401"/>
                <a:gd name="T62" fmla="*/ 538 w 538"/>
                <a:gd name="T63" fmla="*/ 368 h 401"/>
                <a:gd name="T64" fmla="*/ 523 w 538"/>
                <a:gd name="T65" fmla="*/ 368 h 401"/>
                <a:gd name="T66" fmla="*/ 523 w 538"/>
                <a:gd name="T67" fmla="*/ 378 h 401"/>
                <a:gd name="T68" fmla="*/ 523 w 538"/>
                <a:gd name="T69" fmla="*/ 394 h 401"/>
                <a:gd name="T70" fmla="*/ 538 w 538"/>
                <a:gd name="T71" fmla="*/ 394 h 401"/>
                <a:gd name="T72" fmla="*/ 538 w 538"/>
                <a:gd name="T73" fmla="*/ 388 h 401"/>
                <a:gd name="T74" fmla="*/ 523 w 538"/>
                <a:gd name="T75" fmla="*/ 388 h 401"/>
                <a:gd name="T76" fmla="*/ 523 w 538"/>
                <a:gd name="T77" fmla="*/ 394 h 401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w 538"/>
                <a:gd name="T118" fmla="*/ 0 h 401"/>
                <a:gd name="T119" fmla="*/ 538 w 538"/>
                <a:gd name="T120" fmla="*/ 401 h 401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T117" t="T118" r="T119" b="T120"/>
              <a:pathLst>
                <a:path w="538" h="401">
                  <a:moveTo>
                    <a:pt x="452" y="285"/>
                  </a:moveTo>
                  <a:lnTo>
                    <a:pt x="472" y="285"/>
                  </a:lnTo>
                  <a:lnTo>
                    <a:pt x="472" y="278"/>
                  </a:lnTo>
                  <a:lnTo>
                    <a:pt x="452" y="278"/>
                  </a:lnTo>
                  <a:lnTo>
                    <a:pt x="452" y="285"/>
                  </a:lnTo>
                  <a:close/>
                  <a:moveTo>
                    <a:pt x="121" y="239"/>
                  </a:moveTo>
                  <a:lnTo>
                    <a:pt x="121" y="27"/>
                  </a:lnTo>
                  <a:lnTo>
                    <a:pt x="417" y="27"/>
                  </a:lnTo>
                  <a:lnTo>
                    <a:pt x="417" y="239"/>
                  </a:lnTo>
                  <a:lnTo>
                    <a:pt x="121" y="239"/>
                  </a:lnTo>
                  <a:close/>
                  <a:moveTo>
                    <a:pt x="108" y="252"/>
                  </a:moveTo>
                  <a:lnTo>
                    <a:pt x="430" y="252"/>
                  </a:lnTo>
                  <a:lnTo>
                    <a:pt x="430" y="14"/>
                  </a:lnTo>
                  <a:lnTo>
                    <a:pt x="446" y="14"/>
                  </a:lnTo>
                  <a:lnTo>
                    <a:pt x="446" y="0"/>
                  </a:lnTo>
                  <a:lnTo>
                    <a:pt x="96" y="0"/>
                  </a:lnTo>
                  <a:lnTo>
                    <a:pt x="96" y="265"/>
                  </a:lnTo>
                  <a:lnTo>
                    <a:pt x="108" y="265"/>
                  </a:lnTo>
                  <a:lnTo>
                    <a:pt x="108" y="252"/>
                  </a:lnTo>
                  <a:close/>
                  <a:moveTo>
                    <a:pt x="0" y="388"/>
                  </a:moveTo>
                  <a:lnTo>
                    <a:pt x="54" y="388"/>
                  </a:lnTo>
                  <a:lnTo>
                    <a:pt x="54" y="368"/>
                  </a:lnTo>
                  <a:lnTo>
                    <a:pt x="0" y="368"/>
                  </a:lnTo>
                  <a:lnTo>
                    <a:pt x="0" y="388"/>
                  </a:lnTo>
                  <a:close/>
                  <a:moveTo>
                    <a:pt x="316" y="401"/>
                  </a:moveTo>
                  <a:lnTo>
                    <a:pt x="430" y="401"/>
                  </a:lnTo>
                  <a:lnTo>
                    <a:pt x="430" y="391"/>
                  </a:lnTo>
                  <a:lnTo>
                    <a:pt x="316" y="391"/>
                  </a:lnTo>
                  <a:lnTo>
                    <a:pt x="316" y="401"/>
                  </a:lnTo>
                  <a:close/>
                  <a:moveTo>
                    <a:pt x="523" y="378"/>
                  </a:moveTo>
                  <a:lnTo>
                    <a:pt x="538" y="378"/>
                  </a:lnTo>
                  <a:lnTo>
                    <a:pt x="538" y="368"/>
                  </a:lnTo>
                  <a:lnTo>
                    <a:pt x="523" y="368"/>
                  </a:lnTo>
                  <a:lnTo>
                    <a:pt x="523" y="378"/>
                  </a:lnTo>
                  <a:close/>
                  <a:moveTo>
                    <a:pt x="523" y="394"/>
                  </a:moveTo>
                  <a:lnTo>
                    <a:pt x="538" y="394"/>
                  </a:lnTo>
                  <a:lnTo>
                    <a:pt x="538" y="388"/>
                  </a:lnTo>
                  <a:lnTo>
                    <a:pt x="523" y="388"/>
                  </a:lnTo>
                  <a:lnTo>
                    <a:pt x="523" y="394"/>
                  </a:lnTo>
                  <a:close/>
                </a:path>
              </a:pathLst>
            </a:custGeom>
            <a:solidFill>
              <a:srgbClr val="000000"/>
            </a:solidFill>
            <a:ln w="476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0416" name="Line 53"/>
            <p:cNvSpPr>
              <a:spLocks noChangeShapeType="1"/>
            </p:cNvSpPr>
            <p:nvPr/>
          </p:nvSpPr>
          <p:spPr bwMode="auto">
            <a:xfrm>
              <a:off x="1084" y="1257"/>
              <a:ext cx="430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0417" name="Line 54"/>
            <p:cNvSpPr>
              <a:spLocks noChangeShapeType="1"/>
            </p:cNvSpPr>
            <p:nvPr/>
          </p:nvSpPr>
          <p:spPr bwMode="auto">
            <a:xfrm flipV="1">
              <a:off x="1193" y="1257"/>
              <a:ext cx="1" cy="19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0418" name="Line 55"/>
            <p:cNvSpPr>
              <a:spLocks noChangeShapeType="1"/>
            </p:cNvSpPr>
            <p:nvPr/>
          </p:nvSpPr>
          <p:spPr bwMode="auto">
            <a:xfrm flipV="1">
              <a:off x="1301" y="1257"/>
              <a:ext cx="1" cy="19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00362" name="Group 56"/>
          <p:cNvGrpSpPr>
            <a:grpSpLocks/>
          </p:cNvGrpSpPr>
          <p:nvPr/>
        </p:nvGrpSpPr>
        <p:grpSpPr bwMode="auto">
          <a:xfrm>
            <a:off x="1524000" y="4648200"/>
            <a:ext cx="2179638" cy="1447800"/>
            <a:chOff x="832" y="1344"/>
            <a:chExt cx="1136" cy="1024"/>
          </a:xfrm>
        </p:grpSpPr>
        <p:sp>
          <p:nvSpPr>
            <p:cNvPr id="100398" name="Oval 57"/>
            <p:cNvSpPr>
              <a:spLocks noChangeArrowheads="1"/>
            </p:cNvSpPr>
            <p:nvPr/>
          </p:nvSpPr>
          <p:spPr bwMode="auto">
            <a:xfrm>
              <a:off x="1220" y="1344"/>
              <a:ext cx="495" cy="424"/>
            </a:xfrm>
            <a:prstGeom prst="ellipse">
              <a:avLst/>
            </a:prstGeom>
            <a:solidFill>
              <a:srgbClr val="99CCFF"/>
            </a:solidFill>
            <a:ln w="9525">
              <a:solidFill>
                <a:srgbClr val="99CC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0399" name="Oval 58"/>
            <p:cNvSpPr>
              <a:spLocks noChangeArrowheads="1"/>
            </p:cNvSpPr>
            <p:nvPr/>
          </p:nvSpPr>
          <p:spPr bwMode="auto">
            <a:xfrm>
              <a:off x="948" y="1455"/>
              <a:ext cx="379" cy="424"/>
            </a:xfrm>
            <a:prstGeom prst="ellipse">
              <a:avLst/>
            </a:prstGeom>
            <a:solidFill>
              <a:srgbClr val="99CCFF"/>
            </a:solidFill>
            <a:ln w="9525">
              <a:solidFill>
                <a:srgbClr val="99CC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0400" name="Oval 59"/>
            <p:cNvSpPr>
              <a:spLocks noChangeArrowheads="1"/>
            </p:cNvSpPr>
            <p:nvPr/>
          </p:nvSpPr>
          <p:spPr bwMode="auto">
            <a:xfrm>
              <a:off x="832" y="1710"/>
              <a:ext cx="256" cy="306"/>
            </a:xfrm>
            <a:prstGeom prst="ellipse">
              <a:avLst/>
            </a:prstGeom>
            <a:solidFill>
              <a:srgbClr val="99CCFF"/>
            </a:solidFill>
            <a:ln w="9525">
              <a:solidFill>
                <a:srgbClr val="99CC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0401" name="Oval 60"/>
            <p:cNvSpPr>
              <a:spLocks noChangeArrowheads="1"/>
            </p:cNvSpPr>
            <p:nvPr/>
          </p:nvSpPr>
          <p:spPr bwMode="auto">
            <a:xfrm>
              <a:off x="909" y="1862"/>
              <a:ext cx="435" cy="442"/>
            </a:xfrm>
            <a:prstGeom prst="ellipse">
              <a:avLst/>
            </a:prstGeom>
            <a:solidFill>
              <a:srgbClr val="99CCFF"/>
            </a:solidFill>
            <a:ln w="9525">
              <a:solidFill>
                <a:srgbClr val="99CC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0402" name="Oval 61"/>
            <p:cNvSpPr>
              <a:spLocks noChangeArrowheads="1"/>
            </p:cNvSpPr>
            <p:nvPr/>
          </p:nvSpPr>
          <p:spPr bwMode="auto">
            <a:xfrm>
              <a:off x="1086" y="1924"/>
              <a:ext cx="671" cy="444"/>
            </a:xfrm>
            <a:prstGeom prst="ellipse">
              <a:avLst/>
            </a:prstGeom>
            <a:solidFill>
              <a:srgbClr val="99CCFF"/>
            </a:solidFill>
            <a:ln w="9525">
              <a:solidFill>
                <a:srgbClr val="99CC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0403" name="Oval 62"/>
            <p:cNvSpPr>
              <a:spLocks noChangeArrowheads="1"/>
            </p:cNvSpPr>
            <p:nvPr/>
          </p:nvSpPr>
          <p:spPr bwMode="auto">
            <a:xfrm>
              <a:off x="1605" y="1488"/>
              <a:ext cx="311" cy="312"/>
            </a:xfrm>
            <a:prstGeom prst="ellipse">
              <a:avLst/>
            </a:prstGeom>
            <a:solidFill>
              <a:srgbClr val="99CCFF"/>
            </a:solidFill>
            <a:ln w="9525">
              <a:solidFill>
                <a:srgbClr val="99CC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0404" name="Oval 63"/>
            <p:cNvSpPr>
              <a:spLocks noChangeArrowheads="1"/>
            </p:cNvSpPr>
            <p:nvPr/>
          </p:nvSpPr>
          <p:spPr bwMode="auto">
            <a:xfrm>
              <a:off x="1602" y="1681"/>
              <a:ext cx="366" cy="333"/>
            </a:xfrm>
            <a:prstGeom prst="ellipse">
              <a:avLst/>
            </a:prstGeom>
            <a:solidFill>
              <a:srgbClr val="99CCFF"/>
            </a:solidFill>
            <a:ln w="9525">
              <a:solidFill>
                <a:srgbClr val="99CC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0405" name="Oval 64"/>
            <p:cNvSpPr>
              <a:spLocks noChangeArrowheads="1"/>
            </p:cNvSpPr>
            <p:nvPr/>
          </p:nvSpPr>
          <p:spPr bwMode="auto">
            <a:xfrm>
              <a:off x="1569" y="1751"/>
              <a:ext cx="364" cy="547"/>
            </a:xfrm>
            <a:prstGeom prst="ellipse">
              <a:avLst/>
            </a:prstGeom>
            <a:solidFill>
              <a:srgbClr val="99CCFF"/>
            </a:solidFill>
            <a:ln w="9525">
              <a:solidFill>
                <a:srgbClr val="99CC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0406" name="Oval 65"/>
            <p:cNvSpPr>
              <a:spLocks noChangeArrowheads="1"/>
            </p:cNvSpPr>
            <p:nvPr/>
          </p:nvSpPr>
          <p:spPr bwMode="auto">
            <a:xfrm>
              <a:off x="912" y="1434"/>
              <a:ext cx="1008" cy="918"/>
            </a:xfrm>
            <a:prstGeom prst="ellipse">
              <a:avLst/>
            </a:prstGeom>
            <a:solidFill>
              <a:srgbClr val="99CCFF"/>
            </a:solidFill>
            <a:ln w="9525">
              <a:solidFill>
                <a:srgbClr val="99CC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00363" name="Group 66"/>
          <p:cNvGrpSpPr>
            <a:grpSpLocks/>
          </p:cNvGrpSpPr>
          <p:nvPr/>
        </p:nvGrpSpPr>
        <p:grpSpPr bwMode="auto">
          <a:xfrm>
            <a:off x="5592763" y="4648200"/>
            <a:ext cx="2179637" cy="1447800"/>
            <a:chOff x="832" y="1344"/>
            <a:chExt cx="1136" cy="1024"/>
          </a:xfrm>
        </p:grpSpPr>
        <p:sp>
          <p:nvSpPr>
            <p:cNvPr id="100389" name="Oval 67"/>
            <p:cNvSpPr>
              <a:spLocks noChangeArrowheads="1"/>
            </p:cNvSpPr>
            <p:nvPr/>
          </p:nvSpPr>
          <p:spPr bwMode="auto">
            <a:xfrm>
              <a:off x="1220" y="1344"/>
              <a:ext cx="495" cy="424"/>
            </a:xfrm>
            <a:prstGeom prst="ellipse">
              <a:avLst/>
            </a:prstGeom>
            <a:solidFill>
              <a:srgbClr val="99FF66"/>
            </a:solidFill>
            <a:ln w="9525">
              <a:solidFill>
                <a:srgbClr val="99FF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0390" name="Oval 68"/>
            <p:cNvSpPr>
              <a:spLocks noChangeArrowheads="1"/>
            </p:cNvSpPr>
            <p:nvPr/>
          </p:nvSpPr>
          <p:spPr bwMode="auto">
            <a:xfrm>
              <a:off x="948" y="1455"/>
              <a:ext cx="379" cy="424"/>
            </a:xfrm>
            <a:prstGeom prst="ellipse">
              <a:avLst/>
            </a:prstGeom>
            <a:solidFill>
              <a:srgbClr val="99FF66"/>
            </a:solidFill>
            <a:ln w="9525">
              <a:solidFill>
                <a:srgbClr val="99FF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0391" name="Oval 69"/>
            <p:cNvSpPr>
              <a:spLocks noChangeArrowheads="1"/>
            </p:cNvSpPr>
            <p:nvPr/>
          </p:nvSpPr>
          <p:spPr bwMode="auto">
            <a:xfrm>
              <a:off x="832" y="1710"/>
              <a:ext cx="256" cy="306"/>
            </a:xfrm>
            <a:prstGeom prst="ellipse">
              <a:avLst/>
            </a:prstGeom>
            <a:solidFill>
              <a:srgbClr val="99FF66"/>
            </a:solidFill>
            <a:ln w="9525">
              <a:solidFill>
                <a:srgbClr val="99FF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0392" name="Oval 70"/>
            <p:cNvSpPr>
              <a:spLocks noChangeArrowheads="1"/>
            </p:cNvSpPr>
            <p:nvPr/>
          </p:nvSpPr>
          <p:spPr bwMode="auto">
            <a:xfrm>
              <a:off x="909" y="1862"/>
              <a:ext cx="435" cy="442"/>
            </a:xfrm>
            <a:prstGeom prst="ellipse">
              <a:avLst/>
            </a:prstGeom>
            <a:solidFill>
              <a:srgbClr val="99FF66"/>
            </a:solidFill>
            <a:ln w="9525">
              <a:solidFill>
                <a:srgbClr val="99FF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0393" name="Oval 71"/>
            <p:cNvSpPr>
              <a:spLocks noChangeArrowheads="1"/>
            </p:cNvSpPr>
            <p:nvPr/>
          </p:nvSpPr>
          <p:spPr bwMode="auto">
            <a:xfrm>
              <a:off x="1086" y="1924"/>
              <a:ext cx="671" cy="444"/>
            </a:xfrm>
            <a:prstGeom prst="ellipse">
              <a:avLst/>
            </a:prstGeom>
            <a:solidFill>
              <a:srgbClr val="99FF66"/>
            </a:solidFill>
            <a:ln w="9525">
              <a:solidFill>
                <a:srgbClr val="99FF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0394" name="Oval 72"/>
            <p:cNvSpPr>
              <a:spLocks noChangeArrowheads="1"/>
            </p:cNvSpPr>
            <p:nvPr/>
          </p:nvSpPr>
          <p:spPr bwMode="auto">
            <a:xfrm>
              <a:off x="1605" y="1488"/>
              <a:ext cx="311" cy="312"/>
            </a:xfrm>
            <a:prstGeom prst="ellipse">
              <a:avLst/>
            </a:prstGeom>
            <a:solidFill>
              <a:srgbClr val="99FF66"/>
            </a:solidFill>
            <a:ln w="9525">
              <a:solidFill>
                <a:srgbClr val="99FF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0395" name="Oval 73"/>
            <p:cNvSpPr>
              <a:spLocks noChangeArrowheads="1"/>
            </p:cNvSpPr>
            <p:nvPr/>
          </p:nvSpPr>
          <p:spPr bwMode="auto">
            <a:xfrm>
              <a:off x="1602" y="1681"/>
              <a:ext cx="366" cy="333"/>
            </a:xfrm>
            <a:prstGeom prst="ellipse">
              <a:avLst/>
            </a:prstGeom>
            <a:solidFill>
              <a:srgbClr val="99FF66"/>
            </a:solidFill>
            <a:ln w="9525">
              <a:solidFill>
                <a:srgbClr val="99FF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0396" name="Oval 74"/>
            <p:cNvSpPr>
              <a:spLocks noChangeArrowheads="1"/>
            </p:cNvSpPr>
            <p:nvPr/>
          </p:nvSpPr>
          <p:spPr bwMode="auto">
            <a:xfrm>
              <a:off x="1569" y="1751"/>
              <a:ext cx="364" cy="547"/>
            </a:xfrm>
            <a:prstGeom prst="ellipse">
              <a:avLst/>
            </a:prstGeom>
            <a:solidFill>
              <a:srgbClr val="99FF66"/>
            </a:solidFill>
            <a:ln w="9525">
              <a:solidFill>
                <a:srgbClr val="99FF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0397" name="Oval 75"/>
            <p:cNvSpPr>
              <a:spLocks noChangeArrowheads="1"/>
            </p:cNvSpPr>
            <p:nvPr/>
          </p:nvSpPr>
          <p:spPr bwMode="auto">
            <a:xfrm>
              <a:off x="912" y="1434"/>
              <a:ext cx="1008" cy="918"/>
            </a:xfrm>
            <a:prstGeom prst="ellipse">
              <a:avLst/>
            </a:prstGeom>
            <a:solidFill>
              <a:srgbClr val="99FF66"/>
            </a:solidFill>
            <a:ln w="9525">
              <a:solidFill>
                <a:srgbClr val="99FF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00364" name="Group 76"/>
          <p:cNvGrpSpPr>
            <a:grpSpLocks/>
          </p:cNvGrpSpPr>
          <p:nvPr/>
        </p:nvGrpSpPr>
        <p:grpSpPr bwMode="auto">
          <a:xfrm>
            <a:off x="3429000" y="4038600"/>
            <a:ext cx="2438400" cy="1447800"/>
            <a:chOff x="832" y="1344"/>
            <a:chExt cx="1136" cy="1024"/>
          </a:xfrm>
        </p:grpSpPr>
        <p:sp>
          <p:nvSpPr>
            <p:cNvPr id="100380" name="Oval 77"/>
            <p:cNvSpPr>
              <a:spLocks noChangeArrowheads="1"/>
            </p:cNvSpPr>
            <p:nvPr/>
          </p:nvSpPr>
          <p:spPr bwMode="auto">
            <a:xfrm>
              <a:off x="1220" y="1344"/>
              <a:ext cx="495" cy="424"/>
            </a:xfrm>
            <a:prstGeom prst="ellipse">
              <a:avLst/>
            </a:prstGeom>
            <a:solidFill>
              <a:srgbClr val="FFCC00"/>
            </a:solidFill>
            <a:ln w="9525">
              <a:solidFill>
                <a:srgbClr val="FFCC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0381" name="Oval 78"/>
            <p:cNvSpPr>
              <a:spLocks noChangeArrowheads="1"/>
            </p:cNvSpPr>
            <p:nvPr/>
          </p:nvSpPr>
          <p:spPr bwMode="auto">
            <a:xfrm>
              <a:off x="948" y="1455"/>
              <a:ext cx="379" cy="424"/>
            </a:xfrm>
            <a:prstGeom prst="ellipse">
              <a:avLst/>
            </a:prstGeom>
            <a:solidFill>
              <a:srgbClr val="FFCC00"/>
            </a:solidFill>
            <a:ln w="9525">
              <a:solidFill>
                <a:srgbClr val="FFCC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0382" name="Oval 79"/>
            <p:cNvSpPr>
              <a:spLocks noChangeArrowheads="1"/>
            </p:cNvSpPr>
            <p:nvPr/>
          </p:nvSpPr>
          <p:spPr bwMode="auto">
            <a:xfrm>
              <a:off x="832" y="1710"/>
              <a:ext cx="256" cy="306"/>
            </a:xfrm>
            <a:prstGeom prst="ellipse">
              <a:avLst/>
            </a:prstGeom>
            <a:solidFill>
              <a:srgbClr val="FFCC00"/>
            </a:solidFill>
            <a:ln w="9525">
              <a:solidFill>
                <a:srgbClr val="FFCC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0383" name="Oval 80"/>
            <p:cNvSpPr>
              <a:spLocks noChangeArrowheads="1"/>
            </p:cNvSpPr>
            <p:nvPr/>
          </p:nvSpPr>
          <p:spPr bwMode="auto">
            <a:xfrm>
              <a:off x="909" y="1862"/>
              <a:ext cx="435" cy="442"/>
            </a:xfrm>
            <a:prstGeom prst="ellipse">
              <a:avLst/>
            </a:prstGeom>
            <a:solidFill>
              <a:srgbClr val="FFCC00"/>
            </a:solidFill>
            <a:ln w="9525">
              <a:solidFill>
                <a:srgbClr val="FFCC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0384" name="Oval 81"/>
            <p:cNvSpPr>
              <a:spLocks noChangeArrowheads="1"/>
            </p:cNvSpPr>
            <p:nvPr/>
          </p:nvSpPr>
          <p:spPr bwMode="auto">
            <a:xfrm>
              <a:off x="1086" y="1924"/>
              <a:ext cx="671" cy="444"/>
            </a:xfrm>
            <a:prstGeom prst="ellipse">
              <a:avLst/>
            </a:prstGeom>
            <a:solidFill>
              <a:srgbClr val="FFCC00"/>
            </a:solidFill>
            <a:ln w="9525">
              <a:solidFill>
                <a:srgbClr val="FFCC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0385" name="Oval 82"/>
            <p:cNvSpPr>
              <a:spLocks noChangeArrowheads="1"/>
            </p:cNvSpPr>
            <p:nvPr/>
          </p:nvSpPr>
          <p:spPr bwMode="auto">
            <a:xfrm>
              <a:off x="1605" y="1488"/>
              <a:ext cx="311" cy="312"/>
            </a:xfrm>
            <a:prstGeom prst="ellipse">
              <a:avLst/>
            </a:prstGeom>
            <a:solidFill>
              <a:srgbClr val="FFCC00"/>
            </a:solidFill>
            <a:ln w="9525">
              <a:solidFill>
                <a:srgbClr val="FFCC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0386" name="Oval 83"/>
            <p:cNvSpPr>
              <a:spLocks noChangeArrowheads="1"/>
            </p:cNvSpPr>
            <p:nvPr/>
          </p:nvSpPr>
          <p:spPr bwMode="auto">
            <a:xfrm>
              <a:off x="1602" y="1681"/>
              <a:ext cx="366" cy="333"/>
            </a:xfrm>
            <a:prstGeom prst="ellipse">
              <a:avLst/>
            </a:prstGeom>
            <a:solidFill>
              <a:srgbClr val="FFCC00"/>
            </a:solidFill>
            <a:ln w="9525">
              <a:solidFill>
                <a:srgbClr val="FFCC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0387" name="Oval 84"/>
            <p:cNvSpPr>
              <a:spLocks noChangeArrowheads="1"/>
            </p:cNvSpPr>
            <p:nvPr/>
          </p:nvSpPr>
          <p:spPr bwMode="auto">
            <a:xfrm>
              <a:off x="1569" y="1751"/>
              <a:ext cx="364" cy="547"/>
            </a:xfrm>
            <a:prstGeom prst="ellipse">
              <a:avLst/>
            </a:prstGeom>
            <a:solidFill>
              <a:srgbClr val="FFCC00"/>
            </a:solidFill>
            <a:ln w="9525">
              <a:solidFill>
                <a:srgbClr val="FFCC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0388" name="Oval 85"/>
            <p:cNvSpPr>
              <a:spLocks noChangeArrowheads="1"/>
            </p:cNvSpPr>
            <p:nvPr/>
          </p:nvSpPr>
          <p:spPr bwMode="auto">
            <a:xfrm>
              <a:off x="912" y="1434"/>
              <a:ext cx="1008" cy="918"/>
            </a:xfrm>
            <a:prstGeom prst="ellipse">
              <a:avLst/>
            </a:prstGeom>
            <a:solidFill>
              <a:srgbClr val="FFCC00"/>
            </a:solidFill>
            <a:ln w="9525">
              <a:solidFill>
                <a:srgbClr val="FFCC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00365" name="Text Box 86"/>
          <p:cNvSpPr txBox="1">
            <a:spLocks noChangeArrowheads="1"/>
          </p:cNvSpPr>
          <p:nvPr/>
        </p:nvSpPr>
        <p:spPr bwMode="auto">
          <a:xfrm>
            <a:off x="571500" y="6219825"/>
            <a:ext cx="747000" cy="3359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9pPr>
          </a:lstStyle>
          <a:p>
            <a:pPr algn="l"/>
            <a:r>
              <a:rPr lang="en-US" sz="1600" b="0" dirty="0">
                <a:latin typeface="Calibri"/>
                <a:cs typeface="Calibri"/>
              </a:rPr>
              <a:t>Clients</a:t>
            </a:r>
          </a:p>
        </p:txBody>
      </p:sp>
      <p:sp>
        <p:nvSpPr>
          <p:cNvPr id="100366" name="Freeform 87"/>
          <p:cNvSpPr>
            <a:spLocks/>
          </p:cNvSpPr>
          <p:nvPr/>
        </p:nvSpPr>
        <p:spPr bwMode="auto">
          <a:xfrm>
            <a:off x="1677988" y="3957638"/>
            <a:ext cx="3043237" cy="2211387"/>
          </a:xfrm>
          <a:custGeom>
            <a:avLst/>
            <a:gdLst>
              <a:gd name="T0" fmla="*/ 2147483647 w 1920"/>
              <a:gd name="T1" fmla="*/ 0 h 1392"/>
              <a:gd name="T2" fmla="*/ 2147483647 w 1920"/>
              <a:gd name="T3" fmla="*/ 484565410 h 1392"/>
              <a:gd name="T4" fmla="*/ 2147483647 w 1920"/>
              <a:gd name="T5" fmla="*/ 726847321 h 1392"/>
              <a:gd name="T6" fmla="*/ 2147483647 w 1920"/>
              <a:gd name="T7" fmla="*/ 1695978142 h 1392"/>
              <a:gd name="T8" fmla="*/ 723539107 w 1920"/>
              <a:gd name="T9" fmla="*/ 2147483647 h 1392"/>
              <a:gd name="T10" fmla="*/ 0 w 1920"/>
              <a:gd name="T11" fmla="*/ 2147483647 h 1392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920"/>
              <a:gd name="T19" fmla="*/ 0 h 1392"/>
              <a:gd name="T20" fmla="*/ 1920 w 1920"/>
              <a:gd name="T21" fmla="*/ 1392 h 1392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920" h="1392">
                <a:moveTo>
                  <a:pt x="1920" y="0"/>
                </a:moveTo>
                <a:lnTo>
                  <a:pt x="1776" y="192"/>
                </a:lnTo>
                <a:lnTo>
                  <a:pt x="1488" y="288"/>
                </a:lnTo>
                <a:lnTo>
                  <a:pt x="864" y="672"/>
                </a:lnTo>
                <a:lnTo>
                  <a:pt x="288" y="1056"/>
                </a:lnTo>
                <a:lnTo>
                  <a:pt x="0" y="1392"/>
                </a:lnTo>
              </a:path>
            </a:pathLst>
          </a:custGeom>
          <a:noFill/>
          <a:ln w="25400">
            <a:solidFill>
              <a:schemeClr val="tx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lIns="90488" tIns="44450" rIns="90488" bIns="44450"/>
          <a:lstStyle/>
          <a:p>
            <a:endParaRPr lang="en-US"/>
          </a:p>
        </p:txBody>
      </p:sp>
      <p:sp>
        <p:nvSpPr>
          <p:cNvPr id="100367" name="Freeform 88"/>
          <p:cNvSpPr>
            <a:spLocks/>
          </p:cNvSpPr>
          <p:nvPr/>
        </p:nvSpPr>
        <p:spPr bwMode="auto">
          <a:xfrm>
            <a:off x="3200400" y="3962400"/>
            <a:ext cx="1600200" cy="2209800"/>
          </a:xfrm>
          <a:custGeom>
            <a:avLst/>
            <a:gdLst>
              <a:gd name="T0" fmla="*/ 2147483647 w 1008"/>
              <a:gd name="T1" fmla="*/ 0 h 1296"/>
              <a:gd name="T2" fmla="*/ 2147483647 w 1008"/>
              <a:gd name="T3" fmla="*/ 976866302 h 1296"/>
              <a:gd name="T4" fmla="*/ 0 w 1008"/>
              <a:gd name="T5" fmla="*/ 2147483647 h 1296"/>
              <a:gd name="T6" fmla="*/ 0 w 1008"/>
              <a:gd name="T7" fmla="*/ 2147483647 h 1296"/>
              <a:gd name="T8" fmla="*/ 0 60000 65536"/>
              <a:gd name="T9" fmla="*/ 0 60000 65536"/>
              <a:gd name="T10" fmla="*/ 0 60000 65536"/>
              <a:gd name="T11" fmla="*/ 0 60000 65536"/>
              <a:gd name="T12" fmla="*/ 0 w 1008"/>
              <a:gd name="T13" fmla="*/ 0 h 1296"/>
              <a:gd name="T14" fmla="*/ 1008 w 1008"/>
              <a:gd name="T15" fmla="*/ 1296 h 129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008" h="1296">
                <a:moveTo>
                  <a:pt x="1008" y="0"/>
                </a:moveTo>
                <a:lnTo>
                  <a:pt x="864" y="336"/>
                </a:lnTo>
                <a:lnTo>
                  <a:pt x="0" y="864"/>
                </a:lnTo>
                <a:lnTo>
                  <a:pt x="0" y="1296"/>
                </a:lnTo>
              </a:path>
            </a:pathLst>
          </a:custGeom>
          <a:noFill/>
          <a:ln w="25400">
            <a:solidFill>
              <a:schemeClr val="tx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lIns="90488" tIns="44450" rIns="90488" bIns="44450"/>
          <a:lstStyle/>
          <a:p>
            <a:endParaRPr lang="en-US"/>
          </a:p>
        </p:txBody>
      </p:sp>
      <p:sp>
        <p:nvSpPr>
          <p:cNvPr id="100368" name="Freeform 89"/>
          <p:cNvSpPr>
            <a:spLocks/>
          </p:cNvSpPr>
          <p:nvPr/>
        </p:nvSpPr>
        <p:spPr bwMode="auto">
          <a:xfrm>
            <a:off x="4876800" y="3962400"/>
            <a:ext cx="2895600" cy="2209800"/>
          </a:xfrm>
          <a:custGeom>
            <a:avLst/>
            <a:gdLst>
              <a:gd name="T0" fmla="*/ 0 w 1824"/>
              <a:gd name="T1" fmla="*/ 0 h 1392"/>
              <a:gd name="T2" fmla="*/ 967740000 w 1824"/>
              <a:gd name="T3" fmla="*/ 725805000 h 1392"/>
              <a:gd name="T4" fmla="*/ 1693545000 w 1824"/>
              <a:gd name="T5" fmla="*/ 1572577500 h 1392"/>
              <a:gd name="T6" fmla="*/ 2147483647 w 1824"/>
              <a:gd name="T7" fmla="*/ 1693545000 h 1392"/>
              <a:gd name="T8" fmla="*/ 2147483647 w 1824"/>
              <a:gd name="T9" fmla="*/ 2147483647 h 139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824"/>
              <a:gd name="T16" fmla="*/ 0 h 1392"/>
              <a:gd name="T17" fmla="*/ 1824 w 1824"/>
              <a:gd name="T18" fmla="*/ 1392 h 139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824" h="1392">
                <a:moveTo>
                  <a:pt x="0" y="0"/>
                </a:moveTo>
                <a:lnTo>
                  <a:pt x="384" y="288"/>
                </a:lnTo>
                <a:lnTo>
                  <a:pt x="672" y="624"/>
                </a:lnTo>
                <a:lnTo>
                  <a:pt x="1248" y="672"/>
                </a:lnTo>
                <a:lnTo>
                  <a:pt x="1824" y="1392"/>
                </a:lnTo>
              </a:path>
            </a:pathLst>
          </a:custGeom>
          <a:noFill/>
          <a:ln w="25400">
            <a:solidFill>
              <a:schemeClr val="tx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lIns="90488" tIns="44450" rIns="90488" bIns="44450"/>
          <a:lstStyle/>
          <a:p>
            <a:endParaRPr lang="en-US"/>
          </a:p>
        </p:txBody>
      </p:sp>
      <p:sp>
        <p:nvSpPr>
          <p:cNvPr id="100369" name="Freeform 90"/>
          <p:cNvSpPr>
            <a:spLocks/>
          </p:cNvSpPr>
          <p:nvPr/>
        </p:nvSpPr>
        <p:spPr bwMode="auto">
          <a:xfrm>
            <a:off x="4800600" y="3962400"/>
            <a:ext cx="1600200" cy="2209800"/>
          </a:xfrm>
          <a:custGeom>
            <a:avLst/>
            <a:gdLst>
              <a:gd name="T0" fmla="*/ 0 w 1008"/>
              <a:gd name="T1" fmla="*/ 0 h 1392"/>
              <a:gd name="T2" fmla="*/ 967740000 w 1008"/>
              <a:gd name="T3" fmla="*/ 1088707500 h 1392"/>
              <a:gd name="T4" fmla="*/ 1693545000 w 1008"/>
              <a:gd name="T5" fmla="*/ 2147483647 h 1392"/>
              <a:gd name="T6" fmla="*/ 2147483647 w 1008"/>
              <a:gd name="T7" fmla="*/ 2147483647 h 1392"/>
              <a:gd name="T8" fmla="*/ 2147483647 w 1008"/>
              <a:gd name="T9" fmla="*/ 2147483647 h 139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008"/>
              <a:gd name="T16" fmla="*/ 0 h 1392"/>
              <a:gd name="T17" fmla="*/ 1008 w 1008"/>
              <a:gd name="T18" fmla="*/ 1392 h 139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008" h="1392">
                <a:moveTo>
                  <a:pt x="0" y="0"/>
                </a:moveTo>
                <a:lnTo>
                  <a:pt x="384" y="432"/>
                </a:lnTo>
                <a:lnTo>
                  <a:pt x="672" y="864"/>
                </a:lnTo>
                <a:lnTo>
                  <a:pt x="912" y="1008"/>
                </a:lnTo>
                <a:lnTo>
                  <a:pt x="1008" y="1392"/>
                </a:lnTo>
              </a:path>
            </a:pathLst>
          </a:custGeom>
          <a:noFill/>
          <a:ln w="25400">
            <a:solidFill>
              <a:schemeClr val="tx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lIns="90488" tIns="44450" rIns="90488" bIns="44450"/>
          <a:lstStyle/>
          <a:p>
            <a:endParaRPr lang="en-US"/>
          </a:p>
        </p:txBody>
      </p:sp>
      <p:sp>
        <p:nvSpPr>
          <p:cNvPr id="100370" name="Text Box 91"/>
          <p:cNvSpPr txBox="1">
            <a:spLocks noChangeArrowheads="1"/>
          </p:cNvSpPr>
          <p:nvPr/>
        </p:nvSpPr>
        <p:spPr bwMode="auto">
          <a:xfrm>
            <a:off x="3962400" y="4419600"/>
            <a:ext cx="1296931" cy="3359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9pPr>
          </a:lstStyle>
          <a:p>
            <a:pPr algn="l"/>
            <a:r>
              <a:rPr lang="en-US" sz="1600" b="0" dirty="0">
                <a:latin typeface="Calibri"/>
                <a:cs typeface="Calibri"/>
              </a:rPr>
              <a:t>Backbone ISP</a:t>
            </a:r>
          </a:p>
        </p:txBody>
      </p:sp>
      <p:sp>
        <p:nvSpPr>
          <p:cNvPr id="100371" name="Text Box 92"/>
          <p:cNvSpPr txBox="1">
            <a:spLocks noChangeArrowheads="1"/>
          </p:cNvSpPr>
          <p:nvPr/>
        </p:nvSpPr>
        <p:spPr bwMode="auto">
          <a:xfrm>
            <a:off x="2195513" y="5091113"/>
            <a:ext cx="601528" cy="3359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9pPr>
          </a:lstStyle>
          <a:p>
            <a:pPr algn="l"/>
            <a:r>
              <a:rPr lang="en-US" sz="1600" b="0" dirty="0">
                <a:latin typeface="Calibri"/>
                <a:cs typeface="Calibri"/>
              </a:rPr>
              <a:t>ISP-1</a:t>
            </a:r>
          </a:p>
        </p:txBody>
      </p:sp>
      <p:sp>
        <p:nvSpPr>
          <p:cNvPr id="100372" name="Text Box 93"/>
          <p:cNvSpPr txBox="1">
            <a:spLocks noChangeArrowheads="1"/>
          </p:cNvSpPr>
          <p:nvPr/>
        </p:nvSpPr>
        <p:spPr bwMode="auto">
          <a:xfrm>
            <a:off x="6397625" y="5105400"/>
            <a:ext cx="601528" cy="3359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9pPr>
          </a:lstStyle>
          <a:p>
            <a:pPr algn="l"/>
            <a:r>
              <a:rPr lang="en-US" sz="1600" b="0" dirty="0">
                <a:latin typeface="Calibri"/>
                <a:cs typeface="Calibri"/>
              </a:rPr>
              <a:t>ISP-2</a:t>
            </a:r>
          </a:p>
        </p:txBody>
      </p:sp>
      <p:graphicFrame>
        <p:nvGraphicFramePr>
          <p:cNvPr id="100354" name="Object 2"/>
          <p:cNvGraphicFramePr>
            <a:graphicFrameLocks noChangeAspect="1"/>
          </p:cNvGraphicFramePr>
          <p:nvPr>
            <p:extLst/>
          </p:nvPr>
        </p:nvGraphicFramePr>
        <p:xfrm>
          <a:off x="6260809" y="3498205"/>
          <a:ext cx="314325" cy="515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87" name="Clip" r:id="rId4" imgW="2107949" imgH="3470495" progId="MS_ClipArt_Gallery.5">
                  <p:embed/>
                </p:oleObj>
              </mc:Choice>
              <mc:Fallback>
                <p:oleObj name="Clip" r:id="rId4" imgW="2107949" imgH="3470495" progId="MS_ClipArt_Gallery.5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60809" y="3498205"/>
                        <a:ext cx="314325" cy="515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0374" name="Rectangle 96"/>
          <p:cNvSpPr>
            <a:spLocks noChangeArrowheads="1"/>
          </p:cNvSpPr>
          <p:nvPr/>
        </p:nvSpPr>
        <p:spPr bwMode="auto">
          <a:xfrm>
            <a:off x="4191000" y="3657600"/>
            <a:ext cx="236538" cy="228600"/>
          </a:xfrm>
          <a:prstGeom prst="rect">
            <a:avLst/>
          </a:prstGeom>
          <a:solidFill>
            <a:srgbClr val="EAEAEA"/>
          </a:solidFill>
          <a:ln w="9525">
            <a:miter lim="800000"/>
            <a:headEnd/>
            <a:tailEnd/>
          </a:ln>
          <a:scene3d>
            <a:camera prst="legacyObliqueTopLeft"/>
            <a:lightRig rig="legacyFlat3" dir="t"/>
          </a:scene3d>
          <a:sp3d extrusionH="125400" prstMaterial="legacyMatte">
            <a:bevelT w="13500" h="13500" prst="angle"/>
            <a:bevelB w="13500" h="13500" prst="angle"/>
            <a:extrusionClr>
              <a:srgbClr val="EAEAEA"/>
            </a:extrusionClr>
          </a:sp3d>
        </p:spPr>
        <p:txBody>
          <a:bodyPr wrap="none" lIns="90488" tIns="44450" rIns="90488" bIns="44450" anchor="ctr">
            <a:flatTx/>
          </a:bodyPr>
          <a:lstStyle/>
          <a:p>
            <a:endParaRPr lang="en-US"/>
          </a:p>
        </p:txBody>
      </p:sp>
      <p:sp>
        <p:nvSpPr>
          <p:cNvPr id="100375" name="Rectangle 97"/>
          <p:cNvSpPr>
            <a:spLocks noChangeArrowheads="1"/>
          </p:cNvSpPr>
          <p:nvPr/>
        </p:nvSpPr>
        <p:spPr bwMode="auto">
          <a:xfrm>
            <a:off x="4724400" y="3657600"/>
            <a:ext cx="236538" cy="228600"/>
          </a:xfrm>
          <a:prstGeom prst="rect">
            <a:avLst/>
          </a:prstGeom>
          <a:solidFill>
            <a:srgbClr val="EAEAEA"/>
          </a:solidFill>
          <a:ln w="9525">
            <a:miter lim="800000"/>
            <a:headEnd/>
            <a:tailEnd/>
          </a:ln>
          <a:scene3d>
            <a:camera prst="legacyObliqueTopLeft"/>
            <a:lightRig rig="legacyFlat3" dir="t"/>
          </a:scene3d>
          <a:sp3d extrusionH="125400" prstMaterial="legacyMatte">
            <a:bevelT w="13500" h="13500" prst="angle"/>
            <a:bevelB w="13500" h="13500" prst="angle"/>
            <a:extrusionClr>
              <a:srgbClr val="EAEAEA"/>
            </a:extrusionClr>
          </a:sp3d>
        </p:spPr>
        <p:txBody>
          <a:bodyPr wrap="none" lIns="90488" tIns="44450" rIns="90488" bIns="44450" anchor="ctr">
            <a:flatTx/>
          </a:bodyPr>
          <a:lstStyle/>
          <a:p>
            <a:endParaRPr lang="en-US"/>
          </a:p>
        </p:txBody>
      </p:sp>
      <p:sp>
        <p:nvSpPr>
          <p:cNvPr id="100376" name="Rectangle 98"/>
          <p:cNvSpPr>
            <a:spLocks noChangeArrowheads="1"/>
          </p:cNvSpPr>
          <p:nvPr/>
        </p:nvSpPr>
        <p:spPr bwMode="auto">
          <a:xfrm>
            <a:off x="5181600" y="3657600"/>
            <a:ext cx="236538" cy="228600"/>
          </a:xfrm>
          <a:prstGeom prst="rect">
            <a:avLst/>
          </a:prstGeom>
          <a:solidFill>
            <a:srgbClr val="EAEAEA"/>
          </a:solidFill>
          <a:ln w="9525">
            <a:miter lim="800000"/>
            <a:headEnd/>
            <a:tailEnd/>
          </a:ln>
          <a:scene3d>
            <a:camera prst="legacyObliqueTopLeft"/>
            <a:lightRig rig="legacyFlat3" dir="t"/>
          </a:scene3d>
          <a:sp3d extrusionH="125400" prstMaterial="legacyMatte">
            <a:bevelT w="13500" h="13500" prst="angle"/>
            <a:bevelB w="13500" h="13500" prst="angle"/>
            <a:extrusionClr>
              <a:srgbClr val="EAEAEA"/>
            </a:extrusionClr>
          </a:sp3d>
        </p:spPr>
        <p:txBody>
          <a:bodyPr wrap="none" lIns="90488" tIns="44450" rIns="90488" bIns="44450" anchor="ctr">
            <a:flatTx/>
          </a:bodyPr>
          <a:lstStyle/>
          <a:p>
            <a:endParaRPr lang="en-US"/>
          </a:p>
        </p:txBody>
      </p:sp>
      <p:sp>
        <p:nvSpPr>
          <p:cNvPr id="100377" name="Oval 99"/>
          <p:cNvSpPr>
            <a:spLocks noChangeArrowheads="1"/>
          </p:cNvSpPr>
          <p:nvPr/>
        </p:nvSpPr>
        <p:spPr bwMode="auto">
          <a:xfrm>
            <a:off x="3735388" y="3500438"/>
            <a:ext cx="1979612" cy="4572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endParaRPr lang="en-US"/>
          </a:p>
        </p:txBody>
      </p:sp>
      <p:sp>
        <p:nvSpPr>
          <p:cNvPr id="100378" name="Line 100"/>
          <p:cNvSpPr>
            <a:spLocks noChangeShapeType="1"/>
          </p:cNvSpPr>
          <p:nvPr/>
        </p:nvSpPr>
        <p:spPr bwMode="auto">
          <a:xfrm flipH="1">
            <a:off x="5715000" y="3731172"/>
            <a:ext cx="545809" cy="0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lIns="90488" tIns="44450" rIns="90488" bIns="44450"/>
          <a:lstStyle/>
          <a:p>
            <a:endParaRPr lang="en-US"/>
          </a:p>
        </p:txBody>
      </p:sp>
      <p:sp>
        <p:nvSpPr>
          <p:cNvPr id="100379" name="Text Box 101"/>
          <p:cNvSpPr txBox="1">
            <a:spLocks noChangeArrowheads="1"/>
          </p:cNvSpPr>
          <p:nvPr/>
        </p:nvSpPr>
        <p:spPr bwMode="auto">
          <a:xfrm>
            <a:off x="1570449" y="3436892"/>
            <a:ext cx="2202978" cy="45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9pPr>
          </a:lstStyle>
          <a:p>
            <a:pPr algn="l"/>
            <a:r>
              <a:rPr lang="en-US" sz="2400" dirty="0">
                <a:latin typeface="Calibri"/>
                <a:cs typeface="Calibri"/>
              </a:rPr>
              <a:t>Reverse proxies</a:t>
            </a:r>
          </a:p>
        </p:txBody>
      </p:sp>
      <p:sp>
        <p:nvSpPr>
          <p:cNvPr id="102" name="Text Box 86"/>
          <p:cNvSpPr txBox="1">
            <a:spLocks noChangeArrowheads="1"/>
          </p:cNvSpPr>
          <p:nvPr/>
        </p:nvSpPr>
        <p:spPr bwMode="auto">
          <a:xfrm>
            <a:off x="6662909" y="3550211"/>
            <a:ext cx="1255253" cy="3359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9pPr>
          </a:lstStyle>
          <a:p>
            <a:pPr algn="l"/>
            <a:r>
              <a:rPr lang="en-US" sz="1600" b="0" dirty="0" smtClean="0">
                <a:latin typeface="Calibri"/>
                <a:cs typeface="Calibri"/>
              </a:rPr>
              <a:t>Origin server</a:t>
            </a:r>
            <a:endParaRPr lang="en-US" sz="1600" b="0" dirty="0">
              <a:latin typeface="Calibri"/>
              <a:cs typeface="Calibri"/>
            </a:endParaRPr>
          </a:p>
        </p:txBody>
      </p:sp>
      <p:sp>
        <p:nvSpPr>
          <p:cNvPr id="2" name="Right Arrow 1"/>
          <p:cNvSpPr/>
          <p:nvPr/>
        </p:nvSpPr>
        <p:spPr>
          <a:xfrm>
            <a:off x="1132518" y="3531320"/>
            <a:ext cx="437931" cy="354880"/>
          </a:xfrm>
          <a:prstGeom prst="rightArrow">
            <a:avLst/>
          </a:prstGeom>
          <a:solidFill>
            <a:srgbClr val="FFFF00"/>
          </a:solidFill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923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5" name="Rectangle 3"/>
          <p:cNvSpPr>
            <a:spLocks noGrp="1" noChangeArrowheads="1"/>
          </p:cNvSpPr>
          <p:nvPr>
            <p:ph idx="1"/>
          </p:nvPr>
        </p:nvSpPr>
        <p:spPr>
          <a:xfrm>
            <a:off x="152400" y="1447799"/>
            <a:ext cx="8763000" cy="1964175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Cache close to clients </a:t>
            </a:r>
            <a:r>
              <a:rPr lang="en-US" dirty="0" smtClean="0">
                <a:sym typeface="Wingdings" charset="0"/>
              </a:rPr>
              <a:t> less network traffic, less latency</a:t>
            </a:r>
          </a:p>
          <a:p>
            <a:pPr lvl="1"/>
            <a:r>
              <a:rPr lang="en-US" dirty="0" smtClean="0">
                <a:sym typeface="Wingdings" charset="0"/>
              </a:rPr>
              <a:t>Typically done by ISPs or corporate LANs</a:t>
            </a:r>
          </a:p>
          <a:p>
            <a:pPr lvl="1"/>
            <a:r>
              <a:rPr lang="en-US" b="1" dirty="0" smtClean="0">
                <a:solidFill>
                  <a:srgbClr val="FF0000"/>
                </a:solidFill>
                <a:sym typeface="Wingdings" charset="0"/>
              </a:rPr>
              <a:t>Client configured </a:t>
            </a:r>
            <a:r>
              <a:rPr lang="en-US" dirty="0" smtClean="0">
                <a:sym typeface="Wingdings" charset="0"/>
              </a:rPr>
              <a:t>to send HTTP requests to forward proxy</a:t>
            </a:r>
          </a:p>
          <a:p>
            <a:endParaRPr lang="en-US" dirty="0" smtClean="0">
              <a:sym typeface="Wingdings" charset="0"/>
            </a:endParaRPr>
          </a:p>
          <a:p>
            <a:r>
              <a:rPr lang="en-US" dirty="0" smtClean="0">
                <a:sym typeface="Wingdings" charset="0"/>
              </a:rPr>
              <a:t>Reduces traffic on ISP-1’s access link, origin server, and backbone ISP</a:t>
            </a:r>
            <a:endParaRPr lang="en-US" dirty="0"/>
          </a:p>
        </p:txBody>
      </p:sp>
      <p:sp>
        <p:nvSpPr>
          <p:cNvPr id="10240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Caching with Forward Proxies</a:t>
            </a:r>
            <a:endParaRPr lang="en-US" dirty="0"/>
          </a:p>
        </p:txBody>
      </p:sp>
      <p:grpSp>
        <p:nvGrpSpPr>
          <p:cNvPr id="102406" name="Group 4"/>
          <p:cNvGrpSpPr>
            <a:grpSpLocks/>
          </p:cNvGrpSpPr>
          <p:nvPr/>
        </p:nvGrpSpPr>
        <p:grpSpPr bwMode="auto">
          <a:xfrm>
            <a:off x="6189663" y="6172200"/>
            <a:ext cx="371475" cy="381000"/>
            <a:chOff x="1014" y="912"/>
            <a:chExt cx="574" cy="596"/>
          </a:xfrm>
        </p:grpSpPr>
        <p:sp>
          <p:nvSpPr>
            <p:cNvPr id="102500" name="Freeform 5"/>
            <p:cNvSpPr>
              <a:spLocks/>
            </p:cNvSpPr>
            <p:nvPr/>
          </p:nvSpPr>
          <p:spPr bwMode="auto">
            <a:xfrm>
              <a:off x="1014" y="912"/>
              <a:ext cx="574" cy="596"/>
            </a:xfrm>
            <a:custGeom>
              <a:avLst/>
              <a:gdLst>
                <a:gd name="T0" fmla="*/ 124 w 574"/>
                <a:gd name="T1" fmla="*/ 391 h 596"/>
                <a:gd name="T2" fmla="*/ 0 w 574"/>
                <a:gd name="T3" fmla="*/ 391 h 596"/>
                <a:gd name="T4" fmla="*/ 0 w 574"/>
                <a:gd name="T5" fmla="*/ 596 h 596"/>
                <a:gd name="T6" fmla="*/ 574 w 574"/>
                <a:gd name="T7" fmla="*/ 596 h 596"/>
                <a:gd name="T8" fmla="*/ 574 w 574"/>
                <a:gd name="T9" fmla="*/ 391 h 596"/>
                <a:gd name="T10" fmla="*/ 446 w 574"/>
                <a:gd name="T11" fmla="*/ 391 h 596"/>
                <a:gd name="T12" fmla="*/ 446 w 574"/>
                <a:gd name="T13" fmla="*/ 364 h 596"/>
                <a:gd name="T14" fmla="*/ 500 w 574"/>
                <a:gd name="T15" fmla="*/ 364 h 596"/>
                <a:gd name="T16" fmla="*/ 500 w 574"/>
                <a:gd name="T17" fmla="*/ 0 h 596"/>
                <a:gd name="T18" fmla="*/ 70 w 574"/>
                <a:gd name="T19" fmla="*/ 0 h 596"/>
                <a:gd name="T20" fmla="*/ 70 w 574"/>
                <a:gd name="T21" fmla="*/ 364 h 596"/>
                <a:gd name="T22" fmla="*/ 124 w 574"/>
                <a:gd name="T23" fmla="*/ 364 h 596"/>
                <a:gd name="T24" fmla="*/ 124 w 574"/>
                <a:gd name="T25" fmla="*/ 391 h 59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574"/>
                <a:gd name="T40" fmla="*/ 0 h 596"/>
                <a:gd name="T41" fmla="*/ 574 w 574"/>
                <a:gd name="T42" fmla="*/ 596 h 59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574" h="596">
                  <a:moveTo>
                    <a:pt x="124" y="391"/>
                  </a:moveTo>
                  <a:lnTo>
                    <a:pt x="0" y="391"/>
                  </a:lnTo>
                  <a:lnTo>
                    <a:pt x="0" y="596"/>
                  </a:lnTo>
                  <a:lnTo>
                    <a:pt x="574" y="596"/>
                  </a:lnTo>
                  <a:lnTo>
                    <a:pt x="574" y="391"/>
                  </a:lnTo>
                  <a:lnTo>
                    <a:pt x="446" y="391"/>
                  </a:lnTo>
                  <a:lnTo>
                    <a:pt x="446" y="364"/>
                  </a:lnTo>
                  <a:lnTo>
                    <a:pt x="500" y="364"/>
                  </a:lnTo>
                  <a:lnTo>
                    <a:pt x="500" y="0"/>
                  </a:lnTo>
                  <a:lnTo>
                    <a:pt x="70" y="0"/>
                  </a:lnTo>
                  <a:lnTo>
                    <a:pt x="70" y="364"/>
                  </a:lnTo>
                  <a:lnTo>
                    <a:pt x="124" y="364"/>
                  </a:lnTo>
                  <a:lnTo>
                    <a:pt x="124" y="391"/>
                  </a:lnTo>
                  <a:close/>
                </a:path>
              </a:pathLst>
            </a:custGeom>
            <a:solidFill>
              <a:srgbClr val="FFFFFF"/>
            </a:solidFill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501" name="Line 6"/>
            <p:cNvSpPr>
              <a:spLocks noChangeShapeType="1"/>
            </p:cNvSpPr>
            <p:nvPr/>
          </p:nvSpPr>
          <p:spPr bwMode="auto">
            <a:xfrm>
              <a:off x="1138" y="1303"/>
              <a:ext cx="322" cy="1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502" name="Line 7"/>
            <p:cNvSpPr>
              <a:spLocks noChangeShapeType="1"/>
            </p:cNvSpPr>
            <p:nvPr/>
          </p:nvSpPr>
          <p:spPr bwMode="auto">
            <a:xfrm>
              <a:off x="1138" y="1276"/>
              <a:ext cx="322" cy="1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503" name="Freeform 8"/>
            <p:cNvSpPr>
              <a:spLocks noEditPoints="1"/>
            </p:cNvSpPr>
            <p:nvPr/>
          </p:nvSpPr>
          <p:spPr bwMode="auto">
            <a:xfrm>
              <a:off x="1310" y="1323"/>
              <a:ext cx="233" cy="168"/>
            </a:xfrm>
            <a:custGeom>
              <a:avLst/>
              <a:gdLst>
                <a:gd name="T0" fmla="*/ 0 w 233"/>
                <a:gd name="T1" fmla="*/ 168 h 168"/>
                <a:gd name="T2" fmla="*/ 188 w 233"/>
                <a:gd name="T3" fmla="*/ 168 h 168"/>
                <a:gd name="T4" fmla="*/ 188 w 233"/>
                <a:gd name="T5" fmla="*/ 0 h 168"/>
                <a:gd name="T6" fmla="*/ 0 w 233"/>
                <a:gd name="T7" fmla="*/ 0 h 168"/>
                <a:gd name="T8" fmla="*/ 0 w 233"/>
                <a:gd name="T9" fmla="*/ 168 h 168"/>
                <a:gd name="T10" fmla="*/ 204 w 233"/>
                <a:gd name="T11" fmla="*/ 26 h 168"/>
                <a:gd name="T12" fmla="*/ 233 w 233"/>
                <a:gd name="T13" fmla="*/ 26 h 168"/>
                <a:gd name="T14" fmla="*/ 233 w 233"/>
                <a:gd name="T15" fmla="*/ 0 h 168"/>
                <a:gd name="T16" fmla="*/ 204 w 233"/>
                <a:gd name="T17" fmla="*/ 0 h 168"/>
                <a:gd name="T18" fmla="*/ 204 w 233"/>
                <a:gd name="T19" fmla="*/ 26 h 168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233"/>
                <a:gd name="T31" fmla="*/ 0 h 168"/>
                <a:gd name="T32" fmla="*/ 233 w 233"/>
                <a:gd name="T33" fmla="*/ 168 h 168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233" h="168">
                  <a:moveTo>
                    <a:pt x="0" y="168"/>
                  </a:moveTo>
                  <a:lnTo>
                    <a:pt x="188" y="168"/>
                  </a:lnTo>
                  <a:lnTo>
                    <a:pt x="188" y="0"/>
                  </a:lnTo>
                  <a:lnTo>
                    <a:pt x="0" y="0"/>
                  </a:lnTo>
                  <a:lnTo>
                    <a:pt x="0" y="168"/>
                  </a:lnTo>
                  <a:close/>
                  <a:moveTo>
                    <a:pt x="204" y="26"/>
                  </a:moveTo>
                  <a:lnTo>
                    <a:pt x="233" y="26"/>
                  </a:lnTo>
                  <a:lnTo>
                    <a:pt x="233" y="0"/>
                  </a:lnTo>
                  <a:lnTo>
                    <a:pt x="204" y="0"/>
                  </a:lnTo>
                  <a:lnTo>
                    <a:pt x="204" y="26"/>
                  </a:lnTo>
                  <a:close/>
                </a:path>
              </a:pathLst>
            </a:custGeom>
            <a:solidFill>
              <a:srgbClr val="FFFFFF"/>
            </a:solidFill>
            <a:ln w="476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504" name="Line 9"/>
            <p:cNvSpPr>
              <a:spLocks noChangeShapeType="1"/>
            </p:cNvSpPr>
            <p:nvPr/>
          </p:nvSpPr>
          <p:spPr bwMode="auto">
            <a:xfrm>
              <a:off x="1310" y="1379"/>
              <a:ext cx="188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505" name="Line 10"/>
            <p:cNvSpPr>
              <a:spLocks noChangeShapeType="1"/>
            </p:cNvSpPr>
            <p:nvPr/>
          </p:nvSpPr>
          <p:spPr bwMode="auto">
            <a:xfrm>
              <a:off x="1310" y="1435"/>
              <a:ext cx="188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506" name="Line 11"/>
            <p:cNvSpPr>
              <a:spLocks noChangeShapeType="1"/>
            </p:cNvSpPr>
            <p:nvPr/>
          </p:nvSpPr>
          <p:spPr bwMode="auto">
            <a:xfrm>
              <a:off x="1317" y="1405"/>
              <a:ext cx="172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507" name="Rectangle 12"/>
            <p:cNvSpPr>
              <a:spLocks noChangeArrowheads="1"/>
            </p:cNvSpPr>
            <p:nvPr/>
          </p:nvSpPr>
          <p:spPr bwMode="auto">
            <a:xfrm>
              <a:off x="1416" y="1389"/>
              <a:ext cx="54" cy="36"/>
            </a:xfrm>
            <a:prstGeom prst="rect">
              <a:avLst/>
            </a:prstGeom>
            <a:noFill/>
            <a:ln w="4763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508" name="Freeform 13"/>
            <p:cNvSpPr>
              <a:spLocks noEditPoints="1"/>
            </p:cNvSpPr>
            <p:nvPr/>
          </p:nvSpPr>
          <p:spPr bwMode="auto">
            <a:xfrm>
              <a:off x="1030" y="955"/>
              <a:ext cx="538" cy="401"/>
            </a:xfrm>
            <a:custGeom>
              <a:avLst/>
              <a:gdLst>
                <a:gd name="T0" fmla="*/ 452 w 538"/>
                <a:gd name="T1" fmla="*/ 285 h 401"/>
                <a:gd name="T2" fmla="*/ 472 w 538"/>
                <a:gd name="T3" fmla="*/ 285 h 401"/>
                <a:gd name="T4" fmla="*/ 472 w 538"/>
                <a:gd name="T5" fmla="*/ 278 h 401"/>
                <a:gd name="T6" fmla="*/ 452 w 538"/>
                <a:gd name="T7" fmla="*/ 278 h 401"/>
                <a:gd name="T8" fmla="*/ 452 w 538"/>
                <a:gd name="T9" fmla="*/ 285 h 401"/>
                <a:gd name="T10" fmla="*/ 121 w 538"/>
                <a:gd name="T11" fmla="*/ 239 h 401"/>
                <a:gd name="T12" fmla="*/ 121 w 538"/>
                <a:gd name="T13" fmla="*/ 27 h 401"/>
                <a:gd name="T14" fmla="*/ 417 w 538"/>
                <a:gd name="T15" fmla="*/ 27 h 401"/>
                <a:gd name="T16" fmla="*/ 417 w 538"/>
                <a:gd name="T17" fmla="*/ 239 h 401"/>
                <a:gd name="T18" fmla="*/ 121 w 538"/>
                <a:gd name="T19" fmla="*/ 239 h 401"/>
                <a:gd name="T20" fmla="*/ 108 w 538"/>
                <a:gd name="T21" fmla="*/ 252 h 401"/>
                <a:gd name="T22" fmla="*/ 430 w 538"/>
                <a:gd name="T23" fmla="*/ 252 h 401"/>
                <a:gd name="T24" fmla="*/ 430 w 538"/>
                <a:gd name="T25" fmla="*/ 14 h 401"/>
                <a:gd name="T26" fmla="*/ 446 w 538"/>
                <a:gd name="T27" fmla="*/ 14 h 401"/>
                <a:gd name="T28" fmla="*/ 446 w 538"/>
                <a:gd name="T29" fmla="*/ 0 h 401"/>
                <a:gd name="T30" fmla="*/ 96 w 538"/>
                <a:gd name="T31" fmla="*/ 0 h 401"/>
                <a:gd name="T32" fmla="*/ 96 w 538"/>
                <a:gd name="T33" fmla="*/ 265 h 401"/>
                <a:gd name="T34" fmla="*/ 108 w 538"/>
                <a:gd name="T35" fmla="*/ 265 h 401"/>
                <a:gd name="T36" fmla="*/ 108 w 538"/>
                <a:gd name="T37" fmla="*/ 252 h 401"/>
                <a:gd name="T38" fmla="*/ 0 w 538"/>
                <a:gd name="T39" fmla="*/ 388 h 401"/>
                <a:gd name="T40" fmla="*/ 54 w 538"/>
                <a:gd name="T41" fmla="*/ 388 h 401"/>
                <a:gd name="T42" fmla="*/ 54 w 538"/>
                <a:gd name="T43" fmla="*/ 368 h 401"/>
                <a:gd name="T44" fmla="*/ 0 w 538"/>
                <a:gd name="T45" fmla="*/ 368 h 401"/>
                <a:gd name="T46" fmla="*/ 0 w 538"/>
                <a:gd name="T47" fmla="*/ 388 h 401"/>
                <a:gd name="T48" fmla="*/ 316 w 538"/>
                <a:gd name="T49" fmla="*/ 401 h 401"/>
                <a:gd name="T50" fmla="*/ 430 w 538"/>
                <a:gd name="T51" fmla="*/ 401 h 401"/>
                <a:gd name="T52" fmla="*/ 430 w 538"/>
                <a:gd name="T53" fmla="*/ 391 h 401"/>
                <a:gd name="T54" fmla="*/ 316 w 538"/>
                <a:gd name="T55" fmla="*/ 391 h 401"/>
                <a:gd name="T56" fmla="*/ 316 w 538"/>
                <a:gd name="T57" fmla="*/ 401 h 401"/>
                <a:gd name="T58" fmla="*/ 523 w 538"/>
                <a:gd name="T59" fmla="*/ 378 h 401"/>
                <a:gd name="T60" fmla="*/ 538 w 538"/>
                <a:gd name="T61" fmla="*/ 378 h 401"/>
                <a:gd name="T62" fmla="*/ 538 w 538"/>
                <a:gd name="T63" fmla="*/ 368 h 401"/>
                <a:gd name="T64" fmla="*/ 523 w 538"/>
                <a:gd name="T65" fmla="*/ 368 h 401"/>
                <a:gd name="T66" fmla="*/ 523 w 538"/>
                <a:gd name="T67" fmla="*/ 378 h 401"/>
                <a:gd name="T68" fmla="*/ 523 w 538"/>
                <a:gd name="T69" fmla="*/ 394 h 401"/>
                <a:gd name="T70" fmla="*/ 538 w 538"/>
                <a:gd name="T71" fmla="*/ 394 h 401"/>
                <a:gd name="T72" fmla="*/ 538 w 538"/>
                <a:gd name="T73" fmla="*/ 388 h 401"/>
                <a:gd name="T74" fmla="*/ 523 w 538"/>
                <a:gd name="T75" fmla="*/ 388 h 401"/>
                <a:gd name="T76" fmla="*/ 523 w 538"/>
                <a:gd name="T77" fmla="*/ 394 h 401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w 538"/>
                <a:gd name="T118" fmla="*/ 0 h 401"/>
                <a:gd name="T119" fmla="*/ 538 w 538"/>
                <a:gd name="T120" fmla="*/ 401 h 401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T117" t="T118" r="T119" b="T120"/>
              <a:pathLst>
                <a:path w="538" h="401">
                  <a:moveTo>
                    <a:pt x="452" y="285"/>
                  </a:moveTo>
                  <a:lnTo>
                    <a:pt x="472" y="285"/>
                  </a:lnTo>
                  <a:lnTo>
                    <a:pt x="472" y="278"/>
                  </a:lnTo>
                  <a:lnTo>
                    <a:pt x="452" y="278"/>
                  </a:lnTo>
                  <a:lnTo>
                    <a:pt x="452" y="285"/>
                  </a:lnTo>
                  <a:close/>
                  <a:moveTo>
                    <a:pt x="121" y="239"/>
                  </a:moveTo>
                  <a:lnTo>
                    <a:pt x="121" y="27"/>
                  </a:lnTo>
                  <a:lnTo>
                    <a:pt x="417" y="27"/>
                  </a:lnTo>
                  <a:lnTo>
                    <a:pt x="417" y="239"/>
                  </a:lnTo>
                  <a:lnTo>
                    <a:pt x="121" y="239"/>
                  </a:lnTo>
                  <a:close/>
                  <a:moveTo>
                    <a:pt x="108" y="252"/>
                  </a:moveTo>
                  <a:lnTo>
                    <a:pt x="430" y="252"/>
                  </a:lnTo>
                  <a:lnTo>
                    <a:pt x="430" y="14"/>
                  </a:lnTo>
                  <a:lnTo>
                    <a:pt x="446" y="14"/>
                  </a:lnTo>
                  <a:lnTo>
                    <a:pt x="446" y="0"/>
                  </a:lnTo>
                  <a:lnTo>
                    <a:pt x="96" y="0"/>
                  </a:lnTo>
                  <a:lnTo>
                    <a:pt x="96" y="265"/>
                  </a:lnTo>
                  <a:lnTo>
                    <a:pt x="108" y="265"/>
                  </a:lnTo>
                  <a:lnTo>
                    <a:pt x="108" y="252"/>
                  </a:lnTo>
                  <a:close/>
                  <a:moveTo>
                    <a:pt x="0" y="388"/>
                  </a:moveTo>
                  <a:lnTo>
                    <a:pt x="54" y="388"/>
                  </a:lnTo>
                  <a:lnTo>
                    <a:pt x="54" y="368"/>
                  </a:lnTo>
                  <a:lnTo>
                    <a:pt x="0" y="368"/>
                  </a:lnTo>
                  <a:lnTo>
                    <a:pt x="0" y="388"/>
                  </a:lnTo>
                  <a:close/>
                  <a:moveTo>
                    <a:pt x="316" y="401"/>
                  </a:moveTo>
                  <a:lnTo>
                    <a:pt x="430" y="401"/>
                  </a:lnTo>
                  <a:lnTo>
                    <a:pt x="430" y="391"/>
                  </a:lnTo>
                  <a:lnTo>
                    <a:pt x="316" y="391"/>
                  </a:lnTo>
                  <a:lnTo>
                    <a:pt x="316" y="401"/>
                  </a:lnTo>
                  <a:close/>
                  <a:moveTo>
                    <a:pt x="523" y="378"/>
                  </a:moveTo>
                  <a:lnTo>
                    <a:pt x="538" y="378"/>
                  </a:lnTo>
                  <a:lnTo>
                    <a:pt x="538" y="368"/>
                  </a:lnTo>
                  <a:lnTo>
                    <a:pt x="523" y="368"/>
                  </a:lnTo>
                  <a:lnTo>
                    <a:pt x="523" y="378"/>
                  </a:lnTo>
                  <a:close/>
                  <a:moveTo>
                    <a:pt x="523" y="394"/>
                  </a:moveTo>
                  <a:lnTo>
                    <a:pt x="538" y="394"/>
                  </a:lnTo>
                  <a:lnTo>
                    <a:pt x="538" y="388"/>
                  </a:lnTo>
                  <a:lnTo>
                    <a:pt x="523" y="388"/>
                  </a:lnTo>
                  <a:lnTo>
                    <a:pt x="523" y="394"/>
                  </a:lnTo>
                  <a:close/>
                </a:path>
              </a:pathLst>
            </a:custGeom>
            <a:solidFill>
              <a:srgbClr val="000000"/>
            </a:solidFill>
            <a:ln w="476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509" name="Line 14"/>
            <p:cNvSpPr>
              <a:spLocks noChangeShapeType="1"/>
            </p:cNvSpPr>
            <p:nvPr/>
          </p:nvSpPr>
          <p:spPr bwMode="auto">
            <a:xfrm>
              <a:off x="1084" y="1257"/>
              <a:ext cx="430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510" name="Line 15"/>
            <p:cNvSpPr>
              <a:spLocks noChangeShapeType="1"/>
            </p:cNvSpPr>
            <p:nvPr/>
          </p:nvSpPr>
          <p:spPr bwMode="auto">
            <a:xfrm flipV="1">
              <a:off x="1193" y="1257"/>
              <a:ext cx="1" cy="19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511" name="Line 16"/>
            <p:cNvSpPr>
              <a:spLocks noChangeShapeType="1"/>
            </p:cNvSpPr>
            <p:nvPr/>
          </p:nvSpPr>
          <p:spPr bwMode="auto">
            <a:xfrm flipV="1">
              <a:off x="1301" y="1257"/>
              <a:ext cx="1" cy="19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02407" name="Group 17"/>
          <p:cNvGrpSpPr>
            <a:grpSpLocks/>
          </p:cNvGrpSpPr>
          <p:nvPr/>
        </p:nvGrpSpPr>
        <p:grpSpPr bwMode="auto">
          <a:xfrm>
            <a:off x="7646988" y="6172200"/>
            <a:ext cx="371475" cy="381000"/>
            <a:chOff x="1014" y="912"/>
            <a:chExt cx="574" cy="596"/>
          </a:xfrm>
        </p:grpSpPr>
        <p:sp>
          <p:nvSpPr>
            <p:cNvPr id="102488" name="Freeform 18"/>
            <p:cNvSpPr>
              <a:spLocks/>
            </p:cNvSpPr>
            <p:nvPr/>
          </p:nvSpPr>
          <p:spPr bwMode="auto">
            <a:xfrm>
              <a:off x="1014" y="912"/>
              <a:ext cx="574" cy="596"/>
            </a:xfrm>
            <a:custGeom>
              <a:avLst/>
              <a:gdLst>
                <a:gd name="T0" fmla="*/ 124 w 574"/>
                <a:gd name="T1" fmla="*/ 391 h 596"/>
                <a:gd name="T2" fmla="*/ 0 w 574"/>
                <a:gd name="T3" fmla="*/ 391 h 596"/>
                <a:gd name="T4" fmla="*/ 0 w 574"/>
                <a:gd name="T5" fmla="*/ 596 h 596"/>
                <a:gd name="T6" fmla="*/ 574 w 574"/>
                <a:gd name="T7" fmla="*/ 596 h 596"/>
                <a:gd name="T8" fmla="*/ 574 w 574"/>
                <a:gd name="T9" fmla="*/ 391 h 596"/>
                <a:gd name="T10" fmla="*/ 446 w 574"/>
                <a:gd name="T11" fmla="*/ 391 h 596"/>
                <a:gd name="T12" fmla="*/ 446 w 574"/>
                <a:gd name="T13" fmla="*/ 364 h 596"/>
                <a:gd name="T14" fmla="*/ 500 w 574"/>
                <a:gd name="T15" fmla="*/ 364 h 596"/>
                <a:gd name="T16" fmla="*/ 500 w 574"/>
                <a:gd name="T17" fmla="*/ 0 h 596"/>
                <a:gd name="T18" fmla="*/ 70 w 574"/>
                <a:gd name="T19" fmla="*/ 0 h 596"/>
                <a:gd name="T20" fmla="*/ 70 w 574"/>
                <a:gd name="T21" fmla="*/ 364 h 596"/>
                <a:gd name="T22" fmla="*/ 124 w 574"/>
                <a:gd name="T23" fmla="*/ 364 h 596"/>
                <a:gd name="T24" fmla="*/ 124 w 574"/>
                <a:gd name="T25" fmla="*/ 391 h 59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574"/>
                <a:gd name="T40" fmla="*/ 0 h 596"/>
                <a:gd name="T41" fmla="*/ 574 w 574"/>
                <a:gd name="T42" fmla="*/ 596 h 59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574" h="596">
                  <a:moveTo>
                    <a:pt x="124" y="391"/>
                  </a:moveTo>
                  <a:lnTo>
                    <a:pt x="0" y="391"/>
                  </a:lnTo>
                  <a:lnTo>
                    <a:pt x="0" y="596"/>
                  </a:lnTo>
                  <a:lnTo>
                    <a:pt x="574" y="596"/>
                  </a:lnTo>
                  <a:lnTo>
                    <a:pt x="574" y="391"/>
                  </a:lnTo>
                  <a:lnTo>
                    <a:pt x="446" y="391"/>
                  </a:lnTo>
                  <a:lnTo>
                    <a:pt x="446" y="364"/>
                  </a:lnTo>
                  <a:lnTo>
                    <a:pt x="500" y="364"/>
                  </a:lnTo>
                  <a:lnTo>
                    <a:pt x="500" y="0"/>
                  </a:lnTo>
                  <a:lnTo>
                    <a:pt x="70" y="0"/>
                  </a:lnTo>
                  <a:lnTo>
                    <a:pt x="70" y="364"/>
                  </a:lnTo>
                  <a:lnTo>
                    <a:pt x="124" y="364"/>
                  </a:lnTo>
                  <a:lnTo>
                    <a:pt x="124" y="391"/>
                  </a:lnTo>
                  <a:close/>
                </a:path>
              </a:pathLst>
            </a:custGeom>
            <a:solidFill>
              <a:srgbClr val="FFFFFF"/>
            </a:solidFill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489" name="Line 19"/>
            <p:cNvSpPr>
              <a:spLocks noChangeShapeType="1"/>
            </p:cNvSpPr>
            <p:nvPr/>
          </p:nvSpPr>
          <p:spPr bwMode="auto">
            <a:xfrm>
              <a:off x="1138" y="1303"/>
              <a:ext cx="322" cy="1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490" name="Line 20"/>
            <p:cNvSpPr>
              <a:spLocks noChangeShapeType="1"/>
            </p:cNvSpPr>
            <p:nvPr/>
          </p:nvSpPr>
          <p:spPr bwMode="auto">
            <a:xfrm>
              <a:off x="1138" y="1276"/>
              <a:ext cx="322" cy="1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491" name="Freeform 21"/>
            <p:cNvSpPr>
              <a:spLocks noEditPoints="1"/>
            </p:cNvSpPr>
            <p:nvPr/>
          </p:nvSpPr>
          <p:spPr bwMode="auto">
            <a:xfrm>
              <a:off x="1310" y="1323"/>
              <a:ext cx="233" cy="168"/>
            </a:xfrm>
            <a:custGeom>
              <a:avLst/>
              <a:gdLst>
                <a:gd name="T0" fmla="*/ 0 w 233"/>
                <a:gd name="T1" fmla="*/ 168 h 168"/>
                <a:gd name="T2" fmla="*/ 188 w 233"/>
                <a:gd name="T3" fmla="*/ 168 h 168"/>
                <a:gd name="T4" fmla="*/ 188 w 233"/>
                <a:gd name="T5" fmla="*/ 0 h 168"/>
                <a:gd name="T6" fmla="*/ 0 w 233"/>
                <a:gd name="T7" fmla="*/ 0 h 168"/>
                <a:gd name="T8" fmla="*/ 0 w 233"/>
                <a:gd name="T9" fmla="*/ 168 h 168"/>
                <a:gd name="T10" fmla="*/ 204 w 233"/>
                <a:gd name="T11" fmla="*/ 26 h 168"/>
                <a:gd name="T12" fmla="*/ 233 w 233"/>
                <a:gd name="T13" fmla="*/ 26 h 168"/>
                <a:gd name="T14" fmla="*/ 233 w 233"/>
                <a:gd name="T15" fmla="*/ 0 h 168"/>
                <a:gd name="T16" fmla="*/ 204 w 233"/>
                <a:gd name="T17" fmla="*/ 0 h 168"/>
                <a:gd name="T18" fmla="*/ 204 w 233"/>
                <a:gd name="T19" fmla="*/ 26 h 168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233"/>
                <a:gd name="T31" fmla="*/ 0 h 168"/>
                <a:gd name="T32" fmla="*/ 233 w 233"/>
                <a:gd name="T33" fmla="*/ 168 h 168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233" h="168">
                  <a:moveTo>
                    <a:pt x="0" y="168"/>
                  </a:moveTo>
                  <a:lnTo>
                    <a:pt x="188" y="168"/>
                  </a:lnTo>
                  <a:lnTo>
                    <a:pt x="188" y="0"/>
                  </a:lnTo>
                  <a:lnTo>
                    <a:pt x="0" y="0"/>
                  </a:lnTo>
                  <a:lnTo>
                    <a:pt x="0" y="168"/>
                  </a:lnTo>
                  <a:close/>
                  <a:moveTo>
                    <a:pt x="204" y="26"/>
                  </a:moveTo>
                  <a:lnTo>
                    <a:pt x="233" y="26"/>
                  </a:lnTo>
                  <a:lnTo>
                    <a:pt x="233" y="0"/>
                  </a:lnTo>
                  <a:lnTo>
                    <a:pt x="204" y="0"/>
                  </a:lnTo>
                  <a:lnTo>
                    <a:pt x="204" y="26"/>
                  </a:lnTo>
                  <a:close/>
                </a:path>
              </a:pathLst>
            </a:custGeom>
            <a:solidFill>
              <a:srgbClr val="FFFFFF"/>
            </a:solidFill>
            <a:ln w="476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492" name="Line 22"/>
            <p:cNvSpPr>
              <a:spLocks noChangeShapeType="1"/>
            </p:cNvSpPr>
            <p:nvPr/>
          </p:nvSpPr>
          <p:spPr bwMode="auto">
            <a:xfrm>
              <a:off x="1310" y="1379"/>
              <a:ext cx="188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493" name="Line 23"/>
            <p:cNvSpPr>
              <a:spLocks noChangeShapeType="1"/>
            </p:cNvSpPr>
            <p:nvPr/>
          </p:nvSpPr>
          <p:spPr bwMode="auto">
            <a:xfrm>
              <a:off x="1310" y="1435"/>
              <a:ext cx="188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494" name="Line 24"/>
            <p:cNvSpPr>
              <a:spLocks noChangeShapeType="1"/>
            </p:cNvSpPr>
            <p:nvPr/>
          </p:nvSpPr>
          <p:spPr bwMode="auto">
            <a:xfrm>
              <a:off x="1317" y="1405"/>
              <a:ext cx="172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495" name="Rectangle 25"/>
            <p:cNvSpPr>
              <a:spLocks noChangeArrowheads="1"/>
            </p:cNvSpPr>
            <p:nvPr/>
          </p:nvSpPr>
          <p:spPr bwMode="auto">
            <a:xfrm>
              <a:off x="1416" y="1389"/>
              <a:ext cx="54" cy="36"/>
            </a:xfrm>
            <a:prstGeom prst="rect">
              <a:avLst/>
            </a:prstGeom>
            <a:noFill/>
            <a:ln w="4763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496" name="Freeform 26"/>
            <p:cNvSpPr>
              <a:spLocks noEditPoints="1"/>
            </p:cNvSpPr>
            <p:nvPr/>
          </p:nvSpPr>
          <p:spPr bwMode="auto">
            <a:xfrm>
              <a:off x="1030" y="955"/>
              <a:ext cx="538" cy="401"/>
            </a:xfrm>
            <a:custGeom>
              <a:avLst/>
              <a:gdLst>
                <a:gd name="T0" fmla="*/ 452 w 538"/>
                <a:gd name="T1" fmla="*/ 285 h 401"/>
                <a:gd name="T2" fmla="*/ 472 w 538"/>
                <a:gd name="T3" fmla="*/ 285 h 401"/>
                <a:gd name="T4" fmla="*/ 472 w 538"/>
                <a:gd name="T5" fmla="*/ 278 h 401"/>
                <a:gd name="T6" fmla="*/ 452 w 538"/>
                <a:gd name="T7" fmla="*/ 278 h 401"/>
                <a:gd name="T8" fmla="*/ 452 w 538"/>
                <a:gd name="T9" fmla="*/ 285 h 401"/>
                <a:gd name="T10" fmla="*/ 121 w 538"/>
                <a:gd name="T11" fmla="*/ 239 h 401"/>
                <a:gd name="T12" fmla="*/ 121 w 538"/>
                <a:gd name="T13" fmla="*/ 27 h 401"/>
                <a:gd name="T14" fmla="*/ 417 w 538"/>
                <a:gd name="T15" fmla="*/ 27 h 401"/>
                <a:gd name="T16" fmla="*/ 417 w 538"/>
                <a:gd name="T17" fmla="*/ 239 h 401"/>
                <a:gd name="T18" fmla="*/ 121 w 538"/>
                <a:gd name="T19" fmla="*/ 239 h 401"/>
                <a:gd name="T20" fmla="*/ 108 w 538"/>
                <a:gd name="T21" fmla="*/ 252 h 401"/>
                <a:gd name="T22" fmla="*/ 430 w 538"/>
                <a:gd name="T23" fmla="*/ 252 h 401"/>
                <a:gd name="T24" fmla="*/ 430 w 538"/>
                <a:gd name="T25" fmla="*/ 14 h 401"/>
                <a:gd name="T26" fmla="*/ 446 w 538"/>
                <a:gd name="T27" fmla="*/ 14 h 401"/>
                <a:gd name="T28" fmla="*/ 446 w 538"/>
                <a:gd name="T29" fmla="*/ 0 h 401"/>
                <a:gd name="T30" fmla="*/ 96 w 538"/>
                <a:gd name="T31" fmla="*/ 0 h 401"/>
                <a:gd name="T32" fmla="*/ 96 w 538"/>
                <a:gd name="T33" fmla="*/ 265 h 401"/>
                <a:gd name="T34" fmla="*/ 108 w 538"/>
                <a:gd name="T35" fmla="*/ 265 h 401"/>
                <a:gd name="T36" fmla="*/ 108 w 538"/>
                <a:gd name="T37" fmla="*/ 252 h 401"/>
                <a:gd name="T38" fmla="*/ 0 w 538"/>
                <a:gd name="T39" fmla="*/ 388 h 401"/>
                <a:gd name="T40" fmla="*/ 54 w 538"/>
                <a:gd name="T41" fmla="*/ 388 h 401"/>
                <a:gd name="T42" fmla="*/ 54 w 538"/>
                <a:gd name="T43" fmla="*/ 368 h 401"/>
                <a:gd name="T44" fmla="*/ 0 w 538"/>
                <a:gd name="T45" fmla="*/ 368 h 401"/>
                <a:gd name="T46" fmla="*/ 0 w 538"/>
                <a:gd name="T47" fmla="*/ 388 h 401"/>
                <a:gd name="T48" fmla="*/ 316 w 538"/>
                <a:gd name="T49" fmla="*/ 401 h 401"/>
                <a:gd name="T50" fmla="*/ 430 w 538"/>
                <a:gd name="T51" fmla="*/ 401 h 401"/>
                <a:gd name="T52" fmla="*/ 430 w 538"/>
                <a:gd name="T53" fmla="*/ 391 h 401"/>
                <a:gd name="T54" fmla="*/ 316 w 538"/>
                <a:gd name="T55" fmla="*/ 391 h 401"/>
                <a:gd name="T56" fmla="*/ 316 w 538"/>
                <a:gd name="T57" fmla="*/ 401 h 401"/>
                <a:gd name="T58" fmla="*/ 523 w 538"/>
                <a:gd name="T59" fmla="*/ 378 h 401"/>
                <a:gd name="T60" fmla="*/ 538 w 538"/>
                <a:gd name="T61" fmla="*/ 378 h 401"/>
                <a:gd name="T62" fmla="*/ 538 w 538"/>
                <a:gd name="T63" fmla="*/ 368 h 401"/>
                <a:gd name="T64" fmla="*/ 523 w 538"/>
                <a:gd name="T65" fmla="*/ 368 h 401"/>
                <a:gd name="T66" fmla="*/ 523 w 538"/>
                <a:gd name="T67" fmla="*/ 378 h 401"/>
                <a:gd name="T68" fmla="*/ 523 w 538"/>
                <a:gd name="T69" fmla="*/ 394 h 401"/>
                <a:gd name="T70" fmla="*/ 538 w 538"/>
                <a:gd name="T71" fmla="*/ 394 h 401"/>
                <a:gd name="T72" fmla="*/ 538 w 538"/>
                <a:gd name="T73" fmla="*/ 388 h 401"/>
                <a:gd name="T74" fmla="*/ 523 w 538"/>
                <a:gd name="T75" fmla="*/ 388 h 401"/>
                <a:gd name="T76" fmla="*/ 523 w 538"/>
                <a:gd name="T77" fmla="*/ 394 h 401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w 538"/>
                <a:gd name="T118" fmla="*/ 0 h 401"/>
                <a:gd name="T119" fmla="*/ 538 w 538"/>
                <a:gd name="T120" fmla="*/ 401 h 401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T117" t="T118" r="T119" b="T120"/>
              <a:pathLst>
                <a:path w="538" h="401">
                  <a:moveTo>
                    <a:pt x="452" y="285"/>
                  </a:moveTo>
                  <a:lnTo>
                    <a:pt x="472" y="285"/>
                  </a:lnTo>
                  <a:lnTo>
                    <a:pt x="472" y="278"/>
                  </a:lnTo>
                  <a:lnTo>
                    <a:pt x="452" y="278"/>
                  </a:lnTo>
                  <a:lnTo>
                    <a:pt x="452" y="285"/>
                  </a:lnTo>
                  <a:close/>
                  <a:moveTo>
                    <a:pt x="121" y="239"/>
                  </a:moveTo>
                  <a:lnTo>
                    <a:pt x="121" y="27"/>
                  </a:lnTo>
                  <a:lnTo>
                    <a:pt x="417" y="27"/>
                  </a:lnTo>
                  <a:lnTo>
                    <a:pt x="417" y="239"/>
                  </a:lnTo>
                  <a:lnTo>
                    <a:pt x="121" y="239"/>
                  </a:lnTo>
                  <a:close/>
                  <a:moveTo>
                    <a:pt x="108" y="252"/>
                  </a:moveTo>
                  <a:lnTo>
                    <a:pt x="430" y="252"/>
                  </a:lnTo>
                  <a:lnTo>
                    <a:pt x="430" y="14"/>
                  </a:lnTo>
                  <a:lnTo>
                    <a:pt x="446" y="14"/>
                  </a:lnTo>
                  <a:lnTo>
                    <a:pt x="446" y="0"/>
                  </a:lnTo>
                  <a:lnTo>
                    <a:pt x="96" y="0"/>
                  </a:lnTo>
                  <a:lnTo>
                    <a:pt x="96" y="265"/>
                  </a:lnTo>
                  <a:lnTo>
                    <a:pt x="108" y="265"/>
                  </a:lnTo>
                  <a:lnTo>
                    <a:pt x="108" y="252"/>
                  </a:lnTo>
                  <a:close/>
                  <a:moveTo>
                    <a:pt x="0" y="388"/>
                  </a:moveTo>
                  <a:lnTo>
                    <a:pt x="54" y="388"/>
                  </a:lnTo>
                  <a:lnTo>
                    <a:pt x="54" y="368"/>
                  </a:lnTo>
                  <a:lnTo>
                    <a:pt x="0" y="368"/>
                  </a:lnTo>
                  <a:lnTo>
                    <a:pt x="0" y="388"/>
                  </a:lnTo>
                  <a:close/>
                  <a:moveTo>
                    <a:pt x="316" y="401"/>
                  </a:moveTo>
                  <a:lnTo>
                    <a:pt x="430" y="401"/>
                  </a:lnTo>
                  <a:lnTo>
                    <a:pt x="430" y="391"/>
                  </a:lnTo>
                  <a:lnTo>
                    <a:pt x="316" y="391"/>
                  </a:lnTo>
                  <a:lnTo>
                    <a:pt x="316" y="401"/>
                  </a:lnTo>
                  <a:close/>
                  <a:moveTo>
                    <a:pt x="523" y="378"/>
                  </a:moveTo>
                  <a:lnTo>
                    <a:pt x="538" y="378"/>
                  </a:lnTo>
                  <a:lnTo>
                    <a:pt x="538" y="368"/>
                  </a:lnTo>
                  <a:lnTo>
                    <a:pt x="523" y="368"/>
                  </a:lnTo>
                  <a:lnTo>
                    <a:pt x="523" y="378"/>
                  </a:lnTo>
                  <a:close/>
                  <a:moveTo>
                    <a:pt x="523" y="394"/>
                  </a:moveTo>
                  <a:lnTo>
                    <a:pt x="538" y="394"/>
                  </a:lnTo>
                  <a:lnTo>
                    <a:pt x="538" y="388"/>
                  </a:lnTo>
                  <a:lnTo>
                    <a:pt x="523" y="388"/>
                  </a:lnTo>
                  <a:lnTo>
                    <a:pt x="523" y="394"/>
                  </a:lnTo>
                  <a:close/>
                </a:path>
              </a:pathLst>
            </a:custGeom>
            <a:solidFill>
              <a:srgbClr val="000000"/>
            </a:solidFill>
            <a:ln w="476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497" name="Line 27"/>
            <p:cNvSpPr>
              <a:spLocks noChangeShapeType="1"/>
            </p:cNvSpPr>
            <p:nvPr/>
          </p:nvSpPr>
          <p:spPr bwMode="auto">
            <a:xfrm>
              <a:off x="1084" y="1257"/>
              <a:ext cx="430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498" name="Line 28"/>
            <p:cNvSpPr>
              <a:spLocks noChangeShapeType="1"/>
            </p:cNvSpPr>
            <p:nvPr/>
          </p:nvSpPr>
          <p:spPr bwMode="auto">
            <a:xfrm flipV="1">
              <a:off x="1193" y="1257"/>
              <a:ext cx="1" cy="19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499" name="Line 29"/>
            <p:cNvSpPr>
              <a:spLocks noChangeShapeType="1"/>
            </p:cNvSpPr>
            <p:nvPr/>
          </p:nvSpPr>
          <p:spPr bwMode="auto">
            <a:xfrm flipV="1">
              <a:off x="1301" y="1257"/>
              <a:ext cx="1" cy="19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02408" name="Group 30"/>
          <p:cNvGrpSpPr>
            <a:grpSpLocks/>
          </p:cNvGrpSpPr>
          <p:nvPr/>
        </p:nvGrpSpPr>
        <p:grpSpPr bwMode="auto">
          <a:xfrm>
            <a:off x="1389063" y="6172200"/>
            <a:ext cx="371475" cy="381000"/>
            <a:chOff x="1014" y="912"/>
            <a:chExt cx="574" cy="596"/>
          </a:xfrm>
        </p:grpSpPr>
        <p:sp>
          <p:nvSpPr>
            <p:cNvPr id="102476" name="Freeform 31"/>
            <p:cNvSpPr>
              <a:spLocks/>
            </p:cNvSpPr>
            <p:nvPr/>
          </p:nvSpPr>
          <p:spPr bwMode="auto">
            <a:xfrm>
              <a:off x="1014" y="912"/>
              <a:ext cx="574" cy="596"/>
            </a:xfrm>
            <a:custGeom>
              <a:avLst/>
              <a:gdLst>
                <a:gd name="T0" fmla="*/ 124 w 574"/>
                <a:gd name="T1" fmla="*/ 391 h 596"/>
                <a:gd name="T2" fmla="*/ 0 w 574"/>
                <a:gd name="T3" fmla="*/ 391 h 596"/>
                <a:gd name="T4" fmla="*/ 0 w 574"/>
                <a:gd name="T5" fmla="*/ 596 h 596"/>
                <a:gd name="T6" fmla="*/ 574 w 574"/>
                <a:gd name="T7" fmla="*/ 596 h 596"/>
                <a:gd name="T8" fmla="*/ 574 w 574"/>
                <a:gd name="T9" fmla="*/ 391 h 596"/>
                <a:gd name="T10" fmla="*/ 446 w 574"/>
                <a:gd name="T11" fmla="*/ 391 h 596"/>
                <a:gd name="T12" fmla="*/ 446 w 574"/>
                <a:gd name="T13" fmla="*/ 364 h 596"/>
                <a:gd name="T14" fmla="*/ 500 w 574"/>
                <a:gd name="T15" fmla="*/ 364 h 596"/>
                <a:gd name="T16" fmla="*/ 500 w 574"/>
                <a:gd name="T17" fmla="*/ 0 h 596"/>
                <a:gd name="T18" fmla="*/ 70 w 574"/>
                <a:gd name="T19" fmla="*/ 0 h 596"/>
                <a:gd name="T20" fmla="*/ 70 w 574"/>
                <a:gd name="T21" fmla="*/ 364 h 596"/>
                <a:gd name="T22" fmla="*/ 124 w 574"/>
                <a:gd name="T23" fmla="*/ 364 h 596"/>
                <a:gd name="T24" fmla="*/ 124 w 574"/>
                <a:gd name="T25" fmla="*/ 391 h 59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574"/>
                <a:gd name="T40" fmla="*/ 0 h 596"/>
                <a:gd name="T41" fmla="*/ 574 w 574"/>
                <a:gd name="T42" fmla="*/ 596 h 59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574" h="596">
                  <a:moveTo>
                    <a:pt x="124" y="391"/>
                  </a:moveTo>
                  <a:lnTo>
                    <a:pt x="0" y="391"/>
                  </a:lnTo>
                  <a:lnTo>
                    <a:pt x="0" y="596"/>
                  </a:lnTo>
                  <a:lnTo>
                    <a:pt x="574" y="596"/>
                  </a:lnTo>
                  <a:lnTo>
                    <a:pt x="574" y="391"/>
                  </a:lnTo>
                  <a:lnTo>
                    <a:pt x="446" y="391"/>
                  </a:lnTo>
                  <a:lnTo>
                    <a:pt x="446" y="364"/>
                  </a:lnTo>
                  <a:lnTo>
                    <a:pt x="500" y="364"/>
                  </a:lnTo>
                  <a:lnTo>
                    <a:pt x="500" y="0"/>
                  </a:lnTo>
                  <a:lnTo>
                    <a:pt x="70" y="0"/>
                  </a:lnTo>
                  <a:lnTo>
                    <a:pt x="70" y="364"/>
                  </a:lnTo>
                  <a:lnTo>
                    <a:pt x="124" y="364"/>
                  </a:lnTo>
                  <a:lnTo>
                    <a:pt x="124" y="391"/>
                  </a:lnTo>
                  <a:close/>
                </a:path>
              </a:pathLst>
            </a:custGeom>
            <a:solidFill>
              <a:srgbClr val="FFFFFF"/>
            </a:solidFill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477" name="Line 32"/>
            <p:cNvSpPr>
              <a:spLocks noChangeShapeType="1"/>
            </p:cNvSpPr>
            <p:nvPr/>
          </p:nvSpPr>
          <p:spPr bwMode="auto">
            <a:xfrm>
              <a:off x="1138" y="1303"/>
              <a:ext cx="322" cy="1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478" name="Line 33"/>
            <p:cNvSpPr>
              <a:spLocks noChangeShapeType="1"/>
            </p:cNvSpPr>
            <p:nvPr/>
          </p:nvSpPr>
          <p:spPr bwMode="auto">
            <a:xfrm>
              <a:off x="1138" y="1276"/>
              <a:ext cx="322" cy="1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479" name="Freeform 34"/>
            <p:cNvSpPr>
              <a:spLocks noEditPoints="1"/>
            </p:cNvSpPr>
            <p:nvPr/>
          </p:nvSpPr>
          <p:spPr bwMode="auto">
            <a:xfrm>
              <a:off x="1310" y="1323"/>
              <a:ext cx="233" cy="168"/>
            </a:xfrm>
            <a:custGeom>
              <a:avLst/>
              <a:gdLst>
                <a:gd name="T0" fmla="*/ 0 w 233"/>
                <a:gd name="T1" fmla="*/ 168 h 168"/>
                <a:gd name="T2" fmla="*/ 188 w 233"/>
                <a:gd name="T3" fmla="*/ 168 h 168"/>
                <a:gd name="T4" fmla="*/ 188 w 233"/>
                <a:gd name="T5" fmla="*/ 0 h 168"/>
                <a:gd name="T6" fmla="*/ 0 w 233"/>
                <a:gd name="T7" fmla="*/ 0 h 168"/>
                <a:gd name="T8" fmla="*/ 0 w 233"/>
                <a:gd name="T9" fmla="*/ 168 h 168"/>
                <a:gd name="T10" fmla="*/ 204 w 233"/>
                <a:gd name="T11" fmla="*/ 26 h 168"/>
                <a:gd name="T12" fmla="*/ 233 w 233"/>
                <a:gd name="T13" fmla="*/ 26 h 168"/>
                <a:gd name="T14" fmla="*/ 233 w 233"/>
                <a:gd name="T15" fmla="*/ 0 h 168"/>
                <a:gd name="T16" fmla="*/ 204 w 233"/>
                <a:gd name="T17" fmla="*/ 0 h 168"/>
                <a:gd name="T18" fmla="*/ 204 w 233"/>
                <a:gd name="T19" fmla="*/ 26 h 168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233"/>
                <a:gd name="T31" fmla="*/ 0 h 168"/>
                <a:gd name="T32" fmla="*/ 233 w 233"/>
                <a:gd name="T33" fmla="*/ 168 h 168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233" h="168">
                  <a:moveTo>
                    <a:pt x="0" y="168"/>
                  </a:moveTo>
                  <a:lnTo>
                    <a:pt x="188" y="168"/>
                  </a:lnTo>
                  <a:lnTo>
                    <a:pt x="188" y="0"/>
                  </a:lnTo>
                  <a:lnTo>
                    <a:pt x="0" y="0"/>
                  </a:lnTo>
                  <a:lnTo>
                    <a:pt x="0" y="168"/>
                  </a:lnTo>
                  <a:close/>
                  <a:moveTo>
                    <a:pt x="204" y="26"/>
                  </a:moveTo>
                  <a:lnTo>
                    <a:pt x="233" y="26"/>
                  </a:lnTo>
                  <a:lnTo>
                    <a:pt x="233" y="0"/>
                  </a:lnTo>
                  <a:lnTo>
                    <a:pt x="204" y="0"/>
                  </a:lnTo>
                  <a:lnTo>
                    <a:pt x="204" y="26"/>
                  </a:lnTo>
                  <a:close/>
                </a:path>
              </a:pathLst>
            </a:custGeom>
            <a:solidFill>
              <a:srgbClr val="FFFFFF"/>
            </a:solidFill>
            <a:ln w="476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480" name="Line 35"/>
            <p:cNvSpPr>
              <a:spLocks noChangeShapeType="1"/>
            </p:cNvSpPr>
            <p:nvPr/>
          </p:nvSpPr>
          <p:spPr bwMode="auto">
            <a:xfrm>
              <a:off x="1310" y="1379"/>
              <a:ext cx="188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481" name="Line 36"/>
            <p:cNvSpPr>
              <a:spLocks noChangeShapeType="1"/>
            </p:cNvSpPr>
            <p:nvPr/>
          </p:nvSpPr>
          <p:spPr bwMode="auto">
            <a:xfrm>
              <a:off x="1310" y="1435"/>
              <a:ext cx="188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482" name="Line 37"/>
            <p:cNvSpPr>
              <a:spLocks noChangeShapeType="1"/>
            </p:cNvSpPr>
            <p:nvPr/>
          </p:nvSpPr>
          <p:spPr bwMode="auto">
            <a:xfrm>
              <a:off x="1317" y="1405"/>
              <a:ext cx="172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483" name="Rectangle 38"/>
            <p:cNvSpPr>
              <a:spLocks noChangeArrowheads="1"/>
            </p:cNvSpPr>
            <p:nvPr/>
          </p:nvSpPr>
          <p:spPr bwMode="auto">
            <a:xfrm>
              <a:off x="1416" y="1389"/>
              <a:ext cx="54" cy="36"/>
            </a:xfrm>
            <a:prstGeom prst="rect">
              <a:avLst/>
            </a:prstGeom>
            <a:noFill/>
            <a:ln w="4763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484" name="Freeform 39"/>
            <p:cNvSpPr>
              <a:spLocks noEditPoints="1"/>
            </p:cNvSpPr>
            <p:nvPr/>
          </p:nvSpPr>
          <p:spPr bwMode="auto">
            <a:xfrm>
              <a:off x="1030" y="955"/>
              <a:ext cx="538" cy="401"/>
            </a:xfrm>
            <a:custGeom>
              <a:avLst/>
              <a:gdLst>
                <a:gd name="T0" fmla="*/ 452 w 538"/>
                <a:gd name="T1" fmla="*/ 285 h 401"/>
                <a:gd name="T2" fmla="*/ 472 w 538"/>
                <a:gd name="T3" fmla="*/ 285 h 401"/>
                <a:gd name="T4" fmla="*/ 472 w 538"/>
                <a:gd name="T5" fmla="*/ 278 h 401"/>
                <a:gd name="T6" fmla="*/ 452 w 538"/>
                <a:gd name="T7" fmla="*/ 278 h 401"/>
                <a:gd name="T8" fmla="*/ 452 w 538"/>
                <a:gd name="T9" fmla="*/ 285 h 401"/>
                <a:gd name="T10" fmla="*/ 121 w 538"/>
                <a:gd name="T11" fmla="*/ 239 h 401"/>
                <a:gd name="T12" fmla="*/ 121 w 538"/>
                <a:gd name="T13" fmla="*/ 27 h 401"/>
                <a:gd name="T14" fmla="*/ 417 w 538"/>
                <a:gd name="T15" fmla="*/ 27 h 401"/>
                <a:gd name="T16" fmla="*/ 417 w 538"/>
                <a:gd name="T17" fmla="*/ 239 h 401"/>
                <a:gd name="T18" fmla="*/ 121 w 538"/>
                <a:gd name="T19" fmla="*/ 239 h 401"/>
                <a:gd name="T20" fmla="*/ 108 w 538"/>
                <a:gd name="T21" fmla="*/ 252 h 401"/>
                <a:gd name="T22" fmla="*/ 430 w 538"/>
                <a:gd name="T23" fmla="*/ 252 h 401"/>
                <a:gd name="T24" fmla="*/ 430 w 538"/>
                <a:gd name="T25" fmla="*/ 14 h 401"/>
                <a:gd name="T26" fmla="*/ 446 w 538"/>
                <a:gd name="T27" fmla="*/ 14 h 401"/>
                <a:gd name="T28" fmla="*/ 446 w 538"/>
                <a:gd name="T29" fmla="*/ 0 h 401"/>
                <a:gd name="T30" fmla="*/ 96 w 538"/>
                <a:gd name="T31" fmla="*/ 0 h 401"/>
                <a:gd name="T32" fmla="*/ 96 w 538"/>
                <a:gd name="T33" fmla="*/ 265 h 401"/>
                <a:gd name="T34" fmla="*/ 108 w 538"/>
                <a:gd name="T35" fmla="*/ 265 h 401"/>
                <a:gd name="T36" fmla="*/ 108 w 538"/>
                <a:gd name="T37" fmla="*/ 252 h 401"/>
                <a:gd name="T38" fmla="*/ 0 w 538"/>
                <a:gd name="T39" fmla="*/ 388 h 401"/>
                <a:gd name="T40" fmla="*/ 54 w 538"/>
                <a:gd name="T41" fmla="*/ 388 h 401"/>
                <a:gd name="T42" fmla="*/ 54 w 538"/>
                <a:gd name="T43" fmla="*/ 368 h 401"/>
                <a:gd name="T44" fmla="*/ 0 w 538"/>
                <a:gd name="T45" fmla="*/ 368 h 401"/>
                <a:gd name="T46" fmla="*/ 0 w 538"/>
                <a:gd name="T47" fmla="*/ 388 h 401"/>
                <a:gd name="T48" fmla="*/ 316 w 538"/>
                <a:gd name="T49" fmla="*/ 401 h 401"/>
                <a:gd name="T50" fmla="*/ 430 w 538"/>
                <a:gd name="T51" fmla="*/ 401 h 401"/>
                <a:gd name="T52" fmla="*/ 430 w 538"/>
                <a:gd name="T53" fmla="*/ 391 h 401"/>
                <a:gd name="T54" fmla="*/ 316 w 538"/>
                <a:gd name="T55" fmla="*/ 391 h 401"/>
                <a:gd name="T56" fmla="*/ 316 w 538"/>
                <a:gd name="T57" fmla="*/ 401 h 401"/>
                <a:gd name="T58" fmla="*/ 523 w 538"/>
                <a:gd name="T59" fmla="*/ 378 h 401"/>
                <a:gd name="T60" fmla="*/ 538 w 538"/>
                <a:gd name="T61" fmla="*/ 378 h 401"/>
                <a:gd name="T62" fmla="*/ 538 w 538"/>
                <a:gd name="T63" fmla="*/ 368 h 401"/>
                <a:gd name="T64" fmla="*/ 523 w 538"/>
                <a:gd name="T65" fmla="*/ 368 h 401"/>
                <a:gd name="T66" fmla="*/ 523 w 538"/>
                <a:gd name="T67" fmla="*/ 378 h 401"/>
                <a:gd name="T68" fmla="*/ 523 w 538"/>
                <a:gd name="T69" fmla="*/ 394 h 401"/>
                <a:gd name="T70" fmla="*/ 538 w 538"/>
                <a:gd name="T71" fmla="*/ 394 h 401"/>
                <a:gd name="T72" fmla="*/ 538 w 538"/>
                <a:gd name="T73" fmla="*/ 388 h 401"/>
                <a:gd name="T74" fmla="*/ 523 w 538"/>
                <a:gd name="T75" fmla="*/ 388 h 401"/>
                <a:gd name="T76" fmla="*/ 523 w 538"/>
                <a:gd name="T77" fmla="*/ 394 h 401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w 538"/>
                <a:gd name="T118" fmla="*/ 0 h 401"/>
                <a:gd name="T119" fmla="*/ 538 w 538"/>
                <a:gd name="T120" fmla="*/ 401 h 401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T117" t="T118" r="T119" b="T120"/>
              <a:pathLst>
                <a:path w="538" h="401">
                  <a:moveTo>
                    <a:pt x="452" y="285"/>
                  </a:moveTo>
                  <a:lnTo>
                    <a:pt x="472" y="285"/>
                  </a:lnTo>
                  <a:lnTo>
                    <a:pt x="472" y="278"/>
                  </a:lnTo>
                  <a:lnTo>
                    <a:pt x="452" y="278"/>
                  </a:lnTo>
                  <a:lnTo>
                    <a:pt x="452" y="285"/>
                  </a:lnTo>
                  <a:close/>
                  <a:moveTo>
                    <a:pt x="121" y="239"/>
                  </a:moveTo>
                  <a:lnTo>
                    <a:pt x="121" y="27"/>
                  </a:lnTo>
                  <a:lnTo>
                    <a:pt x="417" y="27"/>
                  </a:lnTo>
                  <a:lnTo>
                    <a:pt x="417" y="239"/>
                  </a:lnTo>
                  <a:lnTo>
                    <a:pt x="121" y="239"/>
                  </a:lnTo>
                  <a:close/>
                  <a:moveTo>
                    <a:pt x="108" y="252"/>
                  </a:moveTo>
                  <a:lnTo>
                    <a:pt x="430" y="252"/>
                  </a:lnTo>
                  <a:lnTo>
                    <a:pt x="430" y="14"/>
                  </a:lnTo>
                  <a:lnTo>
                    <a:pt x="446" y="14"/>
                  </a:lnTo>
                  <a:lnTo>
                    <a:pt x="446" y="0"/>
                  </a:lnTo>
                  <a:lnTo>
                    <a:pt x="96" y="0"/>
                  </a:lnTo>
                  <a:lnTo>
                    <a:pt x="96" y="265"/>
                  </a:lnTo>
                  <a:lnTo>
                    <a:pt x="108" y="265"/>
                  </a:lnTo>
                  <a:lnTo>
                    <a:pt x="108" y="252"/>
                  </a:lnTo>
                  <a:close/>
                  <a:moveTo>
                    <a:pt x="0" y="388"/>
                  </a:moveTo>
                  <a:lnTo>
                    <a:pt x="54" y="388"/>
                  </a:lnTo>
                  <a:lnTo>
                    <a:pt x="54" y="368"/>
                  </a:lnTo>
                  <a:lnTo>
                    <a:pt x="0" y="368"/>
                  </a:lnTo>
                  <a:lnTo>
                    <a:pt x="0" y="388"/>
                  </a:lnTo>
                  <a:close/>
                  <a:moveTo>
                    <a:pt x="316" y="401"/>
                  </a:moveTo>
                  <a:lnTo>
                    <a:pt x="430" y="401"/>
                  </a:lnTo>
                  <a:lnTo>
                    <a:pt x="430" y="391"/>
                  </a:lnTo>
                  <a:lnTo>
                    <a:pt x="316" y="391"/>
                  </a:lnTo>
                  <a:lnTo>
                    <a:pt x="316" y="401"/>
                  </a:lnTo>
                  <a:close/>
                  <a:moveTo>
                    <a:pt x="523" y="378"/>
                  </a:moveTo>
                  <a:lnTo>
                    <a:pt x="538" y="378"/>
                  </a:lnTo>
                  <a:lnTo>
                    <a:pt x="538" y="368"/>
                  </a:lnTo>
                  <a:lnTo>
                    <a:pt x="523" y="368"/>
                  </a:lnTo>
                  <a:lnTo>
                    <a:pt x="523" y="378"/>
                  </a:lnTo>
                  <a:close/>
                  <a:moveTo>
                    <a:pt x="523" y="394"/>
                  </a:moveTo>
                  <a:lnTo>
                    <a:pt x="538" y="394"/>
                  </a:lnTo>
                  <a:lnTo>
                    <a:pt x="538" y="388"/>
                  </a:lnTo>
                  <a:lnTo>
                    <a:pt x="523" y="388"/>
                  </a:lnTo>
                  <a:lnTo>
                    <a:pt x="523" y="394"/>
                  </a:lnTo>
                  <a:close/>
                </a:path>
              </a:pathLst>
            </a:custGeom>
            <a:solidFill>
              <a:srgbClr val="000000"/>
            </a:solidFill>
            <a:ln w="476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485" name="Line 40"/>
            <p:cNvSpPr>
              <a:spLocks noChangeShapeType="1"/>
            </p:cNvSpPr>
            <p:nvPr/>
          </p:nvSpPr>
          <p:spPr bwMode="auto">
            <a:xfrm>
              <a:off x="1084" y="1257"/>
              <a:ext cx="430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486" name="Line 41"/>
            <p:cNvSpPr>
              <a:spLocks noChangeShapeType="1"/>
            </p:cNvSpPr>
            <p:nvPr/>
          </p:nvSpPr>
          <p:spPr bwMode="auto">
            <a:xfrm flipV="1">
              <a:off x="1193" y="1257"/>
              <a:ext cx="1" cy="19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487" name="Line 42"/>
            <p:cNvSpPr>
              <a:spLocks noChangeShapeType="1"/>
            </p:cNvSpPr>
            <p:nvPr/>
          </p:nvSpPr>
          <p:spPr bwMode="auto">
            <a:xfrm flipV="1">
              <a:off x="1301" y="1257"/>
              <a:ext cx="1" cy="19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02409" name="Group 43"/>
          <p:cNvGrpSpPr>
            <a:grpSpLocks/>
          </p:cNvGrpSpPr>
          <p:nvPr/>
        </p:nvGrpSpPr>
        <p:grpSpPr bwMode="auto">
          <a:xfrm>
            <a:off x="3065463" y="6172200"/>
            <a:ext cx="371475" cy="381000"/>
            <a:chOff x="1014" y="912"/>
            <a:chExt cx="574" cy="596"/>
          </a:xfrm>
        </p:grpSpPr>
        <p:sp>
          <p:nvSpPr>
            <p:cNvPr id="102464" name="Freeform 44"/>
            <p:cNvSpPr>
              <a:spLocks/>
            </p:cNvSpPr>
            <p:nvPr/>
          </p:nvSpPr>
          <p:spPr bwMode="auto">
            <a:xfrm>
              <a:off x="1014" y="912"/>
              <a:ext cx="574" cy="596"/>
            </a:xfrm>
            <a:custGeom>
              <a:avLst/>
              <a:gdLst>
                <a:gd name="T0" fmla="*/ 124 w 574"/>
                <a:gd name="T1" fmla="*/ 391 h 596"/>
                <a:gd name="T2" fmla="*/ 0 w 574"/>
                <a:gd name="T3" fmla="*/ 391 h 596"/>
                <a:gd name="T4" fmla="*/ 0 w 574"/>
                <a:gd name="T5" fmla="*/ 596 h 596"/>
                <a:gd name="T6" fmla="*/ 574 w 574"/>
                <a:gd name="T7" fmla="*/ 596 h 596"/>
                <a:gd name="T8" fmla="*/ 574 w 574"/>
                <a:gd name="T9" fmla="*/ 391 h 596"/>
                <a:gd name="T10" fmla="*/ 446 w 574"/>
                <a:gd name="T11" fmla="*/ 391 h 596"/>
                <a:gd name="T12" fmla="*/ 446 w 574"/>
                <a:gd name="T13" fmla="*/ 364 h 596"/>
                <a:gd name="T14" fmla="*/ 500 w 574"/>
                <a:gd name="T15" fmla="*/ 364 h 596"/>
                <a:gd name="T16" fmla="*/ 500 w 574"/>
                <a:gd name="T17" fmla="*/ 0 h 596"/>
                <a:gd name="T18" fmla="*/ 70 w 574"/>
                <a:gd name="T19" fmla="*/ 0 h 596"/>
                <a:gd name="T20" fmla="*/ 70 w 574"/>
                <a:gd name="T21" fmla="*/ 364 h 596"/>
                <a:gd name="T22" fmla="*/ 124 w 574"/>
                <a:gd name="T23" fmla="*/ 364 h 596"/>
                <a:gd name="T24" fmla="*/ 124 w 574"/>
                <a:gd name="T25" fmla="*/ 391 h 59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574"/>
                <a:gd name="T40" fmla="*/ 0 h 596"/>
                <a:gd name="T41" fmla="*/ 574 w 574"/>
                <a:gd name="T42" fmla="*/ 596 h 59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574" h="596">
                  <a:moveTo>
                    <a:pt x="124" y="391"/>
                  </a:moveTo>
                  <a:lnTo>
                    <a:pt x="0" y="391"/>
                  </a:lnTo>
                  <a:lnTo>
                    <a:pt x="0" y="596"/>
                  </a:lnTo>
                  <a:lnTo>
                    <a:pt x="574" y="596"/>
                  </a:lnTo>
                  <a:lnTo>
                    <a:pt x="574" y="391"/>
                  </a:lnTo>
                  <a:lnTo>
                    <a:pt x="446" y="391"/>
                  </a:lnTo>
                  <a:lnTo>
                    <a:pt x="446" y="364"/>
                  </a:lnTo>
                  <a:lnTo>
                    <a:pt x="500" y="364"/>
                  </a:lnTo>
                  <a:lnTo>
                    <a:pt x="500" y="0"/>
                  </a:lnTo>
                  <a:lnTo>
                    <a:pt x="70" y="0"/>
                  </a:lnTo>
                  <a:lnTo>
                    <a:pt x="70" y="364"/>
                  </a:lnTo>
                  <a:lnTo>
                    <a:pt x="124" y="364"/>
                  </a:lnTo>
                  <a:lnTo>
                    <a:pt x="124" y="391"/>
                  </a:lnTo>
                  <a:close/>
                </a:path>
              </a:pathLst>
            </a:custGeom>
            <a:solidFill>
              <a:srgbClr val="FFFFFF"/>
            </a:solidFill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465" name="Line 45"/>
            <p:cNvSpPr>
              <a:spLocks noChangeShapeType="1"/>
            </p:cNvSpPr>
            <p:nvPr/>
          </p:nvSpPr>
          <p:spPr bwMode="auto">
            <a:xfrm>
              <a:off x="1138" y="1303"/>
              <a:ext cx="322" cy="1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466" name="Line 46"/>
            <p:cNvSpPr>
              <a:spLocks noChangeShapeType="1"/>
            </p:cNvSpPr>
            <p:nvPr/>
          </p:nvSpPr>
          <p:spPr bwMode="auto">
            <a:xfrm>
              <a:off x="1138" y="1276"/>
              <a:ext cx="322" cy="1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467" name="Freeform 47"/>
            <p:cNvSpPr>
              <a:spLocks noEditPoints="1"/>
            </p:cNvSpPr>
            <p:nvPr/>
          </p:nvSpPr>
          <p:spPr bwMode="auto">
            <a:xfrm>
              <a:off x="1310" y="1323"/>
              <a:ext cx="233" cy="168"/>
            </a:xfrm>
            <a:custGeom>
              <a:avLst/>
              <a:gdLst>
                <a:gd name="T0" fmla="*/ 0 w 233"/>
                <a:gd name="T1" fmla="*/ 168 h 168"/>
                <a:gd name="T2" fmla="*/ 188 w 233"/>
                <a:gd name="T3" fmla="*/ 168 h 168"/>
                <a:gd name="T4" fmla="*/ 188 w 233"/>
                <a:gd name="T5" fmla="*/ 0 h 168"/>
                <a:gd name="T6" fmla="*/ 0 w 233"/>
                <a:gd name="T7" fmla="*/ 0 h 168"/>
                <a:gd name="T8" fmla="*/ 0 w 233"/>
                <a:gd name="T9" fmla="*/ 168 h 168"/>
                <a:gd name="T10" fmla="*/ 204 w 233"/>
                <a:gd name="T11" fmla="*/ 26 h 168"/>
                <a:gd name="T12" fmla="*/ 233 w 233"/>
                <a:gd name="T13" fmla="*/ 26 h 168"/>
                <a:gd name="T14" fmla="*/ 233 w 233"/>
                <a:gd name="T15" fmla="*/ 0 h 168"/>
                <a:gd name="T16" fmla="*/ 204 w 233"/>
                <a:gd name="T17" fmla="*/ 0 h 168"/>
                <a:gd name="T18" fmla="*/ 204 w 233"/>
                <a:gd name="T19" fmla="*/ 26 h 168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233"/>
                <a:gd name="T31" fmla="*/ 0 h 168"/>
                <a:gd name="T32" fmla="*/ 233 w 233"/>
                <a:gd name="T33" fmla="*/ 168 h 168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233" h="168">
                  <a:moveTo>
                    <a:pt x="0" y="168"/>
                  </a:moveTo>
                  <a:lnTo>
                    <a:pt x="188" y="168"/>
                  </a:lnTo>
                  <a:lnTo>
                    <a:pt x="188" y="0"/>
                  </a:lnTo>
                  <a:lnTo>
                    <a:pt x="0" y="0"/>
                  </a:lnTo>
                  <a:lnTo>
                    <a:pt x="0" y="168"/>
                  </a:lnTo>
                  <a:close/>
                  <a:moveTo>
                    <a:pt x="204" y="26"/>
                  </a:moveTo>
                  <a:lnTo>
                    <a:pt x="233" y="26"/>
                  </a:lnTo>
                  <a:lnTo>
                    <a:pt x="233" y="0"/>
                  </a:lnTo>
                  <a:lnTo>
                    <a:pt x="204" y="0"/>
                  </a:lnTo>
                  <a:lnTo>
                    <a:pt x="204" y="26"/>
                  </a:lnTo>
                  <a:close/>
                </a:path>
              </a:pathLst>
            </a:custGeom>
            <a:solidFill>
              <a:srgbClr val="FFFFFF"/>
            </a:solidFill>
            <a:ln w="476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468" name="Line 48"/>
            <p:cNvSpPr>
              <a:spLocks noChangeShapeType="1"/>
            </p:cNvSpPr>
            <p:nvPr/>
          </p:nvSpPr>
          <p:spPr bwMode="auto">
            <a:xfrm>
              <a:off x="1310" y="1379"/>
              <a:ext cx="188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469" name="Line 49"/>
            <p:cNvSpPr>
              <a:spLocks noChangeShapeType="1"/>
            </p:cNvSpPr>
            <p:nvPr/>
          </p:nvSpPr>
          <p:spPr bwMode="auto">
            <a:xfrm>
              <a:off x="1310" y="1435"/>
              <a:ext cx="188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470" name="Line 50"/>
            <p:cNvSpPr>
              <a:spLocks noChangeShapeType="1"/>
            </p:cNvSpPr>
            <p:nvPr/>
          </p:nvSpPr>
          <p:spPr bwMode="auto">
            <a:xfrm>
              <a:off x="1317" y="1405"/>
              <a:ext cx="172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471" name="Rectangle 51"/>
            <p:cNvSpPr>
              <a:spLocks noChangeArrowheads="1"/>
            </p:cNvSpPr>
            <p:nvPr/>
          </p:nvSpPr>
          <p:spPr bwMode="auto">
            <a:xfrm>
              <a:off x="1416" y="1389"/>
              <a:ext cx="54" cy="36"/>
            </a:xfrm>
            <a:prstGeom prst="rect">
              <a:avLst/>
            </a:prstGeom>
            <a:noFill/>
            <a:ln w="4763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472" name="Freeform 52"/>
            <p:cNvSpPr>
              <a:spLocks noEditPoints="1"/>
            </p:cNvSpPr>
            <p:nvPr/>
          </p:nvSpPr>
          <p:spPr bwMode="auto">
            <a:xfrm>
              <a:off x="1030" y="955"/>
              <a:ext cx="538" cy="401"/>
            </a:xfrm>
            <a:custGeom>
              <a:avLst/>
              <a:gdLst>
                <a:gd name="T0" fmla="*/ 452 w 538"/>
                <a:gd name="T1" fmla="*/ 285 h 401"/>
                <a:gd name="T2" fmla="*/ 472 w 538"/>
                <a:gd name="T3" fmla="*/ 285 h 401"/>
                <a:gd name="T4" fmla="*/ 472 w 538"/>
                <a:gd name="T5" fmla="*/ 278 h 401"/>
                <a:gd name="T6" fmla="*/ 452 w 538"/>
                <a:gd name="T7" fmla="*/ 278 h 401"/>
                <a:gd name="T8" fmla="*/ 452 w 538"/>
                <a:gd name="T9" fmla="*/ 285 h 401"/>
                <a:gd name="T10" fmla="*/ 121 w 538"/>
                <a:gd name="T11" fmla="*/ 239 h 401"/>
                <a:gd name="T12" fmla="*/ 121 w 538"/>
                <a:gd name="T13" fmla="*/ 27 h 401"/>
                <a:gd name="T14" fmla="*/ 417 w 538"/>
                <a:gd name="T15" fmla="*/ 27 h 401"/>
                <a:gd name="T16" fmla="*/ 417 w 538"/>
                <a:gd name="T17" fmla="*/ 239 h 401"/>
                <a:gd name="T18" fmla="*/ 121 w 538"/>
                <a:gd name="T19" fmla="*/ 239 h 401"/>
                <a:gd name="T20" fmla="*/ 108 w 538"/>
                <a:gd name="T21" fmla="*/ 252 h 401"/>
                <a:gd name="T22" fmla="*/ 430 w 538"/>
                <a:gd name="T23" fmla="*/ 252 h 401"/>
                <a:gd name="T24" fmla="*/ 430 w 538"/>
                <a:gd name="T25" fmla="*/ 14 h 401"/>
                <a:gd name="T26" fmla="*/ 446 w 538"/>
                <a:gd name="T27" fmla="*/ 14 h 401"/>
                <a:gd name="T28" fmla="*/ 446 w 538"/>
                <a:gd name="T29" fmla="*/ 0 h 401"/>
                <a:gd name="T30" fmla="*/ 96 w 538"/>
                <a:gd name="T31" fmla="*/ 0 h 401"/>
                <a:gd name="T32" fmla="*/ 96 w 538"/>
                <a:gd name="T33" fmla="*/ 265 h 401"/>
                <a:gd name="T34" fmla="*/ 108 w 538"/>
                <a:gd name="T35" fmla="*/ 265 h 401"/>
                <a:gd name="T36" fmla="*/ 108 w 538"/>
                <a:gd name="T37" fmla="*/ 252 h 401"/>
                <a:gd name="T38" fmla="*/ 0 w 538"/>
                <a:gd name="T39" fmla="*/ 388 h 401"/>
                <a:gd name="T40" fmla="*/ 54 w 538"/>
                <a:gd name="T41" fmla="*/ 388 h 401"/>
                <a:gd name="T42" fmla="*/ 54 w 538"/>
                <a:gd name="T43" fmla="*/ 368 h 401"/>
                <a:gd name="T44" fmla="*/ 0 w 538"/>
                <a:gd name="T45" fmla="*/ 368 h 401"/>
                <a:gd name="T46" fmla="*/ 0 w 538"/>
                <a:gd name="T47" fmla="*/ 388 h 401"/>
                <a:gd name="T48" fmla="*/ 316 w 538"/>
                <a:gd name="T49" fmla="*/ 401 h 401"/>
                <a:gd name="T50" fmla="*/ 430 w 538"/>
                <a:gd name="T51" fmla="*/ 401 h 401"/>
                <a:gd name="T52" fmla="*/ 430 w 538"/>
                <a:gd name="T53" fmla="*/ 391 h 401"/>
                <a:gd name="T54" fmla="*/ 316 w 538"/>
                <a:gd name="T55" fmla="*/ 391 h 401"/>
                <a:gd name="T56" fmla="*/ 316 w 538"/>
                <a:gd name="T57" fmla="*/ 401 h 401"/>
                <a:gd name="T58" fmla="*/ 523 w 538"/>
                <a:gd name="T59" fmla="*/ 378 h 401"/>
                <a:gd name="T60" fmla="*/ 538 w 538"/>
                <a:gd name="T61" fmla="*/ 378 h 401"/>
                <a:gd name="T62" fmla="*/ 538 w 538"/>
                <a:gd name="T63" fmla="*/ 368 h 401"/>
                <a:gd name="T64" fmla="*/ 523 w 538"/>
                <a:gd name="T65" fmla="*/ 368 h 401"/>
                <a:gd name="T66" fmla="*/ 523 w 538"/>
                <a:gd name="T67" fmla="*/ 378 h 401"/>
                <a:gd name="T68" fmla="*/ 523 w 538"/>
                <a:gd name="T69" fmla="*/ 394 h 401"/>
                <a:gd name="T70" fmla="*/ 538 w 538"/>
                <a:gd name="T71" fmla="*/ 394 h 401"/>
                <a:gd name="T72" fmla="*/ 538 w 538"/>
                <a:gd name="T73" fmla="*/ 388 h 401"/>
                <a:gd name="T74" fmla="*/ 523 w 538"/>
                <a:gd name="T75" fmla="*/ 388 h 401"/>
                <a:gd name="T76" fmla="*/ 523 w 538"/>
                <a:gd name="T77" fmla="*/ 394 h 401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w 538"/>
                <a:gd name="T118" fmla="*/ 0 h 401"/>
                <a:gd name="T119" fmla="*/ 538 w 538"/>
                <a:gd name="T120" fmla="*/ 401 h 401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T117" t="T118" r="T119" b="T120"/>
              <a:pathLst>
                <a:path w="538" h="401">
                  <a:moveTo>
                    <a:pt x="452" y="285"/>
                  </a:moveTo>
                  <a:lnTo>
                    <a:pt x="472" y="285"/>
                  </a:lnTo>
                  <a:lnTo>
                    <a:pt x="472" y="278"/>
                  </a:lnTo>
                  <a:lnTo>
                    <a:pt x="452" y="278"/>
                  </a:lnTo>
                  <a:lnTo>
                    <a:pt x="452" y="285"/>
                  </a:lnTo>
                  <a:close/>
                  <a:moveTo>
                    <a:pt x="121" y="239"/>
                  </a:moveTo>
                  <a:lnTo>
                    <a:pt x="121" y="27"/>
                  </a:lnTo>
                  <a:lnTo>
                    <a:pt x="417" y="27"/>
                  </a:lnTo>
                  <a:lnTo>
                    <a:pt x="417" y="239"/>
                  </a:lnTo>
                  <a:lnTo>
                    <a:pt x="121" y="239"/>
                  </a:lnTo>
                  <a:close/>
                  <a:moveTo>
                    <a:pt x="108" y="252"/>
                  </a:moveTo>
                  <a:lnTo>
                    <a:pt x="430" y="252"/>
                  </a:lnTo>
                  <a:lnTo>
                    <a:pt x="430" y="14"/>
                  </a:lnTo>
                  <a:lnTo>
                    <a:pt x="446" y="14"/>
                  </a:lnTo>
                  <a:lnTo>
                    <a:pt x="446" y="0"/>
                  </a:lnTo>
                  <a:lnTo>
                    <a:pt x="96" y="0"/>
                  </a:lnTo>
                  <a:lnTo>
                    <a:pt x="96" y="265"/>
                  </a:lnTo>
                  <a:lnTo>
                    <a:pt x="108" y="265"/>
                  </a:lnTo>
                  <a:lnTo>
                    <a:pt x="108" y="252"/>
                  </a:lnTo>
                  <a:close/>
                  <a:moveTo>
                    <a:pt x="0" y="388"/>
                  </a:moveTo>
                  <a:lnTo>
                    <a:pt x="54" y="388"/>
                  </a:lnTo>
                  <a:lnTo>
                    <a:pt x="54" y="368"/>
                  </a:lnTo>
                  <a:lnTo>
                    <a:pt x="0" y="368"/>
                  </a:lnTo>
                  <a:lnTo>
                    <a:pt x="0" y="388"/>
                  </a:lnTo>
                  <a:close/>
                  <a:moveTo>
                    <a:pt x="316" y="401"/>
                  </a:moveTo>
                  <a:lnTo>
                    <a:pt x="430" y="401"/>
                  </a:lnTo>
                  <a:lnTo>
                    <a:pt x="430" y="391"/>
                  </a:lnTo>
                  <a:lnTo>
                    <a:pt x="316" y="391"/>
                  </a:lnTo>
                  <a:lnTo>
                    <a:pt x="316" y="401"/>
                  </a:lnTo>
                  <a:close/>
                  <a:moveTo>
                    <a:pt x="523" y="378"/>
                  </a:moveTo>
                  <a:lnTo>
                    <a:pt x="538" y="378"/>
                  </a:lnTo>
                  <a:lnTo>
                    <a:pt x="538" y="368"/>
                  </a:lnTo>
                  <a:lnTo>
                    <a:pt x="523" y="368"/>
                  </a:lnTo>
                  <a:lnTo>
                    <a:pt x="523" y="378"/>
                  </a:lnTo>
                  <a:close/>
                  <a:moveTo>
                    <a:pt x="523" y="394"/>
                  </a:moveTo>
                  <a:lnTo>
                    <a:pt x="538" y="394"/>
                  </a:lnTo>
                  <a:lnTo>
                    <a:pt x="538" y="388"/>
                  </a:lnTo>
                  <a:lnTo>
                    <a:pt x="523" y="388"/>
                  </a:lnTo>
                  <a:lnTo>
                    <a:pt x="523" y="394"/>
                  </a:lnTo>
                  <a:close/>
                </a:path>
              </a:pathLst>
            </a:custGeom>
            <a:solidFill>
              <a:srgbClr val="000000"/>
            </a:solidFill>
            <a:ln w="476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473" name="Line 53"/>
            <p:cNvSpPr>
              <a:spLocks noChangeShapeType="1"/>
            </p:cNvSpPr>
            <p:nvPr/>
          </p:nvSpPr>
          <p:spPr bwMode="auto">
            <a:xfrm>
              <a:off x="1084" y="1257"/>
              <a:ext cx="430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474" name="Line 54"/>
            <p:cNvSpPr>
              <a:spLocks noChangeShapeType="1"/>
            </p:cNvSpPr>
            <p:nvPr/>
          </p:nvSpPr>
          <p:spPr bwMode="auto">
            <a:xfrm flipV="1">
              <a:off x="1193" y="1257"/>
              <a:ext cx="1" cy="19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475" name="Line 55"/>
            <p:cNvSpPr>
              <a:spLocks noChangeShapeType="1"/>
            </p:cNvSpPr>
            <p:nvPr/>
          </p:nvSpPr>
          <p:spPr bwMode="auto">
            <a:xfrm flipV="1">
              <a:off x="1301" y="1257"/>
              <a:ext cx="1" cy="19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02410" name="Group 56"/>
          <p:cNvGrpSpPr>
            <a:grpSpLocks/>
          </p:cNvGrpSpPr>
          <p:nvPr/>
        </p:nvGrpSpPr>
        <p:grpSpPr bwMode="auto">
          <a:xfrm>
            <a:off x="1541463" y="4648200"/>
            <a:ext cx="2179637" cy="1447800"/>
            <a:chOff x="832" y="1344"/>
            <a:chExt cx="1136" cy="1024"/>
          </a:xfrm>
        </p:grpSpPr>
        <p:sp>
          <p:nvSpPr>
            <p:cNvPr id="102455" name="Oval 57"/>
            <p:cNvSpPr>
              <a:spLocks noChangeArrowheads="1"/>
            </p:cNvSpPr>
            <p:nvPr/>
          </p:nvSpPr>
          <p:spPr bwMode="auto">
            <a:xfrm>
              <a:off x="1220" y="1344"/>
              <a:ext cx="495" cy="424"/>
            </a:xfrm>
            <a:prstGeom prst="ellipse">
              <a:avLst/>
            </a:prstGeom>
            <a:solidFill>
              <a:srgbClr val="99CCFF"/>
            </a:solidFill>
            <a:ln w="9525">
              <a:solidFill>
                <a:srgbClr val="99CC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456" name="Oval 58"/>
            <p:cNvSpPr>
              <a:spLocks noChangeArrowheads="1"/>
            </p:cNvSpPr>
            <p:nvPr/>
          </p:nvSpPr>
          <p:spPr bwMode="auto">
            <a:xfrm>
              <a:off x="948" y="1455"/>
              <a:ext cx="379" cy="424"/>
            </a:xfrm>
            <a:prstGeom prst="ellipse">
              <a:avLst/>
            </a:prstGeom>
            <a:solidFill>
              <a:srgbClr val="99CCFF"/>
            </a:solidFill>
            <a:ln w="9525">
              <a:solidFill>
                <a:srgbClr val="99CC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457" name="Oval 59"/>
            <p:cNvSpPr>
              <a:spLocks noChangeArrowheads="1"/>
            </p:cNvSpPr>
            <p:nvPr/>
          </p:nvSpPr>
          <p:spPr bwMode="auto">
            <a:xfrm>
              <a:off x="832" y="1710"/>
              <a:ext cx="256" cy="306"/>
            </a:xfrm>
            <a:prstGeom prst="ellipse">
              <a:avLst/>
            </a:prstGeom>
            <a:solidFill>
              <a:srgbClr val="99CCFF"/>
            </a:solidFill>
            <a:ln w="9525">
              <a:solidFill>
                <a:srgbClr val="99CC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458" name="Oval 60"/>
            <p:cNvSpPr>
              <a:spLocks noChangeArrowheads="1"/>
            </p:cNvSpPr>
            <p:nvPr/>
          </p:nvSpPr>
          <p:spPr bwMode="auto">
            <a:xfrm>
              <a:off x="909" y="1862"/>
              <a:ext cx="435" cy="442"/>
            </a:xfrm>
            <a:prstGeom prst="ellipse">
              <a:avLst/>
            </a:prstGeom>
            <a:solidFill>
              <a:srgbClr val="99CCFF"/>
            </a:solidFill>
            <a:ln w="9525">
              <a:solidFill>
                <a:srgbClr val="99CC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459" name="Oval 61"/>
            <p:cNvSpPr>
              <a:spLocks noChangeArrowheads="1"/>
            </p:cNvSpPr>
            <p:nvPr/>
          </p:nvSpPr>
          <p:spPr bwMode="auto">
            <a:xfrm>
              <a:off x="1086" y="1924"/>
              <a:ext cx="671" cy="444"/>
            </a:xfrm>
            <a:prstGeom prst="ellipse">
              <a:avLst/>
            </a:prstGeom>
            <a:solidFill>
              <a:srgbClr val="99CCFF"/>
            </a:solidFill>
            <a:ln w="9525">
              <a:solidFill>
                <a:srgbClr val="99CC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460" name="Oval 62"/>
            <p:cNvSpPr>
              <a:spLocks noChangeArrowheads="1"/>
            </p:cNvSpPr>
            <p:nvPr/>
          </p:nvSpPr>
          <p:spPr bwMode="auto">
            <a:xfrm>
              <a:off x="1605" y="1488"/>
              <a:ext cx="311" cy="312"/>
            </a:xfrm>
            <a:prstGeom prst="ellipse">
              <a:avLst/>
            </a:prstGeom>
            <a:solidFill>
              <a:srgbClr val="99CCFF"/>
            </a:solidFill>
            <a:ln w="9525">
              <a:solidFill>
                <a:srgbClr val="99CC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461" name="Oval 63"/>
            <p:cNvSpPr>
              <a:spLocks noChangeArrowheads="1"/>
            </p:cNvSpPr>
            <p:nvPr/>
          </p:nvSpPr>
          <p:spPr bwMode="auto">
            <a:xfrm>
              <a:off x="1602" y="1681"/>
              <a:ext cx="366" cy="333"/>
            </a:xfrm>
            <a:prstGeom prst="ellipse">
              <a:avLst/>
            </a:prstGeom>
            <a:solidFill>
              <a:srgbClr val="99CCFF"/>
            </a:solidFill>
            <a:ln w="9525">
              <a:solidFill>
                <a:srgbClr val="99CC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462" name="Oval 64"/>
            <p:cNvSpPr>
              <a:spLocks noChangeArrowheads="1"/>
            </p:cNvSpPr>
            <p:nvPr/>
          </p:nvSpPr>
          <p:spPr bwMode="auto">
            <a:xfrm>
              <a:off x="1569" y="1751"/>
              <a:ext cx="364" cy="547"/>
            </a:xfrm>
            <a:prstGeom prst="ellipse">
              <a:avLst/>
            </a:prstGeom>
            <a:solidFill>
              <a:srgbClr val="99CCFF"/>
            </a:solidFill>
            <a:ln w="9525">
              <a:solidFill>
                <a:srgbClr val="99CC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463" name="Oval 65"/>
            <p:cNvSpPr>
              <a:spLocks noChangeArrowheads="1"/>
            </p:cNvSpPr>
            <p:nvPr/>
          </p:nvSpPr>
          <p:spPr bwMode="auto">
            <a:xfrm>
              <a:off x="912" y="1434"/>
              <a:ext cx="1008" cy="918"/>
            </a:xfrm>
            <a:prstGeom prst="ellipse">
              <a:avLst/>
            </a:prstGeom>
            <a:solidFill>
              <a:srgbClr val="99CCFF"/>
            </a:solidFill>
            <a:ln w="9525">
              <a:solidFill>
                <a:srgbClr val="99CC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02411" name="Group 66"/>
          <p:cNvGrpSpPr>
            <a:grpSpLocks/>
          </p:cNvGrpSpPr>
          <p:nvPr/>
        </p:nvGrpSpPr>
        <p:grpSpPr bwMode="auto">
          <a:xfrm>
            <a:off x="5610225" y="4648200"/>
            <a:ext cx="2179638" cy="1447800"/>
            <a:chOff x="832" y="1344"/>
            <a:chExt cx="1136" cy="1024"/>
          </a:xfrm>
        </p:grpSpPr>
        <p:sp>
          <p:nvSpPr>
            <p:cNvPr id="102446" name="Oval 67"/>
            <p:cNvSpPr>
              <a:spLocks noChangeArrowheads="1"/>
            </p:cNvSpPr>
            <p:nvPr/>
          </p:nvSpPr>
          <p:spPr bwMode="auto">
            <a:xfrm>
              <a:off x="1220" y="1344"/>
              <a:ext cx="495" cy="424"/>
            </a:xfrm>
            <a:prstGeom prst="ellipse">
              <a:avLst/>
            </a:prstGeom>
            <a:solidFill>
              <a:srgbClr val="99FF66"/>
            </a:solidFill>
            <a:ln w="9525">
              <a:solidFill>
                <a:srgbClr val="99FF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447" name="Oval 68"/>
            <p:cNvSpPr>
              <a:spLocks noChangeArrowheads="1"/>
            </p:cNvSpPr>
            <p:nvPr/>
          </p:nvSpPr>
          <p:spPr bwMode="auto">
            <a:xfrm>
              <a:off x="948" y="1455"/>
              <a:ext cx="379" cy="424"/>
            </a:xfrm>
            <a:prstGeom prst="ellipse">
              <a:avLst/>
            </a:prstGeom>
            <a:solidFill>
              <a:srgbClr val="99FF66"/>
            </a:solidFill>
            <a:ln w="9525">
              <a:solidFill>
                <a:srgbClr val="99FF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448" name="Oval 69"/>
            <p:cNvSpPr>
              <a:spLocks noChangeArrowheads="1"/>
            </p:cNvSpPr>
            <p:nvPr/>
          </p:nvSpPr>
          <p:spPr bwMode="auto">
            <a:xfrm>
              <a:off x="832" y="1710"/>
              <a:ext cx="256" cy="306"/>
            </a:xfrm>
            <a:prstGeom prst="ellipse">
              <a:avLst/>
            </a:prstGeom>
            <a:solidFill>
              <a:srgbClr val="99FF66"/>
            </a:solidFill>
            <a:ln w="9525">
              <a:solidFill>
                <a:srgbClr val="99FF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449" name="Oval 70"/>
            <p:cNvSpPr>
              <a:spLocks noChangeArrowheads="1"/>
            </p:cNvSpPr>
            <p:nvPr/>
          </p:nvSpPr>
          <p:spPr bwMode="auto">
            <a:xfrm>
              <a:off x="909" y="1862"/>
              <a:ext cx="435" cy="442"/>
            </a:xfrm>
            <a:prstGeom prst="ellipse">
              <a:avLst/>
            </a:prstGeom>
            <a:solidFill>
              <a:srgbClr val="99FF66"/>
            </a:solidFill>
            <a:ln w="9525">
              <a:solidFill>
                <a:srgbClr val="99FF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450" name="Oval 71"/>
            <p:cNvSpPr>
              <a:spLocks noChangeArrowheads="1"/>
            </p:cNvSpPr>
            <p:nvPr/>
          </p:nvSpPr>
          <p:spPr bwMode="auto">
            <a:xfrm>
              <a:off x="1086" y="1924"/>
              <a:ext cx="671" cy="444"/>
            </a:xfrm>
            <a:prstGeom prst="ellipse">
              <a:avLst/>
            </a:prstGeom>
            <a:solidFill>
              <a:srgbClr val="99FF66"/>
            </a:solidFill>
            <a:ln w="9525">
              <a:solidFill>
                <a:srgbClr val="99FF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451" name="Oval 72"/>
            <p:cNvSpPr>
              <a:spLocks noChangeArrowheads="1"/>
            </p:cNvSpPr>
            <p:nvPr/>
          </p:nvSpPr>
          <p:spPr bwMode="auto">
            <a:xfrm>
              <a:off x="1605" y="1488"/>
              <a:ext cx="311" cy="312"/>
            </a:xfrm>
            <a:prstGeom prst="ellipse">
              <a:avLst/>
            </a:prstGeom>
            <a:solidFill>
              <a:srgbClr val="99FF66"/>
            </a:solidFill>
            <a:ln w="9525">
              <a:solidFill>
                <a:srgbClr val="99FF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452" name="Oval 73"/>
            <p:cNvSpPr>
              <a:spLocks noChangeArrowheads="1"/>
            </p:cNvSpPr>
            <p:nvPr/>
          </p:nvSpPr>
          <p:spPr bwMode="auto">
            <a:xfrm>
              <a:off x="1602" y="1681"/>
              <a:ext cx="366" cy="333"/>
            </a:xfrm>
            <a:prstGeom prst="ellipse">
              <a:avLst/>
            </a:prstGeom>
            <a:solidFill>
              <a:srgbClr val="99FF66"/>
            </a:solidFill>
            <a:ln w="9525">
              <a:solidFill>
                <a:srgbClr val="99FF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453" name="Oval 74"/>
            <p:cNvSpPr>
              <a:spLocks noChangeArrowheads="1"/>
            </p:cNvSpPr>
            <p:nvPr/>
          </p:nvSpPr>
          <p:spPr bwMode="auto">
            <a:xfrm>
              <a:off x="1569" y="1751"/>
              <a:ext cx="364" cy="547"/>
            </a:xfrm>
            <a:prstGeom prst="ellipse">
              <a:avLst/>
            </a:prstGeom>
            <a:solidFill>
              <a:srgbClr val="99FF66"/>
            </a:solidFill>
            <a:ln w="9525">
              <a:solidFill>
                <a:srgbClr val="99FF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454" name="Oval 75"/>
            <p:cNvSpPr>
              <a:spLocks noChangeArrowheads="1"/>
            </p:cNvSpPr>
            <p:nvPr/>
          </p:nvSpPr>
          <p:spPr bwMode="auto">
            <a:xfrm>
              <a:off x="912" y="1434"/>
              <a:ext cx="1008" cy="918"/>
            </a:xfrm>
            <a:prstGeom prst="ellipse">
              <a:avLst/>
            </a:prstGeom>
            <a:solidFill>
              <a:srgbClr val="99FF66"/>
            </a:solidFill>
            <a:ln w="9525">
              <a:solidFill>
                <a:srgbClr val="99FF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02412" name="Group 76"/>
          <p:cNvGrpSpPr>
            <a:grpSpLocks/>
          </p:cNvGrpSpPr>
          <p:nvPr/>
        </p:nvGrpSpPr>
        <p:grpSpPr bwMode="auto">
          <a:xfrm>
            <a:off x="3446463" y="4038600"/>
            <a:ext cx="2438400" cy="1447800"/>
            <a:chOff x="832" y="1344"/>
            <a:chExt cx="1136" cy="1024"/>
          </a:xfrm>
        </p:grpSpPr>
        <p:sp>
          <p:nvSpPr>
            <p:cNvPr id="102437" name="Oval 77"/>
            <p:cNvSpPr>
              <a:spLocks noChangeArrowheads="1"/>
            </p:cNvSpPr>
            <p:nvPr/>
          </p:nvSpPr>
          <p:spPr bwMode="auto">
            <a:xfrm>
              <a:off x="1220" y="1344"/>
              <a:ext cx="495" cy="424"/>
            </a:xfrm>
            <a:prstGeom prst="ellipse">
              <a:avLst/>
            </a:prstGeom>
            <a:solidFill>
              <a:srgbClr val="FFCC00"/>
            </a:solidFill>
            <a:ln w="9525">
              <a:solidFill>
                <a:srgbClr val="FFCC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438" name="Oval 78"/>
            <p:cNvSpPr>
              <a:spLocks noChangeArrowheads="1"/>
            </p:cNvSpPr>
            <p:nvPr/>
          </p:nvSpPr>
          <p:spPr bwMode="auto">
            <a:xfrm>
              <a:off x="948" y="1455"/>
              <a:ext cx="379" cy="424"/>
            </a:xfrm>
            <a:prstGeom prst="ellipse">
              <a:avLst/>
            </a:prstGeom>
            <a:solidFill>
              <a:srgbClr val="FFCC00"/>
            </a:solidFill>
            <a:ln w="9525">
              <a:solidFill>
                <a:srgbClr val="FFCC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439" name="Oval 79"/>
            <p:cNvSpPr>
              <a:spLocks noChangeArrowheads="1"/>
            </p:cNvSpPr>
            <p:nvPr/>
          </p:nvSpPr>
          <p:spPr bwMode="auto">
            <a:xfrm>
              <a:off x="832" y="1710"/>
              <a:ext cx="256" cy="306"/>
            </a:xfrm>
            <a:prstGeom prst="ellipse">
              <a:avLst/>
            </a:prstGeom>
            <a:solidFill>
              <a:srgbClr val="FFCC00"/>
            </a:solidFill>
            <a:ln w="9525">
              <a:solidFill>
                <a:srgbClr val="FFCC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440" name="Oval 80"/>
            <p:cNvSpPr>
              <a:spLocks noChangeArrowheads="1"/>
            </p:cNvSpPr>
            <p:nvPr/>
          </p:nvSpPr>
          <p:spPr bwMode="auto">
            <a:xfrm>
              <a:off x="909" y="1862"/>
              <a:ext cx="435" cy="442"/>
            </a:xfrm>
            <a:prstGeom prst="ellipse">
              <a:avLst/>
            </a:prstGeom>
            <a:solidFill>
              <a:srgbClr val="FFCC00"/>
            </a:solidFill>
            <a:ln w="9525">
              <a:solidFill>
                <a:srgbClr val="FFCC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441" name="Oval 81"/>
            <p:cNvSpPr>
              <a:spLocks noChangeArrowheads="1"/>
            </p:cNvSpPr>
            <p:nvPr/>
          </p:nvSpPr>
          <p:spPr bwMode="auto">
            <a:xfrm>
              <a:off x="1086" y="1924"/>
              <a:ext cx="671" cy="444"/>
            </a:xfrm>
            <a:prstGeom prst="ellipse">
              <a:avLst/>
            </a:prstGeom>
            <a:solidFill>
              <a:srgbClr val="FFCC00"/>
            </a:solidFill>
            <a:ln w="9525">
              <a:solidFill>
                <a:srgbClr val="FFCC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442" name="Oval 82"/>
            <p:cNvSpPr>
              <a:spLocks noChangeArrowheads="1"/>
            </p:cNvSpPr>
            <p:nvPr/>
          </p:nvSpPr>
          <p:spPr bwMode="auto">
            <a:xfrm>
              <a:off x="1605" y="1488"/>
              <a:ext cx="311" cy="312"/>
            </a:xfrm>
            <a:prstGeom prst="ellipse">
              <a:avLst/>
            </a:prstGeom>
            <a:solidFill>
              <a:srgbClr val="FFCC00"/>
            </a:solidFill>
            <a:ln w="9525">
              <a:solidFill>
                <a:srgbClr val="FFCC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443" name="Oval 83"/>
            <p:cNvSpPr>
              <a:spLocks noChangeArrowheads="1"/>
            </p:cNvSpPr>
            <p:nvPr/>
          </p:nvSpPr>
          <p:spPr bwMode="auto">
            <a:xfrm>
              <a:off x="1602" y="1681"/>
              <a:ext cx="366" cy="333"/>
            </a:xfrm>
            <a:prstGeom prst="ellipse">
              <a:avLst/>
            </a:prstGeom>
            <a:solidFill>
              <a:srgbClr val="FFCC00"/>
            </a:solidFill>
            <a:ln w="9525">
              <a:solidFill>
                <a:srgbClr val="FFCC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444" name="Oval 84"/>
            <p:cNvSpPr>
              <a:spLocks noChangeArrowheads="1"/>
            </p:cNvSpPr>
            <p:nvPr/>
          </p:nvSpPr>
          <p:spPr bwMode="auto">
            <a:xfrm>
              <a:off x="1569" y="1751"/>
              <a:ext cx="364" cy="547"/>
            </a:xfrm>
            <a:prstGeom prst="ellipse">
              <a:avLst/>
            </a:prstGeom>
            <a:solidFill>
              <a:srgbClr val="FFCC00"/>
            </a:solidFill>
            <a:ln w="9525">
              <a:solidFill>
                <a:srgbClr val="FFCC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445" name="Oval 85"/>
            <p:cNvSpPr>
              <a:spLocks noChangeArrowheads="1"/>
            </p:cNvSpPr>
            <p:nvPr/>
          </p:nvSpPr>
          <p:spPr bwMode="auto">
            <a:xfrm>
              <a:off x="912" y="1434"/>
              <a:ext cx="1008" cy="918"/>
            </a:xfrm>
            <a:prstGeom prst="ellipse">
              <a:avLst/>
            </a:prstGeom>
            <a:solidFill>
              <a:srgbClr val="FFCC00"/>
            </a:solidFill>
            <a:ln w="9525">
              <a:solidFill>
                <a:srgbClr val="FFCC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02413" name="Text Box 86"/>
          <p:cNvSpPr txBox="1">
            <a:spLocks noChangeArrowheads="1"/>
          </p:cNvSpPr>
          <p:nvPr/>
        </p:nvSpPr>
        <p:spPr bwMode="auto">
          <a:xfrm>
            <a:off x="588963" y="6219825"/>
            <a:ext cx="747000" cy="3359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9pPr>
          </a:lstStyle>
          <a:p>
            <a:pPr algn="l"/>
            <a:r>
              <a:rPr lang="en-US" sz="1600" b="0" dirty="0">
                <a:latin typeface="Calibri"/>
                <a:cs typeface="Calibri"/>
              </a:rPr>
              <a:t>Clients</a:t>
            </a:r>
          </a:p>
        </p:txBody>
      </p:sp>
      <p:sp>
        <p:nvSpPr>
          <p:cNvPr id="102414" name="Text Box 87"/>
          <p:cNvSpPr txBox="1">
            <a:spLocks noChangeArrowheads="1"/>
          </p:cNvSpPr>
          <p:nvPr/>
        </p:nvSpPr>
        <p:spPr bwMode="auto">
          <a:xfrm>
            <a:off x="3979863" y="4419600"/>
            <a:ext cx="1296931" cy="3359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9pPr>
          </a:lstStyle>
          <a:p>
            <a:pPr algn="l"/>
            <a:r>
              <a:rPr lang="en-US" sz="1600" b="0" dirty="0">
                <a:latin typeface="Calibri"/>
                <a:cs typeface="Calibri"/>
              </a:rPr>
              <a:t>Backbone ISP</a:t>
            </a:r>
          </a:p>
        </p:txBody>
      </p:sp>
      <p:sp>
        <p:nvSpPr>
          <p:cNvPr id="102415" name="Text Box 88"/>
          <p:cNvSpPr txBox="1">
            <a:spLocks noChangeArrowheads="1"/>
          </p:cNvSpPr>
          <p:nvPr/>
        </p:nvSpPr>
        <p:spPr bwMode="auto">
          <a:xfrm>
            <a:off x="2212975" y="5091113"/>
            <a:ext cx="601528" cy="3359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9pPr>
          </a:lstStyle>
          <a:p>
            <a:pPr algn="l"/>
            <a:r>
              <a:rPr lang="en-US" sz="1600" b="0" dirty="0">
                <a:latin typeface="Calibri"/>
                <a:cs typeface="Calibri"/>
              </a:rPr>
              <a:t>ISP-1</a:t>
            </a:r>
          </a:p>
        </p:txBody>
      </p:sp>
      <p:sp>
        <p:nvSpPr>
          <p:cNvPr id="102416" name="Text Box 89"/>
          <p:cNvSpPr txBox="1">
            <a:spLocks noChangeArrowheads="1"/>
          </p:cNvSpPr>
          <p:nvPr/>
        </p:nvSpPr>
        <p:spPr bwMode="auto">
          <a:xfrm>
            <a:off x="6415088" y="5105400"/>
            <a:ext cx="601528" cy="3359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9pPr>
          </a:lstStyle>
          <a:p>
            <a:pPr algn="l"/>
            <a:r>
              <a:rPr lang="en-US" sz="1600" b="0" dirty="0">
                <a:latin typeface="Calibri"/>
                <a:cs typeface="Calibri"/>
              </a:rPr>
              <a:t>ISP-2</a:t>
            </a:r>
          </a:p>
        </p:txBody>
      </p:sp>
      <p:sp>
        <p:nvSpPr>
          <p:cNvPr id="102417" name="Text Box 90"/>
          <p:cNvSpPr txBox="1">
            <a:spLocks noChangeArrowheads="1"/>
          </p:cNvSpPr>
          <p:nvPr/>
        </p:nvSpPr>
        <p:spPr bwMode="auto">
          <a:xfrm>
            <a:off x="6672123" y="3567715"/>
            <a:ext cx="1255253" cy="3359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9pPr>
          </a:lstStyle>
          <a:p>
            <a:pPr algn="l"/>
            <a:r>
              <a:rPr lang="en-US" sz="1600" b="0" dirty="0" smtClean="0">
                <a:latin typeface="Calibri"/>
                <a:cs typeface="Calibri"/>
              </a:rPr>
              <a:t>Origin server</a:t>
            </a:r>
            <a:endParaRPr lang="en-US" sz="1600" b="0" dirty="0">
              <a:latin typeface="Calibri"/>
              <a:cs typeface="Calibri"/>
            </a:endParaRPr>
          </a:p>
        </p:txBody>
      </p:sp>
      <p:graphicFrame>
        <p:nvGraphicFramePr>
          <p:cNvPr id="102402" name="Object 2"/>
          <p:cNvGraphicFramePr>
            <a:graphicFrameLocks noChangeAspect="1"/>
          </p:cNvGraphicFramePr>
          <p:nvPr>
            <p:extLst/>
          </p:nvPr>
        </p:nvGraphicFramePr>
        <p:xfrm>
          <a:off x="6308892" y="3505144"/>
          <a:ext cx="314325" cy="515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11" name="Clip" r:id="rId4" imgW="2107949" imgH="3470495" progId="MS_ClipArt_Gallery.5">
                  <p:embed/>
                </p:oleObj>
              </mc:Choice>
              <mc:Fallback>
                <p:oleObj name="Clip" r:id="rId4" imgW="2107949" imgH="3470495" progId="MS_ClipArt_Gallery.5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08892" y="3505144"/>
                        <a:ext cx="314325" cy="515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418" name="Rectangle 92"/>
          <p:cNvSpPr>
            <a:spLocks noChangeArrowheads="1"/>
          </p:cNvSpPr>
          <p:nvPr/>
        </p:nvSpPr>
        <p:spPr bwMode="auto">
          <a:xfrm>
            <a:off x="4208463" y="3657600"/>
            <a:ext cx="236537" cy="228600"/>
          </a:xfrm>
          <a:prstGeom prst="rect">
            <a:avLst/>
          </a:prstGeom>
          <a:solidFill>
            <a:srgbClr val="EAEAEA"/>
          </a:solidFill>
          <a:ln w="9525">
            <a:miter lim="800000"/>
            <a:headEnd/>
            <a:tailEnd/>
          </a:ln>
          <a:scene3d>
            <a:camera prst="legacyObliqueTopLeft"/>
            <a:lightRig rig="legacyFlat3" dir="t"/>
          </a:scene3d>
          <a:sp3d extrusionH="125400" prstMaterial="legacyMatte">
            <a:bevelT w="13500" h="13500" prst="angle"/>
            <a:bevelB w="13500" h="13500" prst="angle"/>
            <a:extrusionClr>
              <a:srgbClr val="EAEAEA"/>
            </a:extrusionClr>
          </a:sp3d>
        </p:spPr>
        <p:txBody>
          <a:bodyPr wrap="none" lIns="90488" tIns="44450" rIns="90488" bIns="44450" anchor="ctr">
            <a:flatTx/>
          </a:bodyPr>
          <a:lstStyle/>
          <a:p>
            <a:endParaRPr lang="en-US"/>
          </a:p>
        </p:txBody>
      </p:sp>
      <p:sp>
        <p:nvSpPr>
          <p:cNvPr id="102419" name="Rectangle 93"/>
          <p:cNvSpPr>
            <a:spLocks noChangeArrowheads="1"/>
          </p:cNvSpPr>
          <p:nvPr/>
        </p:nvSpPr>
        <p:spPr bwMode="auto">
          <a:xfrm>
            <a:off x="4741863" y="3657600"/>
            <a:ext cx="236537" cy="228600"/>
          </a:xfrm>
          <a:prstGeom prst="rect">
            <a:avLst/>
          </a:prstGeom>
          <a:solidFill>
            <a:srgbClr val="EAEAEA"/>
          </a:solidFill>
          <a:ln w="9525">
            <a:miter lim="800000"/>
            <a:headEnd/>
            <a:tailEnd/>
          </a:ln>
          <a:scene3d>
            <a:camera prst="legacyObliqueTopLeft"/>
            <a:lightRig rig="legacyFlat3" dir="t"/>
          </a:scene3d>
          <a:sp3d extrusionH="125400" prstMaterial="legacyMatte">
            <a:bevelT w="13500" h="13500" prst="angle"/>
            <a:bevelB w="13500" h="13500" prst="angle"/>
            <a:extrusionClr>
              <a:srgbClr val="EAEAEA"/>
            </a:extrusionClr>
          </a:sp3d>
        </p:spPr>
        <p:txBody>
          <a:bodyPr wrap="none" lIns="90488" tIns="44450" rIns="90488" bIns="44450" anchor="ctr">
            <a:flatTx/>
          </a:bodyPr>
          <a:lstStyle/>
          <a:p>
            <a:endParaRPr lang="en-US"/>
          </a:p>
        </p:txBody>
      </p:sp>
      <p:sp>
        <p:nvSpPr>
          <p:cNvPr id="102420" name="Rectangle 94"/>
          <p:cNvSpPr>
            <a:spLocks noChangeArrowheads="1"/>
          </p:cNvSpPr>
          <p:nvPr/>
        </p:nvSpPr>
        <p:spPr bwMode="auto">
          <a:xfrm>
            <a:off x="5199063" y="3657600"/>
            <a:ext cx="236537" cy="228600"/>
          </a:xfrm>
          <a:prstGeom prst="rect">
            <a:avLst/>
          </a:prstGeom>
          <a:solidFill>
            <a:srgbClr val="EAEAEA"/>
          </a:solidFill>
          <a:ln w="9525">
            <a:miter lim="800000"/>
            <a:headEnd/>
            <a:tailEnd/>
          </a:ln>
          <a:scene3d>
            <a:camera prst="legacyObliqueTopLeft"/>
            <a:lightRig rig="legacyFlat3" dir="t"/>
          </a:scene3d>
          <a:sp3d extrusionH="125400" prstMaterial="legacyMatte">
            <a:bevelT w="13500" h="13500" prst="angle"/>
            <a:bevelB w="13500" h="13500" prst="angle"/>
            <a:extrusionClr>
              <a:srgbClr val="EAEAEA"/>
            </a:extrusionClr>
          </a:sp3d>
        </p:spPr>
        <p:txBody>
          <a:bodyPr wrap="none" lIns="90488" tIns="44450" rIns="90488" bIns="44450" anchor="ctr">
            <a:flatTx/>
          </a:bodyPr>
          <a:lstStyle/>
          <a:p>
            <a:endParaRPr lang="en-US"/>
          </a:p>
        </p:txBody>
      </p:sp>
      <p:sp>
        <p:nvSpPr>
          <p:cNvPr id="102421" name="Oval 95"/>
          <p:cNvSpPr>
            <a:spLocks noChangeArrowheads="1"/>
          </p:cNvSpPr>
          <p:nvPr/>
        </p:nvSpPr>
        <p:spPr bwMode="auto">
          <a:xfrm>
            <a:off x="3752850" y="3500438"/>
            <a:ext cx="1979613" cy="4572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endParaRPr lang="en-US"/>
          </a:p>
        </p:txBody>
      </p:sp>
      <p:sp>
        <p:nvSpPr>
          <p:cNvPr id="102422" name="Line 96"/>
          <p:cNvSpPr>
            <a:spLocks noChangeShapeType="1"/>
          </p:cNvSpPr>
          <p:nvPr/>
        </p:nvSpPr>
        <p:spPr bwMode="auto">
          <a:xfrm flipH="1">
            <a:off x="5781832" y="3739931"/>
            <a:ext cx="453133" cy="0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lIns="90488" tIns="44450" rIns="90488" bIns="44450"/>
          <a:lstStyle/>
          <a:p>
            <a:endParaRPr lang="en-US"/>
          </a:p>
        </p:txBody>
      </p:sp>
      <p:sp>
        <p:nvSpPr>
          <p:cNvPr id="102423" name="Text Box 97"/>
          <p:cNvSpPr txBox="1">
            <a:spLocks noChangeArrowheads="1"/>
          </p:cNvSpPr>
          <p:nvPr/>
        </p:nvSpPr>
        <p:spPr bwMode="auto">
          <a:xfrm>
            <a:off x="2206476" y="3541604"/>
            <a:ext cx="1497106" cy="3359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9pPr>
          </a:lstStyle>
          <a:p>
            <a:pPr algn="l"/>
            <a:r>
              <a:rPr lang="en-US" sz="1600" b="0" dirty="0">
                <a:latin typeface="Calibri"/>
                <a:cs typeface="Calibri"/>
              </a:rPr>
              <a:t>Reverse proxies</a:t>
            </a:r>
          </a:p>
        </p:txBody>
      </p:sp>
      <p:sp>
        <p:nvSpPr>
          <p:cNvPr id="102424" name="Rectangle 98"/>
          <p:cNvSpPr>
            <a:spLocks noChangeArrowheads="1"/>
          </p:cNvSpPr>
          <p:nvPr/>
        </p:nvSpPr>
        <p:spPr bwMode="auto">
          <a:xfrm>
            <a:off x="2303463" y="5567363"/>
            <a:ext cx="236537" cy="228600"/>
          </a:xfrm>
          <a:prstGeom prst="rect">
            <a:avLst/>
          </a:prstGeom>
          <a:solidFill>
            <a:srgbClr val="EAEAEA"/>
          </a:solidFill>
          <a:ln w="9525">
            <a:miter lim="800000"/>
            <a:headEnd/>
            <a:tailEnd/>
          </a:ln>
          <a:scene3d>
            <a:camera prst="legacyObliqueTopLeft"/>
            <a:lightRig rig="legacyFlat3" dir="t"/>
          </a:scene3d>
          <a:sp3d extrusionH="125400" prstMaterial="legacyMatte">
            <a:bevelT w="13500" h="13500" prst="angle"/>
            <a:bevelB w="13500" h="13500" prst="angle"/>
            <a:extrusionClr>
              <a:srgbClr val="EAEAEA"/>
            </a:extrusionClr>
          </a:sp3d>
        </p:spPr>
        <p:txBody>
          <a:bodyPr wrap="none" lIns="90488" tIns="44450" rIns="90488" bIns="44450" anchor="ctr">
            <a:flatTx/>
          </a:bodyPr>
          <a:lstStyle/>
          <a:p>
            <a:endParaRPr lang="en-US"/>
          </a:p>
        </p:txBody>
      </p:sp>
      <p:sp>
        <p:nvSpPr>
          <p:cNvPr id="102425" name="Rectangle 99"/>
          <p:cNvSpPr>
            <a:spLocks noChangeArrowheads="1"/>
          </p:cNvSpPr>
          <p:nvPr/>
        </p:nvSpPr>
        <p:spPr bwMode="auto">
          <a:xfrm>
            <a:off x="2760663" y="5567363"/>
            <a:ext cx="236537" cy="228600"/>
          </a:xfrm>
          <a:prstGeom prst="rect">
            <a:avLst/>
          </a:prstGeom>
          <a:solidFill>
            <a:srgbClr val="EAEAEA"/>
          </a:solidFill>
          <a:ln w="9525">
            <a:miter lim="800000"/>
            <a:headEnd/>
            <a:tailEnd/>
          </a:ln>
          <a:scene3d>
            <a:camera prst="legacyObliqueTopLeft"/>
            <a:lightRig rig="legacyFlat3" dir="t"/>
          </a:scene3d>
          <a:sp3d extrusionH="125400" prstMaterial="legacyMatte">
            <a:bevelT w="13500" h="13500" prst="angle"/>
            <a:bevelB w="13500" h="13500" prst="angle"/>
            <a:extrusionClr>
              <a:srgbClr val="EAEAEA"/>
            </a:extrusionClr>
          </a:sp3d>
        </p:spPr>
        <p:txBody>
          <a:bodyPr wrap="none" lIns="90488" tIns="44450" rIns="90488" bIns="44450" anchor="ctr">
            <a:flatTx/>
          </a:bodyPr>
          <a:lstStyle/>
          <a:p>
            <a:endParaRPr lang="en-US"/>
          </a:p>
        </p:txBody>
      </p:sp>
      <p:sp>
        <p:nvSpPr>
          <p:cNvPr id="102426" name="Oval 100"/>
          <p:cNvSpPr>
            <a:spLocks noChangeArrowheads="1"/>
          </p:cNvSpPr>
          <p:nvPr/>
        </p:nvSpPr>
        <p:spPr bwMode="auto">
          <a:xfrm>
            <a:off x="2074863" y="5410200"/>
            <a:ext cx="1066800" cy="4572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endParaRPr lang="en-US"/>
          </a:p>
        </p:txBody>
      </p:sp>
      <p:sp>
        <p:nvSpPr>
          <p:cNvPr id="102427" name="Rectangle 101"/>
          <p:cNvSpPr>
            <a:spLocks noChangeArrowheads="1"/>
          </p:cNvSpPr>
          <p:nvPr/>
        </p:nvSpPr>
        <p:spPr bwMode="auto">
          <a:xfrm>
            <a:off x="6570663" y="5567363"/>
            <a:ext cx="236537" cy="228600"/>
          </a:xfrm>
          <a:prstGeom prst="rect">
            <a:avLst/>
          </a:prstGeom>
          <a:solidFill>
            <a:srgbClr val="EAEAEA"/>
          </a:solidFill>
          <a:ln w="9525">
            <a:miter lim="800000"/>
            <a:headEnd/>
            <a:tailEnd/>
          </a:ln>
          <a:scene3d>
            <a:camera prst="legacyObliqueTopLeft"/>
            <a:lightRig rig="legacyFlat3" dir="t"/>
          </a:scene3d>
          <a:sp3d extrusionH="125400" prstMaterial="legacyMatte">
            <a:bevelT w="13500" h="13500" prst="angle"/>
            <a:bevelB w="13500" h="13500" prst="angle"/>
            <a:extrusionClr>
              <a:srgbClr val="EAEAEA"/>
            </a:extrusionClr>
          </a:sp3d>
        </p:spPr>
        <p:txBody>
          <a:bodyPr wrap="none" lIns="90488" tIns="44450" rIns="90488" bIns="44450" anchor="ctr">
            <a:flatTx/>
          </a:bodyPr>
          <a:lstStyle/>
          <a:p>
            <a:endParaRPr lang="en-US"/>
          </a:p>
        </p:txBody>
      </p:sp>
      <p:sp>
        <p:nvSpPr>
          <p:cNvPr id="102428" name="Rectangle 102"/>
          <p:cNvSpPr>
            <a:spLocks noChangeArrowheads="1"/>
          </p:cNvSpPr>
          <p:nvPr/>
        </p:nvSpPr>
        <p:spPr bwMode="auto">
          <a:xfrm>
            <a:off x="7027863" y="5567363"/>
            <a:ext cx="236537" cy="228600"/>
          </a:xfrm>
          <a:prstGeom prst="rect">
            <a:avLst/>
          </a:prstGeom>
          <a:solidFill>
            <a:srgbClr val="EAEAEA"/>
          </a:solidFill>
          <a:ln w="9525">
            <a:miter lim="800000"/>
            <a:headEnd/>
            <a:tailEnd/>
          </a:ln>
          <a:scene3d>
            <a:camera prst="legacyObliqueTopLeft"/>
            <a:lightRig rig="legacyFlat3" dir="t"/>
          </a:scene3d>
          <a:sp3d extrusionH="125400" prstMaterial="legacyMatte">
            <a:bevelT w="13500" h="13500" prst="angle"/>
            <a:bevelB w="13500" h="13500" prst="angle"/>
            <a:extrusionClr>
              <a:srgbClr val="EAEAEA"/>
            </a:extrusionClr>
          </a:sp3d>
        </p:spPr>
        <p:txBody>
          <a:bodyPr wrap="none" lIns="90488" tIns="44450" rIns="90488" bIns="44450" anchor="ctr">
            <a:flatTx/>
          </a:bodyPr>
          <a:lstStyle/>
          <a:p>
            <a:endParaRPr lang="en-US"/>
          </a:p>
        </p:txBody>
      </p:sp>
      <p:sp>
        <p:nvSpPr>
          <p:cNvPr id="102429" name="Oval 103"/>
          <p:cNvSpPr>
            <a:spLocks noChangeArrowheads="1"/>
          </p:cNvSpPr>
          <p:nvPr/>
        </p:nvSpPr>
        <p:spPr bwMode="auto">
          <a:xfrm>
            <a:off x="6342063" y="5410200"/>
            <a:ext cx="1066800" cy="4572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endParaRPr lang="en-US"/>
          </a:p>
        </p:txBody>
      </p:sp>
      <p:sp>
        <p:nvSpPr>
          <p:cNvPr id="102430" name="Freeform 104"/>
          <p:cNvSpPr>
            <a:spLocks/>
          </p:cNvSpPr>
          <p:nvPr/>
        </p:nvSpPr>
        <p:spPr bwMode="auto">
          <a:xfrm>
            <a:off x="2836863" y="3962400"/>
            <a:ext cx="1828800" cy="1447800"/>
          </a:xfrm>
          <a:custGeom>
            <a:avLst/>
            <a:gdLst>
              <a:gd name="T0" fmla="*/ 2147483647 w 1152"/>
              <a:gd name="T1" fmla="*/ 0 h 912"/>
              <a:gd name="T2" fmla="*/ 2147483647 w 1152"/>
              <a:gd name="T3" fmla="*/ 483870000 h 912"/>
              <a:gd name="T4" fmla="*/ 0 w 1152"/>
              <a:gd name="T5" fmla="*/ 2147483647 h 912"/>
              <a:gd name="T6" fmla="*/ 0 60000 65536"/>
              <a:gd name="T7" fmla="*/ 0 60000 65536"/>
              <a:gd name="T8" fmla="*/ 0 60000 65536"/>
              <a:gd name="T9" fmla="*/ 0 w 1152"/>
              <a:gd name="T10" fmla="*/ 0 h 912"/>
              <a:gd name="T11" fmla="*/ 1152 w 1152"/>
              <a:gd name="T12" fmla="*/ 912 h 91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152" h="912">
                <a:moveTo>
                  <a:pt x="1152" y="0"/>
                </a:moveTo>
                <a:lnTo>
                  <a:pt x="1056" y="192"/>
                </a:lnTo>
                <a:lnTo>
                  <a:pt x="0" y="912"/>
                </a:lnTo>
              </a:path>
            </a:pathLst>
          </a:custGeom>
          <a:noFill/>
          <a:ln w="25400">
            <a:solidFill>
              <a:schemeClr val="tx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lIns="90488" tIns="44450" rIns="90488" bIns="44450"/>
          <a:lstStyle/>
          <a:p>
            <a:endParaRPr lang="en-US"/>
          </a:p>
        </p:txBody>
      </p:sp>
      <p:sp>
        <p:nvSpPr>
          <p:cNvPr id="102431" name="Freeform 105"/>
          <p:cNvSpPr>
            <a:spLocks/>
          </p:cNvSpPr>
          <p:nvPr/>
        </p:nvSpPr>
        <p:spPr bwMode="auto">
          <a:xfrm>
            <a:off x="4894263" y="3962400"/>
            <a:ext cx="1676400" cy="1447800"/>
          </a:xfrm>
          <a:custGeom>
            <a:avLst/>
            <a:gdLst>
              <a:gd name="T0" fmla="*/ 0 w 1056"/>
              <a:gd name="T1" fmla="*/ 0 h 912"/>
              <a:gd name="T2" fmla="*/ 483870000 w 1056"/>
              <a:gd name="T3" fmla="*/ 846772500 h 912"/>
              <a:gd name="T4" fmla="*/ 2147483647 w 1056"/>
              <a:gd name="T5" fmla="*/ 2147483647 h 912"/>
              <a:gd name="T6" fmla="*/ 0 60000 65536"/>
              <a:gd name="T7" fmla="*/ 0 60000 65536"/>
              <a:gd name="T8" fmla="*/ 0 60000 65536"/>
              <a:gd name="T9" fmla="*/ 0 w 1056"/>
              <a:gd name="T10" fmla="*/ 0 h 912"/>
              <a:gd name="T11" fmla="*/ 1056 w 1056"/>
              <a:gd name="T12" fmla="*/ 912 h 91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056" h="912">
                <a:moveTo>
                  <a:pt x="0" y="0"/>
                </a:moveTo>
                <a:lnTo>
                  <a:pt x="192" y="336"/>
                </a:lnTo>
                <a:lnTo>
                  <a:pt x="1056" y="912"/>
                </a:lnTo>
              </a:path>
            </a:pathLst>
          </a:custGeom>
          <a:noFill/>
          <a:ln w="25400">
            <a:solidFill>
              <a:schemeClr val="tx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lIns="90488" tIns="44450" rIns="90488" bIns="44450"/>
          <a:lstStyle/>
          <a:p>
            <a:endParaRPr lang="en-US"/>
          </a:p>
        </p:txBody>
      </p:sp>
      <p:sp>
        <p:nvSpPr>
          <p:cNvPr id="102432" name="Line 106"/>
          <p:cNvSpPr>
            <a:spLocks noChangeShapeType="1"/>
          </p:cNvSpPr>
          <p:nvPr/>
        </p:nvSpPr>
        <p:spPr bwMode="auto">
          <a:xfrm flipH="1">
            <a:off x="1541463" y="5791200"/>
            <a:ext cx="685800" cy="381000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lIns="90488" tIns="44450" rIns="90488" bIns="44450"/>
          <a:lstStyle/>
          <a:p>
            <a:endParaRPr lang="en-US"/>
          </a:p>
        </p:txBody>
      </p:sp>
      <p:sp>
        <p:nvSpPr>
          <p:cNvPr id="102433" name="Line 107"/>
          <p:cNvSpPr>
            <a:spLocks noChangeShapeType="1"/>
          </p:cNvSpPr>
          <p:nvPr/>
        </p:nvSpPr>
        <p:spPr bwMode="auto">
          <a:xfrm>
            <a:off x="2836863" y="5867400"/>
            <a:ext cx="457200" cy="304800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lIns="90488" tIns="44450" rIns="90488" bIns="44450"/>
          <a:lstStyle/>
          <a:p>
            <a:endParaRPr lang="en-US"/>
          </a:p>
        </p:txBody>
      </p:sp>
      <p:sp>
        <p:nvSpPr>
          <p:cNvPr id="102434" name="Line 108"/>
          <p:cNvSpPr>
            <a:spLocks noChangeShapeType="1"/>
          </p:cNvSpPr>
          <p:nvPr/>
        </p:nvSpPr>
        <p:spPr bwMode="auto">
          <a:xfrm flipH="1">
            <a:off x="6418263" y="5867400"/>
            <a:ext cx="457200" cy="304800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lIns="90488" tIns="44450" rIns="90488" bIns="44450"/>
          <a:lstStyle/>
          <a:p>
            <a:endParaRPr lang="en-US"/>
          </a:p>
        </p:txBody>
      </p:sp>
      <p:sp>
        <p:nvSpPr>
          <p:cNvPr id="102435" name="Line 109"/>
          <p:cNvSpPr>
            <a:spLocks noChangeShapeType="1"/>
          </p:cNvSpPr>
          <p:nvPr/>
        </p:nvSpPr>
        <p:spPr bwMode="auto">
          <a:xfrm>
            <a:off x="7104063" y="5867400"/>
            <a:ext cx="762000" cy="304800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lIns="90488" tIns="44450" rIns="90488" bIns="44450"/>
          <a:lstStyle/>
          <a:p>
            <a:endParaRPr lang="en-US"/>
          </a:p>
        </p:txBody>
      </p:sp>
      <p:sp>
        <p:nvSpPr>
          <p:cNvPr id="102436" name="Text Box 110"/>
          <p:cNvSpPr txBox="1">
            <a:spLocks noChangeArrowheads="1"/>
          </p:cNvSpPr>
          <p:nvPr/>
        </p:nvSpPr>
        <p:spPr bwMode="auto">
          <a:xfrm>
            <a:off x="179983" y="5408935"/>
            <a:ext cx="1913987" cy="3975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9pPr>
          </a:lstStyle>
          <a:p>
            <a:pPr algn="l"/>
            <a:r>
              <a:rPr lang="en-US" dirty="0">
                <a:solidFill>
                  <a:srgbClr val="000000"/>
                </a:solidFill>
                <a:latin typeface="Calibri"/>
                <a:cs typeface="Calibri"/>
              </a:rPr>
              <a:t>Forward proxies</a:t>
            </a:r>
          </a:p>
        </p:txBody>
      </p:sp>
      <p:sp>
        <p:nvSpPr>
          <p:cNvPr id="111" name="Right Arrow 110"/>
          <p:cNvSpPr/>
          <p:nvPr/>
        </p:nvSpPr>
        <p:spPr>
          <a:xfrm rot="2700000">
            <a:off x="318403" y="5109622"/>
            <a:ext cx="437931" cy="354880"/>
          </a:xfrm>
          <a:prstGeom prst="rightArrow">
            <a:avLst/>
          </a:prstGeom>
          <a:solidFill>
            <a:srgbClr val="FFFF00"/>
          </a:solidFill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1122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Caching &amp; Load-Balancing: Outstanding problems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75000"/>
              </a:lnSpc>
              <a:spcBef>
                <a:spcPts val="0"/>
              </a:spcBef>
            </a:pPr>
            <a:r>
              <a:rPr lang="en-US" sz="2800" dirty="0" smtClean="0"/>
              <a:t>Problem </a:t>
            </a:r>
            <a:r>
              <a:rPr lang="en-US" sz="2800" i="1" dirty="0" smtClean="0"/>
              <a:t>ca.</a:t>
            </a:r>
            <a:r>
              <a:rPr lang="en-US" sz="2800" dirty="0" smtClean="0"/>
              <a:t> 2002: </a:t>
            </a:r>
            <a:r>
              <a:rPr lang="en-US" sz="2800" i="1" dirty="0" smtClean="0"/>
              <a:t>How to reliably deliver large amounts of content to users worldwide?</a:t>
            </a:r>
          </a:p>
          <a:p>
            <a:pPr>
              <a:lnSpc>
                <a:spcPct val="75000"/>
              </a:lnSpc>
              <a:spcBef>
                <a:spcPts val="0"/>
              </a:spcBef>
            </a:pPr>
            <a:endParaRPr lang="en-US" sz="2800" i="1" dirty="0" smtClean="0"/>
          </a:p>
          <a:p>
            <a:pPr lvl="1">
              <a:spcBef>
                <a:spcPts val="0"/>
              </a:spcBef>
            </a:pPr>
            <a:r>
              <a:rPr lang="en-US" sz="2800" dirty="0" smtClean="0"/>
              <a:t>Popular event: </a:t>
            </a:r>
            <a:r>
              <a:rPr lang="en-US" sz="2800" b="1" dirty="0" smtClean="0">
                <a:solidFill>
                  <a:srgbClr val="FF0000"/>
                </a:solidFill>
              </a:rPr>
              <a:t>“Flash crowds” overwhelm </a:t>
            </a:r>
            <a:r>
              <a:rPr lang="en-US" sz="2800" dirty="0" smtClean="0"/>
              <a:t>(replicated) web server, access link, or back-end database infrastructure</a:t>
            </a:r>
          </a:p>
          <a:p>
            <a:pPr lvl="1">
              <a:spcBef>
                <a:spcPts val="0"/>
              </a:spcBef>
            </a:pPr>
            <a:endParaRPr lang="en-US" sz="2800" dirty="0" smtClean="0"/>
          </a:p>
          <a:p>
            <a:pPr lvl="1">
              <a:spcBef>
                <a:spcPts val="0"/>
              </a:spcBef>
            </a:pPr>
            <a:r>
              <a:rPr lang="en-US" sz="2800" dirty="0" smtClean="0"/>
              <a:t>More rich content: audio, video, photos</a:t>
            </a:r>
          </a:p>
          <a:p>
            <a:pPr>
              <a:spcBef>
                <a:spcPts val="0"/>
              </a:spcBef>
            </a:pP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Web caching: Diversity causes</a:t>
            </a:r>
            <a:r>
              <a:rPr lang="en-US" b="1" dirty="0" smtClean="0">
                <a:solidFill>
                  <a:srgbClr val="FF0000"/>
                </a:solidFill>
              </a:rPr>
              <a:t> low cache hit rates (25−40%)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43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2743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Domain Name System (DNS) primer</a:t>
            </a:r>
          </a:p>
          <a:p>
            <a:pPr marL="514350" indent="-514350"/>
            <a:endParaRPr lang="en-US" dirty="0" smtClean="0"/>
          </a:p>
          <a:p>
            <a:pPr marL="514350" indent="-514350"/>
            <a:endParaRPr lang="en-US" dirty="0" smtClean="0"/>
          </a:p>
          <a:p>
            <a:pPr marL="514350" indent="-514350">
              <a:buFont typeface="+mj-lt"/>
              <a:buAutoNum type="arabicPeriod" startAt="2"/>
            </a:pP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The Web: HTTP, hosting, and caching</a:t>
            </a:r>
          </a:p>
          <a:p>
            <a:pPr marL="514350" indent="-514350">
              <a:buFont typeface="+mj-lt"/>
              <a:buAutoNum type="arabicPeriod" startAt="2"/>
            </a:pPr>
            <a:endParaRPr lang="en-US" dirty="0" smtClean="0"/>
          </a:p>
          <a:p>
            <a:pPr marL="514350" indent="-514350">
              <a:buFont typeface="+mj-lt"/>
              <a:buAutoNum type="arabicPeriod" startAt="2"/>
            </a:pPr>
            <a:endParaRPr lang="en-US" dirty="0" smtClean="0"/>
          </a:p>
          <a:p>
            <a:pPr marL="514350" indent="-514350">
              <a:buFont typeface="+mj-lt"/>
              <a:buAutoNum type="arabicPeriod" startAt="2"/>
            </a:pPr>
            <a:r>
              <a:rPr lang="en-US" b="1" dirty="0" smtClean="0"/>
              <a:t>Content distribution networks (CDNs)</a:t>
            </a:r>
          </a:p>
          <a:p>
            <a:pPr marL="914400" lvl="1" indent="-514350"/>
            <a:r>
              <a:rPr lang="en-US" dirty="0" smtClean="0"/>
              <a:t>Akamai case study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761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x-none" dirty="0"/>
              <a:t>Content Distribution </a:t>
            </a:r>
            <a:r>
              <a:rPr lang="en-US" altLang="x-none" dirty="0" smtClean="0"/>
              <a:t>Networks</a:t>
            </a:r>
            <a:endParaRPr lang="en-US" altLang="x-none" dirty="0"/>
          </a:p>
        </p:txBody>
      </p:sp>
      <p:sp>
        <p:nvSpPr>
          <p:cNvPr id="34819" name="Content Placeholder 2"/>
          <p:cNvSpPr>
            <a:spLocks noGrp="1"/>
          </p:cNvSpPr>
          <p:nvPr>
            <p:ph idx="1"/>
          </p:nvPr>
        </p:nvSpPr>
        <p:spPr>
          <a:xfrm>
            <a:off x="152400" y="1509822"/>
            <a:ext cx="4886325" cy="5043377"/>
          </a:xfrm>
        </p:spPr>
        <p:txBody>
          <a:bodyPr>
            <a:normAutofit/>
          </a:bodyPr>
          <a:lstStyle/>
          <a:p>
            <a:r>
              <a:rPr lang="en-US" altLang="x-none" sz="2600" b="1" dirty="0">
                <a:solidFill>
                  <a:srgbClr val="0070C0"/>
                </a:solidFill>
              </a:rPr>
              <a:t>Proactive content replication</a:t>
            </a:r>
          </a:p>
          <a:p>
            <a:pPr lvl="1">
              <a:spcAft>
                <a:spcPts val="1200"/>
              </a:spcAft>
            </a:pPr>
            <a:r>
              <a:rPr lang="en-US" altLang="x-none" sz="2600" dirty="0" smtClean="0"/>
              <a:t>Content provider (</a:t>
            </a:r>
            <a:r>
              <a:rPr lang="en-US" altLang="x-none" sz="2600" i="1" dirty="0" smtClean="0"/>
              <a:t>e.g.</a:t>
            </a:r>
            <a:r>
              <a:rPr lang="en-US" altLang="x-none" sz="2600" dirty="0" smtClean="0"/>
              <a:t> CNN) pushes content out from its own </a:t>
            </a:r>
            <a:r>
              <a:rPr lang="en-US" altLang="x-none" sz="2600" b="1" i="1" dirty="0" smtClean="0">
                <a:solidFill>
                  <a:schemeClr val="accent6">
                    <a:lumMod val="75000"/>
                  </a:schemeClr>
                </a:solidFill>
              </a:rPr>
              <a:t>origin server</a:t>
            </a:r>
          </a:p>
          <a:p>
            <a:pPr lvl="1">
              <a:spcAft>
                <a:spcPts val="1200"/>
              </a:spcAft>
            </a:pPr>
            <a:endParaRPr lang="en-US" altLang="x-none" sz="2600" dirty="0"/>
          </a:p>
          <a:p>
            <a:r>
              <a:rPr lang="en-US" altLang="x-none" sz="2600" dirty="0"/>
              <a:t>CDN </a:t>
            </a:r>
            <a:r>
              <a:rPr lang="en-US" altLang="x-none" sz="2600" b="1" dirty="0"/>
              <a:t>replicates</a:t>
            </a:r>
            <a:r>
              <a:rPr lang="en-US" altLang="x-none" sz="2600" dirty="0"/>
              <a:t> the content </a:t>
            </a:r>
          </a:p>
          <a:p>
            <a:pPr lvl="1">
              <a:spcAft>
                <a:spcPts val="1200"/>
              </a:spcAft>
            </a:pPr>
            <a:r>
              <a:rPr lang="en-US" altLang="x-none" sz="2600" dirty="0"/>
              <a:t>On many servers spread throughout the Internet</a:t>
            </a:r>
          </a:p>
          <a:p>
            <a:endParaRPr lang="en-US" altLang="x-none" sz="2600" dirty="0" smtClean="0"/>
          </a:p>
          <a:p>
            <a:r>
              <a:rPr lang="en-US" altLang="x-none" sz="2600" dirty="0" smtClean="0"/>
              <a:t>Updating </a:t>
            </a:r>
            <a:r>
              <a:rPr lang="en-US" altLang="x-none" sz="2600" dirty="0"/>
              <a:t>the replicas</a:t>
            </a:r>
          </a:p>
          <a:p>
            <a:pPr lvl="1"/>
            <a:r>
              <a:rPr lang="en-US" altLang="x-none" sz="2600" spc="-150" dirty="0"/>
              <a:t>Updates </a:t>
            </a:r>
            <a:r>
              <a:rPr lang="en-US" altLang="x-none" sz="2600" b="1" spc="-150" dirty="0">
                <a:solidFill>
                  <a:srgbClr val="0070C0"/>
                </a:solidFill>
              </a:rPr>
              <a:t>pushed to replicas </a:t>
            </a:r>
            <a:r>
              <a:rPr lang="en-US" altLang="x-none" sz="2600" spc="-150" dirty="0"/>
              <a:t>when the content changes</a:t>
            </a:r>
          </a:p>
          <a:p>
            <a:pPr lvl="1"/>
            <a:endParaRPr lang="en-US" altLang="x-none" sz="2600" dirty="0"/>
          </a:p>
        </p:txBody>
      </p:sp>
      <p:grpSp>
        <p:nvGrpSpPr>
          <p:cNvPr id="34821" name="Group 5"/>
          <p:cNvGrpSpPr>
            <a:grpSpLocks/>
          </p:cNvGrpSpPr>
          <p:nvPr/>
        </p:nvGrpSpPr>
        <p:grpSpPr bwMode="auto">
          <a:xfrm>
            <a:off x="6806647" y="2147093"/>
            <a:ext cx="184150" cy="542925"/>
            <a:chOff x="4180" y="783"/>
            <a:chExt cx="150" cy="307"/>
          </a:xfrm>
        </p:grpSpPr>
        <p:sp>
          <p:nvSpPr>
            <p:cNvPr id="34875" name="AutoShape 6"/>
            <p:cNvSpPr>
              <a:spLocks noChangeArrowheads="1"/>
            </p:cNvSpPr>
            <p:nvPr/>
          </p:nvSpPr>
          <p:spPr bwMode="auto">
            <a:xfrm>
              <a:off x="4180" y="1019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9pPr>
            </a:lstStyle>
            <a:p>
              <a:pPr eaLnBrk="1" hangingPunct="1"/>
              <a:endParaRPr lang="x-none" altLang="x-none"/>
            </a:p>
          </p:txBody>
        </p:sp>
        <p:sp>
          <p:nvSpPr>
            <p:cNvPr id="34876" name="Rectangle 7"/>
            <p:cNvSpPr>
              <a:spLocks noChangeArrowheads="1"/>
            </p:cNvSpPr>
            <p:nvPr/>
          </p:nvSpPr>
          <p:spPr bwMode="auto">
            <a:xfrm>
              <a:off x="4256" y="785"/>
              <a:ext cx="69" cy="236"/>
            </a:xfrm>
            <a:prstGeom prst="rect">
              <a:avLst/>
            </a:prstGeom>
            <a:solidFill>
              <a:srgbClr val="33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9pPr>
            </a:lstStyle>
            <a:p>
              <a:pPr eaLnBrk="1" hangingPunct="1"/>
              <a:endParaRPr lang="x-none" altLang="x-none"/>
            </a:p>
          </p:txBody>
        </p:sp>
        <p:sp>
          <p:nvSpPr>
            <p:cNvPr id="34877" name="Rectangle 8"/>
            <p:cNvSpPr>
              <a:spLocks noChangeArrowheads="1"/>
            </p:cNvSpPr>
            <p:nvPr/>
          </p:nvSpPr>
          <p:spPr bwMode="auto">
            <a:xfrm>
              <a:off x="4181" y="852"/>
              <a:ext cx="95" cy="236"/>
            </a:xfrm>
            <a:prstGeom prst="rect">
              <a:avLst/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9pPr>
            </a:lstStyle>
            <a:p>
              <a:pPr eaLnBrk="1" hangingPunct="1"/>
              <a:endParaRPr lang="x-none" altLang="x-none"/>
            </a:p>
          </p:txBody>
        </p:sp>
        <p:sp>
          <p:nvSpPr>
            <p:cNvPr id="34878" name="AutoShape 9"/>
            <p:cNvSpPr>
              <a:spLocks noChangeArrowheads="1"/>
            </p:cNvSpPr>
            <p:nvPr/>
          </p:nvSpPr>
          <p:spPr bwMode="auto">
            <a:xfrm>
              <a:off x="4180" y="783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9pPr>
            </a:lstStyle>
            <a:p>
              <a:pPr eaLnBrk="1" hangingPunct="1"/>
              <a:endParaRPr lang="x-none" altLang="x-none"/>
            </a:p>
          </p:txBody>
        </p:sp>
        <p:sp>
          <p:nvSpPr>
            <p:cNvPr id="34879" name="Line 10"/>
            <p:cNvSpPr>
              <a:spLocks noChangeShapeType="1"/>
            </p:cNvSpPr>
            <p:nvPr/>
          </p:nvSpPr>
          <p:spPr bwMode="auto">
            <a:xfrm>
              <a:off x="4330" y="788"/>
              <a:ext cx="0" cy="23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80" name="Line 11"/>
            <p:cNvSpPr>
              <a:spLocks noChangeShapeType="1"/>
            </p:cNvSpPr>
            <p:nvPr/>
          </p:nvSpPr>
          <p:spPr bwMode="auto">
            <a:xfrm flipH="1">
              <a:off x="4276" y="1019"/>
              <a:ext cx="54" cy="6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81" name="Rectangle 12"/>
            <p:cNvSpPr>
              <a:spLocks noChangeArrowheads="1"/>
            </p:cNvSpPr>
            <p:nvPr/>
          </p:nvSpPr>
          <p:spPr bwMode="auto">
            <a:xfrm>
              <a:off x="4193" y="883"/>
              <a:ext cx="63" cy="13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9pPr>
            </a:lstStyle>
            <a:p>
              <a:pPr eaLnBrk="1" hangingPunct="1"/>
              <a:endParaRPr lang="x-none" altLang="x-none"/>
            </a:p>
          </p:txBody>
        </p:sp>
        <p:sp>
          <p:nvSpPr>
            <p:cNvPr id="34882" name="Rectangle 13"/>
            <p:cNvSpPr>
              <a:spLocks noChangeArrowheads="1"/>
            </p:cNvSpPr>
            <p:nvPr/>
          </p:nvSpPr>
          <p:spPr bwMode="auto">
            <a:xfrm>
              <a:off x="4202" y="924"/>
              <a:ext cx="48" cy="4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9pPr>
            </a:lstStyle>
            <a:p>
              <a:pPr eaLnBrk="1" hangingPunct="1"/>
              <a:endParaRPr lang="x-none" altLang="x-none"/>
            </a:p>
          </p:txBody>
        </p:sp>
      </p:grpSp>
      <p:grpSp>
        <p:nvGrpSpPr>
          <p:cNvPr id="34822" name="Group 14"/>
          <p:cNvGrpSpPr>
            <a:grpSpLocks/>
          </p:cNvGrpSpPr>
          <p:nvPr/>
        </p:nvGrpSpPr>
        <p:grpSpPr bwMode="auto">
          <a:xfrm>
            <a:off x="5655709" y="4518818"/>
            <a:ext cx="347663" cy="695325"/>
            <a:chOff x="4730" y="2897"/>
            <a:chExt cx="219" cy="438"/>
          </a:xfrm>
        </p:grpSpPr>
        <p:sp>
          <p:nvSpPr>
            <p:cNvPr id="34865" name="Freeform 15"/>
            <p:cNvSpPr>
              <a:spLocks/>
            </p:cNvSpPr>
            <p:nvPr/>
          </p:nvSpPr>
          <p:spPr bwMode="auto">
            <a:xfrm>
              <a:off x="4730" y="2897"/>
              <a:ext cx="219" cy="438"/>
            </a:xfrm>
            <a:custGeom>
              <a:avLst/>
              <a:gdLst>
                <a:gd name="T0" fmla="*/ 16 w 219"/>
                <a:gd name="T1" fmla="*/ 109 h 438"/>
                <a:gd name="T2" fmla="*/ 94 w 219"/>
                <a:gd name="T3" fmla="*/ 7 h 438"/>
                <a:gd name="T4" fmla="*/ 178 w 219"/>
                <a:gd name="T5" fmla="*/ 67 h 438"/>
                <a:gd name="T6" fmla="*/ 196 w 219"/>
                <a:gd name="T7" fmla="*/ 379 h 438"/>
                <a:gd name="T8" fmla="*/ 40 w 219"/>
                <a:gd name="T9" fmla="*/ 421 h 438"/>
                <a:gd name="T10" fmla="*/ 4 w 219"/>
                <a:gd name="T11" fmla="*/ 313 h 438"/>
                <a:gd name="T12" fmla="*/ 16 w 219"/>
                <a:gd name="T13" fmla="*/ 109 h 43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219"/>
                <a:gd name="T22" fmla="*/ 0 h 438"/>
                <a:gd name="T23" fmla="*/ 219 w 219"/>
                <a:gd name="T24" fmla="*/ 438 h 438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219" h="438">
                  <a:moveTo>
                    <a:pt x="16" y="109"/>
                  </a:moveTo>
                  <a:cubicBezTo>
                    <a:pt x="31" y="58"/>
                    <a:pt x="67" y="14"/>
                    <a:pt x="94" y="7"/>
                  </a:cubicBezTo>
                  <a:cubicBezTo>
                    <a:pt x="121" y="0"/>
                    <a:pt x="161" y="5"/>
                    <a:pt x="178" y="67"/>
                  </a:cubicBezTo>
                  <a:cubicBezTo>
                    <a:pt x="195" y="129"/>
                    <a:pt x="219" y="320"/>
                    <a:pt x="196" y="379"/>
                  </a:cubicBezTo>
                  <a:cubicBezTo>
                    <a:pt x="173" y="438"/>
                    <a:pt x="72" y="432"/>
                    <a:pt x="40" y="421"/>
                  </a:cubicBezTo>
                  <a:cubicBezTo>
                    <a:pt x="8" y="410"/>
                    <a:pt x="8" y="365"/>
                    <a:pt x="4" y="313"/>
                  </a:cubicBezTo>
                  <a:cubicBezTo>
                    <a:pt x="0" y="261"/>
                    <a:pt x="1" y="160"/>
                    <a:pt x="16" y="109"/>
                  </a:cubicBez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9pPr>
            </a:lstStyle>
            <a:p>
              <a:pPr eaLnBrk="1" hangingPunct="1"/>
              <a:endParaRPr lang="x-none" altLang="x-none"/>
            </a:p>
          </p:txBody>
        </p:sp>
        <p:grpSp>
          <p:nvGrpSpPr>
            <p:cNvPr id="34866" name="Group 16"/>
            <p:cNvGrpSpPr>
              <a:grpSpLocks/>
            </p:cNvGrpSpPr>
            <p:nvPr/>
          </p:nvGrpSpPr>
          <p:grpSpPr bwMode="auto">
            <a:xfrm>
              <a:off x="4771" y="2946"/>
              <a:ext cx="116" cy="341"/>
              <a:chOff x="4180" y="783"/>
              <a:chExt cx="150" cy="307"/>
            </a:xfrm>
          </p:grpSpPr>
          <p:sp>
            <p:nvSpPr>
              <p:cNvPr id="34867" name="AutoShape 17"/>
              <p:cNvSpPr>
                <a:spLocks noChangeArrowheads="1"/>
              </p:cNvSpPr>
              <p:nvPr/>
            </p:nvSpPr>
            <p:spPr bwMode="auto">
              <a:xfrm>
                <a:off x="4180" y="1019"/>
                <a:ext cx="150" cy="71"/>
              </a:xfrm>
              <a:prstGeom prst="parallelogram">
                <a:avLst>
                  <a:gd name="adj" fmla="val 81387"/>
                </a:avLst>
              </a:prstGeom>
              <a:solidFill>
                <a:srgbClr val="33CC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1pPr>
                <a:lvl2pPr marL="37931725" indent="-37474525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2pPr>
                <a:lvl3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3pPr>
                <a:lvl4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4pPr>
                <a:lvl5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9pPr>
              </a:lstStyle>
              <a:p>
                <a:pPr eaLnBrk="1" hangingPunct="1"/>
                <a:endParaRPr lang="x-none" altLang="x-none"/>
              </a:p>
            </p:txBody>
          </p:sp>
          <p:sp>
            <p:nvSpPr>
              <p:cNvPr id="34868" name="Rectangle 18"/>
              <p:cNvSpPr>
                <a:spLocks noChangeArrowheads="1"/>
              </p:cNvSpPr>
              <p:nvPr/>
            </p:nvSpPr>
            <p:spPr bwMode="auto">
              <a:xfrm>
                <a:off x="4256" y="785"/>
                <a:ext cx="69" cy="236"/>
              </a:xfrm>
              <a:prstGeom prst="rect">
                <a:avLst/>
              </a:prstGeom>
              <a:solidFill>
                <a:srgbClr val="33CC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1pPr>
                <a:lvl2pPr marL="37931725" indent="-37474525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2pPr>
                <a:lvl3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3pPr>
                <a:lvl4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4pPr>
                <a:lvl5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9pPr>
              </a:lstStyle>
              <a:p>
                <a:pPr eaLnBrk="1" hangingPunct="1"/>
                <a:endParaRPr lang="x-none" altLang="x-none"/>
              </a:p>
            </p:txBody>
          </p:sp>
          <p:sp>
            <p:nvSpPr>
              <p:cNvPr id="34869" name="Rectangle 19"/>
              <p:cNvSpPr>
                <a:spLocks noChangeArrowheads="1"/>
              </p:cNvSpPr>
              <p:nvPr/>
            </p:nvSpPr>
            <p:spPr bwMode="auto">
              <a:xfrm>
                <a:off x="4181" y="852"/>
                <a:ext cx="95" cy="236"/>
              </a:xfrm>
              <a:prstGeom prst="rect">
                <a:avLst/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1pPr>
                <a:lvl2pPr marL="37931725" indent="-37474525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2pPr>
                <a:lvl3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3pPr>
                <a:lvl4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4pPr>
                <a:lvl5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9pPr>
              </a:lstStyle>
              <a:p>
                <a:pPr eaLnBrk="1" hangingPunct="1"/>
                <a:endParaRPr lang="x-none" altLang="x-none"/>
              </a:p>
            </p:txBody>
          </p:sp>
          <p:sp>
            <p:nvSpPr>
              <p:cNvPr id="34870" name="AutoShape 20"/>
              <p:cNvSpPr>
                <a:spLocks noChangeArrowheads="1"/>
              </p:cNvSpPr>
              <p:nvPr/>
            </p:nvSpPr>
            <p:spPr bwMode="auto">
              <a:xfrm>
                <a:off x="4180" y="783"/>
                <a:ext cx="150" cy="71"/>
              </a:xfrm>
              <a:prstGeom prst="parallelogram">
                <a:avLst>
                  <a:gd name="adj" fmla="val 81387"/>
                </a:avLst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1pPr>
                <a:lvl2pPr marL="37931725" indent="-37474525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2pPr>
                <a:lvl3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3pPr>
                <a:lvl4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4pPr>
                <a:lvl5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9pPr>
              </a:lstStyle>
              <a:p>
                <a:pPr eaLnBrk="1" hangingPunct="1"/>
                <a:endParaRPr lang="x-none" altLang="x-none"/>
              </a:p>
            </p:txBody>
          </p:sp>
          <p:sp>
            <p:nvSpPr>
              <p:cNvPr id="34871" name="Line 21"/>
              <p:cNvSpPr>
                <a:spLocks noChangeShapeType="1"/>
              </p:cNvSpPr>
              <p:nvPr/>
            </p:nvSpPr>
            <p:spPr bwMode="auto">
              <a:xfrm>
                <a:off x="4330" y="788"/>
                <a:ext cx="0" cy="23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4872" name="Line 22"/>
              <p:cNvSpPr>
                <a:spLocks noChangeShapeType="1"/>
              </p:cNvSpPr>
              <p:nvPr/>
            </p:nvSpPr>
            <p:spPr bwMode="auto">
              <a:xfrm flipH="1">
                <a:off x="4276" y="1019"/>
                <a:ext cx="54" cy="6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4873" name="Rectangle 23"/>
              <p:cNvSpPr>
                <a:spLocks noChangeArrowheads="1"/>
              </p:cNvSpPr>
              <p:nvPr/>
            </p:nvSpPr>
            <p:spPr bwMode="auto">
              <a:xfrm>
                <a:off x="4193" y="883"/>
                <a:ext cx="63" cy="136"/>
              </a:xfrm>
              <a:prstGeom prst="rect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1pPr>
                <a:lvl2pPr marL="37931725" indent="-37474525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2pPr>
                <a:lvl3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3pPr>
                <a:lvl4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4pPr>
                <a:lvl5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9pPr>
              </a:lstStyle>
              <a:p>
                <a:pPr eaLnBrk="1" hangingPunct="1"/>
                <a:endParaRPr lang="x-none" altLang="x-none"/>
              </a:p>
            </p:txBody>
          </p:sp>
          <p:sp>
            <p:nvSpPr>
              <p:cNvPr id="34874" name="Rectangle 24"/>
              <p:cNvSpPr>
                <a:spLocks noChangeArrowheads="1"/>
              </p:cNvSpPr>
              <p:nvPr/>
            </p:nvSpPr>
            <p:spPr bwMode="auto">
              <a:xfrm>
                <a:off x="4202" y="924"/>
                <a:ext cx="48" cy="48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1pPr>
                <a:lvl2pPr marL="37931725" indent="-37474525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2pPr>
                <a:lvl3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3pPr>
                <a:lvl4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4pPr>
                <a:lvl5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9pPr>
              </a:lstStyle>
              <a:p>
                <a:pPr eaLnBrk="1" hangingPunct="1"/>
                <a:endParaRPr lang="x-none" altLang="x-none"/>
              </a:p>
            </p:txBody>
          </p:sp>
        </p:grpSp>
      </p:grpSp>
      <p:grpSp>
        <p:nvGrpSpPr>
          <p:cNvPr id="34823" name="Group 25"/>
          <p:cNvGrpSpPr>
            <a:grpSpLocks/>
          </p:cNvGrpSpPr>
          <p:nvPr/>
        </p:nvGrpSpPr>
        <p:grpSpPr bwMode="auto">
          <a:xfrm>
            <a:off x="6797122" y="4829968"/>
            <a:ext cx="347662" cy="695325"/>
            <a:chOff x="4730" y="2897"/>
            <a:chExt cx="219" cy="438"/>
          </a:xfrm>
        </p:grpSpPr>
        <p:sp>
          <p:nvSpPr>
            <p:cNvPr id="34855" name="Freeform 26"/>
            <p:cNvSpPr>
              <a:spLocks/>
            </p:cNvSpPr>
            <p:nvPr/>
          </p:nvSpPr>
          <p:spPr bwMode="auto">
            <a:xfrm>
              <a:off x="4730" y="2897"/>
              <a:ext cx="219" cy="438"/>
            </a:xfrm>
            <a:custGeom>
              <a:avLst/>
              <a:gdLst>
                <a:gd name="T0" fmla="*/ 16 w 219"/>
                <a:gd name="T1" fmla="*/ 109 h 438"/>
                <a:gd name="T2" fmla="*/ 94 w 219"/>
                <a:gd name="T3" fmla="*/ 7 h 438"/>
                <a:gd name="T4" fmla="*/ 178 w 219"/>
                <a:gd name="T5" fmla="*/ 67 h 438"/>
                <a:gd name="T6" fmla="*/ 196 w 219"/>
                <a:gd name="T7" fmla="*/ 379 h 438"/>
                <a:gd name="T8" fmla="*/ 40 w 219"/>
                <a:gd name="T9" fmla="*/ 421 h 438"/>
                <a:gd name="T10" fmla="*/ 4 w 219"/>
                <a:gd name="T11" fmla="*/ 313 h 438"/>
                <a:gd name="T12" fmla="*/ 16 w 219"/>
                <a:gd name="T13" fmla="*/ 109 h 43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219"/>
                <a:gd name="T22" fmla="*/ 0 h 438"/>
                <a:gd name="T23" fmla="*/ 219 w 219"/>
                <a:gd name="T24" fmla="*/ 438 h 438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219" h="438">
                  <a:moveTo>
                    <a:pt x="16" y="109"/>
                  </a:moveTo>
                  <a:cubicBezTo>
                    <a:pt x="31" y="58"/>
                    <a:pt x="67" y="14"/>
                    <a:pt x="94" y="7"/>
                  </a:cubicBezTo>
                  <a:cubicBezTo>
                    <a:pt x="121" y="0"/>
                    <a:pt x="161" y="5"/>
                    <a:pt x="178" y="67"/>
                  </a:cubicBezTo>
                  <a:cubicBezTo>
                    <a:pt x="195" y="129"/>
                    <a:pt x="219" y="320"/>
                    <a:pt x="196" y="379"/>
                  </a:cubicBezTo>
                  <a:cubicBezTo>
                    <a:pt x="173" y="438"/>
                    <a:pt x="72" y="432"/>
                    <a:pt x="40" y="421"/>
                  </a:cubicBezTo>
                  <a:cubicBezTo>
                    <a:pt x="8" y="410"/>
                    <a:pt x="8" y="365"/>
                    <a:pt x="4" y="313"/>
                  </a:cubicBezTo>
                  <a:cubicBezTo>
                    <a:pt x="0" y="261"/>
                    <a:pt x="1" y="160"/>
                    <a:pt x="16" y="109"/>
                  </a:cubicBez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9pPr>
            </a:lstStyle>
            <a:p>
              <a:pPr eaLnBrk="1" hangingPunct="1"/>
              <a:endParaRPr lang="x-none" altLang="x-none"/>
            </a:p>
          </p:txBody>
        </p:sp>
        <p:grpSp>
          <p:nvGrpSpPr>
            <p:cNvPr id="34856" name="Group 27"/>
            <p:cNvGrpSpPr>
              <a:grpSpLocks/>
            </p:cNvGrpSpPr>
            <p:nvPr/>
          </p:nvGrpSpPr>
          <p:grpSpPr bwMode="auto">
            <a:xfrm>
              <a:off x="4771" y="2946"/>
              <a:ext cx="116" cy="341"/>
              <a:chOff x="4180" y="783"/>
              <a:chExt cx="150" cy="307"/>
            </a:xfrm>
          </p:grpSpPr>
          <p:sp>
            <p:nvSpPr>
              <p:cNvPr id="34857" name="AutoShape 28"/>
              <p:cNvSpPr>
                <a:spLocks noChangeArrowheads="1"/>
              </p:cNvSpPr>
              <p:nvPr/>
            </p:nvSpPr>
            <p:spPr bwMode="auto">
              <a:xfrm>
                <a:off x="4180" y="1019"/>
                <a:ext cx="150" cy="71"/>
              </a:xfrm>
              <a:prstGeom prst="parallelogram">
                <a:avLst>
                  <a:gd name="adj" fmla="val 81387"/>
                </a:avLst>
              </a:prstGeom>
              <a:solidFill>
                <a:srgbClr val="33CC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1pPr>
                <a:lvl2pPr marL="37931725" indent="-37474525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2pPr>
                <a:lvl3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3pPr>
                <a:lvl4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4pPr>
                <a:lvl5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9pPr>
              </a:lstStyle>
              <a:p>
                <a:pPr eaLnBrk="1" hangingPunct="1"/>
                <a:endParaRPr lang="x-none" altLang="x-none"/>
              </a:p>
            </p:txBody>
          </p:sp>
          <p:sp>
            <p:nvSpPr>
              <p:cNvPr id="34858" name="Rectangle 29"/>
              <p:cNvSpPr>
                <a:spLocks noChangeArrowheads="1"/>
              </p:cNvSpPr>
              <p:nvPr/>
            </p:nvSpPr>
            <p:spPr bwMode="auto">
              <a:xfrm>
                <a:off x="4256" y="785"/>
                <a:ext cx="69" cy="236"/>
              </a:xfrm>
              <a:prstGeom prst="rect">
                <a:avLst/>
              </a:prstGeom>
              <a:solidFill>
                <a:srgbClr val="33CC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1pPr>
                <a:lvl2pPr marL="37931725" indent="-37474525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2pPr>
                <a:lvl3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3pPr>
                <a:lvl4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4pPr>
                <a:lvl5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9pPr>
              </a:lstStyle>
              <a:p>
                <a:pPr eaLnBrk="1" hangingPunct="1"/>
                <a:endParaRPr lang="x-none" altLang="x-none"/>
              </a:p>
            </p:txBody>
          </p:sp>
          <p:sp>
            <p:nvSpPr>
              <p:cNvPr id="34859" name="Rectangle 30"/>
              <p:cNvSpPr>
                <a:spLocks noChangeArrowheads="1"/>
              </p:cNvSpPr>
              <p:nvPr/>
            </p:nvSpPr>
            <p:spPr bwMode="auto">
              <a:xfrm>
                <a:off x="4181" y="852"/>
                <a:ext cx="95" cy="236"/>
              </a:xfrm>
              <a:prstGeom prst="rect">
                <a:avLst/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1pPr>
                <a:lvl2pPr marL="37931725" indent="-37474525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2pPr>
                <a:lvl3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3pPr>
                <a:lvl4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4pPr>
                <a:lvl5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9pPr>
              </a:lstStyle>
              <a:p>
                <a:pPr eaLnBrk="1" hangingPunct="1"/>
                <a:endParaRPr lang="x-none" altLang="x-none"/>
              </a:p>
            </p:txBody>
          </p:sp>
          <p:sp>
            <p:nvSpPr>
              <p:cNvPr id="34860" name="AutoShape 31"/>
              <p:cNvSpPr>
                <a:spLocks noChangeArrowheads="1"/>
              </p:cNvSpPr>
              <p:nvPr/>
            </p:nvSpPr>
            <p:spPr bwMode="auto">
              <a:xfrm>
                <a:off x="4180" y="783"/>
                <a:ext cx="150" cy="71"/>
              </a:xfrm>
              <a:prstGeom prst="parallelogram">
                <a:avLst>
                  <a:gd name="adj" fmla="val 81387"/>
                </a:avLst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1pPr>
                <a:lvl2pPr marL="37931725" indent="-37474525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2pPr>
                <a:lvl3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3pPr>
                <a:lvl4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4pPr>
                <a:lvl5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9pPr>
              </a:lstStyle>
              <a:p>
                <a:pPr eaLnBrk="1" hangingPunct="1"/>
                <a:endParaRPr lang="x-none" altLang="x-none"/>
              </a:p>
            </p:txBody>
          </p:sp>
          <p:sp>
            <p:nvSpPr>
              <p:cNvPr id="34861" name="Line 32"/>
              <p:cNvSpPr>
                <a:spLocks noChangeShapeType="1"/>
              </p:cNvSpPr>
              <p:nvPr/>
            </p:nvSpPr>
            <p:spPr bwMode="auto">
              <a:xfrm>
                <a:off x="4330" y="788"/>
                <a:ext cx="0" cy="23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4862" name="Line 33"/>
              <p:cNvSpPr>
                <a:spLocks noChangeShapeType="1"/>
              </p:cNvSpPr>
              <p:nvPr/>
            </p:nvSpPr>
            <p:spPr bwMode="auto">
              <a:xfrm flipH="1">
                <a:off x="4276" y="1019"/>
                <a:ext cx="54" cy="6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4863" name="Rectangle 34"/>
              <p:cNvSpPr>
                <a:spLocks noChangeArrowheads="1"/>
              </p:cNvSpPr>
              <p:nvPr/>
            </p:nvSpPr>
            <p:spPr bwMode="auto">
              <a:xfrm>
                <a:off x="4193" y="883"/>
                <a:ext cx="63" cy="136"/>
              </a:xfrm>
              <a:prstGeom prst="rect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1pPr>
                <a:lvl2pPr marL="37931725" indent="-37474525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2pPr>
                <a:lvl3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3pPr>
                <a:lvl4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4pPr>
                <a:lvl5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9pPr>
              </a:lstStyle>
              <a:p>
                <a:pPr eaLnBrk="1" hangingPunct="1"/>
                <a:endParaRPr lang="x-none" altLang="x-none"/>
              </a:p>
            </p:txBody>
          </p:sp>
          <p:sp>
            <p:nvSpPr>
              <p:cNvPr id="34864" name="Rectangle 35"/>
              <p:cNvSpPr>
                <a:spLocks noChangeArrowheads="1"/>
              </p:cNvSpPr>
              <p:nvPr/>
            </p:nvSpPr>
            <p:spPr bwMode="auto">
              <a:xfrm>
                <a:off x="4202" y="924"/>
                <a:ext cx="48" cy="48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1pPr>
                <a:lvl2pPr marL="37931725" indent="-37474525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2pPr>
                <a:lvl3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3pPr>
                <a:lvl4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4pPr>
                <a:lvl5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9pPr>
              </a:lstStyle>
              <a:p>
                <a:pPr eaLnBrk="1" hangingPunct="1"/>
                <a:endParaRPr lang="x-none" altLang="x-none"/>
              </a:p>
            </p:txBody>
          </p:sp>
        </p:grpSp>
      </p:grpSp>
      <p:grpSp>
        <p:nvGrpSpPr>
          <p:cNvPr id="34824" name="Group 36"/>
          <p:cNvGrpSpPr>
            <a:grpSpLocks/>
          </p:cNvGrpSpPr>
          <p:nvPr/>
        </p:nvGrpSpPr>
        <p:grpSpPr bwMode="auto">
          <a:xfrm>
            <a:off x="7792484" y="4641056"/>
            <a:ext cx="347663" cy="695325"/>
            <a:chOff x="4730" y="2897"/>
            <a:chExt cx="219" cy="438"/>
          </a:xfrm>
        </p:grpSpPr>
        <p:sp>
          <p:nvSpPr>
            <p:cNvPr id="34845" name="Freeform 37"/>
            <p:cNvSpPr>
              <a:spLocks/>
            </p:cNvSpPr>
            <p:nvPr/>
          </p:nvSpPr>
          <p:spPr bwMode="auto">
            <a:xfrm>
              <a:off x="4730" y="2897"/>
              <a:ext cx="219" cy="438"/>
            </a:xfrm>
            <a:custGeom>
              <a:avLst/>
              <a:gdLst>
                <a:gd name="T0" fmla="*/ 16 w 219"/>
                <a:gd name="T1" fmla="*/ 109 h 438"/>
                <a:gd name="T2" fmla="*/ 94 w 219"/>
                <a:gd name="T3" fmla="*/ 7 h 438"/>
                <a:gd name="T4" fmla="*/ 178 w 219"/>
                <a:gd name="T5" fmla="*/ 67 h 438"/>
                <a:gd name="T6" fmla="*/ 196 w 219"/>
                <a:gd name="T7" fmla="*/ 379 h 438"/>
                <a:gd name="T8" fmla="*/ 40 w 219"/>
                <a:gd name="T9" fmla="*/ 421 h 438"/>
                <a:gd name="T10" fmla="*/ 4 w 219"/>
                <a:gd name="T11" fmla="*/ 313 h 438"/>
                <a:gd name="T12" fmla="*/ 16 w 219"/>
                <a:gd name="T13" fmla="*/ 109 h 43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219"/>
                <a:gd name="T22" fmla="*/ 0 h 438"/>
                <a:gd name="T23" fmla="*/ 219 w 219"/>
                <a:gd name="T24" fmla="*/ 438 h 438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219" h="438">
                  <a:moveTo>
                    <a:pt x="16" y="109"/>
                  </a:moveTo>
                  <a:cubicBezTo>
                    <a:pt x="31" y="58"/>
                    <a:pt x="67" y="14"/>
                    <a:pt x="94" y="7"/>
                  </a:cubicBezTo>
                  <a:cubicBezTo>
                    <a:pt x="121" y="0"/>
                    <a:pt x="161" y="5"/>
                    <a:pt x="178" y="67"/>
                  </a:cubicBezTo>
                  <a:cubicBezTo>
                    <a:pt x="195" y="129"/>
                    <a:pt x="219" y="320"/>
                    <a:pt x="196" y="379"/>
                  </a:cubicBezTo>
                  <a:cubicBezTo>
                    <a:pt x="173" y="438"/>
                    <a:pt x="72" y="432"/>
                    <a:pt x="40" y="421"/>
                  </a:cubicBezTo>
                  <a:cubicBezTo>
                    <a:pt x="8" y="410"/>
                    <a:pt x="8" y="365"/>
                    <a:pt x="4" y="313"/>
                  </a:cubicBezTo>
                  <a:cubicBezTo>
                    <a:pt x="0" y="261"/>
                    <a:pt x="1" y="160"/>
                    <a:pt x="16" y="109"/>
                  </a:cubicBez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9pPr>
            </a:lstStyle>
            <a:p>
              <a:pPr eaLnBrk="1" hangingPunct="1"/>
              <a:endParaRPr lang="x-none" altLang="x-none"/>
            </a:p>
          </p:txBody>
        </p:sp>
        <p:grpSp>
          <p:nvGrpSpPr>
            <p:cNvPr id="34846" name="Group 38"/>
            <p:cNvGrpSpPr>
              <a:grpSpLocks/>
            </p:cNvGrpSpPr>
            <p:nvPr/>
          </p:nvGrpSpPr>
          <p:grpSpPr bwMode="auto">
            <a:xfrm>
              <a:off x="4771" y="2946"/>
              <a:ext cx="116" cy="341"/>
              <a:chOff x="4180" y="783"/>
              <a:chExt cx="150" cy="307"/>
            </a:xfrm>
          </p:grpSpPr>
          <p:sp>
            <p:nvSpPr>
              <p:cNvPr id="34847" name="AutoShape 39"/>
              <p:cNvSpPr>
                <a:spLocks noChangeArrowheads="1"/>
              </p:cNvSpPr>
              <p:nvPr/>
            </p:nvSpPr>
            <p:spPr bwMode="auto">
              <a:xfrm>
                <a:off x="4180" y="1019"/>
                <a:ext cx="150" cy="71"/>
              </a:xfrm>
              <a:prstGeom prst="parallelogram">
                <a:avLst>
                  <a:gd name="adj" fmla="val 81387"/>
                </a:avLst>
              </a:prstGeom>
              <a:solidFill>
                <a:srgbClr val="33CC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1pPr>
                <a:lvl2pPr marL="37931725" indent="-37474525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2pPr>
                <a:lvl3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3pPr>
                <a:lvl4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4pPr>
                <a:lvl5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9pPr>
              </a:lstStyle>
              <a:p>
                <a:pPr eaLnBrk="1" hangingPunct="1"/>
                <a:endParaRPr lang="x-none" altLang="x-none"/>
              </a:p>
            </p:txBody>
          </p:sp>
          <p:sp>
            <p:nvSpPr>
              <p:cNvPr id="34848" name="Rectangle 40"/>
              <p:cNvSpPr>
                <a:spLocks noChangeArrowheads="1"/>
              </p:cNvSpPr>
              <p:nvPr/>
            </p:nvSpPr>
            <p:spPr bwMode="auto">
              <a:xfrm>
                <a:off x="4256" y="785"/>
                <a:ext cx="69" cy="236"/>
              </a:xfrm>
              <a:prstGeom prst="rect">
                <a:avLst/>
              </a:prstGeom>
              <a:solidFill>
                <a:srgbClr val="33CC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1pPr>
                <a:lvl2pPr marL="37931725" indent="-37474525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2pPr>
                <a:lvl3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3pPr>
                <a:lvl4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4pPr>
                <a:lvl5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9pPr>
              </a:lstStyle>
              <a:p>
                <a:pPr eaLnBrk="1" hangingPunct="1"/>
                <a:endParaRPr lang="x-none" altLang="x-none"/>
              </a:p>
            </p:txBody>
          </p:sp>
          <p:sp>
            <p:nvSpPr>
              <p:cNvPr id="34849" name="Rectangle 41"/>
              <p:cNvSpPr>
                <a:spLocks noChangeArrowheads="1"/>
              </p:cNvSpPr>
              <p:nvPr/>
            </p:nvSpPr>
            <p:spPr bwMode="auto">
              <a:xfrm>
                <a:off x="4181" y="852"/>
                <a:ext cx="95" cy="236"/>
              </a:xfrm>
              <a:prstGeom prst="rect">
                <a:avLst/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1pPr>
                <a:lvl2pPr marL="37931725" indent="-37474525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2pPr>
                <a:lvl3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3pPr>
                <a:lvl4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4pPr>
                <a:lvl5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9pPr>
              </a:lstStyle>
              <a:p>
                <a:pPr eaLnBrk="1" hangingPunct="1"/>
                <a:endParaRPr lang="x-none" altLang="x-none"/>
              </a:p>
            </p:txBody>
          </p:sp>
          <p:sp>
            <p:nvSpPr>
              <p:cNvPr id="34850" name="AutoShape 42"/>
              <p:cNvSpPr>
                <a:spLocks noChangeArrowheads="1"/>
              </p:cNvSpPr>
              <p:nvPr/>
            </p:nvSpPr>
            <p:spPr bwMode="auto">
              <a:xfrm>
                <a:off x="4180" y="783"/>
                <a:ext cx="150" cy="71"/>
              </a:xfrm>
              <a:prstGeom prst="parallelogram">
                <a:avLst>
                  <a:gd name="adj" fmla="val 81387"/>
                </a:avLst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1pPr>
                <a:lvl2pPr marL="37931725" indent="-37474525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2pPr>
                <a:lvl3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3pPr>
                <a:lvl4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4pPr>
                <a:lvl5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9pPr>
              </a:lstStyle>
              <a:p>
                <a:pPr eaLnBrk="1" hangingPunct="1"/>
                <a:endParaRPr lang="x-none" altLang="x-none"/>
              </a:p>
            </p:txBody>
          </p:sp>
          <p:sp>
            <p:nvSpPr>
              <p:cNvPr id="34851" name="Line 43"/>
              <p:cNvSpPr>
                <a:spLocks noChangeShapeType="1"/>
              </p:cNvSpPr>
              <p:nvPr/>
            </p:nvSpPr>
            <p:spPr bwMode="auto">
              <a:xfrm>
                <a:off x="4330" y="788"/>
                <a:ext cx="0" cy="23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4852" name="Line 44"/>
              <p:cNvSpPr>
                <a:spLocks noChangeShapeType="1"/>
              </p:cNvSpPr>
              <p:nvPr/>
            </p:nvSpPr>
            <p:spPr bwMode="auto">
              <a:xfrm flipH="1">
                <a:off x="4276" y="1019"/>
                <a:ext cx="54" cy="6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4853" name="Rectangle 45"/>
              <p:cNvSpPr>
                <a:spLocks noChangeArrowheads="1"/>
              </p:cNvSpPr>
              <p:nvPr/>
            </p:nvSpPr>
            <p:spPr bwMode="auto">
              <a:xfrm>
                <a:off x="4193" y="883"/>
                <a:ext cx="63" cy="136"/>
              </a:xfrm>
              <a:prstGeom prst="rect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1pPr>
                <a:lvl2pPr marL="37931725" indent="-37474525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2pPr>
                <a:lvl3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3pPr>
                <a:lvl4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4pPr>
                <a:lvl5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9pPr>
              </a:lstStyle>
              <a:p>
                <a:pPr eaLnBrk="1" hangingPunct="1"/>
                <a:endParaRPr lang="x-none" altLang="x-none"/>
              </a:p>
            </p:txBody>
          </p:sp>
          <p:sp>
            <p:nvSpPr>
              <p:cNvPr id="34854" name="Rectangle 46"/>
              <p:cNvSpPr>
                <a:spLocks noChangeArrowheads="1"/>
              </p:cNvSpPr>
              <p:nvPr/>
            </p:nvSpPr>
            <p:spPr bwMode="auto">
              <a:xfrm>
                <a:off x="4202" y="924"/>
                <a:ext cx="48" cy="48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1pPr>
                <a:lvl2pPr marL="37931725" indent="-37474525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2pPr>
                <a:lvl3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3pPr>
                <a:lvl4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4pPr>
                <a:lvl5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9pPr>
              </a:lstStyle>
              <a:p>
                <a:pPr eaLnBrk="1" hangingPunct="1"/>
                <a:endParaRPr lang="x-none" altLang="x-none"/>
              </a:p>
            </p:txBody>
          </p:sp>
        </p:grpSp>
      </p:grpSp>
      <p:grpSp>
        <p:nvGrpSpPr>
          <p:cNvPr id="34825" name="Group 47"/>
          <p:cNvGrpSpPr>
            <a:grpSpLocks/>
          </p:cNvGrpSpPr>
          <p:nvPr/>
        </p:nvGrpSpPr>
        <p:grpSpPr bwMode="auto">
          <a:xfrm>
            <a:off x="6774897" y="3536156"/>
            <a:ext cx="347662" cy="695325"/>
            <a:chOff x="4730" y="2897"/>
            <a:chExt cx="219" cy="438"/>
          </a:xfrm>
        </p:grpSpPr>
        <p:sp>
          <p:nvSpPr>
            <p:cNvPr id="34835" name="Freeform 48"/>
            <p:cNvSpPr>
              <a:spLocks/>
            </p:cNvSpPr>
            <p:nvPr/>
          </p:nvSpPr>
          <p:spPr bwMode="auto">
            <a:xfrm>
              <a:off x="4730" y="2897"/>
              <a:ext cx="219" cy="438"/>
            </a:xfrm>
            <a:custGeom>
              <a:avLst/>
              <a:gdLst>
                <a:gd name="T0" fmla="*/ 16 w 219"/>
                <a:gd name="T1" fmla="*/ 109 h 438"/>
                <a:gd name="T2" fmla="*/ 94 w 219"/>
                <a:gd name="T3" fmla="*/ 7 h 438"/>
                <a:gd name="T4" fmla="*/ 178 w 219"/>
                <a:gd name="T5" fmla="*/ 67 h 438"/>
                <a:gd name="T6" fmla="*/ 196 w 219"/>
                <a:gd name="T7" fmla="*/ 379 h 438"/>
                <a:gd name="T8" fmla="*/ 40 w 219"/>
                <a:gd name="T9" fmla="*/ 421 h 438"/>
                <a:gd name="T10" fmla="*/ 4 w 219"/>
                <a:gd name="T11" fmla="*/ 313 h 438"/>
                <a:gd name="T12" fmla="*/ 16 w 219"/>
                <a:gd name="T13" fmla="*/ 109 h 43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219"/>
                <a:gd name="T22" fmla="*/ 0 h 438"/>
                <a:gd name="T23" fmla="*/ 219 w 219"/>
                <a:gd name="T24" fmla="*/ 438 h 438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219" h="438">
                  <a:moveTo>
                    <a:pt x="16" y="109"/>
                  </a:moveTo>
                  <a:cubicBezTo>
                    <a:pt x="31" y="58"/>
                    <a:pt x="67" y="14"/>
                    <a:pt x="94" y="7"/>
                  </a:cubicBezTo>
                  <a:cubicBezTo>
                    <a:pt x="121" y="0"/>
                    <a:pt x="161" y="5"/>
                    <a:pt x="178" y="67"/>
                  </a:cubicBezTo>
                  <a:cubicBezTo>
                    <a:pt x="195" y="129"/>
                    <a:pt x="219" y="320"/>
                    <a:pt x="196" y="379"/>
                  </a:cubicBezTo>
                  <a:cubicBezTo>
                    <a:pt x="173" y="438"/>
                    <a:pt x="72" y="432"/>
                    <a:pt x="40" y="421"/>
                  </a:cubicBezTo>
                  <a:cubicBezTo>
                    <a:pt x="8" y="410"/>
                    <a:pt x="8" y="365"/>
                    <a:pt x="4" y="313"/>
                  </a:cubicBezTo>
                  <a:cubicBezTo>
                    <a:pt x="0" y="261"/>
                    <a:pt x="1" y="160"/>
                    <a:pt x="16" y="109"/>
                  </a:cubicBez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9pPr>
            </a:lstStyle>
            <a:p>
              <a:pPr eaLnBrk="1" hangingPunct="1"/>
              <a:endParaRPr lang="x-none" altLang="x-none"/>
            </a:p>
          </p:txBody>
        </p:sp>
        <p:grpSp>
          <p:nvGrpSpPr>
            <p:cNvPr id="34836" name="Group 49"/>
            <p:cNvGrpSpPr>
              <a:grpSpLocks/>
            </p:cNvGrpSpPr>
            <p:nvPr/>
          </p:nvGrpSpPr>
          <p:grpSpPr bwMode="auto">
            <a:xfrm>
              <a:off x="4771" y="2946"/>
              <a:ext cx="116" cy="341"/>
              <a:chOff x="4180" y="783"/>
              <a:chExt cx="150" cy="307"/>
            </a:xfrm>
          </p:grpSpPr>
          <p:sp>
            <p:nvSpPr>
              <p:cNvPr id="34837" name="AutoShape 50"/>
              <p:cNvSpPr>
                <a:spLocks noChangeArrowheads="1"/>
              </p:cNvSpPr>
              <p:nvPr/>
            </p:nvSpPr>
            <p:spPr bwMode="auto">
              <a:xfrm>
                <a:off x="4180" y="1019"/>
                <a:ext cx="150" cy="71"/>
              </a:xfrm>
              <a:prstGeom prst="parallelogram">
                <a:avLst>
                  <a:gd name="adj" fmla="val 81387"/>
                </a:avLst>
              </a:prstGeom>
              <a:solidFill>
                <a:srgbClr val="33CC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1pPr>
                <a:lvl2pPr marL="37931725" indent="-37474525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2pPr>
                <a:lvl3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3pPr>
                <a:lvl4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4pPr>
                <a:lvl5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9pPr>
              </a:lstStyle>
              <a:p>
                <a:pPr eaLnBrk="1" hangingPunct="1"/>
                <a:endParaRPr lang="x-none" altLang="x-none"/>
              </a:p>
            </p:txBody>
          </p:sp>
          <p:sp>
            <p:nvSpPr>
              <p:cNvPr id="34838" name="Rectangle 51"/>
              <p:cNvSpPr>
                <a:spLocks noChangeArrowheads="1"/>
              </p:cNvSpPr>
              <p:nvPr/>
            </p:nvSpPr>
            <p:spPr bwMode="auto">
              <a:xfrm>
                <a:off x="4256" y="785"/>
                <a:ext cx="69" cy="236"/>
              </a:xfrm>
              <a:prstGeom prst="rect">
                <a:avLst/>
              </a:prstGeom>
              <a:solidFill>
                <a:srgbClr val="33CC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1pPr>
                <a:lvl2pPr marL="37931725" indent="-37474525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2pPr>
                <a:lvl3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3pPr>
                <a:lvl4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4pPr>
                <a:lvl5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9pPr>
              </a:lstStyle>
              <a:p>
                <a:pPr eaLnBrk="1" hangingPunct="1"/>
                <a:endParaRPr lang="x-none" altLang="x-none"/>
              </a:p>
            </p:txBody>
          </p:sp>
          <p:sp>
            <p:nvSpPr>
              <p:cNvPr id="34839" name="Rectangle 52"/>
              <p:cNvSpPr>
                <a:spLocks noChangeArrowheads="1"/>
              </p:cNvSpPr>
              <p:nvPr/>
            </p:nvSpPr>
            <p:spPr bwMode="auto">
              <a:xfrm>
                <a:off x="4181" y="852"/>
                <a:ext cx="95" cy="236"/>
              </a:xfrm>
              <a:prstGeom prst="rect">
                <a:avLst/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1pPr>
                <a:lvl2pPr marL="37931725" indent="-37474525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2pPr>
                <a:lvl3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3pPr>
                <a:lvl4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4pPr>
                <a:lvl5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9pPr>
              </a:lstStyle>
              <a:p>
                <a:pPr eaLnBrk="1" hangingPunct="1"/>
                <a:endParaRPr lang="x-none" altLang="x-none"/>
              </a:p>
            </p:txBody>
          </p:sp>
          <p:sp>
            <p:nvSpPr>
              <p:cNvPr id="34840" name="AutoShape 53"/>
              <p:cNvSpPr>
                <a:spLocks noChangeArrowheads="1"/>
              </p:cNvSpPr>
              <p:nvPr/>
            </p:nvSpPr>
            <p:spPr bwMode="auto">
              <a:xfrm>
                <a:off x="4180" y="783"/>
                <a:ext cx="150" cy="71"/>
              </a:xfrm>
              <a:prstGeom prst="parallelogram">
                <a:avLst>
                  <a:gd name="adj" fmla="val 81387"/>
                </a:avLst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1pPr>
                <a:lvl2pPr marL="37931725" indent="-37474525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2pPr>
                <a:lvl3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3pPr>
                <a:lvl4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4pPr>
                <a:lvl5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9pPr>
              </a:lstStyle>
              <a:p>
                <a:pPr eaLnBrk="1" hangingPunct="1"/>
                <a:endParaRPr lang="x-none" altLang="x-none"/>
              </a:p>
            </p:txBody>
          </p:sp>
          <p:sp>
            <p:nvSpPr>
              <p:cNvPr id="34841" name="Line 54"/>
              <p:cNvSpPr>
                <a:spLocks noChangeShapeType="1"/>
              </p:cNvSpPr>
              <p:nvPr/>
            </p:nvSpPr>
            <p:spPr bwMode="auto">
              <a:xfrm>
                <a:off x="4330" y="788"/>
                <a:ext cx="0" cy="23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4842" name="Line 55"/>
              <p:cNvSpPr>
                <a:spLocks noChangeShapeType="1"/>
              </p:cNvSpPr>
              <p:nvPr/>
            </p:nvSpPr>
            <p:spPr bwMode="auto">
              <a:xfrm flipH="1">
                <a:off x="4276" y="1019"/>
                <a:ext cx="54" cy="6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4843" name="Rectangle 56"/>
              <p:cNvSpPr>
                <a:spLocks noChangeArrowheads="1"/>
              </p:cNvSpPr>
              <p:nvPr/>
            </p:nvSpPr>
            <p:spPr bwMode="auto">
              <a:xfrm>
                <a:off x="4193" y="883"/>
                <a:ext cx="63" cy="136"/>
              </a:xfrm>
              <a:prstGeom prst="rect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1pPr>
                <a:lvl2pPr marL="37931725" indent="-37474525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2pPr>
                <a:lvl3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3pPr>
                <a:lvl4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4pPr>
                <a:lvl5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9pPr>
              </a:lstStyle>
              <a:p>
                <a:pPr eaLnBrk="1" hangingPunct="1"/>
                <a:endParaRPr lang="x-none" altLang="x-none"/>
              </a:p>
            </p:txBody>
          </p:sp>
          <p:sp>
            <p:nvSpPr>
              <p:cNvPr id="34844" name="Rectangle 57"/>
              <p:cNvSpPr>
                <a:spLocks noChangeArrowheads="1"/>
              </p:cNvSpPr>
              <p:nvPr/>
            </p:nvSpPr>
            <p:spPr bwMode="auto">
              <a:xfrm>
                <a:off x="4202" y="924"/>
                <a:ext cx="48" cy="48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1pPr>
                <a:lvl2pPr marL="37931725" indent="-37474525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2pPr>
                <a:lvl3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3pPr>
                <a:lvl4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4pPr>
                <a:lvl5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9pPr>
              </a:lstStyle>
              <a:p>
                <a:pPr eaLnBrk="1" hangingPunct="1"/>
                <a:endParaRPr lang="x-none" altLang="x-none"/>
              </a:p>
            </p:txBody>
          </p:sp>
        </p:grpSp>
      </p:grpSp>
      <p:sp>
        <p:nvSpPr>
          <p:cNvPr id="34826" name="Text Box 58"/>
          <p:cNvSpPr txBox="1">
            <a:spLocks noChangeArrowheads="1"/>
          </p:cNvSpPr>
          <p:nvPr/>
        </p:nvSpPr>
        <p:spPr bwMode="auto">
          <a:xfrm>
            <a:off x="6191118" y="1550193"/>
            <a:ext cx="1521570" cy="6340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>
              <a:spcBef>
                <a:spcPct val="20000"/>
              </a:spcBef>
              <a:buClr>
                <a:schemeClr val="accent2"/>
              </a:buClr>
              <a:buSzPct val="85000"/>
              <a:buFont typeface="ZapfDingbats" charset="0"/>
              <a:buNone/>
            </a:pPr>
            <a:r>
              <a:rPr lang="en-US" altLang="x-none" sz="1600" dirty="0" smtClean="0">
                <a:latin typeface="Arial" charset="0"/>
              </a:rPr>
              <a:t>Origin </a:t>
            </a:r>
            <a:r>
              <a:rPr lang="en-US" altLang="x-none" sz="1600" dirty="0">
                <a:latin typeface="Arial" charset="0"/>
              </a:rPr>
              <a:t>server </a:t>
            </a:r>
          </a:p>
          <a:p>
            <a:pPr>
              <a:spcBef>
                <a:spcPct val="20000"/>
              </a:spcBef>
              <a:buClr>
                <a:schemeClr val="accent2"/>
              </a:buClr>
              <a:buSzPct val="85000"/>
              <a:buFont typeface="ZapfDingbats" charset="0"/>
              <a:buNone/>
            </a:pPr>
            <a:r>
              <a:rPr lang="en-US" altLang="x-none" sz="1600" dirty="0">
                <a:latin typeface="Arial" charset="0"/>
              </a:rPr>
              <a:t>in </a:t>
            </a:r>
            <a:r>
              <a:rPr lang="en-US" altLang="x-none" sz="1600" dirty="0" smtClean="0">
                <a:latin typeface="Arial" charset="0"/>
              </a:rPr>
              <a:t>N. America</a:t>
            </a:r>
            <a:endParaRPr lang="en-US" altLang="x-none" sz="1600" dirty="0">
              <a:latin typeface="Arial" charset="0"/>
            </a:endParaRPr>
          </a:p>
        </p:txBody>
      </p:sp>
      <p:sp>
        <p:nvSpPr>
          <p:cNvPr id="34827" name="Text Box 59"/>
          <p:cNvSpPr txBox="1">
            <a:spLocks noChangeArrowheads="1"/>
          </p:cNvSpPr>
          <p:nvPr/>
        </p:nvSpPr>
        <p:spPr bwMode="auto">
          <a:xfrm>
            <a:off x="5858909" y="3161506"/>
            <a:ext cx="21717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>
              <a:spcBef>
                <a:spcPct val="20000"/>
              </a:spcBef>
              <a:buClr>
                <a:schemeClr val="accent2"/>
              </a:buClr>
              <a:buSzPct val="85000"/>
              <a:buFont typeface="ZapfDingbats" charset="0"/>
              <a:buNone/>
            </a:pPr>
            <a:r>
              <a:rPr lang="en-US" altLang="x-none" sz="1600">
                <a:latin typeface="Arial" charset="0"/>
              </a:rPr>
              <a:t>CDN distribution node</a:t>
            </a:r>
          </a:p>
        </p:txBody>
      </p:sp>
      <p:sp>
        <p:nvSpPr>
          <p:cNvPr id="34828" name="Line 60"/>
          <p:cNvSpPr>
            <a:spLocks noChangeShapeType="1"/>
          </p:cNvSpPr>
          <p:nvPr/>
        </p:nvSpPr>
        <p:spPr bwMode="auto">
          <a:xfrm>
            <a:off x="6879672" y="2699543"/>
            <a:ext cx="0" cy="487363"/>
          </a:xfrm>
          <a:prstGeom prst="line">
            <a:avLst/>
          </a:prstGeom>
          <a:noFill/>
          <a:ln w="12700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829" name="Line 61"/>
          <p:cNvSpPr>
            <a:spLocks noChangeShapeType="1"/>
          </p:cNvSpPr>
          <p:nvPr/>
        </p:nvSpPr>
        <p:spPr bwMode="auto">
          <a:xfrm flipH="1">
            <a:off x="6000197" y="4042568"/>
            <a:ext cx="720725" cy="695325"/>
          </a:xfrm>
          <a:prstGeom prst="line">
            <a:avLst/>
          </a:prstGeom>
          <a:noFill/>
          <a:ln w="12700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830" name="Line 62"/>
          <p:cNvSpPr>
            <a:spLocks noChangeShapeType="1"/>
          </p:cNvSpPr>
          <p:nvPr/>
        </p:nvSpPr>
        <p:spPr bwMode="auto">
          <a:xfrm>
            <a:off x="6952697" y="4321968"/>
            <a:ext cx="0" cy="452438"/>
          </a:xfrm>
          <a:prstGeom prst="line">
            <a:avLst/>
          </a:prstGeom>
          <a:noFill/>
          <a:ln w="12700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831" name="Line 63"/>
          <p:cNvSpPr>
            <a:spLocks noChangeShapeType="1"/>
          </p:cNvSpPr>
          <p:nvPr/>
        </p:nvSpPr>
        <p:spPr bwMode="auto">
          <a:xfrm>
            <a:off x="7171772" y="4017168"/>
            <a:ext cx="598487" cy="708025"/>
          </a:xfrm>
          <a:prstGeom prst="line">
            <a:avLst/>
          </a:prstGeom>
          <a:noFill/>
          <a:ln w="12700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832" name="Text Box 64"/>
          <p:cNvSpPr txBox="1">
            <a:spLocks noChangeArrowheads="1"/>
          </p:cNvSpPr>
          <p:nvPr/>
        </p:nvSpPr>
        <p:spPr bwMode="auto">
          <a:xfrm>
            <a:off x="4903234" y="5263356"/>
            <a:ext cx="1392238" cy="630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>
              <a:spcBef>
                <a:spcPct val="20000"/>
              </a:spcBef>
              <a:buClr>
                <a:schemeClr val="accent2"/>
              </a:buClr>
              <a:buSzPct val="85000"/>
              <a:buFont typeface="ZapfDingbats" charset="0"/>
              <a:buNone/>
            </a:pPr>
            <a:r>
              <a:rPr lang="en-US" altLang="x-none" sz="1600">
                <a:latin typeface="Arial" charset="0"/>
              </a:rPr>
              <a:t>CDN server</a:t>
            </a:r>
          </a:p>
          <a:p>
            <a:pPr>
              <a:spcBef>
                <a:spcPct val="20000"/>
              </a:spcBef>
              <a:buClr>
                <a:schemeClr val="accent2"/>
              </a:buClr>
              <a:buSzPct val="85000"/>
              <a:buFont typeface="ZapfDingbats" charset="0"/>
              <a:buNone/>
            </a:pPr>
            <a:r>
              <a:rPr lang="en-US" altLang="x-none" sz="1600">
                <a:latin typeface="Arial" charset="0"/>
              </a:rPr>
              <a:t>in S. America</a:t>
            </a:r>
          </a:p>
        </p:txBody>
      </p:sp>
      <p:sp>
        <p:nvSpPr>
          <p:cNvPr id="34833" name="Text Box 65"/>
          <p:cNvSpPr txBox="1">
            <a:spLocks noChangeArrowheads="1"/>
          </p:cNvSpPr>
          <p:nvPr/>
        </p:nvSpPr>
        <p:spPr bwMode="auto">
          <a:xfrm>
            <a:off x="6360559" y="5591968"/>
            <a:ext cx="1246188" cy="630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>
              <a:spcBef>
                <a:spcPct val="20000"/>
              </a:spcBef>
              <a:buClr>
                <a:schemeClr val="accent2"/>
              </a:buClr>
              <a:buSzPct val="85000"/>
              <a:buFont typeface="ZapfDingbats" charset="0"/>
              <a:buNone/>
            </a:pPr>
            <a:r>
              <a:rPr lang="en-US" altLang="x-none" sz="1600">
                <a:latin typeface="Arial" charset="0"/>
              </a:rPr>
              <a:t>CDN server</a:t>
            </a:r>
          </a:p>
          <a:p>
            <a:pPr>
              <a:spcBef>
                <a:spcPct val="20000"/>
              </a:spcBef>
              <a:buClr>
                <a:schemeClr val="accent2"/>
              </a:buClr>
              <a:buSzPct val="85000"/>
              <a:buFont typeface="ZapfDingbats" charset="0"/>
              <a:buNone/>
            </a:pPr>
            <a:r>
              <a:rPr lang="en-US" altLang="x-none" sz="1600">
                <a:latin typeface="Arial" charset="0"/>
              </a:rPr>
              <a:t>in Europe</a:t>
            </a:r>
          </a:p>
        </p:txBody>
      </p:sp>
      <p:sp>
        <p:nvSpPr>
          <p:cNvPr id="34834" name="Text Box 66"/>
          <p:cNvSpPr txBox="1">
            <a:spLocks noChangeArrowheads="1"/>
          </p:cNvSpPr>
          <p:nvPr/>
        </p:nvSpPr>
        <p:spPr bwMode="auto">
          <a:xfrm>
            <a:off x="7587697" y="5414168"/>
            <a:ext cx="1246187" cy="630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>
              <a:spcBef>
                <a:spcPct val="20000"/>
              </a:spcBef>
              <a:buClr>
                <a:schemeClr val="accent2"/>
              </a:buClr>
              <a:buSzPct val="85000"/>
              <a:buFont typeface="ZapfDingbats" charset="0"/>
              <a:buNone/>
            </a:pPr>
            <a:r>
              <a:rPr lang="en-US" altLang="x-none" sz="1600">
                <a:latin typeface="Arial" charset="0"/>
              </a:rPr>
              <a:t>CDN server</a:t>
            </a:r>
          </a:p>
          <a:p>
            <a:pPr>
              <a:spcBef>
                <a:spcPct val="20000"/>
              </a:spcBef>
              <a:buClr>
                <a:schemeClr val="accent2"/>
              </a:buClr>
              <a:buSzPct val="85000"/>
              <a:buFont typeface="ZapfDingbats" charset="0"/>
              <a:buNone/>
            </a:pPr>
            <a:r>
              <a:rPr lang="en-US" altLang="x-none" sz="1600">
                <a:latin typeface="Arial" charset="0"/>
              </a:rPr>
              <a:t>in Asia</a:t>
            </a:r>
          </a:p>
        </p:txBody>
      </p:sp>
    </p:spTree>
    <p:extLst>
      <p:ext uri="{BB962C8B-B14F-4D97-AF65-F5344CB8AC3E}">
        <p14:creationId xmlns:p14="http://schemas.microsoft.com/office/powerpoint/2010/main" val="516084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x-none" dirty="0" smtClean="0"/>
              <a:t>Replica selection: Goals</a:t>
            </a:r>
            <a:endParaRPr lang="en-US" altLang="x-none" dirty="0"/>
          </a:p>
        </p:txBody>
      </p:sp>
      <p:sp>
        <p:nvSpPr>
          <p:cNvPr id="3584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x-none" b="1" dirty="0">
                <a:sym typeface="Wingdings" charset="2"/>
              </a:rPr>
              <a:t>Live</a:t>
            </a:r>
            <a:r>
              <a:rPr lang="en-US" altLang="x-none" dirty="0">
                <a:sym typeface="Wingdings" charset="2"/>
              </a:rPr>
              <a:t> server</a:t>
            </a:r>
          </a:p>
          <a:p>
            <a:pPr lvl="1"/>
            <a:r>
              <a:rPr lang="en-US" altLang="x-none" dirty="0">
                <a:sym typeface="Wingdings" charset="2"/>
              </a:rPr>
              <a:t>For availability</a:t>
            </a:r>
          </a:p>
          <a:p>
            <a:endParaRPr lang="en-US" altLang="x-none" dirty="0" smtClean="0">
              <a:sym typeface="Wingdings" charset="2"/>
            </a:endParaRPr>
          </a:p>
          <a:p>
            <a:r>
              <a:rPr lang="en-US" altLang="x-none" dirty="0" smtClean="0">
                <a:sym typeface="Wingdings" charset="2"/>
              </a:rPr>
              <a:t>Lowest </a:t>
            </a:r>
            <a:r>
              <a:rPr lang="en-US" altLang="x-none" b="1" dirty="0">
                <a:sym typeface="Wingdings" charset="2"/>
              </a:rPr>
              <a:t>load</a:t>
            </a:r>
          </a:p>
          <a:p>
            <a:pPr lvl="1"/>
            <a:r>
              <a:rPr lang="en-US" altLang="x-none" dirty="0">
                <a:sym typeface="Wingdings" charset="2"/>
              </a:rPr>
              <a:t>To balance load across the servers</a:t>
            </a:r>
          </a:p>
          <a:p>
            <a:endParaRPr lang="en-US" altLang="x-none" dirty="0" smtClean="0">
              <a:sym typeface="Wingdings" charset="2"/>
            </a:endParaRPr>
          </a:p>
          <a:p>
            <a:r>
              <a:rPr lang="en-US" altLang="x-none" b="1" dirty="0" smtClean="0">
                <a:sym typeface="Wingdings" charset="2"/>
              </a:rPr>
              <a:t>Closest</a:t>
            </a:r>
            <a:endParaRPr lang="en-US" altLang="x-none" b="1" dirty="0">
              <a:sym typeface="Wingdings" charset="2"/>
            </a:endParaRPr>
          </a:p>
          <a:p>
            <a:pPr lvl="1"/>
            <a:r>
              <a:rPr lang="en-US" altLang="x-none" dirty="0">
                <a:sym typeface="Wingdings" charset="2"/>
              </a:rPr>
              <a:t>Nearest geographically, or in round-trip time</a:t>
            </a:r>
          </a:p>
          <a:p>
            <a:endParaRPr lang="en-US" altLang="x-none" dirty="0" smtClean="0">
              <a:sym typeface="Wingdings" charset="2"/>
            </a:endParaRPr>
          </a:p>
          <a:p>
            <a:r>
              <a:rPr lang="en-US" altLang="x-none" dirty="0" smtClean="0">
                <a:sym typeface="Wingdings" charset="2"/>
              </a:rPr>
              <a:t>Best </a:t>
            </a:r>
            <a:r>
              <a:rPr lang="en-US" altLang="x-none" b="1" dirty="0">
                <a:sym typeface="Wingdings" charset="2"/>
              </a:rPr>
              <a:t>performance</a:t>
            </a:r>
          </a:p>
          <a:p>
            <a:pPr lvl="1"/>
            <a:r>
              <a:rPr lang="en-US" altLang="x-none" dirty="0">
                <a:sym typeface="Wingdings" charset="2"/>
              </a:rPr>
              <a:t>Throughput, latency, </a:t>
            </a:r>
            <a:r>
              <a:rPr lang="en-US" altLang="x-none" dirty="0" smtClean="0">
                <a:sym typeface="Wingdings" charset="2"/>
              </a:rPr>
              <a:t>reliability…</a:t>
            </a:r>
            <a:endParaRPr lang="en-US" altLang="x-none" dirty="0">
              <a:sym typeface="Wingdings" charset="2"/>
            </a:endParaRP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3507413" y="1756410"/>
            <a:ext cx="5236537" cy="83099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chemeClr val="tx1"/>
            </a:solidFill>
            <a:prstDash val="sysDash"/>
            <a:miter lim="800000"/>
            <a:headEnd/>
            <a:tailEnd/>
          </a:ln>
          <a:effectLst>
            <a:outerShdw blurRad="50800" dist="76201" dir="2700000" rotWithShape="0">
              <a:srgbClr val="000000">
                <a:alpha val="42999"/>
              </a:srgbClr>
            </a:outerShdw>
          </a:effec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dirty="0">
                <a:latin typeface="+mn-lt"/>
                <a:ea typeface="Times New Roman" pitchFamily="-84" charset="0"/>
                <a:cs typeface="Calibri"/>
              </a:rPr>
              <a:t>Requires continuous monitoring of liveness, load, and performance</a:t>
            </a:r>
          </a:p>
        </p:txBody>
      </p:sp>
    </p:spTree>
    <p:extLst>
      <p:ext uri="{BB962C8B-B14F-4D97-AF65-F5344CB8AC3E}">
        <p14:creationId xmlns:p14="http://schemas.microsoft.com/office/powerpoint/2010/main" val="1023565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1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x-none" dirty="0" smtClean="0"/>
              <a:t>Distributed servers</a:t>
            </a:r>
          </a:p>
          <a:p>
            <a:pPr lvl="1"/>
            <a:r>
              <a:rPr lang="en-US" altLang="x-none" dirty="0" smtClean="0"/>
              <a:t>Servers: ~100,000</a:t>
            </a:r>
          </a:p>
          <a:p>
            <a:pPr lvl="1"/>
            <a:r>
              <a:rPr lang="en-US" altLang="x-none" dirty="0" smtClean="0"/>
              <a:t>Networks: ~1,000</a:t>
            </a:r>
          </a:p>
          <a:p>
            <a:pPr lvl="1"/>
            <a:r>
              <a:rPr lang="en-US" altLang="x-none" dirty="0" smtClean="0"/>
              <a:t>Countries: ~70</a:t>
            </a:r>
          </a:p>
          <a:p>
            <a:endParaRPr lang="en-US" altLang="x-none" dirty="0" smtClean="0"/>
          </a:p>
          <a:p>
            <a:endParaRPr lang="en-US" altLang="x-none" dirty="0" smtClean="0"/>
          </a:p>
          <a:p>
            <a:r>
              <a:rPr lang="en-US" altLang="x-none" dirty="0" smtClean="0"/>
              <a:t>Many customers</a:t>
            </a:r>
          </a:p>
          <a:p>
            <a:pPr lvl="1"/>
            <a:r>
              <a:rPr lang="en-US" altLang="x-none" dirty="0" smtClean="0"/>
              <a:t>Apple, BBC, FOX, GM IBM, MTV, NASA, NBC, NFL, NPR, Puma, Red Bull, Rutgers, SAP, …</a:t>
            </a:r>
            <a:endParaRPr lang="en-US" altLang="x-none" dirty="0"/>
          </a:p>
        </p:txBody>
      </p:sp>
      <p:sp>
        <p:nvSpPr>
          <p:cNvPr id="43012" name="Content Placeholder 7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x-none" smtClean="0"/>
              <a:t>Client requests</a:t>
            </a:r>
          </a:p>
          <a:p>
            <a:pPr lvl="1"/>
            <a:r>
              <a:rPr lang="en-US" altLang="x-none" smtClean="0"/>
              <a:t>20+M per second</a:t>
            </a:r>
          </a:p>
          <a:p>
            <a:pPr lvl="1"/>
            <a:r>
              <a:rPr lang="en-US" altLang="x-none" smtClean="0"/>
              <a:t>Half in the top </a:t>
            </a:r>
            <a:br>
              <a:rPr lang="en-US" altLang="x-none" smtClean="0"/>
            </a:br>
            <a:r>
              <a:rPr lang="en-US" altLang="x-none" smtClean="0"/>
              <a:t>45 networks</a:t>
            </a:r>
          </a:p>
          <a:p>
            <a:pPr lvl="1"/>
            <a:r>
              <a:rPr lang="en-US" altLang="x-none" smtClean="0"/>
              <a:t>20% of all Web traffic worldwide</a:t>
            </a:r>
          </a:p>
          <a:p>
            <a:endParaRPr lang="en-US" altLang="x-none"/>
          </a:p>
        </p:txBody>
      </p:sp>
      <p:sp>
        <p:nvSpPr>
          <p:cNvPr id="430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x-none" dirty="0" smtClean="0"/>
              <a:t>Akamai statistics</a:t>
            </a:r>
            <a:endParaRPr lang="en-US" altLang="x-none" dirty="0"/>
          </a:p>
        </p:txBody>
      </p:sp>
    </p:spTree>
    <p:extLst>
      <p:ext uri="{BB962C8B-B14F-4D97-AF65-F5344CB8AC3E}">
        <p14:creationId xmlns:p14="http://schemas.microsoft.com/office/powerpoint/2010/main" val="919540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6418" name="Rectangle 2"/>
          <p:cNvSpPr>
            <a:spLocks noChangeArrowheads="1"/>
          </p:cNvSpPr>
          <p:nvPr/>
        </p:nvSpPr>
        <p:spPr bwMode="auto">
          <a:xfrm>
            <a:off x="304800" y="1447800"/>
            <a:ext cx="8534400" cy="50292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74997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r>
              <a:rPr lang="en-US" dirty="0">
                <a:latin typeface="Courier New" pitchFamily="-111" charset="0"/>
                <a:ea typeface="+mn-ea"/>
              </a:rPr>
              <a:t>HTTP</a:t>
            </a:r>
          </a:p>
        </p:txBody>
      </p:sp>
      <p:pic>
        <p:nvPicPr>
          <p:cNvPr id="44035" name="Picture 31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6400" y="5410200"/>
            <a:ext cx="1143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4036" name="Rectangle 1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x-none"/>
              <a:t>How Akamai Uses DNS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533400" y="3200400"/>
            <a:ext cx="5181600" cy="2819400"/>
            <a:chOff x="3360" y="96"/>
            <a:chExt cx="1056" cy="720"/>
          </a:xfrm>
          <a:solidFill>
            <a:srgbClr val="8EB4E3"/>
          </a:solidFill>
        </p:grpSpPr>
        <p:sp>
          <p:nvSpPr>
            <p:cNvPr id="90159" name="Oval 4"/>
            <p:cNvSpPr>
              <a:spLocks noChangeArrowheads="1"/>
            </p:cNvSpPr>
            <p:nvPr/>
          </p:nvSpPr>
          <p:spPr bwMode="auto">
            <a:xfrm>
              <a:off x="3360" y="144"/>
              <a:ext cx="528" cy="384"/>
            </a:xfrm>
            <a:prstGeom prst="ellipse">
              <a:avLst/>
            </a:prstGeom>
            <a:grp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Courier New" pitchFamily="-108" charset="0"/>
                <a:ea typeface="+mn-ea"/>
              </a:endParaRPr>
            </a:p>
          </p:txBody>
        </p:sp>
        <p:sp>
          <p:nvSpPr>
            <p:cNvPr id="90160" name="Oval 5"/>
            <p:cNvSpPr>
              <a:spLocks noChangeArrowheads="1"/>
            </p:cNvSpPr>
            <p:nvPr/>
          </p:nvSpPr>
          <p:spPr bwMode="auto">
            <a:xfrm>
              <a:off x="3600" y="96"/>
              <a:ext cx="528" cy="384"/>
            </a:xfrm>
            <a:prstGeom prst="ellipse">
              <a:avLst/>
            </a:prstGeom>
            <a:grp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Courier New" pitchFamily="-108" charset="0"/>
                <a:ea typeface="+mn-ea"/>
              </a:endParaRPr>
            </a:p>
          </p:txBody>
        </p:sp>
        <p:sp>
          <p:nvSpPr>
            <p:cNvPr id="90161" name="Oval 6"/>
            <p:cNvSpPr>
              <a:spLocks noChangeArrowheads="1"/>
            </p:cNvSpPr>
            <p:nvPr/>
          </p:nvSpPr>
          <p:spPr bwMode="auto">
            <a:xfrm>
              <a:off x="3840" y="192"/>
              <a:ext cx="528" cy="384"/>
            </a:xfrm>
            <a:prstGeom prst="ellipse">
              <a:avLst/>
            </a:prstGeom>
            <a:grp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Courier New" pitchFamily="-108" charset="0"/>
                <a:ea typeface="+mn-ea"/>
              </a:endParaRPr>
            </a:p>
          </p:txBody>
        </p:sp>
        <p:sp>
          <p:nvSpPr>
            <p:cNvPr id="90162" name="Oval 7"/>
            <p:cNvSpPr>
              <a:spLocks noChangeArrowheads="1"/>
            </p:cNvSpPr>
            <p:nvPr/>
          </p:nvSpPr>
          <p:spPr bwMode="auto">
            <a:xfrm>
              <a:off x="3888" y="432"/>
              <a:ext cx="528" cy="384"/>
            </a:xfrm>
            <a:prstGeom prst="ellipse">
              <a:avLst/>
            </a:prstGeom>
            <a:grp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Courier New" pitchFamily="-108" charset="0"/>
                <a:ea typeface="+mn-ea"/>
              </a:endParaRPr>
            </a:p>
          </p:txBody>
        </p:sp>
        <p:sp>
          <p:nvSpPr>
            <p:cNvPr id="90163" name="Oval 8"/>
            <p:cNvSpPr>
              <a:spLocks noChangeArrowheads="1"/>
            </p:cNvSpPr>
            <p:nvPr/>
          </p:nvSpPr>
          <p:spPr bwMode="auto">
            <a:xfrm>
              <a:off x="3600" y="432"/>
              <a:ext cx="528" cy="384"/>
            </a:xfrm>
            <a:prstGeom prst="ellipse">
              <a:avLst/>
            </a:prstGeom>
            <a:grp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Courier New" pitchFamily="-108" charset="0"/>
                <a:ea typeface="+mn-ea"/>
              </a:endParaRPr>
            </a:p>
          </p:txBody>
        </p:sp>
        <p:sp>
          <p:nvSpPr>
            <p:cNvPr id="90164" name="Oval 9"/>
            <p:cNvSpPr>
              <a:spLocks noChangeArrowheads="1"/>
            </p:cNvSpPr>
            <p:nvPr/>
          </p:nvSpPr>
          <p:spPr bwMode="auto">
            <a:xfrm>
              <a:off x="3360" y="384"/>
              <a:ext cx="528" cy="384"/>
            </a:xfrm>
            <a:prstGeom prst="ellipse">
              <a:avLst/>
            </a:prstGeom>
            <a:grp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Courier New" pitchFamily="-108" charset="0"/>
                <a:ea typeface="+mn-ea"/>
              </a:endParaRPr>
            </a:p>
          </p:txBody>
        </p:sp>
      </p:grpSp>
      <p:sp>
        <p:nvSpPr>
          <p:cNvPr id="44038" name="Rectangle 12"/>
          <p:cNvSpPr>
            <a:spLocks noChangeArrowheads="1"/>
          </p:cNvSpPr>
          <p:nvPr/>
        </p:nvSpPr>
        <p:spPr bwMode="auto">
          <a:xfrm>
            <a:off x="152400" y="1447800"/>
            <a:ext cx="3429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cnn.com (content provider)</a:t>
            </a:r>
          </a:p>
        </p:txBody>
      </p:sp>
      <p:pic>
        <p:nvPicPr>
          <p:cNvPr id="44039" name="Picture 13" descr="Computer5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4572000"/>
            <a:ext cx="1238250" cy="1089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4040" name="Picture 14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1828800"/>
            <a:ext cx="1143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4041" name="Picture 15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600" y="1981200"/>
            <a:ext cx="1143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4042" name="Rectangle 17"/>
          <p:cNvSpPr>
            <a:spLocks noChangeArrowheads="1"/>
          </p:cNvSpPr>
          <p:nvPr/>
        </p:nvSpPr>
        <p:spPr bwMode="auto">
          <a:xfrm>
            <a:off x="2971800" y="1524000"/>
            <a:ext cx="31242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 dirty="0">
                <a:solidFill>
                  <a:srgbClr val="000000"/>
                </a:solidFill>
                <a:latin typeface="Arial" charset="0"/>
              </a:rPr>
              <a:t>DNS </a:t>
            </a:r>
            <a:r>
              <a:rPr lang="en-US" altLang="x-none" sz="1800" dirty="0" smtClean="0">
                <a:solidFill>
                  <a:srgbClr val="000000"/>
                </a:solidFill>
                <a:latin typeface="Arial" charset="0"/>
              </a:rPr>
              <a:t>TLD server</a:t>
            </a:r>
            <a:endParaRPr lang="en-US" altLang="x-none" sz="180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44043" name="Line 19"/>
          <p:cNvSpPr>
            <a:spLocks noChangeShapeType="1"/>
          </p:cNvSpPr>
          <p:nvPr/>
        </p:nvSpPr>
        <p:spPr bwMode="auto">
          <a:xfrm flipV="1">
            <a:off x="1219200" y="2895600"/>
            <a:ext cx="0" cy="16764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44044" name="Line 20"/>
          <p:cNvSpPr>
            <a:spLocks noChangeShapeType="1"/>
          </p:cNvSpPr>
          <p:nvPr/>
        </p:nvSpPr>
        <p:spPr bwMode="auto">
          <a:xfrm flipV="1">
            <a:off x="1371600" y="2971800"/>
            <a:ext cx="0" cy="16002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44045" name="Rectangle 21"/>
          <p:cNvSpPr>
            <a:spLocks noChangeArrowheads="1"/>
          </p:cNvSpPr>
          <p:nvPr/>
        </p:nvSpPr>
        <p:spPr bwMode="auto">
          <a:xfrm>
            <a:off x="914400" y="3581400"/>
            <a:ext cx="304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1</a:t>
            </a:r>
          </a:p>
        </p:txBody>
      </p:sp>
      <p:sp>
        <p:nvSpPr>
          <p:cNvPr id="44046" name="Rectangle 22"/>
          <p:cNvSpPr>
            <a:spLocks noChangeArrowheads="1"/>
          </p:cNvSpPr>
          <p:nvPr/>
        </p:nvSpPr>
        <p:spPr bwMode="auto">
          <a:xfrm>
            <a:off x="1371600" y="3581400"/>
            <a:ext cx="304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2</a:t>
            </a:r>
          </a:p>
        </p:txBody>
      </p:sp>
      <p:pic>
        <p:nvPicPr>
          <p:cNvPr id="44047" name="Picture 27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0" y="3124200"/>
            <a:ext cx="6858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4048" name="Picture 28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2600" y="4114800"/>
            <a:ext cx="6858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4049" name="Picture 31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0" y="5181600"/>
            <a:ext cx="381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4050" name="Rectangle 32"/>
          <p:cNvSpPr>
            <a:spLocks noChangeArrowheads="1"/>
          </p:cNvSpPr>
          <p:nvPr/>
        </p:nvSpPr>
        <p:spPr bwMode="auto">
          <a:xfrm>
            <a:off x="6858000" y="5486400"/>
            <a:ext cx="198120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Nearby </a:t>
            </a:r>
            <a:br>
              <a:rPr lang="en-US" altLang="x-none" sz="1800">
                <a:solidFill>
                  <a:srgbClr val="000000"/>
                </a:solidFill>
                <a:latin typeface="Arial" charset="0"/>
              </a:rPr>
            </a:b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Akamai </a:t>
            </a:r>
          </a:p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cluster</a:t>
            </a:r>
          </a:p>
        </p:txBody>
      </p:sp>
      <p:sp>
        <p:nvSpPr>
          <p:cNvPr id="44051" name="Rectangle 45"/>
          <p:cNvSpPr>
            <a:spLocks noChangeArrowheads="1"/>
          </p:cNvSpPr>
          <p:nvPr/>
        </p:nvSpPr>
        <p:spPr bwMode="auto">
          <a:xfrm>
            <a:off x="381000" y="2743200"/>
            <a:ext cx="9144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FF0000"/>
                </a:solidFill>
                <a:latin typeface="Arial" charset="0"/>
              </a:rPr>
              <a:t>GET index.html</a:t>
            </a:r>
          </a:p>
        </p:txBody>
      </p:sp>
      <p:sp>
        <p:nvSpPr>
          <p:cNvPr id="44053" name="Rectangle 46"/>
          <p:cNvSpPr>
            <a:spLocks noChangeArrowheads="1"/>
          </p:cNvSpPr>
          <p:nvPr/>
        </p:nvSpPr>
        <p:spPr bwMode="auto">
          <a:xfrm>
            <a:off x="1418279" y="3098844"/>
            <a:ext cx="2692695" cy="43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 dirty="0" err="1" smtClean="0">
                <a:solidFill>
                  <a:srgbClr val="FF0000"/>
                </a:solidFill>
                <a:latin typeface="Arial" charset="0"/>
              </a:rPr>
              <a:t>cache.cnn.com</a:t>
            </a:r>
            <a:r>
              <a:rPr lang="en-US" altLang="x-none" sz="1800" dirty="0" smtClean="0">
                <a:solidFill>
                  <a:srgbClr val="FF0000"/>
                </a:solidFill>
                <a:latin typeface="Arial" charset="0"/>
              </a:rPr>
              <a:t>/</a:t>
            </a:r>
            <a:r>
              <a:rPr lang="en-US" altLang="x-none" sz="1800" dirty="0" err="1" smtClean="0">
                <a:solidFill>
                  <a:srgbClr val="FF0000"/>
                </a:solidFill>
                <a:latin typeface="Arial" charset="0"/>
              </a:rPr>
              <a:t>foo.jpg</a:t>
            </a:r>
            <a:endParaRPr lang="en-US" altLang="x-none" sz="1800" dirty="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44054" name="TextBox 54"/>
          <p:cNvSpPr txBox="1">
            <a:spLocks noChangeArrowheads="1"/>
          </p:cNvSpPr>
          <p:nvPr/>
        </p:nvSpPr>
        <p:spPr bwMode="auto">
          <a:xfrm>
            <a:off x="479425" y="3943350"/>
            <a:ext cx="7397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x-none">
                <a:solidFill>
                  <a:srgbClr val="FF0000"/>
                </a:solidFill>
                <a:latin typeface="Calibri" charset="0"/>
              </a:rPr>
              <a:t>HTTP</a:t>
            </a:r>
          </a:p>
        </p:txBody>
      </p:sp>
      <p:sp>
        <p:nvSpPr>
          <p:cNvPr id="57" name="Oval 56"/>
          <p:cNvSpPr>
            <a:spLocks noChangeArrowheads="1"/>
          </p:cNvSpPr>
          <p:nvPr/>
        </p:nvSpPr>
        <p:spPr bwMode="auto">
          <a:xfrm>
            <a:off x="5181600" y="5105400"/>
            <a:ext cx="2133600" cy="1524000"/>
          </a:xfrm>
          <a:prstGeom prst="ellips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>
            <a:outerShdw blurRad="40000" dist="23000" dir="5400000" rotWithShape="0">
              <a:srgbClr val="000000">
                <a:alpha val="34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/>
            <a:endParaRPr lang="x-none" altLang="x-none">
              <a:solidFill>
                <a:srgbClr val="FFFFFF"/>
              </a:solidFill>
              <a:latin typeface="Calibri" charset="0"/>
            </a:endParaRPr>
          </a:p>
        </p:txBody>
      </p:sp>
      <p:pic>
        <p:nvPicPr>
          <p:cNvPr id="44056" name="Picture 31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5562600"/>
            <a:ext cx="381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4057" name="Picture 31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0" y="5943600"/>
            <a:ext cx="381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4058" name="Picture 31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8600" y="1600200"/>
            <a:ext cx="381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4059" name="Picture 31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9600" y="1981200"/>
            <a:ext cx="381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4060" name="Picture 31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000" y="2362200"/>
            <a:ext cx="381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4" name="Oval 63"/>
          <p:cNvSpPr>
            <a:spLocks noChangeArrowheads="1"/>
          </p:cNvSpPr>
          <p:nvPr/>
        </p:nvSpPr>
        <p:spPr bwMode="auto">
          <a:xfrm>
            <a:off x="7239000" y="1524000"/>
            <a:ext cx="1524000" cy="1447800"/>
          </a:xfrm>
          <a:prstGeom prst="ellips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>
            <a:outerShdw blurRad="40000" dist="23000" dir="5400000" rotWithShape="0">
              <a:srgbClr val="000000">
                <a:alpha val="34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/>
            <a:endParaRPr lang="x-none" altLang="x-none">
              <a:solidFill>
                <a:srgbClr val="FFFFFF"/>
              </a:solidFill>
              <a:latin typeface="Calibri" charset="0"/>
            </a:endParaRPr>
          </a:p>
        </p:txBody>
      </p:sp>
      <p:pic>
        <p:nvPicPr>
          <p:cNvPr id="44062" name="Picture 31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800" y="2438400"/>
            <a:ext cx="381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4063" name="Picture 31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1981200"/>
            <a:ext cx="381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4064" name="Rectangle 32"/>
          <p:cNvSpPr>
            <a:spLocks noChangeArrowheads="1"/>
          </p:cNvSpPr>
          <p:nvPr/>
        </p:nvSpPr>
        <p:spPr bwMode="auto">
          <a:xfrm>
            <a:off x="7391400" y="2971800"/>
            <a:ext cx="16002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Akamai</a:t>
            </a:r>
          </a:p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cluster</a:t>
            </a:r>
          </a:p>
        </p:txBody>
      </p:sp>
      <p:sp>
        <p:nvSpPr>
          <p:cNvPr id="44065" name="Rectangle 29"/>
          <p:cNvSpPr>
            <a:spLocks noChangeArrowheads="1"/>
          </p:cNvSpPr>
          <p:nvPr/>
        </p:nvSpPr>
        <p:spPr bwMode="auto">
          <a:xfrm>
            <a:off x="5334000" y="3124200"/>
            <a:ext cx="2227263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600">
                <a:solidFill>
                  <a:srgbClr val="000000"/>
                </a:solidFill>
                <a:latin typeface="Arial" charset="0"/>
              </a:rPr>
              <a:t>Akamai global </a:t>
            </a:r>
          </a:p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600">
                <a:solidFill>
                  <a:srgbClr val="000000"/>
                </a:solidFill>
                <a:latin typeface="Arial" charset="0"/>
              </a:rPr>
              <a:t>DNS server</a:t>
            </a:r>
          </a:p>
        </p:txBody>
      </p:sp>
      <p:sp>
        <p:nvSpPr>
          <p:cNvPr id="44066" name="Rectangle 30"/>
          <p:cNvSpPr>
            <a:spLocks noChangeArrowheads="1"/>
          </p:cNvSpPr>
          <p:nvPr/>
        </p:nvSpPr>
        <p:spPr bwMode="auto">
          <a:xfrm>
            <a:off x="6019800" y="4038600"/>
            <a:ext cx="2286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600">
                <a:solidFill>
                  <a:srgbClr val="000000"/>
                </a:solidFill>
                <a:latin typeface="Arial" charset="0"/>
              </a:rPr>
              <a:t>Akamai regional</a:t>
            </a:r>
          </a:p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600">
                <a:solidFill>
                  <a:srgbClr val="000000"/>
                </a:solidFill>
                <a:latin typeface="Arial" charset="0"/>
              </a:rPr>
              <a:t>DNS server</a:t>
            </a:r>
          </a:p>
        </p:txBody>
      </p:sp>
      <p:sp>
        <p:nvSpPr>
          <p:cNvPr id="44067" name="TextBox 49"/>
          <p:cNvSpPr txBox="1">
            <a:spLocks noChangeArrowheads="1"/>
          </p:cNvSpPr>
          <p:nvPr/>
        </p:nvSpPr>
        <p:spPr bwMode="auto">
          <a:xfrm>
            <a:off x="457200" y="5638800"/>
            <a:ext cx="13684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x-none" sz="2400">
                <a:solidFill>
                  <a:srgbClr val="FF0000"/>
                </a:solidFill>
                <a:latin typeface="Times New Roman" charset="0"/>
              </a:rPr>
              <a:t>End user</a:t>
            </a:r>
          </a:p>
        </p:txBody>
      </p:sp>
    </p:spTree>
    <p:extLst>
      <p:ext uri="{BB962C8B-B14F-4D97-AF65-F5344CB8AC3E}">
        <p14:creationId xmlns:p14="http://schemas.microsoft.com/office/powerpoint/2010/main" val="1429767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6418" name="Rectangle 2"/>
          <p:cNvSpPr>
            <a:spLocks noChangeArrowheads="1"/>
          </p:cNvSpPr>
          <p:nvPr/>
        </p:nvSpPr>
        <p:spPr bwMode="auto">
          <a:xfrm>
            <a:off x="304800" y="1447800"/>
            <a:ext cx="8534400" cy="50292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74997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r>
              <a:rPr lang="en-US" dirty="0">
                <a:latin typeface="Courier New" pitchFamily="-111" charset="0"/>
                <a:ea typeface="+mn-ea"/>
              </a:rPr>
              <a:t>HTTP</a:t>
            </a:r>
          </a:p>
        </p:txBody>
      </p:sp>
      <p:pic>
        <p:nvPicPr>
          <p:cNvPr id="46083" name="Picture 31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6400" y="5410200"/>
            <a:ext cx="1143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6084" name="Rectangle 1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x-none"/>
              <a:t>How Akamai Uses DNS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533400" y="3200400"/>
            <a:ext cx="5181600" cy="2819400"/>
            <a:chOff x="3360" y="96"/>
            <a:chExt cx="1056" cy="720"/>
          </a:xfrm>
          <a:solidFill>
            <a:srgbClr val="8EB4E3"/>
          </a:solidFill>
        </p:grpSpPr>
        <p:sp>
          <p:nvSpPr>
            <p:cNvPr id="90159" name="Oval 4"/>
            <p:cNvSpPr>
              <a:spLocks noChangeArrowheads="1"/>
            </p:cNvSpPr>
            <p:nvPr/>
          </p:nvSpPr>
          <p:spPr bwMode="auto">
            <a:xfrm>
              <a:off x="3360" y="144"/>
              <a:ext cx="528" cy="384"/>
            </a:xfrm>
            <a:prstGeom prst="ellipse">
              <a:avLst/>
            </a:prstGeom>
            <a:grp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Courier New" pitchFamily="-108" charset="0"/>
                <a:ea typeface="+mn-ea"/>
              </a:endParaRPr>
            </a:p>
          </p:txBody>
        </p:sp>
        <p:sp>
          <p:nvSpPr>
            <p:cNvPr id="90160" name="Oval 5"/>
            <p:cNvSpPr>
              <a:spLocks noChangeArrowheads="1"/>
            </p:cNvSpPr>
            <p:nvPr/>
          </p:nvSpPr>
          <p:spPr bwMode="auto">
            <a:xfrm>
              <a:off x="3600" y="96"/>
              <a:ext cx="528" cy="384"/>
            </a:xfrm>
            <a:prstGeom prst="ellipse">
              <a:avLst/>
            </a:prstGeom>
            <a:grp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Courier New" pitchFamily="-108" charset="0"/>
                <a:ea typeface="+mn-ea"/>
              </a:endParaRPr>
            </a:p>
          </p:txBody>
        </p:sp>
        <p:sp>
          <p:nvSpPr>
            <p:cNvPr id="90161" name="Oval 6"/>
            <p:cNvSpPr>
              <a:spLocks noChangeArrowheads="1"/>
            </p:cNvSpPr>
            <p:nvPr/>
          </p:nvSpPr>
          <p:spPr bwMode="auto">
            <a:xfrm>
              <a:off x="3840" y="192"/>
              <a:ext cx="528" cy="384"/>
            </a:xfrm>
            <a:prstGeom prst="ellipse">
              <a:avLst/>
            </a:prstGeom>
            <a:grp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Courier New" pitchFamily="-108" charset="0"/>
                <a:ea typeface="+mn-ea"/>
              </a:endParaRPr>
            </a:p>
          </p:txBody>
        </p:sp>
        <p:sp>
          <p:nvSpPr>
            <p:cNvPr id="90162" name="Oval 7"/>
            <p:cNvSpPr>
              <a:spLocks noChangeArrowheads="1"/>
            </p:cNvSpPr>
            <p:nvPr/>
          </p:nvSpPr>
          <p:spPr bwMode="auto">
            <a:xfrm>
              <a:off x="3888" y="432"/>
              <a:ext cx="528" cy="384"/>
            </a:xfrm>
            <a:prstGeom prst="ellipse">
              <a:avLst/>
            </a:prstGeom>
            <a:grp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Courier New" pitchFamily="-108" charset="0"/>
                <a:ea typeface="+mn-ea"/>
              </a:endParaRPr>
            </a:p>
          </p:txBody>
        </p:sp>
        <p:sp>
          <p:nvSpPr>
            <p:cNvPr id="90163" name="Oval 8"/>
            <p:cNvSpPr>
              <a:spLocks noChangeArrowheads="1"/>
            </p:cNvSpPr>
            <p:nvPr/>
          </p:nvSpPr>
          <p:spPr bwMode="auto">
            <a:xfrm>
              <a:off x="3600" y="432"/>
              <a:ext cx="528" cy="384"/>
            </a:xfrm>
            <a:prstGeom prst="ellipse">
              <a:avLst/>
            </a:prstGeom>
            <a:grp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Courier New" pitchFamily="-108" charset="0"/>
                <a:ea typeface="+mn-ea"/>
              </a:endParaRPr>
            </a:p>
          </p:txBody>
        </p:sp>
        <p:sp>
          <p:nvSpPr>
            <p:cNvPr id="90164" name="Oval 9"/>
            <p:cNvSpPr>
              <a:spLocks noChangeArrowheads="1"/>
            </p:cNvSpPr>
            <p:nvPr/>
          </p:nvSpPr>
          <p:spPr bwMode="auto">
            <a:xfrm>
              <a:off x="3360" y="384"/>
              <a:ext cx="528" cy="384"/>
            </a:xfrm>
            <a:prstGeom prst="ellipse">
              <a:avLst/>
            </a:prstGeom>
            <a:grp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Courier New" pitchFamily="-108" charset="0"/>
                <a:ea typeface="+mn-ea"/>
              </a:endParaRPr>
            </a:p>
          </p:txBody>
        </p:sp>
      </p:grpSp>
      <p:sp>
        <p:nvSpPr>
          <p:cNvPr id="46086" name="Rectangle 12"/>
          <p:cNvSpPr>
            <a:spLocks noChangeArrowheads="1"/>
          </p:cNvSpPr>
          <p:nvPr/>
        </p:nvSpPr>
        <p:spPr bwMode="auto">
          <a:xfrm>
            <a:off x="152400" y="1447800"/>
            <a:ext cx="3429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cnn.com (content provider)</a:t>
            </a:r>
          </a:p>
        </p:txBody>
      </p:sp>
      <p:pic>
        <p:nvPicPr>
          <p:cNvPr id="46087" name="Picture 13" descr="Computer5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4572000"/>
            <a:ext cx="1238250" cy="1089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6088" name="Picture 14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1828800"/>
            <a:ext cx="1143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6089" name="Picture 15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600" y="1981200"/>
            <a:ext cx="1143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6090" name="Rectangle 17"/>
          <p:cNvSpPr>
            <a:spLocks noChangeArrowheads="1"/>
          </p:cNvSpPr>
          <p:nvPr/>
        </p:nvSpPr>
        <p:spPr bwMode="auto">
          <a:xfrm>
            <a:off x="2971800" y="1524000"/>
            <a:ext cx="31242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DNS TLD server</a:t>
            </a:r>
          </a:p>
        </p:txBody>
      </p:sp>
      <p:sp>
        <p:nvSpPr>
          <p:cNvPr id="46091" name="Line 19"/>
          <p:cNvSpPr>
            <a:spLocks noChangeShapeType="1"/>
          </p:cNvSpPr>
          <p:nvPr/>
        </p:nvSpPr>
        <p:spPr bwMode="auto">
          <a:xfrm flipV="1">
            <a:off x="1219200" y="2895600"/>
            <a:ext cx="0" cy="16764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46092" name="Line 20"/>
          <p:cNvSpPr>
            <a:spLocks noChangeShapeType="1"/>
          </p:cNvSpPr>
          <p:nvPr/>
        </p:nvSpPr>
        <p:spPr bwMode="auto">
          <a:xfrm flipV="1">
            <a:off x="1371600" y="2971800"/>
            <a:ext cx="0" cy="16002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46093" name="Rectangle 21"/>
          <p:cNvSpPr>
            <a:spLocks noChangeArrowheads="1"/>
          </p:cNvSpPr>
          <p:nvPr/>
        </p:nvSpPr>
        <p:spPr bwMode="auto">
          <a:xfrm>
            <a:off x="914400" y="3581400"/>
            <a:ext cx="304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1</a:t>
            </a:r>
          </a:p>
        </p:txBody>
      </p:sp>
      <p:sp>
        <p:nvSpPr>
          <p:cNvPr id="46094" name="Rectangle 22"/>
          <p:cNvSpPr>
            <a:spLocks noChangeArrowheads="1"/>
          </p:cNvSpPr>
          <p:nvPr/>
        </p:nvSpPr>
        <p:spPr bwMode="auto">
          <a:xfrm>
            <a:off x="1371600" y="3581400"/>
            <a:ext cx="304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2</a:t>
            </a:r>
          </a:p>
        </p:txBody>
      </p:sp>
      <p:pic>
        <p:nvPicPr>
          <p:cNvPr id="46095" name="Picture 27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0" y="3124200"/>
            <a:ext cx="6858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6096" name="Picture 28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2600" y="4114800"/>
            <a:ext cx="6858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6097" name="Picture 31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0" y="5181600"/>
            <a:ext cx="381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6098" name="Rectangle 32"/>
          <p:cNvSpPr>
            <a:spLocks noChangeArrowheads="1"/>
          </p:cNvSpPr>
          <p:nvPr/>
        </p:nvSpPr>
        <p:spPr bwMode="auto">
          <a:xfrm>
            <a:off x="6858000" y="5486400"/>
            <a:ext cx="198120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Nearby </a:t>
            </a:r>
            <a:br>
              <a:rPr lang="en-US" altLang="x-none" sz="1800">
                <a:solidFill>
                  <a:srgbClr val="000000"/>
                </a:solidFill>
                <a:latin typeface="Arial" charset="0"/>
              </a:rPr>
            </a:b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Akamai </a:t>
            </a:r>
          </a:p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cluster</a:t>
            </a:r>
          </a:p>
        </p:txBody>
      </p:sp>
      <p:sp>
        <p:nvSpPr>
          <p:cNvPr id="46100" name="Rectangle 46"/>
          <p:cNvSpPr>
            <a:spLocks noChangeArrowheads="1"/>
          </p:cNvSpPr>
          <p:nvPr/>
        </p:nvSpPr>
        <p:spPr bwMode="auto">
          <a:xfrm>
            <a:off x="1524000" y="2438400"/>
            <a:ext cx="23622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660066"/>
                </a:solidFill>
                <a:latin typeface="Arial" charset="0"/>
              </a:rPr>
              <a:t>DNS lookup </a:t>
            </a:r>
          </a:p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660066"/>
                </a:solidFill>
                <a:latin typeface="Arial" charset="0"/>
              </a:rPr>
              <a:t>cache.cnn.com</a:t>
            </a:r>
          </a:p>
        </p:txBody>
      </p:sp>
      <p:sp>
        <p:nvSpPr>
          <p:cNvPr id="57" name="Oval 56"/>
          <p:cNvSpPr>
            <a:spLocks noChangeArrowheads="1"/>
          </p:cNvSpPr>
          <p:nvPr/>
        </p:nvSpPr>
        <p:spPr bwMode="auto">
          <a:xfrm>
            <a:off x="5181600" y="5105400"/>
            <a:ext cx="2133600" cy="1524000"/>
          </a:xfrm>
          <a:prstGeom prst="ellips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>
            <a:outerShdw blurRad="40000" dist="23000" dir="5400000" rotWithShape="0">
              <a:srgbClr val="000000">
                <a:alpha val="34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/>
            <a:endParaRPr lang="x-none" altLang="x-none">
              <a:solidFill>
                <a:srgbClr val="FFFFFF"/>
              </a:solidFill>
              <a:latin typeface="Calibri" charset="0"/>
            </a:endParaRPr>
          </a:p>
        </p:txBody>
      </p:sp>
      <p:pic>
        <p:nvPicPr>
          <p:cNvPr id="46102" name="Picture 31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5562600"/>
            <a:ext cx="381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6103" name="Picture 31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0" y="5943600"/>
            <a:ext cx="381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6104" name="Picture 31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8600" y="1600200"/>
            <a:ext cx="381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6105" name="Picture 31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9600" y="1981200"/>
            <a:ext cx="381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6106" name="Picture 31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000" y="2362200"/>
            <a:ext cx="381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4" name="Oval 63"/>
          <p:cNvSpPr>
            <a:spLocks noChangeArrowheads="1"/>
          </p:cNvSpPr>
          <p:nvPr/>
        </p:nvSpPr>
        <p:spPr bwMode="auto">
          <a:xfrm>
            <a:off x="7239000" y="1524000"/>
            <a:ext cx="1524000" cy="1447800"/>
          </a:xfrm>
          <a:prstGeom prst="ellips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>
            <a:outerShdw blurRad="40000" dist="23000" dir="5400000" rotWithShape="0">
              <a:srgbClr val="000000">
                <a:alpha val="34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/>
            <a:endParaRPr lang="x-none" altLang="x-none">
              <a:solidFill>
                <a:srgbClr val="FFFFFF"/>
              </a:solidFill>
              <a:latin typeface="Calibri" charset="0"/>
            </a:endParaRPr>
          </a:p>
        </p:txBody>
      </p:sp>
      <p:pic>
        <p:nvPicPr>
          <p:cNvPr id="46108" name="Picture 31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800" y="2438400"/>
            <a:ext cx="381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6109" name="Picture 31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1981200"/>
            <a:ext cx="381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6110" name="Rectangle 32"/>
          <p:cNvSpPr>
            <a:spLocks noChangeArrowheads="1"/>
          </p:cNvSpPr>
          <p:nvPr/>
        </p:nvSpPr>
        <p:spPr bwMode="auto">
          <a:xfrm>
            <a:off x="7391400" y="2971800"/>
            <a:ext cx="16002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Akamai</a:t>
            </a:r>
          </a:p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cluster</a:t>
            </a:r>
          </a:p>
        </p:txBody>
      </p:sp>
      <p:sp>
        <p:nvSpPr>
          <p:cNvPr id="46111" name="Line 23"/>
          <p:cNvSpPr>
            <a:spLocks noChangeShapeType="1"/>
          </p:cNvSpPr>
          <p:nvPr/>
        </p:nvSpPr>
        <p:spPr bwMode="auto">
          <a:xfrm flipV="1">
            <a:off x="1447800" y="2895600"/>
            <a:ext cx="2651125" cy="1752600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46112" name="Line 24"/>
          <p:cNvSpPr>
            <a:spLocks noChangeShapeType="1"/>
          </p:cNvSpPr>
          <p:nvPr/>
        </p:nvSpPr>
        <p:spPr bwMode="auto">
          <a:xfrm flipV="1">
            <a:off x="1524000" y="3076575"/>
            <a:ext cx="2651125" cy="1724025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46113" name="Rectangle 25"/>
          <p:cNvSpPr>
            <a:spLocks noChangeArrowheads="1"/>
          </p:cNvSpPr>
          <p:nvPr/>
        </p:nvSpPr>
        <p:spPr bwMode="auto">
          <a:xfrm>
            <a:off x="2362200" y="3505200"/>
            <a:ext cx="304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3</a:t>
            </a:r>
          </a:p>
        </p:txBody>
      </p:sp>
      <p:sp>
        <p:nvSpPr>
          <p:cNvPr id="46114" name="Rectangle 26"/>
          <p:cNvSpPr>
            <a:spLocks noChangeArrowheads="1"/>
          </p:cNvSpPr>
          <p:nvPr/>
        </p:nvSpPr>
        <p:spPr bwMode="auto">
          <a:xfrm>
            <a:off x="2667000" y="3962400"/>
            <a:ext cx="304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4</a:t>
            </a:r>
          </a:p>
        </p:txBody>
      </p:sp>
      <p:sp>
        <p:nvSpPr>
          <p:cNvPr id="46115" name="Rectangle 46"/>
          <p:cNvSpPr>
            <a:spLocks noChangeArrowheads="1"/>
          </p:cNvSpPr>
          <p:nvPr/>
        </p:nvSpPr>
        <p:spPr bwMode="auto">
          <a:xfrm>
            <a:off x="2590800" y="3886200"/>
            <a:ext cx="16002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660066"/>
                </a:solidFill>
                <a:latin typeface="Arial" charset="0"/>
              </a:rPr>
              <a:t>ALIAS:</a:t>
            </a:r>
          </a:p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660066"/>
                </a:solidFill>
                <a:latin typeface="Arial" charset="0"/>
              </a:rPr>
              <a:t>g.akamai.net</a:t>
            </a:r>
          </a:p>
        </p:txBody>
      </p:sp>
      <p:sp>
        <p:nvSpPr>
          <p:cNvPr id="46116" name="Rectangle 29"/>
          <p:cNvSpPr>
            <a:spLocks noChangeArrowheads="1"/>
          </p:cNvSpPr>
          <p:nvPr/>
        </p:nvSpPr>
        <p:spPr bwMode="auto">
          <a:xfrm>
            <a:off x="5334000" y="3124200"/>
            <a:ext cx="2227263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600">
                <a:solidFill>
                  <a:srgbClr val="000000"/>
                </a:solidFill>
                <a:latin typeface="Arial" charset="0"/>
              </a:rPr>
              <a:t>Akamai global </a:t>
            </a:r>
          </a:p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600">
                <a:solidFill>
                  <a:srgbClr val="000000"/>
                </a:solidFill>
                <a:latin typeface="Arial" charset="0"/>
              </a:rPr>
              <a:t>DNS server</a:t>
            </a:r>
          </a:p>
        </p:txBody>
      </p:sp>
      <p:sp>
        <p:nvSpPr>
          <p:cNvPr id="46117" name="Rectangle 30"/>
          <p:cNvSpPr>
            <a:spLocks noChangeArrowheads="1"/>
          </p:cNvSpPr>
          <p:nvPr/>
        </p:nvSpPr>
        <p:spPr bwMode="auto">
          <a:xfrm>
            <a:off x="6019800" y="4038600"/>
            <a:ext cx="2286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600">
                <a:solidFill>
                  <a:srgbClr val="000000"/>
                </a:solidFill>
                <a:latin typeface="Arial" charset="0"/>
              </a:rPr>
              <a:t>Akamai regional</a:t>
            </a:r>
          </a:p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600">
                <a:solidFill>
                  <a:srgbClr val="000000"/>
                </a:solidFill>
                <a:latin typeface="Arial" charset="0"/>
              </a:rPr>
              <a:t>DNS server</a:t>
            </a:r>
          </a:p>
        </p:txBody>
      </p:sp>
      <p:sp>
        <p:nvSpPr>
          <p:cNvPr id="46118" name="TextBox 47"/>
          <p:cNvSpPr txBox="1">
            <a:spLocks noChangeArrowheads="1"/>
          </p:cNvSpPr>
          <p:nvPr/>
        </p:nvSpPr>
        <p:spPr bwMode="auto">
          <a:xfrm>
            <a:off x="457200" y="5638800"/>
            <a:ext cx="13684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x-none" sz="2400">
                <a:solidFill>
                  <a:srgbClr val="FF0000"/>
                </a:solidFill>
                <a:latin typeface="Times New Roman" charset="0"/>
              </a:rPr>
              <a:t>End user</a:t>
            </a:r>
          </a:p>
        </p:txBody>
      </p:sp>
    </p:spTree>
    <p:extLst>
      <p:ext uri="{BB962C8B-B14F-4D97-AF65-F5344CB8AC3E}">
        <p14:creationId xmlns:p14="http://schemas.microsoft.com/office/powerpoint/2010/main" val="881834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Original design of the DNS</a:t>
            </a:r>
            <a:endParaRPr lang="en-US" sz="3600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lvl="1" indent="-342900">
              <a:lnSpc>
                <a:spcPct val="80000"/>
              </a:lnSpc>
              <a:buFont typeface="Arial"/>
              <a:buChar char="•"/>
            </a:pPr>
            <a:r>
              <a:rPr lang="en-US" sz="2800" dirty="0">
                <a:latin typeface="Arial"/>
                <a:cs typeface="Arial"/>
              </a:rPr>
              <a:t>P</a:t>
            </a:r>
            <a:r>
              <a:rPr lang="en-US" sz="2800" dirty="0" smtClean="0">
                <a:latin typeface="Arial"/>
                <a:cs typeface="Arial"/>
              </a:rPr>
              <a:t>er</a:t>
            </a:r>
            <a:r>
              <a:rPr lang="en-US" sz="2800" dirty="0">
                <a:latin typeface="Arial"/>
                <a:cs typeface="Arial"/>
              </a:rPr>
              <a:t>-host </a:t>
            </a:r>
            <a:r>
              <a:rPr lang="en-US" sz="2800" dirty="0" smtClean="0">
                <a:latin typeface="Arial"/>
                <a:cs typeface="Arial"/>
              </a:rPr>
              <a:t>file named </a:t>
            </a:r>
            <a:r>
              <a:rPr lang="en-US" sz="2800" dirty="0">
                <a:latin typeface="Arial" charset="0"/>
                <a:ea typeface="Arial"/>
                <a:cs typeface="Arial"/>
              </a:rPr>
              <a:t>/</a:t>
            </a:r>
            <a:r>
              <a:rPr lang="en-US" sz="2800" dirty="0" err="1">
                <a:latin typeface="Arial" charset="0"/>
                <a:ea typeface="Arial"/>
                <a:cs typeface="Arial"/>
              </a:rPr>
              <a:t>etc</a:t>
            </a:r>
            <a:r>
              <a:rPr lang="en-US" sz="2800" dirty="0">
                <a:latin typeface="Arial" charset="0"/>
                <a:ea typeface="Arial"/>
                <a:cs typeface="Arial"/>
              </a:rPr>
              <a:t>/</a:t>
            </a:r>
            <a:r>
              <a:rPr lang="en-US" sz="2800" dirty="0" smtClean="0">
                <a:latin typeface="Arial" charset="0"/>
                <a:ea typeface="Arial"/>
                <a:cs typeface="Arial"/>
              </a:rPr>
              <a:t>hosts</a:t>
            </a:r>
            <a:endParaRPr lang="en-US" sz="2800" dirty="0">
              <a:latin typeface="Arial"/>
              <a:cs typeface="Arial"/>
            </a:endParaRPr>
          </a:p>
          <a:p>
            <a:pPr lvl="1">
              <a:lnSpc>
                <a:spcPct val="80000"/>
              </a:lnSpc>
            </a:pPr>
            <a:r>
              <a:rPr lang="en-US" sz="2800" spc="-150" dirty="0">
                <a:latin typeface="Arial"/>
                <a:ea typeface="Arial"/>
                <a:cs typeface="Arial"/>
              </a:rPr>
              <a:t>Flat </a:t>
            </a:r>
            <a:r>
              <a:rPr lang="en-US" sz="2800" spc="-150" dirty="0" smtClean="0">
                <a:latin typeface="Arial"/>
                <a:ea typeface="Arial"/>
                <a:cs typeface="Arial"/>
              </a:rPr>
              <a:t>namespace: each </a:t>
            </a:r>
            <a:r>
              <a:rPr lang="en-US" sz="2800" b="1" spc="-150" dirty="0" smtClean="0">
                <a:latin typeface="Arial"/>
                <a:ea typeface="Arial"/>
                <a:cs typeface="Arial"/>
              </a:rPr>
              <a:t>line</a:t>
            </a:r>
            <a:r>
              <a:rPr lang="en-US" sz="2800" spc="-150" dirty="0" smtClean="0">
                <a:latin typeface="Arial"/>
                <a:ea typeface="Arial"/>
                <a:cs typeface="Arial"/>
              </a:rPr>
              <a:t> </a:t>
            </a:r>
            <a:r>
              <a:rPr lang="en-US" b="1" spc="-150" dirty="0" smtClean="0">
                <a:latin typeface="Arial"/>
                <a:ea typeface="Arial"/>
                <a:cs typeface="Arial"/>
              </a:rPr>
              <a:t>=</a:t>
            </a:r>
            <a:r>
              <a:rPr lang="en-US" spc="-150" dirty="0" smtClean="0">
                <a:latin typeface="Arial"/>
                <a:ea typeface="Arial"/>
                <a:cs typeface="Arial"/>
              </a:rPr>
              <a:t> </a:t>
            </a:r>
            <a:r>
              <a:rPr lang="en-US" sz="2800" b="1" spc="-150" dirty="0" smtClean="0">
                <a:latin typeface="Arial"/>
                <a:ea typeface="Arial"/>
                <a:cs typeface="Arial"/>
              </a:rPr>
              <a:t>IP address &amp; DNS name</a:t>
            </a:r>
            <a:endParaRPr lang="en-US" sz="2800" b="1" spc="-150" dirty="0">
              <a:latin typeface="Arial"/>
              <a:ea typeface="Arial"/>
              <a:cs typeface="Arial"/>
            </a:endParaRPr>
          </a:p>
          <a:p>
            <a:pPr lvl="1">
              <a:lnSpc>
                <a:spcPct val="80000"/>
              </a:lnSpc>
            </a:pPr>
            <a:r>
              <a:rPr lang="en-US" sz="2800" dirty="0" smtClean="0">
                <a:latin typeface="Arial"/>
                <a:ea typeface="Arial"/>
                <a:cs typeface="Arial"/>
              </a:rPr>
              <a:t>SRI </a:t>
            </a:r>
            <a:r>
              <a:rPr lang="en-US" sz="2800" dirty="0">
                <a:latin typeface="Arial"/>
                <a:ea typeface="Arial"/>
                <a:cs typeface="Arial"/>
              </a:rPr>
              <a:t>(Menlo </a:t>
            </a:r>
            <a:r>
              <a:rPr lang="en-US" sz="2800" dirty="0" smtClean="0">
                <a:latin typeface="Arial"/>
                <a:ea typeface="Arial"/>
                <a:cs typeface="Arial"/>
              </a:rPr>
              <a:t>Park, California) kept the </a:t>
            </a:r>
            <a:r>
              <a:rPr lang="en-US" sz="2800" dirty="0">
                <a:latin typeface="Arial"/>
                <a:ea typeface="Arial"/>
                <a:cs typeface="Arial"/>
              </a:rPr>
              <a:t>master copy</a:t>
            </a:r>
          </a:p>
          <a:p>
            <a:pPr lvl="1">
              <a:lnSpc>
                <a:spcPct val="80000"/>
              </a:lnSpc>
            </a:pPr>
            <a:r>
              <a:rPr lang="en-US" sz="2800" dirty="0" smtClean="0">
                <a:latin typeface="Arial"/>
                <a:ea typeface="Arial"/>
                <a:cs typeface="Arial"/>
              </a:rPr>
              <a:t>Everyone else downloads regularly</a:t>
            </a:r>
          </a:p>
          <a:p>
            <a:pPr marL="0" indent="0">
              <a:lnSpc>
                <a:spcPct val="80000"/>
              </a:lnSpc>
              <a:buNone/>
            </a:pPr>
            <a:endParaRPr lang="en-US" dirty="0">
              <a:latin typeface="Arial"/>
              <a:ea typeface="Arial"/>
              <a:cs typeface="Arial"/>
            </a:endParaRPr>
          </a:p>
          <a:p>
            <a:pPr>
              <a:lnSpc>
                <a:spcPct val="80000"/>
              </a:lnSpc>
            </a:pPr>
            <a:r>
              <a:rPr lang="en-US" b="1" dirty="0" smtClean="0">
                <a:solidFill>
                  <a:srgbClr val="FF0000"/>
                </a:solidFill>
                <a:latin typeface="Arial"/>
                <a:cs typeface="Arial"/>
              </a:rPr>
              <a:t>But, a single server doesn’t scale</a:t>
            </a:r>
            <a:endParaRPr lang="en-US" b="1" dirty="0">
              <a:solidFill>
                <a:srgbClr val="FF0000"/>
              </a:solidFill>
              <a:latin typeface="Arial"/>
              <a:cs typeface="Arial"/>
            </a:endParaRPr>
          </a:p>
          <a:p>
            <a:pPr lvl="1">
              <a:lnSpc>
                <a:spcPct val="80000"/>
              </a:lnSpc>
            </a:pPr>
            <a:r>
              <a:rPr lang="en-US" sz="2800" dirty="0">
                <a:latin typeface="Arial"/>
                <a:ea typeface="Arial"/>
                <a:cs typeface="Arial"/>
              </a:rPr>
              <a:t>Traffic implosion (lookups </a:t>
            </a:r>
            <a:r>
              <a:rPr lang="en-US" sz="2800" dirty="0" smtClean="0">
                <a:latin typeface="Arial"/>
                <a:ea typeface="Arial"/>
                <a:cs typeface="Arial"/>
              </a:rPr>
              <a:t>and </a:t>
            </a:r>
            <a:r>
              <a:rPr lang="en-US" sz="2800" dirty="0">
                <a:latin typeface="Arial"/>
                <a:ea typeface="Arial"/>
                <a:cs typeface="Arial"/>
              </a:rPr>
              <a:t>updates)</a:t>
            </a:r>
          </a:p>
          <a:p>
            <a:pPr lvl="1">
              <a:lnSpc>
                <a:spcPct val="80000"/>
              </a:lnSpc>
            </a:pPr>
            <a:r>
              <a:rPr lang="en-US" sz="2800" dirty="0">
                <a:latin typeface="Arial"/>
                <a:ea typeface="Arial"/>
                <a:cs typeface="Arial"/>
              </a:rPr>
              <a:t>Single point of </a:t>
            </a:r>
            <a:r>
              <a:rPr lang="en-US" sz="2800" dirty="0" smtClean="0">
                <a:latin typeface="Arial"/>
                <a:ea typeface="Arial"/>
                <a:cs typeface="Arial"/>
              </a:rPr>
              <a:t>failure</a:t>
            </a:r>
          </a:p>
          <a:p>
            <a:pPr marL="457200" lvl="1" indent="0">
              <a:lnSpc>
                <a:spcPct val="80000"/>
              </a:lnSpc>
              <a:buNone/>
            </a:pPr>
            <a:endParaRPr lang="en-US" sz="2800" dirty="0">
              <a:latin typeface="Arial"/>
              <a:ea typeface="Arial"/>
              <a:cs typeface="Arial"/>
            </a:endParaRPr>
          </a:p>
          <a:p>
            <a:pPr>
              <a:lnSpc>
                <a:spcPct val="80000"/>
              </a:lnSpc>
            </a:pPr>
            <a:r>
              <a:rPr lang="en-US" spc="-100" dirty="0" smtClean="0">
                <a:latin typeface="Arial"/>
                <a:ea typeface="Arial"/>
                <a:cs typeface="Arial"/>
              </a:rPr>
              <a:t>Need a distributed, hierarchical </a:t>
            </a:r>
            <a:r>
              <a:rPr lang="en-US" b="1" spc="-100" dirty="0" smtClean="0">
                <a:solidFill>
                  <a:srgbClr val="0070C0"/>
                </a:solidFill>
                <a:latin typeface="Arial"/>
                <a:ea typeface="Arial"/>
                <a:cs typeface="Arial"/>
              </a:rPr>
              <a:t>collection</a:t>
            </a:r>
            <a:r>
              <a:rPr lang="en-US" spc="-100" dirty="0" smtClean="0">
                <a:solidFill>
                  <a:srgbClr val="0070C0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spc="-100" dirty="0" smtClean="0">
                <a:latin typeface="Arial"/>
                <a:ea typeface="Arial"/>
                <a:cs typeface="Arial"/>
              </a:rPr>
              <a:t>of servers</a:t>
            </a:r>
            <a:endParaRPr lang="en-US" spc="-100" dirty="0">
              <a:latin typeface="Arial"/>
              <a:ea typeface="Arial"/>
              <a:cs typeface="Arial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3269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6418" name="Rectangle 2"/>
          <p:cNvSpPr>
            <a:spLocks noChangeArrowheads="1"/>
          </p:cNvSpPr>
          <p:nvPr/>
        </p:nvSpPr>
        <p:spPr bwMode="auto">
          <a:xfrm>
            <a:off x="304800" y="1447800"/>
            <a:ext cx="8534400" cy="50292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74997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r>
              <a:rPr lang="en-US" dirty="0">
                <a:latin typeface="Courier New" pitchFamily="-111" charset="0"/>
                <a:ea typeface="+mn-ea"/>
              </a:rPr>
              <a:t>HTTP</a:t>
            </a:r>
          </a:p>
        </p:txBody>
      </p:sp>
      <p:pic>
        <p:nvPicPr>
          <p:cNvPr id="48131" name="Picture 31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6400" y="5410200"/>
            <a:ext cx="1143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8132" name="Rectangle 1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x-none"/>
              <a:t>How Akamai Uses DNS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533400" y="3200400"/>
            <a:ext cx="5181600" cy="2819400"/>
            <a:chOff x="3360" y="96"/>
            <a:chExt cx="1056" cy="720"/>
          </a:xfrm>
          <a:solidFill>
            <a:srgbClr val="8EB4E3"/>
          </a:solidFill>
        </p:grpSpPr>
        <p:sp>
          <p:nvSpPr>
            <p:cNvPr id="90159" name="Oval 4"/>
            <p:cNvSpPr>
              <a:spLocks noChangeArrowheads="1"/>
            </p:cNvSpPr>
            <p:nvPr/>
          </p:nvSpPr>
          <p:spPr bwMode="auto">
            <a:xfrm>
              <a:off x="3360" y="144"/>
              <a:ext cx="528" cy="384"/>
            </a:xfrm>
            <a:prstGeom prst="ellipse">
              <a:avLst/>
            </a:prstGeom>
            <a:grp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Courier New" pitchFamily="-108" charset="0"/>
                <a:ea typeface="+mn-ea"/>
              </a:endParaRPr>
            </a:p>
          </p:txBody>
        </p:sp>
        <p:sp>
          <p:nvSpPr>
            <p:cNvPr id="90160" name="Oval 5"/>
            <p:cNvSpPr>
              <a:spLocks noChangeArrowheads="1"/>
            </p:cNvSpPr>
            <p:nvPr/>
          </p:nvSpPr>
          <p:spPr bwMode="auto">
            <a:xfrm>
              <a:off x="3600" y="96"/>
              <a:ext cx="528" cy="384"/>
            </a:xfrm>
            <a:prstGeom prst="ellipse">
              <a:avLst/>
            </a:prstGeom>
            <a:grp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Courier New" pitchFamily="-108" charset="0"/>
                <a:ea typeface="+mn-ea"/>
              </a:endParaRPr>
            </a:p>
          </p:txBody>
        </p:sp>
        <p:sp>
          <p:nvSpPr>
            <p:cNvPr id="90161" name="Oval 6"/>
            <p:cNvSpPr>
              <a:spLocks noChangeArrowheads="1"/>
            </p:cNvSpPr>
            <p:nvPr/>
          </p:nvSpPr>
          <p:spPr bwMode="auto">
            <a:xfrm>
              <a:off x="3840" y="192"/>
              <a:ext cx="528" cy="384"/>
            </a:xfrm>
            <a:prstGeom prst="ellipse">
              <a:avLst/>
            </a:prstGeom>
            <a:grp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Courier New" pitchFamily="-108" charset="0"/>
                <a:ea typeface="+mn-ea"/>
              </a:endParaRPr>
            </a:p>
          </p:txBody>
        </p:sp>
        <p:sp>
          <p:nvSpPr>
            <p:cNvPr id="90162" name="Oval 7"/>
            <p:cNvSpPr>
              <a:spLocks noChangeArrowheads="1"/>
            </p:cNvSpPr>
            <p:nvPr/>
          </p:nvSpPr>
          <p:spPr bwMode="auto">
            <a:xfrm>
              <a:off x="3888" y="432"/>
              <a:ext cx="528" cy="384"/>
            </a:xfrm>
            <a:prstGeom prst="ellipse">
              <a:avLst/>
            </a:prstGeom>
            <a:grp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Courier New" pitchFamily="-108" charset="0"/>
                <a:ea typeface="+mn-ea"/>
              </a:endParaRPr>
            </a:p>
          </p:txBody>
        </p:sp>
        <p:sp>
          <p:nvSpPr>
            <p:cNvPr id="90163" name="Oval 8"/>
            <p:cNvSpPr>
              <a:spLocks noChangeArrowheads="1"/>
            </p:cNvSpPr>
            <p:nvPr/>
          </p:nvSpPr>
          <p:spPr bwMode="auto">
            <a:xfrm>
              <a:off x="3600" y="432"/>
              <a:ext cx="528" cy="384"/>
            </a:xfrm>
            <a:prstGeom prst="ellipse">
              <a:avLst/>
            </a:prstGeom>
            <a:grp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Courier New" pitchFamily="-108" charset="0"/>
                <a:ea typeface="+mn-ea"/>
              </a:endParaRPr>
            </a:p>
          </p:txBody>
        </p:sp>
        <p:sp>
          <p:nvSpPr>
            <p:cNvPr id="90164" name="Oval 9"/>
            <p:cNvSpPr>
              <a:spLocks noChangeArrowheads="1"/>
            </p:cNvSpPr>
            <p:nvPr/>
          </p:nvSpPr>
          <p:spPr bwMode="auto">
            <a:xfrm>
              <a:off x="3360" y="384"/>
              <a:ext cx="528" cy="384"/>
            </a:xfrm>
            <a:prstGeom prst="ellipse">
              <a:avLst/>
            </a:prstGeom>
            <a:grp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Courier New" pitchFamily="-108" charset="0"/>
                <a:ea typeface="+mn-ea"/>
              </a:endParaRPr>
            </a:p>
          </p:txBody>
        </p:sp>
      </p:grpSp>
      <p:sp>
        <p:nvSpPr>
          <p:cNvPr id="48134" name="Rectangle 12"/>
          <p:cNvSpPr>
            <a:spLocks noChangeArrowheads="1"/>
          </p:cNvSpPr>
          <p:nvPr/>
        </p:nvSpPr>
        <p:spPr bwMode="auto">
          <a:xfrm>
            <a:off x="152400" y="1447800"/>
            <a:ext cx="3429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cnn.com (content provider)</a:t>
            </a:r>
          </a:p>
        </p:txBody>
      </p:sp>
      <p:pic>
        <p:nvPicPr>
          <p:cNvPr id="48135" name="Picture 13" descr="Computer5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4572000"/>
            <a:ext cx="1238250" cy="1089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8136" name="Picture 14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1828800"/>
            <a:ext cx="1143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8137" name="Picture 15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600" y="1981200"/>
            <a:ext cx="1143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8138" name="Rectangle 17"/>
          <p:cNvSpPr>
            <a:spLocks noChangeArrowheads="1"/>
          </p:cNvSpPr>
          <p:nvPr/>
        </p:nvSpPr>
        <p:spPr bwMode="auto">
          <a:xfrm>
            <a:off x="2971800" y="1524000"/>
            <a:ext cx="31242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DNS TLD server</a:t>
            </a:r>
          </a:p>
        </p:txBody>
      </p:sp>
      <p:sp>
        <p:nvSpPr>
          <p:cNvPr id="48139" name="Line 19"/>
          <p:cNvSpPr>
            <a:spLocks noChangeShapeType="1"/>
          </p:cNvSpPr>
          <p:nvPr/>
        </p:nvSpPr>
        <p:spPr bwMode="auto">
          <a:xfrm flipV="1">
            <a:off x="1219200" y="2895600"/>
            <a:ext cx="0" cy="16764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48140" name="Line 20"/>
          <p:cNvSpPr>
            <a:spLocks noChangeShapeType="1"/>
          </p:cNvSpPr>
          <p:nvPr/>
        </p:nvSpPr>
        <p:spPr bwMode="auto">
          <a:xfrm flipV="1">
            <a:off x="1371600" y="2971800"/>
            <a:ext cx="0" cy="16002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48141" name="Rectangle 21"/>
          <p:cNvSpPr>
            <a:spLocks noChangeArrowheads="1"/>
          </p:cNvSpPr>
          <p:nvPr/>
        </p:nvSpPr>
        <p:spPr bwMode="auto">
          <a:xfrm>
            <a:off x="914400" y="3581400"/>
            <a:ext cx="304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1</a:t>
            </a:r>
          </a:p>
        </p:txBody>
      </p:sp>
      <p:sp>
        <p:nvSpPr>
          <p:cNvPr id="48142" name="Rectangle 22"/>
          <p:cNvSpPr>
            <a:spLocks noChangeArrowheads="1"/>
          </p:cNvSpPr>
          <p:nvPr/>
        </p:nvSpPr>
        <p:spPr bwMode="auto">
          <a:xfrm>
            <a:off x="1371600" y="3581400"/>
            <a:ext cx="304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2</a:t>
            </a:r>
          </a:p>
        </p:txBody>
      </p:sp>
      <p:pic>
        <p:nvPicPr>
          <p:cNvPr id="48143" name="Picture 27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0" y="3124200"/>
            <a:ext cx="6858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8144" name="Picture 28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2600" y="4114800"/>
            <a:ext cx="6858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8145" name="Rectangle 29"/>
          <p:cNvSpPr>
            <a:spLocks noChangeArrowheads="1"/>
          </p:cNvSpPr>
          <p:nvPr/>
        </p:nvSpPr>
        <p:spPr bwMode="auto">
          <a:xfrm>
            <a:off x="5334000" y="3124200"/>
            <a:ext cx="2227263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600">
                <a:solidFill>
                  <a:srgbClr val="000000"/>
                </a:solidFill>
                <a:latin typeface="Arial" charset="0"/>
              </a:rPr>
              <a:t>Akamai global </a:t>
            </a:r>
          </a:p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600">
                <a:solidFill>
                  <a:srgbClr val="000000"/>
                </a:solidFill>
                <a:latin typeface="Arial" charset="0"/>
              </a:rPr>
              <a:t>DNS server</a:t>
            </a:r>
          </a:p>
        </p:txBody>
      </p:sp>
      <p:sp>
        <p:nvSpPr>
          <p:cNvPr id="48146" name="Rectangle 30"/>
          <p:cNvSpPr>
            <a:spLocks noChangeArrowheads="1"/>
          </p:cNvSpPr>
          <p:nvPr/>
        </p:nvSpPr>
        <p:spPr bwMode="auto">
          <a:xfrm>
            <a:off x="6019800" y="4038600"/>
            <a:ext cx="2286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600">
                <a:solidFill>
                  <a:srgbClr val="000000"/>
                </a:solidFill>
                <a:latin typeface="Arial" charset="0"/>
              </a:rPr>
              <a:t>Akamai regional</a:t>
            </a:r>
          </a:p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600">
                <a:solidFill>
                  <a:srgbClr val="000000"/>
                </a:solidFill>
                <a:latin typeface="Arial" charset="0"/>
              </a:rPr>
              <a:t>DNS server</a:t>
            </a:r>
          </a:p>
        </p:txBody>
      </p:sp>
      <p:pic>
        <p:nvPicPr>
          <p:cNvPr id="48147" name="Picture 31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0" y="5181600"/>
            <a:ext cx="381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8148" name="Rectangle 32"/>
          <p:cNvSpPr>
            <a:spLocks noChangeArrowheads="1"/>
          </p:cNvSpPr>
          <p:nvPr/>
        </p:nvSpPr>
        <p:spPr bwMode="auto">
          <a:xfrm>
            <a:off x="6858000" y="5486400"/>
            <a:ext cx="198120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Nearby </a:t>
            </a:r>
            <a:br>
              <a:rPr lang="en-US" altLang="x-none" sz="1800">
                <a:solidFill>
                  <a:srgbClr val="000000"/>
                </a:solidFill>
                <a:latin typeface="Arial" charset="0"/>
              </a:rPr>
            </a:b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Akamai </a:t>
            </a:r>
          </a:p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cluster</a:t>
            </a:r>
          </a:p>
        </p:txBody>
      </p:sp>
      <p:sp>
        <p:nvSpPr>
          <p:cNvPr id="57" name="Oval 56"/>
          <p:cNvSpPr>
            <a:spLocks noChangeArrowheads="1"/>
          </p:cNvSpPr>
          <p:nvPr/>
        </p:nvSpPr>
        <p:spPr bwMode="auto">
          <a:xfrm>
            <a:off x="5181600" y="5105400"/>
            <a:ext cx="2133600" cy="1524000"/>
          </a:xfrm>
          <a:prstGeom prst="ellips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>
            <a:outerShdw blurRad="40000" dist="23000" dir="5400000" rotWithShape="0">
              <a:srgbClr val="000000">
                <a:alpha val="34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/>
            <a:endParaRPr lang="x-none" altLang="x-none">
              <a:solidFill>
                <a:srgbClr val="FFFFFF"/>
              </a:solidFill>
              <a:latin typeface="Calibri" charset="0"/>
            </a:endParaRPr>
          </a:p>
        </p:txBody>
      </p:sp>
      <p:pic>
        <p:nvPicPr>
          <p:cNvPr id="48151" name="Picture 31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5562600"/>
            <a:ext cx="381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8152" name="Picture 31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0" y="5943600"/>
            <a:ext cx="381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8153" name="Picture 31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8600" y="1600200"/>
            <a:ext cx="381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8154" name="Picture 31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9600" y="1981200"/>
            <a:ext cx="381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8155" name="Picture 31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000" y="2362200"/>
            <a:ext cx="381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4" name="Oval 63"/>
          <p:cNvSpPr>
            <a:spLocks noChangeArrowheads="1"/>
          </p:cNvSpPr>
          <p:nvPr/>
        </p:nvSpPr>
        <p:spPr bwMode="auto">
          <a:xfrm>
            <a:off x="7239000" y="1524000"/>
            <a:ext cx="1524000" cy="1447800"/>
          </a:xfrm>
          <a:prstGeom prst="ellips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>
            <a:outerShdw blurRad="40000" dist="23000" dir="5400000" rotWithShape="0">
              <a:srgbClr val="000000">
                <a:alpha val="34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/>
            <a:endParaRPr lang="x-none" altLang="x-none">
              <a:solidFill>
                <a:srgbClr val="FFFFFF"/>
              </a:solidFill>
              <a:latin typeface="Calibri" charset="0"/>
            </a:endParaRPr>
          </a:p>
        </p:txBody>
      </p:sp>
      <p:pic>
        <p:nvPicPr>
          <p:cNvPr id="48157" name="Picture 31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800" y="2438400"/>
            <a:ext cx="381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8158" name="Picture 31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1981200"/>
            <a:ext cx="381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8159" name="Rectangle 32"/>
          <p:cNvSpPr>
            <a:spLocks noChangeArrowheads="1"/>
          </p:cNvSpPr>
          <p:nvPr/>
        </p:nvSpPr>
        <p:spPr bwMode="auto">
          <a:xfrm>
            <a:off x="7391400" y="2971800"/>
            <a:ext cx="16002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Akamai</a:t>
            </a:r>
          </a:p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cluster</a:t>
            </a:r>
          </a:p>
        </p:txBody>
      </p:sp>
      <p:sp>
        <p:nvSpPr>
          <p:cNvPr id="48160" name="Line 23"/>
          <p:cNvSpPr>
            <a:spLocks noChangeShapeType="1"/>
          </p:cNvSpPr>
          <p:nvPr/>
        </p:nvSpPr>
        <p:spPr bwMode="auto">
          <a:xfrm flipV="1">
            <a:off x="1447800" y="2895600"/>
            <a:ext cx="2651125" cy="1752600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48161" name="Line 24"/>
          <p:cNvSpPr>
            <a:spLocks noChangeShapeType="1"/>
          </p:cNvSpPr>
          <p:nvPr/>
        </p:nvSpPr>
        <p:spPr bwMode="auto">
          <a:xfrm flipV="1">
            <a:off x="1524000" y="3076575"/>
            <a:ext cx="2651125" cy="1724025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48162" name="Rectangle 25"/>
          <p:cNvSpPr>
            <a:spLocks noChangeArrowheads="1"/>
          </p:cNvSpPr>
          <p:nvPr/>
        </p:nvSpPr>
        <p:spPr bwMode="auto">
          <a:xfrm>
            <a:off x="2362200" y="3505200"/>
            <a:ext cx="304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3</a:t>
            </a:r>
          </a:p>
        </p:txBody>
      </p:sp>
      <p:sp>
        <p:nvSpPr>
          <p:cNvPr id="48163" name="Rectangle 26"/>
          <p:cNvSpPr>
            <a:spLocks noChangeArrowheads="1"/>
          </p:cNvSpPr>
          <p:nvPr/>
        </p:nvSpPr>
        <p:spPr bwMode="auto">
          <a:xfrm>
            <a:off x="2667000" y="3962400"/>
            <a:ext cx="304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4</a:t>
            </a:r>
          </a:p>
        </p:txBody>
      </p:sp>
      <p:sp>
        <p:nvSpPr>
          <p:cNvPr id="48164" name="Line 33"/>
          <p:cNvSpPr>
            <a:spLocks noChangeShapeType="1"/>
          </p:cNvSpPr>
          <p:nvPr/>
        </p:nvSpPr>
        <p:spPr bwMode="auto">
          <a:xfrm flipV="1">
            <a:off x="1524000" y="3627438"/>
            <a:ext cx="3382963" cy="1325562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48165" name="Line 34"/>
          <p:cNvSpPr>
            <a:spLocks noChangeShapeType="1"/>
          </p:cNvSpPr>
          <p:nvPr/>
        </p:nvSpPr>
        <p:spPr bwMode="auto">
          <a:xfrm flipV="1">
            <a:off x="1524000" y="3779838"/>
            <a:ext cx="3382963" cy="1325562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48166" name="Rectangle 38"/>
          <p:cNvSpPr>
            <a:spLocks noChangeArrowheads="1"/>
          </p:cNvSpPr>
          <p:nvPr/>
        </p:nvSpPr>
        <p:spPr bwMode="auto">
          <a:xfrm>
            <a:off x="4495800" y="3886200"/>
            <a:ext cx="304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6</a:t>
            </a:r>
          </a:p>
        </p:txBody>
      </p:sp>
      <p:sp>
        <p:nvSpPr>
          <p:cNvPr id="48167" name="Rectangle 51"/>
          <p:cNvSpPr>
            <a:spLocks noChangeArrowheads="1"/>
          </p:cNvSpPr>
          <p:nvPr/>
        </p:nvSpPr>
        <p:spPr bwMode="auto">
          <a:xfrm>
            <a:off x="4495800" y="3352800"/>
            <a:ext cx="304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5</a:t>
            </a:r>
          </a:p>
        </p:txBody>
      </p:sp>
      <p:sp>
        <p:nvSpPr>
          <p:cNvPr id="48168" name="Rectangle 46"/>
          <p:cNvSpPr>
            <a:spLocks noChangeArrowheads="1"/>
          </p:cNvSpPr>
          <p:nvPr/>
        </p:nvSpPr>
        <p:spPr bwMode="auto">
          <a:xfrm>
            <a:off x="2819400" y="4191000"/>
            <a:ext cx="23622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660066"/>
                </a:solidFill>
                <a:latin typeface="Arial" charset="0"/>
              </a:rPr>
              <a:t>ALIAS</a:t>
            </a:r>
          </a:p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660066"/>
                </a:solidFill>
                <a:latin typeface="Arial" charset="0"/>
              </a:rPr>
              <a:t>a73.g.akamai.net</a:t>
            </a:r>
          </a:p>
        </p:txBody>
      </p:sp>
      <p:sp>
        <p:nvSpPr>
          <p:cNvPr id="48169" name="Rectangle 46"/>
          <p:cNvSpPr>
            <a:spLocks noChangeArrowheads="1"/>
          </p:cNvSpPr>
          <p:nvPr/>
        </p:nvSpPr>
        <p:spPr bwMode="auto">
          <a:xfrm>
            <a:off x="4343400" y="2362200"/>
            <a:ext cx="23622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660066"/>
                </a:solidFill>
                <a:latin typeface="Arial" charset="0"/>
              </a:rPr>
              <a:t>DNS lookup</a:t>
            </a:r>
          </a:p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660066"/>
                </a:solidFill>
                <a:latin typeface="Arial" charset="0"/>
              </a:rPr>
              <a:t>g.akamai.net</a:t>
            </a:r>
          </a:p>
        </p:txBody>
      </p:sp>
      <p:sp>
        <p:nvSpPr>
          <p:cNvPr id="48170" name="TextBox 57"/>
          <p:cNvSpPr txBox="1">
            <a:spLocks noChangeArrowheads="1"/>
          </p:cNvSpPr>
          <p:nvPr/>
        </p:nvSpPr>
        <p:spPr bwMode="auto">
          <a:xfrm>
            <a:off x="457200" y="5638800"/>
            <a:ext cx="13684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x-none" sz="2400">
                <a:solidFill>
                  <a:srgbClr val="FF0000"/>
                </a:solidFill>
                <a:latin typeface="Times New Roman" charset="0"/>
              </a:rPr>
              <a:t>End user</a:t>
            </a:r>
          </a:p>
        </p:txBody>
      </p:sp>
    </p:spTree>
    <p:extLst>
      <p:ext uri="{BB962C8B-B14F-4D97-AF65-F5344CB8AC3E}">
        <p14:creationId xmlns:p14="http://schemas.microsoft.com/office/powerpoint/2010/main" val="948410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6418" name="Rectangle 2"/>
          <p:cNvSpPr>
            <a:spLocks noChangeArrowheads="1"/>
          </p:cNvSpPr>
          <p:nvPr/>
        </p:nvSpPr>
        <p:spPr bwMode="auto">
          <a:xfrm>
            <a:off x="304800" y="1447800"/>
            <a:ext cx="8534400" cy="50292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74997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r>
              <a:rPr lang="en-US" dirty="0">
                <a:latin typeface="Courier New" pitchFamily="-111" charset="0"/>
                <a:ea typeface="+mn-ea"/>
              </a:rPr>
              <a:t>HTTP</a:t>
            </a:r>
          </a:p>
        </p:txBody>
      </p:sp>
      <p:pic>
        <p:nvPicPr>
          <p:cNvPr id="50179" name="Picture 31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6400" y="5410200"/>
            <a:ext cx="1143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0180" name="Rectangle 1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x-none"/>
              <a:t>How Akamai Uses DNS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533400" y="3200400"/>
            <a:ext cx="5181600" cy="2819400"/>
            <a:chOff x="3360" y="96"/>
            <a:chExt cx="1056" cy="720"/>
          </a:xfrm>
          <a:solidFill>
            <a:srgbClr val="8EB4E3"/>
          </a:solidFill>
        </p:grpSpPr>
        <p:sp>
          <p:nvSpPr>
            <p:cNvPr id="90159" name="Oval 4"/>
            <p:cNvSpPr>
              <a:spLocks noChangeArrowheads="1"/>
            </p:cNvSpPr>
            <p:nvPr/>
          </p:nvSpPr>
          <p:spPr bwMode="auto">
            <a:xfrm>
              <a:off x="3360" y="144"/>
              <a:ext cx="528" cy="384"/>
            </a:xfrm>
            <a:prstGeom prst="ellipse">
              <a:avLst/>
            </a:prstGeom>
            <a:grp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Courier New" pitchFamily="-108" charset="0"/>
                <a:ea typeface="+mn-ea"/>
              </a:endParaRPr>
            </a:p>
          </p:txBody>
        </p:sp>
        <p:sp>
          <p:nvSpPr>
            <p:cNvPr id="90160" name="Oval 5"/>
            <p:cNvSpPr>
              <a:spLocks noChangeArrowheads="1"/>
            </p:cNvSpPr>
            <p:nvPr/>
          </p:nvSpPr>
          <p:spPr bwMode="auto">
            <a:xfrm>
              <a:off x="3600" y="96"/>
              <a:ext cx="528" cy="384"/>
            </a:xfrm>
            <a:prstGeom prst="ellipse">
              <a:avLst/>
            </a:prstGeom>
            <a:grp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Courier New" pitchFamily="-108" charset="0"/>
                <a:ea typeface="+mn-ea"/>
              </a:endParaRPr>
            </a:p>
          </p:txBody>
        </p:sp>
        <p:sp>
          <p:nvSpPr>
            <p:cNvPr id="90161" name="Oval 6"/>
            <p:cNvSpPr>
              <a:spLocks noChangeArrowheads="1"/>
            </p:cNvSpPr>
            <p:nvPr/>
          </p:nvSpPr>
          <p:spPr bwMode="auto">
            <a:xfrm>
              <a:off x="3840" y="192"/>
              <a:ext cx="528" cy="384"/>
            </a:xfrm>
            <a:prstGeom prst="ellipse">
              <a:avLst/>
            </a:prstGeom>
            <a:grp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Courier New" pitchFamily="-108" charset="0"/>
                <a:ea typeface="+mn-ea"/>
              </a:endParaRPr>
            </a:p>
          </p:txBody>
        </p:sp>
        <p:sp>
          <p:nvSpPr>
            <p:cNvPr id="90162" name="Oval 7"/>
            <p:cNvSpPr>
              <a:spLocks noChangeArrowheads="1"/>
            </p:cNvSpPr>
            <p:nvPr/>
          </p:nvSpPr>
          <p:spPr bwMode="auto">
            <a:xfrm>
              <a:off x="3888" y="432"/>
              <a:ext cx="528" cy="384"/>
            </a:xfrm>
            <a:prstGeom prst="ellipse">
              <a:avLst/>
            </a:prstGeom>
            <a:grp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Courier New" pitchFamily="-108" charset="0"/>
                <a:ea typeface="+mn-ea"/>
              </a:endParaRPr>
            </a:p>
          </p:txBody>
        </p:sp>
        <p:sp>
          <p:nvSpPr>
            <p:cNvPr id="90163" name="Oval 8"/>
            <p:cNvSpPr>
              <a:spLocks noChangeArrowheads="1"/>
            </p:cNvSpPr>
            <p:nvPr/>
          </p:nvSpPr>
          <p:spPr bwMode="auto">
            <a:xfrm>
              <a:off x="3600" y="432"/>
              <a:ext cx="528" cy="384"/>
            </a:xfrm>
            <a:prstGeom prst="ellipse">
              <a:avLst/>
            </a:prstGeom>
            <a:grp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Courier New" pitchFamily="-108" charset="0"/>
                <a:ea typeface="+mn-ea"/>
              </a:endParaRPr>
            </a:p>
          </p:txBody>
        </p:sp>
        <p:sp>
          <p:nvSpPr>
            <p:cNvPr id="90164" name="Oval 9"/>
            <p:cNvSpPr>
              <a:spLocks noChangeArrowheads="1"/>
            </p:cNvSpPr>
            <p:nvPr/>
          </p:nvSpPr>
          <p:spPr bwMode="auto">
            <a:xfrm>
              <a:off x="3360" y="384"/>
              <a:ext cx="528" cy="384"/>
            </a:xfrm>
            <a:prstGeom prst="ellipse">
              <a:avLst/>
            </a:prstGeom>
            <a:grp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Courier New" pitchFamily="-108" charset="0"/>
                <a:ea typeface="+mn-ea"/>
              </a:endParaRPr>
            </a:p>
          </p:txBody>
        </p:sp>
      </p:grpSp>
      <p:sp>
        <p:nvSpPr>
          <p:cNvPr id="50182" name="Rectangle 12"/>
          <p:cNvSpPr>
            <a:spLocks noChangeArrowheads="1"/>
          </p:cNvSpPr>
          <p:nvPr/>
        </p:nvSpPr>
        <p:spPr bwMode="auto">
          <a:xfrm>
            <a:off x="152400" y="1447800"/>
            <a:ext cx="3429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cnn.com (content provider)</a:t>
            </a:r>
          </a:p>
        </p:txBody>
      </p:sp>
      <p:pic>
        <p:nvPicPr>
          <p:cNvPr id="50183" name="Picture 13" descr="Computer5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4572000"/>
            <a:ext cx="1238250" cy="1089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0184" name="Picture 14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1828800"/>
            <a:ext cx="1143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0185" name="Picture 15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600" y="1981200"/>
            <a:ext cx="1143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0186" name="Rectangle 17"/>
          <p:cNvSpPr>
            <a:spLocks noChangeArrowheads="1"/>
          </p:cNvSpPr>
          <p:nvPr/>
        </p:nvSpPr>
        <p:spPr bwMode="auto">
          <a:xfrm>
            <a:off x="2971800" y="1524000"/>
            <a:ext cx="31242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DNS TLD server</a:t>
            </a:r>
          </a:p>
        </p:txBody>
      </p:sp>
      <p:sp>
        <p:nvSpPr>
          <p:cNvPr id="50187" name="Line 19"/>
          <p:cNvSpPr>
            <a:spLocks noChangeShapeType="1"/>
          </p:cNvSpPr>
          <p:nvPr/>
        </p:nvSpPr>
        <p:spPr bwMode="auto">
          <a:xfrm flipV="1">
            <a:off x="1219200" y="2895600"/>
            <a:ext cx="0" cy="16764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0188" name="Line 20"/>
          <p:cNvSpPr>
            <a:spLocks noChangeShapeType="1"/>
          </p:cNvSpPr>
          <p:nvPr/>
        </p:nvSpPr>
        <p:spPr bwMode="auto">
          <a:xfrm flipV="1">
            <a:off x="1371600" y="2971800"/>
            <a:ext cx="0" cy="16002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0189" name="Rectangle 21"/>
          <p:cNvSpPr>
            <a:spLocks noChangeArrowheads="1"/>
          </p:cNvSpPr>
          <p:nvPr/>
        </p:nvSpPr>
        <p:spPr bwMode="auto">
          <a:xfrm>
            <a:off x="914400" y="3581400"/>
            <a:ext cx="304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1</a:t>
            </a:r>
          </a:p>
        </p:txBody>
      </p:sp>
      <p:sp>
        <p:nvSpPr>
          <p:cNvPr id="50190" name="Rectangle 22"/>
          <p:cNvSpPr>
            <a:spLocks noChangeArrowheads="1"/>
          </p:cNvSpPr>
          <p:nvPr/>
        </p:nvSpPr>
        <p:spPr bwMode="auto">
          <a:xfrm>
            <a:off x="1371600" y="3581400"/>
            <a:ext cx="304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2</a:t>
            </a:r>
          </a:p>
        </p:txBody>
      </p:sp>
      <p:pic>
        <p:nvPicPr>
          <p:cNvPr id="50191" name="Picture 27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0" y="3124200"/>
            <a:ext cx="6858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0192" name="Picture 28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2600" y="4114800"/>
            <a:ext cx="6858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0193" name="Rectangle 29"/>
          <p:cNvSpPr>
            <a:spLocks noChangeArrowheads="1"/>
          </p:cNvSpPr>
          <p:nvPr/>
        </p:nvSpPr>
        <p:spPr bwMode="auto">
          <a:xfrm>
            <a:off x="5334000" y="3124200"/>
            <a:ext cx="2227263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600">
                <a:solidFill>
                  <a:srgbClr val="000000"/>
                </a:solidFill>
                <a:latin typeface="Arial" charset="0"/>
              </a:rPr>
              <a:t>Akamai global </a:t>
            </a:r>
          </a:p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600">
                <a:solidFill>
                  <a:srgbClr val="000000"/>
                </a:solidFill>
                <a:latin typeface="Arial" charset="0"/>
              </a:rPr>
              <a:t>DNS server</a:t>
            </a:r>
          </a:p>
        </p:txBody>
      </p:sp>
      <p:sp>
        <p:nvSpPr>
          <p:cNvPr id="50194" name="Rectangle 30"/>
          <p:cNvSpPr>
            <a:spLocks noChangeArrowheads="1"/>
          </p:cNvSpPr>
          <p:nvPr/>
        </p:nvSpPr>
        <p:spPr bwMode="auto">
          <a:xfrm>
            <a:off x="6019800" y="4038600"/>
            <a:ext cx="2286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600">
                <a:solidFill>
                  <a:srgbClr val="000000"/>
                </a:solidFill>
                <a:latin typeface="Arial" charset="0"/>
              </a:rPr>
              <a:t>Akamai regional</a:t>
            </a:r>
          </a:p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600">
                <a:solidFill>
                  <a:srgbClr val="000000"/>
                </a:solidFill>
                <a:latin typeface="Arial" charset="0"/>
              </a:rPr>
              <a:t>DNS server</a:t>
            </a:r>
          </a:p>
        </p:txBody>
      </p:sp>
      <p:pic>
        <p:nvPicPr>
          <p:cNvPr id="50195" name="Picture 31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0" y="5181600"/>
            <a:ext cx="381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0196" name="Rectangle 32"/>
          <p:cNvSpPr>
            <a:spLocks noChangeArrowheads="1"/>
          </p:cNvSpPr>
          <p:nvPr/>
        </p:nvSpPr>
        <p:spPr bwMode="auto">
          <a:xfrm>
            <a:off x="6858000" y="5486400"/>
            <a:ext cx="198120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Nearby </a:t>
            </a:r>
            <a:br>
              <a:rPr lang="en-US" altLang="x-none" sz="1800">
                <a:solidFill>
                  <a:srgbClr val="000000"/>
                </a:solidFill>
                <a:latin typeface="Arial" charset="0"/>
              </a:rPr>
            </a:b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Akamai </a:t>
            </a:r>
          </a:p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cluster</a:t>
            </a:r>
          </a:p>
        </p:txBody>
      </p:sp>
      <p:sp>
        <p:nvSpPr>
          <p:cNvPr id="57" name="Oval 56"/>
          <p:cNvSpPr>
            <a:spLocks noChangeArrowheads="1"/>
          </p:cNvSpPr>
          <p:nvPr/>
        </p:nvSpPr>
        <p:spPr bwMode="auto">
          <a:xfrm>
            <a:off x="5181600" y="5105400"/>
            <a:ext cx="2133600" cy="1524000"/>
          </a:xfrm>
          <a:prstGeom prst="ellips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>
            <a:outerShdw blurRad="40000" dist="23000" dir="5400000" rotWithShape="0">
              <a:srgbClr val="000000">
                <a:alpha val="34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/>
            <a:endParaRPr lang="x-none" altLang="x-none">
              <a:solidFill>
                <a:srgbClr val="FFFFFF"/>
              </a:solidFill>
              <a:latin typeface="Calibri" charset="0"/>
            </a:endParaRPr>
          </a:p>
        </p:txBody>
      </p:sp>
      <p:pic>
        <p:nvPicPr>
          <p:cNvPr id="50199" name="Picture 31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5562600"/>
            <a:ext cx="381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0200" name="Picture 31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0" y="5943600"/>
            <a:ext cx="381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0201" name="Picture 31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8600" y="1600200"/>
            <a:ext cx="381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0202" name="Picture 31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9600" y="1981200"/>
            <a:ext cx="381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0203" name="Picture 31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000" y="2362200"/>
            <a:ext cx="381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4" name="Oval 63"/>
          <p:cNvSpPr>
            <a:spLocks noChangeArrowheads="1"/>
          </p:cNvSpPr>
          <p:nvPr/>
        </p:nvSpPr>
        <p:spPr bwMode="auto">
          <a:xfrm>
            <a:off x="7239000" y="1524000"/>
            <a:ext cx="1524000" cy="1447800"/>
          </a:xfrm>
          <a:prstGeom prst="ellips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>
            <a:outerShdw blurRad="40000" dist="23000" dir="5400000" rotWithShape="0">
              <a:srgbClr val="000000">
                <a:alpha val="34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/>
            <a:endParaRPr lang="x-none" altLang="x-none">
              <a:solidFill>
                <a:srgbClr val="FFFFFF"/>
              </a:solidFill>
              <a:latin typeface="Calibri" charset="0"/>
            </a:endParaRPr>
          </a:p>
        </p:txBody>
      </p:sp>
      <p:pic>
        <p:nvPicPr>
          <p:cNvPr id="50205" name="Picture 31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800" y="2438400"/>
            <a:ext cx="381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0206" name="Picture 31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1981200"/>
            <a:ext cx="381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0207" name="Rectangle 32"/>
          <p:cNvSpPr>
            <a:spLocks noChangeArrowheads="1"/>
          </p:cNvSpPr>
          <p:nvPr/>
        </p:nvSpPr>
        <p:spPr bwMode="auto">
          <a:xfrm>
            <a:off x="7391400" y="2971800"/>
            <a:ext cx="16002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Akamai</a:t>
            </a:r>
          </a:p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cluster</a:t>
            </a:r>
          </a:p>
        </p:txBody>
      </p:sp>
      <p:sp>
        <p:nvSpPr>
          <p:cNvPr id="50208" name="Line 23"/>
          <p:cNvSpPr>
            <a:spLocks noChangeShapeType="1"/>
          </p:cNvSpPr>
          <p:nvPr/>
        </p:nvSpPr>
        <p:spPr bwMode="auto">
          <a:xfrm flipV="1">
            <a:off x="1447800" y="2895600"/>
            <a:ext cx="2651125" cy="1752600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0209" name="Line 24"/>
          <p:cNvSpPr>
            <a:spLocks noChangeShapeType="1"/>
          </p:cNvSpPr>
          <p:nvPr/>
        </p:nvSpPr>
        <p:spPr bwMode="auto">
          <a:xfrm flipV="1">
            <a:off x="1524000" y="3076575"/>
            <a:ext cx="2651125" cy="1724025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0210" name="Rectangle 25"/>
          <p:cNvSpPr>
            <a:spLocks noChangeArrowheads="1"/>
          </p:cNvSpPr>
          <p:nvPr/>
        </p:nvSpPr>
        <p:spPr bwMode="auto">
          <a:xfrm>
            <a:off x="2362200" y="3505200"/>
            <a:ext cx="304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3</a:t>
            </a:r>
          </a:p>
        </p:txBody>
      </p:sp>
      <p:sp>
        <p:nvSpPr>
          <p:cNvPr id="50211" name="Rectangle 26"/>
          <p:cNvSpPr>
            <a:spLocks noChangeArrowheads="1"/>
          </p:cNvSpPr>
          <p:nvPr/>
        </p:nvSpPr>
        <p:spPr bwMode="auto">
          <a:xfrm>
            <a:off x="2667000" y="3962400"/>
            <a:ext cx="304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4</a:t>
            </a:r>
          </a:p>
        </p:txBody>
      </p:sp>
      <p:sp>
        <p:nvSpPr>
          <p:cNvPr id="50212" name="Line 33"/>
          <p:cNvSpPr>
            <a:spLocks noChangeShapeType="1"/>
          </p:cNvSpPr>
          <p:nvPr/>
        </p:nvSpPr>
        <p:spPr bwMode="auto">
          <a:xfrm flipV="1">
            <a:off x="1524000" y="3627438"/>
            <a:ext cx="3382963" cy="1325562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0213" name="Line 34"/>
          <p:cNvSpPr>
            <a:spLocks noChangeShapeType="1"/>
          </p:cNvSpPr>
          <p:nvPr/>
        </p:nvSpPr>
        <p:spPr bwMode="auto">
          <a:xfrm flipV="1">
            <a:off x="1524000" y="3779838"/>
            <a:ext cx="3382963" cy="1325562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0214" name="Rectangle 38"/>
          <p:cNvSpPr>
            <a:spLocks noChangeArrowheads="1"/>
          </p:cNvSpPr>
          <p:nvPr/>
        </p:nvSpPr>
        <p:spPr bwMode="auto">
          <a:xfrm>
            <a:off x="4495800" y="3886200"/>
            <a:ext cx="304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6</a:t>
            </a:r>
          </a:p>
        </p:txBody>
      </p:sp>
      <p:sp>
        <p:nvSpPr>
          <p:cNvPr id="50215" name="Rectangle 51"/>
          <p:cNvSpPr>
            <a:spLocks noChangeArrowheads="1"/>
          </p:cNvSpPr>
          <p:nvPr/>
        </p:nvSpPr>
        <p:spPr bwMode="auto">
          <a:xfrm>
            <a:off x="4495800" y="3352800"/>
            <a:ext cx="304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5</a:t>
            </a:r>
          </a:p>
        </p:txBody>
      </p:sp>
      <p:sp>
        <p:nvSpPr>
          <p:cNvPr id="50216" name="Line 39"/>
          <p:cNvSpPr>
            <a:spLocks noChangeShapeType="1"/>
          </p:cNvSpPr>
          <p:nvPr/>
        </p:nvSpPr>
        <p:spPr bwMode="auto">
          <a:xfrm flipV="1">
            <a:off x="1676400" y="4343400"/>
            <a:ext cx="3886200" cy="1066800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0217" name="Line 40"/>
          <p:cNvSpPr>
            <a:spLocks noChangeShapeType="1"/>
          </p:cNvSpPr>
          <p:nvPr/>
        </p:nvSpPr>
        <p:spPr bwMode="auto">
          <a:xfrm flipV="1">
            <a:off x="1676400" y="4495800"/>
            <a:ext cx="3886200" cy="1066800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0218" name="Rectangle 42"/>
          <p:cNvSpPr>
            <a:spLocks noChangeArrowheads="1"/>
          </p:cNvSpPr>
          <p:nvPr/>
        </p:nvSpPr>
        <p:spPr bwMode="auto">
          <a:xfrm>
            <a:off x="4724400" y="4648200"/>
            <a:ext cx="304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8</a:t>
            </a:r>
          </a:p>
        </p:txBody>
      </p:sp>
      <p:sp>
        <p:nvSpPr>
          <p:cNvPr id="50219" name="Rectangle 41"/>
          <p:cNvSpPr>
            <a:spLocks noChangeArrowheads="1"/>
          </p:cNvSpPr>
          <p:nvPr/>
        </p:nvSpPr>
        <p:spPr bwMode="auto">
          <a:xfrm>
            <a:off x="4724400" y="4191000"/>
            <a:ext cx="304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7</a:t>
            </a:r>
          </a:p>
        </p:txBody>
      </p:sp>
      <p:sp>
        <p:nvSpPr>
          <p:cNvPr id="50220" name="Rectangle 46"/>
          <p:cNvSpPr>
            <a:spLocks noChangeArrowheads="1"/>
          </p:cNvSpPr>
          <p:nvPr/>
        </p:nvSpPr>
        <p:spPr bwMode="auto">
          <a:xfrm rot="-900000">
            <a:off x="2168525" y="4527550"/>
            <a:ext cx="2790825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660066"/>
                </a:solidFill>
                <a:latin typeface="Arial" charset="0"/>
              </a:rPr>
              <a:t>DNS a73.g.akamai.net</a:t>
            </a:r>
          </a:p>
        </p:txBody>
      </p:sp>
      <p:sp>
        <p:nvSpPr>
          <p:cNvPr id="50221" name="Rectangle 46"/>
          <p:cNvSpPr>
            <a:spLocks noChangeArrowheads="1"/>
          </p:cNvSpPr>
          <p:nvPr/>
        </p:nvSpPr>
        <p:spPr bwMode="auto">
          <a:xfrm>
            <a:off x="3048000" y="5029200"/>
            <a:ext cx="23622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660066"/>
                </a:solidFill>
                <a:latin typeface="Arial" charset="0"/>
              </a:rPr>
              <a:t>Address</a:t>
            </a:r>
          </a:p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660066"/>
                </a:solidFill>
                <a:latin typeface="Arial" charset="0"/>
              </a:rPr>
              <a:t>1.2.3.4</a:t>
            </a:r>
          </a:p>
        </p:txBody>
      </p:sp>
      <p:sp>
        <p:nvSpPr>
          <p:cNvPr id="50222" name="TextBox 55"/>
          <p:cNvSpPr txBox="1">
            <a:spLocks noChangeArrowheads="1"/>
          </p:cNvSpPr>
          <p:nvPr/>
        </p:nvSpPr>
        <p:spPr bwMode="auto">
          <a:xfrm>
            <a:off x="457200" y="5638800"/>
            <a:ext cx="13684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x-none" sz="2400">
                <a:solidFill>
                  <a:srgbClr val="FF0000"/>
                </a:solidFill>
                <a:latin typeface="Times New Roman" charset="0"/>
              </a:rPr>
              <a:t>End user</a:t>
            </a:r>
          </a:p>
        </p:txBody>
      </p:sp>
    </p:spTree>
    <p:extLst>
      <p:ext uri="{BB962C8B-B14F-4D97-AF65-F5344CB8AC3E}">
        <p14:creationId xmlns:p14="http://schemas.microsoft.com/office/powerpoint/2010/main" val="1402746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6418" name="Rectangle 2"/>
          <p:cNvSpPr>
            <a:spLocks noChangeArrowheads="1"/>
          </p:cNvSpPr>
          <p:nvPr/>
        </p:nvSpPr>
        <p:spPr bwMode="auto">
          <a:xfrm>
            <a:off x="304800" y="1447800"/>
            <a:ext cx="8534400" cy="50292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74997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r>
              <a:rPr lang="en-US" dirty="0">
                <a:latin typeface="Courier New" pitchFamily="-111" charset="0"/>
                <a:ea typeface="+mn-ea"/>
              </a:rPr>
              <a:t>HTTP</a:t>
            </a:r>
          </a:p>
        </p:txBody>
      </p:sp>
      <p:pic>
        <p:nvPicPr>
          <p:cNvPr id="52227" name="Picture 31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6400" y="5410200"/>
            <a:ext cx="1143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2228" name="Rectangle 1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x-none"/>
              <a:t>How Akamai Uses DNS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533400" y="3200400"/>
            <a:ext cx="5181600" cy="2819400"/>
            <a:chOff x="3360" y="96"/>
            <a:chExt cx="1056" cy="720"/>
          </a:xfrm>
          <a:solidFill>
            <a:srgbClr val="8EB4E3"/>
          </a:solidFill>
        </p:grpSpPr>
        <p:sp>
          <p:nvSpPr>
            <p:cNvPr id="90159" name="Oval 4"/>
            <p:cNvSpPr>
              <a:spLocks noChangeArrowheads="1"/>
            </p:cNvSpPr>
            <p:nvPr/>
          </p:nvSpPr>
          <p:spPr bwMode="auto">
            <a:xfrm>
              <a:off x="3360" y="144"/>
              <a:ext cx="528" cy="384"/>
            </a:xfrm>
            <a:prstGeom prst="ellipse">
              <a:avLst/>
            </a:prstGeom>
            <a:grp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Courier New" pitchFamily="-108" charset="0"/>
                <a:ea typeface="+mn-ea"/>
              </a:endParaRPr>
            </a:p>
          </p:txBody>
        </p:sp>
        <p:sp>
          <p:nvSpPr>
            <p:cNvPr id="90160" name="Oval 5"/>
            <p:cNvSpPr>
              <a:spLocks noChangeArrowheads="1"/>
            </p:cNvSpPr>
            <p:nvPr/>
          </p:nvSpPr>
          <p:spPr bwMode="auto">
            <a:xfrm>
              <a:off x="3600" y="96"/>
              <a:ext cx="528" cy="384"/>
            </a:xfrm>
            <a:prstGeom prst="ellipse">
              <a:avLst/>
            </a:prstGeom>
            <a:grp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Courier New" pitchFamily="-108" charset="0"/>
                <a:ea typeface="+mn-ea"/>
              </a:endParaRPr>
            </a:p>
          </p:txBody>
        </p:sp>
        <p:sp>
          <p:nvSpPr>
            <p:cNvPr id="90161" name="Oval 6"/>
            <p:cNvSpPr>
              <a:spLocks noChangeArrowheads="1"/>
            </p:cNvSpPr>
            <p:nvPr/>
          </p:nvSpPr>
          <p:spPr bwMode="auto">
            <a:xfrm>
              <a:off x="3840" y="192"/>
              <a:ext cx="528" cy="384"/>
            </a:xfrm>
            <a:prstGeom prst="ellipse">
              <a:avLst/>
            </a:prstGeom>
            <a:grp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Courier New" pitchFamily="-108" charset="0"/>
                <a:ea typeface="+mn-ea"/>
              </a:endParaRPr>
            </a:p>
          </p:txBody>
        </p:sp>
        <p:sp>
          <p:nvSpPr>
            <p:cNvPr id="90162" name="Oval 7"/>
            <p:cNvSpPr>
              <a:spLocks noChangeArrowheads="1"/>
            </p:cNvSpPr>
            <p:nvPr/>
          </p:nvSpPr>
          <p:spPr bwMode="auto">
            <a:xfrm>
              <a:off x="3888" y="432"/>
              <a:ext cx="528" cy="384"/>
            </a:xfrm>
            <a:prstGeom prst="ellipse">
              <a:avLst/>
            </a:prstGeom>
            <a:grp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Courier New" pitchFamily="-108" charset="0"/>
                <a:ea typeface="+mn-ea"/>
              </a:endParaRPr>
            </a:p>
          </p:txBody>
        </p:sp>
        <p:sp>
          <p:nvSpPr>
            <p:cNvPr id="90163" name="Oval 8"/>
            <p:cNvSpPr>
              <a:spLocks noChangeArrowheads="1"/>
            </p:cNvSpPr>
            <p:nvPr/>
          </p:nvSpPr>
          <p:spPr bwMode="auto">
            <a:xfrm>
              <a:off x="3600" y="432"/>
              <a:ext cx="528" cy="384"/>
            </a:xfrm>
            <a:prstGeom prst="ellipse">
              <a:avLst/>
            </a:prstGeom>
            <a:grp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Courier New" pitchFamily="-108" charset="0"/>
                <a:ea typeface="+mn-ea"/>
              </a:endParaRPr>
            </a:p>
          </p:txBody>
        </p:sp>
        <p:sp>
          <p:nvSpPr>
            <p:cNvPr id="90164" name="Oval 9"/>
            <p:cNvSpPr>
              <a:spLocks noChangeArrowheads="1"/>
            </p:cNvSpPr>
            <p:nvPr/>
          </p:nvSpPr>
          <p:spPr bwMode="auto">
            <a:xfrm>
              <a:off x="3360" y="384"/>
              <a:ext cx="528" cy="384"/>
            </a:xfrm>
            <a:prstGeom prst="ellipse">
              <a:avLst/>
            </a:prstGeom>
            <a:grp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Courier New" pitchFamily="-108" charset="0"/>
                <a:ea typeface="+mn-ea"/>
              </a:endParaRPr>
            </a:p>
          </p:txBody>
        </p:sp>
      </p:grpSp>
      <p:sp>
        <p:nvSpPr>
          <p:cNvPr id="52230" name="Rectangle 12"/>
          <p:cNvSpPr>
            <a:spLocks noChangeArrowheads="1"/>
          </p:cNvSpPr>
          <p:nvPr/>
        </p:nvSpPr>
        <p:spPr bwMode="auto">
          <a:xfrm>
            <a:off x="152400" y="1447800"/>
            <a:ext cx="3429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cnn.com (content provider)</a:t>
            </a:r>
          </a:p>
        </p:txBody>
      </p:sp>
      <p:pic>
        <p:nvPicPr>
          <p:cNvPr id="52231" name="Picture 13" descr="Computer5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4572000"/>
            <a:ext cx="1238250" cy="1089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2232" name="Picture 14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1828800"/>
            <a:ext cx="1143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2233" name="Picture 15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600" y="1981200"/>
            <a:ext cx="1143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2234" name="Rectangle 17"/>
          <p:cNvSpPr>
            <a:spLocks noChangeArrowheads="1"/>
          </p:cNvSpPr>
          <p:nvPr/>
        </p:nvSpPr>
        <p:spPr bwMode="auto">
          <a:xfrm>
            <a:off x="2971800" y="1524000"/>
            <a:ext cx="31242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DNS TLD server</a:t>
            </a:r>
          </a:p>
        </p:txBody>
      </p:sp>
      <p:sp>
        <p:nvSpPr>
          <p:cNvPr id="52235" name="Line 19"/>
          <p:cNvSpPr>
            <a:spLocks noChangeShapeType="1"/>
          </p:cNvSpPr>
          <p:nvPr/>
        </p:nvSpPr>
        <p:spPr bwMode="auto">
          <a:xfrm flipV="1">
            <a:off x="1219200" y="2895600"/>
            <a:ext cx="0" cy="16764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2236" name="Line 20"/>
          <p:cNvSpPr>
            <a:spLocks noChangeShapeType="1"/>
          </p:cNvSpPr>
          <p:nvPr/>
        </p:nvSpPr>
        <p:spPr bwMode="auto">
          <a:xfrm flipV="1">
            <a:off x="1371600" y="2971800"/>
            <a:ext cx="0" cy="16002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2237" name="Rectangle 21"/>
          <p:cNvSpPr>
            <a:spLocks noChangeArrowheads="1"/>
          </p:cNvSpPr>
          <p:nvPr/>
        </p:nvSpPr>
        <p:spPr bwMode="auto">
          <a:xfrm>
            <a:off x="914400" y="3581400"/>
            <a:ext cx="304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1</a:t>
            </a:r>
          </a:p>
        </p:txBody>
      </p:sp>
      <p:sp>
        <p:nvSpPr>
          <p:cNvPr id="52238" name="Rectangle 22"/>
          <p:cNvSpPr>
            <a:spLocks noChangeArrowheads="1"/>
          </p:cNvSpPr>
          <p:nvPr/>
        </p:nvSpPr>
        <p:spPr bwMode="auto">
          <a:xfrm>
            <a:off x="1371600" y="3581400"/>
            <a:ext cx="304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2</a:t>
            </a:r>
          </a:p>
        </p:txBody>
      </p:sp>
      <p:pic>
        <p:nvPicPr>
          <p:cNvPr id="52239" name="Picture 27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0" y="3124200"/>
            <a:ext cx="6858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2240" name="Picture 28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2600" y="4114800"/>
            <a:ext cx="6858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2241" name="Rectangle 29"/>
          <p:cNvSpPr>
            <a:spLocks noChangeArrowheads="1"/>
          </p:cNvSpPr>
          <p:nvPr/>
        </p:nvSpPr>
        <p:spPr bwMode="auto">
          <a:xfrm>
            <a:off x="5334000" y="3124200"/>
            <a:ext cx="2227263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600">
                <a:solidFill>
                  <a:srgbClr val="000000"/>
                </a:solidFill>
                <a:latin typeface="Arial" charset="0"/>
              </a:rPr>
              <a:t>Akamai global </a:t>
            </a:r>
          </a:p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600">
                <a:solidFill>
                  <a:srgbClr val="000000"/>
                </a:solidFill>
                <a:latin typeface="Arial" charset="0"/>
              </a:rPr>
              <a:t>DNS server</a:t>
            </a:r>
          </a:p>
        </p:txBody>
      </p:sp>
      <p:sp>
        <p:nvSpPr>
          <p:cNvPr id="52242" name="Rectangle 30"/>
          <p:cNvSpPr>
            <a:spLocks noChangeArrowheads="1"/>
          </p:cNvSpPr>
          <p:nvPr/>
        </p:nvSpPr>
        <p:spPr bwMode="auto">
          <a:xfrm>
            <a:off x="6019800" y="4038600"/>
            <a:ext cx="2286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600">
                <a:solidFill>
                  <a:srgbClr val="000000"/>
                </a:solidFill>
                <a:latin typeface="Arial" charset="0"/>
              </a:rPr>
              <a:t>Akamai regional</a:t>
            </a:r>
          </a:p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600">
                <a:solidFill>
                  <a:srgbClr val="000000"/>
                </a:solidFill>
                <a:latin typeface="Arial" charset="0"/>
              </a:rPr>
              <a:t>DNS server</a:t>
            </a:r>
          </a:p>
        </p:txBody>
      </p:sp>
      <p:pic>
        <p:nvPicPr>
          <p:cNvPr id="52243" name="Picture 31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0" y="5181600"/>
            <a:ext cx="381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2244" name="Rectangle 32"/>
          <p:cNvSpPr>
            <a:spLocks noChangeArrowheads="1"/>
          </p:cNvSpPr>
          <p:nvPr/>
        </p:nvSpPr>
        <p:spPr bwMode="auto">
          <a:xfrm>
            <a:off x="6858000" y="5486400"/>
            <a:ext cx="198120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Nearby </a:t>
            </a:r>
            <a:br>
              <a:rPr lang="en-US" altLang="x-none" sz="1800">
                <a:solidFill>
                  <a:srgbClr val="000000"/>
                </a:solidFill>
                <a:latin typeface="Arial" charset="0"/>
              </a:rPr>
            </a:b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Akamai </a:t>
            </a:r>
          </a:p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cluster</a:t>
            </a:r>
          </a:p>
        </p:txBody>
      </p:sp>
      <p:sp>
        <p:nvSpPr>
          <p:cNvPr id="57" name="Oval 56"/>
          <p:cNvSpPr>
            <a:spLocks noChangeArrowheads="1"/>
          </p:cNvSpPr>
          <p:nvPr/>
        </p:nvSpPr>
        <p:spPr bwMode="auto">
          <a:xfrm>
            <a:off x="5181600" y="5105400"/>
            <a:ext cx="2133600" cy="1524000"/>
          </a:xfrm>
          <a:prstGeom prst="ellips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>
            <a:outerShdw blurRad="40000" dist="23000" dir="5400000" rotWithShape="0">
              <a:srgbClr val="000000">
                <a:alpha val="34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/>
            <a:endParaRPr lang="x-none" altLang="x-none">
              <a:solidFill>
                <a:srgbClr val="FFFFFF"/>
              </a:solidFill>
              <a:latin typeface="Calibri" charset="0"/>
            </a:endParaRPr>
          </a:p>
        </p:txBody>
      </p:sp>
      <p:pic>
        <p:nvPicPr>
          <p:cNvPr id="52247" name="Picture 31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5562600"/>
            <a:ext cx="381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2248" name="Picture 31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0" y="5943600"/>
            <a:ext cx="381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2249" name="Picture 31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8600" y="1600200"/>
            <a:ext cx="381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2250" name="Picture 31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9600" y="1981200"/>
            <a:ext cx="381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2251" name="Picture 31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000" y="2362200"/>
            <a:ext cx="381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4" name="Oval 63"/>
          <p:cNvSpPr>
            <a:spLocks noChangeArrowheads="1"/>
          </p:cNvSpPr>
          <p:nvPr/>
        </p:nvSpPr>
        <p:spPr bwMode="auto">
          <a:xfrm>
            <a:off x="7239000" y="1524000"/>
            <a:ext cx="1524000" cy="1447800"/>
          </a:xfrm>
          <a:prstGeom prst="ellips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>
            <a:outerShdw blurRad="40000" dist="23000" dir="5400000" rotWithShape="0">
              <a:srgbClr val="000000">
                <a:alpha val="34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/>
            <a:endParaRPr lang="x-none" altLang="x-none">
              <a:solidFill>
                <a:srgbClr val="FFFFFF"/>
              </a:solidFill>
              <a:latin typeface="Calibri" charset="0"/>
            </a:endParaRPr>
          </a:p>
        </p:txBody>
      </p:sp>
      <p:pic>
        <p:nvPicPr>
          <p:cNvPr id="52253" name="Picture 31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800" y="2438400"/>
            <a:ext cx="381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2254" name="Picture 31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1981200"/>
            <a:ext cx="381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2255" name="Rectangle 32"/>
          <p:cNvSpPr>
            <a:spLocks noChangeArrowheads="1"/>
          </p:cNvSpPr>
          <p:nvPr/>
        </p:nvSpPr>
        <p:spPr bwMode="auto">
          <a:xfrm>
            <a:off x="7391400" y="2971800"/>
            <a:ext cx="16002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Akamai</a:t>
            </a:r>
          </a:p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cluster</a:t>
            </a:r>
          </a:p>
        </p:txBody>
      </p:sp>
      <p:sp>
        <p:nvSpPr>
          <p:cNvPr id="52256" name="Line 23"/>
          <p:cNvSpPr>
            <a:spLocks noChangeShapeType="1"/>
          </p:cNvSpPr>
          <p:nvPr/>
        </p:nvSpPr>
        <p:spPr bwMode="auto">
          <a:xfrm flipV="1">
            <a:off x="1447800" y="2895600"/>
            <a:ext cx="2651125" cy="1752600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2257" name="Line 24"/>
          <p:cNvSpPr>
            <a:spLocks noChangeShapeType="1"/>
          </p:cNvSpPr>
          <p:nvPr/>
        </p:nvSpPr>
        <p:spPr bwMode="auto">
          <a:xfrm flipV="1">
            <a:off x="1524000" y="3076575"/>
            <a:ext cx="2651125" cy="1724025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2258" name="Rectangle 25"/>
          <p:cNvSpPr>
            <a:spLocks noChangeArrowheads="1"/>
          </p:cNvSpPr>
          <p:nvPr/>
        </p:nvSpPr>
        <p:spPr bwMode="auto">
          <a:xfrm>
            <a:off x="2362200" y="3505200"/>
            <a:ext cx="304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3</a:t>
            </a:r>
          </a:p>
        </p:txBody>
      </p:sp>
      <p:sp>
        <p:nvSpPr>
          <p:cNvPr id="52259" name="Rectangle 26"/>
          <p:cNvSpPr>
            <a:spLocks noChangeArrowheads="1"/>
          </p:cNvSpPr>
          <p:nvPr/>
        </p:nvSpPr>
        <p:spPr bwMode="auto">
          <a:xfrm>
            <a:off x="2667000" y="3962400"/>
            <a:ext cx="304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4</a:t>
            </a:r>
          </a:p>
        </p:txBody>
      </p:sp>
      <p:sp>
        <p:nvSpPr>
          <p:cNvPr id="52260" name="Line 33"/>
          <p:cNvSpPr>
            <a:spLocks noChangeShapeType="1"/>
          </p:cNvSpPr>
          <p:nvPr/>
        </p:nvSpPr>
        <p:spPr bwMode="auto">
          <a:xfrm flipV="1">
            <a:off x="1524000" y="3627438"/>
            <a:ext cx="3382963" cy="1325562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2261" name="Line 34"/>
          <p:cNvSpPr>
            <a:spLocks noChangeShapeType="1"/>
          </p:cNvSpPr>
          <p:nvPr/>
        </p:nvSpPr>
        <p:spPr bwMode="auto">
          <a:xfrm flipV="1">
            <a:off x="1524000" y="3779838"/>
            <a:ext cx="3382963" cy="1325562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2262" name="Rectangle 38"/>
          <p:cNvSpPr>
            <a:spLocks noChangeArrowheads="1"/>
          </p:cNvSpPr>
          <p:nvPr/>
        </p:nvSpPr>
        <p:spPr bwMode="auto">
          <a:xfrm>
            <a:off x="4495800" y="3886200"/>
            <a:ext cx="304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6</a:t>
            </a:r>
          </a:p>
        </p:txBody>
      </p:sp>
      <p:sp>
        <p:nvSpPr>
          <p:cNvPr id="52263" name="Rectangle 51"/>
          <p:cNvSpPr>
            <a:spLocks noChangeArrowheads="1"/>
          </p:cNvSpPr>
          <p:nvPr/>
        </p:nvSpPr>
        <p:spPr bwMode="auto">
          <a:xfrm>
            <a:off x="4495800" y="3352800"/>
            <a:ext cx="304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5</a:t>
            </a:r>
          </a:p>
        </p:txBody>
      </p:sp>
      <p:sp>
        <p:nvSpPr>
          <p:cNvPr id="52264" name="Line 39"/>
          <p:cNvSpPr>
            <a:spLocks noChangeShapeType="1"/>
          </p:cNvSpPr>
          <p:nvPr/>
        </p:nvSpPr>
        <p:spPr bwMode="auto">
          <a:xfrm flipV="1">
            <a:off x="1676400" y="4343400"/>
            <a:ext cx="3886200" cy="1066800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2265" name="Line 40"/>
          <p:cNvSpPr>
            <a:spLocks noChangeShapeType="1"/>
          </p:cNvSpPr>
          <p:nvPr/>
        </p:nvSpPr>
        <p:spPr bwMode="auto">
          <a:xfrm flipV="1">
            <a:off x="1676400" y="4495800"/>
            <a:ext cx="3886200" cy="1066800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2266" name="Rectangle 42"/>
          <p:cNvSpPr>
            <a:spLocks noChangeArrowheads="1"/>
          </p:cNvSpPr>
          <p:nvPr/>
        </p:nvSpPr>
        <p:spPr bwMode="auto">
          <a:xfrm>
            <a:off x="4724400" y="4648200"/>
            <a:ext cx="304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8</a:t>
            </a:r>
          </a:p>
        </p:txBody>
      </p:sp>
      <p:sp>
        <p:nvSpPr>
          <p:cNvPr id="52267" name="Rectangle 41"/>
          <p:cNvSpPr>
            <a:spLocks noChangeArrowheads="1"/>
          </p:cNvSpPr>
          <p:nvPr/>
        </p:nvSpPr>
        <p:spPr bwMode="auto">
          <a:xfrm>
            <a:off x="4724400" y="4191000"/>
            <a:ext cx="304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7</a:t>
            </a:r>
          </a:p>
        </p:txBody>
      </p:sp>
      <p:sp>
        <p:nvSpPr>
          <p:cNvPr id="52268" name="Line 35"/>
          <p:cNvSpPr>
            <a:spLocks noChangeShapeType="1"/>
          </p:cNvSpPr>
          <p:nvPr/>
        </p:nvSpPr>
        <p:spPr bwMode="auto">
          <a:xfrm>
            <a:off x="1752600" y="5715000"/>
            <a:ext cx="36576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2269" name="Rectangle 43"/>
          <p:cNvSpPr>
            <a:spLocks noChangeArrowheads="1"/>
          </p:cNvSpPr>
          <p:nvPr/>
        </p:nvSpPr>
        <p:spPr bwMode="auto">
          <a:xfrm>
            <a:off x="4114800" y="5334000"/>
            <a:ext cx="304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9</a:t>
            </a:r>
          </a:p>
        </p:txBody>
      </p:sp>
      <p:sp>
        <p:nvSpPr>
          <p:cNvPr id="52270" name="Rectangle 45"/>
          <p:cNvSpPr>
            <a:spLocks noChangeArrowheads="1"/>
          </p:cNvSpPr>
          <p:nvPr/>
        </p:nvSpPr>
        <p:spPr bwMode="auto">
          <a:xfrm>
            <a:off x="1828800" y="5867400"/>
            <a:ext cx="31242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lnSpc>
                <a:spcPts val="1363"/>
              </a:lnSpc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FF0000"/>
                </a:solidFill>
                <a:latin typeface="Arial" charset="0"/>
              </a:rPr>
              <a:t>GET /foo.jpg</a:t>
            </a:r>
          </a:p>
          <a:p>
            <a:pPr eaLnBrk="1" hangingPunct="1">
              <a:lnSpc>
                <a:spcPts val="1363"/>
              </a:lnSpc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FF0000"/>
                </a:solidFill>
                <a:latin typeface="Arial" charset="0"/>
              </a:rPr>
              <a:t>Host: cache.cnn.com</a:t>
            </a:r>
          </a:p>
        </p:txBody>
      </p:sp>
      <p:sp>
        <p:nvSpPr>
          <p:cNvPr id="52271" name="TextBox 57"/>
          <p:cNvSpPr txBox="1">
            <a:spLocks noChangeArrowheads="1"/>
          </p:cNvSpPr>
          <p:nvPr/>
        </p:nvSpPr>
        <p:spPr bwMode="auto">
          <a:xfrm>
            <a:off x="457200" y="5638800"/>
            <a:ext cx="13684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x-none" sz="2400">
                <a:solidFill>
                  <a:srgbClr val="FF0000"/>
                </a:solidFill>
                <a:latin typeface="Times New Roman" charset="0"/>
              </a:rPr>
              <a:t>End user</a:t>
            </a:r>
          </a:p>
        </p:txBody>
      </p:sp>
    </p:spTree>
    <p:extLst>
      <p:ext uri="{BB962C8B-B14F-4D97-AF65-F5344CB8AC3E}">
        <p14:creationId xmlns:p14="http://schemas.microsoft.com/office/powerpoint/2010/main" val="55301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6418" name="Rectangle 2"/>
          <p:cNvSpPr>
            <a:spLocks noChangeArrowheads="1"/>
          </p:cNvSpPr>
          <p:nvPr/>
        </p:nvSpPr>
        <p:spPr bwMode="auto">
          <a:xfrm>
            <a:off x="304800" y="1447800"/>
            <a:ext cx="8534400" cy="50292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74997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r>
              <a:rPr lang="en-US" dirty="0">
                <a:latin typeface="Courier New" pitchFamily="-111" charset="0"/>
                <a:ea typeface="+mn-ea"/>
              </a:rPr>
              <a:t>HTTP</a:t>
            </a:r>
          </a:p>
        </p:txBody>
      </p:sp>
      <p:pic>
        <p:nvPicPr>
          <p:cNvPr id="54275" name="Picture 31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6400" y="5410200"/>
            <a:ext cx="1143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4276" name="Rectangle 1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x-none"/>
              <a:t>How Akamai Uses DNS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533400" y="3200400"/>
            <a:ext cx="5181600" cy="2819400"/>
            <a:chOff x="3360" y="96"/>
            <a:chExt cx="1056" cy="720"/>
          </a:xfrm>
          <a:solidFill>
            <a:srgbClr val="8EB4E3"/>
          </a:solidFill>
        </p:grpSpPr>
        <p:sp>
          <p:nvSpPr>
            <p:cNvPr id="90159" name="Oval 4"/>
            <p:cNvSpPr>
              <a:spLocks noChangeArrowheads="1"/>
            </p:cNvSpPr>
            <p:nvPr/>
          </p:nvSpPr>
          <p:spPr bwMode="auto">
            <a:xfrm>
              <a:off x="3360" y="144"/>
              <a:ext cx="528" cy="384"/>
            </a:xfrm>
            <a:prstGeom prst="ellipse">
              <a:avLst/>
            </a:prstGeom>
            <a:grp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Courier New" pitchFamily="-108" charset="0"/>
                <a:ea typeface="+mn-ea"/>
              </a:endParaRPr>
            </a:p>
          </p:txBody>
        </p:sp>
        <p:sp>
          <p:nvSpPr>
            <p:cNvPr id="90160" name="Oval 5"/>
            <p:cNvSpPr>
              <a:spLocks noChangeArrowheads="1"/>
            </p:cNvSpPr>
            <p:nvPr/>
          </p:nvSpPr>
          <p:spPr bwMode="auto">
            <a:xfrm>
              <a:off x="3600" y="96"/>
              <a:ext cx="528" cy="384"/>
            </a:xfrm>
            <a:prstGeom prst="ellipse">
              <a:avLst/>
            </a:prstGeom>
            <a:grp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Courier New" pitchFamily="-108" charset="0"/>
                <a:ea typeface="+mn-ea"/>
              </a:endParaRPr>
            </a:p>
          </p:txBody>
        </p:sp>
        <p:sp>
          <p:nvSpPr>
            <p:cNvPr id="90161" name="Oval 6"/>
            <p:cNvSpPr>
              <a:spLocks noChangeArrowheads="1"/>
            </p:cNvSpPr>
            <p:nvPr/>
          </p:nvSpPr>
          <p:spPr bwMode="auto">
            <a:xfrm>
              <a:off x="3840" y="192"/>
              <a:ext cx="528" cy="384"/>
            </a:xfrm>
            <a:prstGeom prst="ellipse">
              <a:avLst/>
            </a:prstGeom>
            <a:grp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Courier New" pitchFamily="-108" charset="0"/>
                <a:ea typeface="+mn-ea"/>
              </a:endParaRPr>
            </a:p>
          </p:txBody>
        </p:sp>
        <p:sp>
          <p:nvSpPr>
            <p:cNvPr id="90162" name="Oval 7"/>
            <p:cNvSpPr>
              <a:spLocks noChangeArrowheads="1"/>
            </p:cNvSpPr>
            <p:nvPr/>
          </p:nvSpPr>
          <p:spPr bwMode="auto">
            <a:xfrm>
              <a:off x="3888" y="432"/>
              <a:ext cx="528" cy="384"/>
            </a:xfrm>
            <a:prstGeom prst="ellipse">
              <a:avLst/>
            </a:prstGeom>
            <a:grp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Courier New" pitchFamily="-108" charset="0"/>
                <a:ea typeface="+mn-ea"/>
              </a:endParaRPr>
            </a:p>
          </p:txBody>
        </p:sp>
        <p:sp>
          <p:nvSpPr>
            <p:cNvPr id="90163" name="Oval 8"/>
            <p:cNvSpPr>
              <a:spLocks noChangeArrowheads="1"/>
            </p:cNvSpPr>
            <p:nvPr/>
          </p:nvSpPr>
          <p:spPr bwMode="auto">
            <a:xfrm>
              <a:off x="3600" y="432"/>
              <a:ext cx="528" cy="384"/>
            </a:xfrm>
            <a:prstGeom prst="ellipse">
              <a:avLst/>
            </a:prstGeom>
            <a:grp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Courier New" pitchFamily="-108" charset="0"/>
                <a:ea typeface="+mn-ea"/>
              </a:endParaRPr>
            </a:p>
          </p:txBody>
        </p:sp>
        <p:sp>
          <p:nvSpPr>
            <p:cNvPr id="90164" name="Oval 9"/>
            <p:cNvSpPr>
              <a:spLocks noChangeArrowheads="1"/>
            </p:cNvSpPr>
            <p:nvPr/>
          </p:nvSpPr>
          <p:spPr bwMode="auto">
            <a:xfrm>
              <a:off x="3360" y="384"/>
              <a:ext cx="528" cy="384"/>
            </a:xfrm>
            <a:prstGeom prst="ellipse">
              <a:avLst/>
            </a:prstGeom>
            <a:grp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Courier New" pitchFamily="-108" charset="0"/>
                <a:ea typeface="+mn-ea"/>
              </a:endParaRPr>
            </a:p>
          </p:txBody>
        </p:sp>
      </p:grpSp>
      <p:sp>
        <p:nvSpPr>
          <p:cNvPr id="54278" name="Rectangle 12"/>
          <p:cNvSpPr>
            <a:spLocks noChangeArrowheads="1"/>
          </p:cNvSpPr>
          <p:nvPr/>
        </p:nvSpPr>
        <p:spPr bwMode="auto">
          <a:xfrm>
            <a:off x="152400" y="1447800"/>
            <a:ext cx="3429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cnn.com (content provider)</a:t>
            </a:r>
          </a:p>
        </p:txBody>
      </p:sp>
      <p:pic>
        <p:nvPicPr>
          <p:cNvPr id="54279" name="Picture 13" descr="Computer5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4572000"/>
            <a:ext cx="1238250" cy="1089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4280" name="Picture 14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1828800"/>
            <a:ext cx="1143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4281" name="Picture 15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600" y="1981200"/>
            <a:ext cx="1143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4282" name="Rectangle 17"/>
          <p:cNvSpPr>
            <a:spLocks noChangeArrowheads="1"/>
          </p:cNvSpPr>
          <p:nvPr/>
        </p:nvSpPr>
        <p:spPr bwMode="auto">
          <a:xfrm>
            <a:off x="2971800" y="1524000"/>
            <a:ext cx="31242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DNS TLD server</a:t>
            </a:r>
          </a:p>
        </p:txBody>
      </p:sp>
      <p:sp>
        <p:nvSpPr>
          <p:cNvPr id="54283" name="Line 19"/>
          <p:cNvSpPr>
            <a:spLocks noChangeShapeType="1"/>
          </p:cNvSpPr>
          <p:nvPr/>
        </p:nvSpPr>
        <p:spPr bwMode="auto">
          <a:xfrm flipV="1">
            <a:off x="1219200" y="2895600"/>
            <a:ext cx="0" cy="16764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4284" name="Line 20"/>
          <p:cNvSpPr>
            <a:spLocks noChangeShapeType="1"/>
          </p:cNvSpPr>
          <p:nvPr/>
        </p:nvSpPr>
        <p:spPr bwMode="auto">
          <a:xfrm flipV="1">
            <a:off x="1371600" y="2971800"/>
            <a:ext cx="0" cy="16002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4285" name="Rectangle 21"/>
          <p:cNvSpPr>
            <a:spLocks noChangeArrowheads="1"/>
          </p:cNvSpPr>
          <p:nvPr/>
        </p:nvSpPr>
        <p:spPr bwMode="auto">
          <a:xfrm>
            <a:off x="914400" y="3581400"/>
            <a:ext cx="304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1</a:t>
            </a:r>
          </a:p>
        </p:txBody>
      </p:sp>
      <p:sp>
        <p:nvSpPr>
          <p:cNvPr id="54286" name="Rectangle 22"/>
          <p:cNvSpPr>
            <a:spLocks noChangeArrowheads="1"/>
          </p:cNvSpPr>
          <p:nvPr/>
        </p:nvSpPr>
        <p:spPr bwMode="auto">
          <a:xfrm>
            <a:off x="1371600" y="3581400"/>
            <a:ext cx="304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2</a:t>
            </a:r>
          </a:p>
        </p:txBody>
      </p:sp>
      <p:pic>
        <p:nvPicPr>
          <p:cNvPr id="54287" name="Picture 27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0" y="3124200"/>
            <a:ext cx="6858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4288" name="Picture 28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2600" y="4114800"/>
            <a:ext cx="6858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4289" name="Rectangle 29"/>
          <p:cNvSpPr>
            <a:spLocks noChangeArrowheads="1"/>
          </p:cNvSpPr>
          <p:nvPr/>
        </p:nvSpPr>
        <p:spPr bwMode="auto">
          <a:xfrm>
            <a:off x="5334000" y="3124200"/>
            <a:ext cx="2227263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600">
                <a:solidFill>
                  <a:srgbClr val="000000"/>
                </a:solidFill>
                <a:latin typeface="Arial" charset="0"/>
              </a:rPr>
              <a:t>Akamai global </a:t>
            </a:r>
          </a:p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600">
                <a:solidFill>
                  <a:srgbClr val="000000"/>
                </a:solidFill>
                <a:latin typeface="Arial" charset="0"/>
              </a:rPr>
              <a:t>DNS server</a:t>
            </a:r>
          </a:p>
        </p:txBody>
      </p:sp>
      <p:sp>
        <p:nvSpPr>
          <p:cNvPr id="54290" name="Rectangle 30"/>
          <p:cNvSpPr>
            <a:spLocks noChangeArrowheads="1"/>
          </p:cNvSpPr>
          <p:nvPr/>
        </p:nvSpPr>
        <p:spPr bwMode="auto">
          <a:xfrm>
            <a:off x="6019800" y="4038600"/>
            <a:ext cx="2286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600">
                <a:solidFill>
                  <a:srgbClr val="000000"/>
                </a:solidFill>
                <a:latin typeface="Arial" charset="0"/>
              </a:rPr>
              <a:t>Akamai regional</a:t>
            </a:r>
          </a:p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600">
                <a:solidFill>
                  <a:srgbClr val="000000"/>
                </a:solidFill>
                <a:latin typeface="Arial" charset="0"/>
              </a:rPr>
              <a:t>DNS server</a:t>
            </a:r>
          </a:p>
        </p:txBody>
      </p:sp>
      <p:pic>
        <p:nvPicPr>
          <p:cNvPr id="54291" name="Picture 31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0" y="5181600"/>
            <a:ext cx="381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4292" name="Rectangle 32"/>
          <p:cNvSpPr>
            <a:spLocks noChangeArrowheads="1"/>
          </p:cNvSpPr>
          <p:nvPr/>
        </p:nvSpPr>
        <p:spPr bwMode="auto">
          <a:xfrm>
            <a:off x="6858000" y="5486400"/>
            <a:ext cx="198120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Nearby </a:t>
            </a:r>
            <a:br>
              <a:rPr lang="en-US" altLang="x-none" sz="1800">
                <a:solidFill>
                  <a:srgbClr val="000000"/>
                </a:solidFill>
                <a:latin typeface="Arial" charset="0"/>
              </a:rPr>
            </a:b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Akamai </a:t>
            </a:r>
          </a:p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cluster</a:t>
            </a:r>
          </a:p>
        </p:txBody>
      </p:sp>
      <p:sp>
        <p:nvSpPr>
          <p:cNvPr id="57" name="Oval 56"/>
          <p:cNvSpPr>
            <a:spLocks noChangeArrowheads="1"/>
          </p:cNvSpPr>
          <p:nvPr/>
        </p:nvSpPr>
        <p:spPr bwMode="auto">
          <a:xfrm>
            <a:off x="5181600" y="5105400"/>
            <a:ext cx="2133600" cy="1524000"/>
          </a:xfrm>
          <a:prstGeom prst="ellips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>
            <a:outerShdw blurRad="40000" dist="23000" dir="5400000" rotWithShape="0">
              <a:srgbClr val="000000">
                <a:alpha val="34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/>
            <a:endParaRPr lang="x-none" altLang="x-none">
              <a:solidFill>
                <a:srgbClr val="FFFFFF"/>
              </a:solidFill>
              <a:latin typeface="Calibri" charset="0"/>
            </a:endParaRPr>
          </a:p>
        </p:txBody>
      </p:sp>
      <p:pic>
        <p:nvPicPr>
          <p:cNvPr id="54295" name="Picture 31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5562600"/>
            <a:ext cx="381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4296" name="Picture 31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0" y="5943600"/>
            <a:ext cx="381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4297" name="Picture 31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8600" y="1600200"/>
            <a:ext cx="381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4298" name="Picture 31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9600" y="1981200"/>
            <a:ext cx="381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4299" name="Picture 31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000" y="2362200"/>
            <a:ext cx="381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4" name="Oval 63"/>
          <p:cNvSpPr>
            <a:spLocks noChangeArrowheads="1"/>
          </p:cNvSpPr>
          <p:nvPr/>
        </p:nvSpPr>
        <p:spPr bwMode="auto">
          <a:xfrm>
            <a:off x="7239000" y="1524000"/>
            <a:ext cx="1524000" cy="1447800"/>
          </a:xfrm>
          <a:prstGeom prst="ellips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>
            <a:outerShdw blurRad="40000" dist="23000" dir="5400000" rotWithShape="0">
              <a:srgbClr val="000000">
                <a:alpha val="34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/>
            <a:endParaRPr lang="x-none" altLang="x-none">
              <a:solidFill>
                <a:srgbClr val="FFFFFF"/>
              </a:solidFill>
              <a:latin typeface="Calibri" charset="0"/>
            </a:endParaRPr>
          </a:p>
        </p:txBody>
      </p:sp>
      <p:pic>
        <p:nvPicPr>
          <p:cNvPr id="54301" name="Picture 31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800" y="2438400"/>
            <a:ext cx="381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4302" name="Picture 31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1981200"/>
            <a:ext cx="381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4303" name="Rectangle 32"/>
          <p:cNvSpPr>
            <a:spLocks noChangeArrowheads="1"/>
          </p:cNvSpPr>
          <p:nvPr/>
        </p:nvSpPr>
        <p:spPr bwMode="auto">
          <a:xfrm>
            <a:off x="7391400" y="2971800"/>
            <a:ext cx="16002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Akamai</a:t>
            </a:r>
          </a:p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cluster</a:t>
            </a:r>
          </a:p>
        </p:txBody>
      </p:sp>
      <p:sp>
        <p:nvSpPr>
          <p:cNvPr id="54304" name="Line 23"/>
          <p:cNvSpPr>
            <a:spLocks noChangeShapeType="1"/>
          </p:cNvSpPr>
          <p:nvPr/>
        </p:nvSpPr>
        <p:spPr bwMode="auto">
          <a:xfrm flipV="1">
            <a:off x="1447800" y="2895600"/>
            <a:ext cx="2651125" cy="1752600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4305" name="Line 24"/>
          <p:cNvSpPr>
            <a:spLocks noChangeShapeType="1"/>
          </p:cNvSpPr>
          <p:nvPr/>
        </p:nvSpPr>
        <p:spPr bwMode="auto">
          <a:xfrm flipV="1">
            <a:off x="1524000" y="3076575"/>
            <a:ext cx="2651125" cy="1724025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4306" name="Rectangle 25"/>
          <p:cNvSpPr>
            <a:spLocks noChangeArrowheads="1"/>
          </p:cNvSpPr>
          <p:nvPr/>
        </p:nvSpPr>
        <p:spPr bwMode="auto">
          <a:xfrm>
            <a:off x="2362200" y="3505200"/>
            <a:ext cx="304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3</a:t>
            </a:r>
          </a:p>
        </p:txBody>
      </p:sp>
      <p:sp>
        <p:nvSpPr>
          <p:cNvPr id="54307" name="Rectangle 26"/>
          <p:cNvSpPr>
            <a:spLocks noChangeArrowheads="1"/>
          </p:cNvSpPr>
          <p:nvPr/>
        </p:nvSpPr>
        <p:spPr bwMode="auto">
          <a:xfrm>
            <a:off x="2667000" y="3962400"/>
            <a:ext cx="304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4</a:t>
            </a:r>
          </a:p>
        </p:txBody>
      </p:sp>
      <p:sp>
        <p:nvSpPr>
          <p:cNvPr id="54308" name="Line 33"/>
          <p:cNvSpPr>
            <a:spLocks noChangeShapeType="1"/>
          </p:cNvSpPr>
          <p:nvPr/>
        </p:nvSpPr>
        <p:spPr bwMode="auto">
          <a:xfrm flipV="1">
            <a:off x="1524000" y="3627438"/>
            <a:ext cx="3382963" cy="1325562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4309" name="Line 34"/>
          <p:cNvSpPr>
            <a:spLocks noChangeShapeType="1"/>
          </p:cNvSpPr>
          <p:nvPr/>
        </p:nvSpPr>
        <p:spPr bwMode="auto">
          <a:xfrm flipV="1">
            <a:off x="1524000" y="3779838"/>
            <a:ext cx="3382963" cy="1325562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4310" name="Rectangle 38"/>
          <p:cNvSpPr>
            <a:spLocks noChangeArrowheads="1"/>
          </p:cNvSpPr>
          <p:nvPr/>
        </p:nvSpPr>
        <p:spPr bwMode="auto">
          <a:xfrm>
            <a:off x="4495800" y="3886200"/>
            <a:ext cx="304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6</a:t>
            </a:r>
          </a:p>
        </p:txBody>
      </p:sp>
      <p:sp>
        <p:nvSpPr>
          <p:cNvPr id="54311" name="Rectangle 51"/>
          <p:cNvSpPr>
            <a:spLocks noChangeArrowheads="1"/>
          </p:cNvSpPr>
          <p:nvPr/>
        </p:nvSpPr>
        <p:spPr bwMode="auto">
          <a:xfrm>
            <a:off x="4495800" y="3352800"/>
            <a:ext cx="304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5</a:t>
            </a:r>
          </a:p>
        </p:txBody>
      </p:sp>
      <p:sp>
        <p:nvSpPr>
          <p:cNvPr id="54312" name="Line 39"/>
          <p:cNvSpPr>
            <a:spLocks noChangeShapeType="1"/>
          </p:cNvSpPr>
          <p:nvPr/>
        </p:nvSpPr>
        <p:spPr bwMode="auto">
          <a:xfrm flipV="1">
            <a:off x="1676400" y="4343400"/>
            <a:ext cx="3886200" cy="1066800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4313" name="Line 40"/>
          <p:cNvSpPr>
            <a:spLocks noChangeShapeType="1"/>
          </p:cNvSpPr>
          <p:nvPr/>
        </p:nvSpPr>
        <p:spPr bwMode="auto">
          <a:xfrm flipV="1">
            <a:off x="1676400" y="4495800"/>
            <a:ext cx="3886200" cy="1066800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4314" name="Rectangle 42"/>
          <p:cNvSpPr>
            <a:spLocks noChangeArrowheads="1"/>
          </p:cNvSpPr>
          <p:nvPr/>
        </p:nvSpPr>
        <p:spPr bwMode="auto">
          <a:xfrm>
            <a:off x="4724400" y="4648200"/>
            <a:ext cx="304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8</a:t>
            </a:r>
          </a:p>
        </p:txBody>
      </p:sp>
      <p:sp>
        <p:nvSpPr>
          <p:cNvPr id="54315" name="Rectangle 41"/>
          <p:cNvSpPr>
            <a:spLocks noChangeArrowheads="1"/>
          </p:cNvSpPr>
          <p:nvPr/>
        </p:nvSpPr>
        <p:spPr bwMode="auto">
          <a:xfrm>
            <a:off x="4724400" y="4191000"/>
            <a:ext cx="304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7</a:t>
            </a:r>
          </a:p>
        </p:txBody>
      </p:sp>
      <p:sp>
        <p:nvSpPr>
          <p:cNvPr id="54316" name="Line 35"/>
          <p:cNvSpPr>
            <a:spLocks noChangeShapeType="1"/>
          </p:cNvSpPr>
          <p:nvPr/>
        </p:nvSpPr>
        <p:spPr bwMode="auto">
          <a:xfrm>
            <a:off x="1752600" y="5715000"/>
            <a:ext cx="36576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4317" name="Rectangle 43"/>
          <p:cNvSpPr>
            <a:spLocks noChangeArrowheads="1"/>
          </p:cNvSpPr>
          <p:nvPr/>
        </p:nvSpPr>
        <p:spPr bwMode="auto">
          <a:xfrm>
            <a:off x="4114800" y="5334000"/>
            <a:ext cx="304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9</a:t>
            </a:r>
          </a:p>
        </p:txBody>
      </p:sp>
      <p:sp>
        <p:nvSpPr>
          <p:cNvPr id="54318" name="Rectangle 45"/>
          <p:cNvSpPr>
            <a:spLocks noChangeArrowheads="1"/>
          </p:cNvSpPr>
          <p:nvPr/>
        </p:nvSpPr>
        <p:spPr bwMode="auto">
          <a:xfrm>
            <a:off x="1828800" y="5867400"/>
            <a:ext cx="31242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lnSpc>
                <a:spcPts val="1363"/>
              </a:lnSpc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FF0000"/>
                </a:solidFill>
                <a:latin typeface="Arial" charset="0"/>
              </a:rPr>
              <a:t>GET /foo.jpg</a:t>
            </a:r>
          </a:p>
          <a:p>
            <a:pPr eaLnBrk="1" hangingPunct="1">
              <a:lnSpc>
                <a:spcPts val="1363"/>
              </a:lnSpc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FF0000"/>
                </a:solidFill>
                <a:latin typeface="Arial" charset="0"/>
              </a:rPr>
              <a:t>Host: cache.cnn.com</a:t>
            </a:r>
          </a:p>
        </p:txBody>
      </p:sp>
      <p:sp>
        <p:nvSpPr>
          <p:cNvPr id="54319" name="Rectangle 37"/>
          <p:cNvSpPr>
            <a:spLocks noChangeArrowheads="1"/>
          </p:cNvSpPr>
          <p:nvPr/>
        </p:nvSpPr>
        <p:spPr bwMode="auto">
          <a:xfrm>
            <a:off x="2438400" y="2667000"/>
            <a:ext cx="4572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12</a:t>
            </a:r>
          </a:p>
        </p:txBody>
      </p:sp>
      <p:cxnSp>
        <p:nvCxnSpPr>
          <p:cNvPr id="54320" name="AutoShape 47"/>
          <p:cNvCxnSpPr>
            <a:cxnSpLocks noChangeShapeType="1"/>
          </p:cNvCxnSpPr>
          <p:nvPr/>
        </p:nvCxnSpPr>
        <p:spPr bwMode="auto">
          <a:xfrm>
            <a:off x="1828800" y="2247900"/>
            <a:ext cx="3886200" cy="3238500"/>
          </a:xfrm>
          <a:prstGeom prst="curvedConnector3">
            <a:avLst>
              <a:gd name="adj1" fmla="val 50000"/>
            </a:avLst>
          </a:prstGeom>
          <a:noFill/>
          <a:ln w="28575">
            <a:solidFill>
              <a:srgbClr val="FF0000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4321" name="AutoShape 48"/>
          <p:cNvCxnSpPr>
            <a:cxnSpLocks noChangeShapeType="1"/>
          </p:cNvCxnSpPr>
          <p:nvPr/>
        </p:nvCxnSpPr>
        <p:spPr bwMode="auto">
          <a:xfrm>
            <a:off x="1752600" y="2438400"/>
            <a:ext cx="3886200" cy="3200400"/>
          </a:xfrm>
          <a:prstGeom prst="curvedConnector3">
            <a:avLst>
              <a:gd name="adj1" fmla="val 50000"/>
            </a:avLst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4322" name="Rectangle 49"/>
          <p:cNvSpPr>
            <a:spLocks noChangeArrowheads="1"/>
          </p:cNvSpPr>
          <p:nvPr/>
        </p:nvSpPr>
        <p:spPr bwMode="auto">
          <a:xfrm>
            <a:off x="3048000" y="2362200"/>
            <a:ext cx="4572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11</a:t>
            </a:r>
          </a:p>
        </p:txBody>
      </p:sp>
      <p:sp>
        <p:nvSpPr>
          <p:cNvPr id="54323" name="Rectangle 50"/>
          <p:cNvSpPr>
            <a:spLocks noChangeArrowheads="1"/>
          </p:cNvSpPr>
          <p:nvPr/>
        </p:nvSpPr>
        <p:spPr bwMode="auto">
          <a:xfrm>
            <a:off x="1752600" y="1905000"/>
            <a:ext cx="1828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FF0000"/>
                </a:solidFill>
                <a:latin typeface="Arial" charset="0"/>
              </a:rPr>
              <a:t>GET foo.jpg</a:t>
            </a:r>
          </a:p>
        </p:txBody>
      </p:sp>
      <p:pic>
        <p:nvPicPr>
          <p:cNvPr id="88" name="Picture 8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34075" y="6162675"/>
            <a:ext cx="6223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9" name="Picture 8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4513" y="2667000"/>
            <a:ext cx="62071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4326" name="TextBox 64"/>
          <p:cNvSpPr txBox="1">
            <a:spLocks noChangeArrowheads="1"/>
          </p:cNvSpPr>
          <p:nvPr/>
        </p:nvSpPr>
        <p:spPr bwMode="auto">
          <a:xfrm>
            <a:off x="457200" y="5638800"/>
            <a:ext cx="13684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x-none" sz="2400">
                <a:solidFill>
                  <a:srgbClr val="FF0000"/>
                </a:solidFill>
                <a:latin typeface="Times New Roman" charset="0"/>
              </a:rPr>
              <a:t>End user</a:t>
            </a:r>
          </a:p>
        </p:txBody>
      </p:sp>
    </p:spTree>
    <p:extLst>
      <p:ext uri="{BB962C8B-B14F-4D97-AF65-F5344CB8AC3E}">
        <p14:creationId xmlns:p14="http://schemas.microsoft.com/office/powerpoint/2010/main" val="1474692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03783E-6 4.18459E-6 C 0.05779 0.0451 0.11559 0.09044 0.14613 0.14619 C 0.17668 0.20217 0.13277 0.27527 0.18344 0.33587 C 0.23412 0.39648 0.34224 0.45338 0.45071 0.51052 " pathEditMode="relative" rAng="0" ptsTypes="aaaA">
                                      <p:cBhvr>
                                        <p:cTn id="6" dur="2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527" y="2551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6418" name="Rectangle 2"/>
          <p:cNvSpPr>
            <a:spLocks noChangeArrowheads="1"/>
          </p:cNvSpPr>
          <p:nvPr/>
        </p:nvSpPr>
        <p:spPr bwMode="auto">
          <a:xfrm>
            <a:off x="304800" y="1447800"/>
            <a:ext cx="8534400" cy="50292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74997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r>
              <a:rPr lang="en-US" dirty="0">
                <a:latin typeface="Courier New" pitchFamily="-111" charset="0"/>
                <a:ea typeface="+mn-ea"/>
              </a:rPr>
              <a:t>HTTP</a:t>
            </a:r>
          </a:p>
        </p:txBody>
      </p:sp>
      <p:pic>
        <p:nvPicPr>
          <p:cNvPr id="56323" name="Picture 31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6400" y="5410200"/>
            <a:ext cx="1143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6324" name="Rectangle 1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x-none"/>
              <a:t>How Akamai Uses DNS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533400" y="3200400"/>
            <a:ext cx="5181600" cy="2819400"/>
            <a:chOff x="3360" y="96"/>
            <a:chExt cx="1056" cy="720"/>
          </a:xfrm>
          <a:solidFill>
            <a:srgbClr val="8EB4E3"/>
          </a:solidFill>
        </p:grpSpPr>
        <p:sp>
          <p:nvSpPr>
            <p:cNvPr id="90159" name="Oval 4"/>
            <p:cNvSpPr>
              <a:spLocks noChangeArrowheads="1"/>
            </p:cNvSpPr>
            <p:nvPr/>
          </p:nvSpPr>
          <p:spPr bwMode="auto">
            <a:xfrm>
              <a:off x="3360" y="144"/>
              <a:ext cx="528" cy="384"/>
            </a:xfrm>
            <a:prstGeom prst="ellipse">
              <a:avLst/>
            </a:prstGeom>
            <a:grp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Courier New" pitchFamily="-108" charset="0"/>
                <a:ea typeface="+mn-ea"/>
              </a:endParaRPr>
            </a:p>
          </p:txBody>
        </p:sp>
        <p:sp>
          <p:nvSpPr>
            <p:cNvPr id="90160" name="Oval 5"/>
            <p:cNvSpPr>
              <a:spLocks noChangeArrowheads="1"/>
            </p:cNvSpPr>
            <p:nvPr/>
          </p:nvSpPr>
          <p:spPr bwMode="auto">
            <a:xfrm>
              <a:off x="3600" y="96"/>
              <a:ext cx="528" cy="384"/>
            </a:xfrm>
            <a:prstGeom prst="ellipse">
              <a:avLst/>
            </a:prstGeom>
            <a:grp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Courier New" pitchFamily="-108" charset="0"/>
                <a:ea typeface="+mn-ea"/>
              </a:endParaRPr>
            </a:p>
          </p:txBody>
        </p:sp>
        <p:sp>
          <p:nvSpPr>
            <p:cNvPr id="90161" name="Oval 6"/>
            <p:cNvSpPr>
              <a:spLocks noChangeArrowheads="1"/>
            </p:cNvSpPr>
            <p:nvPr/>
          </p:nvSpPr>
          <p:spPr bwMode="auto">
            <a:xfrm>
              <a:off x="3840" y="192"/>
              <a:ext cx="528" cy="384"/>
            </a:xfrm>
            <a:prstGeom prst="ellipse">
              <a:avLst/>
            </a:prstGeom>
            <a:grp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Courier New" pitchFamily="-108" charset="0"/>
                <a:ea typeface="+mn-ea"/>
              </a:endParaRPr>
            </a:p>
          </p:txBody>
        </p:sp>
        <p:sp>
          <p:nvSpPr>
            <p:cNvPr id="90162" name="Oval 7"/>
            <p:cNvSpPr>
              <a:spLocks noChangeArrowheads="1"/>
            </p:cNvSpPr>
            <p:nvPr/>
          </p:nvSpPr>
          <p:spPr bwMode="auto">
            <a:xfrm>
              <a:off x="3888" y="432"/>
              <a:ext cx="528" cy="384"/>
            </a:xfrm>
            <a:prstGeom prst="ellipse">
              <a:avLst/>
            </a:prstGeom>
            <a:grp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Courier New" pitchFamily="-108" charset="0"/>
                <a:ea typeface="+mn-ea"/>
              </a:endParaRPr>
            </a:p>
          </p:txBody>
        </p:sp>
        <p:sp>
          <p:nvSpPr>
            <p:cNvPr id="90163" name="Oval 8"/>
            <p:cNvSpPr>
              <a:spLocks noChangeArrowheads="1"/>
            </p:cNvSpPr>
            <p:nvPr/>
          </p:nvSpPr>
          <p:spPr bwMode="auto">
            <a:xfrm>
              <a:off x="3600" y="432"/>
              <a:ext cx="528" cy="384"/>
            </a:xfrm>
            <a:prstGeom prst="ellipse">
              <a:avLst/>
            </a:prstGeom>
            <a:grp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Courier New" pitchFamily="-108" charset="0"/>
                <a:ea typeface="+mn-ea"/>
              </a:endParaRPr>
            </a:p>
          </p:txBody>
        </p:sp>
        <p:sp>
          <p:nvSpPr>
            <p:cNvPr id="90164" name="Oval 9"/>
            <p:cNvSpPr>
              <a:spLocks noChangeArrowheads="1"/>
            </p:cNvSpPr>
            <p:nvPr/>
          </p:nvSpPr>
          <p:spPr bwMode="auto">
            <a:xfrm>
              <a:off x="3360" y="384"/>
              <a:ext cx="528" cy="384"/>
            </a:xfrm>
            <a:prstGeom prst="ellipse">
              <a:avLst/>
            </a:prstGeom>
            <a:grp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Courier New" pitchFamily="-108" charset="0"/>
                <a:ea typeface="+mn-ea"/>
              </a:endParaRPr>
            </a:p>
          </p:txBody>
        </p:sp>
      </p:grpSp>
      <p:sp>
        <p:nvSpPr>
          <p:cNvPr id="56326" name="Rectangle 12"/>
          <p:cNvSpPr>
            <a:spLocks noChangeArrowheads="1"/>
          </p:cNvSpPr>
          <p:nvPr/>
        </p:nvSpPr>
        <p:spPr bwMode="auto">
          <a:xfrm>
            <a:off x="152400" y="1447800"/>
            <a:ext cx="3429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cnn.com (content provider)</a:t>
            </a:r>
          </a:p>
        </p:txBody>
      </p:sp>
      <p:pic>
        <p:nvPicPr>
          <p:cNvPr id="56327" name="Picture 13" descr="Computer5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4572000"/>
            <a:ext cx="1238250" cy="1089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6328" name="Picture 14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1828800"/>
            <a:ext cx="1143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6329" name="Picture 15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600" y="1981200"/>
            <a:ext cx="1143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6330" name="Rectangle 17"/>
          <p:cNvSpPr>
            <a:spLocks noChangeArrowheads="1"/>
          </p:cNvSpPr>
          <p:nvPr/>
        </p:nvSpPr>
        <p:spPr bwMode="auto">
          <a:xfrm>
            <a:off x="2971800" y="1524000"/>
            <a:ext cx="31242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DNS TLD server</a:t>
            </a:r>
          </a:p>
        </p:txBody>
      </p:sp>
      <p:sp>
        <p:nvSpPr>
          <p:cNvPr id="56331" name="Line 19"/>
          <p:cNvSpPr>
            <a:spLocks noChangeShapeType="1"/>
          </p:cNvSpPr>
          <p:nvPr/>
        </p:nvSpPr>
        <p:spPr bwMode="auto">
          <a:xfrm flipV="1">
            <a:off x="1219200" y="2895600"/>
            <a:ext cx="0" cy="16764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6332" name="Line 20"/>
          <p:cNvSpPr>
            <a:spLocks noChangeShapeType="1"/>
          </p:cNvSpPr>
          <p:nvPr/>
        </p:nvSpPr>
        <p:spPr bwMode="auto">
          <a:xfrm flipV="1">
            <a:off x="1371600" y="2971800"/>
            <a:ext cx="0" cy="16002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6333" name="Rectangle 21"/>
          <p:cNvSpPr>
            <a:spLocks noChangeArrowheads="1"/>
          </p:cNvSpPr>
          <p:nvPr/>
        </p:nvSpPr>
        <p:spPr bwMode="auto">
          <a:xfrm>
            <a:off x="914400" y="3581400"/>
            <a:ext cx="304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1</a:t>
            </a:r>
          </a:p>
        </p:txBody>
      </p:sp>
      <p:sp>
        <p:nvSpPr>
          <p:cNvPr id="56334" name="Rectangle 22"/>
          <p:cNvSpPr>
            <a:spLocks noChangeArrowheads="1"/>
          </p:cNvSpPr>
          <p:nvPr/>
        </p:nvSpPr>
        <p:spPr bwMode="auto">
          <a:xfrm>
            <a:off x="1371600" y="3581400"/>
            <a:ext cx="304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2</a:t>
            </a:r>
          </a:p>
        </p:txBody>
      </p:sp>
      <p:pic>
        <p:nvPicPr>
          <p:cNvPr id="56335" name="Picture 27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0" y="3124200"/>
            <a:ext cx="6858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6336" name="Picture 28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2600" y="4114800"/>
            <a:ext cx="6858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6337" name="Rectangle 29"/>
          <p:cNvSpPr>
            <a:spLocks noChangeArrowheads="1"/>
          </p:cNvSpPr>
          <p:nvPr/>
        </p:nvSpPr>
        <p:spPr bwMode="auto">
          <a:xfrm>
            <a:off x="5334000" y="3124200"/>
            <a:ext cx="2227263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600">
                <a:solidFill>
                  <a:srgbClr val="000000"/>
                </a:solidFill>
                <a:latin typeface="Arial" charset="0"/>
              </a:rPr>
              <a:t>Akamai global </a:t>
            </a:r>
          </a:p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600">
                <a:solidFill>
                  <a:srgbClr val="000000"/>
                </a:solidFill>
                <a:latin typeface="Arial" charset="0"/>
              </a:rPr>
              <a:t>DNS server</a:t>
            </a:r>
          </a:p>
        </p:txBody>
      </p:sp>
      <p:sp>
        <p:nvSpPr>
          <p:cNvPr id="56338" name="Rectangle 30"/>
          <p:cNvSpPr>
            <a:spLocks noChangeArrowheads="1"/>
          </p:cNvSpPr>
          <p:nvPr/>
        </p:nvSpPr>
        <p:spPr bwMode="auto">
          <a:xfrm>
            <a:off x="6019800" y="4038600"/>
            <a:ext cx="2286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600">
                <a:solidFill>
                  <a:srgbClr val="000000"/>
                </a:solidFill>
                <a:latin typeface="Arial" charset="0"/>
              </a:rPr>
              <a:t>Akamai regional</a:t>
            </a:r>
          </a:p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600">
                <a:solidFill>
                  <a:srgbClr val="000000"/>
                </a:solidFill>
                <a:latin typeface="Arial" charset="0"/>
              </a:rPr>
              <a:t>DNS server</a:t>
            </a:r>
          </a:p>
        </p:txBody>
      </p:sp>
      <p:pic>
        <p:nvPicPr>
          <p:cNvPr id="56339" name="Picture 31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0" y="5181600"/>
            <a:ext cx="381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6340" name="Rectangle 32"/>
          <p:cNvSpPr>
            <a:spLocks noChangeArrowheads="1"/>
          </p:cNvSpPr>
          <p:nvPr/>
        </p:nvSpPr>
        <p:spPr bwMode="auto">
          <a:xfrm>
            <a:off x="6858000" y="5486400"/>
            <a:ext cx="198120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Nearby </a:t>
            </a:r>
            <a:br>
              <a:rPr lang="en-US" altLang="x-none" sz="1800">
                <a:solidFill>
                  <a:srgbClr val="000000"/>
                </a:solidFill>
                <a:latin typeface="Arial" charset="0"/>
              </a:rPr>
            </a:b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Akamai </a:t>
            </a:r>
          </a:p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cluster</a:t>
            </a:r>
          </a:p>
        </p:txBody>
      </p:sp>
      <p:sp>
        <p:nvSpPr>
          <p:cNvPr id="57" name="Oval 56"/>
          <p:cNvSpPr>
            <a:spLocks noChangeArrowheads="1"/>
          </p:cNvSpPr>
          <p:nvPr/>
        </p:nvSpPr>
        <p:spPr bwMode="auto">
          <a:xfrm>
            <a:off x="5181600" y="5105400"/>
            <a:ext cx="2133600" cy="1524000"/>
          </a:xfrm>
          <a:prstGeom prst="ellips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>
            <a:outerShdw blurRad="40000" dist="23000" dir="5400000" rotWithShape="0">
              <a:srgbClr val="000000">
                <a:alpha val="34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/>
            <a:endParaRPr lang="x-none" altLang="x-none">
              <a:solidFill>
                <a:srgbClr val="FFFFFF"/>
              </a:solidFill>
              <a:latin typeface="Calibri" charset="0"/>
            </a:endParaRPr>
          </a:p>
        </p:txBody>
      </p:sp>
      <p:pic>
        <p:nvPicPr>
          <p:cNvPr id="56343" name="Picture 31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5562600"/>
            <a:ext cx="381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6344" name="Picture 31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0" y="5943600"/>
            <a:ext cx="381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6345" name="Picture 31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8600" y="1600200"/>
            <a:ext cx="381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6346" name="Picture 31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9600" y="1981200"/>
            <a:ext cx="381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6347" name="Picture 31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000" y="2362200"/>
            <a:ext cx="381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4" name="Oval 63"/>
          <p:cNvSpPr>
            <a:spLocks noChangeArrowheads="1"/>
          </p:cNvSpPr>
          <p:nvPr/>
        </p:nvSpPr>
        <p:spPr bwMode="auto">
          <a:xfrm>
            <a:off x="7239000" y="1524000"/>
            <a:ext cx="1524000" cy="1447800"/>
          </a:xfrm>
          <a:prstGeom prst="ellips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>
            <a:outerShdw blurRad="40000" dist="23000" dir="5400000" rotWithShape="0">
              <a:srgbClr val="000000">
                <a:alpha val="34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/>
            <a:endParaRPr lang="x-none" altLang="x-none">
              <a:solidFill>
                <a:srgbClr val="FFFFFF"/>
              </a:solidFill>
              <a:latin typeface="Calibri" charset="0"/>
            </a:endParaRPr>
          </a:p>
        </p:txBody>
      </p:sp>
      <p:pic>
        <p:nvPicPr>
          <p:cNvPr id="56349" name="Picture 31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800" y="2438400"/>
            <a:ext cx="381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6350" name="Picture 31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1981200"/>
            <a:ext cx="381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6351" name="Rectangle 32"/>
          <p:cNvSpPr>
            <a:spLocks noChangeArrowheads="1"/>
          </p:cNvSpPr>
          <p:nvPr/>
        </p:nvSpPr>
        <p:spPr bwMode="auto">
          <a:xfrm>
            <a:off x="7391400" y="2971800"/>
            <a:ext cx="16002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Akamai</a:t>
            </a:r>
          </a:p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cluster</a:t>
            </a:r>
          </a:p>
        </p:txBody>
      </p:sp>
      <p:sp>
        <p:nvSpPr>
          <p:cNvPr id="56352" name="Line 23"/>
          <p:cNvSpPr>
            <a:spLocks noChangeShapeType="1"/>
          </p:cNvSpPr>
          <p:nvPr/>
        </p:nvSpPr>
        <p:spPr bwMode="auto">
          <a:xfrm flipV="1">
            <a:off x="1447800" y="2895600"/>
            <a:ext cx="2651125" cy="1752600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6353" name="Line 24"/>
          <p:cNvSpPr>
            <a:spLocks noChangeShapeType="1"/>
          </p:cNvSpPr>
          <p:nvPr/>
        </p:nvSpPr>
        <p:spPr bwMode="auto">
          <a:xfrm flipV="1">
            <a:off x="1524000" y="3076575"/>
            <a:ext cx="2651125" cy="1724025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6354" name="Rectangle 25"/>
          <p:cNvSpPr>
            <a:spLocks noChangeArrowheads="1"/>
          </p:cNvSpPr>
          <p:nvPr/>
        </p:nvSpPr>
        <p:spPr bwMode="auto">
          <a:xfrm>
            <a:off x="2362200" y="3505200"/>
            <a:ext cx="304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3</a:t>
            </a:r>
          </a:p>
        </p:txBody>
      </p:sp>
      <p:sp>
        <p:nvSpPr>
          <p:cNvPr id="56355" name="Rectangle 26"/>
          <p:cNvSpPr>
            <a:spLocks noChangeArrowheads="1"/>
          </p:cNvSpPr>
          <p:nvPr/>
        </p:nvSpPr>
        <p:spPr bwMode="auto">
          <a:xfrm>
            <a:off x="2667000" y="3962400"/>
            <a:ext cx="304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4</a:t>
            </a:r>
          </a:p>
        </p:txBody>
      </p:sp>
      <p:sp>
        <p:nvSpPr>
          <p:cNvPr id="56356" name="Line 33"/>
          <p:cNvSpPr>
            <a:spLocks noChangeShapeType="1"/>
          </p:cNvSpPr>
          <p:nvPr/>
        </p:nvSpPr>
        <p:spPr bwMode="auto">
          <a:xfrm flipV="1">
            <a:off x="1524000" y="3627438"/>
            <a:ext cx="3382963" cy="1325562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6357" name="Line 34"/>
          <p:cNvSpPr>
            <a:spLocks noChangeShapeType="1"/>
          </p:cNvSpPr>
          <p:nvPr/>
        </p:nvSpPr>
        <p:spPr bwMode="auto">
          <a:xfrm flipV="1">
            <a:off x="1524000" y="3779838"/>
            <a:ext cx="3382963" cy="1325562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6358" name="Rectangle 38"/>
          <p:cNvSpPr>
            <a:spLocks noChangeArrowheads="1"/>
          </p:cNvSpPr>
          <p:nvPr/>
        </p:nvSpPr>
        <p:spPr bwMode="auto">
          <a:xfrm>
            <a:off x="4495800" y="3886200"/>
            <a:ext cx="304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6</a:t>
            </a:r>
          </a:p>
        </p:txBody>
      </p:sp>
      <p:sp>
        <p:nvSpPr>
          <p:cNvPr id="56359" name="Rectangle 51"/>
          <p:cNvSpPr>
            <a:spLocks noChangeArrowheads="1"/>
          </p:cNvSpPr>
          <p:nvPr/>
        </p:nvSpPr>
        <p:spPr bwMode="auto">
          <a:xfrm>
            <a:off x="4495800" y="3352800"/>
            <a:ext cx="304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5</a:t>
            </a:r>
          </a:p>
        </p:txBody>
      </p:sp>
      <p:sp>
        <p:nvSpPr>
          <p:cNvPr id="56360" name="Line 39"/>
          <p:cNvSpPr>
            <a:spLocks noChangeShapeType="1"/>
          </p:cNvSpPr>
          <p:nvPr/>
        </p:nvSpPr>
        <p:spPr bwMode="auto">
          <a:xfrm flipV="1">
            <a:off x="1676400" y="4343400"/>
            <a:ext cx="3886200" cy="1066800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6361" name="Line 40"/>
          <p:cNvSpPr>
            <a:spLocks noChangeShapeType="1"/>
          </p:cNvSpPr>
          <p:nvPr/>
        </p:nvSpPr>
        <p:spPr bwMode="auto">
          <a:xfrm flipV="1">
            <a:off x="1676400" y="4495800"/>
            <a:ext cx="3886200" cy="1066800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6362" name="Rectangle 42"/>
          <p:cNvSpPr>
            <a:spLocks noChangeArrowheads="1"/>
          </p:cNvSpPr>
          <p:nvPr/>
        </p:nvSpPr>
        <p:spPr bwMode="auto">
          <a:xfrm>
            <a:off x="4724400" y="4648200"/>
            <a:ext cx="304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8</a:t>
            </a:r>
          </a:p>
        </p:txBody>
      </p:sp>
      <p:sp>
        <p:nvSpPr>
          <p:cNvPr id="56363" name="Rectangle 41"/>
          <p:cNvSpPr>
            <a:spLocks noChangeArrowheads="1"/>
          </p:cNvSpPr>
          <p:nvPr/>
        </p:nvSpPr>
        <p:spPr bwMode="auto">
          <a:xfrm>
            <a:off x="4724400" y="4191000"/>
            <a:ext cx="304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7</a:t>
            </a:r>
          </a:p>
        </p:txBody>
      </p:sp>
      <p:sp>
        <p:nvSpPr>
          <p:cNvPr id="56364" name="Line 35"/>
          <p:cNvSpPr>
            <a:spLocks noChangeShapeType="1"/>
          </p:cNvSpPr>
          <p:nvPr/>
        </p:nvSpPr>
        <p:spPr bwMode="auto">
          <a:xfrm>
            <a:off x="1752600" y="5715000"/>
            <a:ext cx="36576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6365" name="Rectangle 43"/>
          <p:cNvSpPr>
            <a:spLocks noChangeArrowheads="1"/>
          </p:cNvSpPr>
          <p:nvPr/>
        </p:nvSpPr>
        <p:spPr bwMode="auto">
          <a:xfrm>
            <a:off x="4114800" y="5334000"/>
            <a:ext cx="304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9</a:t>
            </a:r>
          </a:p>
        </p:txBody>
      </p:sp>
      <p:sp>
        <p:nvSpPr>
          <p:cNvPr id="56366" name="Rectangle 37"/>
          <p:cNvSpPr>
            <a:spLocks noChangeArrowheads="1"/>
          </p:cNvSpPr>
          <p:nvPr/>
        </p:nvSpPr>
        <p:spPr bwMode="auto">
          <a:xfrm>
            <a:off x="2438400" y="2667000"/>
            <a:ext cx="4572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12</a:t>
            </a:r>
          </a:p>
        </p:txBody>
      </p:sp>
      <p:cxnSp>
        <p:nvCxnSpPr>
          <p:cNvPr id="56367" name="AutoShape 47"/>
          <p:cNvCxnSpPr>
            <a:cxnSpLocks noChangeShapeType="1"/>
          </p:cNvCxnSpPr>
          <p:nvPr/>
        </p:nvCxnSpPr>
        <p:spPr bwMode="auto">
          <a:xfrm>
            <a:off x="1828800" y="2247900"/>
            <a:ext cx="3886200" cy="3238500"/>
          </a:xfrm>
          <a:prstGeom prst="curvedConnector3">
            <a:avLst>
              <a:gd name="adj1" fmla="val 50000"/>
            </a:avLst>
          </a:prstGeom>
          <a:noFill/>
          <a:ln w="28575">
            <a:solidFill>
              <a:srgbClr val="FF0000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6368" name="AutoShape 48"/>
          <p:cNvCxnSpPr>
            <a:cxnSpLocks noChangeShapeType="1"/>
          </p:cNvCxnSpPr>
          <p:nvPr/>
        </p:nvCxnSpPr>
        <p:spPr bwMode="auto">
          <a:xfrm>
            <a:off x="1752600" y="2438400"/>
            <a:ext cx="3886200" cy="3200400"/>
          </a:xfrm>
          <a:prstGeom prst="curvedConnector3">
            <a:avLst>
              <a:gd name="adj1" fmla="val 50000"/>
            </a:avLst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6369" name="Rectangle 49"/>
          <p:cNvSpPr>
            <a:spLocks noChangeArrowheads="1"/>
          </p:cNvSpPr>
          <p:nvPr/>
        </p:nvSpPr>
        <p:spPr bwMode="auto">
          <a:xfrm>
            <a:off x="3048000" y="2362200"/>
            <a:ext cx="4572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11</a:t>
            </a:r>
          </a:p>
        </p:txBody>
      </p:sp>
      <p:sp>
        <p:nvSpPr>
          <p:cNvPr id="56370" name="Line 36"/>
          <p:cNvSpPr>
            <a:spLocks noChangeShapeType="1"/>
          </p:cNvSpPr>
          <p:nvPr/>
        </p:nvSpPr>
        <p:spPr bwMode="auto">
          <a:xfrm>
            <a:off x="1752600" y="5867400"/>
            <a:ext cx="36576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6371" name="Rectangle 44"/>
          <p:cNvSpPr>
            <a:spLocks noChangeArrowheads="1"/>
          </p:cNvSpPr>
          <p:nvPr/>
        </p:nvSpPr>
        <p:spPr bwMode="auto">
          <a:xfrm>
            <a:off x="4343400" y="5867400"/>
            <a:ext cx="5334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10</a:t>
            </a:r>
          </a:p>
        </p:txBody>
      </p:sp>
      <p:pic>
        <p:nvPicPr>
          <p:cNvPr id="56372" name="Picture 8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34075" y="6162675"/>
            <a:ext cx="6223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6373" name="Picture 8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1400" y="6019800"/>
            <a:ext cx="62071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6374" name="TextBox 64"/>
          <p:cNvSpPr txBox="1">
            <a:spLocks noChangeArrowheads="1"/>
          </p:cNvSpPr>
          <p:nvPr/>
        </p:nvSpPr>
        <p:spPr bwMode="auto">
          <a:xfrm>
            <a:off x="457200" y="5638800"/>
            <a:ext cx="13684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x-none" sz="2400">
                <a:solidFill>
                  <a:srgbClr val="FF0000"/>
                </a:solidFill>
                <a:latin typeface="Times New Roman" charset="0"/>
              </a:rPr>
              <a:t>End user</a:t>
            </a:r>
          </a:p>
        </p:txBody>
      </p:sp>
    </p:spTree>
    <p:extLst>
      <p:ext uri="{BB962C8B-B14F-4D97-AF65-F5344CB8AC3E}">
        <p14:creationId xmlns:p14="http://schemas.microsoft.com/office/powerpoint/2010/main" val="1049515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6418" name="Rectangle 2"/>
          <p:cNvSpPr>
            <a:spLocks noChangeArrowheads="1"/>
          </p:cNvSpPr>
          <p:nvPr/>
        </p:nvSpPr>
        <p:spPr bwMode="auto">
          <a:xfrm>
            <a:off x="304800" y="1447800"/>
            <a:ext cx="8534400" cy="50292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74997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r>
              <a:rPr lang="en-US" dirty="0">
                <a:latin typeface="Courier New" pitchFamily="-111" charset="0"/>
                <a:ea typeface="+mn-ea"/>
              </a:rPr>
              <a:t>HTTP</a:t>
            </a:r>
          </a:p>
        </p:txBody>
      </p:sp>
      <p:pic>
        <p:nvPicPr>
          <p:cNvPr id="58371" name="Picture 31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6400" y="5410200"/>
            <a:ext cx="1143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8372" name="Rectangle 1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x-none"/>
              <a:t>How Akamai Works: Cache Hit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533400" y="3200400"/>
            <a:ext cx="5181600" cy="2819400"/>
            <a:chOff x="3360" y="96"/>
            <a:chExt cx="1056" cy="720"/>
          </a:xfrm>
          <a:solidFill>
            <a:srgbClr val="8EB4E3"/>
          </a:solidFill>
        </p:grpSpPr>
        <p:sp>
          <p:nvSpPr>
            <p:cNvPr id="90159" name="Oval 4"/>
            <p:cNvSpPr>
              <a:spLocks noChangeArrowheads="1"/>
            </p:cNvSpPr>
            <p:nvPr/>
          </p:nvSpPr>
          <p:spPr bwMode="auto">
            <a:xfrm>
              <a:off x="3360" y="144"/>
              <a:ext cx="528" cy="384"/>
            </a:xfrm>
            <a:prstGeom prst="ellipse">
              <a:avLst/>
            </a:prstGeom>
            <a:grp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Courier New" pitchFamily="-108" charset="0"/>
                <a:ea typeface="+mn-ea"/>
              </a:endParaRPr>
            </a:p>
          </p:txBody>
        </p:sp>
        <p:sp>
          <p:nvSpPr>
            <p:cNvPr id="90160" name="Oval 5"/>
            <p:cNvSpPr>
              <a:spLocks noChangeArrowheads="1"/>
            </p:cNvSpPr>
            <p:nvPr/>
          </p:nvSpPr>
          <p:spPr bwMode="auto">
            <a:xfrm>
              <a:off x="3600" y="96"/>
              <a:ext cx="528" cy="384"/>
            </a:xfrm>
            <a:prstGeom prst="ellipse">
              <a:avLst/>
            </a:prstGeom>
            <a:grp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Courier New" pitchFamily="-108" charset="0"/>
                <a:ea typeface="+mn-ea"/>
              </a:endParaRPr>
            </a:p>
          </p:txBody>
        </p:sp>
        <p:sp>
          <p:nvSpPr>
            <p:cNvPr id="90161" name="Oval 6"/>
            <p:cNvSpPr>
              <a:spLocks noChangeArrowheads="1"/>
            </p:cNvSpPr>
            <p:nvPr/>
          </p:nvSpPr>
          <p:spPr bwMode="auto">
            <a:xfrm>
              <a:off x="3840" y="192"/>
              <a:ext cx="528" cy="384"/>
            </a:xfrm>
            <a:prstGeom prst="ellipse">
              <a:avLst/>
            </a:prstGeom>
            <a:grp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Courier New" pitchFamily="-108" charset="0"/>
                <a:ea typeface="+mn-ea"/>
              </a:endParaRPr>
            </a:p>
          </p:txBody>
        </p:sp>
        <p:sp>
          <p:nvSpPr>
            <p:cNvPr id="90162" name="Oval 7"/>
            <p:cNvSpPr>
              <a:spLocks noChangeArrowheads="1"/>
            </p:cNvSpPr>
            <p:nvPr/>
          </p:nvSpPr>
          <p:spPr bwMode="auto">
            <a:xfrm>
              <a:off x="3888" y="432"/>
              <a:ext cx="528" cy="384"/>
            </a:xfrm>
            <a:prstGeom prst="ellipse">
              <a:avLst/>
            </a:prstGeom>
            <a:grp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Courier New" pitchFamily="-108" charset="0"/>
                <a:ea typeface="+mn-ea"/>
              </a:endParaRPr>
            </a:p>
          </p:txBody>
        </p:sp>
        <p:sp>
          <p:nvSpPr>
            <p:cNvPr id="90163" name="Oval 8"/>
            <p:cNvSpPr>
              <a:spLocks noChangeArrowheads="1"/>
            </p:cNvSpPr>
            <p:nvPr/>
          </p:nvSpPr>
          <p:spPr bwMode="auto">
            <a:xfrm>
              <a:off x="3600" y="432"/>
              <a:ext cx="528" cy="384"/>
            </a:xfrm>
            <a:prstGeom prst="ellipse">
              <a:avLst/>
            </a:prstGeom>
            <a:grp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Courier New" pitchFamily="-108" charset="0"/>
                <a:ea typeface="+mn-ea"/>
              </a:endParaRPr>
            </a:p>
          </p:txBody>
        </p:sp>
        <p:sp>
          <p:nvSpPr>
            <p:cNvPr id="90164" name="Oval 9"/>
            <p:cNvSpPr>
              <a:spLocks noChangeArrowheads="1"/>
            </p:cNvSpPr>
            <p:nvPr/>
          </p:nvSpPr>
          <p:spPr bwMode="auto">
            <a:xfrm>
              <a:off x="3360" y="384"/>
              <a:ext cx="528" cy="384"/>
            </a:xfrm>
            <a:prstGeom prst="ellipse">
              <a:avLst/>
            </a:prstGeom>
            <a:grp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Courier New" pitchFamily="-108" charset="0"/>
                <a:ea typeface="+mn-ea"/>
              </a:endParaRPr>
            </a:p>
          </p:txBody>
        </p:sp>
      </p:grpSp>
      <p:sp>
        <p:nvSpPr>
          <p:cNvPr id="58374" name="Rectangle 12"/>
          <p:cNvSpPr>
            <a:spLocks noChangeArrowheads="1"/>
          </p:cNvSpPr>
          <p:nvPr/>
        </p:nvSpPr>
        <p:spPr bwMode="auto">
          <a:xfrm>
            <a:off x="152400" y="1447800"/>
            <a:ext cx="3429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cnn.com (content provider)</a:t>
            </a:r>
          </a:p>
        </p:txBody>
      </p:sp>
      <p:pic>
        <p:nvPicPr>
          <p:cNvPr id="58375" name="Picture 13" descr="Computer5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4572000"/>
            <a:ext cx="1238250" cy="1089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8376" name="Picture 14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1828800"/>
            <a:ext cx="1143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8377" name="Picture 15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600" y="1981200"/>
            <a:ext cx="1143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8378" name="Rectangle 17"/>
          <p:cNvSpPr>
            <a:spLocks noChangeArrowheads="1"/>
          </p:cNvSpPr>
          <p:nvPr/>
        </p:nvSpPr>
        <p:spPr bwMode="auto">
          <a:xfrm>
            <a:off x="2971800" y="1524000"/>
            <a:ext cx="31242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DNS TLD server</a:t>
            </a:r>
          </a:p>
        </p:txBody>
      </p:sp>
      <p:sp>
        <p:nvSpPr>
          <p:cNvPr id="58379" name="Line 19"/>
          <p:cNvSpPr>
            <a:spLocks noChangeShapeType="1"/>
          </p:cNvSpPr>
          <p:nvPr/>
        </p:nvSpPr>
        <p:spPr bwMode="auto">
          <a:xfrm flipV="1">
            <a:off x="1219200" y="2895600"/>
            <a:ext cx="0" cy="16764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8380" name="Line 20"/>
          <p:cNvSpPr>
            <a:spLocks noChangeShapeType="1"/>
          </p:cNvSpPr>
          <p:nvPr/>
        </p:nvSpPr>
        <p:spPr bwMode="auto">
          <a:xfrm flipV="1">
            <a:off x="1371600" y="2971800"/>
            <a:ext cx="0" cy="16002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8381" name="Rectangle 21"/>
          <p:cNvSpPr>
            <a:spLocks noChangeArrowheads="1"/>
          </p:cNvSpPr>
          <p:nvPr/>
        </p:nvSpPr>
        <p:spPr bwMode="auto">
          <a:xfrm>
            <a:off x="914400" y="3581400"/>
            <a:ext cx="304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1</a:t>
            </a:r>
          </a:p>
        </p:txBody>
      </p:sp>
      <p:sp>
        <p:nvSpPr>
          <p:cNvPr id="58382" name="Rectangle 22"/>
          <p:cNvSpPr>
            <a:spLocks noChangeArrowheads="1"/>
          </p:cNvSpPr>
          <p:nvPr/>
        </p:nvSpPr>
        <p:spPr bwMode="auto">
          <a:xfrm>
            <a:off x="1371600" y="3581400"/>
            <a:ext cx="304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2</a:t>
            </a:r>
          </a:p>
        </p:txBody>
      </p:sp>
      <p:pic>
        <p:nvPicPr>
          <p:cNvPr id="58383" name="Picture 27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0" y="3124200"/>
            <a:ext cx="6858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8384" name="Picture 28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2600" y="4114800"/>
            <a:ext cx="6858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8385" name="Rectangle 29"/>
          <p:cNvSpPr>
            <a:spLocks noChangeArrowheads="1"/>
          </p:cNvSpPr>
          <p:nvPr/>
        </p:nvSpPr>
        <p:spPr bwMode="auto">
          <a:xfrm>
            <a:off x="5334000" y="3124200"/>
            <a:ext cx="2227263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600">
                <a:solidFill>
                  <a:srgbClr val="000000"/>
                </a:solidFill>
                <a:latin typeface="Arial" charset="0"/>
              </a:rPr>
              <a:t>Akamai global </a:t>
            </a:r>
          </a:p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600">
                <a:solidFill>
                  <a:srgbClr val="000000"/>
                </a:solidFill>
                <a:latin typeface="Arial" charset="0"/>
              </a:rPr>
              <a:t>DNS server</a:t>
            </a:r>
          </a:p>
        </p:txBody>
      </p:sp>
      <p:sp>
        <p:nvSpPr>
          <p:cNvPr id="58386" name="Rectangle 30"/>
          <p:cNvSpPr>
            <a:spLocks noChangeArrowheads="1"/>
          </p:cNvSpPr>
          <p:nvPr/>
        </p:nvSpPr>
        <p:spPr bwMode="auto">
          <a:xfrm>
            <a:off x="6019800" y="4038600"/>
            <a:ext cx="2286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600">
                <a:solidFill>
                  <a:srgbClr val="000000"/>
                </a:solidFill>
                <a:latin typeface="Arial" charset="0"/>
              </a:rPr>
              <a:t>Akamai regional</a:t>
            </a:r>
          </a:p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600">
                <a:solidFill>
                  <a:srgbClr val="000000"/>
                </a:solidFill>
                <a:latin typeface="Arial" charset="0"/>
              </a:rPr>
              <a:t>DNS server</a:t>
            </a:r>
          </a:p>
        </p:txBody>
      </p:sp>
      <p:pic>
        <p:nvPicPr>
          <p:cNvPr id="58387" name="Picture 31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0" y="5181600"/>
            <a:ext cx="381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8388" name="Rectangle 32"/>
          <p:cNvSpPr>
            <a:spLocks noChangeArrowheads="1"/>
          </p:cNvSpPr>
          <p:nvPr/>
        </p:nvSpPr>
        <p:spPr bwMode="auto">
          <a:xfrm>
            <a:off x="6858000" y="5486400"/>
            <a:ext cx="198120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Nearby </a:t>
            </a:r>
            <a:br>
              <a:rPr lang="en-US" altLang="x-none" sz="1800">
                <a:solidFill>
                  <a:srgbClr val="000000"/>
                </a:solidFill>
                <a:latin typeface="Arial" charset="0"/>
              </a:rPr>
            </a:b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Akamai </a:t>
            </a:r>
          </a:p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cluster</a:t>
            </a:r>
          </a:p>
        </p:txBody>
      </p:sp>
      <p:sp>
        <p:nvSpPr>
          <p:cNvPr id="57" name="Oval 56"/>
          <p:cNvSpPr>
            <a:spLocks noChangeArrowheads="1"/>
          </p:cNvSpPr>
          <p:nvPr/>
        </p:nvSpPr>
        <p:spPr bwMode="auto">
          <a:xfrm>
            <a:off x="5181600" y="5105400"/>
            <a:ext cx="2133600" cy="1524000"/>
          </a:xfrm>
          <a:prstGeom prst="ellips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>
            <a:outerShdw blurRad="40000" dist="23000" dir="5400000" rotWithShape="0">
              <a:srgbClr val="000000">
                <a:alpha val="34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/>
            <a:endParaRPr lang="x-none" altLang="x-none">
              <a:solidFill>
                <a:srgbClr val="FFFFFF"/>
              </a:solidFill>
              <a:latin typeface="Calibri" charset="0"/>
            </a:endParaRPr>
          </a:p>
        </p:txBody>
      </p:sp>
      <p:pic>
        <p:nvPicPr>
          <p:cNvPr id="58391" name="Picture 31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5562600"/>
            <a:ext cx="381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8392" name="Picture 31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0" y="5943600"/>
            <a:ext cx="381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8393" name="Picture 31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8600" y="1600200"/>
            <a:ext cx="381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8394" name="Picture 31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9600" y="1981200"/>
            <a:ext cx="381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8395" name="Picture 31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000" y="2362200"/>
            <a:ext cx="381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4" name="Oval 63"/>
          <p:cNvSpPr>
            <a:spLocks noChangeArrowheads="1"/>
          </p:cNvSpPr>
          <p:nvPr/>
        </p:nvSpPr>
        <p:spPr bwMode="auto">
          <a:xfrm>
            <a:off x="7239000" y="1524000"/>
            <a:ext cx="1524000" cy="1447800"/>
          </a:xfrm>
          <a:prstGeom prst="ellips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>
            <a:outerShdw blurRad="40000" dist="23000" dir="5400000" rotWithShape="0">
              <a:srgbClr val="000000">
                <a:alpha val="34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/>
            <a:endParaRPr lang="x-none" altLang="x-none">
              <a:solidFill>
                <a:srgbClr val="FFFFFF"/>
              </a:solidFill>
              <a:latin typeface="Calibri" charset="0"/>
            </a:endParaRPr>
          </a:p>
        </p:txBody>
      </p:sp>
      <p:pic>
        <p:nvPicPr>
          <p:cNvPr id="58397" name="Picture 31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800" y="2438400"/>
            <a:ext cx="381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8398" name="Picture 31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1981200"/>
            <a:ext cx="381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8399" name="Rectangle 32"/>
          <p:cNvSpPr>
            <a:spLocks noChangeArrowheads="1"/>
          </p:cNvSpPr>
          <p:nvPr/>
        </p:nvSpPr>
        <p:spPr bwMode="auto">
          <a:xfrm>
            <a:off x="7391400" y="2971800"/>
            <a:ext cx="16002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Akamai</a:t>
            </a:r>
          </a:p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cluster</a:t>
            </a:r>
          </a:p>
        </p:txBody>
      </p:sp>
      <p:sp>
        <p:nvSpPr>
          <p:cNvPr id="58400" name="Line 39"/>
          <p:cNvSpPr>
            <a:spLocks noChangeShapeType="1"/>
          </p:cNvSpPr>
          <p:nvPr/>
        </p:nvSpPr>
        <p:spPr bwMode="auto">
          <a:xfrm flipV="1">
            <a:off x="1676400" y="4343400"/>
            <a:ext cx="3886200" cy="1066800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8401" name="Line 40"/>
          <p:cNvSpPr>
            <a:spLocks noChangeShapeType="1"/>
          </p:cNvSpPr>
          <p:nvPr/>
        </p:nvSpPr>
        <p:spPr bwMode="auto">
          <a:xfrm flipV="1">
            <a:off x="1676400" y="4495800"/>
            <a:ext cx="3886200" cy="1066800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8402" name="Rectangle 42"/>
          <p:cNvSpPr>
            <a:spLocks noChangeArrowheads="1"/>
          </p:cNvSpPr>
          <p:nvPr/>
        </p:nvSpPr>
        <p:spPr bwMode="auto">
          <a:xfrm>
            <a:off x="4724400" y="4648200"/>
            <a:ext cx="304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4</a:t>
            </a:r>
          </a:p>
        </p:txBody>
      </p:sp>
      <p:sp>
        <p:nvSpPr>
          <p:cNvPr id="58403" name="Rectangle 41"/>
          <p:cNvSpPr>
            <a:spLocks noChangeArrowheads="1"/>
          </p:cNvSpPr>
          <p:nvPr/>
        </p:nvSpPr>
        <p:spPr bwMode="auto">
          <a:xfrm>
            <a:off x="4724400" y="4191000"/>
            <a:ext cx="304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3</a:t>
            </a:r>
          </a:p>
        </p:txBody>
      </p:sp>
      <p:sp>
        <p:nvSpPr>
          <p:cNvPr id="58404" name="Line 35"/>
          <p:cNvSpPr>
            <a:spLocks noChangeShapeType="1"/>
          </p:cNvSpPr>
          <p:nvPr/>
        </p:nvSpPr>
        <p:spPr bwMode="auto">
          <a:xfrm>
            <a:off x="1752600" y="5715000"/>
            <a:ext cx="36576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8405" name="Rectangle 43"/>
          <p:cNvSpPr>
            <a:spLocks noChangeArrowheads="1"/>
          </p:cNvSpPr>
          <p:nvPr/>
        </p:nvSpPr>
        <p:spPr bwMode="auto">
          <a:xfrm>
            <a:off x="4114800" y="5334000"/>
            <a:ext cx="304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5</a:t>
            </a:r>
          </a:p>
        </p:txBody>
      </p:sp>
      <p:sp>
        <p:nvSpPr>
          <p:cNvPr id="58406" name="Line 36"/>
          <p:cNvSpPr>
            <a:spLocks noChangeShapeType="1"/>
          </p:cNvSpPr>
          <p:nvPr/>
        </p:nvSpPr>
        <p:spPr bwMode="auto">
          <a:xfrm>
            <a:off x="1752600" y="5867400"/>
            <a:ext cx="36576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8407" name="Rectangle 44"/>
          <p:cNvSpPr>
            <a:spLocks noChangeArrowheads="1"/>
          </p:cNvSpPr>
          <p:nvPr/>
        </p:nvSpPr>
        <p:spPr bwMode="auto">
          <a:xfrm>
            <a:off x="4343400" y="5867400"/>
            <a:ext cx="5334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6</a:t>
            </a:r>
          </a:p>
        </p:txBody>
      </p:sp>
      <p:pic>
        <p:nvPicPr>
          <p:cNvPr id="58408" name="Picture 8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34075" y="6162675"/>
            <a:ext cx="6223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8409" name="Picture 8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1400" y="6019800"/>
            <a:ext cx="62071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8410" name="TextBox 64"/>
          <p:cNvSpPr txBox="1">
            <a:spLocks noChangeArrowheads="1"/>
          </p:cNvSpPr>
          <p:nvPr/>
        </p:nvSpPr>
        <p:spPr bwMode="auto">
          <a:xfrm>
            <a:off x="457200" y="5638800"/>
            <a:ext cx="13684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x-none" sz="2400">
                <a:solidFill>
                  <a:srgbClr val="FF0000"/>
                </a:solidFill>
                <a:latin typeface="Times New Roman" charset="0"/>
              </a:rPr>
              <a:t>End user</a:t>
            </a:r>
          </a:p>
        </p:txBody>
      </p:sp>
    </p:spTree>
    <p:extLst>
      <p:ext uri="{BB962C8B-B14F-4D97-AF65-F5344CB8AC3E}">
        <p14:creationId xmlns:p14="http://schemas.microsoft.com/office/powerpoint/2010/main" val="494904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x-none"/>
              <a:t>Mapping System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x-none" dirty="0"/>
              <a:t>Equivalence classes of IP addresses</a:t>
            </a:r>
          </a:p>
          <a:p>
            <a:pPr lvl="1"/>
            <a:r>
              <a:rPr lang="en-US" altLang="x-none" dirty="0"/>
              <a:t>IP addresses experiencing similar performance</a:t>
            </a:r>
          </a:p>
          <a:p>
            <a:pPr lvl="1">
              <a:spcAft>
                <a:spcPts val="1200"/>
              </a:spcAft>
            </a:pPr>
            <a:r>
              <a:rPr lang="en-US" altLang="x-none" dirty="0"/>
              <a:t>Quantify how well they connect to each other</a:t>
            </a:r>
          </a:p>
          <a:p>
            <a:endParaRPr lang="en-US" altLang="x-none" dirty="0" smtClean="0"/>
          </a:p>
          <a:p>
            <a:r>
              <a:rPr lang="en-US" altLang="x-none" b="1" dirty="0" smtClean="0">
                <a:solidFill>
                  <a:srgbClr val="0070C0"/>
                </a:solidFill>
              </a:rPr>
              <a:t>Collect </a:t>
            </a:r>
            <a:r>
              <a:rPr lang="en-US" altLang="x-none" b="1" dirty="0">
                <a:solidFill>
                  <a:srgbClr val="0070C0"/>
                </a:solidFill>
              </a:rPr>
              <a:t>and combine </a:t>
            </a:r>
            <a:r>
              <a:rPr lang="en-US" altLang="x-none" dirty="0"/>
              <a:t>measurements</a:t>
            </a:r>
          </a:p>
          <a:p>
            <a:pPr lvl="1"/>
            <a:r>
              <a:rPr lang="en-US" altLang="x-none" dirty="0"/>
              <a:t>Ping, traceroute, BGP routes, server logs</a:t>
            </a:r>
          </a:p>
          <a:p>
            <a:pPr lvl="2"/>
            <a:r>
              <a:rPr lang="en-US" altLang="x-none" i="1" dirty="0" smtClean="0"/>
              <a:t>e.g</a:t>
            </a:r>
            <a:r>
              <a:rPr lang="en-US" altLang="x-none" i="1" dirty="0"/>
              <a:t>.</a:t>
            </a:r>
            <a:r>
              <a:rPr lang="en-US" altLang="x-none" dirty="0"/>
              <a:t>, over 100 TB of logs per days</a:t>
            </a:r>
          </a:p>
          <a:p>
            <a:pPr lvl="1"/>
            <a:r>
              <a:rPr lang="en-US" altLang="x-none" dirty="0"/>
              <a:t>Network latency, loss, </a:t>
            </a:r>
            <a:r>
              <a:rPr lang="en-US" altLang="x-none" dirty="0" smtClean="0"/>
              <a:t>throughput, and </a:t>
            </a:r>
            <a:r>
              <a:rPr lang="en-US" altLang="x-none" dirty="0"/>
              <a:t>connectivity</a:t>
            </a:r>
          </a:p>
          <a:p>
            <a:pPr>
              <a:buFont typeface="Arial" charset="0"/>
              <a:buNone/>
            </a:pPr>
            <a:endParaRPr lang="en-US" altLang="x-none" dirty="0"/>
          </a:p>
        </p:txBody>
      </p:sp>
      <p:sp>
        <p:nvSpPr>
          <p:cNvPr id="60420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/>
            <a:fld id="{51883A52-25E7-9E43-A7E3-8ED32CA8BE52}" type="slidenum">
              <a:rPr lang="en-US" altLang="x-none" sz="1200">
                <a:solidFill>
                  <a:srgbClr val="898989"/>
                </a:solidFill>
              </a:rPr>
              <a:pPr eaLnBrk="1" hangingPunct="1"/>
              <a:t>56</a:t>
            </a:fld>
            <a:endParaRPr lang="en-US" altLang="x-none" sz="120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6392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x-none" dirty="0" smtClean="0"/>
              <a:t>Routing client requests with the map</a:t>
            </a:r>
            <a:endParaRPr lang="en-US" altLang="x-non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x-none" dirty="0"/>
              <a:t>Map</a:t>
            </a:r>
            <a:r>
              <a:rPr lang="en-US" altLang="x-none" dirty="0">
                <a:solidFill>
                  <a:srgbClr val="0070C0"/>
                </a:solidFill>
              </a:rPr>
              <a:t> </a:t>
            </a:r>
            <a:r>
              <a:rPr lang="en-US" altLang="x-none" dirty="0"/>
              <a:t>each </a:t>
            </a:r>
            <a:r>
              <a:rPr lang="en-US" altLang="x-none" b="1" dirty="0"/>
              <a:t>IP class </a:t>
            </a:r>
            <a:r>
              <a:rPr lang="en-US" altLang="x-none" dirty="0"/>
              <a:t>to a preferred </a:t>
            </a:r>
            <a:r>
              <a:rPr lang="en-US" altLang="x-none" b="1" dirty="0"/>
              <a:t>server cluster</a:t>
            </a:r>
          </a:p>
          <a:p>
            <a:pPr lvl="1"/>
            <a:r>
              <a:rPr lang="en-US" altLang="x-none" dirty="0"/>
              <a:t>Based on performance, cluster health, etc.</a:t>
            </a:r>
          </a:p>
          <a:p>
            <a:pPr lvl="1">
              <a:spcAft>
                <a:spcPts val="1800"/>
              </a:spcAft>
            </a:pPr>
            <a:r>
              <a:rPr lang="en-US" altLang="x-none" dirty="0"/>
              <a:t>Updated roughly every </a:t>
            </a:r>
            <a:r>
              <a:rPr lang="en-US" altLang="x-none" dirty="0" smtClean="0"/>
              <a:t>minute</a:t>
            </a:r>
          </a:p>
          <a:p>
            <a:pPr lvl="2">
              <a:spcAft>
                <a:spcPts val="1800"/>
              </a:spcAft>
            </a:pPr>
            <a:r>
              <a:rPr lang="en-US" altLang="x-none" b="1" dirty="0" smtClean="0">
                <a:solidFill>
                  <a:srgbClr val="0070C0"/>
                </a:solidFill>
              </a:rPr>
              <a:t>Short, 60-sec DNS TTLs </a:t>
            </a:r>
            <a:r>
              <a:rPr lang="en-US" altLang="x-none" dirty="0" smtClean="0"/>
              <a:t>in Akamai regional DNS accomplish this</a:t>
            </a:r>
            <a:endParaRPr lang="en-US" altLang="x-none" dirty="0"/>
          </a:p>
          <a:p>
            <a:endParaRPr lang="en-US" altLang="x-none" dirty="0" smtClean="0"/>
          </a:p>
          <a:p>
            <a:r>
              <a:rPr lang="en-US" altLang="x-none" dirty="0" smtClean="0"/>
              <a:t>Map</a:t>
            </a:r>
            <a:r>
              <a:rPr lang="en-US" altLang="x-none" dirty="0" smtClean="0">
                <a:solidFill>
                  <a:srgbClr val="0070C0"/>
                </a:solidFill>
              </a:rPr>
              <a:t> </a:t>
            </a:r>
            <a:r>
              <a:rPr lang="en-US" altLang="x-none" dirty="0"/>
              <a:t>client request to a server in the cluster</a:t>
            </a:r>
          </a:p>
          <a:p>
            <a:pPr lvl="1"/>
            <a:r>
              <a:rPr lang="en-US" altLang="x-none" b="1" dirty="0"/>
              <a:t>Load balancer </a:t>
            </a:r>
            <a:r>
              <a:rPr lang="en-US" altLang="x-none" dirty="0"/>
              <a:t>selects a specific server</a:t>
            </a:r>
          </a:p>
          <a:p>
            <a:pPr lvl="1"/>
            <a:r>
              <a:rPr lang="en-US" altLang="x-none" i="1" dirty="0" smtClean="0"/>
              <a:t>e.g</a:t>
            </a:r>
            <a:r>
              <a:rPr lang="en-US" altLang="x-none" i="1" dirty="0"/>
              <a:t>.</a:t>
            </a:r>
            <a:r>
              <a:rPr lang="en-US" altLang="x-none" dirty="0"/>
              <a:t>, to </a:t>
            </a:r>
            <a:r>
              <a:rPr lang="en-US" altLang="x-none" b="1" dirty="0"/>
              <a:t>maximize</a:t>
            </a:r>
            <a:r>
              <a:rPr lang="en-US" altLang="x-none" dirty="0"/>
              <a:t> the </a:t>
            </a:r>
            <a:r>
              <a:rPr lang="en-US" altLang="x-none" b="1" dirty="0">
                <a:solidFill>
                  <a:srgbClr val="00B050"/>
                </a:solidFill>
              </a:rPr>
              <a:t>cache hit rate</a:t>
            </a:r>
          </a:p>
        </p:txBody>
      </p:sp>
      <p:sp>
        <p:nvSpPr>
          <p:cNvPr id="61444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/>
            <a:fld id="{BCC0E125-6C53-3B49-B8CA-EB9FD381D1BF}" type="slidenum">
              <a:rPr lang="en-US" altLang="x-none" sz="1200">
                <a:solidFill>
                  <a:srgbClr val="898989"/>
                </a:solidFill>
              </a:rPr>
              <a:pPr eaLnBrk="1" hangingPunct="1"/>
              <a:t>57</a:t>
            </a:fld>
            <a:endParaRPr lang="en-US" altLang="x-none" sz="120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73403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x-none" dirty="0"/>
              <a:t>Adapting to </a:t>
            </a:r>
            <a:r>
              <a:rPr lang="en-US" altLang="x-none" dirty="0" smtClean="0"/>
              <a:t>failures</a:t>
            </a:r>
            <a:endParaRPr lang="en-US" altLang="x-non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x-none" dirty="0"/>
              <a:t>Failing </a:t>
            </a:r>
            <a:r>
              <a:rPr lang="en-US" altLang="x-none" b="1" dirty="0"/>
              <a:t>hard drive </a:t>
            </a:r>
            <a:r>
              <a:rPr lang="en-US" altLang="x-none" dirty="0"/>
              <a:t>on a server</a:t>
            </a:r>
          </a:p>
          <a:p>
            <a:pPr lvl="1">
              <a:spcAft>
                <a:spcPts val="600"/>
              </a:spcAft>
            </a:pPr>
            <a:r>
              <a:rPr lang="en-US" altLang="x-none" dirty="0"/>
              <a:t>Suspends after finishing “in progress” requests</a:t>
            </a:r>
          </a:p>
          <a:p>
            <a:endParaRPr lang="en-US" altLang="x-none" dirty="0" smtClean="0"/>
          </a:p>
          <a:p>
            <a:r>
              <a:rPr lang="en-US" altLang="x-none" dirty="0" smtClean="0"/>
              <a:t>Failed </a:t>
            </a:r>
            <a:r>
              <a:rPr lang="en-US" altLang="x-none" b="1" dirty="0"/>
              <a:t>server</a:t>
            </a:r>
          </a:p>
          <a:p>
            <a:pPr lvl="1"/>
            <a:r>
              <a:rPr lang="en-US" altLang="x-none" dirty="0"/>
              <a:t>Another server takes over for the IP address</a:t>
            </a:r>
          </a:p>
          <a:p>
            <a:pPr lvl="1">
              <a:spcAft>
                <a:spcPts val="600"/>
              </a:spcAft>
            </a:pPr>
            <a:r>
              <a:rPr lang="en-US" altLang="x-none" dirty="0"/>
              <a:t>Low-level map updated </a:t>
            </a:r>
            <a:r>
              <a:rPr lang="en-US" altLang="x-none" b="1" dirty="0" smtClean="0">
                <a:solidFill>
                  <a:srgbClr val="00B050"/>
                </a:solidFill>
              </a:rPr>
              <a:t>quickly</a:t>
            </a:r>
            <a:r>
              <a:rPr lang="en-US" altLang="x-none" dirty="0" smtClean="0">
                <a:solidFill>
                  <a:srgbClr val="00B050"/>
                </a:solidFill>
              </a:rPr>
              <a:t> </a:t>
            </a:r>
            <a:r>
              <a:rPr lang="en-US" altLang="x-none" dirty="0" smtClean="0"/>
              <a:t>(load balancer)</a:t>
            </a:r>
            <a:endParaRPr lang="en-US" altLang="x-none" dirty="0"/>
          </a:p>
          <a:p>
            <a:endParaRPr lang="en-US" altLang="x-none" dirty="0" smtClean="0"/>
          </a:p>
          <a:p>
            <a:r>
              <a:rPr lang="en-US" altLang="x-none" dirty="0" smtClean="0"/>
              <a:t>Failed </a:t>
            </a:r>
            <a:r>
              <a:rPr lang="en-US" altLang="x-none" b="1" dirty="0" smtClean="0"/>
              <a:t>cluster</a:t>
            </a:r>
            <a:r>
              <a:rPr lang="en-US" altLang="x-none" dirty="0" smtClean="0"/>
              <a:t>, or </a:t>
            </a:r>
            <a:r>
              <a:rPr lang="en-US" altLang="x-none" b="1" dirty="0" smtClean="0"/>
              <a:t>network path</a:t>
            </a:r>
            <a:endParaRPr lang="en-US" altLang="x-none" b="1" dirty="0"/>
          </a:p>
          <a:p>
            <a:pPr lvl="1">
              <a:spcAft>
                <a:spcPts val="600"/>
              </a:spcAft>
            </a:pPr>
            <a:r>
              <a:rPr lang="en-US" altLang="x-none" dirty="0"/>
              <a:t>High-level map updated </a:t>
            </a:r>
            <a:r>
              <a:rPr lang="en-US" altLang="x-none" b="1" dirty="0" smtClean="0">
                <a:solidFill>
                  <a:schemeClr val="accent6">
                    <a:lumMod val="75000"/>
                  </a:schemeClr>
                </a:solidFill>
              </a:rPr>
              <a:t>quickly</a:t>
            </a:r>
            <a:r>
              <a:rPr lang="en-US" altLang="x-none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altLang="x-none" dirty="0" smtClean="0"/>
              <a:t>(ping/traceroute)</a:t>
            </a:r>
            <a:endParaRPr lang="en-US" altLang="x-none" dirty="0"/>
          </a:p>
        </p:txBody>
      </p:sp>
      <p:sp>
        <p:nvSpPr>
          <p:cNvPr id="62468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/>
            <a:fld id="{09657E24-0932-0C42-B8AE-240DFC5313E7}" type="slidenum">
              <a:rPr lang="en-US" altLang="x-none" sz="1200">
                <a:solidFill>
                  <a:srgbClr val="898989"/>
                </a:solidFill>
              </a:rPr>
              <a:pPr eaLnBrk="1" hangingPunct="1"/>
              <a:t>58</a:t>
            </a:fld>
            <a:endParaRPr lang="en-US" altLang="x-none" sz="120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3521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x-none" dirty="0" smtClean="0"/>
              <a:t>Take-away points: CDNs</a:t>
            </a:r>
            <a:endParaRPr lang="en-US" altLang="x-none" dirty="0"/>
          </a:p>
        </p:txBody>
      </p:sp>
      <p:sp>
        <p:nvSpPr>
          <p:cNvPr id="6553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x-none" dirty="0"/>
              <a:t>Content distribution is hard</a:t>
            </a:r>
          </a:p>
          <a:p>
            <a:pPr lvl="1"/>
            <a:r>
              <a:rPr lang="en-US" altLang="x-none" dirty="0"/>
              <a:t>Many, diverse, changing objects</a:t>
            </a:r>
          </a:p>
          <a:p>
            <a:pPr lvl="1"/>
            <a:r>
              <a:rPr lang="en-US" altLang="x-none" dirty="0"/>
              <a:t>Clients distributed all over the world</a:t>
            </a:r>
          </a:p>
          <a:p>
            <a:pPr>
              <a:spcAft>
                <a:spcPts val="1200"/>
              </a:spcAft>
            </a:pPr>
            <a:endParaRPr lang="en-US" altLang="x-none" b="1" dirty="0" smtClean="0">
              <a:solidFill>
                <a:srgbClr val="0070C0"/>
              </a:solidFill>
            </a:endParaRPr>
          </a:p>
          <a:p>
            <a:pPr>
              <a:spcAft>
                <a:spcPts val="1200"/>
              </a:spcAft>
            </a:pPr>
            <a:r>
              <a:rPr lang="en-US" altLang="x-none" b="1" dirty="0" smtClean="0">
                <a:solidFill>
                  <a:srgbClr val="0070C0"/>
                </a:solidFill>
              </a:rPr>
              <a:t>Moving content to the client </a:t>
            </a:r>
            <a:r>
              <a:rPr lang="en-US" altLang="x-none" dirty="0" smtClean="0"/>
              <a:t>is key</a:t>
            </a:r>
          </a:p>
          <a:p>
            <a:pPr lvl="1">
              <a:spcAft>
                <a:spcPts val="1200"/>
              </a:spcAft>
            </a:pPr>
            <a:r>
              <a:rPr lang="en-US" altLang="x-none" dirty="0" smtClean="0"/>
              <a:t>Reduces latency, improves throughput, reliability</a:t>
            </a:r>
            <a:endParaRPr lang="en-US" altLang="x-none" dirty="0"/>
          </a:p>
          <a:p>
            <a:endParaRPr lang="en-US" altLang="x-none" dirty="0" smtClean="0"/>
          </a:p>
          <a:p>
            <a:r>
              <a:rPr lang="en-US" altLang="x-none" dirty="0" smtClean="0"/>
              <a:t>Content distribution solutions </a:t>
            </a:r>
            <a:r>
              <a:rPr lang="en-US" altLang="x-none" b="1" dirty="0" smtClean="0"/>
              <a:t>evolved:</a:t>
            </a:r>
            <a:endParaRPr lang="en-US" altLang="x-none" b="1" dirty="0"/>
          </a:p>
          <a:p>
            <a:pPr lvl="1"/>
            <a:r>
              <a:rPr lang="en-US" altLang="x-none" dirty="0" smtClean="0"/>
              <a:t>Load balancing, reactive caching, to</a:t>
            </a:r>
            <a:endParaRPr lang="en-US" altLang="x-none" dirty="0"/>
          </a:p>
          <a:p>
            <a:pPr lvl="1"/>
            <a:r>
              <a:rPr lang="en-US" altLang="x-none" dirty="0"/>
              <a:t>Proactive content distribution networks</a:t>
            </a:r>
          </a:p>
        </p:txBody>
      </p:sp>
      <p:sp>
        <p:nvSpPr>
          <p:cNvPr id="65540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/>
            <a:fld id="{9A197E0F-AAAC-8647-93CE-C35AF3732BF1}" type="slidenum">
              <a:rPr lang="en-US" altLang="x-none" sz="1200">
                <a:solidFill>
                  <a:srgbClr val="898989"/>
                </a:solidFill>
              </a:rPr>
              <a:pPr eaLnBrk="1" hangingPunct="1"/>
              <a:t>59</a:t>
            </a:fld>
            <a:endParaRPr lang="en-US" altLang="x-none" sz="120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0977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 wide-area </a:t>
            </a:r>
            <a:r>
              <a:rPr lang="en-US" b="1" dirty="0">
                <a:solidFill>
                  <a:srgbClr val="0070C0"/>
                </a:solidFill>
              </a:rPr>
              <a:t>distributed </a:t>
            </a:r>
            <a:r>
              <a:rPr lang="en-US" b="1" dirty="0" smtClean="0">
                <a:solidFill>
                  <a:srgbClr val="0070C0"/>
                </a:solidFill>
              </a:rPr>
              <a:t>database</a:t>
            </a:r>
          </a:p>
          <a:p>
            <a:endParaRPr lang="en-US" b="1" dirty="0" smtClean="0">
              <a:solidFill>
                <a:srgbClr val="E46C0A"/>
              </a:solidFill>
            </a:endParaRPr>
          </a:p>
          <a:p>
            <a:r>
              <a:rPr lang="en-US" dirty="0" smtClean="0"/>
              <a:t>Goals:</a:t>
            </a:r>
          </a:p>
          <a:p>
            <a:pPr lvl="1"/>
            <a:r>
              <a:rPr lang="en-US" b="1" dirty="0" smtClean="0"/>
              <a:t>Scalability</a:t>
            </a:r>
            <a:r>
              <a:rPr lang="en-US" dirty="0" smtClean="0"/>
              <a:t>; decentralized </a:t>
            </a:r>
            <a:r>
              <a:rPr lang="en-US" dirty="0"/>
              <a:t>maintenance </a:t>
            </a:r>
          </a:p>
          <a:p>
            <a:pPr lvl="1"/>
            <a:r>
              <a:rPr lang="en-US" b="1" dirty="0" smtClean="0"/>
              <a:t>Robustness</a:t>
            </a:r>
            <a:endParaRPr lang="en-US" dirty="0"/>
          </a:p>
          <a:p>
            <a:pPr lvl="1"/>
            <a:r>
              <a:rPr lang="en-US" dirty="0" smtClean="0"/>
              <a:t>Global scope</a:t>
            </a:r>
          </a:p>
          <a:p>
            <a:pPr lvl="2"/>
            <a:r>
              <a:rPr lang="en-US" dirty="0" smtClean="0"/>
              <a:t>Names </a:t>
            </a:r>
            <a:r>
              <a:rPr lang="en-US" dirty="0"/>
              <a:t>mean the same thing </a:t>
            </a:r>
            <a:r>
              <a:rPr lang="en-US" dirty="0" smtClean="0"/>
              <a:t>everywhere</a:t>
            </a:r>
            <a:endParaRPr lang="en-US" dirty="0"/>
          </a:p>
          <a:p>
            <a:pPr lvl="1"/>
            <a:r>
              <a:rPr lang="en-US" dirty="0" smtClean="0"/>
              <a:t>Distributed updates/queries </a:t>
            </a:r>
          </a:p>
          <a:p>
            <a:pPr lvl="1"/>
            <a:r>
              <a:rPr lang="en-US" dirty="0" smtClean="0"/>
              <a:t>Good </a:t>
            </a:r>
            <a:r>
              <a:rPr lang="en-US" b="1" dirty="0" smtClean="0"/>
              <a:t>performance </a:t>
            </a:r>
          </a:p>
          <a:p>
            <a:endParaRPr lang="en-US" dirty="0" smtClean="0"/>
          </a:p>
          <a:p>
            <a:r>
              <a:rPr lang="en-US" dirty="0" smtClean="0"/>
              <a:t>But </a:t>
            </a:r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</a:rPr>
              <a:t>don’t </a:t>
            </a:r>
            <a:r>
              <a:rPr lang="en-US" b="1" dirty="0">
                <a:solidFill>
                  <a:schemeClr val="accent3">
                    <a:lumMod val="50000"/>
                  </a:schemeClr>
                </a:solidFill>
              </a:rPr>
              <a:t>need </a:t>
            </a:r>
            <a:r>
              <a:rPr lang="en-US" dirty="0" smtClean="0"/>
              <a:t>strong </a:t>
            </a:r>
            <a:r>
              <a:rPr lang="en-US" b="1" dirty="0" smtClean="0"/>
              <a:t>consistency</a:t>
            </a:r>
            <a:r>
              <a:rPr lang="en-US" dirty="0" smtClean="0"/>
              <a:t> properties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DNS: Goals and non-goals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9415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en-US" sz="3600" b="1" dirty="0" smtClean="0"/>
              <a:t>Friday precept:</a:t>
            </a:r>
          </a:p>
          <a:p>
            <a:pPr marL="0" indent="0" algn="ctr">
              <a:buNone/>
            </a:pPr>
            <a:r>
              <a:rPr lang="en-US" sz="3200" dirty="0" smtClean="0">
                <a:solidFill>
                  <a:schemeClr val="accent6">
                    <a:lumMod val="75000"/>
                  </a:schemeClr>
                </a:solidFill>
              </a:rPr>
              <a:t>How to transition from</a:t>
            </a:r>
          </a:p>
          <a:p>
            <a:pPr marL="0" indent="0" algn="ctr">
              <a:buNone/>
            </a:pPr>
            <a:r>
              <a:rPr lang="en-US" sz="3200" dirty="0" smtClean="0">
                <a:solidFill>
                  <a:schemeClr val="accent6">
                    <a:lumMod val="75000"/>
                  </a:schemeClr>
                </a:solidFill>
              </a:rPr>
              <a:t>Assignment 3 to Assignment 4</a:t>
            </a:r>
          </a:p>
          <a:p>
            <a:pPr marL="0" indent="0" algn="ctr">
              <a:buNone/>
            </a:pPr>
            <a:endParaRPr lang="en-US" b="1" dirty="0" smtClean="0"/>
          </a:p>
          <a:p>
            <a:pPr marL="0" indent="0" algn="ctr">
              <a:buNone/>
            </a:pPr>
            <a:endParaRPr lang="en-US" b="1" dirty="0"/>
          </a:p>
          <a:p>
            <a:pPr marL="0" indent="0" algn="ctr">
              <a:buNone/>
            </a:pPr>
            <a:r>
              <a:rPr lang="en-US" sz="3600" b="1" dirty="0" smtClean="0"/>
              <a:t>Monda</a:t>
            </a:r>
            <a:r>
              <a:rPr lang="en-US" b="1" dirty="0" smtClean="0"/>
              <a:t>y </a:t>
            </a:r>
            <a:r>
              <a:rPr lang="en-US" sz="3600" b="1" dirty="0" smtClean="0"/>
              <a:t>topic:</a:t>
            </a:r>
          </a:p>
          <a:p>
            <a:pPr marL="0" indent="0" algn="ctr">
              <a:buNone/>
            </a:pPr>
            <a:r>
              <a:rPr lang="en-US" sz="3200" dirty="0" smtClean="0">
                <a:solidFill>
                  <a:schemeClr val="accent6">
                    <a:lumMod val="75000"/>
                  </a:schemeClr>
                </a:solidFill>
              </a:rPr>
              <a:t>Distributed Wireless Networks:</a:t>
            </a:r>
            <a:r>
              <a:rPr lang="en-US" sz="32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3200" i="1" dirty="0" smtClean="0">
                <a:solidFill>
                  <a:schemeClr val="accent6">
                    <a:lumMod val="75000"/>
                  </a:schemeClr>
                </a:solidFill>
              </a:rPr>
              <a:t>Roofnet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60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0172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Domain Name System (DNS)</a:t>
            </a:r>
            <a:endParaRPr lang="en-US" dirty="0"/>
          </a:p>
        </p:txBody>
      </p:sp>
      <p:sp>
        <p:nvSpPr>
          <p:cNvPr id="928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70000"/>
              </a:lnSpc>
            </a:pPr>
            <a:r>
              <a:rPr lang="en-US" b="1" dirty="0" smtClean="0"/>
              <a:t>Hierarchical</a:t>
            </a:r>
            <a:r>
              <a:rPr lang="en-US" dirty="0" smtClean="0"/>
              <a:t> </a:t>
            </a:r>
            <a:r>
              <a:rPr lang="en-US" b="1" dirty="0" smtClean="0"/>
              <a:t>name space </a:t>
            </a:r>
            <a:r>
              <a:rPr lang="en-US" dirty="0" smtClean="0"/>
              <a:t>divided into contiguous sections called </a:t>
            </a:r>
            <a:r>
              <a:rPr lang="en-US" b="1" i="1" dirty="0" smtClean="0">
                <a:solidFill>
                  <a:srgbClr val="E46C0A"/>
                </a:solidFill>
              </a:rPr>
              <a:t>zones</a:t>
            </a:r>
            <a:endParaRPr lang="en-US" dirty="0" smtClean="0"/>
          </a:p>
          <a:p>
            <a:pPr lvl="1">
              <a:lnSpc>
                <a:spcPct val="70000"/>
              </a:lnSpc>
            </a:pPr>
            <a:r>
              <a:rPr lang="en-US" spc="-150" dirty="0" smtClean="0"/>
              <a:t>Zones are distributed over a collection of DNS servers</a:t>
            </a:r>
          </a:p>
          <a:p>
            <a:pPr>
              <a:lnSpc>
                <a:spcPct val="70000"/>
              </a:lnSpc>
            </a:pPr>
            <a:endParaRPr lang="en-US" dirty="0" smtClean="0"/>
          </a:p>
          <a:p>
            <a:pPr>
              <a:lnSpc>
                <a:spcPct val="70000"/>
              </a:lnSpc>
            </a:pPr>
            <a:r>
              <a:rPr lang="en-US" b="1" dirty="0" smtClean="0"/>
              <a:t>Hierarchy</a:t>
            </a:r>
            <a:r>
              <a:rPr lang="en-US" dirty="0" smtClean="0"/>
              <a:t> of DNS </a:t>
            </a:r>
            <a:r>
              <a:rPr lang="en-US" b="1" dirty="0" smtClean="0"/>
              <a:t>servers</a:t>
            </a:r>
            <a:r>
              <a:rPr lang="en-US" dirty="0" smtClean="0"/>
              <a:t>:</a:t>
            </a:r>
          </a:p>
          <a:p>
            <a:pPr lvl="1">
              <a:lnSpc>
                <a:spcPct val="70000"/>
              </a:lnSpc>
            </a:pPr>
            <a:r>
              <a:rPr lang="en-US" sz="2800" b="1" i="1" dirty="0" smtClean="0">
                <a:solidFill>
                  <a:srgbClr val="E46C0A"/>
                </a:solidFill>
              </a:rPr>
              <a:t>Root</a:t>
            </a:r>
            <a:r>
              <a:rPr lang="en-US" sz="2800" dirty="0" smtClean="0">
                <a:solidFill>
                  <a:srgbClr val="E46C0A"/>
                </a:solidFill>
              </a:rPr>
              <a:t> </a:t>
            </a:r>
            <a:r>
              <a:rPr lang="en-US" sz="2800" dirty="0" smtClean="0"/>
              <a:t>servers</a:t>
            </a:r>
            <a:r>
              <a:rPr lang="en-US" sz="2800" dirty="0" smtClean="0">
                <a:solidFill>
                  <a:srgbClr val="1F497D"/>
                </a:solidFill>
              </a:rPr>
              <a:t> </a:t>
            </a:r>
            <a:r>
              <a:rPr lang="en-US" sz="2800" dirty="0" smtClean="0"/>
              <a:t>(identity hardwired into other servers)</a:t>
            </a:r>
          </a:p>
          <a:p>
            <a:pPr lvl="1">
              <a:lnSpc>
                <a:spcPct val="70000"/>
              </a:lnSpc>
            </a:pPr>
            <a:r>
              <a:rPr lang="en-US" sz="2800" b="1" i="1" dirty="0" smtClean="0">
                <a:solidFill>
                  <a:srgbClr val="E46C0A"/>
                </a:solidFill>
              </a:rPr>
              <a:t>Top-level domain (TLD) </a:t>
            </a:r>
            <a:r>
              <a:rPr lang="en-US" sz="2800" dirty="0" smtClean="0"/>
              <a:t>servers</a:t>
            </a:r>
          </a:p>
          <a:p>
            <a:pPr lvl="1">
              <a:lnSpc>
                <a:spcPct val="70000"/>
              </a:lnSpc>
            </a:pPr>
            <a:r>
              <a:rPr lang="en-US" sz="2800" b="1" i="1" dirty="0" smtClean="0">
                <a:solidFill>
                  <a:srgbClr val="E46C0A"/>
                </a:solidFill>
              </a:rPr>
              <a:t>Authoritative</a:t>
            </a:r>
            <a:r>
              <a:rPr lang="en-US" sz="2800" dirty="0" smtClean="0">
                <a:solidFill>
                  <a:srgbClr val="E46C0A"/>
                </a:solidFill>
              </a:rPr>
              <a:t> </a:t>
            </a:r>
            <a:r>
              <a:rPr lang="en-US" sz="2800" dirty="0" smtClean="0"/>
              <a:t>DNS servers</a:t>
            </a:r>
          </a:p>
          <a:p>
            <a:pPr>
              <a:lnSpc>
                <a:spcPct val="70000"/>
              </a:lnSpc>
            </a:pPr>
            <a:endParaRPr lang="en-US" dirty="0" smtClean="0"/>
          </a:p>
          <a:p>
            <a:pPr>
              <a:lnSpc>
                <a:spcPct val="70000"/>
              </a:lnSpc>
            </a:pPr>
            <a:r>
              <a:rPr lang="en-US" dirty="0" smtClean="0"/>
              <a:t>Performing the translations:</a:t>
            </a:r>
          </a:p>
          <a:p>
            <a:pPr lvl="1">
              <a:lnSpc>
                <a:spcPct val="70000"/>
              </a:lnSpc>
            </a:pPr>
            <a:r>
              <a:rPr lang="en-US" sz="2800" b="1" i="1" dirty="0" smtClean="0">
                <a:solidFill>
                  <a:srgbClr val="E46C0A"/>
                </a:solidFill>
              </a:rPr>
              <a:t>Local DNS servers </a:t>
            </a:r>
            <a:r>
              <a:rPr lang="en-US" sz="2800" dirty="0" smtClean="0"/>
              <a:t>located near clients</a:t>
            </a:r>
          </a:p>
          <a:p>
            <a:pPr lvl="1">
              <a:lnSpc>
                <a:spcPct val="70000"/>
              </a:lnSpc>
            </a:pPr>
            <a:r>
              <a:rPr lang="en-US" sz="2800" b="1" i="1" dirty="0" smtClean="0">
                <a:solidFill>
                  <a:srgbClr val="E46C0A"/>
                </a:solidFill>
              </a:rPr>
              <a:t>Resolver</a:t>
            </a:r>
            <a:r>
              <a:rPr lang="en-US" sz="2800" dirty="0" smtClean="0">
                <a:solidFill>
                  <a:srgbClr val="E46C0A"/>
                </a:solidFill>
              </a:rPr>
              <a:t> </a:t>
            </a:r>
            <a:r>
              <a:rPr lang="en-US" sz="2800" dirty="0" smtClean="0"/>
              <a:t>software running on clients</a:t>
            </a:r>
            <a:endParaRPr lang="en-US" sz="28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58913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87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87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877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sosceles Triangle 3"/>
          <p:cNvSpPr/>
          <p:nvPr/>
        </p:nvSpPr>
        <p:spPr>
          <a:xfrm>
            <a:off x="4412582" y="2684896"/>
            <a:ext cx="4523681" cy="1500803"/>
          </a:xfrm>
          <a:prstGeom prst="triangle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925" name="Rectangle 2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DNS namespace is </a:t>
            </a:r>
            <a:r>
              <a:rPr lang="en-US" dirty="0" smtClean="0"/>
              <a:t>hierarchical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1" y="4380080"/>
            <a:ext cx="8773100" cy="2270754"/>
          </a:xfrm>
        </p:spPr>
        <p:txBody>
          <a:bodyPr>
            <a:normAutofit fontScale="92500"/>
          </a:bodyPr>
          <a:lstStyle/>
          <a:p>
            <a:r>
              <a:rPr lang="en-US" b="1" dirty="0" smtClean="0"/>
              <a:t>Hierarchy of namespace matches hierarchy of servers</a:t>
            </a:r>
          </a:p>
          <a:p>
            <a:endParaRPr lang="en-US" dirty="0" smtClean="0"/>
          </a:p>
          <a:p>
            <a:r>
              <a:rPr lang="en-US" dirty="0" smtClean="0"/>
              <a:t>Set </a:t>
            </a:r>
            <a:r>
              <a:rPr lang="en-US" dirty="0"/>
              <a:t>of nameservers answers queries for names within </a:t>
            </a:r>
            <a:r>
              <a:rPr lang="en-US" dirty="0" smtClean="0"/>
              <a:t>zone</a:t>
            </a:r>
          </a:p>
          <a:p>
            <a:endParaRPr lang="en-US" dirty="0" smtClean="0"/>
          </a:p>
          <a:p>
            <a:r>
              <a:rPr lang="en-US" dirty="0" smtClean="0"/>
              <a:t>Nameservers store </a:t>
            </a:r>
            <a:r>
              <a:rPr lang="en-US" dirty="0"/>
              <a:t>names and links to other servers in tree </a:t>
            </a:r>
          </a:p>
          <a:p>
            <a:endParaRPr lang="en-US" dirty="0"/>
          </a:p>
        </p:txBody>
      </p:sp>
      <p:sp>
        <p:nvSpPr>
          <p:cNvPr id="81927" name="Text Box 2"/>
          <p:cNvSpPr txBox="1">
            <a:spLocks noChangeArrowheads="1"/>
          </p:cNvSpPr>
          <p:nvPr/>
        </p:nvSpPr>
        <p:spPr bwMode="auto">
          <a:xfrm>
            <a:off x="4001383" y="1571809"/>
            <a:ext cx="27017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sz="2400" b="1" dirty="0">
                <a:latin typeface="Arial"/>
              </a:rPr>
              <a:t>. </a:t>
            </a:r>
          </a:p>
        </p:txBody>
      </p:sp>
      <p:sp>
        <p:nvSpPr>
          <p:cNvPr id="81928" name="Text Box 4"/>
          <p:cNvSpPr txBox="1">
            <a:spLocks noChangeArrowheads="1"/>
          </p:cNvSpPr>
          <p:nvPr/>
        </p:nvSpPr>
        <p:spPr bwMode="auto">
          <a:xfrm>
            <a:off x="2549171" y="2580310"/>
            <a:ext cx="85161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sz="2400" dirty="0">
                <a:latin typeface="Arial"/>
              </a:rPr>
              <a:t>com.</a:t>
            </a:r>
          </a:p>
        </p:txBody>
      </p:sp>
      <p:sp>
        <p:nvSpPr>
          <p:cNvPr id="81929" name="Text Box 5"/>
          <p:cNvSpPr txBox="1">
            <a:spLocks noChangeArrowheads="1"/>
          </p:cNvSpPr>
          <p:nvPr/>
        </p:nvSpPr>
        <p:spPr bwMode="auto">
          <a:xfrm>
            <a:off x="3744656" y="2580310"/>
            <a:ext cx="75859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sz="2400" dirty="0" smtClean="0">
                <a:latin typeface="Arial"/>
              </a:rPr>
              <a:t>gov.</a:t>
            </a:r>
            <a:endParaRPr lang="en-US" sz="2400" dirty="0">
              <a:latin typeface="Arial"/>
            </a:endParaRPr>
          </a:p>
        </p:txBody>
      </p:sp>
      <p:sp>
        <p:nvSpPr>
          <p:cNvPr id="81930" name="Text Box 6"/>
          <p:cNvSpPr txBox="1">
            <a:spLocks noChangeArrowheads="1"/>
          </p:cNvSpPr>
          <p:nvPr/>
        </p:nvSpPr>
        <p:spPr bwMode="auto">
          <a:xfrm>
            <a:off x="6434383" y="2580308"/>
            <a:ext cx="78368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sz="2400" dirty="0">
                <a:latin typeface="Arial"/>
              </a:rPr>
              <a:t>edu.</a:t>
            </a:r>
          </a:p>
        </p:txBody>
      </p:sp>
      <p:sp>
        <p:nvSpPr>
          <p:cNvPr id="81931" name="Line 7"/>
          <p:cNvSpPr>
            <a:spLocks noChangeShapeType="1"/>
          </p:cNvSpPr>
          <p:nvPr/>
        </p:nvSpPr>
        <p:spPr bwMode="auto">
          <a:xfrm flipH="1">
            <a:off x="2967897" y="1997835"/>
            <a:ext cx="1072816" cy="687059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ctr"/>
            <a:endParaRPr lang="en-US" sz="2400" b="0" dirty="0">
              <a:latin typeface="Arial" charset="0"/>
            </a:endParaRPr>
          </a:p>
        </p:txBody>
      </p:sp>
      <p:sp>
        <p:nvSpPr>
          <p:cNvPr id="81932" name="Line 8"/>
          <p:cNvSpPr>
            <a:spLocks noChangeShapeType="1"/>
          </p:cNvSpPr>
          <p:nvPr/>
        </p:nvSpPr>
        <p:spPr bwMode="auto">
          <a:xfrm flipH="1">
            <a:off x="4121777" y="1997836"/>
            <a:ext cx="0" cy="68706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ctr"/>
            <a:endParaRPr lang="en-US" sz="2400" b="0" dirty="0">
              <a:latin typeface="Arial" charset="0"/>
            </a:endParaRPr>
          </a:p>
        </p:txBody>
      </p:sp>
      <p:sp>
        <p:nvSpPr>
          <p:cNvPr id="81933" name="Line 9"/>
          <p:cNvSpPr>
            <a:spLocks noChangeShapeType="1"/>
          </p:cNvSpPr>
          <p:nvPr/>
        </p:nvSpPr>
        <p:spPr bwMode="auto">
          <a:xfrm>
            <a:off x="4194555" y="2003991"/>
            <a:ext cx="2431895" cy="680906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ctr"/>
            <a:endParaRPr lang="en-US" sz="2400" b="0" dirty="0">
              <a:latin typeface="Arial" charset="0"/>
            </a:endParaRPr>
          </a:p>
        </p:txBody>
      </p:sp>
      <p:sp>
        <p:nvSpPr>
          <p:cNvPr id="81934" name="Text Box 10"/>
          <p:cNvSpPr txBox="1">
            <a:spLocks noChangeArrowheads="1"/>
          </p:cNvSpPr>
          <p:nvPr/>
        </p:nvSpPr>
        <p:spPr bwMode="auto">
          <a:xfrm>
            <a:off x="4958269" y="3197110"/>
            <a:ext cx="212750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sz="2400" dirty="0" smtClean="0">
                <a:latin typeface="Arial"/>
              </a:rPr>
              <a:t>princeton.edu</a:t>
            </a:r>
            <a:r>
              <a:rPr lang="en-US" sz="2400" dirty="0">
                <a:latin typeface="Arial"/>
              </a:rPr>
              <a:t>.</a:t>
            </a:r>
          </a:p>
        </p:txBody>
      </p:sp>
      <p:sp>
        <p:nvSpPr>
          <p:cNvPr id="81935" name="Text Box 11"/>
          <p:cNvSpPr txBox="1">
            <a:spLocks noChangeArrowheads="1"/>
          </p:cNvSpPr>
          <p:nvPr/>
        </p:nvSpPr>
        <p:spPr bwMode="auto">
          <a:xfrm>
            <a:off x="7141213" y="3195299"/>
            <a:ext cx="149009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sz="2400" smtClean="0">
                <a:latin typeface="Arial"/>
              </a:rPr>
              <a:t>nyu.edu</a:t>
            </a:r>
            <a:r>
              <a:rPr lang="en-US" sz="2400" dirty="0">
                <a:latin typeface="Arial"/>
              </a:rPr>
              <a:t>.</a:t>
            </a:r>
          </a:p>
        </p:txBody>
      </p:sp>
      <p:sp>
        <p:nvSpPr>
          <p:cNvPr id="81936" name="Line 12"/>
          <p:cNvSpPr>
            <a:spLocks noChangeShapeType="1"/>
          </p:cNvSpPr>
          <p:nvPr/>
        </p:nvSpPr>
        <p:spPr bwMode="auto">
          <a:xfrm flipH="1">
            <a:off x="6053951" y="3018841"/>
            <a:ext cx="657998" cy="283159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ctr"/>
            <a:endParaRPr lang="en-US" sz="2400" b="0" dirty="0">
              <a:latin typeface="Arial" charset="0"/>
            </a:endParaRPr>
          </a:p>
        </p:txBody>
      </p:sp>
      <p:sp>
        <p:nvSpPr>
          <p:cNvPr id="81937" name="Line 13"/>
          <p:cNvSpPr>
            <a:spLocks noChangeShapeType="1"/>
          </p:cNvSpPr>
          <p:nvPr/>
        </p:nvSpPr>
        <p:spPr bwMode="auto">
          <a:xfrm>
            <a:off x="6886575" y="3018841"/>
            <a:ext cx="685800" cy="283159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ctr"/>
            <a:endParaRPr lang="en-US" sz="2400" b="0" dirty="0">
              <a:latin typeface="Arial" charset="0"/>
            </a:endParaRPr>
          </a:p>
        </p:txBody>
      </p:sp>
      <p:sp>
        <p:nvSpPr>
          <p:cNvPr id="81942" name="Text Box 18"/>
          <p:cNvSpPr txBox="1">
            <a:spLocks noChangeArrowheads="1"/>
          </p:cNvSpPr>
          <p:nvPr/>
        </p:nvSpPr>
        <p:spPr bwMode="auto">
          <a:xfrm>
            <a:off x="3510597" y="3214804"/>
            <a:ext cx="122236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sz="2400" dirty="0" smtClean="0">
                <a:latin typeface="Arial"/>
              </a:rPr>
              <a:t>fcc.gov. </a:t>
            </a:r>
            <a:endParaRPr lang="en-US" sz="2400" dirty="0">
              <a:latin typeface="Arial"/>
            </a:endParaRPr>
          </a:p>
        </p:txBody>
      </p:sp>
      <p:sp>
        <p:nvSpPr>
          <p:cNvPr id="81943" name="Line 19"/>
          <p:cNvSpPr>
            <a:spLocks noChangeShapeType="1"/>
          </p:cNvSpPr>
          <p:nvPr/>
        </p:nvSpPr>
        <p:spPr bwMode="auto">
          <a:xfrm>
            <a:off x="4121777" y="3054229"/>
            <a:ext cx="0" cy="30055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ctr"/>
            <a:endParaRPr lang="en-US" sz="2400" b="0" dirty="0">
              <a:latin typeface="Arial" charset="0"/>
            </a:endParaRPr>
          </a:p>
        </p:txBody>
      </p:sp>
      <p:sp>
        <p:nvSpPr>
          <p:cNvPr id="40" name="Text Box 18"/>
          <p:cNvSpPr txBox="1">
            <a:spLocks noChangeArrowheads="1"/>
          </p:cNvSpPr>
          <p:nvPr/>
        </p:nvSpPr>
        <p:spPr bwMode="auto">
          <a:xfrm>
            <a:off x="4792293" y="3724035"/>
            <a:ext cx="252079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sz="2400" dirty="0" smtClean="0">
                <a:latin typeface="Arial"/>
              </a:rPr>
              <a:t>cs.princeton.edu.</a:t>
            </a:r>
            <a:endParaRPr lang="en-US" sz="2400" dirty="0">
              <a:latin typeface="Arial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5614472" y="1523040"/>
            <a:ext cx="88517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  <a:latin typeface="Arial" charset="0"/>
              </a:rPr>
              <a:t>Root</a:t>
            </a:r>
            <a:endParaRPr lang="en-US" sz="2400" dirty="0">
              <a:solidFill>
                <a:schemeClr val="accent6">
                  <a:lumMod val="75000"/>
                </a:schemeClr>
              </a:solidFill>
              <a:latin typeface="Arial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406608" y="2557176"/>
            <a:ext cx="17786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smtClean="0">
                <a:solidFill>
                  <a:schemeClr val="accent6">
                    <a:lumMod val="75000"/>
                  </a:schemeClr>
                </a:solidFill>
                <a:latin typeface="Arial" charset="0"/>
              </a:rPr>
              <a:t>TLDs:</a:t>
            </a:r>
            <a:endParaRPr lang="en-US" sz="2400" dirty="0">
              <a:solidFill>
                <a:schemeClr val="accent6">
                  <a:lumMod val="75000"/>
                </a:schemeClr>
              </a:solidFill>
              <a:latin typeface="Arial" charset="0"/>
            </a:endParaRPr>
          </a:p>
        </p:txBody>
      </p:sp>
      <p:sp>
        <p:nvSpPr>
          <p:cNvPr id="28" name="Line 19"/>
          <p:cNvSpPr>
            <a:spLocks noChangeShapeType="1"/>
          </p:cNvSpPr>
          <p:nvPr/>
        </p:nvSpPr>
        <p:spPr bwMode="auto">
          <a:xfrm>
            <a:off x="6053953" y="3629427"/>
            <a:ext cx="0" cy="194977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ctr"/>
            <a:endParaRPr lang="en-US" sz="2400" b="0" dirty="0">
              <a:latin typeface="Arial" charset="0"/>
            </a:endParaRPr>
          </a:p>
        </p:txBody>
      </p:sp>
      <p:sp>
        <p:nvSpPr>
          <p:cNvPr id="33" name="Line 7"/>
          <p:cNvSpPr>
            <a:spLocks noChangeShapeType="1"/>
          </p:cNvSpPr>
          <p:nvPr/>
        </p:nvSpPr>
        <p:spPr bwMode="auto">
          <a:xfrm flipH="1">
            <a:off x="4259144" y="1764651"/>
            <a:ext cx="1355328" cy="121603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 type="none"/>
            <a:tailEnd type="arrow"/>
          </a:ln>
        </p:spPr>
        <p:txBody>
          <a:bodyPr>
            <a:prstTxWarp prst="textNoShape">
              <a:avLst/>
            </a:prstTxWarp>
          </a:bodyPr>
          <a:lstStyle/>
          <a:p>
            <a:pPr algn="ctr"/>
            <a:endParaRPr lang="en-US" sz="2400" b="0" dirty="0">
              <a:latin typeface="Arial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2561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/>
                <a:ea typeface="ＭＳ Ｐゴシック" charset="0"/>
                <a:cs typeface="ＭＳ Ｐゴシック" charset="0"/>
              </a:rPr>
              <a:t>DNS </a:t>
            </a:r>
            <a:r>
              <a:rPr lang="en-US" dirty="0" smtClean="0">
                <a:latin typeface="Arial"/>
                <a:ea typeface="ＭＳ Ｐゴシック" charset="0"/>
                <a:cs typeface="ＭＳ Ｐゴシック" charset="0"/>
              </a:rPr>
              <a:t>root nameservers</a:t>
            </a:r>
            <a:endParaRPr lang="en-US" dirty="0">
              <a:latin typeface="Arial"/>
              <a:ea typeface="ＭＳ Ｐゴシック" charset="0"/>
              <a:cs typeface="ＭＳ Ｐゴシック" charset="0"/>
            </a:endParaRPr>
          </a:p>
        </p:txBody>
      </p:sp>
      <p:sp>
        <p:nvSpPr>
          <p:cNvPr id="73732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52400" y="1452852"/>
            <a:ext cx="8810625" cy="1040224"/>
          </a:xfrm>
        </p:spPr>
        <p:txBody>
          <a:bodyPr>
            <a:noAutofit/>
          </a:bodyPr>
          <a:lstStyle/>
          <a:p>
            <a:pPr>
              <a:lnSpc>
                <a:spcPct val="70000"/>
              </a:lnSpc>
            </a:pPr>
            <a:r>
              <a:rPr lang="en-US" dirty="0">
                <a:latin typeface="Arial"/>
                <a:cs typeface="Arial"/>
              </a:rPr>
              <a:t>13 root </a:t>
            </a:r>
            <a:r>
              <a:rPr lang="en-US" dirty="0" smtClean="0">
                <a:latin typeface="Arial"/>
                <a:cs typeface="Arial"/>
              </a:rPr>
              <a:t>servers.</a:t>
            </a:r>
            <a:r>
              <a:rPr lang="en-US" dirty="0">
                <a:latin typeface="Arial"/>
                <a:ea typeface="Arial"/>
                <a:cs typeface="Arial"/>
              </a:rPr>
              <a:t> </a:t>
            </a:r>
            <a:r>
              <a:rPr lang="en-US" dirty="0" smtClean="0">
                <a:latin typeface="Arial"/>
                <a:ea typeface="Arial"/>
                <a:cs typeface="Arial"/>
              </a:rPr>
              <a:t> </a:t>
            </a:r>
            <a:r>
              <a:rPr lang="en-US" i="1" dirty="0" smtClean="0">
                <a:latin typeface="Arial"/>
                <a:cs typeface="Arial"/>
              </a:rPr>
              <a:t>Does this</a:t>
            </a:r>
            <a:r>
              <a:rPr lang="en-US" i="1" dirty="0" smtClean="0">
                <a:solidFill>
                  <a:srgbClr val="1F497D"/>
                </a:solidFill>
                <a:latin typeface="Arial"/>
                <a:cs typeface="Arial"/>
              </a:rPr>
              <a:t> </a:t>
            </a:r>
            <a:r>
              <a:rPr lang="en-US" i="1" dirty="0" smtClean="0">
                <a:latin typeface="Arial"/>
                <a:cs typeface="Arial"/>
              </a:rPr>
              <a:t>scale?</a:t>
            </a:r>
            <a:endParaRPr lang="en-US" i="1" dirty="0">
              <a:latin typeface="Arial"/>
              <a:cs typeface="Arial"/>
            </a:endParaRPr>
          </a:p>
        </p:txBody>
      </p:sp>
      <p:sp>
        <p:nvSpPr>
          <p:cNvPr id="73733" name="AutoShape 4"/>
          <p:cNvSpPr>
            <a:spLocks noChangeAspect="1" noChangeArrowheads="1"/>
          </p:cNvSpPr>
          <p:nvPr/>
        </p:nvSpPr>
        <p:spPr bwMode="auto">
          <a:xfrm>
            <a:off x="481013" y="3089275"/>
            <a:ext cx="7234237" cy="3643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b="0" dirty="0">
              <a:latin typeface="Arial" charset="0"/>
            </a:endParaRPr>
          </a:p>
        </p:txBody>
      </p:sp>
      <p:pic>
        <p:nvPicPr>
          <p:cNvPr id="73734" name="Picture 5" descr="world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4065588"/>
            <a:ext cx="5400675" cy="266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3735" name="Freeform 6"/>
          <p:cNvSpPr>
            <a:spLocks/>
          </p:cNvSpPr>
          <p:nvPr/>
        </p:nvSpPr>
        <p:spPr bwMode="auto">
          <a:xfrm>
            <a:off x="2605088" y="3267075"/>
            <a:ext cx="804862" cy="1511300"/>
          </a:xfrm>
          <a:custGeom>
            <a:avLst/>
            <a:gdLst>
              <a:gd name="T0" fmla="*/ 0 w 963"/>
              <a:gd name="T1" fmla="*/ 0 h 1893"/>
              <a:gd name="T2" fmla="*/ 0 w 963"/>
              <a:gd name="T3" fmla="*/ 742477 h 1893"/>
              <a:gd name="T4" fmla="*/ 804862 w 963"/>
              <a:gd name="T5" fmla="*/ 1511300 h 1893"/>
              <a:gd name="T6" fmla="*/ 0 60000 65536"/>
              <a:gd name="T7" fmla="*/ 0 60000 65536"/>
              <a:gd name="T8" fmla="*/ 0 60000 65536"/>
              <a:gd name="T9" fmla="*/ 0 w 963"/>
              <a:gd name="T10" fmla="*/ 0 h 1893"/>
              <a:gd name="T11" fmla="*/ 963 w 963"/>
              <a:gd name="T12" fmla="*/ 1893 h 189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963" h="1893">
                <a:moveTo>
                  <a:pt x="0" y="0"/>
                </a:moveTo>
                <a:lnTo>
                  <a:pt x="0" y="930"/>
                </a:lnTo>
                <a:lnTo>
                  <a:pt x="963" y="1893"/>
                </a:lnTo>
              </a:path>
            </a:pathLst>
          </a:cu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b="0" dirty="0">
              <a:latin typeface="Arial" charset="0"/>
            </a:endParaRPr>
          </a:p>
        </p:txBody>
      </p:sp>
      <p:sp>
        <p:nvSpPr>
          <p:cNvPr id="73736" name="Text Box 7"/>
          <p:cNvSpPr txBox="1">
            <a:spLocks noChangeArrowheads="1"/>
          </p:cNvSpPr>
          <p:nvPr/>
        </p:nvSpPr>
        <p:spPr bwMode="auto">
          <a:xfrm>
            <a:off x="654050" y="5627688"/>
            <a:ext cx="2633663" cy="452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1323" tIns="35662" rIns="71323" bIns="35662"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9pPr>
          </a:lstStyle>
          <a:p>
            <a:pPr algn="l"/>
            <a:r>
              <a:rPr lang="en-US" sz="1400" b="0" dirty="0">
                <a:solidFill>
                  <a:srgbClr val="000000"/>
                </a:solidFill>
                <a:latin typeface="Arial"/>
                <a:cs typeface="Arial"/>
              </a:rPr>
              <a:t>B USC-ISI Marina del Rey, CA</a:t>
            </a:r>
          </a:p>
          <a:p>
            <a:pPr algn="l"/>
            <a:r>
              <a:rPr lang="en-US" sz="1400" b="0" dirty="0">
                <a:solidFill>
                  <a:srgbClr val="000000"/>
                </a:solidFill>
                <a:latin typeface="Arial"/>
                <a:cs typeface="Arial"/>
              </a:rPr>
              <a:t>L ICANN Los Angeles, CA</a:t>
            </a:r>
          </a:p>
          <a:p>
            <a:pPr algn="ctr"/>
            <a:endParaRPr lang="en-US" sz="2400" b="0" dirty="0">
              <a:latin typeface="Times New Roman" charset="0"/>
              <a:cs typeface="Arial"/>
            </a:endParaRPr>
          </a:p>
        </p:txBody>
      </p:sp>
      <p:sp>
        <p:nvSpPr>
          <p:cNvPr id="73737" name="Freeform 8"/>
          <p:cNvSpPr>
            <a:spLocks/>
          </p:cNvSpPr>
          <p:nvPr/>
        </p:nvSpPr>
        <p:spPr bwMode="auto">
          <a:xfrm>
            <a:off x="1789113" y="4965700"/>
            <a:ext cx="952500" cy="668338"/>
          </a:xfrm>
          <a:custGeom>
            <a:avLst/>
            <a:gdLst>
              <a:gd name="T0" fmla="*/ 0 w 582"/>
              <a:gd name="T1" fmla="*/ 668338 h 426"/>
              <a:gd name="T2" fmla="*/ 952500 w 582"/>
              <a:gd name="T3" fmla="*/ 0 h 426"/>
              <a:gd name="T4" fmla="*/ 0 60000 65536"/>
              <a:gd name="T5" fmla="*/ 0 60000 65536"/>
              <a:gd name="T6" fmla="*/ 0 w 582"/>
              <a:gd name="T7" fmla="*/ 0 h 426"/>
              <a:gd name="T8" fmla="*/ 582 w 582"/>
              <a:gd name="T9" fmla="*/ 426 h 42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582" h="426">
                <a:moveTo>
                  <a:pt x="0" y="426"/>
                </a:moveTo>
                <a:lnTo>
                  <a:pt x="582" y="0"/>
                </a:lnTo>
              </a:path>
            </a:pathLst>
          </a:cu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b="0" dirty="0">
              <a:latin typeface="Arial" charset="0"/>
            </a:endParaRPr>
          </a:p>
        </p:txBody>
      </p:sp>
      <p:sp>
        <p:nvSpPr>
          <p:cNvPr id="73738" name="Text Box 9"/>
          <p:cNvSpPr txBox="1">
            <a:spLocks noChangeArrowheads="1"/>
          </p:cNvSpPr>
          <p:nvPr/>
        </p:nvSpPr>
        <p:spPr bwMode="auto">
          <a:xfrm>
            <a:off x="347663" y="3903663"/>
            <a:ext cx="2573337" cy="960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1323" tIns="35662" rIns="71323" bIns="35662"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9pPr>
          </a:lstStyle>
          <a:p>
            <a:pPr algn="l"/>
            <a:r>
              <a:rPr lang="en-US" sz="1400" b="0" dirty="0">
                <a:solidFill>
                  <a:srgbClr val="000000"/>
                </a:solidFill>
                <a:latin typeface="Arial"/>
                <a:cs typeface="Arial"/>
              </a:rPr>
              <a:t>E NASA Mt View, CA</a:t>
            </a:r>
          </a:p>
          <a:p>
            <a:pPr algn="l"/>
            <a:r>
              <a:rPr lang="en-US" sz="1400" b="0" dirty="0">
                <a:solidFill>
                  <a:srgbClr val="000000"/>
                </a:solidFill>
                <a:latin typeface="Arial"/>
                <a:cs typeface="Arial"/>
              </a:rPr>
              <a:t>F  Internet Software</a:t>
            </a:r>
          </a:p>
          <a:p>
            <a:pPr algn="l"/>
            <a:r>
              <a:rPr lang="en-US" sz="1400" b="0" dirty="0">
                <a:solidFill>
                  <a:srgbClr val="000000"/>
                </a:solidFill>
                <a:latin typeface="Arial"/>
                <a:cs typeface="Arial"/>
              </a:rPr>
              <a:t>    </a:t>
            </a:r>
            <a:r>
              <a:rPr lang="en-US" sz="1400" b="0" dirty="0" smtClean="0">
                <a:solidFill>
                  <a:srgbClr val="000000"/>
                </a:solidFill>
                <a:latin typeface="Arial"/>
                <a:cs typeface="Arial"/>
              </a:rPr>
              <a:t>Consortium, </a:t>
            </a:r>
            <a:endParaRPr lang="en-US" sz="1400" b="0" dirty="0">
              <a:solidFill>
                <a:srgbClr val="000000"/>
              </a:solidFill>
              <a:latin typeface="Arial"/>
              <a:cs typeface="Arial"/>
            </a:endParaRPr>
          </a:p>
          <a:p>
            <a:pPr algn="l"/>
            <a:r>
              <a:rPr lang="en-US" sz="1400" b="0" dirty="0">
                <a:solidFill>
                  <a:srgbClr val="000000"/>
                </a:solidFill>
                <a:latin typeface="Arial"/>
                <a:cs typeface="Arial"/>
              </a:rPr>
              <a:t>    Palo</a:t>
            </a:r>
            <a:r>
              <a:rPr lang="en-US" sz="1200" b="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400" b="0" dirty="0">
                <a:solidFill>
                  <a:srgbClr val="000000"/>
                </a:solidFill>
                <a:latin typeface="Arial"/>
                <a:cs typeface="Arial"/>
              </a:rPr>
              <a:t>Alto, CA</a:t>
            </a:r>
            <a:endParaRPr lang="en-US" sz="3200" b="0" dirty="0">
              <a:latin typeface="Times New Roman" charset="0"/>
              <a:cs typeface="Arial"/>
            </a:endParaRPr>
          </a:p>
        </p:txBody>
      </p:sp>
      <p:sp>
        <p:nvSpPr>
          <p:cNvPr id="73739" name="Freeform 10"/>
          <p:cNvSpPr>
            <a:spLocks/>
          </p:cNvSpPr>
          <p:nvPr/>
        </p:nvSpPr>
        <p:spPr bwMode="auto">
          <a:xfrm flipV="1">
            <a:off x="1660525" y="4665663"/>
            <a:ext cx="1022350" cy="225425"/>
          </a:xfrm>
          <a:custGeom>
            <a:avLst/>
            <a:gdLst>
              <a:gd name="T0" fmla="*/ 0 w 582"/>
              <a:gd name="T1" fmla="*/ 225425 h 426"/>
              <a:gd name="T2" fmla="*/ 1022350 w 582"/>
              <a:gd name="T3" fmla="*/ 0 h 426"/>
              <a:gd name="T4" fmla="*/ 0 60000 65536"/>
              <a:gd name="T5" fmla="*/ 0 60000 65536"/>
              <a:gd name="T6" fmla="*/ 0 w 582"/>
              <a:gd name="T7" fmla="*/ 0 h 426"/>
              <a:gd name="T8" fmla="*/ 582 w 582"/>
              <a:gd name="T9" fmla="*/ 426 h 42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582" h="426">
                <a:moveTo>
                  <a:pt x="0" y="426"/>
                </a:moveTo>
                <a:lnTo>
                  <a:pt x="582" y="0"/>
                </a:lnTo>
              </a:path>
            </a:pathLst>
          </a:cu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b="0" dirty="0">
              <a:latin typeface="Arial" charset="0"/>
            </a:endParaRPr>
          </a:p>
        </p:txBody>
      </p:sp>
      <p:sp>
        <p:nvSpPr>
          <p:cNvPr id="73740" name="Text Box 11"/>
          <p:cNvSpPr txBox="1">
            <a:spLocks noChangeArrowheads="1"/>
          </p:cNvSpPr>
          <p:nvPr/>
        </p:nvSpPr>
        <p:spPr bwMode="auto">
          <a:xfrm>
            <a:off x="5253038" y="3570288"/>
            <a:ext cx="2498725" cy="273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1323" tIns="35662" rIns="71323" bIns="35662"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9pPr>
          </a:lstStyle>
          <a:p>
            <a:r>
              <a:rPr lang="en-US" sz="1400" b="0" dirty="0">
                <a:solidFill>
                  <a:srgbClr val="000000"/>
                </a:solidFill>
                <a:latin typeface="Arial"/>
                <a:cs typeface="Arial"/>
              </a:rPr>
              <a:t>I </a:t>
            </a:r>
            <a:r>
              <a:rPr lang="en-US" sz="1400" b="0" dirty="0" err="1">
                <a:latin typeface="Arial"/>
                <a:cs typeface="Arial"/>
              </a:rPr>
              <a:t>Autonomica</a:t>
            </a:r>
            <a:r>
              <a:rPr lang="en-US" sz="1400" b="0" dirty="0">
                <a:latin typeface="Arial"/>
                <a:cs typeface="Arial"/>
              </a:rPr>
              <a:t>,</a:t>
            </a:r>
            <a:r>
              <a:rPr lang="en-US" sz="1400" b="0" dirty="0">
                <a:solidFill>
                  <a:srgbClr val="000000"/>
                </a:solidFill>
                <a:latin typeface="Arial"/>
                <a:cs typeface="Arial"/>
              </a:rPr>
              <a:t> Stockholm</a:t>
            </a:r>
          </a:p>
        </p:txBody>
      </p:sp>
      <p:sp>
        <p:nvSpPr>
          <p:cNvPr id="73741" name="Freeform 12"/>
          <p:cNvSpPr>
            <a:spLocks/>
          </p:cNvSpPr>
          <p:nvPr/>
        </p:nvSpPr>
        <p:spPr bwMode="auto">
          <a:xfrm>
            <a:off x="4797425" y="3813175"/>
            <a:ext cx="849313" cy="674688"/>
          </a:xfrm>
          <a:custGeom>
            <a:avLst/>
            <a:gdLst>
              <a:gd name="T0" fmla="*/ 849313 w 666"/>
              <a:gd name="T1" fmla="*/ 0 h 1005"/>
              <a:gd name="T2" fmla="*/ 0 w 666"/>
              <a:gd name="T3" fmla="*/ 674688 h 1005"/>
              <a:gd name="T4" fmla="*/ 0 60000 65536"/>
              <a:gd name="T5" fmla="*/ 0 60000 65536"/>
              <a:gd name="T6" fmla="*/ 0 w 666"/>
              <a:gd name="T7" fmla="*/ 0 h 1005"/>
              <a:gd name="T8" fmla="*/ 666 w 666"/>
              <a:gd name="T9" fmla="*/ 1005 h 1005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666" h="1005">
                <a:moveTo>
                  <a:pt x="666" y="0"/>
                </a:moveTo>
                <a:lnTo>
                  <a:pt x="0" y="1005"/>
                </a:lnTo>
              </a:path>
            </a:pathLst>
          </a:cu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b="0" dirty="0">
              <a:latin typeface="Arial" charset="0"/>
            </a:endParaRPr>
          </a:p>
        </p:txBody>
      </p:sp>
      <p:sp>
        <p:nvSpPr>
          <p:cNvPr id="73742" name="Text Box 13"/>
          <p:cNvSpPr txBox="1">
            <a:spLocks noChangeArrowheads="1"/>
          </p:cNvSpPr>
          <p:nvPr/>
        </p:nvSpPr>
        <p:spPr bwMode="auto">
          <a:xfrm>
            <a:off x="5299075" y="3216275"/>
            <a:ext cx="3844925" cy="225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1323" tIns="35662" rIns="71323" bIns="35662"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9pPr>
          </a:lstStyle>
          <a:p>
            <a:pPr algn="l"/>
            <a:r>
              <a:rPr lang="en-US" sz="1400" b="0" dirty="0">
                <a:solidFill>
                  <a:srgbClr val="000000"/>
                </a:solidFill>
                <a:latin typeface="Arial"/>
                <a:cs typeface="Arial"/>
              </a:rPr>
              <a:t>K RIPE London</a:t>
            </a:r>
            <a:endParaRPr lang="en-US" sz="3200" b="0" dirty="0">
              <a:latin typeface="Times New Roman" charset="0"/>
              <a:cs typeface="Arial"/>
            </a:endParaRPr>
          </a:p>
        </p:txBody>
      </p:sp>
      <p:sp>
        <p:nvSpPr>
          <p:cNvPr id="73743" name="Freeform 14"/>
          <p:cNvSpPr>
            <a:spLocks/>
          </p:cNvSpPr>
          <p:nvPr/>
        </p:nvSpPr>
        <p:spPr bwMode="auto">
          <a:xfrm>
            <a:off x="4570413" y="3433763"/>
            <a:ext cx="771525" cy="1158875"/>
          </a:xfrm>
          <a:custGeom>
            <a:avLst/>
            <a:gdLst>
              <a:gd name="T0" fmla="*/ 771525 w 922"/>
              <a:gd name="T1" fmla="*/ 0 h 1448"/>
              <a:gd name="T2" fmla="*/ 0 w 922"/>
              <a:gd name="T3" fmla="*/ 1158875 h 1448"/>
              <a:gd name="T4" fmla="*/ 0 60000 65536"/>
              <a:gd name="T5" fmla="*/ 0 60000 65536"/>
              <a:gd name="T6" fmla="*/ 0 w 922"/>
              <a:gd name="T7" fmla="*/ 0 h 1448"/>
              <a:gd name="T8" fmla="*/ 922 w 922"/>
              <a:gd name="T9" fmla="*/ 1448 h 144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922" h="1448">
                <a:moveTo>
                  <a:pt x="922" y="0"/>
                </a:moveTo>
                <a:lnTo>
                  <a:pt x="0" y="1448"/>
                </a:lnTo>
              </a:path>
            </a:pathLst>
          </a:cu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b="0" dirty="0">
              <a:latin typeface="Arial" charset="0"/>
            </a:endParaRPr>
          </a:p>
        </p:txBody>
      </p:sp>
      <p:sp>
        <p:nvSpPr>
          <p:cNvPr id="73744" name="Text Box 15"/>
          <p:cNvSpPr txBox="1">
            <a:spLocks noChangeArrowheads="1"/>
          </p:cNvSpPr>
          <p:nvPr/>
        </p:nvSpPr>
        <p:spPr bwMode="auto">
          <a:xfrm>
            <a:off x="7221538" y="4402138"/>
            <a:ext cx="1565275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1323" tIns="35662" rIns="71323" bIns="35662"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9pPr>
          </a:lstStyle>
          <a:p>
            <a:pPr algn="l"/>
            <a:r>
              <a:rPr lang="en-US" sz="1400" b="0" dirty="0">
                <a:solidFill>
                  <a:srgbClr val="000000"/>
                </a:solidFill>
                <a:latin typeface="Arial"/>
                <a:cs typeface="Arial"/>
              </a:rPr>
              <a:t>M WIDE Tokyo</a:t>
            </a:r>
            <a:endParaRPr lang="en-US" sz="3200" b="0" dirty="0">
              <a:latin typeface="Times New Roman" charset="0"/>
              <a:cs typeface="Arial"/>
            </a:endParaRPr>
          </a:p>
        </p:txBody>
      </p:sp>
      <p:sp>
        <p:nvSpPr>
          <p:cNvPr id="73745" name="Freeform 16"/>
          <p:cNvSpPr>
            <a:spLocks/>
          </p:cNvSpPr>
          <p:nvPr/>
        </p:nvSpPr>
        <p:spPr bwMode="auto">
          <a:xfrm>
            <a:off x="6851650" y="4632325"/>
            <a:ext cx="331788" cy="231775"/>
          </a:xfrm>
          <a:custGeom>
            <a:avLst/>
            <a:gdLst>
              <a:gd name="T0" fmla="*/ 331788 w 252"/>
              <a:gd name="T1" fmla="*/ 0 h 462"/>
              <a:gd name="T2" fmla="*/ 0 w 252"/>
              <a:gd name="T3" fmla="*/ 231775 h 462"/>
              <a:gd name="T4" fmla="*/ 0 60000 65536"/>
              <a:gd name="T5" fmla="*/ 0 60000 65536"/>
              <a:gd name="T6" fmla="*/ 0 w 252"/>
              <a:gd name="T7" fmla="*/ 0 h 462"/>
              <a:gd name="T8" fmla="*/ 252 w 252"/>
              <a:gd name="T9" fmla="*/ 462 h 462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52" h="462">
                <a:moveTo>
                  <a:pt x="252" y="0"/>
                </a:moveTo>
                <a:lnTo>
                  <a:pt x="0" y="462"/>
                </a:lnTo>
              </a:path>
            </a:pathLst>
          </a:cu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b="0" dirty="0">
              <a:latin typeface="Arial" charset="0"/>
            </a:endParaRPr>
          </a:p>
        </p:txBody>
      </p:sp>
      <p:sp>
        <p:nvSpPr>
          <p:cNvPr id="73746" name="Text Box 17"/>
          <p:cNvSpPr txBox="1">
            <a:spLocks noChangeArrowheads="1"/>
          </p:cNvSpPr>
          <p:nvPr/>
        </p:nvSpPr>
        <p:spPr bwMode="auto">
          <a:xfrm>
            <a:off x="2665413" y="2559050"/>
            <a:ext cx="3903662" cy="1304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1323" tIns="35662" rIns="71323" bIns="35662"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9pPr>
          </a:lstStyle>
          <a:p>
            <a:pPr algn="l"/>
            <a:r>
              <a:rPr lang="en-US" sz="1400" b="0" dirty="0">
                <a:solidFill>
                  <a:srgbClr val="000000"/>
                </a:solidFill>
                <a:latin typeface="Arial"/>
                <a:cs typeface="Arial"/>
              </a:rPr>
              <a:t>A </a:t>
            </a:r>
            <a:r>
              <a:rPr lang="en-US" sz="1400" b="0" dirty="0" err="1">
                <a:solidFill>
                  <a:srgbClr val="000000"/>
                </a:solidFill>
                <a:latin typeface="Arial"/>
                <a:cs typeface="Arial"/>
              </a:rPr>
              <a:t>Verisign</a:t>
            </a:r>
            <a:r>
              <a:rPr lang="en-US" sz="1400" b="0" dirty="0">
                <a:solidFill>
                  <a:srgbClr val="000000"/>
                </a:solidFill>
                <a:latin typeface="Arial"/>
                <a:cs typeface="Arial"/>
              </a:rPr>
              <a:t>, Dulles, VA</a:t>
            </a:r>
          </a:p>
          <a:p>
            <a:pPr algn="l"/>
            <a:r>
              <a:rPr lang="en-US" sz="1400" b="0" dirty="0">
                <a:solidFill>
                  <a:srgbClr val="000000"/>
                </a:solidFill>
                <a:latin typeface="Arial"/>
                <a:cs typeface="Arial"/>
              </a:rPr>
              <a:t>C Cogent, Herndon, VA</a:t>
            </a:r>
          </a:p>
          <a:p>
            <a:pPr algn="l"/>
            <a:r>
              <a:rPr lang="en-US" sz="1400" b="0" dirty="0">
                <a:solidFill>
                  <a:srgbClr val="000000"/>
                </a:solidFill>
                <a:latin typeface="Arial"/>
                <a:cs typeface="Arial"/>
              </a:rPr>
              <a:t>D U Maryland College Park, MD</a:t>
            </a:r>
          </a:p>
          <a:p>
            <a:pPr algn="l"/>
            <a:r>
              <a:rPr lang="en-US" sz="1400" b="0" dirty="0">
                <a:solidFill>
                  <a:srgbClr val="000000"/>
                </a:solidFill>
                <a:latin typeface="Arial"/>
                <a:cs typeface="Arial"/>
              </a:rPr>
              <a:t>G US </a:t>
            </a:r>
            <a:r>
              <a:rPr lang="en-US" sz="1400" b="0" dirty="0" err="1">
                <a:solidFill>
                  <a:srgbClr val="000000"/>
                </a:solidFill>
                <a:latin typeface="Arial"/>
                <a:cs typeface="Arial"/>
              </a:rPr>
              <a:t>DoD</a:t>
            </a:r>
            <a:r>
              <a:rPr lang="en-US" sz="1400" b="0" dirty="0">
                <a:solidFill>
                  <a:srgbClr val="000000"/>
                </a:solidFill>
                <a:latin typeface="Arial"/>
                <a:cs typeface="Arial"/>
              </a:rPr>
              <a:t> Vienna, VA</a:t>
            </a:r>
          </a:p>
          <a:p>
            <a:pPr algn="l"/>
            <a:r>
              <a:rPr lang="en-US" sz="1400" b="0" dirty="0">
                <a:solidFill>
                  <a:srgbClr val="000000"/>
                </a:solidFill>
                <a:latin typeface="Arial"/>
                <a:cs typeface="Arial"/>
              </a:rPr>
              <a:t>H ARL Aberdeen, MD</a:t>
            </a:r>
          </a:p>
          <a:p>
            <a:pPr algn="l"/>
            <a:r>
              <a:rPr lang="en-US" sz="1400" b="0" dirty="0">
                <a:solidFill>
                  <a:srgbClr val="000000"/>
                </a:solidFill>
                <a:latin typeface="Arial"/>
                <a:cs typeface="Arial"/>
              </a:rPr>
              <a:t>J </a:t>
            </a:r>
            <a:r>
              <a:rPr lang="en-US" sz="1400" b="0" dirty="0" err="1">
                <a:solidFill>
                  <a:srgbClr val="000000"/>
                </a:solidFill>
                <a:latin typeface="Arial"/>
                <a:cs typeface="Arial"/>
              </a:rPr>
              <a:t>Verisign</a:t>
            </a:r>
            <a:endParaRPr lang="en-US" sz="1400" b="0" dirty="0">
              <a:solidFill>
                <a:srgbClr val="000000"/>
              </a:solidFill>
              <a:latin typeface="Arial"/>
              <a:cs typeface="Arial"/>
            </a:endParaRPr>
          </a:p>
          <a:p>
            <a:pPr algn="ctr"/>
            <a:endParaRPr lang="en-US" sz="2800" b="0" dirty="0">
              <a:latin typeface="Times New Roman" charset="0"/>
              <a:cs typeface="Arial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200562-6296-9E41-94C7-4DAE5BF4E447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8859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>
            <a:lumMod val="40000"/>
            <a:lumOff val="60000"/>
          </a:schemeClr>
        </a:solidFill>
        <a:ln w="28575">
          <a:solidFill>
            <a:schemeClr val="tx1"/>
          </a:solidFill>
          <a:prstDash val="sysDash"/>
        </a:ln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 b="0" dirty="0">
            <a:solidFill>
              <a:schemeClr val="tx1"/>
            </a:solidFill>
            <a:latin typeface="+mn-lt"/>
          </a:defRPr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>
          <a:prstDash val="sysDash"/>
        </a:ln>
        <a:effectLst/>
      </a:spPr>
      <a:bodyPr/>
      <a:lstStyle/>
      <a:style>
        <a:lnRef idx="3">
          <a:schemeClr val="dk1"/>
        </a:lnRef>
        <a:fillRef idx="0">
          <a:schemeClr val="dk1"/>
        </a:fillRef>
        <a:effectRef idx="2">
          <a:schemeClr val="dk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smtClean="0">
            <a:latin typeface="Arial" charset="0"/>
            <a:ea typeface="Arial" charset="0"/>
            <a:cs typeface="Arial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40535</TotalTime>
  <Words>3186</Words>
  <Application>Microsoft Macintosh PowerPoint</Application>
  <PresentationFormat>On-screen Show (4:3)</PresentationFormat>
  <Paragraphs>891</Paragraphs>
  <Slides>60</Slides>
  <Notes>60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60</vt:i4>
      </vt:variant>
    </vt:vector>
  </HeadingPairs>
  <TitlesOfParts>
    <vt:vector size="69" baseType="lpstr">
      <vt:lpstr>Calibri</vt:lpstr>
      <vt:lpstr>Courier New</vt:lpstr>
      <vt:lpstr>ＭＳ Ｐゴシック</vt:lpstr>
      <vt:lpstr>Times New Roman</vt:lpstr>
      <vt:lpstr>Wingdings</vt:lpstr>
      <vt:lpstr>ZapfDingbats</vt:lpstr>
      <vt:lpstr>Arial</vt:lpstr>
      <vt:lpstr>1_Office Theme</vt:lpstr>
      <vt:lpstr>Clip</vt:lpstr>
      <vt:lpstr>Content Distribution Networks</vt:lpstr>
      <vt:lpstr>Today</vt:lpstr>
      <vt:lpstr>DNS hostname versus IP address</vt:lpstr>
      <vt:lpstr>Many uses of DNS</vt:lpstr>
      <vt:lpstr>Original design of the DNS</vt:lpstr>
      <vt:lpstr>DNS: Goals and non-goals</vt:lpstr>
      <vt:lpstr>Domain Name System (DNS)</vt:lpstr>
      <vt:lpstr>The DNS namespace is hierarchical</vt:lpstr>
      <vt:lpstr>DNS root nameservers</vt:lpstr>
      <vt:lpstr>DNS root nameservers</vt:lpstr>
      <vt:lpstr>TLD and Authoritative Servers</vt:lpstr>
      <vt:lpstr>Local name servers</vt:lpstr>
      <vt:lpstr>DNS resource records</vt:lpstr>
      <vt:lpstr>DNS in operation</vt:lpstr>
      <vt:lpstr>A recursive DNS lookup</vt:lpstr>
      <vt:lpstr>Recursive versus iterative queries</vt:lpstr>
      <vt:lpstr>PowerPoint Presentation</vt:lpstr>
      <vt:lpstr>PowerPoint Presentation</vt:lpstr>
      <vt:lpstr>PowerPoint Presentation</vt:lpstr>
      <vt:lpstr>DNS caching</vt:lpstr>
      <vt:lpstr>Today</vt:lpstr>
      <vt:lpstr>A word on DNS security</vt:lpstr>
      <vt:lpstr>Security Problem #1: Coffee shop</vt:lpstr>
      <vt:lpstr>Security Problem #2: Cache poisoning</vt:lpstr>
      <vt:lpstr>DNS cache poisoning (cont’d)</vt:lpstr>
      <vt:lpstr>Mitigation: Bailiwick checking</vt:lpstr>
      <vt:lpstr>Today</vt:lpstr>
      <vt:lpstr>Anatomy of an HTTP/1.0 web page fetch</vt:lpstr>
      <vt:lpstr>HTTP/1.0 webpage fetch: Timeline</vt:lpstr>
      <vt:lpstr>Letting the TCP connection persist</vt:lpstr>
      <vt:lpstr>HTTP Keepalive avoids TCP slow starts</vt:lpstr>
      <vt:lpstr>Pipelining within HTTP</vt:lpstr>
      <vt:lpstr>Pipelined HTTP requests overlap RTTs</vt:lpstr>
      <vt:lpstr>Today</vt:lpstr>
      <vt:lpstr>Hosting: Multiple machines per site</vt:lpstr>
      <vt:lpstr>Hosting: Load-balancer approach</vt:lpstr>
      <vt:lpstr>Hosting: DNS redirection approach</vt:lpstr>
      <vt:lpstr>Hosting: Summary</vt:lpstr>
      <vt:lpstr>Web caching</vt:lpstr>
      <vt:lpstr>Why web caching?</vt:lpstr>
      <vt:lpstr>Caching with Reverse Proxies</vt:lpstr>
      <vt:lpstr>Caching with Forward Proxies</vt:lpstr>
      <vt:lpstr>Caching &amp; Load-Balancing: Outstanding problems</vt:lpstr>
      <vt:lpstr>Today</vt:lpstr>
      <vt:lpstr>Content Distribution Networks</vt:lpstr>
      <vt:lpstr>Replica selection: Goals</vt:lpstr>
      <vt:lpstr>Akamai statistics</vt:lpstr>
      <vt:lpstr>How Akamai Uses DNS</vt:lpstr>
      <vt:lpstr>How Akamai Uses DNS</vt:lpstr>
      <vt:lpstr>How Akamai Uses DNS</vt:lpstr>
      <vt:lpstr>How Akamai Uses DNS</vt:lpstr>
      <vt:lpstr>How Akamai Uses DNS</vt:lpstr>
      <vt:lpstr>How Akamai Uses DNS</vt:lpstr>
      <vt:lpstr>How Akamai Uses DNS</vt:lpstr>
      <vt:lpstr>How Akamai Works: Cache Hit</vt:lpstr>
      <vt:lpstr>Mapping System</vt:lpstr>
      <vt:lpstr>Routing client requests with the map</vt:lpstr>
      <vt:lpstr>Adapting to failures</vt:lpstr>
      <vt:lpstr>Take-away points: CDNs</vt:lpstr>
      <vt:lpstr>PowerPoint Presentation</vt:lpstr>
    </vt:vector>
  </TitlesOfParts>
  <Company>Princeton University</Company>
  <LinksUpToDate>false</LinksUpToDate>
  <SharedDoc>false</SharedDoc>
  <HyperlinksChanged>false</HyperlinksChanged>
  <AppVersion>15.0038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Communication</dc:title>
  <dc:creator>Kai Li</dc:creator>
  <cp:lastModifiedBy>Kyle A. Jamieson</cp:lastModifiedBy>
  <cp:revision>2079</cp:revision>
  <cp:lastPrinted>2016-11-14T16:39:34Z</cp:lastPrinted>
  <dcterms:created xsi:type="dcterms:W3CDTF">2013-10-08T01:49:25Z</dcterms:created>
  <dcterms:modified xsi:type="dcterms:W3CDTF">2017-10-03T19:23:43Z</dcterms:modified>
</cp:coreProperties>
</file>