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" ContentType="image/tiff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56"/>
  </p:notesMasterIdLst>
  <p:handoutMasterIdLst>
    <p:handoutMasterId r:id="rId57"/>
  </p:handoutMasterIdLst>
  <p:sldIdLst>
    <p:sldId id="257" r:id="rId2"/>
    <p:sldId id="478" r:id="rId3"/>
    <p:sldId id="469" r:id="rId4"/>
    <p:sldId id="479" r:id="rId5"/>
    <p:sldId id="480" r:id="rId6"/>
    <p:sldId id="531" r:id="rId7"/>
    <p:sldId id="528" r:id="rId8"/>
    <p:sldId id="529" r:id="rId9"/>
    <p:sldId id="532" r:id="rId10"/>
    <p:sldId id="533" r:id="rId11"/>
    <p:sldId id="534" r:id="rId12"/>
    <p:sldId id="538" r:id="rId13"/>
    <p:sldId id="536" r:id="rId14"/>
    <p:sldId id="481" r:id="rId15"/>
    <p:sldId id="539" r:id="rId16"/>
    <p:sldId id="537" r:id="rId17"/>
    <p:sldId id="540" r:id="rId18"/>
    <p:sldId id="482" r:id="rId19"/>
    <p:sldId id="483" r:id="rId20"/>
    <p:sldId id="487" r:id="rId21"/>
    <p:sldId id="510" r:id="rId22"/>
    <p:sldId id="511" r:id="rId23"/>
    <p:sldId id="515" r:id="rId24"/>
    <p:sldId id="521" r:id="rId25"/>
    <p:sldId id="518" r:id="rId26"/>
    <p:sldId id="520" r:id="rId27"/>
    <p:sldId id="490" r:id="rId28"/>
    <p:sldId id="506" r:id="rId29"/>
    <p:sldId id="491" r:id="rId30"/>
    <p:sldId id="522" r:id="rId31"/>
    <p:sldId id="523" r:id="rId32"/>
    <p:sldId id="524" r:id="rId33"/>
    <p:sldId id="525" r:id="rId34"/>
    <p:sldId id="526" r:id="rId35"/>
    <p:sldId id="485" r:id="rId36"/>
    <p:sldId id="484" r:id="rId37"/>
    <p:sldId id="542" r:id="rId38"/>
    <p:sldId id="543" r:id="rId39"/>
    <p:sldId id="544" r:id="rId40"/>
    <p:sldId id="555" r:id="rId41"/>
    <p:sldId id="545" r:id="rId42"/>
    <p:sldId id="546" r:id="rId43"/>
    <p:sldId id="548" r:id="rId44"/>
    <p:sldId id="549" r:id="rId45"/>
    <p:sldId id="550" r:id="rId46"/>
    <p:sldId id="551" r:id="rId47"/>
    <p:sldId id="552" r:id="rId48"/>
    <p:sldId id="558" r:id="rId49"/>
    <p:sldId id="553" r:id="rId50"/>
    <p:sldId id="554" r:id="rId51"/>
    <p:sldId id="557" r:id="rId52"/>
    <p:sldId id="556" r:id="rId53"/>
    <p:sldId id="559" r:id="rId54"/>
    <p:sldId id="376" r:id="rId55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F00"/>
    <a:srgbClr val="011790"/>
    <a:srgbClr val="1E4899"/>
    <a:srgbClr val="92D050"/>
    <a:srgbClr val="FF6501"/>
    <a:srgbClr val="FF9300"/>
    <a:srgbClr val="C0504D"/>
    <a:srgbClr val="D5FED5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9" autoAdjust="0"/>
    <p:restoredTop sz="62326" autoAdjust="0"/>
  </p:normalViewPr>
  <p:slideViewPr>
    <p:cSldViewPr snapToGrid="0">
      <p:cViewPr>
        <p:scale>
          <a:sx n="61" d="100"/>
          <a:sy n="61" d="100"/>
        </p:scale>
        <p:origin x="1216" y="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esProps" Target="presProps.xml"/><Relationship Id="rId59" Type="http://schemas.openxmlformats.org/officeDocument/2006/relationships/viewProps" Target="view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heme" Target="theme/theme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333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C2E9594E-97D0-E948-8EA9-B59CB0EA793B}" type="slidenum">
              <a:rPr lang="en-AU" altLang="en-US" sz="1300"/>
              <a:pPr>
                <a:spcBef>
                  <a:spcPct val="0"/>
                </a:spcBef>
              </a:pPr>
              <a:t>20</a:t>
            </a:fld>
            <a:endParaRPr lang="en-AU" altLang="en-US" sz="130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5389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26A9A7C6-2A68-BD4C-84DF-F9C23F4E581E}" type="slidenum">
              <a:rPr lang="en-AU" altLang="en-US" sz="1300"/>
              <a:pPr>
                <a:spcBef>
                  <a:spcPct val="0"/>
                </a:spcBef>
              </a:pPr>
              <a:t>21</a:t>
            </a:fld>
            <a:endParaRPr lang="en-AU" altLang="en-US" sz="130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AU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82393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534EC95F-5D40-2B46-A0C1-7A19E75416B8}" type="slidenum">
              <a:rPr lang="en-AU" altLang="en-US" sz="1300"/>
              <a:pPr>
                <a:spcBef>
                  <a:spcPct val="0"/>
                </a:spcBef>
              </a:pPr>
              <a:t>22</a:t>
            </a:fld>
            <a:endParaRPr lang="en-AU" altLang="en-US" sz="130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AU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98031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B6DD555F-0FFC-C240-A1E6-3B91B6798C76}" type="slidenum">
              <a:rPr lang="en-AU" altLang="en-US" sz="1300"/>
              <a:pPr>
                <a:spcBef>
                  <a:spcPct val="0"/>
                </a:spcBef>
              </a:pPr>
              <a:t>23</a:t>
            </a:fld>
            <a:endParaRPr lang="en-AU" altLang="en-US" sz="130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49452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B6DD555F-0FFC-C240-A1E6-3B91B6798C76}" type="slidenum">
              <a:rPr lang="en-AU" altLang="en-US" sz="1300"/>
              <a:pPr>
                <a:spcBef>
                  <a:spcPct val="0"/>
                </a:spcBef>
              </a:pPr>
              <a:t>24</a:t>
            </a:fld>
            <a:endParaRPr lang="en-AU" altLang="en-US" sz="130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65705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AEA0C2F9-5E4B-8847-9633-02D8D1E4FA1A}" type="slidenum">
              <a:rPr lang="en-AU" altLang="en-US" sz="1300"/>
              <a:pPr>
                <a:spcBef>
                  <a:spcPct val="0"/>
                </a:spcBef>
              </a:pPr>
              <a:t>25</a:t>
            </a:fld>
            <a:endParaRPr lang="en-AU" altLang="en-US" sz="130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81529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C248FD69-DE0D-964C-8662-E13676229EEE}" type="slidenum">
              <a:rPr lang="en-AU" altLang="en-US" sz="1300"/>
              <a:pPr>
                <a:spcBef>
                  <a:spcPct val="0"/>
                </a:spcBef>
              </a:pPr>
              <a:t>27</a:t>
            </a:fld>
            <a:endParaRPr lang="en-AU" altLang="en-US" sz="130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Balls and bins analogy:  weak collision is finding a collision on a</a:t>
            </a:r>
            <a:br>
              <a:rPr lang="en-US" altLang="en-US">
                <a:ea typeface="ＭＳ Ｐゴシック" charset="-128"/>
              </a:rPr>
            </a:br>
            <a:r>
              <a:rPr lang="en-US" altLang="en-US">
                <a:ea typeface="ＭＳ Ｐゴシック" charset="-128"/>
              </a:rPr>
              <a:t>SPECIFIC bin (the "m"), strong collision is finding a collision on ANY bin.</a:t>
            </a:r>
          </a:p>
        </p:txBody>
      </p:sp>
    </p:spTree>
    <p:extLst>
      <p:ext uri="{BB962C8B-B14F-4D97-AF65-F5344CB8AC3E}">
        <p14:creationId xmlns:p14="http://schemas.microsoft.com/office/powerpoint/2010/main" val="3310595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C248FD69-DE0D-964C-8662-E13676229EEE}" type="slidenum">
              <a:rPr lang="en-AU" altLang="en-US" sz="1300"/>
              <a:pPr>
                <a:spcBef>
                  <a:spcPct val="0"/>
                </a:spcBef>
              </a:pPr>
              <a:t>28</a:t>
            </a:fld>
            <a:endParaRPr lang="en-AU" altLang="en-US" sz="130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Balls and bins analogy:  weak collision is finding a collision on a</a:t>
            </a:r>
            <a:br>
              <a:rPr lang="en-US" altLang="en-US">
                <a:ea typeface="ＭＳ Ｐゴシック" charset="-128"/>
              </a:rPr>
            </a:br>
            <a:r>
              <a:rPr lang="en-US" altLang="en-US">
                <a:ea typeface="ＭＳ Ｐゴシック" charset="-128"/>
              </a:rPr>
              <a:t>SPECIFIC bin (the "m"), strong collision is finding a collision on ANY bin.</a:t>
            </a:r>
          </a:p>
        </p:txBody>
      </p:sp>
    </p:spTree>
    <p:extLst>
      <p:ext uri="{BB962C8B-B14F-4D97-AF65-F5344CB8AC3E}">
        <p14:creationId xmlns:p14="http://schemas.microsoft.com/office/powerpoint/2010/main" val="988116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AE7918C4-305D-E149-96E8-229E6E65E2A2}" type="slidenum">
              <a:rPr lang="en-AU" altLang="en-US" sz="1300"/>
              <a:pPr>
                <a:spcBef>
                  <a:spcPct val="0"/>
                </a:spcBef>
              </a:pPr>
              <a:t>29</a:t>
            </a:fld>
            <a:endParaRPr lang="en-AU" altLang="en-US" sz="130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A salt is random data that is used as an additional input to a one-way function that hashes a password or passphrase. The primary function of salts is to defend against dictionary attacks and pre-computed rainbow table attacks.</a:t>
            </a:r>
          </a:p>
          <a:p>
            <a:r>
              <a:rPr lang="en-US" altLang="en-US">
                <a:ea typeface="ＭＳ Ｐゴシック" charset="-128"/>
              </a:rPr>
              <a:t>A new salt is randomly generated for each password. In a typical setting, the salt and the password are concatenated and processed with a cryptographic hash function, and the resulting output (but not the original password) is stored with the salt in a database. Hashing allows for later authentication while defending against compromise of the plaintext password in the event that the database is somehow compromised.</a:t>
            </a:r>
          </a:p>
          <a:p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1552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757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612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845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234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530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0727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465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486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286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548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23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</a:t>
            </a:r>
            <a:r>
              <a:rPr lang="en-US" baseline="0" dirty="0" smtClean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759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446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46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093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1933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8936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86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2488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03799-CA9B-A246-ABF7-15AD211E51EC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162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63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4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07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57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36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29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05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 and more text and more text</a:t>
            </a:r>
          </a:p>
          <a:p>
            <a:pPr lvl="1"/>
            <a:r>
              <a:rPr lang="en-US" dirty="0" smtClean="0"/>
              <a:t>Second level test test test test test test test test test test test test test test test test test test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7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7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7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7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7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 smtClean="0"/>
              <a:t>Conflict Resolution (OT), </a:t>
            </a:r>
            <a:r>
              <a:rPr lang="en-US" b="0" dirty="0" smtClean="0"/>
              <a:t>Crypto,</a:t>
            </a:r>
            <a:br>
              <a:rPr lang="en-US" b="0" dirty="0" smtClean="0"/>
            </a:br>
            <a:r>
              <a:rPr lang="en-US" b="0" dirty="0" smtClean="0"/>
              <a:t>and Untrusted </a:t>
            </a:r>
            <a:r>
              <a:rPr lang="en-US" b="0" smtClean="0"/>
              <a:t>Cloud Services</a:t>
            </a:r>
            <a:endParaRPr 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75747"/>
            <a:ext cx="9144000" cy="238225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COS 418: </a:t>
            </a:r>
            <a:r>
              <a:rPr lang="en-US" sz="3000" i="1" dirty="0" smtClean="0"/>
              <a:t>Distributed Systems</a:t>
            </a:r>
          </a:p>
          <a:p>
            <a:r>
              <a:rPr lang="en-US" sz="3000" dirty="0" smtClean="0"/>
              <a:t>Lecture </a:t>
            </a:r>
            <a:r>
              <a:rPr lang="en-US" sz="3000" dirty="0" smtClean="0"/>
              <a:t>17</a:t>
            </a:r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smtClean="0"/>
              <a:t>Michael Freedman</a:t>
            </a:r>
          </a:p>
          <a:p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/>
          <a:lstStyle/>
          <a:p>
            <a:r>
              <a:rPr lang="en-US" dirty="0" smtClean="0"/>
              <a:t>Operations must be commutative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1723397" y="2299319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$40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869633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$30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1723397" y="484602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$45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9716" y="2621802"/>
            <a:ext cx="128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Withdraw 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$10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67069" y="2621802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Deposit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$15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7027" y="4276280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latin typeface="Arial" charset="0"/>
                <a:ea typeface="Arial" charset="0"/>
                <a:cs typeface="Arial" charset="0"/>
              </a:rPr>
              <a:t>Deposit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$15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39758" y="4276280"/>
            <a:ext cx="128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Withdraw 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$10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2561807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$55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301703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401577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401577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01703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flipH="1">
            <a:off x="6219197" y="2299319"/>
            <a:ext cx="863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5411153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flipH="1">
            <a:off x="6280157" y="484602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D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03969" y="2621802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Insert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(“1500s”, 166)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23643" y="2621802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Delete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(1</a:t>
            </a: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0)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30167" y="4276280"/>
            <a:ext cx="2417650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Delete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(1, 0)</a:t>
            </a:r>
          </a:p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[ delete 1 char as </a:t>
            </a:r>
            <a:r>
              <a:rPr lang="en-US" sz="150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pos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0 ]</a:t>
            </a:r>
          </a:p>
        </p:txBody>
      </p:sp>
      <p:sp>
        <p:nvSpPr>
          <p:cNvPr id="28" name="TextBox 27"/>
          <p:cNvSpPr txBox="1"/>
          <p:nvPr/>
        </p:nvSpPr>
        <p:spPr>
          <a:xfrm flipH="1">
            <a:off x="7103327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5843223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943097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943097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843223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150716" y="4276280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Insert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(“1500s”, 166)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Shape 128"/>
          <p:cNvSpPr/>
          <p:nvPr/>
        </p:nvSpPr>
        <p:spPr>
          <a:xfrm>
            <a:off x="6673319" y="4651522"/>
            <a:ext cx="352509" cy="538009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128"/>
          <p:cNvSpPr/>
          <p:nvPr/>
        </p:nvSpPr>
        <p:spPr>
          <a:xfrm>
            <a:off x="8378061" y="4449207"/>
            <a:ext cx="352509" cy="538009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6613846" y="5502187"/>
            <a:ext cx="2100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PROBLEM!</a:t>
            </a:r>
            <a:endParaRPr lang="en-US" sz="28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09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3" grpId="0" animBg="1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89655" y="4589929"/>
            <a:ext cx="429768" cy="308793"/>
          </a:xfrm>
          <a:prstGeom prst="rect">
            <a:avLst/>
          </a:prstGeom>
          <a:solidFill>
            <a:srgbClr val="FFFF00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/>
          <a:lstStyle/>
          <a:p>
            <a:r>
              <a:rPr lang="en-US" dirty="0" smtClean="0"/>
              <a:t>Operations must be commutative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1723397" y="2299319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$40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869633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$30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1723397" y="484602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$45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9716" y="2621802"/>
            <a:ext cx="128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Withdraw 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$10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67069" y="2621802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Deposit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$15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7027" y="4276280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latin typeface="Arial" charset="0"/>
                <a:ea typeface="Arial" charset="0"/>
                <a:cs typeface="Arial" charset="0"/>
              </a:rPr>
              <a:t>Deposit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$15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39758" y="4276280"/>
            <a:ext cx="128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Withdraw 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$10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2561807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$55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301703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401577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401577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01703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flipH="1">
            <a:off x="6219197" y="2299319"/>
            <a:ext cx="863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5411153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flipH="1">
            <a:off x="6280157" y="484602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D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03969" y="2621802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Insert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(“1500s”, 166)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23643" y="2621802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Delete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(1</a:t>
            </a: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0)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30168" y="4276280"/>
            <a:ext cx="2417650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Delete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(1, 0)</a:t>
            </a:r>
          </a:p>
          <a:p>
            <a:endParaRPr lang="en-US" sz="18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[ delete 1 char as </a:t>
            </a:r>
            <a:r>
              <a:rPr lang="en-US" sz="150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pos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0 ]</a:t>
            </a:r>
          </a:p>
        </p:txBody>
      </p:sp>
      <p:sp>
        <p:nvSpPr>
          <p:cNvPr id="28" name="TextBox 27"/>
          <p:cNvSpPr txBox="1"/>
          <p:nvPr/>
        </p:nvSpPr>
        <p:spPr>
          <a:xfrm flipH="1">
            <a:off x="7103327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5843223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943097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943097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843223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150717" y="4276280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Insert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(“1500s”, </a:t>
            </a:r>
            <a:r>
              <a:rPr lang="en-US" sz="180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165</a:t>
            </a:r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30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/>
          <a:lstStyle/>
          <a:p>
            <a:r>
              <a:rPr lang="en-US" dirty="0" smtClean="0"/>
              <a:t>Operations must be commutative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1723397" y="2299319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$40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869633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$30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1723397" y="484602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$45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9716" y="2621802"/>
            <a:ext cx="128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Withdraw 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$10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67069" y="2621802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Deposit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$15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7027" y="4276280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latin typeface="Arial" charset="0"/>
                <a:ea typeface="Arial" charset="0"/>
                <a:cs typeface="Arial" charset="0"/>
              </a:rPr>
              <a:t>Deposit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$15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39758" y="4276280"/>
            <a:ext cx="128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Withdraw 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$10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2561807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$55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301703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401577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401577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01703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flipH="1">
            <a:off x="6219197" y="2299319"/>
            <a:ext cx="863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5411153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flipH="1">
            <a:off x="6280157" y="4849217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D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03969" y="2621802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Insert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(“1500s”, 166)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23643" y="2621802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Delete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(1</a:t>
            </a: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0)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flipH="1">
            <a:off x="7103327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5843223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943097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943097" y="4047928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843223" y="4047928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610578" y="4047928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5137644" y="4047928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5888809" y="5359037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022016" y="5359037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7690387" y="5359037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841523" y="5359037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6814882" y="6528239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912231" y="6528239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4591081" y="4849217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flipH="1">
            <a:off x="7865953" y="4849217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 flipH="1">
            <a:off x="5436159" y="6082007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 flipH="1">
            <a:off x="7138686" y="6082007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H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92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5" y="1416762"/>
            <a:ext cx="8671141" cy="54085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spcAft>
                <a:spcPts val="400"/>
              </a:spcAft>
            </a:pPr>
            <a:r>
              <a:rPr lang="en-US" sz="2000" dirty="0" smtClean="0"/>
              <a:t>State of system is </a:t>
            </a:r>
            <a:r>
              <a:rPr lang="en-US" sz="2000" i="1" dirty="0" smtClean="0"/>
              <a:t>S,  </a:t>
            </a:r>
            <a:r>
              <a:rPr lang="en-US" sz="2000" dirty="0" smtClean="0"/>
              <a:t>ops </a:t>
            </a:r>
            <a:r>
              <a:rPr lang="en-US" sz="2000" i="1" dirty="0" smtClean="0"/>
              <a:t>a</a:t>
            </a:r>
            <a:r>
              <a:rPr lang="en-US" sz="2000" dirty="0" smtClean="0"/>
              <a:t> and </a:t>
            </a:r>
            <a:r>
              <a:rPr lang="en-US" sz="2000" i="1" dirty="0" smtClean="0"/>
              <a:t>b</a:t>
            </a:r>
            <a:r>
              <a:rPr lang="en-US" sz="2000" dirty="0" smtClean="0"/>
              <a:t> performed by concurrently on state </a:t>
            </a:r>
            <a:r>
              <a:rPr lang="en-US" sz="2000" i="1" dirty="0" smtClean="0"/>
              <a:t>S</a:t>
            </a:r>
          </a:p>
          <a:p>
            <a:pPr>
              <a:spcBef>
                <a:spcPts val="1800"/>
              </a:spcBef>
              <a:spcAft>
                <a:spcPts val="400"/>
              </a:spcAft>
            </a:pPr>
            <a:r>
              <a:rPr lang="en-US" sz="2000" dirty="0" smtClean="0"/>
              <a:t>Different servers can apply concurrent ops in different sequential order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000" dirty="0" smtClean="0"/>
              <a:t>Server 1: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1900" dirty="0"/>
              <a:t>R</a:t>
            </a:r>
            <a:r>
              <a:rPr lang="en-US" sz="1900" dirty="0" smtClean="0"/>
              <a:t>eceives </a:t>
            </a:r>
            <a:r>
              <a:rPr lang="en-US" sz="1900" i="1" dirty="0" smtClean="0"/>
              <a:t>a</a:t>
            </a:r>
            <a:r>
              <a:rPr lang="en-US" sz="1900" dirty="0" smtClean="0"/>
              <a:t>, applies </a:t>
            </a:r>
            <a:r>
              <a:rPr lang="en-US" sz="1900" i="1" dirty="0" smtClean="0"/>
              <a:t>a </a:t>
            </a:r>
            <a:r>
              <a:rPr lang="en-US" sz="1900" dirty="0" smtClean="0"/>
              <a:t>to state </a:t>
            </a:r>
            <a:r>
              <a:rPr lang="en-US" sz="1900" i="1" dirty="0" smtClean="0"/>
              <a:t>S</a:t>
            </a:r>
            <a:r>
              <a:rPr lang="en-US" sz="1900" dirty="0" smtClean="0"/>
              <a:t>: </a:t>
            </a:r>
            <a:r>
              <a:rPr lang="en-US" sz="1900" i="1" dirty="0"/>
              <a:t>S</a:t>
            </a:r>
            <a:r>
              <a:rPr lang="en-US" sz="1900" dirty="0"/>
              <a:t> </a:t>
            </a:r>
            <a:r>
              <a:rPr lang="en-US" sz="1900" baseline="30000" dirty="0"/>
              <a:t>◎</a:t>
            </a:r>
            <a:r>
              <a:rPr lang="en-US" sz="1900" dirty="0"/>
              <a:t> </a:t>
            </a:r>
            <a:r>
              <a:rPr lang="en-US" sz="1900" i="1" dirty="0"/>
              <a:t>a</a:t>
            </a:r>
            <a:r>
              <a:rPr lang="en-US" sz="1900" dirty="0"/>
              <a:t> </a:t>
            </a:r>
            <a:endParaRPr lang="en-US" sz="1900" dirty="0" smtClean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1900" dirty="0"/>
              <a:t>R</a:t>
            </a:r>
            <a:r>
              <a:rPr lang="en-US" sz="1900" dirty="0" smtClean="0"/>
              <a:t>eceives b  (which is dependent on </a:t>
            </a:r>
            <a:r>
              <a:rPr lang="en-US" sz="1900" i="1" dirty="0" smtClean="0"/>
              <a:t>S, </a:t>
            </a:r>
            <a:r>
              <a:rPr lang="en-US" sz="1900" dirty="0" smtClean="0"/>
              <a:t>not</a:t>
            </a:r>
            <a:r>
              <a:rPr lang="en-US" sz="1900" i="1" dirty="0" smtClean="0"/>
              <a:t> </a:t>
            </a:r>
            <a:r>
              <a:rPr lang="en-US" sz="1900" i="1" dirty="0"/>
              <a:t>S</a:t>
            </a:r>
            <a:r>
              <a:rPr lang="en-US" sz="1900" dirty="0"/>
              <a:t> </a:t>
            </a:r>
            <a:r>
              <a:rPr lang="en-US" sz="1900" baseline="30000" dirty="0"/>
              <a:t>◎</a:t>
            </a:r>
            <a:r>
              <a:rPr lang="en-US" sz="1900" dirty="0"/>
              <a:t> </a:t>
            </a:r>
            <a:r>
              <a:rPr lang="en-US" sz="1900" i="1" dirty="0"/>
              <a:t>a</a:t>
            </a:r>
            <a:r>
              <a:rPr lang="en-US" sz="1900" dirty="0"/>
              <a:t> </a:t>
            </a:r>
            <a:r>
              <a:rPr lang="en-US" sz="1900" dirty="0" smtClean="0"/>
              <a:t>)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1900" dirty="0" smtClean="0"/>
              <a:t>Transforms b across all ops applied since S (namely a):  </a:t>
            </a:r>
            <a:r>
              <a:rPr lang="en-US" sz="1900" i="1" dirty="0" smtClean="0"/>
              <a:t>b</a:t>
            </a:r>
            <a:r>
              <a:rPr lang="en-US" sz="1900" dirty="0"/>
              <a:t>’  </a:t>
            </a:r>
            <a:r>
              <a:rPr lang="en-US" sz="1900" dirty="0" smtClean="0"/>
              <a:t>=  </a:t>
            </a:r>
            <a:r>
              <a:rPr lang="en-US" sz="1900" dirty="0"/>
              <a:t>OT</a:t>
            </a:r>
            <a:r>
              <a:rPr lang="en-US" sz="1900" dirty="0" smtClean="0"/>
              <a:t>( </a:t>
            </a:r>
            <a:r>
              <a:rPr lang="en-US" sz="1900" i="1" dirty="0" smtClean="0"/>
              <a:t>b</a:t>
            </a:r>
            <a:r>
              <a:rPr lang="en-US" sz="1900" dirty="0"/>
              <a:t>, </a:t>
            </a:r>
            <a:r>
              <a:rPr lang="en-US" sz="1900" dirty="0" smtClean="0"/>
              <a:t>{ </a:t>
            </a:r>
            <a:r>
              <a:rPr lang="en-US" sz="1900" i="1" dirty="0" smtClean="0"/>
              <a:t>a </a:t>
            </a:r>
            <a:r>
              <a:rPr lang="en-US" sz="1900" dirty="0" smtClean="0"/>
              <a:t>})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1900" dirty="0"/>
              <a:t>A</a:t>
            </a:r>
            <a:r>
              <a:rPr lang="en-US" sz="1900" dirty="0" smtClean="0"/>
              <a:t>pplies b’ to state: </a:t>
            </a:r>
            <a:r>
              <a:rPr lang="en-US" sz="1900" i="1" dirty="0"/>
              <a:t>S</a:t>
            </a:r>
            <a:r>
              <a:rPr lang="en-US" sz="1900" dirty="0"/>
              <a:t> </a:t>
            </a:r>
            <a:r>
              <a:rPr lang="en-US" sz="1900" baseline="30000" dirty="0"/>
              <a:t>◎</a:t>
            </a:r>
            <a:r>
              <a:rPr lang="en-US" sz="1900" dirty="0"/>
              <a:t> </a:t>
            </a:r>
            <a:r>
              <a:rPr lang="en-US" sz="1900" i="1" dirty="0"/>
              <a:t>a</a:t>
            </a:r>
            <a:r>
              <a:rPr lang="en-US" sz="1900" dirty="0"/>
              <a:t> </a:t>
            </a:r>
            <a:r>
              <a:rPr lang="en-US" sz="1900" baseline="30000" dirty="0"/>
              <a:t>◎</a:t>
            </a:r>
            <a:r>
              <a:rPr lang="en-US" sz="1900" dirty="0"/>
              <a:t> </a:t>
            </a:r>
            <a:r>
              <a:rPr lang="en-US" sz="1900" i="1" dirty="0" smtClean="0"/>
              <a:t>b’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sz="1600" dirty="0" smtClean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000" dirty="0" smtClean="0"/>
              <a:t>Server 2 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1900" dirty="0" smtClean="0"/>
              <a:t>Receives b, applies b to state: </a:t>
            </a:r>
            <a:r>
              <a:rPr lang="en-US" sz="1900" i="1" dirty="0"/>
              <a:t>S</a:t>
            </a:r>
            <a:r>
              <a:rPr lang="en-US" sz="1900" dirty="0"/>
              <a:t> </a:t>
            </a:r>
            <a:r>
              <a:rPr lang="en-US" sz="1900" baseline="30000" dirty="0"/>
              <a:t>◎</a:t>
            </a:r>
            <a:r>
              <a:rPr lang="en-US" sz="1900" dirty="0"/>
              <a:t> </a:t>
            </a:r>
            <a:r>
              <a:rPr lang="en-US" sz="1900" i="1" dirty="0"/>
              <a:t>b</a:t>
            </a:r>
            <a:r>
              <a:rPr lang="en-US" sz="1900" dirty="0"/>
              <a:t> </a:t>
            </a:r>
            <a:endParaRPr lang="en-US" sz="1900" dirty="0" smtClean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1900" dirty="0" smtClean="0"/>
              <a:t>Receives</a:t>
            </a:r>
            <a:r>
              <a:rPr lang="en-US" sz="1900" i="1" dirty="0" smtClean="0"/>
              <a:t> a, </a:t>
            </a:r>
            <a:r>
              <a:rPr lang="en-US" sz="1900" dirty="0" smtClean="0"/>
              <a:t>performs transformation </a:t>
            </a:r>
            <a:r>
              <a:rPr lang="en-US" sz="1900" i="1" dirty="0" smtClean="0"/>
              <a:t>a</a:t>
            </a:r>
            <a:r>
              <a:rPr lang="en-US" sz="1900" dirty="0" smtClean="0"/>
              <a:t>’  =  OT( </a:t>
            </a:r>
            <a:r>
              <a:rPr lang="en-US" sz="1900" i="1" dirty="0" smtClean="0"/>
              <a:t>a</a:t>
            </a:r>
            <a:r>
              <a:rPr lang="en-US" sz="1900" dirty="0" smtClean="0"/>
              <a:t>, { </a:t>
            </a:r>
            <a:r>
              <a:rPr lang="en-US" sz="1900" i="1" dirty="0" smtClean="0"/>
              <a:t>b </a:t>
            </a:r>
            <a:r>
              <a:rPr lang="en-US" sz="1900" dirty="0" smtClean="0"/>
              <a:t>}),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1900" dirty="0" smtClean="0"/>
              <a:t>Applies </a:t>
            </a:r>
            <a:r>
              <a:rPr lang="en-US" sz="1900" i="1" dirty="0" smtClean="0"/>
              <a:t>a’ </a:t>
            </a:r>
            <a:r>
              <a:rPr lang="en-US" sz="1900" dirty="0"/>
              <a:t>to state: </a:t>
            </a:r>
            <a:r>
              <a:rPr lang="en-US" sz="1900" i="1" dirty="0"/>
              <a:t>S</a:t>
            </a:r>
            <a:r>
              <a:rPr lang="en-US" sz="1900" dirty="0"/>
              <a:t> </a:t>
            </a:r>
            <a:r>
              <a:rPr lang="en-US" sz="1900" baseline="30000" dirty="0"/>
              <a:t>◎</a:t>
            </a:r>
            <a:r>
              <a:rPr lang="en-US" sz="1900" dirty="0"/>
              <a:t> </a:t>
            </a:r>
            <a:r>
              <a:rPr lang="en-US" sz="1900" i="1" dirty="0" smtClean="0"/>
              <a:t>b</a:t>
            </a:r>
            <a:r>
              <a:rPr lang="en-US" sz="1900" dirty="0" smtClean="0"/>
              <a:t> </a:t>
            </a:r>
            <a:r>
              <a:rPr lang="en-US" sz="1900" baseline="30000" dirty="0"/>
              <a:t>◎</a:t>
            </a:r>
            <a:r>
              <a:rPr lang="en-US" sz="1900" dirty="0"/>
              <a:t> </a:t>
            </a:r>
            <a:r>
              <a:rPr lang="en-US" sz="1900" i="1" dirty="0" smtClean="0"/>
              <a:t>a’</a:t>
            </a:r>
            <a:endParaRPr lang="en-US" sz="1900" dirty="0" smtClean="0"/>
          </a:p>
          <a:p>
            <a:pPr>
              <a:spcBef>
                <a:spcPts val="2400"/>
              </a:spcBef>
              <a:spcAft>
                <a:spcPts val="400"/>
              </a:spcAft>
            </a:pPr>
            <a:r>
              <a:rPr lang="en-US" sz="2000" dirty="0" smtClean="0"/>
              <a:t>Servers 1 and 2 have identical final states: </a:t>
            </a:r>
            <a:r>
              <a:rPr lang="en-US" sz="2000" i="1" dirty="0"/>
              <a:t>S</a:t>
            </a:r>
            <a:r>
              <a:rPr lang="en-US" sz="2000" dirty="0"/>
              <a:t> </a:t>
            </a:r>
            <a:r>
              <a:rPr lang="en-US" sz="2000" baseline="30000" dirty="0"/>
              <a:t>◎</a:t>
            </a: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baseline="30000" dirty="0"/>
              <a:t>◎</a:t>
            </a:r>
            <a:r>
              <a:rPr lang="en-US" sz="2000" dirty="0"/>
              <a:t> </a:t>
            </a:r>
            <a:r>
              <a:rPr lang="en-US" sz="2000" i="1" dirty="0"/>
              <a:t>b’ </a:t>
            </a:r>
            <a:r>
              <a:rPr lang="en-US" sz="2000" i="1" dirty="0" smtClean="0"/>
              <a:t> == S</a:t>
            </a:r>
            <a:r>
              <a:rPr lang="en-US" sz="2000" dirty="0" smtClean="0"/>
              <a:t> </a:t>
            </a:r>
            <a:r>
              <a:rPr lang="en-US" sz="2000" baseline="30000" dirty="0"/>
              <a:t>◎</a:t>
            </a:r>
            <a:r>
              <a:rPr lang="en-US" sz="2000" dirty="0"/>
              <a:t> </a:t>
            </a:r>
            <a:r>
              <a:rPr lang="en-US" sz="2000" i="1" dirty="0" smtClean="0"/>
              <a:t>b</a:t>
            </a:r>
            <a:r>
              <a:rPr lang="en-US" sz="2000" dirty="0" smtClean="0"/>
              <a:t> </a:t>
            </a:r>
            <a:r>
              <a:rPr lang="en-US" sz="2000" baseline="30000" dirty="0"/>
              <a:t>◎</a:t>
            </a:r>
            <a:r>
              <a:rPr lang="en-US" sz="2000" dirty="0"/>
              <a:t> </a:t>
            </a:r>
            <a:r>
              <a:rPr lang="en-US" sz="2000" i="1" dirty="0" smtClean="0"/>
              <a:t>a’ </a:t>
            </a:r>
            <a:endParaRPr lang="en-US" sz="2000" dirty="0"/>
          </a:p>
          <a:p>
            <a:pPr marL="342900" lvl="1" indent="-3429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Transformation </a:t>
            </a:r>
            <a:r>
              <a:rPr lang="en-US" dirty="0"/>
              <a:t>(OT)</a:t>
            </a:r>
          </a:p>
        </p:txBody>
      </p:sp>
    </p:spTree>
    <p:extLst>
      <p:ext uri="{BB962C8B-B14F-4D97-AF65-F5344CB8AC3E}">
        <p14:creationId xmlns:p14="http://schemas.microsoft.com/office/powerpoint/2010/main" val="214097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>
                <a:latin typeface="Arial" charset="0"/>
                <a:ea typeface="Arial" charset="0"/>
                <a:cs typeface="Arial" charset="0"/>
              </a:rPr>
              <a:pPr>
                <a:defRPr/>
              </a:pPr>
              <a:t>14</a:t>
            </a:fld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Transformation (OT)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57200" y="1330429"/>
            <a:ext cx="8052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(Used in Google Docs,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EtherPad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, etc.)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96807" y="2805115"/>
            <a:ext cx="3917712" cy="359568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96806" y="2805114"/>
            <a:ext cx="969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Alice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865042" y="2802643"/>
            <a:ext cx="3886200" cy="359815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795452" y="2805114"/>
            <a:ext cx="969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Bob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3952781" y="2083832"/>
            <a:ext cx="1173192" cy="471397"/>
            <a:chOff x="6571622" y="5096053"/>
            <a:chExt cx="1173192" cy="471397"/>
          </a:xfrm>
        </p:grpSpPr>
        <p:sp>
          <p:nvSpPr>
            <p:cNvPr id="62" name="Rectangle 61"/>
            <p:cNvSpPr/>
            <p:nvPr/>
          </p:nvSpPr>
          <p:spPr>
            <a:xfrm>
              <a:off x="6571622" y="5096053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595067" y="5120944"/>
              <a:ext cx="11497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Server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301534" y="3797260"/>
            <a:ext cx="1365467" cy="682734"/>
            <a:chOff x="1604384" y="1249151"/>
            <a:chExt cx="962632" cy="481316"/>
          </a:xfrm>
        </p:grpSpPr>
        <p:sp>
          <p:nvSpPr>
            <p:cNvPr id="65" name="Rectangle 64"/>
            <p:cNvSpPr/>
            <p:nvPr/>
          </p:nvSpPr>
          <p:spPr>
            <a:xfrm>
              <a:off x="1604384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“ABC”</a:t>
              </a:r>
              <a:endParaRPr lang="en-US" sz="12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085700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“DE”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>
          <a:xfrm flipV="1">
            <a:off x="2667000" y="2304132"/>
            <a:ext cx="1151127" cy="362868"/>
          </a:xfrm>
          <a:prstGeom prst="line">
            <a:avLst/>
          </a:prstGeom>
          <a:ln w="3810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213668" y="2304132"/>
            <a:ext cx="1187133" cy="362869"/>
          </a:xfrm>
          <a:prstGeom prst="line">
            <a:avLst/>
          </a:prstGeom>
          <a:ln w="3810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5861076" y="3797260"/>
            <a:ext cx="1365467" cy="682734"/>
            <a:chOff x="1604384" y="1249151"/>
            <a:chExt cx="962632" cy="481316"/>
          </a:xfrm>
        </p:grpSpPr>
        <p:sp>
          <p:nvSpPr>
            <p:cNvPr id="72" name="Rectangle 71"/>
            <p:cNvSpPr/>
            <p:nvPr/>
          </p:nvSpPr>
          <p:spPr>
            <a:xfrm>
              <a:off x="1604384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“ABC”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085700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“DE”</a:t>
              </a: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4791792" y="3931131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Ops: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791792" y="3374915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State: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233206" y="3277508"/>
            <a:ext cx="2040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ABCDE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767004" y="3308285"/>
            <a:ext cx="2040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ABCDE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279286" y="3931131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Ops: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79286" y="3374915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State: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35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>
                <a:latin typeface="Arial" charset="0"/>
                <a:ea typeface="Arial" charset="0"/>
                <a:cs typeface="Arial" charset="0"/>
              </a:rPr>
              <a:pPr>
                <a:defRPr/>
              </a:pPr>
              <a:t>15</a:t>
            </a:fld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Transformation (OT)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57200" y="1330429"/>
            <a:ext cx="8052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(Used in Google Docs,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EtherPad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, etc.)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96807" y="2805115"/>
            <a:ext cx="3917712" cy="359568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96806" y="2805114"/>
            <a:ext cx="969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Alice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865042" y="2802643"/>
            <a:ext cx="3886200" cy="359815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795452" y="2805114"/>
            <a:ext cx="969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Bob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3952781" y="2083832"/>
            <a:ext cx="1173192" cy="471397"/>
            <a:chOff x="6571622" y="5096053"/>
            <a:chExt cx="1173192" cy="471397"/>
          </a:xfrm>
        </p:grpSpPr>
        <p:sp>
          <p:nvSpPr>
            <p:cNvPr id="62" name="Rectangle 61"/>
            <p:cNvSpPr/>
            <p:nvPr/>
          </p:nvSpPr>
          <p:spPr>
            <a:xfrm>
              <a:off x="6571622" y="5096053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595067" y="5120944"/>
              <a:ext cx="11497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Server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301534" y="3797260"/>
            <a:ext cx="1365467" cy="682734"/>
            <a:chOff x="1604384" y="1249151"/>
            <a:chExt cx="962632" cy="481316"/>
          </a:xfrm>
        </p:grpSpPr>
        <p:sp>
          <p:nvSpPr>
            <p:cNvPr id="65" name="Rectangle 64"/>
            <p:cNvSpPr/>
            <p:nvPr/>
          </p:nvSpPr>
          <p:spPr>
            <a:xfrm>
              <a:off x="1604384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“ABC”</a:t>
              </a:r>
              <a:endParaRPr lang="en-US" sz="12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085700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“DE”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>
          <a:xfrm flipV="1">
            <a:off x="2667000" y="2304132"/>
            <a:ext cx="1151127" cy="362868"/>
          </a:xfrm>
          <a:prstGeom prst="line">
            <a:avLst/>
          </a:prstGeom>
          <a:ln w="3810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213668" y="2304132"/>
            <a:ext cx="1187133" cy="362869"/>
          </a:xfrm>
          <a:prstGeom prst="line">
            <a:avLst/>
          </a:prstGeom>
          <a:ln w="3810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7226544" y="3797260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4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667002" y="3797260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2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5861076" y="3797260"/>
            <a:ext cx="1365467" cy="682734"/>
            <a:chOff x="1604384" y="1249151"/>
            <a:chExt cx="962632" cy="481316"/>
          </a:xfrm>
        </p:grpSpPr>
        <p:sp>
          <p:nvSpPr>
            <p:cNvPr id="72" name="Rectangle 71"/>
            <p:cNvSpPr/>
            <p:nvPr/>
          </p:nvSpPr>
          <p:spPr>
            <a:xfrm>
              <a:off x="1604384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“ABC”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085700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“DE”</a:t>
              </a: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4791792" y="3931131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Ops: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791792" y="3374915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State: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279286" y="3931131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Ops: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79286" y="3374915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State: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21117" y="3274040"/>
            <a:ext cx="2040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ACDE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767004" y="3308285"/>
            <a:ext cx="2040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ABCE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861076" y="2329631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4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527595" y="2329631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2</a:t>
            </a:r>
          </a:p>
        </p:txBody>
      </p:sp>
    </p:spTree>
    <p:extLst>
      <p:ext uri="{BB962C8B-B14F-4D97-AF65-F5344CB8AC3E}">
        <p14:creationId xmlns:p14="http://schemas.microsoft.com/office/powerpoint/2010/main" val="656486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17 -0.00463 C 0.09127 -0.02385 0.14055 -0.04261 0.194 -0.04261 C 0.24744 -0.04238 0.33455 -0.01089 0.36318 -0.00255 " pathEditMode="relative" rAng="0" ptsTypes="aaA">
                                      <p:cBhvr>
                                        <p:cTn id="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00" y="-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7132E-7 -4.99768E-6 C -0.05188 -0.01899 -0.10359 -0.03751 -0.16727 -0.03682 C -0.23096 -0.03589 -0.35259 -0.00162 -0.38209 0.00533 " pathEditMode="relative" rAng="0" ptsTypes="aaA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0" y="-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4865042" y="2802643"/>
            <a:ext cx="3886200" cy="359815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96807" y="2805115"/>
            <a:ext cx="3917712" cy="359568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>
                <a:latin typeface="Arial" charset="0"/>
                <a:ea typeface="Arial" charset="0"/>
                <a:cs typeface="Arial" charset="0"/>
              </a:rPr>
              <a:pPr>
                <a:defRPr/>
              </a:pPr>
              <a:t>16</a:t>
            </a:fld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Transformation (OT)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57200" y="1330429"/>
            <a:ext cx="8052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(Used in Google Docs,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EtherPad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, etc.)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96806" y="2805114"/>
            <a:ext cx="969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Alice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795452" y="2805114"/>
            <a:ext cx="969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Bob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3952781" y="2083832"/>
            <a:ext cx="1173192" cy="471397"/>
            <a:chOff x="6571622" y="5096053"/>
            <a:chExt cx="1173192" cy="471397"/>
          </a:xfrm>
        </p:grpSpPr>
        <p:sp>
          <p:nvSpPr>
            <p:cNvPr id="62" name="Rectangle 61"/>
            <p:cNvSpPr/>
            <p:nvPr/>
          </p:nvSpPr>
          <p:spPr>
            <a:xfrm>
              <a:off x="6571622" y="5096053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595067" y="5120944"/>
              <a:ext cx="11497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Server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301534" y="3797260"/>
            <a:ext cx="1365467" cy="682734"/>
            <a:chOff x="1604384" y="1249151"/>
            <a:chExt cx="962632" cy="481316"/>
          </a:xfrm>
        </p:grpSpPr>
        <p:sp>
          <p:nvSpPr>
            <p:cNvPr id="65" name="Rectangle 64"/>
            <p:cNvSpPr/>
            <p:nvPr/>
          </p:nvSpPr>
          <p:spPr>
            <a:xfrm>
              <a:off x="1604384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“ABC”</a:t>
              </a:r>
              <a:endParaRPr lang="en-US" sz="12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085700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“DE”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>
          <a:xfrm flipV="1">
            <a:off x="2667000" y="2304132"/>
            <a:ext cx="1151127" cy="362868"/>
          </a:xfrm>
          <a:prstGeom prst="line">
            <a:avLst/>
          </a:prstGeom>
          <a:ln w="3810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213668" y="2304132"/>
            <a:ext cx="1187133" cy="362869"/>
          </a:xfrm>
          <a:prstGeom prst="line">
            <a:avLst/>
          </a:prstGeom>
          <a:ln w="3810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7226544" y="3797260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4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667002" y="3797260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2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5861076" y="3797260"/>
            <a:ext cx="1365467" cy="682734"/>
            <a:chOff x="1604384" y="1249151"/>
            <a:chExt cx="962632" cy="481316"/>
          </a:xfrm>
        </p:grpSpPr>
        <p:sp>
          <p:nvSpPr>
            <p:cNvPr id="72" name="Rectangle 71"/>
            <p:cNvSpPr/>
            <p:nvPr/>
          </p:nvSpPr>
          <p:spPr>
            <a:xfrm>
              <a:off x="1604384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“ABC”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085700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“DE”</a:t>
              </a: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4791792" y="3931131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Ops: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791792" y="3374915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State: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7901283" y="3805255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  <a:effectLst>
            <a:glow rad="101600">
              <a:srgbClr val="FF00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341739" y="3805255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>
                <a:lumMod val="75000"/>
              </a:schemeClr>
            </a:solidFill>
          </a:ln>
          <a:effectLst>
            <a:glow rad="101600">
              <a:srgbClr val="FF00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4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901283" y="3805255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2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279286" y="3931131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Ops: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79286" y="3374915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State: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767004" y="3308285"/>
            <a:ext cx="2040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ACE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229156" y="3280975"/>
            <a:ext cx="2040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ACD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34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4865042" y="2802643"/>
            <a:ext cx="3886200" cy="359815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96807" y="2805115"/>
            <a:ext cx="3917712" cy="359568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>
                <a:latin typeface="Arial" charset="0"/>
                <a:ea typeface="Arial" charset="0"/>
                <a:cs typeface="Arial" charset="0"/>
              </a:rPr>
              <a:pPr>
                <a:defRPr/>
              </a:pPr>
              <a:t>17</a:t>
            </a:fld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Transformation (OT)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57200" y="1330429"/>
            <a:ext cx="8052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(Used in Google Docs,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EtherPad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/>
                <a:cs typeface="Helvetica"/>
              </a:rPr>
              <a:t>, etc.)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96806" y="2805114"/>
            <a:ext cx="969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Alice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795452" y="2805114"/>
            <a:ext cx="969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Bob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3952781" y="2083832"/>
            <a:ext cx="1173192" cy="471397"/>
            <a:chOff x="6571622" y="5096053"/>
            <a:chExt cx="1173192" cy="471397"/>
          </a:xfrm>
        </p:grpSpPr>
        <p:sp>
          <p:nvSpPr>
            <p:cNvPr id="62" name="Rectangle 61"/>
            <p:cNvSpPr/>
            <p:nvPr/>
          </p:nvSpPr>
          <p:spPr>
            <a:xfrm>
              <a:off x="6571622" y="5096053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595067" y="5120944"/>
              <a:ext cx="11497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Server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301534" y="3797260"/>
            <a:ext cx="1365467" cy="682734"/>
            <a:chOff x="1604384" y="1249151"/>
            <a:chExt cx="962632" cy="481316"/>
          </a:xfrm>
        </p:grpSpPr>
        <p:sp>
          <p:nvSpPr>
            <p:cNvPr id="65" name="Rectangle 64"/>
            <p:cNvSpPr/>
            <p:nvPr/>
          </p:nvSpPr>
          <p:spPr>
            <a:xfrm>
              <a:off x="1604384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“ABC”</a:t>
              </a:r>
              <a:endParaRPr lang="en-US" sz="12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085700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“DE”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>
          <a:xfrm flipV="1">
            <a:off x="2667000" y="2304132"/>
            <a:ext cx="1151127" cy="362868"/>
          </a:xfrm>
          <a:prstGeom prst="line">
            <a:avLst/>
          </a:prstGeom>
          <a:ln w="3810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213668" y="2304132"/>
            <a:ext cx="1187133" cy="362869"/>
          </a:xfrm>
          <a:prstGeom prst="line">
            <a:avLst/>
          </a:prstGeom>
          <a:ln w="3810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7226544" y="3797260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4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667002" y="3797260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2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5861076" y="3797260"/>
            <a:ext cx="1365467" cy="682734"/>
            <a:chOff x="1604384" y="1249151"/>
            <a:chExt cx="962632" cy="481316"/>
          </a:xfrm>
        </p:grpSpPr>
        <p:sp>
          <p:nvSpPr>
            <p:cNvPr id="72" name="Rectangle 71"/>
            <p:cNvSpPr/>
            <p:nvPr/>
          </p:nvSpPr>
          <p:spPr>
            <a:xfrm>
              <a:off x="1604384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“ABC”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085700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ins </a:t>
              </a:r>
              <a:r>
                <a:rPr lang="en-US" sz="1200" b="1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“DE”</a:t>
              </a: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4791792" y="3931131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Ops: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791792" y="3374915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State: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226544" y="5682805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2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667000" y="5682805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4</a:t>
            </a:r>
          </a:p>
        </p:txBody>
      </p:sp>
      <p:sp>
        <p:nvSpPr>
          <p:cNvPr id="84" name="Rectangle 83"/>
          <p:cNvSpPr/>
          <p:nvPr/>
        </p:nvSpPr>
        <p:spPr>
          <a:xfrm>
            <a:off x="7901283" y="3805255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  <a:effectLst>
            <a:glow rad="101600">
              <a:srgbClr val="FF00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341739" y="3805255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>
                <a:lumMod val="75000"/>
              </a:schemeClr>
            </a:solidFill>
          </a:ln>
          <a:effectLst>
            <a:glow rad="101600">
              <a:srgbClr val="FF00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4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901283" y="3805255"/>
            <a:ext cx="674739" cy="67473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del 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3341739" y="3805255"/>
            <a:ext cx="674739" cy="674739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del 3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2707966" y="4483757"/>
            <a:ext cx="971143" cy="1210806"/>
            <a:chOff x="2707966" y="3884099"/>
            <a:chExt cx="971143" cy="1210806"/>
          </a:xfrm>
        </p:grpSpPr>
        <p:sp>
          <p:nvSpPr>
            <p:cNvPr id="91" name="Oval 90"/>
            <p:cNvSpPr/>
            <p:nvPr/>
          </p:nvSpPr>
          <p:spPr>
            <a:xfrm>
              <a:off x="2707966" y="4178293"/>
              <a:ext cx="587072" cy="587072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T</a:t>
              </a:r>
              <a:endParaRPr lang="en-US" sz="3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>
            <a:xfrm rot="16200000" flipV="1">
              <a:off x="2838166" y="4928701"/>
              <a:ext cx="329540" cy="286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95" idx="2"/>
            </p:cNvCxnSpPr>
            <p:nvPr/>
          </p:nvCxnSpPr>
          <p:spPr>
            <a:xfrm rot="5400000">
              <a:off x="2855840" y="4029761"/>
              <a:ext cx="294194" cy="2870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hape 75"/>
            <p:cNvCxnSpPr/>
            <p:nvPr/>
          </p:nvCxnSpPr>
          <p:spPr>
            <a:xfrm flipV="1">
              <a:off x="3295038" y="3892094"/>
              <a:ext cx="384071" cy="579735"/>
            </a:xfrm>
            <a:prstGeom prst="bentConnector2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7267509" y="4479994"/>
            <a:ext cx="971143" cy="1210806"/>
            <a:chOff x="2707966" y="3872341"/>
            <a:chExt cx="971143" cy="1210806"/>
          </a:xfrm>
        </p:grpSpPr>
        <p:sp>
          <p:nvSpPr>
            <p:cNvPr id="96" name="Oval 95"/>
            <p:cNvSpPr/>
            <p:nvPr/>
          </p:nvSpPr>
          <p:spPr>
            <a:xfrm>
              <a:off x="2707966" y="4178293"/>
              <a:ext cx="587072" cy="587072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T</a:t>
              </a:r>
              <a:endParaRPr lang="en-US" sz="3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97" name="Straight Connector 96"/>
            <p:cNvCxnSpPr/>
            <p:nvPr/>
          </p:nvCxnSpPr>
          <p:spPr>
            <a:xfrm rot="16200000" flipV="1">
              <a:off x="2844045" y="4922822"/>
              <a:ext cx="317782" cy="286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>
              <a:off x="2849961" y="4023882"/>
              <a:ext cx="305952" cy="2870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hape 81"/>
            <p:cNvCxnSpPr/>
            <p:nvPr/>
          </p:nvCxnSpPr>
          <p:spPr>
            <a:xfrm flipV="1">
              <a:off x="3295038" y="3880336"/>
              <a:ext cx="384071" cy="591493"/>
            </a:xfrm>
            <a:prstGeom prst="bentConnector2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TextBox 102"/>
          <p:cNvSpPr txBox="1"/>
          <p:nvPr/>
        </p:nvSpPr>
        <p:spPr>
          <a:xfrm>
            <a:off x="279286" y="3931131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Ops: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79286" y="3374915"/>
            <a:ext cx="102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Arial" charset="0"/>
                <a:ea typeface="Arial" charset="0"/>
                <a:cs typeface="Arial" charset="0"/>
              </a:rPr>
              <a:t>State: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764102" y="3308285"/>
            <a:ext cx="2040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ACE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221117" y="3280975"/>
            <a:ext cx="2040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ACE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25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8539332">
            <a:off x="1012371" y="4788166"/>
            <a:ext cx="3461656" cy="1240971"/>
          </a:xfrm>
        </p:spPr>
        <p:txBody>
          <a:bodyPr/>
          <a:lstStyle/>
          <a:p>
            <a:r>
              <a:rPr lang="en-US" sz="7200" dirty="0" smtClean="0">
                <a:solidFill>
                  <a:srgbClr val="FFFF00"/>
                </a:solidFill>
              </a:rPr>
              <a:t>jump</a:t>
            </a:r>
            <a:endParaRPr lang="en-US" sz="72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 rot="19783157">
            <a:off x="2368378" y="2621910"/>
            <a:ext cx="3461656" cy="1240971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 sz="7200" smtClean="0">
                <a:solidFill>
                  <a:srgbClr val="FFFF00"/>
                </a:solidFill>
              </a:rPr>
              <a:t>jump</a:t>
            </a:r>
            <a:endParaRPr lang="en-US" sz="7200" dirty="0">
              <a:solidFill>
                <a:srgbClr val="FFFF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 rot="501330">
            <a:off x="4927573" y="2152187"/>
            <a:ext cx="3461656" cy="1240971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 sz="7200" smtClean="0">
                <a:solidFill>
                  <a:srgbClr val="FFFF00"/>
                </a:solidFill>
              </a:rPr>
              <a:t>jump</a:t>
            </a:r>
            <a:endParaRPr lang="en-US" sz="7200" dirty="0">
              <a:solidFill>
                <a:srgbClr val="FFFF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2935863">
            <a:off x="6532467" y="3864730"/>
            <a:ext cx="3461656" cy="1240971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 sz="7200" smtClean="0">
                <a:solidFill>
                  <a:srgbClr val="FFFF00"/>
                </a:solidFill>
              </a:rPr>
              <a:t>jump</a:t>
            </a:r>
            <a:endParaRPr lang="en-US" sz="7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36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crypto in 15 minutes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3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1144"/>
            <a:ext cx="9144000" cy="4272456"/>
          </a:xfrm>
        </p:spPr>
        <p:txBody>
          <a:bodyPr/>
          <a:lstStyle/>
          <a:p>
            <a:r>
              <a:rPr lang="en-US" dirty="0" smtClean="0"/>
              <a:t>Warning: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This</a:t>
            </a:r>
            <a:r>
              <a:rPr lang="en-US" dirty="0" smtClean="0"/>
              <a:t>    lecture   </a:t>
            </a:r>
            <a:r>
              <a:rPr lang="en-US" sz="4400" dirty="0" smtClean="0"/>
              <a:t>jumps </a:t>
            </a:r>
            <a:r>
              <a:rPr lang="en-US" dirty="0" smtClean="0"/>
              <a:t>      </a:t>
            </a:r>
            <a:r>
              <a:rPr lang="en-US" sz="3200" dirty="0" smtClean="0"/>
              <a:t>around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But there is some logic</a:t>
            </a:r>
            <a:br>
              <a:rPr lang="en-US" sz="3600" dirty="0" smtClean="0"/>
            </a:br>
            <a:r>
              <a:rPr lang="en-US" sz="3600" dirty="0" smtClean="0"/>
              <a:t>+ crypto background for </a:t>
            </a:r>
            <a:r>
              <a:rPr lang="en-US" sz="3600" dirty="0" err="1" smtClean="0"/>
              <a:t>blockchain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7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5301BB-AB38-6742-A590-2F1780E71DAD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200" dirty="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686800" cy="5257800"/>
          </a:xfrm>
        </p:spPr>
        <p:txBody>
          <a:bodyPr>
            <a:noAutofit/>
          </a:bodyPr>
          <a:lstStyle/>
          <a:p>
            <a:pPr eaLnBrk="1" hangingPunct="1">
              <a:spcBef>
                <a:spcPts val="800"/>
              </a:spcBef>
            </a:pPr>
            <a:r>
              <a:rPr lang="en-US" altLang="en-US" sz="2600" dirty="0" smtClean="0">
                <a:latin typeface="Arial" charset="0"/>
                <a:ea typeface="Arial" charset="0"/>
                <a:cs typeface="Arial" charset="0"/>
              </a:rPr>
              <a:t>From Greek, meaning </a:t>
            </a:r>
            <a:r>
              <a:rPr lang="ja-JP" altLang="en-US" sz="26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600" dirty="0">
                <a:latin typeface="Arial" charset="0"/>
                <a:ea typeface="Arial" charset="0"/>
                <a:cs typeface="Arial" charset="0"/>
              </a:rPr>
              <a:t>secret writing</a:t>
            </a:r>
            <a:r>
              <a:rPr lang="ja-JP" altLang="en-US" sz="26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altLang="ja-JP" sz="26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800"/>
              </a:spcBef>
            </a:pPr>
            <a:r>
              <a:rPr lang="en-US" altLang="ja-JP" sz="2600" dirty="0" smtClean="0">
                <a:latin typeface="Arial" charset="0"/>
                <a:ea typeface="Arial" charset="0"/>
                <a:cs typeface="Arial" charset="0"/>
              </a:rPr>
              <a:t>Confidentiality:  encrypt data to hide content</a:t>
            </a:r>
          </a:p>
          <a:p>
            <a:pPr eaLnBrk="1" hangingPunct="1">
              <a:spcBef>
                <a:spcPts val="800"/>
              </a:spcBef>
            </a:pPr>
            <a:r>
              <a:rPr lang="en-US" altLang="ja-JP" sz="2600" dirty="0" smtClean="0">
                <a:latin typeface="Arial" charset="0"/>
                <a:ea typeface="Arial" charset="0"/>
                <a:cs typeface="Arial" charset="0"/>
              </a:rPr>
              <a:t>Include “signature” or “message authentication code”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ja-JP" sz="2600" dirty="0" smtClean="0">
                <a:latin typeface="Arial" charset="0"/>
                <a:ea typeface="Arial" charset="0"/>
                <a:cs typeface="Arial" charset="0"/>
              </a:rPr>
              <a:t>Integrity:  Message has not been modified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ja-JP" sz="2600" dirty="0" smtClean="0">
                <a:latin typeface="Arial" charset="0"/>
                <a:ea typeface="Arial" charset="0"/>
                <a:cs typeface="Arial" charset="0"/>
              </a:rPr>
              <a:t>Authentication:  Identify source of message</a:t>
            </a:r>
          </a:p>
          <a:p>
            <a:pPr lvl="2" eaLnBrk="1" hangingPunct="1">
              <a:spcBef>
                <a:spcPts val="400"/>
              </a:spcBef>
              <a:spcAft>
                <a:spcPts val="400"/>
              </a:spcAft>
            </a:pPr>
            <a:endParaRPr lang="en-US" altLang="en-US" sz="30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endParaRPr lang="en-US" altLang="en-US" sz="40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Modern encryption: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en-US" sz="2400" i="1" dirty="0">
                <a:ea typeface="ＭＳ Ｐゴシック" charset="-128"/>
              </a:rPr>
              <a:t>Algorithm </a:t>
            </a:r>
            <a:r>
              <a:rPr lang="en-US" altLang="en-US" sz="2400" dirty="0">
                <a:ea typeface="ＭＳ Ｐゴシック" charset="-128"/>
              </a:rPr>
              <a:t>public, </a:t>
            </a:r>
            <a:r>
              <a:rPr lang="en-US" altLang="en-US" sz="2400" i="1" dirty="0">
                <a:ea typeface="ＭＳ Ｐゴシック" charset="-128"/>
              </a:rPr>
              <a:t>key </a:t>
            </a:r>
            <a:r>
              <a:rPr lang="en-US" altLang="en-US" sz="2400" dirty="0">
                <a:ea typeface="ＭＳ Ｐゴシック" charset="-128"/>
              </a:rPr>
              <a:t>secret and provides security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>
                <a:ea typeface="ＭＳ Ｐゴシック" charset="-128"/>
              </a:rPr>
              <a:t>S</a:t>
            </a:r>
            <a:r>
              <a:rPr lang="en-US" altLang="en-US" sz="2400" dirty="0" smtClean="0">
                <a:ea typeface="ＭＳ Ｐゴシック" charset="-128"/>
              </a:rPr>
              <a:t>ymmetric (shared secret</a:t>
            </a:r>
            <a:r>
              <a:rPr lang="en-US" altLang="en-US" sz="2400" dirty="0">
                <a:ea typeface="ＭＳ Ｐゴシック" charset="-128"/>
              </a:rPr>
              <a:t>) or asymmetric (</a:t>
            </a:r>
            <a:r>
              <a:rPr lang="en-US" altLang="en-US" sz="2400" dirty="0" smtClean="0">
                <a:ea typeface="ＭＳ Ｐゴシック" charset="-128"/>
              </a:rPr>
              <a:t>public-private key)</a:t>
            </a:r>
            <a:endParaRPr lang="en-US" altLang="en-US" sz="2400" dirty="0">
              <a:ea typeface="ＭＳ Ｐゴシック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060223" y="4315173"/>
            <a:ext cx="7256462" cy="768410"/>
            <a:chOff x="1060223" y="4315173"/>
            <a:chExt cx="7256462" cy="768410"/>
          </a:xfrm>
        </p:grpSpPr>
        <p:sp>
          <p:nvSpPr>
            <p:cNvPr id="34821" name="Text Box 4"/>
            <p:cNvSpPr txBox="1">
              <a:spLocks noChangeArrowheads="1"/>
            </p:cNvSpPr>
            <p:nvPr/>
          </p:nvSpPr>
          <p:spPr bwMode="auto">
            <a:xfrm>
              <a:off x="1060223" y="4683473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solidFill>
                    <a:srgbClr val="0000FF"/>
                  </a:solidFill>
                  <a:latin typeface="Helvetica" charset="0"/>
                </a:rPr>
                <a:t>plaintext</a:t>
              </a:r>
            </a:p>
          </p:txBody>
        </p:sp>
        <p:sp>
          <p:nvSpPr>
            <p:cNvPr id="34822" name="Text Box 5"/>
            <p:cNvSpPr txBox="1">
              <a:spLocks noChangeArrowheads="1"/>
            </p:cNvSpPr>
            <p:nvPr/>
          </p:nvSpPr>
          <p:spPr bwMode="auto">
            <a:xfrm>
              <a:off x="4017735" y="4666011"/>
              <a:ext cx="1489075" cy="40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0000FF"/>
                  </a:solidFill>
                  <a:latin typeface="Helvetica" charset="0"/>
                </a:rPr>
                <a:t>ciphertext</a:t>
              </a:r>
            </a:p>
          </p:txBody>
        </p:sp>
        <p:sp>
          <p:nvSpPr>
            <p:cNvPr id="34823" name="Text Box 6"/>
            <p:cNvSpPr txBox="1">
              <a:spLocks noChangeArrowheads="1"/>
            </p:cNvSpPr>
            <p:nvPr/>
          </p:nvSpPr>
          <p:spPr bwMode="auto">
            <a:xfrm>
              <a:off x="7021285" y="4683473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0000FF"/>
                  </a:solidFill>
                  <a:latin typeface="Helvetica" charset="0"/>
                </a:rPr>
                <a:t>plaintext</a:t>
              </a:r>
            </a:p>
          </p:txBody>
        </p:sp>
        <p:sp>
          <p:nvSpPr>
            <p:cNvPr id="34824" name="Line 7"/>
            <p:cNvSpPr>
              <a:spLocks noChangeShapeType="1"/>
            </p:cNvSpPr>
            <p:nvPr/>
          </p:nvSpPr>
          <p:spPr bwMode="auto">
            <a:xfrm>
              <a:off x="2450873" y="4867623"/>
              <a:ext cx="1473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5" name="Line 8"/>
            <p:cNvSpPr>
              <a:spLocks noChangeShapeType="1"/>
            </p:cNvSpPr>
            <p:nvPr/>
          </p:nvSpPr>
          <p:spPr bwMode="auto">
            <a:xfrm>
              <a:off x="5602060" y="4867623"/>
              <a:ext cx="13239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6" name="Text Box 9"/>
            <p:cNvSpPr txBox="1">
              <a:spLocks noChangeArrowheads="1"/>
            </p:cNvSpPr>
            <p:nvPr/>
          </p:nvSpPr>
          <p:spPr bwMode="auto">
            <a:xfrm>
              <a:off x="2203223" y="4315173"/>
              <a:ext cx="1803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solidFill>
                    <a:srgbClr val="FF0000"/>
                  </a:solidFill>
                  <a:latin typeface="Helvetica" charset="0"/>
                </a:rPr>
                <a:t>encryption</a:t>
              </a:r>
            </a:p>
          </p:txBody>
        </p:sp>
        <p:sp>
          <p:nvSpPr>
            <p:cNvPr id="34827" name="Text Box 10"/>
            <p:cNvSpPr txBox="1">
              <a:spLocks noChangeArrowheads="1"/>
            </p:cNvSpPr>
            <p:nvPr/>
          </p:nvSpPr>
          <p:spPr bwMode="auto">
            <a:xfrm>
              <a:off x="5451248" y="4315173"/>
              <a:ext cx="16287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Helvetica" charset="0"/>
                </a:rPr>
                <a:t>decryption</a:t>
              </a:r>
            </a:p>
          </p:txBody>
        </p:sp>
      </p:grp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What is Cryptography?</a:t>
            </a:r>
          </a:p>
        </p:txBody>
      </p:sp>
    </p:spTree>
    <p:extLst>
      <p:ext uri="{BB962C8B-B14F-4D97-AF65-F5344CB8AC3E}">
        <p14:creationId xmlns:p14="http://schemas.microsoft.com/office/powerpoint/2010/main" val="27633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1825D3-CD60-E64E-80D9-3F874E5A29C3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Symmetric </a:t>
            </a:r>
            <a:r>
              <a:rPr lang="en-US" altLang="en-US" dirty="0" smtClean="0">
                <a:ea typeface="ＭＳ Ｐゴシック" charset="-128"/>
              </a:rPr>
              <a:t>(Secret Key) Crypto</a:t>
            </a:r>
            <a:endParaRPr lang="en-AU" altLang="en-US" dirty="0">
              <a:ea typeface="ＭＳ Ｐゴシック" charset="-128"/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87928"/>
            <a:ext cx="8610600" cy="5241471"/>
          </a:xfrm>
        </p:spPr>
        <p:txBody>
          <a:bodyPr>
            <a:noAutofit/>
          </a:bodyPr>
          <a:lstStyle/>
          <a:p>
            <a:pPr eaLnBrk="1" hangingPunct="1"/>
            <a:r>
              <a:rPr lang="en-AU" altLang="en-US" sz="2800" dirty="0" smtClean="0">
                <a:ea typeface="ＭＳ Ｐゴシック" charset="-128"/>
              </a:rPr>
              <a:t>Sender </a:t>
            </a:r>
            <a:r>
              <a:rPr lang="en-AU" altLang="en-US" sz="2800" dirty="0">
                <a:ea typeface="ＭＳ Ｐゴシック" charset="-128"/>
              </a:rPr>
              <a:t>and recipient share </a:t>
            </a:r>
            <a:r>
              <a:rPr lang="en-AU" altLang="en-US" sz="2800" dirty="0" smtClean="0">
                <a:ea typeface="ＭＳ Ｐゴシック" charset="-128"/>
              </a:rPr>
              <a:t>common key</a:t>
            </a:r>
          </a:p>
          <a:p>
            <a:pPr lvl="1" eaLnBrk="1" hangingPunct="1"/>
            <a:r>
              <a:rPr lang="en-AU" altLang="en-US" b="1" dirty="0" smtClean="0">
                <a:ea typeface="ＭＳ Ｐゴシック" charset="-128"/>
              </a:rPr>
              <a:t>Main challenge:  How to distribute the key?  </a:t>
            </a:r>
          </a:p>
          <a:p>
            <a:pPr eaLnBrk="1" hangingPunct="1">
              <a:spcBef>
                <a:spcPts val="4400"/>
              </a:spcBef>
            </a:pPr>
            <a:r>
              <a:rPr lang="en-AU" altLang="en-US" sz="2800" dirty="0" smtClean="0">
                <a:ea typeface="ＭＳ Ｐゴシック" charset="-128"/>
              </a:rPr>
              <a:t>Provides dual use:</a:t>
            </a:r>
          </a:p>
          <a:p>
            <a:pPr lvl="1" eaLnBrk="1" hangingPunct="1"/>
            <a:r>
              <a:rPr lang="en-AU" altLang="en-US" sz="2600" dirty="0" smtClean="0">
                <a:ea typeface="ＭＳ Ｐゴシック" charset="-128"/>
              </a:rPr>
              <a:t>Confidentiality (encryption) </a:t>
            </a:r>
          </a:p>
          <a:p>
            <a:pPr lvl="1" eaLnBrk="1" hangingPunct="1"/>
            <a:r>
              <a:rPr lang="en-AU" altLang="en-US" sz="2600" dirty="0">
                <a:ea typeface="ＭＳ Ｐゴシック" charset="-128"/>
              </a:rPr>
              <a:t>M</a:t>
            </a:r>
            <a:r>
              <a:rPr lang="en-AU" altLang="en-US" sz="2600" dirty="0" smtClean="0">
                <a:ea typeface="ＭＳ Ｐゴシック" charset="-128"/>
              </a:rPr>
              <a:t>essage authentication + integrity (MAC)</a:t>
            </a:r>
          </a:p>
          <a:p>
            <a:pPr eaLnBrk="1" hangingPunct="1">
              <a:spcBef>
                <a:spcPts val="4400"/>
              </a:spcBef>
            </a:pPr>
            <a:r>
              <a:rPr lang="en-US" altLang="en-US" sz="2700" dirty="0" smtClean="0">
                <a:ea typeface="ＭＳ Ｐゴシック" charset="-128"/>
              </a:rPr>
              <a:t>1000x more </a:t>
            </a:r>
            <a:r>
              <a:rPr lang="en-US" altLang="en-US" sz="2700" dirty="0">
                <a:ea typeface="ＭＳ Ｐゴシック" charset="-128"/>
              </a:rPr>
              <a:t>computationally efficient than </a:t>
            </a:r>
            <a:r>
              <a:rPr lang="en-US" altLang="en-US" sz="2700" dirty="0" smtClean="0">
                <a:ea typeface="ＭＳ Ｐゴシック" charset="-128"/>
              </a:rPr>
              <a:t>asymmetric</a:t>
            </a:r>
            <a:endParaRPr lang="en-US" altLang="en-US" sz="2700" dirty="0">
              <a:ea typeface="ＭＳ Ｐゴシック" charset="-128"/>
            </a:endParaRPr>
          </a:p>
          <a:p>
            <a:pPr eaLnBrk="1" hangingPunct="1">
              <a:buFont typeface="Arial" charset="0"/>
              <a:buNone/>
            </a:pPr>
            <a:endParaRPr lang="en-AU" altLang="en-US" sz="32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734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60A5F1-1F6F-C645-B28B-731867B2CEDC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Symmetric Cipher Model</a:t>
            </a:r>
            <a:endParaRPr lang="en-AU" altLang="en-US">
              <a:ea typeface="ＭＳ Ｐゴシック" charset="-128"/>
            </a:endParaRPr>
          </a:p>
        </p:txBody>
      </p:sp>
      <p:pic>
        <p:nvPicPr>
          <p:cNvPr id="51204" name="Picture 2" descr="symmetric-alice-bo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83" y="1536699"/>
            <a:ext cx="8287616" cy="511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906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>
                <a:ea typeface="ＭＳ Ｐゴシック" charset="-128"/>
              </a:rPr>
              <a:t>Public-Key Cryptography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524000"/>
            <a:ext cx="9013371" cy="5334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800" b="1" dirty="0" smtClean="0">
                <a:solidFill>
                  <a:srgbClr val="000090"/>
                </a:solidFill>
                <a:ea typeface="ＭＳ Ｐゴシック" charset="-128"/>
              </a:rPr>
              <a:t>Each party has (public key, private key)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800" b="1" dirty="0" smtClean="0">
              <a:solidFill>
                <a:srgbClr val="000090"/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800" b="1" dirty="0" smtClean="0">
                <a:solidFill>
                  <a:srgbClr val="000090"/>
                </a:solidFill>
                <a:ea typeface="ＭＳ Ｐゴシック" charset="-128"/>
              </a:rPr>
              <a:t>Alice’s public key PK 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Known </a:t>
            </a: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by </a:t>
            </a: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anybody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Bob uses PK to encrypt messages </a:t>
            </a:r>
            <a:r>
              <a:rPr lang="en-AU" altLang="en-US" sz="2400" i="1" dirty="0" smtClean="0">
                <a:solidFill>
                  <a:srgbClr val="000000"/>
                </a:solidFill>
                <a:ea typeface="ＭＳ Ｐゴシック" charset="-128"/>
              </a:rPr>
              <a:t>to</a:t>
            </a: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 Alice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Bob uses PK to verify signatures </a:t>
            </a:r>
            <a:r>
              <a:rPr lang="en-AU" altLang="en-US" sz="2400" i="1" dirty="0" smtClean="0">
                <a:solidFill>
                  <a:srgbClr val="000000"/>
                </a:solidFill>
                <a:ea typeface="ＭＳ Ｐゴシック" charset="-128"/>
              </a:rPr>
              <a:t>from</a:t>
            </a: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 Alice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400" dirty="0">
              <a:solidFill>
                <a:srgbClr val="000000"/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800" b="1" dirty="0" smtClean="0">
                <a:solidFill>
                  <a:srgbClr val="000090"/>
                </a:solidFill>
                <a:ea typeface="ＭＳ Ｐゴシック" charset="-128"/>
              </a:rPr>
              <a:t>Alice’s private/secret key: </a:t>
            </a:r>
            <a:r>
              <a:rPr lang="en-AU" altLang="en-US" sz="2800" b="1" dirty="0" err="1" smtClean="0">
                <a:solidFill>
                  <a:srgbClr val="000090"/>
                </a:solidFill>
                <a:ea typeface="ＭＳ Ｐゴシック" charset="-128"/>
              </a:rPr>
              <a:t>sk</a:t>
            </a:r>
            <a:endParaRPr lang="en-AU" altLang="en-US" sz="2800" b="1" dirty="0" smtClean="0">
              <a:solidFill>
                <a:srgbClr val="000090"/>
              </a:solidFill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Known only by Alice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Alice uses </a:t>
            </a:r>
            <a:r>
              <a:rPr lang="en-AU" altLang="en-US" sz="2400" dirty="0" err="1" smtClean="0">
                <a:solidFill>
                  <a:srgbClr val="000000"/>
                </a:solidFill>
                <a:ea typeface="ＭＳ Ｐゴシック" charset="-128"/>
              </a:rPr>
              <a:t>sk</a:t>
            </a: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 to decrypt </a:t>
            </a:r>
            <a:r>
              <a:rPr lang="en-AU" altLang="en-US" sz="2400" dirty="0" err="1" smtClean="0">
                <a:solidFill>
                  <a:srgbClr val="000000"/>
                </a:solidFill>
                <a:ea typeface="ＭＳ Ｐゴシック" charset="-128"/>
              </a:rPr>
              <a:t>ciphertexts</a:t>
            </a: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 sent to her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Alice uses </a:t>
            </a:r>
            <a:r>
              <a:rPr lang="en-AU" altLang="en-US" sz="2400" dirty="0" err="1" smtClean="0">
                <a:solidFill>
                  <a:srgbClr val="000000"/>
                </a:solidFill>
                <a:ea typeface="ＭＳ Ｐゴシック" charset="-128"/>
              </a:rPr>
              <a:t>sk</a:t>
            </a:r>
            <a:r>
              <a:rPr lang="en-AU" altLang="en-US" sz="2400" dirty="0" smtClean="0">
                <a:solidFill>
                  <a:srgbClr val="000000"/>
                </a:solidFill>
                <a:ea typeface="ＭＳ Ｐゴシック" charset="-128"/>
              </a:rPr>
              <a:t> to generate new signatures on messages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400" dirty="0">
              <a:solidFill>
                <a:srgbClr val="000000"/>
              </a:solidFill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000" dirty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000" dirty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400" dirty="0">
              <a:ea typeface="ＭＳ Ｐゴシック" charset="-128"/>
            </a:endParaRP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6B186B-EAAD-364E-91AD-9055C363FDF7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87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>
                <a:ea typeface="ＭＳ Ｐゴシック" charset="-128"/>
              </a:rPr>
              <a:t>Public-Key Cryptography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524000"/>
            <a:ext cx="9013371" cy="5334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800" dirty="0" smtClean="0">
                <a:solidFill>
                  <a:srgbClr val="000090"/>
                </a:solidFill>
                <a:ea typeface="ＭＳ Ｐゴシック" charset="-128"/>
              </a:rPr>
              <a:t>(PK, </a:t>
            </a:r>
            <a:r>
              <a:rPr lang="en-AU" altLang="en-US" sz="2800" dirty="0" err="1" smtClean="0">
                <a:solidFill>
                  <a:srgbClr val="000090"/>
                </a:solidFill>
                <a:ea typeface="ＭＳ Ｐゴシック" charset="-128"/>
              </a:rPr>
              <a:t>sk</a:t>
            </a:r>
            <a:r>
              <a:rPr lang="en-AU" altLang="en-US" sz="2800" dirty="0" smtClean="0">
                <a:solidFill>
                  <a:srgbClr val="000090"/>
                </a:solidFill>
                <a:ea typeface="ＭＳ Ｐゴシック" charset="-128"/>
              </a:rPr>
              <a:t>) = </a:t>
            </a:r>
            <a:r>
              <a:rPr lang="en-AU" altLang="en-US" sz="2800" dirty="0" err="1" smtClean="0">
                <a:solidFill>
                  <a:srgbClr val="000090"/>
                </a:solidFill>
                <a:ea typeface="ＭＳ Ｐゴシック" charset="-128"/>
              </a:rPr>
              <a:t>generateKey</a:t>
            </a:r>
            <a:r>
              <a:rPr lang="en-AU" altLang="en-US" sz="2800" dirty="0" smtClean="0">
                <a:solidFill>
                  <a:srgbClr val="000090"/>
                </a:solidFill>
                <a:ea typeface="ＭＳ Ｐゴシック" charset="-128"/>
              </a:rPr>
              <a:t>(</a:t>
            </a:r>
            <a:r>
              <a:rPr lang="en-AU" altLang="en-US" sz="2800" dirty="0" err="1" smtClean="0">
                <a:solidFill>
                  <a:srgbClr val="000090"/>
                </a:solidFill>
                <a:ea typeface="ＭＳ Ｐゴシック" charset="-128"/>
              </a:rPr>
              <a:t>keysize</a:t>
            </a:r>
            <a:r>
              <a:rPr lang="en-AU" altLang="en-US" sz="2800" dirty="0" smtClean="0">
                <a:solidFill>
                  <a:srgbClr val="000090"/>
                </a:solidFill>
                <a:ea typeface="ＭＳ Ｐゴシック" charset="-128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AU" altLang="en-US" sz="2800" dirty="0" smtClean="0">
              <a:solidFill>
                <a:srgbClr val="000090"/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800" b="1" dirty="0" smtClean="0">
                <a:solidFill>
                  <a:srgbClr val="000090"/>
                </a:solidFill>
                <a:ea typeface="ＭＳ Ｐゴシック" charset="-128"/>
              </a:rPr>
              <a:t>Encryption API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600" dirty="0" err="1">
                <a:ea typeface="ＭＳ Ｐゴシック" charset="-128"/>
              </a:rPr>
              <a:t>c</a:t>
            </a:r>
            <a:r>
              <a:rPr lang="en-AU" altLang="en-US" sz="2600" dirty="0" err="1" smtClean="0">
                <a:ea typeface="ＭＳ Ｐゴシック" charset="-128"/>
              </a:rPr>
              <a:t>iphertext</a:t>
            </a:r>
            <a:r>
              <a:rPr lang="en-AU" altLang="en-US" sz="2600" dirty="0" smtClean="0">
                <a:ea typeface="ＭＳ Ｐゴシック" charset="-128"/>
              </a:rPr>
              <a:t> = encrypt (message, PK)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600" dirty="0">
                <a:ea typeface="ＭＳ Ｐゴシック" charset="-128"/>
              </a:rPr>
              <a:t>m</a:t>
            </a:r>
            <a:r>
              <a:rPr lang="en-AU" altLang="en-US" sz="2600" dirty="0" smtClean="0">
                <a:ea typeface="ＭＳ Ｐゴシック" charset="-128"/>
              </a:rPr>
              <a:t>essage = decrypt (</a:t>
            </a:r>
            <a:r>
              <a:rPr lang="en-AU" altLang="en-US" sz="2600" dirty="0" err="1" smtClean="0">
                <a:ea typeface="ＭＳ Ｐゴシック" charset="-128"/>
              </a:rPr>
              <a:t>ciphertext</a:t>
            </a:r>
            <a:r>
              <a:rPr lang="en-AU" altLang="en-US" sz="2600" dirty="0" smtClean="0">
                <a:ea typeface="ＭＳ Ｐゴシック" charset="-128"/>
              </a:rPr>
              <a:t>, </a:t>
            </a:r>
            <a:r>
              <a:rPr lang="en-AU" altLang="en-US" sz="2600" dirty="0" err="1" smtClean="0">
                <a:ea typeface="ＭＳ Ｐゴシック" charset="-128"/>
              </a:rPr>
              <a:t>sk</a:t>
            </a:r>
            <a:r>
              <a:rPr lang="en-AU" altLang="en-US" sz="2600" dirty="0" smtClean="0">
                <a:ea typeface="ＭＳ Ｐゴシック" charset="-128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AU" altLang="en-US" sz="2800" dirty="0" smtClean="0">
              <a:solidFill>
                <a:srgbClr val="000090"/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800" b="1" dirty="0" smtClean="0">
                <a:solidFill>
                  <a:srgbClr val="000090"/>
                </a:solidFill>
                <a:ea typeface="ＭＳ Ｐゴシック" charset="-128"/>
              </a:rPr>
              <a:t>Digital signatures API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600" dirty="0" smtClean="0">
                <a:ea typeface="ＭＳ Ｐゴシック" charset="-128"/>
              </a:rPr>
              <a:t>Signature = sign (message, </a:t>
            </a:r>
            <a:r>
              <a:rPr lang="en-AU" altLang="en-US" sz="2600" dirty="0" err="1" smtClean="0">
                <a:ea typeface="ＭＳ Ｐゴシック" charset="-128"/>
              </a:rPr>
              <a:t>sk</a:t>
            </a:r>
            <a:r>
              <a:rPr lang="en-AU" altLang="en-US" sz="2600" dirty="0" smtClean="0">
                <a:ea typeface="ＭＳ Ｐゴシック" charset="-128"/>
              </a:rPr>
              <a:t>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600" dirty="0" err="1" smtClean="0">
                <a:ea typeface="ＭＳ Ｐゴシック" charset="-128"/>
              </a:rPr>
              <a:t>isValid</a:t>
            </a:r>
            <a:r>
              <a:rPr lang="en-AU" altLang="en-US" sz="2600" dirty="0" smtClean="0">
                <a:ea typeface="ＭＳ Ｐゴシック" charset="-128"/>
              </a:rPr>
              <a:t> = verify (signature, message, PK)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6B186B-EAAD-364E-91AD-9055C363FDF7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08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(Simple) RSA </a:t>
            </a:r>
            <a:r>
              <a:rPr lang="en-US" altLang="en-US" dirty="0">
                <a:ea typeface="ＭＳ Ｐゴシック" charset="-128"/>
              </a:rPr>
              <a:t>Algorithm</a:t>
            </a:r>
            <a:endParaRPr lang="en-AU" altLang="en-US" dirty="0">
              <a:ea typeface="ＭＳ Ｐゴシック" charset="-128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458200" cy="5067300"/>
          </a:xfrm>
        </p:spPr>
        <p:txBody>
          <a:bodyPr>
            <a:noAutofit/>
          </a:bodyPr>
          <a:lstStyle/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 smtClean="0">
                <a:latin typeface="Arial" charset="0"/>
                <a:ea typeface="Arial" charset="0"/>
                <a:cs typeface="Arial" charset="0"/>
              </a:rPr>
              <a:t>Generating a key: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Generate composite </a:t>
            </a:r>
            <a:r>
              <a:rPr lang="en-AU" altLang="en-US" sz="2100" b="1" dirty="0" smtClean="0">
                <a:latin typeface="Arial" charset="0"/>
                <a:ea typeface="Arial" charset="0"/>
                <a:cs typeface="Arial" charset="0"/>
              </a:rPr>
              <a:t>n = p * q</a:t>
            </a: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, where p and q are secret primes</a:t>
            </a:r>
            <a:endParaRPr lang="en-AU" altLang="en-US" sz="2100" b="1" dirty="0" smtClean="0">
              <a:latin typeface="Arial" charset="0"/>
              <a:ea typeface="Arial" charset="0"/>
              <a:cs typeface="Arial" charset="0"/>
            </a:endParaRP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Pick public exponent </a:t>
            </a:r>
            <a:r>
              <a:rPr lang="en-AU" altLang="en-US" sz="2100" b="1" dirty="0" smtClean="0">
                <a:latin typeface="Arial" charset="0"/>
                <a:ea typeface="Arial" charset="0"/>
                <a:cs typeface="Arial" charset="0"/>
              </a:rPr>
              <a:t>e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Solve for secret exponent </a:t>
            </a:r>
            <a:r>
              <a:rPr lang="en-AU" altLang="en-US" sz="2100" b="1" dirty="0" smtClean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 in  </a:t>
            </a:r>
            <a:r>
              <a:rPr lang="da-DK" sz="2100" dirty="0" err="1">
                <a:latin typeface="Arial" charset="0"/>
                <a:ea typeface="Arial" charset="0"/>
                <a:cs typeface="Arial" charset="0"/>
              </a:rPr>
              <a:t>d⋅e</a:t>
            </a:r>
            <a:r>
              <a:rPr lang="da-DK" sz="2100" dirty="0">
                <a:latin typeface="Arial" charset="0"/>
                <a:ea typeface="Arial" charset="0"/>
                <a:cs typeface="Arial" charset="0"/>
              </a:rPr>
              <a:t> ≡ 1 (mod </a:t>
            </a:r>
            <a:r>
              <a:rPr lang="da-DK" sz="2100" dirty="0" smtClean="0">
                <a:latin typeface="Arial" charset="0"/>
                <a:ea typeface="Arial" charset="0"/>
                <a:cs typeface="Arial" charset="0"/>
              </a:rPr>
              <a:t>(p -1) (q – 1))</a:t>
            </a:r>
            <a:endParaRPr lang="da-DK" sz="2100" dirty="0">
              <a:latin typeface="Arial" charset="0"/>
              <a:ea typeface="Arial" charset="0"/>
              <a:cs typeface="Arial" charset="0"/>
            </a:endParaRP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da-DK" sz="2100" dirty="0" smtClean="0">
                <a:latin typeface="Arial" charset="0"/>
                <a:ea typeface="Arial" charset="0"/>
                <a:cs typeface="Arial" charset="0"/>
              </a:rPr>
              <a:t>Public </a:t>
            </a:r>
            <a:r>
              <a:rPr lang="da-DK" sz="2100" dirty="0" err="1" smtClean="0">
                <a:latin typeface="Arial" charset="0"/>
                <a:ea typeface="Arial" charset="0"/>
                <a:cs typeface="Arial" charset="0"/>
              </a:rPr>
              <a:t>key</a:t>
            </a:r>
            <a:r>
              <a:rPr lang="da-DK" sz="2100" dirty="0" smtClean="0">
                <a:latin typeface="Arial" charset="0"/>
                <a:ea typeface="Arial" charset="0"/>
                <a:cs typeface="Arial" charset="0"/>
              </a:rPr>
              <a:t> = (e, n), private </a:t>
            </a:r>
            <a:r>
              <a:rPr lang="da-DK" sz="2100" dirty="0" err="1" smtClean="0">
                <a:latin typeface="Arial" charset="0"/>
                <a:ea typeface="Arial" charset="0"/>
                <a:cs typeface="Arial" charset="0"/>
              </a:rPr>
              <a:t>key</a:t>
            </a:r>
            <a:r>
              <a:rPr lang="da-DK" sz="2100" dirty="0" smtClean="0">
                <a:latin typeface="Arial" charset="0"/>
                <a:ea typeface="Arial" charset="0"/>
                <a:cs typeface="Arial" charset="0"/>
              </a:rPr>
              <a:t> = d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endParaRPr lang="en-AU" altLang="en-US" sz="20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 smtClean="0">
                <a:latin typeface="Arial" charset="0"/>
                <a:ea typeface="Arial" charset="0"/>
                <a:cs typeface="Arial" charset="0"/>
              </a:rPr>
              <a:t>Encrypting message m: 	c = m</a:t>
            </a:r>
            <a:r>
              <a:rPr lang="en-AU" altLang="en-US" sz="3200" baseline="30000" dirty="0" smtClean="0"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AU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mod n</a:t>
            </a: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 smtClean="0">
                <a:latin typeface="Arial" charset="0"/>
                <a:ea typeface="Arial" charset="0"/>
                <a:cs typeface="Arial" charset="0"/>
              </a:rPr>
              <a:t>Decrypting </a:t>
            </a:r>
            <a:r>
              <a:rPr lang="en-AU" altLang="en-US" sz="2400" dirty="0" err="1" smtClean="0">
                <a:latin typeface="Arial" charset="0"/>
                <a:ea typeface="Arial" charset="0"/>
                <a:cs typeface="Arial" charset="0"/>
              </a:rPr>
              <a:t>ciphertext</a:t>
            </a:r>
            <a:r>
              <a:rPr lang="en-AU" altLang="en-US" sz="2400" dirty="0" smtClean="0">
                <a:latin typeface="Arial" charset="0"/>
                <a:ea typeface="Arial" charset="0"/>
                <a:cs typeface="Arial" charset="0"/>
              </a:rPr>
              <a:t> c: 	m = c</a:t>
            </a:r>
            <a:r>
              <a:rPr lang="en-AU" altLang="en-US" sz="3200" baseline="30000" dirty="0" smtClean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AU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mod n </a:t>
            </a:r>
            <a:endParaRPr lang="en-US" altLang="en-US" sz="24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endParaRPr lang="en-AU" altLang="en-US" sz="2400" b="1" dirty="0" smtClean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400" b="1" dirty="0" smtClean="0">
                <a:latin typeface="Arial" charset="0"/>
                <a:ea typeface="Arial" charset="0"/>
                <a:cs typeface="Arial" charset="0"/>
              </a:rPr>
              <a:t>Security </a:t>
            </a: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due to cost of factoring large numbers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Finding </a:t>
            </a:r>
            <a:r>
              <a:rPr lang="en-AU" altLang="en-US" sz="2100" b="1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AU" altLang="en-US" sz="2100" b="1" dirty="0" err="1" smtClean="0">
                <a:latin typeface="Arial" charset="0"/>
                <a:ea typeface="Arial" charset="0"/>
                <a:cs typeface="Arial" charset="0"/>
              </a:rPr>
              <a:t>p,q</a:t>
            </a:r>
            <a:r>
              <a:rPr lang="en-AU" altLang="en-US" sz="2100" b="1" dirty="0" smtClean="0">
                <a:latin typeface="Arial" charset="0"/>
                <a:ea typeface="Arial" charset="0"/>
                <a:cs typeface="Arial" charset="0"/>
              </a:rPr>
              <a:t>)  </a:t>
            </a: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given </a:t>
            </a:r>
            <a:r>
              <a:rPr lang="en-AU" altLang="en-US" sz="2100" b="1" dirty="0" smtClean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 takes </a:t>
            </a: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O(e </a:t>
            </a:r>
            <a:r>
              <a:rPr lang="en-AU" altLang="en-US" sz="2600" baseline="30000" dirty="0">
                <a:latin typeface="Arial" charset="0"/>
                <a:ea typeface="Arial" charset="0"/>
                <a:cs typeface="Arial" charset="0"/>
              </a:rPr>
              <a:t>log n log log n</a:t>
            </a: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) </a:t>
            </a: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operations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 smtClean="0">
                <a:latin typeface="Arial" charset="0"/>
                <a:ea typeface="Arial" charset="0"/>
                <a:cs typeface="Arial" charset="0"/>
              </a:rPr>
              <a:t>n chosen to be 2048 or 4096 bits long</a:t>
            </a:r>
            <a:endParaRPr lang="en-AU" altLang="en-US" sz="2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745553-D05F-014D-80F3-5CE56F88E021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19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hash function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 and using them in systems 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0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B92B01-EA84-4947-8FD6-9735CFABACA3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Cryptography Hash </a:t>
            </a:r>
            <a:r>
              <a:rPr lang="en-US" altLang="en-US" dirty="0" smtClean="0">
                <a:ea typeface="ＭＳ Ｐゴシック" charset="-128"/>
              </a:rPr>
              <a:t>Functions I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2533" y="1534884"/>
            <a:ext cx="8874125" cy="48006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1200"/>
              </a:spcAft>
            </a:pPr>
            <a:r>
              <a:rPr lang="en-US" altLang="en-US" sz="2800" dirty="0">
                <a:ea typeface="ＭＳ Ｐゴシック" charset="-128"/>
              </a:rPr>
              <a:t>Take </a:t>
            </a:r>
            <a:r>
              <a:rPr lang="en-US" altLang="en-US" sz="2800" dirty="0" smtClean="0">
                <a:ea typeface="ＭＳ Ｐゴシック" charset="-128"/>
              </a:rPr>
              <a:t>message </a:t>
            </a:r>
            <a:r>
              <a:rPr lang="en-US" altLang="en-US" sz="2800" i="1" dirty="0" smtClean="0">
                <a:ea typeface="ＭＳ Ｐゴシック" charset="-128"/>
              </a:rPr>
              <a:t>m</a:t>
            </a:r>
            <a:r>
              <a:rPr lang="en-US" altLang="en-US" sz="2800" dirty="0" smtClean="0">
                <a:ea typeface="ＭＳ Ｐゴシック" charset="-128"/>
              </a:rPr>
              <a:t> </a:t>
            </a:r>
            <a:r>
              <a:rPr lang="en-US" altLang="en-US" sz="2800" dirty="0">
                <a:ea typeface="ＭＳ Ｐゴシック" charset="-128"/>
              </a:rPr>
              <a:t>of arbitrary length and produces </a:t>
            </a:r>
            <a:r>
              <a:rPr lang="en-US" altLang="en-US" sz="2800" dirty="0" smtClean="0">
                <a:ea typeface="ＭＳ Ｐゴシック" charset="-128"/>
              </a:rPr>
              <a:t> fixed-size (short</a:t>
            </a:r>
            <a:r>
              <a:rPr lang="en-US" altLang="en-US" sz="2800" dirty="0">
                <a:ea typeface="ＭＳ Ｐゴシック" charset="-128"/>
              </a:rPr>
              <a:t>) </a:t>
            </a:r>
            <a:r>
              <a:rPr lang="en-US" altLang="en-US" sz="2800" dirty="0" smtClean="0">
                <a:ea typeface="ＭＳ Ｐゴシック" charset="-128"/>
              </a:rPr>
              <a:t>number </a:t>
            </a:r>
            <a:r>
              <a:rPr lang="en-US" altLang="en-US" sz="2800" i="1" dirty="0" smtClean="0">
                <a:ea typeface="ＭＳ Ｐゴシック" charset="-128"/>
              </a:rPr>
              <a:t>H(m)</a:t>
            </a:r>
            <a:endParaRPr lang="en-US" altLang="en-US" sz="1800" dirty="0">
              <a:ea typeface="ＭＳ Ｐゴシック" charset="-128"/>
            </a:endParaRPr>
          </a:p>
          <a:p>
            <a:pPr eaLnBrk="1" hangingPunct="1"/>
            <a:r>
              <a:rPr lang="en-US" altLang="en-US" sz="2800" dirty="0">
                <a:solidFill>
                  <a:srgbClr val="000090"/>
                </a:solidFill>
                <a:ea typeface="ＭＳ Ｐゴシック" charset="-128"/>
              </a:rPr>
              <a:t>One-way function</a:t>
            </a:r>
          </a:p>
          <a:p>
            <a:pPr lvl="1" eaLnBrk="1" hangingPunct="1"/>
            <a:r>
              <a:rPr lang="en-US" altLang="en-US" sz="2400" dirty="0" smtClean="0">
                <a:ea typeface="ＭＳ Ｐゴシック" charset="-128"/>
              </a:rPr>
              <a:t>Efficient:  Easy </a:t>
            </a:r>
            <a:r>
              <a:rPr lang="en-US" altLang="en-US" sz="2400" dirty="0">
                <a:ea typeface="ＭＳ Ｐゴシック" charset="-128"/>
              </a:rPr>
              <a:t>to compute </a:t>
            </a:r>
            <a:r>
              <a:rPr lang="en-US" altLang="en-US" sz="2400" i="1" dirty="0" smtClean="0">
                <a:ea typeface="ＭＳ Ｐゴシック" charset="-128"/>
              </a:rPr>
              <a:t>H(m</a:t>
            </a:r>
            <a:r>
              <a:rPr lang="en-US" altLang="en-US" sz="2400" i="1" dirty="0">
                <a:ea typeface="ＭＳ Ｐゴシック" charset="-128"/>
              </a:rPr>
              <a:t>)</a:t>
            </a:r>
            <a:endParaRPr lang="en-US" altLang="en-US" sz="2400" dirty="0">
              <a:ea typeface="ＭＳ Ｐゴシック" charset="-128"/>
            </a:endParaRPr>
          </a:p>
          <a:p>
            <a:pPr lvl="1" eaLnBrk="1" hangingPunct="1"/>
            <a:r>
              <a:rPr lang="en-US" altLang="en-US" sz="2400" b="1" dirty="0" smtClean="0">
                <a:ea typeface="ＭＳ Ｐゴシック" charset="-128"/>
              </a:rPr>
              <a:t>Hiding property: </a:t>
            </a:r>
            <a:r>
              <a:rPr lang="en-US" altLang="en-US" sz="2400" dirty="0" smtClean="0">
                <a:ea typeface="ＭＳ Ｐゴシック" charset="-128"/>
              </a:rPr>
              <a:t>Hard </a:t>
            </a:r>
            <a:r>
              <a:rPr lang="en-US" altLang="en-US" sz="2400" dirty="0">
                <a:ea typeface="ＭＳ Ｐゴシック" charset="-128"/>
              </a:rPr>
              <a:t>to find an </a:t>
            </a:r>
            <a:r>
              <a:rPr lang="en-US" altLang="en-US" sz="2400" i="1" dirty="0">
                <a:ea typeface="ＭＳ Ｐゴシック" charset="-128"/>
              </a:rPr>
              <a:t>m</a:t>
            </a:r>
            <a:r>
              <a:rPr lang="en-US" altLang="en-US" sz="2400" dirty="0">
                <a:ea typeface="ＭＳ Ｐゴシック" charset="-128"/>
              </a:rPr>
              <a:t>, given </a:t>
            </a:r>
            <a:r>
              <a:rPr lang="en-US" altLang="en-US" sz="2400" i="1" dirty="0" smtClean="0">
                <a:ea typeface="ＭＳ Ｐゴシック" charset="-128"/>
              </a:rPr>
              <a:t>H(m)  </a:t>
            </a:r>
          </a:p>
          <a:p>
            <a:pPr lvl="2" eaLnBrk="1" hangingPunct="1"/>
            <a:r>
              <a:rPr lang="en-US" altLang="en-US" sz="2000" dirty="0" smtClean="0">
                <a:ea typeface="ＭＳ Ｐゴシック" charset="-128"/>
              </a:rPr>
              <a:t>Assumes “m” has sufficient entropy, not just {“heads”, “tails”}</a:t>
            </a:r>
          </a:p>
          <a:p>
            <a:pPr lvl="1" eaLnBrk="1" hangingPunct="1"/>
            <a:r>
              <a:rPr lang="en-US" altLang="en-US" sz="2400" b="1" dirty="0" smtClean="0">
                <a:ea typeface="ＭＳ Ｐゴシック" charset="-128"/>
              </a:rPr>
              <a:t>Random:  </a:t>
            </a:r>
            <a:r>
              <a:rPr lang="en-US" altLang="en-US" sz="2400" dirty="0" smtClean="0">
                <a:ea typeface="ＭＳ Ｐゴシック" charset="-128"/>
              </a:rPr>
              <a:t>Often assumes for output to “look” random</a:t>
            </a:r>
            <a:endParaRPr lang="en-US" altLang="ja-JP" sz="2400" i="1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847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B92B01-EA84-4947-8FD6-9735CFABACA3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Cryptography Hash </a:t>
            </a:r>
            <a:r>
              <a:rPr lang="en-US" altLang="en-US" dirty="0" smtClean="0">
                <a:ea typeface="ＭＳ Ｐゴシック" charset="-128"/>
              </a:rPr>
              <a:t>Functions II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876" y="1338941"/>
            <a:ext cx="8874124" cy="5257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70000"/>
              </a:lnSpc>
            </a:pPr>
            <a:r>
              <a:rPr lang="en-US" altLang="en-US" sz="2800" dirty="0" smtClean="0">
                <a:ea typeface="ＭＳ Ｐゴシック" charset="-128"/>
              </a:rPr>
              <a:t>Collisions exist:  | possible inputs | &gt;&gt; | possible outputs |              		… but hard to find</a:t>
            </a:r>
          </a:p>
          <a:p>
            <a:pPr eaLnBrk="1" hangingPunct="1">
              <a:lnSpc>
                <a:spcPct val="170000"/>
              </a:lnSpc>
            </a:pPr>
            <a:r>
              <a:rPr lang="en-US" altLang="en-US" sz="2800" dirty="0" smtClean="0">
                <a:solidFill>
                  <a:srgbClr val="000090"/>
                </a:solidFill>
                <a:ea typeface="ＭＳ Ｐゴシック" charset="-128"/>
              </a:rPr>
              <a:t>Collision </a:t>
            </a:r>
            <a:r>
              <a:rPr lang="en-US" altLang="en-US" sz="2800" dirty="0">
                <a:solidFill>
                  <a:srgbClr val="000090"/>
                </a:solidFill>
                <a:ea typeface="ＭＳ Ｐゴシック" charset="-128"/>
              </a:rPr>
              <a:t>resistance: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 smtClean="0">
                <a:ea typeface="ＭＳ Ｐゴシック" charset="-128"/>
              </a:rPr>
              <a:t>Strong resistance:   	Find </a:t>
            </a:r>
            <a:r>
              <a:rPr lang="en-US" altLang="en-US" sz="2400" dirty="0">
                <a:ea typeface="ＭＳ Ｐゴシック" charset="-128"/>
              </a:rPr>
              <a:t>any m != m</a:t>
            </a:r>
            <a:r>
              <a:rPr lang="en-US" altLang="ja-JP" sz="2400" dirty="0">
                <a:ea typeface="ＭＳ Ｐゴシック" charset="-128"/>
              </a:rPr>
              <a:t>’ 	</a:t>
            </a:r>
            <a:r>
              <a:rPr lang="en-US" altLang="ja-JP" sz="2400" dirty="0" smtClean="0">
                <a:ea typeface="ＭＳ Ｐゴシック" charset="-128"/>
              </a:rPr>
              <a:t>such </a:t>
            </a:r>
            <a:r>
              <a:rPr lang="en-US" altLang="ja-JP" sz="2400" dirty="0">
                <a:ea typeface="ＭＳ Ｐゴシック" charset="-128"/>
              </a:rPr>
              <a:t>that </a:t>
            </a:r>
            <a:r>
              <a:rPr lang="en-US" altLang="ja-JP" sz="2400" dirty="0" smtClean="0">
                <a:ea typeface="ＭＳ Ｐゴシック" charset="-128"/>
              </a:rPr>
              <a:t>   H(m</a:t>
            </a:r>
            <a:r>
              <a:rPr lang="en-US" altLang="ja-JP" sz="2400" dirty="0">
                <a:ea typeface="ＭＳ Ｐゴシック" charset="-128"/>
              </a:rPr>
              <a:t>) == </a:t>
            </a:r>
            <a:r>
              <a:rPr lang="en-US" altLang="ja-JP" sz="2400" dirty="0" smtClean="0">
                <a:ea typeface="ＭＳ Ｐゴシック" charset="-128"/>
              </a:rPr>
              <a:t>H(m</a:t>
            </a:r>
            <a:r>
              <a:rPr lang="en-US" altLang="ja-JP" sz="2400" dirty="0">
                <a:ea typeface="ＭＳ Ｐゴシック" charset="-128"/>
              </a:rPr>
              <a:t>’)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 smtClean="0">
                <a:ea typeface="ＭＳ Ｐゴシック" charset="-128"/>
              </a:rPr>
              <a:t>Weak resistance: 	Given </a:t>
            </a:r>
            <a:r>
              <a:rPr lang="en-US" altLang="en-US" sz="2400" dirty="0">
                <a:ea typeface="ＭＳ Ｐゴシック" charset="-128"/>
              </a:rPr>
              <a:t>m, </a:t>
            </a:r>
            <a:r>
              <a:rPr lang="en-US" altLang="en-US" sz="2400" dirty="0" smtClean="0">
                <a:ea typeface="ＭＳ Ｐゴシック" charset="-128"/>
              </a:rPr>
              <a:t> find </a:t>
            </a:r>
            <a:r>
              <a:rPr lang="en-US" altLang="en-US" sz="2400" dirty="0">
                <a:ea typeface="ＭＳ Ｐゴシック" charset="-128"/>
              </a:rPr>
              <a:t>m’</a:t>
            </a:r>
            <a:r>
              <a:rPr lang="en-US" altLang="ja-JP" sz="2400" dirty="0">
                <a:ea typeface="ＭＳ Ｐゴシック" charset="-128"/>
              </a:rPr>
              <a:t> </a:t>
            </a:r>
            <a:r>
              <a:rPr lang="en-US" altLang="ja-JP" sz="2400" dirty="0" smtClean="0">
                <a:ea typeface="ＭＳ Ｐゴシック" charset="-128"/>
              </a:rPr>
              <a:t>	such </a:t>
            </a:r>
            <a:r>
              <a:rPr lang="en-US" altLang="ja-JP" sz="2400" dirty="0">
                <a:ea typeface="ＭＳ Ｐゴシック" charset="-128"/>
              </a:rPr>
              <a:t>that </a:t>
            </a:r>
            <a:r>
              <a:rPr lang="en-US" altLang="ja-JP" sz="2400" dirty="0" smtClean="0">
                <a:ea typeface="ＭＳ Ｐゴシック" charset="-128"/>
              </a:rPr>
              <a:t>   H(m</a:t>
            </a:r>
            <a:r>
              <a:rPr lang="en-US" altLang="ja-JP" sz="2400" dirty="0">
                <a:ea typeface="ＭＳ Ｐゴシック" charset="-128"/>
              </a:rPr>
              <a:t>) == </a:t>
            </a:r>
            <a:r>
              <a:rPr lang="en-US" altLang="ja-JP" sz="2400" dirty="0" smtClean="0">
                <a:ea typeface="ＭＳ Ｐゴシック" charset="-128"/>
              </a:rPr>
              <a:t>H(m</a:t>
            </a:r>
            <a:r>
              <a:rPr lang="en-US" altLang="ja-JP" sz="2400" dirty="0">
                <a:ea typeface="ＭＳ Ｐゴシック" charset="-128"/>
              </a:rPr>
              <a:t>’)</a:t>
            </a:r>
            <a:endParaRPr lang="en-US" altLang="ja-JP" sz="2400" i="1" dirty="0">
              <a:ea typeface="ＭＳ Ｐゴシック" charset="-128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>
                <a:ea typeface="ＭＳ Ｐゴシック" charset="-128"/>
              </a:rPr>
              <a:t>For 160-bit hash (SHA-1)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en-US" sz="2200" dirty="0" smtClean="0">
                <a:ea typeface="ＭＳ Ｐゴシック" charset="-128"/>
              </a:rPr>
              <a:t>Finding any collision is birthday </a:t>
            </a:r>
            <a:r>
              <a:rPr lang="en-US" altLang="en-US" sz="2200" dirty="0">
                <a:ea typeface="ＭＳ Ｐゴシック" charset="-128"/>
              </a:rPr>
              <a:t>paradox:  2^{160/2} = 2^80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en-US" sz="2200" dirty="0" smtClean="0">
                <a:ea typeface="ＭＳ Ｐゴシック" charset="-128"/>
              </a:rPr>
              <a:t>Finding specific collision </a:t>
            </a:r>
            <a:r>
              <a:rPr lang="en-US" altLang="en-US" sz="2200" dirty="0">
                <a:ea typeface="ＭＳ Ｐゴシック" charset="-128"/>
              </a:rPr>
              <a:t>requires 2^160 </a:t>
            </a:r>
          </a:p>
        </p:txBody>
      </p:sp>
    </p:spTree>
    <p:extLst>
      <p:ext uri="{BB962C8B-B14F-4D97-AF65-F5344CB8AC3E}">
        <p14:creationId xmlns:p14="http://schemas.microsoft.com/office/powerpoint/2010/main" val="153928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1DF80F-C5C0-2B4F-9683-1B4F0DBE07F8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2228"/>
            <a:ext cx="8686800" cy="5127171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800" dirty="0" smtClean="0">
                <a:ea typeface="ＭＳ Ｐゴシック" charset="-128"/>
              </a:rPr>
              <a:t>Can’</a:t>
            </a:r>
            <a:r>
              <a:rPr lang="en-US" altLang="ja-JP" sz="2800" dirty="0" smtClean="0">
                <a:ea typeface="ＭＳ Ｐゴシック" charset="-128"/>
              </a:rPr>
              <a:t>t </a:t>
            </a:r>
            <a:r>
              <a:rPr lang="en-US" altLang="ja-JP" sz="2800" dirty="0">
                <a:ea typeface="ＭＳ Ｐゴシック" charset="-128"/>
              </a:rPr>
              <a:t>store passwords in a file that could be read</a:t>
            </a:r>
          </a:p>
          <a:p>
            <a:pPr lvl="1" eaLnBrk="1" hangingPunct="1">
              <a:spcAft>
                <a:spcPts val="2400"/>
              </a:spcAft>
            </a:pPr>
            <a:r>
              <a:rPr lang="en-US" altLang="en-US" sz="2400" dirty="0">
                <a:ea typeface="ＭＳ Ｐゴシック" charset="-128"/>
              </a:rPr>
              <a:t>Concerned with insider </a:t>
            </a:r>
            <a:r>
              <a:rPr lang="en-US" altLang="en-US" sz="2400" dirty="0" smtClean="0">
                <a:ea typeface="ＭＳ Ｐゴシック" charset="-128"/>
              </a:rPr>
              <a:t>attacks / break-ins</a:t>
            </a:r>
            <a:endParaRPr lang="en-US" altLang="en-US" sz="2400" dirty="0">
              <a:ea typeface="ＭＳ Ｐゴシック" charset="-128"/>
            </a:endParaRPr>
          </a:p>
          <a:p>
            <a:pPr eaLnBrk="1" hangingPunct="1"/>
            <a:r>
              <a:rPr lang="en-US" altLang="en-US" sz="2800" dirty="0">
                <a:ea typeface="ＭＳ Ｐゴシック" charset="-128"/>
              </a:rPr>
              <a:t>Must compare typed passwords to stored passwords</a:t>
            </a:r>
          </a:p>
          <a:p>
            <a:pPr lvl="1" eaLnBrk="1" hangingPunct="1">
              <a:spcAft>
                <a:spcPts val="2400"/>
              </a:spcAft>
            </a:pPr>
            <a:r>
              <a:rPr lang="en-US" altLang="en-US" sz="2400" dirty="0">
                <a:ea typeface="ＭＳ Ｐゴシック" charset="-128"/>
              </a:rPr>
              <a:t>Does </a:t>
            </a:r>
            <a:r>
              <a:rPr lang="en-US" altLang="en-US" sz="2400" dirty="0" smtClean="0">
                <a:solidFill>
                  <a:srgbClr val="000090"/>
                </a:solidFill>
                <a:ea typeface="ＭＳ Ｐゴシック" charset="-128"/>
              </a:rPr>
              <a:t>H (input) </a:t>
            </a:r>
            <a:r>
              <a:rPr lang="en-US" altLang="en-US" sz="2400" dirty="0">
                <a:solidFill>
                  <a:srgbClr val="000090"/>
                </a:solidFill>
                <a:ea typeface="ＭＳ Ｐゴシック" charset="-128"/>
              </a:rPr>
              <a:t>== </a:t>
            </a:r>
            <a:r>
              <a:rPr lang="en-US" altLang="en-US" sz="2400" dirty="0" smtClean="0">
                <a:solidFill>
                  <a:srgbClr val="000090"/>
                </a:solidFill>
                <a:ea typeface="ＭＳ Ｐゴシック" charset="-128"/>
              </a:rPr>
              <a:t>H (password</a:t>
            </a:r>
            <a:r>
              <a:rPr lang="en-US" altLang="en-US" sz="2400" dirty="0">
                <a:solidFill>
                  <a:srgbClr val="000090"/>
                </a:solidFill>
                <a:ea typeface="ＭＳ Ｐゴシック" charset="-128"/>
              </a:rPr>
              <a:t>) </a:t>
            </a:r>
            <a:r>
              <a:rPr lang="en-US" altLang="en-US" sz="2400" dirty="0">
                <a:ea typeface="ＭＳ Ｐゴシック" charset="-128"/>
              </a:rPr>
              <a:t>?</a:t>
            </a:r>
          </a:p>
          <a:p>
            <a:pPr eaLnBrk="1" hangingPunct="1"/>
            <a:r>
              <a:rPr lang="en-US" altLang="en-US" sz="2800" dirty="0" smtClean="0">
                <a:ea typeface="ＭＳ Ｐゴシック" charset="-128"/>
              </a:rPr>
              <a:t>Memory cheap: build table of all likely password hashes?</a:t>
            </a:r>
          </a:p>
          <a:p>
            <a:pPr lvl="1" eaLnBrk="1" hangingPunct="1"/>
            <a:r>
              <a:rPr lang="en-US" altLang="en-US" sz="2600" dirty="0" smtClean="0">
                <a:ea typeface="ＭＳ Ｐゴシック" charset="-128"/>
              </a:rPr>
              <a:t>Use “salt”</a:t>
            </a:r>
            <a:r>
              <a:rPr lang="en-US" altLang="en-US" sz="2600" dirty="0">
                <a:solidFill>
                  <a:srgbClr val="002060"/>
                </a:solidFill>
                <a:ea typeface="ＭＳ Ｐゴシック" charset="-128"/>
              </a:rPr>
              <a:t> </a:t>
            </a:r>
            <a:r>
              <a:rPr lang="en-US" altLang="en-US" sz="2600" dirty="0" smtClean="0">
                <a:solidFill>
                  <a:srgbClr val="002060"/>
                </a:solidFill>
                <a:ea typeface="ＭＳ Ｐゴシック" charset="-128"/>
              </a:rPr>
              <a:t>to compute </a:t>
            </a:r>
            <a:r>
              <a:rPr lang="en-US" altLang="en-US" sz="2600" dirty="0" smtClean="0">
                <a:solidFill>
                  <a:srgbClr val="011790"/>
                </a:solidFill>
                <a:ea typeface="ＭＳ Ｐゴシック" charset="-128"/>
              </a:rPr>
              <a:t>h = H (password || salt)</a:t>
            </a:r>
          </a:p>
          <a:p>
            <a:pPr lvl="1" eaLnBrk="1" hangingPunct="1"/>
            <a:r>
              <a:rPr lang="en-US" altLang="en-US" sz="2600" dirty="0" smtClean="0">
                <a:solidFill>
                  <a:srgbClr val="002060"/>
                </a:solidFill>
                <a:ea typeface="ＭＳ Ｐゴシック" charset="-128"/>
              </a:rPr>
              <a:t>Store salt as plaintext in password file, not a secret</a:t>
            </a:r>
          </a:p>
          <a:p>
            <a:pPr lvl="1" eaLnBrk="1" hangingPunct="1"/>
            <a:r>
              <a:rPr lang="en-US" altLang="en-US" sz="2600" dirty="0" smtClean="0">
                <a:ea typeface="ＭＳ Ｐゴシック" charset="-128"/>
              </a:rPr>
              <a:t>Then check whether  </a:t>
            </a:r>
            <a:r>
              <a:rPr lang="en-US" altLang="en-US" sz="2600" dirty="0" smtClean="0">
                <a:solidFill>
                  <a:srgbClr val="011790"/>
                </a:solidFill>
                <a:ea typeface="ＭＳ Ｐゴシック" charset="-128"/>
              </a:rPr>
              <a:t>H (input, salt) == h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Example use #1:  Passwords</a:t>
            </a:r>
          </a:p>
        </p:txBody>
      </p:sp>
    </p:spTree>
    <p:extLst>
      <p:ext uri="{BB962C8B-B14F-4D97-AF65-F5344CB8AC3E}">
        <p14:creationId xmlns:p14="http://schemas.microsoft.com/office/powerpoint/2010/main" val="2135211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5" y="1449421"/>
            <a:ext cx="8940761" cy="5316504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Conflict resolution</a:t>
            </a:r>
          </a:p>
          <a:p>
            <a:pPr lvl="1"/>
            <a:r>
              <a:rPr lang="en-US" sz="2200" dirty="0" smtClean="0"/>
              <a:t>Operational Transformation (OT)</a:t>
            </a:r>
          </a:p>
          <a:p>
            <a:r>
              <a:rPr lang="en-US" sz="2800" b="1" dirty="0" smtClean="0"/>
              <a:t>Crypto Introduction</a:t>
            </a:r>
          </a:p>
          <a:p>
            <a:pPr lvl="1"/>
            <a:r>
              <a:rPr lang="en-US" sz="2200" dirty="0" smtClean="0"/>
              <a:t>Crypto (encryption, digital signatures), hash functions</a:t>
            </a:r>
          </a:p>
          <a:p>
            <a:r>
              <a:rPr lang="en-US" sz="2400" b="1" dirty="0" smtClean="0"/>
              <a:t>Untrusted Cloud Storage (SPORC)</a:t>
            </a:r>
          </a:p>
          <a:p>
            <a:pPr lvl="1"/>
            <a:r>
              <a:rPr lang="en-US" sz="2200" dirty="0" smtClean="0"/>
              <a:t>OT + crypto + fork* consistency</a:t>
            </a:r>
            <a:endParaRPr lang="en-US" sz="2200" dirty="0"/>
          </a:p>
          <a:p>
            <a:r>
              <a:rPr lang="en-US" sz="2300" b="1" dirty="0" smtClean="0"/>
              <a:t>Next lecture: Bitcoin and </a:t>
            </a:r>
            <a:r>
              <a:rPr lang="en-US" sz="2300" b="1" dirty="0" err="1" smtClean="0"/>
              <a:t>blockchains</a:t>
            </a:r>
            <a:r>
              <a:rPr lang="en-US" sz="2300" b="1" dirty="0" smtClean="0"/>
              <a:t> and consensus, oh my!</a:t>
            </a:r>
            <a:endParaRPr lang="en-US" sz="2300" b="1" dirty="0"/>
          </a:p>
          <a:p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Topics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66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 smtClean="0"/>
              <a:t>Hash Pointers</a:t>
            </a:r>
            <a:endParaRPr lang="en-US" dirty="0"/>
          </a:p>
        </p:txBody>
      </p:sp>
      <p:sp>
        <p:nvSpPr>
          <p:cNvPr id="6" name="Shape 82"/>
          <p:cNvSpPr/>
          <p:nvPr/>
        </p:nvSpPr>
        <p:spPr>
          <a:xfrm>
            <a:off x="2232719" y="1847177"/>
            <a:ext cx="4690595" cy="877750"/>
          </a:xfrm>
          <a:custGeom>
            <a:avLst/>
            <a:gdLst/>
            <a:ahLst/>
            <a:cxnLst/>
            <a:rect l="0" t="0" r="0" b="0"/>
            <a:pathLst>
              <a:path w="151548" h="35110" extrusionOk="0">
                <a:moveTo>
                  <a:pt x="151548" y="35110"/>
                </a:moveTo>
                <a:lnTo>
                  <a:pt x="151104" y="0"/>
                </a:lnTo>
                <a:lnTo>
                  <a:pt x="0" y="445"/>
                </a:lnTo>
                <a:lnTo>
                  <a:pt x="0" y="29332"/>
                </a:lnTo>
              </a:path>
            </a:pathLst>
          </a:custGeom>
          <a:noFill/>
          <a:ln w="762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7" name="Shape 81"/>
          <p:cNvSpPr txBox="1"/>
          <p:nvPr/>
        </p:nvSpPr>
        <p:spPr>
          <a:xfrm>
            <a:off x="4016364" y="2349366"/>
            <a:ext cx="4360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4800" smtClean="0">
                <a:latin typeface="Arial" charset="0"/>
                <a:ea typeface="Arial" charset="0"/>
                <a:cs typeface="Arial" charset="0"/>
                <a:sym typeface="Trebuchet MS"/>
              </a:rPr>
              <a:t>h = </a:t>
            </a:r>
            <a:r>
              <a:rPr lang="en" sz="4800" dirty="0" smtClean="0">
                <a:latin typeface="Arial" charset="0"/>
                <a:ea typeface="Arial" charset="0"/>
                <a:cs typeface="Arial" charset="0"/>
                <a:sym typeface="Trebuchet MS"/>
              </a:rPr>
              <a:t>H</a:t>
            </a:r>
            <a:r>
              <a:rPr lang="en" sz="4800" dirty="0">
                <a:latin typeface="Arial" charset="0"/>
                <a:ea typeface="Arial" charset="0"/>
                <a:cs typeface="Arial" charset="0"/>
                <a:sym typeface="Trebuchet MS"/>
              </a:rPr>
              <a:t>(  )</a:t>
            </a:r>
          </a:p>
        </p:txBody>
      </p:sp>
      <p:sp>
        <p:nvSpPr>
          <p:cNvPr id="8" name="Shape 80"/>
          <p:cNvSpPr/>
          <p:nvPr/>
        </p:nvSpPr>
        <p:spPr>
          <a:xfrm>
            <a:off x="1128233" y="2569377"/>
            <a:ext cx="2166600" cy="214958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 dirty="0">
                <a:latin typeface="Arial" charset="0"/>
                <a:ea typeface="Arial" charset="0"/>
                <a:cs typeface="Arial" charset="0"/>
                <a:sym typeface="Trebuchet MS"/>
              </a:rPr>
              <a:t>(data)</a:t>
            </a:r>
          </a:p>
        </p:txBody>
      </p:sp>
    </p:spTree>
    <p:extLst>
      <p:ext uri="{BB962C8B-B14F-4D97-AF65-F5344CB8AC3E}">
        <p14:creationId xmlns:p14="http://schemas.microsoft.com/office/powerpoint/2010/main" val="71223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 smtClean="0"/>
              <a:t>Self-certifying names</a:t>
            </a:r>
            <a:endParaRPr lang="en-US" dirty="0"/>
          </a:p>
        </p:txBody>
      </p:sp>
      <p:sp>
        <p:nvSpPr>
          <p:cNvPr id="6" name="Shape 82"/>
          <p:cNvSpPr/>
          <p:nvPr/>
        </p:nvSpPr>
        <p:spPr>
          <a:xfrm>
            <a:off x="2232719" y="1847177"/>
            <a:ext cx="4690595" cy="877750"/>
          </a:xfrm>
          <a:custGeom>
            <a:avLst/>
            <a:gdLst/>
            <a:ahLst/>
            <a:cxnLst/>
            <a:rect l="0" t="0" r="0" b="0"/>
            <a:pathLst>
              <a:path w="151548" h="35110" extrusionOk="0">
                <a:moveTo>
                  <a:pt x="151548" y="35110"/>
                </a:moveTo>
                <a:lnTo>
                  <a:pt x="151104" y="0"/>
                </a:lnTo>
                <a:lnTo>
                  <a:pt x="0" y="445"/>
                </a:lnTo>
                <a:lnTo>
                  <a:pt x="0" y="29332"/>
                </a:lnTo>
              </a:path>
            </a:pathLst>
          </a:custGeom>
          <a:noFill/>
          <a:ln w="762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7" name="Shape 81"/>
          <p:cNvSpPr txBox="1"/>
          <p:nvPr/>
        </p:nvSpPr>
        <p:spPr>
          <a:xfrm>
            <a:off x="3624478" y="2349366"/>
            <a:ext cx="4360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800" dirty="0" err="1" smtClean="0">
                <a:latin typeface="Arial" charset="0"/>
                <a:ea typeface="Arial" charset="0"/>
                <a:cs typeface="Arial" charset="0"/>
                <a:sym typeface="Trebuchet MS"/>
              </a:rPr>
              <a:t>F</a:t>
            </a:r>
            <a:r>
              <a:rPr lang="en-US" sz="3800" baseline="-25000" dirty="0" err="1" smtClean="0">
                <a:latin typeface="Arial" charset="0"/>
                <a:ea typeface="Arial" charset="0"/>
                <a:cs typeface="Arial" charset="0"/>
                <a:sym typeface="Trebuchet MS"/>
              </a:rPr>
              <a:t>name</a:t>
            </a:r>
            <a:r>
              <a:rPr lang="en-US" sz="4800" dirty="0" smtClean="0">
                <a:latin typeface="Arial" charset="0"/>
                <a:ea typeface="Arial" charset="0"/>
                <a:cs typeface="Arial" charset="0"/>
                <a:sym typeface="Trebuchet MS"/>
              </a:rPr>
              <a:t> = </a:t>
            </a:r>
            <a:r>
              <a:rPr lang="en" sz="4800" dirty="0" smtClean="0">
                <a:latin typeface="Arial" charset="0"/>
                <a:ea typeface="Arial" charset="0"/>
                <a:cs typeface="Arial" charset="0"/>
                <a:sym typeface="Trebuchet MS"/>
              </a:rPr>
              <a:t>H</a:t>
            </a:r>
            <a:r>
              <a:rPr lang="en" sz="4800" dirty="0">
                <a:latin typeface="Arial" charset="0"/>
                <a:ea typeface="Arial" charset="0"/>
                <a:cs typeface="Arial" charset="0"/>
                <a:sym typeface="Trebuchet MS"/>
              </a:rPr>
              <a:t>(  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4937439"/>
            <a:ext cx="8686800" cy="17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en-US" sz="2800" b="0" dirty="0" smtClean="0">
                <a:ea typeface="ＭＳ Ｐゴシック" charset="-128"/>
              </a:rPr>
              <a:t>P2P file sharing software (e.g., </a:t>
            </a:r>
            <a:r>
              <a:rPr lang="en-US" altLang="en-US" sz="2800" b="0" dirty="0" err="1" smtClean="0">
                <a:ea typeface="ＭＳ Ｐゴシック" charset="-128"/>
              </a:rPr>
              <a:t>Limewire</a:t>
            </a:r>
            <a:r>
              <a:rPr lang="en-US" altLang="en-US" sz="2800" b="0" dirty="0" smtClean="0">
                <a:ea typeface="ＭＳ Ｐゴシック" charset="-128"/>
              </a:rPr>
              <a:t>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 smtClean="0">
                <a:ea typeface="ＭＳ Ｐゴシック" charset="-128"/>
              </a:rPr>
              <a:t>File named by   </a:t>
            </a:r>
            <a:r>
              <a:rPr lang="en-US" altLang="en-US" sz="2400" b="0" dirty="0" err="1" smtClean="0">
                <a:solidFill>
                  <a:srgbClr val="000090"/>
                </a:solidFill>
                <a:ea typeface="ＭＳ Ｐゴシック" charset="-128"/>
              </a:rPr>
              <a:t>F</a:t>
            </a:r>
            <a:r>
              <a:rPr lang="en-US" altLang="en-US" sz="2400" b="0" baseline="-25000" dirty="0" err="1" smtClean="0">
                <a:solidFill>
                  <a:srgbClr val="000090"/>
                </a:solidFill>
                <a:ea typeface="ＭＳ Ｐゴシック" charset="-128"/>
              </a:rPr>
              <a:t>name</a:t>
            </a:r>
            <a:r>
              <a:rPr lang="en-US" altLang="en-US" sz="2400" b="0" dirty="0" smtClean="0">
                <a:solidFill>
                  <a:srgbClr val="000090"/>
                </a:solidFill>
                <a:ea typeface="ＭＳ Ｐゴシック" charset="-128"/>
              </a:rPr>
              <a:t> = H (data)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 smtClean="0">
                <a:ea typeface="ＭＳ Ｐゴシック" charset="-128"/>
              </a:rPr>
              <a:t>Participants verify that   </a:t>
            </a:r>
            <a:r>
              <a:rPr lang="en-US" altLang="en-US" sz="2400" b="0" dirty="0" smtClean="0">
                <a:solidFill>
                  <a:srgbClr val="000090"/>
                </a:solidFill>
                <a:ea typeface="ＭＳ Ｐゴシック" charset="-128"/>
              </a:rPr>
              <a:t>H (downloaded) == </a:t>
            </a:r>
            <a:r>
              <a:rPr lang="en-US" altLang="en-US" sz="2400" b="0" dirty="0" err="1" smtClean="0">
                <a:solidFill>
                  <a:srgbClr val="000090"/>
                </a:solidFill>
                <a:ea typeface="ＭＳ Ｐゴシック" charset="-128"/>
              </a:rPr>
              <a:t>F</a:t>
            </a:r>
            <a:r>
              <a:rPr lang="en-US" altLang="en-US" sz="2400" b="0" baseline="-25000" dirty="0" err="1" smtClean="0">
                <a:solidFill>
                  <a:srgbClr val="000090"/>
                </a:solidFill>
                <a:ea typeface="ＭＳ Ｐゴシック" charset="-128"/>
              </a:rPr>
              <a:t>name</a:t>
            </a:r>
            <a:endParaRPr lang="en-US" altLang="en-US" sz="2400" b="0" baseline="-25000" dirty="0" smtClean="0">
              <a:solidFill>
                <a:srgbClr val="000090"/>
              </a:solidFill>
              <a:ea typeface="ＭＳ Ｐゴシック" charset="-128"/>
            </a:endParaRPr>
          </a:p>
        </p:txBody>
      </p:sp>
      <p:sp>
        <p:nvSpPr>
          <p:cNvPr id="9" name="Shape 80"/>
          <p:cNvSpPr/>
          <p:nvPr/>
        </p:nvSpPr>
        <p:spPr>
          <a:xfrm>
            <a:off x="1128233" y="2569377"/>
            <a:ext cx="2166600" cy="214958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 dirty="0">
                <a:latin typeface="Arial" charset="0"/>
                <a:ea typeface="Arial" charset="0"/>
                <a:cs typeface="Arial" charset="0"/>
                <a:sym typeface="Trebuchet MS"/>
              </a:rPr>
              <a:t>(data)</a:t>
            </a:r>
          </a:p>
        </p:txBody>
      </p:sp>
    </p:spTree>
    <p:extLst>
      <p:ext uri="{BB962C8B-B14F-4D97-AF65-F5344CB8AC3E}">
        <p14:creationId xmlns:p14="http://schemas.microsoft.com/office/powerpoint/2010/main" val="19207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 smtClean="0"/>
              <a:t>Self-certifying names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3893554"/>
            <a:ext cx="8686800" cy="274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en-US" sz="2800" b="0" dirty="0" err="1" smtClean="0">
                <a:ea typeface="ＭＳ Ｐゴシック" charset="-128"/>
              </a:rPr>
              <a:t>BitTorrent</a:t>
            </a:r>
            <a:endParaRPr lang="en-US" altLang="en-US" sz="2800" b="0" dirty="0" smtClean="0">
              <a:ea typeface="ＭＳ Ｐゴシック" charset="-128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 smtClean="0">
                <a:ea typeface="ＭＳ Ｐゴシック" charset="-128"/>
              </a:rPr>
              <a:t>Large file split into smaller chunks (~256KB each)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 smtClean="0">
                <a:ea typeface="ＭＳ Ｐゴシック" charset="-128"/>
              </a:rPr>
              <a:t>Torrent file specifies the name/hash of each chunk</a:t>
            </a:r>
            <a:endParaRPr lang="en-US" altLang="en-US" sz="2400" b="0" dirty="0" smtClean="0">
              <a:solidFill>
                <a:srgbClr val="000090"/>
              </a:solidFill>
              <a:ea typeface="ＭＳ Ｐゴシック" charset="-128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 smtClean="0">
                <a:ea typeface="ＭＳ Ｐゴシック" charset="-128"/>
              </a:rPr>
              <a:t>Participants verify that   </a:t>
            </a:r>
            <a:r>
              <a:rPr lang="en-US" altLang="en-US" sz="2400" b="0" dirty="0" smtClean="0">
                <a:solidFill>
                  <a:srgbClr val="000090"/>
                </a:solidFill>
                <a:ea typeface="ＭＳ Ｐゴシック" charset="-128"/>
              </a:rPr>
              <a:t>H (downloaded) == </a:t>
            </a:r>
            <a:r>
              <a:rPr lang="en-US" altLang="en-US" sz="2400" b="0" dirty="0" err="1" smtClean="0">
                <a:solidFill>
                  <a:srgbClr val="000090"/>
                </a:solidFill>
                <a:ea typeface="ＭＳ Ｐゴシック" charset="-128"/>
              </a:rPr>
              <a:t>C</a:t>
            </a:r>
            <a:r>
              <a:rPr lang="en-US" altLang="en-US" sz="2400" b="0" baseline="-25000" dirty="0" err="1" smtClean="0">
                <a:solidFill>
                  <a:srgbClr val="000090"/>
                </a:solidFill>
                <a:ea typeface="ＭＳ Ｐゴシック" charset="-128"/>
              </a:rPr>
              <a:t>name</a:t>
            </a:r>
            <a:endParaRPr lang="en-US" altLang="en-US" sz="2400" b="0" baseline="-25000" dirty="0" smtClean="0">
              <a:solidFill>
                <a:srgbClr val="000090"/>
              </a:solidFill>
              <a:ea typeface="ＭＳ Ｐゴシック" charset="-128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 smtClean="0">
                <a:ea typeface="ＭＳ Ｐゴシック" charset="-128"/>
              </a:rPr>
              <a:t>Security relies on getting torrent file from trustworthy source</a:t>
            </a:r>
          </a:p>
        </p:txBody>
      </p:sp>
      <p:sp>
        <p:nvSpPr>
          <p:cNvPr id="9" name="Shape 80"/>
          <p:cNvSpPr/>
          <p:nvPr/>
        </p:nvSpPr>
        <p:spPr>
          <a:xfrm>
            <a:off x="2216810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dirty="0" smtClean="0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 dirty="0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0" name="Shape 80"/>
          <p:cNvSpPr/>
          <p:nvPr/>
        </p:nvSpPr>
        <p:spPr>
          <a:xfrm>
            <a:off x="3492141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mtClean="0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1" name="Shape 80"/>
          <p:cNvSpPr/>
          <p:nvPr/>
        </p:nvSpPr>
        <p:spPr>
          <a:xfrm>
            <a:off x="4767472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mtClean="0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2" name="Shape 80"/>
          <p:cNvSpPr/>
          <p:nvPr/>
        </p:nvSpPr>
        <p:spPr>
          <a:xfrm>
            <a:off x="6042803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mtClean="0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3" name="Shape 80"/>
          <p:cNvSpPr/>
          <p:nvPr/>
        </p:nvSpPr>
        <p:spPr>
          <a:xfrm>
            <a:off x="7318133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mtClean="0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1681807"/>
            <a:ext cx="2760436" cy="1106168"/>
            <a:chOff x="32653" y="3101813"/>
            <a:chExt cx="2760436" cy="1106168"/>
          </a:xfrm>
        </p:grpSpPr>
        <p:sp>
          <p:nvSpPr>
            <p:cNvPr id="14" name="Shape 81"/>
            <p:cNvSpPr txBox="1"/>
            <p:nvPr/>
          </p:nvSpPr>
          <p:spPr>
            <a:xfrm>
              <a:off x="32653" y="3101813"/>
              <a:ext cx="2760436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-US" sz="3200" dirty="0" err="1" smtClean="0">
                  <a:latin typeface="Arial" charset="0"/>
                  <a:ea typeface="Arial" charset="0"/>
                  <a:cs typeface="Arial" charset="0"/>
                  <a:sym typeface="Trebuchet MS"/>
                </a:rPr>
                <a:t>C</a:t>
              </a:r>
              <a:r>
                <a:rPr lang="en-US" sz="3200" baseline="-25000" dirty="0" err="1" smtClean="0">
                  <a:latin typeface="Arial" charset="0"/>
                  <a:ea typeface="Arial" charset="0"/>
                  <a:cs typeface="Arial" charset="0"/>
                  <a:sym typeface="Trebuchet MS"/>
                </a:rPr>
                <a:t>name</a:t>
              </a:r>
              <a:r>
                <a:rPr lang="en-US" sz="3200" dirty="0" smtClean="0">
                  <a:latin typeface="Arial" charset="0"/>
                  <a:ea typeface="Arial" charset="0"/>
                  <a:cs typeface="Arial" charset="0"/>
                  <a:sym typeface="Trebuchet MS"/>
                </a:rPr>
                <a:t> = </a:t>
              </a:r>
              <a:r>
                <a:rPr lang="en" sz="3200" dirty="0" smtClean="0">
                  <a:latin typeface="Arial" charset="0"/>
                  <a:ea typeface="Arial" charset="0"/>
                  <a:cs typeface="Arial" charset="0"/>
                  <a:sym typeface="Trebuchet MS"/>
                </a:rPr>
                <a:t>H</a:t>
              </a: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(  )</a:t>
              </a:r>
            </a:p>
          </p:txBody>
        </p:sp>
        <p:sp>
          <p:nvSpPr>
            <p:cNvPr id="6" name="Shape 82"/>
            <p:cNvSpPr/>
            <p:nvPr/>
          </p:nvSpPr>
          <p:spPr>
            <a:xfrm rot="16200000">
              <a:off x="1920299" y="3865081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480385" y="1681807"/>
            <a:ext cx="1329995" cy="1106168"/>
            <a:chOff x="4376603" y="1964140"/>
            <a:chExt cx="1329995" cy="1106168"/>
          </a:xfrm>
        </p:grpSpPr>
        <p:sp>
          <p:nvSpPr>
            <p:cNvPr id="15" name="Shape 81"/>
            <p:cNvSpPr txBox="1"/>
            <p:nvPr/>
          </p:nvSpPr>
          <p:spPr>
            <a:xfrm>
              <a:off x="4376603" y="1964140"/>
              <a:ext cx="132999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3200" smtClean="0">
                  <a:latin typeface="Arial" charset="0"/>
                  <a:ea typeface="Arial" charset="0"/>
                  <a:cs typeface="Arial" charset="0"/>
                  <a:sym typeface="Trebuchet MS"/>
                </a:rPr>
                <a:t>H</a:t>
              </a: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(  )</a:t>
              </a:r>
            </a:p>
          </p:txBody>
        </p:sp>
        <p:sp>
          <p:nvSpPr>
            <p:cNvPr id="16" name="Shape 82"/>
            <p:cNvSpPr/>
            <p:nvPr/>
          </p:nvSpPr>
          <p:spPr>
            <a:xfrm rot="16200000">
              <a:off x="4833801" y="2727408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13109" y="1681807"/>
            <a:ext cx="1329995" cy="1106168"/>
            <a:chOff x="4376603" y="1964140"/>
            <a:chExt cx="1329995" cy="1106168"/>
          </a:xfrm>
        </p:grpSpPr>
        <p:sp>
          <p:nvSpPr>
            <p:cNvPr id="19" name="Shape 81"/>
            <p:cNvSpPr txBox="1"/>
            <p:nvPr/>
          </p:nvSpPr>
          <p:spPr>
            <a:xfrm>
              <a:off x="4376603" y="1964140"/>
              <a:ext cx="132999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3200" dirty="0" smtClean="0">
                  <a:latin typeface="Arial" charset="0"/>
                  <a:ea typeface="Arial" charset="0"/>
                  <a:cs typeface="Arial" charset="0"/>
                  <a:sym typeface="Trebuchet MS"/>
                </a:rPr>
                <a:t>H</a:t>
              </a: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(  )</a:t>
              </a:r>
            </a:p>
          </p:txBody>
        </p:sp>
        <p:sp>
          <p:nvSpPr>
            <p:cNvPr id="20" name="Shape 82"/>
            <p:cNvSpPr/>
            <p:nvPr/>
          </p:nvSpPr>
          <p:spPr>
            <a:xfrm rot="16200000">
              <a:off x="4833801" y="2727408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728608" y="1681807"/>
            <a:ext cx="1329995" cy="1106168"/>
            <a:chOff x="4376603" y="1964140"/>
            <a:chExt cx="1329995" cy="1106168"/>
          </a:xfrm>
        </p:grpSpPr>
        <p:sp>
          <p:nvSpPr>
            <p:cNvPr id="22" name="Shape 81"/>
            <p:cNvSpPr txBox="1"/>
            <p:nvPr/>
          </p:nvSpPr>
          <p:spPr>
            <a:xfrm>
              <a:off x="4376603" y="1964140"/>
              <a:ext cx="132999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3200" dirty="0" smtClean="0">
                  <a:latin typeface="Arial" charset="0"/>
                  <a:ea typeface="Arial" charset="0"/>
                  <a:cs typeface="Arial" charset="0"/>
                  <a:sym typeface="Trebuchet MS"/>
                </a:rPr>
                <a:t>H</a:t>
              </a: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(  )</a:t>
              </a:r>
            </a:p>
          </p:txBody>
        </p:sp>
        <p:sp>
          <p:nvSpPr>
            <p:cNvPr id="23" name="Shape 82"/>
            <p:cNvSpPr/>
            <p:nvPr/>
          </p:nvSpPr>
          <p:spPr>
            <a:xfrm rot="16200000">
              <a:off x="4833801" y="2727408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018487" y="1681807"/>
            <a:ext cx="1329995" cy="1106168"/>
            <a:chOff x="4376603" y="1964140"/>
            <a:chExt cx="1329995" cy="1106168"/>
          </a:xfrm>
        </p:grpSpPr>
        <p:sp>
          <p:nvSpPr>
            <p:cNvPr id="25" name="Shape 81"/>
            <p:cNvSpPr txBox="1"/>
            <p:nvPr/>
          </p:nvSpPr>
          <p:spPr>
            <a:xfrm>
              <a:off x="4376603" y="1964140"/>
              <a:ext cx="132999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3200" dirty="0" smtClean="0">
                  <a:latin typeface="Arial" charset="0"/>
                  <a:ea typeface="Arial" charset="0"/>
                  <a:cs typeface="Arial" charset="0"/>
                  <a:sym typeface="Trebuchet MS"/>
                </a:rPr>
                <a:t>H</a:t>
              </a: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(  )</a:t>
              </a:r>
            </a:p>
          </p:txBody>
        </p:sp>
        <p:sp>
          <p:nvSpPr>
            <p:cNvPr id="26" name="Shape 82"/>
            <p:cNvSpPr/>
            <p:nvPr/>
          </p:nvSpPr>
          <p:spPr>
            <a:xfrm rot="16200000">
              <a:off x="4833801" y="2727408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7658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5302175"/>
            <a:ext cx="9144000" cy="93050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Creates a “tamper-evident” log of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ash chains</a:t>
            </a:r>
            <a:endParaRPr lang="en-US" dirty="0"/>
          </a:p>
        </p:txBody>
      </p:sp>
      <p:sp>
        <p:nvSpPr>
          <p:cNvPr id="6" name="Shape 94"/>
          <p:cNvSpPr/>
          <p:nvPr/>
        </p:nvSpPr>
        <p:spPr>
          <a:xfrm>
            <a:off x="62473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7" name="Shape 95"/>
          <p:cNvSpPr/>
          <p:nvPr/>
        </p:nvSpPr>
        <p:spPr>
          <a:xfrm>
            <a:off x="62473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9" name="Shape 97"/>
          <p:cNvSpPr/>
          <p:nvPr/>
        </p:nvSpPr>
        <p:spPr>
          <a:xfrm>
            <a:off x="38887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0" name="Shape 98"/>
          <p:cNvSpPr/>
          <p:nvPr/>
        </p:nvSpPr>
        <p:spPr>
          <a:xfrm>
            <a:off x="38887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dirty="0" err="1">
                <a:latin typeface="Arial" charset="0"/>
                <a:ea typeface="Arial" charset="0"/>
                <a:cs typeface="Arial" charset="0"/>
                <a:sym typeface="Trebuchet MS"/>
              </a:rPr>
              <a:t>prev</a:t>
            </a:r>
            <a:r>
              <a:rPr lang="en" sz="1800" dirty="0">
                <a:latin typeface="Arial" charset="0"/>
                <a:ea typeface="Arial" charset="0"/>
                <a:cs typeface="Arial" charset="0"/>
                <a:sym typeface="Trebuchet MS"/>
              </a:rPr>
              <a:t>: H(  )</a:t>
            </a:r>
          </a:p>
        </p:txBody>
      </p:sp>
      <p:sp>
        <p:nvSpPr>
          <p:cNvPr id="11" name="Shape 99"/>
          <p:cNvSpPr/>
          <p:nvPr/>
        </p:nvSpPr>
        <p:spPr>
          <a:xfrm>
            <a:off x="523302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2" name="Shape 100"/>
          <p:cNvSpPr/>
          <p:nvPr/>
        </p:nvSpPr>
        <p:spPr>
          <a:xfrm>
            <a:off x="2877700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4" name="Shape 102"/>
          <p:cNvSpPr/>
          <p:nvPr/>
        </p:nvSpPr>
        <p:spPr>
          <a:xfrm>
            <a:off x="15301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5" name="Shape 103"/>
          <p:cNvSpPr/>
          <p:nvPr/>
        </p:nvSpPr>
        <p:spPr>
          <a:xfrm>
            <a:off x="15301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16" name="Shape 104"/>
          <p:cNvSpPr/>
          <p:nvPr/>
        </p:nvSpPr>
        <p:spPr>
          <a:xfrm>
            <a:off x="52237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7" name="Shape 105"/>
          <p:cNvSpPr txBox="1"/>
          <p:nvPr/>
        </p:nvSpPr>
        <p:spPr>
          <a:xfrm>
            <a:off x="7127157" y="1403055"/>
            <a:ext cx="1414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latin typeface="Arial" charset="0"/>
                <a:ea typeface="Arial" charset="0"/>
                <a:cs typeface="Arial" charset="0"/>
                <a:sym typeface="Trebuchet MS"/>
              </a:rPr>
              <a:t>H(  )</a:t>
            </a:r>
          </a:p>
        </p:txBody>
      </p:sp>
      <p:sp>
        <p:nvSpPr>
          <p:cNvPr id="18" name="Shape 106"/>
          <p:cNvSpPr/>
          <p:nvPr/>
        </p:nvSpPr>
        <p:spPr>
          <a:xfrm>
            <a:off x="7588351" y="1898375"/>
            <a:ext cx="447800" cy="1552859"/>
          </a:xfrm>
          <a:custGeom>
            <a:avLst/>
            <a:gdLst/>
            <a:ahLst/>
            <a:cxnLst/>
            <a:rect l="0" t="0" r="0" b="0"/>
            <a:pathLst>
              <a:path w="17777" h="87106" extrusionOk="0">
                <a:moveTo>
                  <a:pt x="16888" y="0"/>
                </a:moveTo>
                <a:lnTo>
                  <a:pt x="17777" y="87106"/>
                </a:lnTo>
                <a:lnTo>
                  <a:pt x="0" y="87106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</p:spTree>
    <p:extLst>
      <p:ext uri="{BB962C8B-B14F-4D97-AF65-F5344CB8AC3E}">
        <p14:creationId xmlns:p14="http://schemas.microsoft.com/office/powerpoint/2010/main" val="116826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5096034"/>
            <a:ext cx="9144000" cy="1251025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800"/>
              </a:spcBef>
              <a:buNone/>
            </a:pPr>
            <a:r>
              <a:rPr lang="en-US" sz="2800" dirty="0" smtClean="0"/>
              <a:t>If data changes, all subsequent hash pointers change</a:t>
            </a:r>
          </a:p>
          <a:p>
            <a:pPr marL="0" indent="0" algn="ctr">
              <a:spcBef>
                <a:spcPts val="800"/>
              </a:spcBef>
              <a:buNone/>
            </a:pPr>
            <a:r>
              <a:rPr lang="en-US" sz="2800" dirty="0" smtClean="0"/>
              <a:t>Otherwise, found a hash collision! 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ash chains</a:t>
            </a:r>
            <a:endParaRPr lang="en-US" dirty="0"/>
          </a:p>
        </p:txBody>
      </p:sp>
      <p:sp>
        <p:nvSpPr>
          <p:cNvPr id="6" name="Shape 94"/>
          <p:cNvSpPr/>
          <p:nvPr/>
        </p:nvSpPr>
        <p:spPr>
          <a:xfrm>
            <a:off x="62473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7" name="Shape 95"/>
          <p:cNvSpPr/>
          <p:nvPr/>
        </p:nvSpPr>
        <p:spPr>
          <a:xfrm>
            <a:off x="62473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9" name="Shape 97"/>
          <p:cNvSpPr/>
          <p:nvPr/>
        </p:nvSpPr>
        <p:spPr>
          <a:xfrm>
            <a:off x="38887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0" name="Shape 98"/>
          <p:cNvSpPr/>
          <p:nvPr/>
        </p:nvSpPr>
        <p:spPr>
          <a:xfrm>
            <a:off x="38887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dirty="0" err="1">
                <a:latin typeface="Arial" charset="0"/>
                <a:ea typeface="Arial" charset="0"/>
                <a:cs typeface="Arial" charset="0"/>
                <a:sym typeface="Trebuchet MS"/>
              </a:rPr>
              <a:t>prev</a:t>
            </a:r>
            <a:r>
              <a:rPr lang="en" sz="1800" dirty="0">
                <a:latin typeface="Arial" charset="0"/>
                <a:ea typeface="Arial" charset="0"/>
                <a:cs typeface="Arial" charset="0"/>
                <a:sym typeface="Trebuchet MS"/>
              </a:rPr>
              <a:t>: H(  )</a:t>
            </a:r>
          </a:p>
        </p:txBody>
      </p:sp>
      <p:sp>
        <p:nvSpPr>
          <p:cNvPr id="14" name="Shape 102"/>
          <p:cNvSpPr/>
          <p:nvPr/>
        </p:nvSpPr>
        <p:spPr>
          <a:xfrm>
            <a:off x="15301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5" name="Shape 103"/>
          <p:cNvSpPr/>
          <p:nvPr/>
        </p:nvSpPr>
        <p:spPr>
          <a:xfrm>
            <a:off x="15301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17" name="Shape 105"/>
          <p:cNvSpPr txBox="1"/>
          <p:nvPr/>
        </p:nvSpPr>
        <p:spPr>
          <a:xfrm>
            <a:off x="7127157" y="1403055"/>
            <a:ext cx="1414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latin typeface="Arial" charset="0"/>
                <a:ea typeface="Arial" charset="0"/>
                <a:cs typeface="Arial" charset="0"/>
                <a:sym typeface="Trebuchet MS"/>
              </a:rPr>
              <a:t>H(  )</a:t>
            </a:r>
          </a:p>
        </p:txBody>
      </p:sp>
      <p:sp>
        <p:nvSpPr>
          <p:cNvPr id="19" name="Shape 128"/>
          <p:cNvSpPr/>
          <p:nvPr/>
        </p:nvSpPr>
        <p:spPr>
          <a:xfrm>
            <a:off x="2024728" y="3247632"/>
            <a:ext cx="444420" cy="688823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128"/>
          <p:cNvSpPr/>
          <p:nvPr/>
        </p:nvSpPr>
        <p:spPr>
          <a:xfrm>
            <a:off x="4632798" y="2623352"/>
            <a:ext cx="170725" cy="264613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128"/>
          <p:cNvSpPr/>
          <p:nvPr/>
        </p:nvSpPr>
        <p:spPr>
          <a:xfrm>
            <a:off x="6998387" y="2623352"/>
            <a:ext cx="170725" cy="264613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99"/>
          <p:cNvSpPr/>
          <p:nvPr/>
        </p:nvSpPr>
        <p:spPr>
          <a:xfrm>
            <a:off x="523302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24" name="Shape 100"/>
          <p:cNvSpPr/>
          <p:nvPr/>
        </p:nvSpPr>
        <p:spPr>
          <a:xfrm>
            <a:off x="2877700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25" name="Shape 104"/>
          <p:cNvSpPr/>
          <p:nvPr/>
        </p:nvSpPr>
        <p:spPr>
          <a:xfrm>
            <a:off x="52237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26" name="Shape 106"/>
          <p:cNvSpPr/>
          <p:nvPr/>
        </p:nvSpPr>
        <p:spPr>
          <a:xfrm>
            <a:off x="7588351" y="1898375"/>
            <a:ext cx="447800" cy="1552859"/>
          </a:xfrm>
          <a:custGeom>
            <a:avLst/>
            <a:gdLst/>
            <a:ahLst/>
            <a:cxnLst/>
            <a:rect l="0" t="0" r="0" b="0"/>
            <a:pathLst>
              <a:path w="17777" h="87106" extrusionOk="0">
                <a:moveTo>
                  <a:pt x="16888" y="0"/>
                </a:moveTo>
                <a:lnTo>
                  <a:pt x="17777" y="87106"/>
                </a:lnTo>
                <a:lnTo>
                  <a:pt x="0" y="87106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</p:spTree>
    <p:extLst>
      <p:ext uri="{BB962C8B-B14F-4D97-AF65-F5344CB8AC3E}">
        <p14:creationId xmlns:p14="http://schemas.microsoft.com/office/powerpoint/2010/main" val="167553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8539332">
            <a:off x="1390257" y="2452503"/>
            <a:ext cx="3461656" cy="1240971"/>
          </a:xfrm>
        </p:spPr>
        <p:txBody>
          <a:bodyPr/>
          <a:lstStyle/>
          <a:p>
            <a:r>
              <a:rPr lang="en-US" sz="7200" dirty="0" smtClean="0">
                <a:solidFill>
                  <a:srgbClr val="FFFF00"/>
                </a:solidFill>
              </a:rPr>
              <a:t>merge</a:t>
            </a:r>
            <a:endParaRPr lang="en-US" sz="72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 rot="21343316">
            <a:off x="2991853" y="2350019"/>
            <a:ext cx="3461656" cy="1240971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 sz="7200" smtClean="0">
                <a:solidFill>
                  <a:srgbClr val="FFFF00"/>
                </a:solidFill>
              </a:rPr>
              <a:t>merge</a:t>
            </a:r>
            <a:endParaRPr lang="en-US" sz="7200" dirty="0">
              <a:solidFill>
                <a:srgbClr val="FFFF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 rot="501330">
            <a:off x="3192880" y="3317917"/>
            <a:ext cx="3461656" cy="1240971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 sz="7200" dirty="0" smtClean="0">
                <a:solidFill>
                  <a:srgbClr val="FFFF00"/>
                </a:solidFill>
              </a:rPr>
              <a:t>merge</a:t>
            </a:r>
            <a:endParaRPr lang="en-US" sz="7200" dirty="0">
              <a:solidFill>
                <a:srgbClr val="FFFF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2935863">
            <a:off x="4730520" y="3464677"/>
            <a:ext cx="3461656" cy="1240971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 sz="7200" dirty="0" smtClean="0">
                <a:solidFill>
                  <a:srgbClr val="FFFF00"/>
                </a:solidFill>
              </a:rPr>
              <a:t>merge</a:t>
            </a:r>
            <a:endParaRPr lang="en-US" sz="7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98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1404062"/>
            <a:ext cx="7772400" cy="1166478"/>
          </a:xfrm>
        </p:spPr>
        <p:txBody>
          <a:bodyPr/>
          <a:lstStyle/>
          <a:p>
            <a:r>
              <a:rPr lang="en-US" dirty="0" smtClean="0"/>
              <a:t>Untrusted Cloud Storage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2999436"/>
            <a:ext cx="7772400" cy="2695971"/>
          </a:xfrm>
        </p:spPr>
        <p:txBody>
          <a:bodyPr>
            <a:normAutofit/>
          </a:bodyPr>
          <a:lstStyle/>
          <a:p>
            <a:r>
              <a:rPr lang="en-US" dirty="0" smtClean="0"/>
              <a:t>Operational Transformation</a:t>
            </a:r>
          </a:p>
          <a:p>
            <a:r>
              <a:rPr lang="en-US" dirty="0" smtClean="0"/>
              <a:t>+</a:t>
            </a:r>
          </a:p>
          <a:p>
            <a:r>
              <a:rPr lang="en-US" dirty="0" smtClean="0"/>
              <a:t>Hash Chains &amp; Digital Signatures</a:t>
            </a:r>
          </a:p>
          <a:p>
            <a:r>
              <a:rPr lang="en-US" dirty="0" smtClean="0"/>
              <a:t>+</a:t>
            </a:r>
          </a:p>
          <a:p>
            <a:r>
              <a:rPr lang="en-US" dirty="0" smtClean="0"/>
              <a:t>Fork*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1398494"/>
            <a:ext cx="7772400" cy="2613745"/>
          </a:xfrm>
        </p:spPr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SPORC:</a:t>
            </a:r>
            <a:br>
              <a:rPr lang="en-US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b="0" dirty="0">
                <a:latin typeface="Arial" charset="0"/>
                <a:ea typeface="Arial" charset="0"/>
                <a:cs typeface="Arial" charset="0"/>
              </a:rPr>
              <a:t>Group Collaboration using Untrusted Cloud 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Resources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ea typeface="Arial" charset="0"/>
                <a:cs typeface="Arial" charset="0"/>
              </a:rPr>
            </a:b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191847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2400" spc="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Arial" charset="0"/>
                <a:cs typeface="Arial" charset="0"/>
              </a:rPr>
              <a:t>Ariel J. Feldman, William P. Zeller,</a:t>
            </a:r>
            <a:br>
              <a:rPr lang="en-US" sz="2400" spc="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2400" spc="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Arial" charset="0"/>
                <a:cs typeface="Arial" charset="0"/>
              </a:rPr>
              <a:t>Michael J. Freedman, Edward W. </a:t>
            </a:r>
            <a:r>
              <a:rPr lang="en-US" sz="2400" spc="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Arial" charset="0"/>
                <a:cs typeface="Arial" charset="0"/>
              </a:rPr>
              <a:t>Felten</a:t>
            </a:r>
            <a:endParaRPr lang="en-US" sz="2400" spc="0" dirty="0" smtClean="0">
              <a:solidFill>
                <a:schemeClr val="bg1">
                  <a:lumMod val="8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lvl="0">
              <a:lnSpc>
                <a:spcPct val="100000"/>
              </a:lnSpc>
            </a:pPr>
            <a:endParaRPr lang="en-US" sz="2400" spc="0" dirty="0">
              <a:solidFill>
                <a:schemeClr val="bg1">
                  <a:lumMod val="8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00000"/>
              </a:lnSpc>
            </a:pP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Arial" charset="0"/>
                <a:cs typeface="Arial" charset="0"/>
              </a:rPr>
              <a:t>OSDI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8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SPORC goals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4203754"/>
            <a:ext cx="7628965" cy="2257917"/>
          </a:xfr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Untrusted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servers</a:t>
            </a:r>
          </a:p>
          <a:p>
            <a:pPr>
              <a:spcBef>
                <a:spcPts val="800"/>
              </a:spcBef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Can’t read user data</a:t>
            </a:r>
          </a:p>
          <a:p>
            <a:pPr>
              <a:spcBef>
                <a:spcPts val="800"/>
              </a:spcBef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Can’t tamper with user data without risking detection</a:t>
            </a:r>
          </a:p>
          <a:p>
            <a:pPr>
              <a:spcBef>
                <a:spcPts val="800"/>
              </a:spcBef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Clients can recover from tampering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846639" y="1417638"/>
            <a:ext cx="2522668" cy="2786116"/>
            <a:chOff x="5593792" y="1066800"/>
            <a:chExt cx="2522668" cy="2786116"/>
          </a:xfrm>
        </p:grpSpPr>
        <p:pic>
          <p:nvPicPr>
            <p:cNvPr id="11" name="Picture 10" descr="server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99428" y="1066800"/>
              <a:ext cx="1817032" cy="2786116"/>
            </a:xfrm>
            <a:prstGeom prst="rect">
              <a:avLst/>
            </a:prstGeom>
            <a:effectLst>
              <a:glow rad="101600">
                <a:srgbClr val="FF0000">
                  <a:alpha val="75000"/>
                </a:srgbClr>
              </a:glow>
            </a:effectLst>
          </p:spPr>
        </p:pic>
        <p:pic>
          <p:nvPicPr>
            <p:cNvPr id="12" name="Picture 11" descr="face-devil-md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93792" y="2552700"/>
              <a:ext cx="1496758" cy="1300216"/>
            </a:xfrm>
            <a:prstGeom prst="rect">
              <a:avLst/>
            </a:prstGeom>
          </p:spPr>
        </p:pic>
      </p:grp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522549"/>
            <a:ext cx="5706932" cy="230832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Practical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cloud apps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342900" lvl="0" indent="-342900" algn="l">
              <a:spcBef>
                <a:spcPts val="800"/>
              </a:spcBef>
              <a:spcAft>
                <a:spcPts val="800"/>
              </a:spcAft>
              <a:buFont typeface="Arial"/>
              <a:buChar char="•"/>
            </a:pPr>
            <a:r>
              <a:rPr lang="en-US" sz="2400" b="0" dirty="0" smtClean="0">
                <a:latin typeface="Arial" charset="0"/>
                <a:ea typeface="Arial" charset="0"/>
                <a:cs typeface="Arial" charset="0"/>
              </a:rPr>
              <a:t>Flexible framework</a:t>
            </a:r>
          </a:p>
          <a:p>
            <a:pPr marL="342900" lvl="0" indent="-342900" algn="l">
              <a:spcBef>
                <a:spcPts val="800"/>
              </a:spcBef>
              <a:spcAft>
                <a:spcPts val="800"/>
              </a:spcAft>
              <a:buFont typeface="Arial"/>
              <a:buChar char="•"/>
            </a:pPr>
            <a:r>
              <a:rPr lang="en-US" sz="2400" b="0" dirty="0" smtClean="0">
                <a:latin typeface="Arial" charset="0"/>
                <a:ea typeface="Arial" charset="0"/>
                <a:cs typeface="Arial" charset="0"/>
              </a:rPr>
              <a:t>Real-time collaboration</a:t>
            </a:r>
          </a:p>
          <a:p>
            <a:pPr marL="342900" lvl="0" indent="-342900" algn="l">
              <a:spcBef>
                <a:spcPts val="800"/>
              </a:spcBef>
              <a:spcAft>
                <a:spcPts val="800"/>
              </a:spcAft>
              <a:buFont typeface="Arial"/>
              <a:buChar char="•"/>
            </a:pPr>
            <a:r>
              <a:rPr lang="en-US" sz="2400" b="0" dirty="0" smtClean="0">
                <a:latin typeface="Arial" charset="0"/>
                <a:ea typeface="Arial" charset="0"/>
                <a:cs typeface="Arial" charset="0"/>
              </a:rPr>
              <a:t>Work offline</a:t>
            </a:r>
          </a:p>
        </p:txBody>
      </p:sp>
    </p:spTree>
    <p:extLst>
      <p:ext uri="{BB962C8B-B14F-4D97-AF65-F5344CB8AC3E}">
        <p14:creationId xmlns:p14="http://schemas.microsoft.com/office/powerpoint/2010/main" val="145161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loud 52"/>
          <p:cNvSpPr/>
          <p:nvPr/>
        </p:nvSpPr>
        <p:spPr>
          <a:xfrm>
            <a:off x="151465" y="1046483"/>
            <a:ext cx="5904359" cy="2880773"/>
          </a:xfrm>
          <a:prstGeom prst="cloud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1336282" y="1735104"/>
            <a:ext cx="2430583" cy="1346628"/>
            <a:chOff x="3293994" y="1233470"/>
            <a:chExt cx="2647315" cy="1285021"/>
          </a:xfrm>
        </p:grpSpPr>
        <p:sp>
          <p:nvSpPr>
            <p:cNvPr id="6" name="Rectangle 5"/>
            <p:cNvSpPr/>
            <p:nvPr/>
          </p:nvSpPr>
          <p:spPr>
            <a:xfrm>
              <a:off x="3293995" y="1233470"/>
              <a:ext cx="2647314" cy="1285021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293994" y="1233471"/>
              <a:ext cx="1117316" cy="381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Server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servers untrusted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1473435" y="2121693"/>
            <a:ext cx="892343" cy="65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738434" y="4583592"/>
            <a:ext cx="2216177" cy="1152133"/>
            <a:chOff x="984224" y="4105667"/>
            <a:chExt cx="2216177" cy="1152133"/>
          </a:xfrm>
        </p:grpSpPr>
        <p:sp>
          <p:nvSpPr>
            <p:cNvPr id="26" name="Rectangle 25"/>
            <p:cNvSpPr/>
            <p:nvPr/>
          </p:nvSpPr>
          <p:spPr>
            <a:xfrm>
              <a:off x="990601" y="4135397"/>
              <a:ext cx="2209800" cy="1122403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84224" y="4105667"/>
              <a:ext cx="11103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 1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444801" y="4576517"/>
            <a:ext cx="2216178" cy="1152133"/>
            <a:chOff x="984223" y="4105667"/>
            <a:chExt cx="2216178" cy="1152133"/>
          </a:xfrm>
        </p:grpSpPr>
        <p:sp>
          <p:nvSpPr>
            <p:cNvPr id="88" name="Rectangle 87"/>
            <p:cNvSpPr/>
            <p:nvPr/>
          </p:nvSpPr>
          <p:spPr>
            <a:xfrm>
              <a:off x="990601" y="4135397"/>
              <a:ext cx="2209800" cy="1122403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984223" y="4105667"/>
              <a:ext cx="1111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 2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6266822" y="4791253"/>
            <a:ext cx="1454547" cy="776197"/>
            <a:chOff x="6046650" y="3913798"/>
            <a:chExt cx="1454547" cy="776197"/>
          </a:xfrm>
        </p:grpSpPr>
        <p:sp>
          <p:nvSpPr>
            <p:cNvPr id="92" name="Rectangle 91"/>
            <p:cNvSpPr/>
            <p:nvPr/>
          </p:nvSpPr>
          <p:spPr>
            <a:xfrm>
              <a:off x="6046650" y="39137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199050" y="40661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351450" y="42185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351450" y="4196597"/>
              <a:ext cx="9695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105" name="Straight Connector 104"/>
          <p:cNvCxnSpPr/>
          <p:nvPr/>
        </p:nvCxnSpPr>
        <p:spPr>
          <a:xfrm>
            <a:off x="3522354" y="3351101"/>
            <a:ext cx="3305348" cy="1262221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2669266" y="3351101"/>
            <a:ext cx="1750333" cy="110507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>
            <a:off x="1297398" y="3844451"/>
            <a:ext cx="1104281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815625" y="5164568"/>
            <a:ext cx="892343" cy="2311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17826" y="5164568"/>
            <a:ext cx="892343" cy="2311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1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4054032" y="2009833"/>
            <a:ext cx="1454547" cy="776197"/>
            <a:chOff x="6876422" y="2274093"/>
            <a:chExt cx="1454547" cy="776197"/>
          </a:xfrm>
        </p:grpSpPr>
        <p:sp>
          <p:nvSpPr>
            <p:cNvPr id="67" name="Rectangle 66"/>
            <p:cNvSpPr/>
            <p:nvPr/>
          </p:nvSpPr>
          <p:spPr>
            <a:xfrm>
              <a:off x="6876422" y="2274093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028822" y="2426493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181222" y="2578893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181221" y="2578893"/>
              <a:ext cx="11497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Server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41" name="Can 40"/>
          <p:cNvSpPr/>
          <p:nvPr/>
        </p:nvSpPr>
        <p:spPr>
          <a:xfrm>
            <a:off x="2514526" y="1961563"/>
            <a:ext cx="1003300" cy="842605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State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32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6" y="1671144"/>
            <a:ext cx="8654143" cy="4272456"/>
          </a:xfrm>
        </p:spPr>
        <p:txBody>
          <a:bodyPr/>
          <a:lstStyle/>
          <a:p>
            <a:r>
              <a:rPr lang="en-US" smtClean="0"/>
              <a:t>Conflict Resolution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1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>
            <a:off x="1336282" y="1735104"/>
            <a:ext cx="2430583" cy="1346628"/>
            <a:chOff x="3293994" y="1233470"/>
            <a:chExt cx="2647315" cy="1285021"/>
          </a:xfrm>
        </p:grpSpPr>
        <p:sp>
          <p:nvSpPr>
            <p:cNvPr id="6" name="Rectangle 5"/>
            <p:cNvSpPr/>
            <p:nvPr/>
          </p:nvSpPr>
          <p:spPr>
            <a:xfrm>
              <a:off x="3293995" y="1233470"/>
              <a:ext cx="2647314" cy="1285021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293994" y="1233471"/>
              <a:ext cx="1117316" cy="381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Server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servers untrusted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/>
              <a:pPr/>
              <a:t>40</a:t>
            </a:fld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2516291" y="1961563"/>
            <a:ext cx="1250574" cy="1034613"/>
            <a:chOff x="6429375" y="1784787"/>
            <a:chExt cx="1250574" cy="1034613"/>
          </a:xfrm>
        </p:grpSpPr>
        <p:sp>
          <p:nvSpPr>
            <p:cNvPr id="38" name="Can 37"/>
            <p:cNvSpPr/>
            <p:nvPr/>
          </p:nvSpPr>
          <p:spPr>
            <a:xfrm>
              <a:off x="6429375" y="1784787"/>
              <a:ext cx="1004623" cy="842605"/>
            </a:xfrm>
            <a:prstGeom prst="can">
              <a:avLst/>
            </a:prstGeom>
            <a:solidFill>
              <a:srgbClr val="FBBB02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Encrypted</a:t>
              </a:r>
            </a:p>
            <a:p>
              <a:pPr algn="ctr"/>
              <a:r>
                <a:rPr lang="en-US" sz="1300" dirty="0" smtClean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state</a:t>
              </a:r>
              <a:endParaRPr lang="en-US" sz="13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pic>
          <p:nvPicPr>
            <p:cNvPr id="8" name="Picture 7" descr="Lock-256x256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90926" y="2331720"/>
              <a:ext cx="489023" cy="487680"/>
            </a:xfrm>
            <a:prstGeom prst="rect">
              <a:avLst/>
            </a:prstGeom>
          </p:spPr>
        </p:pic>
      </p:grpSp>
      <p:sp>
        <p:nvSpPr>
          <p:cNvPr id="48" name="Rectangle 47"/>
          <p:cNvSpPr/>
          <p:nvPr/>
        </p:nvSpPr>
        <p:spPr>
          <a:xfrm>
            <a:off x="1473435" y="2121693"/>
            <a:ext cx="892343" cy="65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Content Placeholder 2"/>
          <p:cNvSpPr>
            <a:spLocks noGrp="1"/>
          </p:cNvSpPr>
          <p:nvPr>
            <p:ph idx="1"/>
          </p:nvPr>
        </p:nvSpPr>
        <p:spPr>
          <a:xfrm>
            <a:off x="4681143" y="1715324"/>
            <a:ext cx="4272464" cy="1591068"/>
          </a:xfrm>
        </p:spPr>
        <p:txBody>
          <a:bodyPr wrap="square">
            <a:spAutoFit/>
          </a:bodyPr>
          <a:lstStyle/>
          <a:p>
            <a:pPr marL="0" indent="-256032">
              <a:spcBef>
                <a:spcPts val="800"/>
              </a:spcBef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SPORC Server’s limited role:</a:t>
            </a:r>
          </a:p>
          <a:p>
            <a:pPr marL="256032" indent="-256032">
              <a:spcBef>
                <a:spcPts val="800"/>
              </a:spcBef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Storage</a:t>
            </a:r>
          </a:p>
          <a:p>
            <a:pPr marL="256032" indent="-256032">
              <a:spcBef>
                <a:spcPts val="800"/>
              </a:spcBef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Ordering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msgs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738434" y="4583592"/>
            <a:ext cx="2216177" cy="1152133"/>
            <a:chOff x="984224" y="4105667"/>
            <a:chExt cx="2216177" cy="1152133"/>
          </a:xfrm>
        </p:grpSpPr>
        <p:sp>
          <p:nvSpPr>
            <p:cNvPr id="26" name="Rectangle 25"/>
            <p:cNvSpPr/>
            <p:nvPr/>
          </p:nvSpPr>
          <p:spPr>
            <a:xfrm>
              <a:off x="990601" y="4135397"/>
              <a:ext cx="2209800" cy="1122403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84224" y="4105667"/>
              <a:ext cx="11103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 1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81" name="Can 80"/>
          <p:cNvSpPr/>
          <p:nvPr/>
        </p:nvSpPr>
        <p:spPr>
          <a:xfrm>
            <a:off x="1849535" y="4801920"/>
            <a:ext cx="1003300" cy="842605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Copy of state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3444801" y="4576517"/>
            <a:ext cx="2216178" cy="1152133"/>
            <a:chOff x="984223" y="4105667"/>
            <a:chExt cx="2216178" cy="1152133"/>
          </a:xfrm>
        </p:grpSpPr>
        <p:sp>
          <p:nvSpPr>
            <p:cNvPr id="88" name="Rectangle 87"/>
            <p:cNvSpPr/>
            <p:nvPr/>
          </p:nvSpPr>
          <p:spPr>
            <a:xfrm>
              <a:off x="990601" y="4135397"/>
              <a:ext cx="2209800" cy="1122403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984223" y="4105667"/>
              <a:ext cx="1111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 2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90" name="Can 89"/>
          <p:cNvSpPr/>
          <p:nvPr/>
        </p:nvSpPr>
        <p:spPr>
          <a:xfrm>
            <a:off x="4555903" y="4794845"/>
            <a:ext cx="1003300" cy="842605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Copy of state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6266822" y="4791253"/>
            <a:ext cx="1454547" cy="776197"/>
            <a:chOff x="6046650" y="3913798"/>
            <a:chExt cx="1454547" cy="776197"/>
          </a:xfrm>
        </p:grpSpPr>
        <p:sp>
          <p:nvSpPr>
            <p:cNvPr id="92" name="Rectangle 91"/>
            <p:cNvSpPr/>
            <p:nvPr/>
          </p:nvSpPr>
          <p:spPr>
            <a:xfrm>
              <a:off x="6046650" y="39137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199050" y="40661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351450" y="42185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351450" y="4196597"/>
              <a:ext cx="9695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105" name="Straight Connector 104"/>
          <p:cNvCxnSpPr/>
          <p:nvPr/>
        </p:nvCxnSpPr>
        <p:spPr>
          <a:xfrm>
            <a:off x="3522354" y="3351101"/>
            <a:ext cx="3305348" cy="1262221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2669266" y="3351101"/>
            <a:ext cx="1750333" cy="110507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>
            <a:off x="1297398" y="3844451"/>
            <a:ext cx="1104281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15625" y="5164568"/>
            <a:ext cx="892343" cy="2311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517826" y="5164568"/>
            <a:ext cx="892343" cy="2311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815625" y="4952924"/>
            <a:ext cx="892343" cy="65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521993" y="4945849"/>
            <a:ext cx="892343" cy="65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86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2" grpId="0" build="p"/>
      <p:bldP spid="81" grpId="0" animBg="1"/>
      <p:bldP spid="90" grpId="0" animBg="1"/>
      <p:bldP spid="85" grpId="0" animBg="1"/>
      <p:bldP spid="9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>
                <a:latin typeface="Arial" charset="0"/>
                <a:ea typeface="Arial" charset="0"/>
                <a:cs typeface="Arial" charset="0"/>
              </a:rPr>
              <a:pPr/>
              <a:t>41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9" name="Group 85"/>
          <p:cNvGrpSpPr/>
          <p:nvPr/>
        </p:nvGrpSpPr>
        <p:grpSpPr>
          <a:xfrm>
            <a:off x="738434" y="4583592"/>
            <a:ext cx="2216177" cy="1152133"/>
            <a:chOff x="984224" y="4105667"/>
            <a:chExt cx="2216177" cy="1152133"/>
          </a:xfrm>
        </p:grpSpPr>
        <p:sp>
          <p:nvSpPr>
            <p:cNvPr id="26" name="Rectangle 25"/>
            <p:cNvSpPr/>
            <p:nvPr/>
          </p:nvSpPr>
          <p:spPr>
            <a:xfrm>
              <a:off x="990601" y="4135397"/>
              <a:ext cx="2209800" cy="1122403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84224" y="4105667"/>
              <a:ext cx="11103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 1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81" name="Can 80"/>
          <p:cNvSpPr/>
          <p:nvPr/>
        </p:nvSpPr>
        <p:spPr>
          <a:xfrm>
            <a:off x="1849535" y="4801920"/>
            <a:ext cx="1003300" cy="842605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90500">
              <a:srgbClr val="FFFF00">
                <a:alpha val="75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Copy of state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815625" y="4952924"/>
            <a:ext cx="892343" cy="65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0" name="Group 86"/>
          <p:cNvGrpSpPr/>
          <p:nvPr/>
        </p:nvGrpSpPr>
        <p:grpSpPr>
          <a:xfrm>
            <a:off x="3444801" y="4576517"/>
            <a:ext cx="2216178" cy="1152133"/>
            <a:chOff x="984223" y="4105667"/>
            <a:chExt cx="2216178" cy="1152133"/>
          </a:xfrm>
        </p:grpSpPr>
        <p:sp>
          <p:nvSpPr>
            <p:cNvPr id="88" name="Rectangle 87"/>
            <p:cNvSpPr/>
            <p:nvPr/>
          </p:nvSpPr>
          <p:spPr>
            <a:xfrm>
              <a:off x="990601" y="4135397"/>
              <a:ext cx="2209800" cy="1122403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984223" y="4105667"/>
              <a:ext cx="1111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 2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90" name="Can 89"/>
          <p:cNvSpPr/>
          <p:nvPr/>
        </p:nvSpPr>
        <p:spPr>
          <a:xfrm>
            <a:off x="4555903" y="4794845"/>
            <a:ext cx="1003300" cy="842605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90500">
              <a:srgbClr val="FFFF00">
                <a:alpha val="75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Copy of state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521993" y="4945849"/>
            <a:ext cx="892343" cy="65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1" name="Group 98"/>
          <p:cNvGrpSpPr/>
          <p:nvPr/>
        </p:nvGrpSpPr>
        <p:grpSpPr>
          <a:xfrm>
            <a:off x="6266822" y="4791253"/>
            <a:ext cx="1454547" cy="776197"/>
            <a:chOff x="6046650" y="3913798"/>
            <a:chExt cx="1454547" cy="776197"/>
          </a:xfrm>
        </p:grpSpPr>
        <p:sp>
          <p:nvSpPr>
            <p:cNvPr id="92" name="Rectangle 91"/>
            <p:cNvSpPr/>
            <p:nvPr/>
          </p:nvSpPr>
          <p:spPr>
            <a:xfrm>
              <a:off x="6046650" y="39137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199050" y="40661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351450" y="42185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351450" y="4196597"/>
              <a:ext cx="9695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33" name="Content Placeholder 2"/>
          <p:cNvSpPr txBox="1">
            <a:spLocks/>
          </p:cNvSpPr>
          <p:nvPr/>
        </p:nvSpPr>
        <p:spPr>
          <a:xfrm>
            <a:off x="3621730" y="102103"/>
            <a:ext cx="52936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R="0" lvl="0" indent="-3429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noProof="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How do you keep clients’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local copies consistent?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40958" y="1304824"/>
            <a:ext cx="4301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(esp. with offline access)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36283" y="1735104"/>
            <a:ext cx="2430582" cy="134662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3522354" y="3351101"/>
            <a:ext cx="3305348" cy="1262221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669266" y="3351101"/>
            <a:ext cx="1750333" cy="110507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1297398" y="3844451"/>
            <a:ext cx="1104281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2516291" y="1961563"/>
            <a:ext cx="1250574" cy="1034613"/>
            <a:chOff x="6429375" y="1784787"/>
            <a:chExt cx="1250574" cy="1034613"/>
          </a:xfrm>
        </p:grpSpPr>
        <p:sp>
          <p:nvSpPr>
            <p:cNvPr id="43" name="Can 42"/>
            <p:cNvSpPr/>
            <p:nvPr/>
          </p:nvSpPr>
          <p:spPr>
            <a:xfrm>
              <a:off x="6429375" y="1784787"/>
              <a:ext cx="1004623" cy="842605"/>
            </a:xfrm>
            <a:prstGeom prst="can">
              <a:avLst/>
            </a:prstGeom>
            <a:solidFill>
              <a:srgbClr val="FBBB02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Encrypted</a:t>
              </a:r>
            </a:p>
            <a:p>
              <a:pPr algn="ctr"/>
              <a:r>
                <a:rPr lang="en-US" sz="1300" dirty="0" smtClean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state</a:t>
              </a:r>
              <a:endParaRPr lang="en-US" sz="13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pic>
          <p:nvPicPr>
            <p:cNvPr id="44" name="Picture 43" descr="Lock-256x256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90926" y="2331720"/>
              <a:ext cx="489023" cy="487680"/>
            </a:xfrm>
            <a:prstGeom prst="rect">
              <a:avLst/>
            </a:prstGeom>
          </p:spPr>
        </p:pic>
      </p:grpSp>
      <p:sp>
        <p:nvSpPr>
          <p:cNvPr id="46" name="TextBox 45"/>
          <p:cNvSpPr txBox="1"/>
          <p:nvPr/>
        </p:nvSpPr>
        <p:spPr>
          <a:xfrm>
            <a:off x="1336282" y="1735105"/>
            <a:ext cx="10258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Server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Problem #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175028" y="1886144"/>
            <a:ext cx="3631849" cy="2480654"/>
            <a:chOff x="5315627" y="1904232"/>
            <a:chExt cx="3631849" cy="2480654"/>
          </a:xfrm>
        </p:grpSpPr>
        <p:sp>
          <p:nvSpPr>
            <p:cNvPr id="48" name="TextBox 47"/>
            <p:cNvSpPr txBox="1"/>
            <p:nvPr/>
          </p:nvSpPr>
          <p:spPr>
            <a:xfrm flipH="1">
              <a:off x="6748971" y="1904232"/>
              <a:ext cx="8639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A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 flipH="1">
              <a:off x="6174008" y="2975953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B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 flipH="1">
              <a:off x="6809932" y="3984776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D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15627" y="2289625"/>
              <a:ext cx="13773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Arial" charset="0"/>
                  <a:ea typeface="Arial" charset="0"/>
                  <a:cs typeface="Arial" charset="0"/>
                </a:rPr>
                <a:t>Insert</a:t>
              </a:r>
            </a:p>
            <a:p>
              <a:r>
                <a:rPr lang="en-US" sz="1400" dirty="0" smtClean="0">
                  <a:latin typeface="Arial" charset="0"/>
                  <a:ea typeface="Arial" charset="0"/>
                  <a:cs typeface="Arial" charset="0"/>
                </a:rPr>
                <a:t>(“1500s”, 166)</a:t>
              </a:r>
              <a:endParaRPr lang="en-US" sz="14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640006" y="2295561"/>
              <a:ext cx="72167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Arial" charset="0"/>
                  <a:ea typeface="Arial" charset="0"/>
                  <a:cs typeface="Arial" charset="0"/>
                </a:rPr>
                <a:t>Delete</a:t>
              </a:r>
            </a:p>
            <a:p>
              <a:r>
                <a:rPr lang="en-US" sz="1400" dirty="0" smtClean="0">
                  <a:latin typeface="Arial" charset="0"/>
                  <a:ea typeface="Arial" charset="0"/>
                  <a:cs typeface="Arial" charset="0"/>
                </a:rPr>
                <a:t>(1</a:t>
              </a:r>
              <a:r>
                <a:rPr lang="en-US" sz="1400" dirty="0">
                  <a:latin typeface="Arial" charset="0"/>
                  <a:ea typeface="Arial" charset="0"/>
                  <a:cs typeface="Arial" charset="0"/>
                </a:rPr>
                <a:t>, </a:t>
              </a:r>
              <a:r>
                <a:rPr lang="en-US" sz="1400" dirty="0" smtClean="0">
                  <a:latin typeface="Arial" charset="0"/>
                  <a:ea typeface="Arial" charset="0"/>
                  <a:cs typeface="Arial" charset="0"/>
                </a:rPr>
                <a:t>0)</a:t>
              </a:r>
              <a:endParaRPr lang="en-US" sz="1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938550" y="3590351"/>
              <a:ext cx="721671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Arial" charset="0"/>
                  <a:ea typeface="Arial" charset="0"/>
                  <a:cs typeface="Arial" charset="0"/>
                </a:rPr>
                <a:t>Delete</a:t>
              </a:r>
            </a:p>
            <a:p>
              <a:r>
                <a:rPr lang="en-US" sz="1400" dirty="0" smtClean="0">
                  <a:latin typeface="Arial" charset="0"/>
                  <a:ea typeface="Arial" charset="0"/>
                  <a:cs typeface="Arial" charset="0"/>
                </a:rPr>
                <a:t>(1, 0)</a:t>
              </a:r>
            </a:p>
            <a:p>
              <a:endParaRPr lang="en-US" sz="1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 flipH="1">
              <a:off x="7489669" y="2975953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56" name="Straight Arrow Connector 55"/>
            <p:cNvCxnSpPr>
              <a:cxnSpLocks noChangeAspect="1"/>
            </p:cNvCxnSpPr>
            <p:nvPr/>
          </p:nvCxnSpPr>
          <p:spPr>
            <a:xfrm flipH="1">
              <a:off x="6606079" y="2333103"/>
              <a:ext cx="422071" cy="640080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cxnSpLocks noChangeAspect="1"/>
            </p:cNvCxnSpPr>
            <p:nvPr/>
          </p:nvCxnSpPr>
          <p:spPr>
            <a:xfrm>
              <a:off x="7329440" y="2333103"/>
              <a:ext cx="422071" cy="640080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cxnSpLocks noChangeAspect="1"/>
            </p:cNvCxnSpPr>
            <p:nvPr/>
          </p:nvCxnSpPr>
          <p:spPr>
            <a:xfrm flipH="1">
              <a:off x="7329440" y="3404064"/>
              <a:ext cx="422071" cy="640080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cxnSpLocks noChangeAspect="1"/>
            </p:cNvCxnSpPr>
            <p:nvPr/>
          </p:nvCxnSpPr>
          <p:spPr>
            <a:xfrm>
              <a:off x="6606079" y="3404064"/>
              <a:ext cx="422071" cy="640080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7570176" y="3468894"/>
              <a:ext cx="13773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Arial" charset="0"/>
                  <a:ea typeface="Arial" charset="0"/>
                  <a:cs typeface="Arial" charset="0"/>
                </a:rPr>
                <a:t>Insert</a:t>
              </a:r>
            </a:p>
            <a:p>
              <a:r>
                <a:rPr lang="en-US" sz="1400" dirty="0" smtClean="0">
                  <a:latin typeface="Arial" charset="0"/>
                  <a:ea typeface="Arial" charset="0"/>
                  <a:cs typeface="Arial" charset="0"/>
                </a:rPr>
                <a:t>(“1500s”, 165)</a:t>
              </a:r>
              <a:endParaRPr lang="en-US" sz="14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046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>
                <a:latin typeface="Arial" charset="0"/>
                <a:ea typeface="Arial" charset="0"/>
                <a:cs typeface="Arial" charset="0"/>
              </a:rPr>
              <a:pPr/>
              <a:t>42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9" name="Group 85"/>
          <p:cNvGrpSpPr/>
          <p:nvPr/>
        </p:nvGrpSpPr>
        <p:grpSpPr>
          <a:xfrm>
            <a:off x="738434" y="4583592"/>
            <a:ext cx="2216177" cy="1152133"/>
            <a:chOff x="984224" y="4105667"/>
            <a:chExt cx="2216177" cy="1152133"/>
          </a:xfrm>
        </p:grpSpPr>
        <p:sp>
          <p:nvSpPr>
            <p:cNvPr id="26" name="Rectangle 25"/>
            <p:cNvSpPr/>
            <p:nvPr/>
          </p:nvSpPr>
          <p:spPr>
            <a:xfrm>
              <a:off x="990601" y="4135397"/>
              <a:ext cx="2209800" cy="1122403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84224" y="4105667"/>
              <a:ext cx="11103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 1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81" name="Can 80"/>
          <p:cNvSpPr/>
          <p:nvPr/>
        </p:nvSpPr>
        <p:spPr>
          <a:xfrm>
            <a:off x="1849535" y="4801920"/>
            <a:ext cx="1003300" cy="842605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Copy of state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815625" y="4952924"/>
            <a:ext cx="892343" cy="65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0" name="Group 86"/>
          <p:cNvGrpSpPr/>
          <p:nvPr/>
        </p:nvGrpSpPr>
        <p:grpSpPr>
          <a:xfrm>
            <a:off x="3444801" y="4576517"/>
            <a:ext cx="2216178" cy="1152133"/>
            <a:chOff x="984223" y="4105667"/>
            <a:chExt cx="2216178" cy="1152133"/>
          </a:xfrm>
        </p:grpSpPr>
        <p:sp>
          <p:nvSpPr>
            <p:cNvPr id="88" name="Rectangle 87"/>
            <p:cNvSpPr/>
            <p:nvPr/>
          </p:nvSpPr>
          <p:spPr>
            <a:xfrm>
              <a:off x="990601" y="4135397"/>
              <a:ext cx="2209800" cy="1122403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984223" y="4105667"/>
              <a:ext cx="1111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 2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90" name="Can 89"/>
          <p:cNvSpPr/>
          <p:nvPr/>
        </p:nvSpPr>
        <p:spPr>
          <a:xfrm>
            <a:off x="4555903" y="4794845"/>
            <a:ext cx="1003300" cy="842605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Copy of state</a:t>
            </a:r>
            <a:endParaRPr lang="en-US" sz="16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521993" y="4945849"/>
            <a:ext cx="892343" cy="65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App logic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1" name="Group 98"/>
          <p:cNvGrpSpPr/>
          <p:nvPr/>
        </p:nvGrpSpPr>
        <p:grpSpPr>
          <a:xfrm>
            <a:off x="6266822" y="4791253"/>
            <a:ext cx="1454547" cy="776197"/>
            <a:chOff x="6046650" y="3913798"/>
            <a:chExt cx="1454547" cy="776197"/>
          </a:xfrm>
        </p:grpSpPr>
        <p:sp>
          <p:nvSpPr>
            <p:cNvPr id="92" name="Rectangle 91"/>
            <p:cNvSpPr/>
            <p:nvPr/>
          </p:nvSpPr>
          <p:spPr>
            <a:xfrm>
              <a:off x="6046650" y="39137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199050" y="40661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351450" y="42185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351450" y="4196597"/>
              <a:ext cx="9695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33" name="Content Placeholder 2"/>
          <p:cNvSpPr txBox="1">
            <a:spLocks/>
          </p:cNvSpPr>
          <p:nvPr/>
        </p:nvSpPr>
        <p:spPr>
          <a:xfrm>
            <a:off x="3929569" y="126137"/>
            <a:ext cx="4354155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R="0" lvl="0" indent="-3429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noProof="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How do you deal with a malicious server?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336283" y="1735104"/>
            <a:ext cx="2430582" cy="1346628"/>
            <a:chOff x="3293995" y="1233470"/>
            <a:chExt cx="2647314" cy="1285021"/>
          </a:xfrm>
          <a:effectLst>
            <a:glow rad="190500">
              <a:srgbClr val="FF0000">
                <a:alpha val="75000"/>
              </a:srgbClr>
            </a:glow>
          </a:effectLst>
        </p:grpSpPr>
        <p:sp>
          <p:nvSpPr>
            <p:cNvPr id="34" name="Rectangle 33"/>
            <p:cNvSpPr/>
            <p:nvPr/>
          </p:nvSpPr>
          <p:spPr>
            <a:xfrm>
              <a:off x="3293995" y="1233470"/>
              <a:ext cx="2647314" cy="1285021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313525" y="1233471"/>
              <a:ext cx="1075935" cy="381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Server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3522354" y="3351101"/>
            <a:ext cx="3305348" cy="1262221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669266" y="3351101"/>
            <a:ext cx="1750333" cy="110507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1297398" y="3844451"/>
            <a:ext cx="1104281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Picture 30" descr="face-devil-m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379" y="2369584"/>
            <a:ext cx="1120064" cy="972986"/>
          </a:xfrm>
          <a:prstGeom prst="rect">
            <a:avLst/>
          </a:prstGeom>
        </p:spPr>
      </p:pic>
      <p:sp>
        <p:nvSpPr>
          <p:cNvPr id="3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Problem #2: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516291" y="1961563"/>
            <a:ext cx="1250574" cy="1034613"/>
            <a:chOff x="6429375" y="1784787"/>
            <a:chExt cx="1250574" cy="1034613"/>
          </a:xfrm>
        </p:grpSpPr>
        <p:sp>
          <p:nvSpPr>
            <p:cNvPr id="44" name="Can 43"/>
            <p:cNvSpPr/>
            <p:nvPr/>
          </p:nvSpPr>
          <p:spPr>
            <a:xfrm>
              <a:off x="6429375" y="1784787"/>
              <a:ext cx="1004623" cy="842605"/>
            </a:xfrm>
            <a:prstGeom prst="can">
              <a:avLst/>
            </a:prstGeom>
            <a:solidFill>
              <a:srgbClr val="FBBB02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Encrypted</a:t>
              </a:r>
            </a:p>
            <a:p>
              <a:pPr algn="ctr"/>
              <a:r>
                <a:rPr lang="en-US" sz="1300" dirty="0" smtClean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state</a:t>
              </a:r>
              <a:endParaRPr lang="en-US" sz="13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pic>
          <p:nvPicPr>
            <p:cNvPr id="45" name="Picture 44" descr="Lock-256x256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90926" y="2331720"/>
              <a:ext cx="489023" cy="4876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6802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a malicious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789" y="1524242"/>
            <a:ext cx="5635858" cy="1117229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Digital signatures aren’t enough</a:t>
            </a:r>
          </a:p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Server can </a:t>
            </a:r>
            <a:r>
              <a:rPr lang="en-US" sz="2800" dirty="0" smtClean="0">
                <a:solidFill>
                  <a:srgbClr val="E46C0A"/>
                </a:solidFill>
                <a:latin typeface="Arial" charset="0"/>
                <a:ea typeface="Arial" charset="0"/>
                <a:cs typeface="Arial" charset="0"/>
              </a:rPr>
              <a:t>equivocate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/>
              <a:pPr/>
              <a:t>43</a:t>
            </a:fld>
            <a:endParaRPr lang="en-US"/>
          </a:p>
        </p:txBody>
      </p:sp>
      <p:cxnSp>
        <p:nvCxnSpPr>
          <p:cNvPr id="81" name="Straight Connector 80"/>
          <p:cNvCxnSpPr/>
          <p:nvPr/>
        </p:nvCxnSpPr>
        <p:spPr>
          <a:xfrm rot="10800000" flipV="1">
            <a:off x="6217836" y="2775078"/>
            <a:ext cx="700108" cy="652439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10800000" flipH="1" flipV="1">
            <a:off x="7377862" y="2762378"/>
            <a:ext cx="700108" cy="652439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5276774" y="2762378"/>
            <a:ext cx="1119033" cy="373011"/>
            <a:chOff x="1803399" y="3950898"/>
            <a:chExt cx="1119033" cy="373011"/>
          </a:xfrm>
          <a:effectLst>
            <a:outerShdw blurRad="50800" dist="38100" dir="2700000">
              <a:srgbClr val="000000">
                <a:alpha val="43000"/>
              </a:srgbClr>
            </a:outerShdw>
          </a:effectLst>
        </p:grpSpPr>
        <p:sp>
          <p:nvSpPr>
            <p:cNvPr id="92" name="Rectangle 91"/>
            <p:cNvSpPr/>
            <p:nvPr/>
          </p:nvSpPr>
          <p:spPr>
            <a:xfrm>
              <a:off x="1803399" y="3950898"/>
              <a:ext cx="373011" cy="373011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A</a:t>
              </a:r>
              <a:endPara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176410" y="3950898"/>
              <a:ext cx="373011" cy="373011"/>
            </a:xfrm>
            <a:prstGeom prst="rect">
              <a:avLst/>
            </a:prstGeom>
            <a:solidFill>
              <a:srgbClr val="FFE22E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B</a:t>
              </a:r>
              <a:endPara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549421" y="3950898"/>
              <a:ext cx="373011" cy="37301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C</a:t>
              </a:r>
              <a:endPara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7880142" y="2762378"/>
            <a:ext cx="746022" cy="373011"/>
            <a:chOff x="7675116" y="2489202"/>
            <a:chExt cx="746022" cy="373011"/>
          </a:xfrm>
        </p:grpSpPr>
        <p:sp>
          <p:nvSpPr>
            <p:cNvPr id="95" name="Rectangle 94"/>
            <p:cNvSpPr/>
            <p:nvPr/>
          </p:nvSpPr>
          <p:spPr>
            <a:xfrm>
              <a:off x="8048127" y="2489202"/>
              <a:ext cx="373011" cy="373011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A</a:t>
              </a:r>
              <a:endPara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675116" y="2489202"/>
              <a:ext cx="373011" cy="37301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C</a:t>
              </a:r>
              <a:endPara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04" name="Content Placeholder 2"/>
          <p:cNvSpPr txBox="1">
            <a:spLocks/>
          </p:cNvSpPr>
          <p:nvPr/>
        </p:nvSpPr>
        <p:spPr>
          <a:xfrm>
            <a:off x="443789" y="2851233"/>
            <a:ext cx="4512131" cy="289310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342900" indent="-342900">
              <a:spcBef>
                <a:spcPts val="800"/>
              </a:spcBef>
              <a:spcAft>
                <a:spcPts val="800"/>
              </a:spcAft>
              <a:defRPr/>
            </a:pP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fork* consistency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[LM07]</a:t>
            </a:r>
          </a:p>
          <a:p>
            <a:pPr marL="347472" indent="-342900" algn="l">
              <a:spcBef>
                <a:spcPts val="800"/>
              </a:spcBef>
              <a:spcAft>
                <a:spcPts val="800"/>
              </a:spcAft>
              <a:buFont typeface="Arial"/>
              <a:buChar char="•"/>
              <a:defRPr/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Honest server: </a:t>
            </a:r>
            <a:r>
              <a:rPr lang="en-US" sz="22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linearizability</a:t>
            </a:r>
            <a:endParaRPr lang="en-US" sz="2200" b="0" dirty="0" smtClean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marL="347472" indent="-342900" algn="l">
              <a:spcBef>
                <a:spcPts val="800"/>
              </a:spcBef>
              <a:spcAft>
                <a:spcPts val="800"/>
              </a:spcAft>
              <a:buFont typeface="Arial"/>
              <a:buChar char="•"/>
              <a:defRPr/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Malicious server: </a:t>
            </a:r>
            <a:r>
              <a:rPr lang="en-US" sz="2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Alice and Bob detect equivocation after exchanging 2 messages</a:t>
            </a:r>
          </a:p>
          <a:p>
            <a:pPr marL="347472" lvl="0" indent="-342900" algn="l">
              <a:spcBef>
                <a:spcPts val="800"/>
              </a:spcBef>
              <a:spcAft>
                <a:spcPts val="800"/>
              </a:spcAft>
              <a:buFont typeface="Arial"/>
              <a:buChar char="•"/>
              <a:defRPr/>
            </a:pPr>
            <a:r>
              <a:rPr lang="en-US" sz="2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Embed </a:t>
            </a:r>
            <a:r>
              <a:rPr lang="en-US" sz="2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hash chain in </a:t>
            </a:r>
            <a:r>
              <a:rPr lang="en-US" sz="2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every </a:t>
            </a:r>
            <a:r>
              <a:rPr lang="en-US" sz="22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msg</a:t>
            </a:r>
            <a:endParaRPr lang="en-US" sz="2200" b="0" dirty="0" smtClean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53739" y="6037771"/>
            <a:ext cx="8409450" cy="523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46C0A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Server can still fork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E46C0A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the clients, but can’t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E46C0A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unfork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E46C0A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07" name="Straight Connector 106"/>
          <p:cNvCxnSpPr/>
          <p:nvPr/>
        </p:nvCxnSpPr>
        <p:spPr>
          <a:xfrm rot="5400000">
            <a:off x="6421571" y="3750312"/>
            <a:ext cx="1468614" cy="1588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rgbClr val="FF0000">
                <a:alpha val="75000"/>
              </a:srgb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2" name="Group 98"/>
          <p:cNvGrpSpPr/>
          <p:nvPr/>
        </p:nvGrpSpPr>
        <p:grpSpPr>
          <a:xfrm>
            <a:off x="5177110" y="3599182"/>
            <a:ext cx="1454547" cy="776197"/>
            <a:chOff x="6046650" y="3913798"/>
            <a:chExt cx="1454547" cy="776197"/>
          </a:xfrm>
        </p:grpSpPr>
        <p:sp>
          <p:nvSpPr>
            <p:cNvPr id="83" name="Rectangle 82"/>
            <p:cNvSpPr/>
            <p:nvPr/>
          </p:nvSpPr>
          <p:spPr>
            <a:xfrm>
              <a:off x="6046650" y="39137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199050" y="40661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351450" y="4218598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351450" y="4196597"/>
              <a:ext cx="9695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6479586" y="1998336"/>
            <a:ext cx="1505458" cy="631609"/>
            <a:chOff x="6937874" y="1422328"/>
            <a:chExt cx="1505458" cy="631609"/>
          </a:xfrm>
        </p:grpSpPr>
        <p:grpSp>
          <p:nvGrpSpPr>
            <p:cNvPr id="88" name="Group 87"/>
            <p:cNvGrpSpPr/>
            <p:nvPr/>
          </p:nvGrpSpPr>
          <p:grpSpPr>
            <a:xfrm>
              <a:off x="6937874" y="1422328"/>
              <a:ext cx="1203535" cy="493398"/>
              <a:chOff x="6517834" y="5074052"/>
              <a:chExt cx="1203535" cy="493398"/>
            </a:xfrm>
            <a:effectLst>
              <a:glow rad="190500">
                <a:srgbClr val="FF0000">
                  <a:alpha val="75000"/>
                </a:srgbClr>
              </a:glow>
            </a:effectLst>
          </p:grpSpPr>
          <p:sp>
            <p:nvSpPr>
              <p:cNvPr id="89" name="Rectangle 88"/>
              <p:cNvSpPr/>
              <p:nvPr/>
            </p:nvSpPr>
            <p:spPr>
              <a:xfrm>
                <a:off x="6571622" y="5096053"/>
                <a:ext cx="1149747" cy="471397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6517834" y="5074052"/>
                <a:ext cx="10436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Server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pic>
          <p:nvPicPr>
            <p:cNvPr id="100" name="Picture 99" descr="face-devil-md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39486" y="1529383"/>
              <a:ext cx="603846" cy="524554"/>
            </a:xfrm>
            <a:prstGeom prst="rect">
              <a:avLst/>
            </a:prstGeom>
          </p:spPr>
        </p:pic>
      </p:grpSp>
      <p:grpSp>
        <p:nvGrpSpPr>
          <p:cNvPr id="111" name="Group 110"/>
          <p:cNvGrpSpPr/>
          <p:nvPr/>
        </p:nvGrpSpPr>
        <p:grpSpPr>
          <a:xfrm>
            <a:off x="7576979" y="3684133"/>
            <a:ext cx="1302147" cy="623797"/>
            <a:chOff x="7765653" y="3758347"/>
            <a:chExt cx="1302147" cy="623797"/>
          </a:xfrm>
        </p:grpSpPr>
        <p:sp>
          <p:nvSpPr>
            <p:cNvPr id="106" name="Rectangle 105"/>
            <p:cNvSpPr/>
            <p:nvPr/>
          </p:nvSpPr>
          <p:spPr>
            <a:xfrm>
              <a:off x="7765653" y="3758347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7918053" y="3910747"/>
              <a:ext cx="1149747" cy="471397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918053" y="3888746"/>
              <a:ext cx="9695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Client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10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627700" y="1373820"/>
            <a:ext cx="3749165" cy="514035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System design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>
                <a:latin typeface="Arial" charset="0"/>
                <a:ea typeface="Arial" charset="0"/>
                <a:cs typeface="Arial" charset="0"/>
              </a:rPr>
              <a:pPr/>
              <a:t>44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50490" y="3209770"/>
            <a:ext cx="3726375" cy="21101"/>
          </a:xfrm>
          <a:prstGeom prst="straightConnector1">
            <a:avLst/>
          </a:prstGeom>
          <a:ln w="38100" cap="sq" cmpd="sng" algn="ctr">
            <a:solidFill>
              <a:schemeClr val="tx1"/>
            </a:solidFill>
            <a:prstDash val="sysDash"/>
            <a:round/>
            <a:headEnd type="none" w="med" len="med"/>
            <a:tailEnd type="none" w="lg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7499" y="1376804"/>
            <a:ext cx="1404323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Client app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an 27"/>
          <p:cNvSpPr/>
          <p:nvPr/>
        </p:nvSpPr>
        <p:spPr>
          <a:xfrm>
            <a:off x="3242862" y="1485356"/>
            <a:ext cx="1001713" cy="67011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Local </a:t>
            </a:r>
          </a:p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state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6473" y="6100421"/>
            <a:ext cx="146706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SPORC lib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868295" y="2573464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7" name="Straight Connector 46"/>
          <p:cNvCxnSpPr>
            <a:endCxn id="67" idx="0"/>
          </p:cNvCxnSpPr>
          <p:nvPr/>
        </p:nvCxnSpPr>
        <p:spPr>
          <a:xfrm rot="5400000">
            <a:off x="3847836" y="2364070"/>
            <a:ext cx="417994" cy="795"/>
          </a:xfrm>
          <a:prstGeom prst="line">
            <a:avLst/>
          </a:pr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67" idx="2"/>
          </p:cNvCxnSpPr>
          <p:nvPr/>
        </p:nvCxnSpPr>
        <p:spPr>
          <a:xfrm rot="16200000" flipH="1">
            <a:off x="3646901" y="3359279"/>
            <a:ext cx="819865" cy="796"/>
          </a:xfrm>
          <a:prstGeom prst="line">
            <a:avLst/>
          </a:pr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3242862" y="2573465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rot="16200000" flipV="1">
            <a:off x="3222403" y="2364071"/>
            <a:ext cx="417994" cy="795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3021468" y="3359280"/>
            <a:ext cx="819865" cy="796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95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627700" y="1373820"/>
            <a:ext cx="3749165" cy="514035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System design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>
                <a:latin typeface="Arial" charset="0"/>
                <a:ea typeface="Arial" charset="0"/>
                <a:cs typeface="Arial" charset="0"/>
              </a:rPr>
              <a:pPr/>
              <a:t>45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50490" y="3209770"/>
            <a:ext cx="3726375" cy="21101"/>
          </a:xfrm>
          <a:prstGeom prst="straightConnector1">
            <a:avLst/>
          </a:prstGeom>
          <a:ln w="38100" cap="sq" cmpd="sng" algn="ctr">
            <a:solidFill>
              <a:schemeClr val="tx1"/>
            </a:solidFill>
            <a:prstDash val="sysDash"/>
            <a:round/>
            <a:headEnd type="none" w="med" len="med"/>
            <a:tailEnd type="none" w="lg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7499" y="1376804"/>
            <a:ext cx="1404323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Client app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an 27"/>
          <p:cNvSpPr/>
          <p:nvPr/>
        </p:nvSpPr>
        <p:spPr>
          <a:xfrm>
            <a:off x="3242862" y="1485356"/>
            <a:ext cx="1001713" cy="67011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Local </a:t>
            </a:r>
          </a:p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state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6473" y="6100421"/>
            <a:ext cx="146706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SPORC lib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709399" y="3532403"/>
            <a:ext cx="1881402" cy="376281"/>
            <a:chOff x="709399" y="3258361"/>
            <a:chExt cx="1881402" cy="376281"/>
          </a:xfrm>
        </p:grpSpPr>
        <p:sp>
          <p:nvSpPr>
            <p:cNvPr id="17" name="Rectangle 16"/>
            <p:cNvSpPr/>
            <p:nvPr/>
          </p:nvSpPr>
          <p:spPr>
            <a:xfrm>
              <a:off x="709399" y="3258361"/>
              <a:ext cx="376280" cy="37628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85679" y="3258361"/>
              <a:ext cx="376280" cy="37628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38240" y="3258361"/>
              <a:ext cx="376280" cy="37628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461960" y="3258361"/>
              <a:ext cx="376280" cy="37628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14521" y="3258361"/>
              <a:ext cx="376280" cy="37628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09398" y="3209238"/>
            <a:ext cx="1192077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52077" y="3209238"/>
            <a:ext cx="94214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Pending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2590801" y="2173396"/>
            <a:ext cx="1152919" cy="1735288"/>
            <a:chOff x="2590801" y="1940319"/>
            <a:chExt cx="1152919" cy="1735288"/>
          </a:xfrm>
        </p:grpSpPr>
        <p:sp>
          <p:nvSpPr>
            <p:cNvPr id="25" name="Rectangle 24"/>
            <p:cNvSpPr/>
            <p:nvPr/>
          </p:nvSpPr>
          <p:spPr>
            <a:xfrm>
              <a:off x="2590801" y="3299326"/>
              <a:ext cx="376280" cy="37628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190500">
                <a:srgbClr val="FFFF00">
                  <a:alpha val="75000"/>
                </a:srgbClr>
              </a:glo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7" name="Shape 26"/>
            <p:cNvCxnSpPr>
              <a:stCxn id="28" idx="3"/>
              <a:endCxn id="25" idx="3"/>
            </p:cNvCxnSpPr>
            <p:nvPr/>
          </p:nvCxnSpPr>
          <p:spPr>
            <a:xfrm rot="5400000">
              <a:off x="2581827" y="2325574"/>
              <a:ext cx="1547147" cy="776638"/>
            </a:xfrm>
            <a:prstGeom prst="bentConnector2">
              <a:avLst/>
            </a:prstGeom>
            <a:ln w="38100" cap="flat" cmpd="sng" algn="ctr">
              <a:solidFill>
                <a:srgbClr val="0000FF"/>
              </a:solidFill>
              <a:prstDash val="solid"/>
              <a:round/>
              <a:headEnd type="none" w="lg" len="me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ounded Rectangular Callout 25"/>
          <p:cNvSpPr/>
          <p:nvPr/>
        </p:nvSpPr>
        <p:spPr>
          <a:xfrm>
            <a:off x="209945" y="4488967"/>
            <a:ext cx="1476679" cy="825500"/>
          </a:xfrm>
          <a:prstGeom prst="wedgeRoundRectCallout">
            <a:avLst>
              <a:gd name="adj1" fmla="val 27997"/>
              <a:gd name="adj2" fmla="val -11965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fork*</a:t>
            </a:r>
          </a:p>
          <a:p>
            <a:pPr algn="ctr"/>
            <a:r>
              <a:rPr lang="en-US" sz="1900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consistent</a:t>
            </a:r>
            <a:endParaRPr lang="en-US" sz="1900" dirty="0">
              <a:solidFill>
                <a:schemeClr val="bg2">
                  <a:lumMod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Rounded Rectangular Callout 29"/>
          <p:cNvSpPr/>
          <p:nvPr/>
        </p:nvSpPr>
        <p:spPr>
          <a:xfrm>
            <a:off x="2104327" y="4488967"/>
            <a:ext cx="1476679" cy="825500"/>
          </a:xfrm>
          <a:prstGeom prst="wedgeRoundRectCallout">
            <a:avLst>
              <a:gd name="adj1" fmla="val -30086"/>
              <a:gd name="adj2" fmla="val -119655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causally</a:t>
            </a:r>
          </a:p>
          <a:p>
            <a:pPr algn="ctr"/>
            <a:r>
              <a:rPr lang="en-US" sz="1900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consistent</a:t>
            </a:r>
            <a:endParaRPr lang="en-US" sz="1900" dirty="0">
              <a:solidFill>
                <a:schemeClr val="bg2">
                  <a:lumMod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62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30" grpId="0" animBg="1"/>
      <p:bldP spid="30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309628" y="1376803"/>
            <a:ext cx="2377172" cy="175187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03001" y="2001510"/>
            <a:ext cx="1966378" cy="801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27700" y="1373820"/>
            <a:ext cx="3749165" cy="514035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System design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>
                <a:latin typeface="Arial" charset="0"/>
                <a:ea typeface="Arial" charset="0"/>
                <a:cs typeface="Arial" charset="0"/>
              </a:rPr>
              <a:pPr/>
              <a:t>46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50490" y="3209770"/>
            <a:ext cx="3726375" cy="21101"/>
          </a:xfrm>
          <a:prstGeom prst="straightConnector1">
            <a:avLst/>
          </a:prstGeom>
          <a:ln w="38100" cap="sq" cmpd="sng" algn="ctr">
            <a:solidFill>
              <a:schemeClr val="tx1"/>
            </a:solidFill>
            <a:prstDash val="sysDash"/>
            <a:round/>
            <a:headEnd type="none" w="med" len="med"/>
            <a:tailEnd type="none" w="lg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7499" y="1376804"/>
            <a:ext cx="1404323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Client app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an 27"/>
          <p:cNvSpPr/>
          <p:nvPr/>
        </p:nvSpPr>
        <p:spPr>
          <a:xfrm>
            <a:off x="3242862" y="1485356"/>
            <a:ext cx="1001713" cy="67011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Local </a:t>
            </a:r>
          </a:p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state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6473" y="6100421"/>
            <a:ext cx="146706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SPORC lib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939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8567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90801" y="3532403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61960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14521" y="3532403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9398" y="3209238"/>
            <a:ext cx="1192077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52077" y="3209238"/>
            <a:ext cx="94214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Pending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838241" y="3530670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905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3" name="Picture 32" descr="Lock-256x25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106" y="2539147"/>
            <a:ext cx="451595" cy="451595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09629" y="1373820"/>
            <a:ext cx="1034610" cy="415498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Server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85909" y="1693733"/>
            <a:ext cx="163566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Encrypted state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68590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6218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438470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814751" y="2203831"/>
            <a:ext cx="376280" cy="376281"/>
          </a:xfrm>
          <a:prstGeom prst="rect">
            <a:avLst/>
          </a:prstGeom>
          <a:solidFill>
            <a:srgbClr val="C4BD9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905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4" name="Elbow Connector 43"/>
          <p:cNvCxnSpPr>
            <a:stCxn id="25" idx="2"/>
            <a:endCxn id="41" idx="2"/>
          </p:cNvCxnSpPr>
          <p:nvPr/>
        </p:nvCxnSpPr>
        <p:spPr>
          <a:xfrm rot="5400000" flipH="1" flipV="1">
            <a:off x="4351216" y="255277"/>
            <a:ext cx="1326839" cy="5976510"/>
          </a:xfrm>
          <a:prstGeom prst="bentConnector3">
            <a:avLst>
              <a:gd name="adj1" fmla="val -29578"/>
            </a:avLst>
          </a:prstGeom>
          <a:ln w="38100" cap="flat" cmpd="sng" algn="ctr">
            <a:solidFill>
              <a:srgbClr val="0000FF"/>
            </a:solidFill>
            <a:prstDash val="solid"/>
            <a:round/>
            <a:headEnd type="none" w="lg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3245988" y="3983389"/>
            <a:ext cx="959953" cy="62338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Encrypt &amp; sign</a:t>
            </a:r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39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309628" y="1376803"/>
            <a:ext cx="2377172" cy="175187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03001" y="2001510"/>
            <a:ext cx="1966378" cy="801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27700" y="1373820"/>
            <a:ext cx="3749165" cy="514035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System design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/>
              <a:pPr/>
              <a:t>47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50490" y="3209770"/>
            <a:ext cx="3726375" cy="21101"/>
          </a:xfrm>
          <a:prstGeom prst="straightConnector1">
            <a:avLst/>
          </a:prstGeom>
          <a:ln w="38100" cap="sq" cmpd="sng" algn="ctr">
            <a:solidFill>
              <a:schemeClr val="tx1"/>
            </a:solidFill>
            <a:prstDash val="sysDash"/>
            <a:round/>
            <a:headEnd type="none" w="med" len="med"/>
            <a:tailEnd type="none" w="lg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7499" y="1376804"/>
            <a:ext cx="1404323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Client app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an 27"/>
          <p:cNvSpPr/>
          <p:nvPr/>
        </p:nvSpPr>
        <p:spPr>
          <a:xfrm>
            <a:off x="3242862" y="1485356"/>
            <a:ext cx="1001713" cy="67011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Local </a:t>
            </a:r>
          </a:p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state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6473" y="6100421"/>
            <a:ext cx="146706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SPORC lib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939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8567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90801" y="3532403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61960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14521" y="3532403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9398" y="3209238"/>
            <a:ext cx="1192077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52077" y="3209238"/>
            <a:ext cx="94214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Pending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838241" y="3530670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3" name="Picture 32" descr="Lock-256x25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106" y="2539147"/>
            <a:ext cx="451595" cy="451595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09629" y="1373820"/>
            <a:ext cx="1034610" cy="415498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Server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85909" y="1693733"/>
            <a:ext cx="163566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Encrypted state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68590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6218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438470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814751" y="2203831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905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967081" y="5606784"/>
            <a:ext cx="1013529" cy="62338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90500">
              <a:srgbClr val="FFFF00">
                <a:alpha val="75000"/>
              </a:srgbClr>
            </a:glow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Verify &amp; decrypt</a:t>
            </a:r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7" name="Straight Connector 66"/>
          <p:cNvCxnSpPr>
            <a:endCxn id="53" idx="3"/>
          </p:cNvCxnSpPr>
          <p:nvPr/>
        </p:nvCxnSpPr>
        <p:spPr>
          <a:xfrm rot="10800000" flipV="1">
            <a:off x="3980611" y="2581845"/>
            <a:ext cx="4022281" cy="3336634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lg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ounded Rectangular Callout 67"/>
          <p:cNvSpPr/>
          <p:nvPr/>
        </p:nvSpPr>
        <p:spPr>
          <a:xfrm>
            <a:off x="1461959" y="4488967"/>
            <a:ext cx="2518651" cy="825500"/>
          </a:xfrm>
          <a:prstGeom prst="wedgeRoundRectCallout">
            <a:avLst>
              <a:gd name="adj1" fmla="val 28257"/>
              <a:gd name="adj2" fmla="val 8416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Compare history hash chains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43" name="Group 132"/>
          <p:cNvGrpSpPr/>
          <p:nvPr/>
        </p:nvGrpSpPr>
        <p:grpSpPr>
          <a:xfrm>
            <a:off x="7055730" y="5220169"/>
            <a:ext cx="1622636" cy="852903"/>
            <a:chOff x="6489518" y="3915441"/>
            <a:chExt cx="1622636" cy="852903"/>
          </a:xfrm>
        </p:grpSpPr>
        <p:sp>
          <p:nvSpPr>
            <p:cNvPr id="44" name="Rectangle 43"/>
            <p:cNvSpPr/>
            <p:nvPr/>
          </p:nvSpPr>
          <p:spPr>
            <a:xfrm>
              <a:off x="6489518" y="3915441"/>
              <a:ext cx="1300884" cy="56166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641715" y="4067841"/>
              <a:ext cx="1300884" cy="56166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46" name="Group 117"/>
            <p:cNvGrpSpPr/>
            <p:nvPr/>
          </p:nvGrpSpPr>
          <p:grpSpPr>
            <a:xfrm>
              <a:off x="6785349" y="4187430"/>
              <a:ext cx="1326805" cy="580914"/>
              <a:chOff x="4600389" y="4599588"/>
              <a:chExt cx="1326805" cy="580914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626310" y="4618841"/>
                <a:ext cx="1300884" cy="561661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4600389" y="4599588"/>
                <a:ext cx="8964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Arial" charset="0"/>
                    <a:ea typeface="Arial" charset="0"/>
                    <a:cs typeface="Arial" charset="0"/>
                  </a:rPr>
                  <a:t>Client</a:t>
                </a:r>
              </a:p>
            </p:txBody>
          </p:sp>
        </p:grpSp>
      </p:grpSp>
      <p:cxnSp>
        <p:nvCxnSpPr>
          <p:cNvPr id="49" name="Straight Connector 48"/>
          <p:cNvCxnSpPr>
            <a:stCxn id="41" idx="2"/>
          </p:cNvCxnSpPr>
          <p:nvPr/>
        </p:nvCxnSpPr>
        <p:spPr>
          <a:xfrm>
            <a:off x="8002891" y="2580112"/>
            <a:ext cx="1" cy="2931299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lg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44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309628" y="1376803"/>
            <a:ext cx="2377172" cy="175187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03001" y="2001510"/>
            <a:ext cx="1966378" cy="801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27700" y="1373820"/>
            <a:ext cx="3749165" cy="514035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System design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/>
              <a:pPr/>
              <a:t>48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50490" y="3209770"/>
            <a:ext cx="3726375" cy="21101"/>
          </a:xfrm>
          <a:prstGeom prst="straightConnector1">
            <a:avLst/>
          </a:prstGeom>
          <a:ln w="38100" cap="sq" cmpd="sng" algn="ctr">
            <a:solidFill>
              <a:schemeClr val="tx1"/>
            </a:solidFill>
            <a:prstDash val="sysDash"/>
            <a:round/>
            <a:headEnd type="none" w="med" len="med"/>
            <a:tailEnd type="none" w="lg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7499" y="1376804"/>
            <a:ext cx="1404323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Client app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an 27"/>
          <p:cNvSpPr/>
          <p:nvPr/>
        </p:nvSpPr>
        <p:spPr>
          <a:xfrm>
            <a:off x="3242862" y="1485356"/>
            <a:ext cx="1001713" cy="67011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Local </a:t>
            </a:r>
          </a:p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state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6473" y="6100421"/>
            <a:ext cx="146706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SPORC lib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939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8567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90801" y="3532403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61960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14521" y="3532403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9398" y="3209238"/>
            <a:ext cx="1192077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52077" y="3209238"/>
            <a:ext cx="94214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Pending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838241" y="3530670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3" name="Picture 32" descr="Lock-256x25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106" y="2539147"/>
            <a:ext cx="451595" cy="451595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09629" y="1373820"/>
            <a:ext cx="1034610" cy="415498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Server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85909" y="1693733"/>
            <a:ext cx="163566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Encrypted state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68590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6218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438470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814751" y="2203831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905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9" name="Group 132"/>
          <p:cNvGrpSpPr/>
          <p:nvPr/>
        </p:nvGrpSpPr>
        <p:grpSpPr>
          <a:xfrm>
            <a:off x="7055730" y="5220169"/>
            <a:ext cx="1622636" cy="852903"/>
            <a:chOff x="6489518" y="3915441"/>
            <a:chExt cx="1622636" cy="852903"/>
          </a:xfrm>
        </p:grpSpPr>
        <p:sp>
          <p:nvSpPr>
            <p:cNvPr id="32" name="Rectangle 31"/>
            <p:cNvSpPr/>
            <p:nvPr/>
          </p:nvSpPr>
          <p:spPr>
            <a:xfrm>
              <a:off x="6489518" y="3915441"/>
              <a:ext cx="1300884" cy="56166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641715" y="4067841"/>
              <a:ext cx="1300884" cy="56166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35" name="Group 117"/>
            <p:cNvGrpSpPr/>
            <p:nvPr/>
          </p:nvGrpSpPr>
          <p:grpSpPr>
            <a:xfrm>
              <a:off x="6785349" y="4187430"/>
              <a:ext cx="1326805" cy="580914"/>
              <a:chOff x="4600389" y="4599588"/>
              <a:chExt cx="1326805" cy="580914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4626310" y="4618841"/>
                <a:ext cx="1300884" cy="561661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600389" y="4599588"/>
                <a:ext cx="8964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Arial" charset="0"/>
                    <a:ea typeface="Arial" charset="0"/>
                    <a:cs typeface="Arial" charset="0"/>
                  </a:rPr>
                  <a:t>Client</a:t>
                </a:r>
              </a:p>
            </p:txBody>
          </p:sp>
        </p:grpSp>
      </p:grpSp>
      <p:sp>
        <p:nvSpPr>
          <p:cNvPr id="53" name="Rounded Rectangle 52"/>
          <p:cNvSpPr/>
          <p:nvPr/>
        </p:nvSpPr>
        <p:spPr>
          <a:xfrm>
            <a:off x="2967081" y="5606784"/>
            <a:ext cx="1013529" cy="62338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90500">
              <a:srgbClr val="FFFF00">
                <a:alpha val="75000"/>
              </a:srgbClr>
            </a:glow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Verify &amp; decrypt</a:t>
            </a:r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9526" y="3334350"/>
            <a:ext cx="4546545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800"/>
              </a:spcBef>
              <a:spcAft>
                <a:spcPts val="800"/>
              </a:spcAft>
            </a:pPr>
            <a:r>
              <a:rPr lang="en-US" sz="2200" b="0" dirty="0" smtClean="0"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sz="2200" b="0" dirty="0" err="1" smtClean="0">
                <a:latin typeface="Arial" charset="0"/>
                <a:ea typeface="Arial" charset="0"/>
                <a:cs typeface="Arial" charset="0"/>
              </a:rPr>
              <a:t>op</a:t>
            </a:r>
            <a:r>
              <a:rPr lang="en-US" sz="2600" b="0" baseline="-25000" dirty="0" err="1" smtClean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US" sz="2200" b="0" dirty="0" smtClean="0">
                <a:latin typeface="Arial" charset="0"/>
                <a:ea typeface="Arial" charset="0"/>
                <a:cs typeface="Arial" charset="0"/>
              </a:rPr>
              <a:t> depends on </a:t>
            </a:r>
            <a:r>
              <a:rPr lang="en-US" sz="2200" b="0" dirty="0" err="1" smtClean="0">
                <a:latin typeface="Arial" charset="0"/>
                <a:ea typeface="Arial" charset="0"/>
                <a:cs typeface="Arial" charset="0"/>
              </a:rPr>
              <a:t>op</a:t>
            </a:r>
            <a:r>
              <a:rPr lang="en-US" sz="2600" b="0" baseline="-25000" dirty="0" err="1" smtClean="0">
                <a:latin typeface="Arial" charset="0"/>
                <a:ea typeface="Arial" charset="0"/>
                <a:cs typeface="Arial" charset="0"/>
              </a:rPr>
              <a:t>i</a:t>
            </a:r>
            <a:r>
              <a:rPr lang="en-US" sz="2200" b="0" baseline="-25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200" b="0" dirty="0" smtClean="0">
                <a:latin typeface="Arial" charset="0"/>
                <a:ea typeface="Arial" charset="0"/>
                <a:cs typeface="Arial" charset="0"/>
              </a:rPr>
              <a:t>, it includes</a:t>
            </a:r>
            <a:endParaRPr lang="en-US" sz="2200" baseline="-25000" dirty="0">
              <a:latin typeface="Arial" charset="0"/>
              <a:ea typeface="Arial" charset="0"/>
              <a:cs typeface="Arial" charset="0"/>
            </a:endParaRPr>
          </a:p>
          <a:p>
            <a:pPr algn="l">
              <a:spcBef>
                <a:spcPts val="800"/>
              </a:spcBef>
              <a:spcAft>
                <a:spcPts val="800"/>
              </a:spcAft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  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H(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op</a:t>
            </a:r>
            <a:r>
              <a:rPr lang="en-US" sz="2800" baseline="-25000" dirty="0" err="1" smtClean="0">
                <a:latin typeface="Arial" charset="0"/>
                <a:ea typeface="Arial" charset="0"/>
                <a:cs typeface="Arial" charset="0"/>
              </a:rPr>
              <a:t>i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|| H(op</a:t>
            </a:r>
            <a:r>
              <a:rPr lang="en-US" sz="2800" baseline="-25000" dirty="0" smtClean="0">
                <a:latin typeface="Arial" charset="0"/>
                <a:ea typeface="Arial" charset="0"/>
                <a:cs typeface="Arial" charset="0"/>
              </a:rPr>
              <a:t>i-1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|| H(op</a:t>
            </a:r>
            <a:r>
              <a:rPr lang="en-US" sz="2800" baseline="-25000" dirty="0" smtClean="0">
                <a:latin typeface="Arial" charset="0"/>
                <a:ea typeface="Arial" charset="0"/>
                <a:cs typeface="Arial" charset="0"/>
              </a:rPr>
              <a:t>i-2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…))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algn="l">
              <a:spcBef>
                <a:spcPts val="800"/>
              </a:spcBef>
              <a:spcAft>
                <a:spcPts val="800"/>
              </a:spcAft>
            </a:pPr>
            <a:r>
              <a:rPr lang="en-US" sz="2200" b="0" dirty="0" smtClean="0">
                <a:latin typeface="Arial" charset="0"/>
                <a:ea typeface="Arial" charset="0"/>
                <a:cs typeface="Arial" charset="0"/>
              </a:rPr>
              <a:t>Possible as ops sequentially ordered by server</a:t>
            </a:r>
            <a:endParaRPr lang="en-US" sz="2200" b="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3" name="Rounded Rectangular Callout 42"/>
          <p:cNvSpPr/>
          <p:nvPr/>
        </p:nvSpPr>
        <p:spPr>
          <a:xfrm>
            <a:off x="1461959" y="4488967"/>
            <a:ext cx="2518651" cy="825500"/>
          </a:xfrm>
          <a:prstGeom prst="wedgeRoundRectCallout">
            <a:avLst>
              <a:gd name="adj1" fmla="val 28257"/>
              <a:gd name="adj2" fmla="val 8416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Compare history hash chains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52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309628" y="1376803"/>
            <a:ext cx="2377172" cy="175187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03001" y="2001510"/>
            <a:ext cx="1966378" cy="801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27700" y="1373820"/>
            <a:ext cx="3749165" cy="514035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design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/>
              <a:pPr/>
              <a:t>49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50490" y="3209770"/>
            <a:ext cx="3726375" cy="21101"/>
          </a:xfrm>
          <a:prstGeom prst="straightConnector1">
            <a:avLst/>
          </a:prstGeom>
          <a:ln w="38100" cap="sq" cmpd="sng" algn="ctr">
            <a:solidFill>
              <a:schemeClr val="tx1"/>
            </a:solidFill>
            <a:prstDash val="sysDash"/>
            <a:round/>
            <a:headEnd type="none" w="med" len="med"/>
            <a:tailEnd type="none" w="lg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7499" y="1376804"/>
            <a:ext cx="1404323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Client app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an 27"/>
          <p:cNvSpPr/>
          <p:nvPr/>
        </p:nvSpPr>
        <p:spPr>
          <a:xfrm>
            <a:off x="3242862" y="1485356"/>
            <a:ext cx="1001713" cy="67011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Local </a:t>
            </a:r>
          </a:p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state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6473" y="6100421"/>
            <a:ext cx="146706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SPORC lib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939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8567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90801" y="3532403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61960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14521" y="3532403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9398" y="3209238"/>
            <a:ext cx="1192077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52077" y="3209238"/>
            <a:ext cx="94214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Pending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838241" y="3530670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3" name="Picture 32" descr="Lock-256x25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106" y="2539147"/>
            <a:ext cx="451595" cy="451595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09629" y="1373820"/>
            <a:ext cx="1034610" cy="415498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Server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85909" y="1693733"/>
            <a:ext cx="163566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Encrypted state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68590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6218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438470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814751" y="2203831"/>
            <a:ext cx="376280" cy="376281"/>
          </a:xfrm>
          <a:prstGeom prst="rect">
            <a:avLst/>
          </a:prstGeom>
          <a:solidFill>
            <a:srgbClr val="C4BD9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967081" y="5606784"/>
            <a:ext cx="1013529" cy="62338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Decrypt &amp; verify</a:t>
            </a:r>
            <a:endParaRPr lang="en-US" sz="14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0" name="Shape 49"/>
          <p:cNvCxnSpPr>
            <a:stCxn id="53" idx="1"/>
            <a:endCxn id="46" idx="2"/>
          </p:cNvCxnSpPr>
          <p:nvPr/>
        </p:nvCxnSpPr>
        <p:spPr>
          <a:xfrm rot="10800000">
            <a:off x="1273821" y="5361721"/>
            <a:ext cx="1693261" cy="556758"/>
          </a:xfrm>
          <a:prstGeom prst="bentConnector2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lg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085680" y="4985440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501677" y="4984973"/>
            <a:ext cx="376280" cy="376281"/>
          </a:xfrm>
          <a:prstGeom prst="rect">
            <a:avLst/>
          </a:prstGeom>
          <a:solidFill>
            <a:srgbClr val="FFFFD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1085680" y="3926613"/>
            <a:ext cx="604137" cy="1289704"/>
            <a:chOff x="1097465" y="3695736"/>
            <a:chExt cx="604137" cy="1289704"/>
          </a:xfrm>
        </p:grpSpPr>
        <p:sp>
          <p:nvSpPr>
            <p:cNvPr id="44" name="Oval 43"/>
            <p:cNvSpPr/>
            <p:nvPr/>
          </p:nvSpPr>
          <p:spPr>
            <a:xfrm>
              <a:off x="1097465" y="4061253"/>
              <a:ext cx="352710" cy="352710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T</a:t>
              </a:r>
            </a:p>
          </p:txBody>
        </p:sp>
        <p:cxnSp>
          <p:nvCxnSpPr>
            <p:cNvPr id="54" name="Straight Connector 53"/>
            <p:cNvCxnSpPr>
              <a:stCxn id="18" idx="2"/>
              <a:endCxn id="44" idx="0"/>
            </p:cNvCxnSpPr>
            <p:nvPr/>
          </p:nvCxnSpPr>
          <p:spPr>
            <a:xfrm flipH="1">
              <a:off x="1273820" y="3695736"/>
              <a:ext cx="11784" cy="365517"/>
            </a:xfrm>
            <a:prstGeom prst="line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lg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46" idx="0"/>
            </p:cNvCxnSpPr>
            <p:nvPr/>
          </p:nvCxnSpPr>
          <p:spPr>
            <a:xfrm rot="16200000" flipV="1">
              <a:off x="1104619" y="4816239"/>
              <a:ext cx="338400" cy="2"/>
            </a:xfrm>
            <a:prstGeom prst="line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lg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hape 66"/>
            <p:cNvCxnSpPr>
              <a:stCxn id="44" idx="6"/>
              <a:endCxn id="60" idx="0"/>
            </p:cNvCxnSpPr>
            <p:nvPr/>
          </p:nvCxnSpPr>
          <p:spPr>
            <a:xfrm>
              <a:off x="1450175" y="4237608"/>
              <a:ext cx="251427" cy="534417"/>
            </a:xfrm>
            <a:prstGeom prst="bentConnector2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lg" len="me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Rectangle 71"/>
          <p:cNvSpPr/>
          <p:nvPr/>
        </p:nvSpPr>
        <p:spPr>
          <a:xfrm>
            <a:off x="1911841" y="4985440"/>
            <a:ext cx="376280" cy="376281"/>
          </a:xfrm>
          <a:prstGeom prst="rect">
            <a:avLst/>
          </a:prstGeom>
          <a:solidFill>
            <a:srgbClr val="FFFF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323398" y="4985440"/>
            <a:ext cx="376280" cy="376281"/>
          </a:xfrm>
          <a:prstGeom prst="rect">
            <a:avLst/>
          </a:prstGeom>
          <a:solidFill>
            <a:srgbClr val="FFFF8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148323" y="4982773"/>
            <a:ext cx="376280" cy="376281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731905" y="4984973"/>
            <a:ext cx="376280" cy="376281"/>
          </a:xfrm>
          <a:prstGeom prst="rect">
            <a:avLst/>
          </a:prstGeom>
          <a:solidFill>
            <a:srgbClr val="FFFF6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8" name="Shape 77"/>
          <p:cNvCxnSpPr>
            <a:stCxn id="76" idx="3"/>
            <a:endCxn id="28" idx="3"/>
          </p:cNvCxnSpPr>
          <p:nvPr/>
        </p:nvCxnSpPr>
        <p:spPr>
          <a:xfrm flipV="1">
            <a:off x="3524603" y="2155468"/>
            <a:ext cx="219116" cy="3015446"/>
          </a:xfrm>
          <a:prstGeom prst="bentConnector2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lg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132"/>
          <p:cNvGrpSpPr/>
          <p:nvPr/>
        </p:nvGrpSpPr>
        <p:grpSpPr>
          <a:xfrm>
            <a:off x="7055730" y="5220169"/>
            <a:ext cx="1622636" cy="852903"/>
            <a:chOff x="6489518" y="3915441"/>
            <a:chExt cx="1622636" cy="852903"/>
          </a:xfrm>
        </p:grpSpPr>
        <p:sp>
          <p:nvSpPr>
            <p:cNvPr id="48" name="Rectangle 47"/>
            <p:cNvSpPr/>
            <p:nvPr/>
          </p:nvSpPr>
          <p:spPr>
            <a:xfrm>
              <a:off x="6489518" y="3915441"/>
              <a:ext cx="1300884" cy="56166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641715" y="4067841"/>
              <a:ext cx="1300884" cy="56166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51" name="Group 117"/>
            <p:cNvGrpSpPr/>
            <p:nvPr/>
          </p:nvGrpSpPr>
          <p:grpSpPr>
            <a:xfrm>
              <a:off x="6785349" y="4187430"/>
              <a:ext cx="1326805" cy="580914"/>
              <a:chOff x="4600389" y="4599588"/>
              <a:chExt cx="1326805" cy="580914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4626310" y="4618841"/>
                <a:ext cx="1300884" cy="561661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600389" y="4599588"/>
                <a:ext cx="8964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Arial" charset="0"/>
                    <a:ea typeface="Arial" charset="0"/>
                    <a:cs typeface="Arial" charset="0"/>
                  </a:rPr>
                  <a:t>Client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547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4.81481E-6 L 0.04895 4.81481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95 4.81481E-6 L 0.09288 4.81481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288 4.81481E-6 L 0.1335 4.81481E-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35 4.81481E-6 L 0.17586 0.00023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46" grpId="0" animBg="1"/>
      <p:bldP spid="72" grpId="0" animBg="1"/>
      <p:bldP spid="72" grpId="1" animBg="1"/>
      <p:bldP spid="73" grpId="0" animBg="1"/>
      <p:bldP spid="73" grpId="1" animBg="1"/>
      <p:bldP spid="76" grpId="0" animBg="1"/>
      <p:bldP spid="77" grpId="0" animBg="1"/>
      <p:bldP spid="7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483707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Encountered in many different settings: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Peer-to-peer (Bayou)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Multi-master: single cluster (Dynamo), wide-area (COPS)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Potential solutions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“Last writer wins”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Thomas Write Rule for DBs with timestamp-based concurrency control:  Ignore outdated writes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Application-specific merge/update:  Bayou,  Dynamo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600" dirty="0" smtClean="0"/>
              <a:t>Concurrent writes can conflict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065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627700" y="1373820"/>
            <a:ext cx="3749165" cy="514035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309628" y="1376803"/>
            <a:ext cx="2377172" cy="175187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03001" y="2001510"/>
            <a:ext cx="1966378" cy="801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design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/>
              <a:pPr/>
              <a:t>50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50490" y="3209770"/>
            <a:ext cx="3726375" cy="21101"/>
          </a:xfrm>
          <a:prstGeom prst="straightConnector1">
            <a:avLst/>
          </a:prstGeom>
          <a:ln w="38100" cap="sq" cmpd="sng" algn="ctr">
            <a:solidFill>
              <a:schemeClr val="tx1"/>
            </a:solidFill>
            <a:prstDash val="sysDash"/>
            <a:round/>
            <a:headEnd type="none" w="med" len="med"/>
            <a:tailEnd type="none" w="lg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7499" y="1376804"/>
            <a:ext cx="1404323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Client app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an 27"/>
          <p:cNvSpPr/>
          <p:nvPr/>
        </p:nvSpPr>
        <p:spPr>
          <a:xfrm>
            <a:off x="3242862" y="1485356"/>
            <a:ext cx="1001713" cy="67011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Local </a:t>
            </a:r>
          </a:p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state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6473" y="6100421"/>
            <a:ext cx="146706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SPORC lib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939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85679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61960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44749" y="4983198"/>
            <a:ext cx="376280" cy="3762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9398" y="3209238"/>
            <a:ext cx="1192077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36498" y="3209238"/>
            <a:ext cx="94214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Pending</a:t>
            </a:r>
          </a:p>
        </p:txBody>
      </p:sp>
      <p:pic>
        <p:nvPicPr>
          <p:cNvPr id="33" name="Picture 32" descr="Lock-256x25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106" y="2539147"/>
            <a:ext cx="451595" cy="451595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09629" y="1373820"/>
            <a:ext cx="1034610" cy="415498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Server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85909" y="1693733"/>
            <a:ext cx="163566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Encrypted state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68590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62189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438470" y="2205564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814751" y="2203831"/>
            <a:ext cx="376280" cy="376281"/>
          </a:xfrm>
          <a:prstGeom prst="rect">
            <a:avLst/>
          </a:prstGeom>
          <a:solidFill>
            <a:srgbClr val="C4BD9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838241" y="3532403"/>
            <a:ext cx="1134065" cy="376281"/>
            <a:chOff x="2214521" y="3299326"/>
            <a:chExt cx="1134065" cy="376281"/>
          </a:xfrm>
        </p:grpSpPr>
        <p:sp>
          <p:nvSpPr>
            <p:cNvPr id="19" name="Rectangle 18"/>
            <p:cNvSpPr/>
            <p:nvPr/>
          </p:nvSpPr>
          <p:spPr>
            <a:xfrm>
              <a:off x="2590801" y="3299326"/>
              <a:ext cx="376280" cy="37628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14521" y="3299326"/>
              <a:ext cx="376280" cy="37628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972306" y="3299326"/>
              <a:ext cx="376280" cy="37628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214705" y="3530202"/>
            <a:ext cx="1134065" cy="376281"/>
            <a:chOff x="2214521" y="3299326"/>
            <a:chExt cx="1134065" cy="376281"/>
          </a:xfrm>
        </p:grpSpPr>
        <p:sp>
          <p:nvSpPr>
            <p:cNvPr id="51" name="Rectangle 50"/>
            <p:cNvSpPr/>
            <p:nvPr/>
          </p:nvSpPr>
          <p:spPr>
            <a:xfrm>
              <a:off x="2590801" y="3299326"/>
              <a:ext cx="376280" cy="376281"/>
            </a:xfrm>
            <a:prstGeom prst="rect">
              <a:avLst/>
            </a:prstGeom>
            <a:solidFill>
              <a:srgbClr val="FFFFD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214521" y="3299326"/>
              <a:ext cx="376280" cy="376281"/>
            </a:xfrm>
            <a:prstGeom prst="rect">
              <a:avLst/>
            </a:prstGeom>
            <a:solidFill>
              <a:srgbClr val="FFFFD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972306" y="3299326"/>
              <a:ext cx="376280" cy="376281"/>
            </a:xfrm>
            <a:prstGeom prst="rect">
              <a:avLst/>
            </a:prstGeom>
            <a:solidFill>
              <a:srgbClr val="FFFFD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851125" y="3924412"/>
            <a:ext cx="928000" cy="1058786"/>
            <a:chOff x="1851125" y="3691335"/>
            <a:chExt cx="928000" cy="1058786"/>
          </a:xfrm>
        </p:grpSpPr>
        <p:sp>
          <p:nvSpPr>
            <p:cNvPr id="62" name="Oval 61"/>
            <p:cNvSpPr/>
            <p:nvPr/>
          </p:nvSpPr>
          <p:spPr>
            <a:xfrm>
              <a:off x="1851125" y="4059052"/>
              <a:ext cx="352710" cy="352710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T</a:t>
              </a:r>
            </a:p>
          </p:txBody>
        </p:sp>
        <p:cxnSp>
          <p:nvCxnSpPr>
            <p:cNvPr id="63" name="Straight Connector 62"/>
            <p:cNvCxnSpPr>
              <a:stCxn id="21" idx="2"/>
              <a:endCxn id="62" idx="0"/>
            </p:cNvCxnSpPr>
            <p:nvPr/>
          </p:nvCxnSpPr>
          <p:spPr>
            <a:xfrm>
              <a:off x="2026381" y="3693536"/>
              <a:ext cx="1099" cy="365516"/>
            </a:xfrm>
            <a:prstGeom prst="line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lg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endCxn id="62" idx="4"/>
            </p:cNvCxnSpPr>
            <p:nvPr/>
          </p:nvCxnSpPr>
          <p:spPr>
            <a:xfrm rot="16200000" flipV="1">
              <a:off x="1858314" y="4580929"/>
              <a:ext cx="338359" cy="26"/>
            </a:xfrm>
            <a:prstGeom prst="line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lg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hape 64"/>
            <p:cNvCxnSpPr>
              <a:stCxn id="62" idx="6"/>
              <a:endCxn id="51" idx="2"/>
            </p:cNvCxnSpPr>
            <p:nvPr/>
          </p:nvCxnSpPr>
          <p:spPr>
            <a:xfrm flipV="1">
              <a:off x="2203835" y="3691335"/>
              <a:ext cx="575290" cy="544072"/>
            </a:xfrm>
            <a:prstGeom prst="bentConnector2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lg" len="me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Rectangle 74"/>
          <p:cNvSpPr/>
          <p:nvPr/>
        </p:nvSpPr>
        <p:spPr>
          <a:xfrm>
            <a:off x="1844592" y="3532403"/>
            <a:ext cx="376280" cy="37628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905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45" name="Group 132"/>
          <p:cNvGrpSpPr/>
          <p:nvPr/>
        </p:nvGrpSpPr>
        <p:grpSpPr>
          <a:xfrm>
            <a:off x="7055730" y="5220169"/>
            <a:ext cx="1622636" cy="852903"/>
            <a:chOff x="6489518" y="3915441"/>
            <a:chExt cx="1622636" cy="852903"/>
          </a:xfrm>
        </p:grpSpPr>
        <p:sp>
          <p:nvSpPr>
            <p:cNvPr id="46" name="Rectangle 45"/>
            <p:cNvSpPr/>
            <p:nvPr/>
          </p:nvSpPr>
          <p:spPr>
            <a:xfrm>
              <a:off x="6489518" y="3915441"/>
              <a:ext cx="1300884" cy="56166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41715" y="4067841"/>
              <a:ext cx="1300884" cy="56166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48" name="Group 117"/>
            <p:cNvGrpSpPr/>
            <p:nvPr/>
          </p:nvGrpSpPr>
          <p:grpSpPr>
            <a:xfrm>
              <a:off x="6785349" y="4187430"/>
              <a:ext cx="1326805" cy="580914"/>
              <a:chOff x="4600389" y="4599588"/>
              <a:chExt cx="1326805" cy="580914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4626310" y="4618841"/>
                <a:ext cx="1300884" cy="561661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600389" y="4599588"/>
                <a:ext cx="8964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Arial" charset="0"/>
                    <a:ea typeface="Arial" charset="0"/>
                    <a:cs typeface="Arial" charset="0"/>
                  </a:rPr>
                  <a:t>Client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656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81481E-6 L -0.00017 -0.21065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7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smtClean="0"/>
              <a:pPr/>
              <a:t>51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372744" y="2263455"/>
            <a:ext cx="1777982" cy="1963660"/>
            <a:chOff x="5593792" y="1066800"/>
            <a:chExt cx="2522668" cy="2786116"/>
          </a:xfrm>
        </p:grpSpPr>
        <p:pic>
          <p:nvPicPr>
            <p:cNvPr id="7" name="Picture 6" descr="server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99428" y="1066800"/>
              <a:ext cx="1817032" cy="2786116"/>
            </a:xfrm>
            <a:prstGeom prst="rect">
              <a:avLst/>
            </a:prstGeom>
            <a:effectLst>
              <a:glow rad="101600">
                <a:srgbClr val="FF0000">
                  <a:alpha val="75000"/>
                </a:srgbClr>
              </a:glow>
            </a:effectLst>
          </p:spPr>
        </p:pic>
        <p:pic>
          <p:nvPicPr>
            <p:cNvPr id="8" name="Picture 7" descr="face-devil-md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93792" y="2552700"/>
              <a:ext cx="1496758" cy="1300216"/>
            </a:xfrm>
            <a:prstGeom prst="rect">
              <a:avLst/>
            </a:prstGeom>
          </p:spPr>
        </p:pic>
      </p:grpSp>
      <p:sp>
        <p:nvSpPr>
          <p:cNvPr id="32" name="TextBox 31"/>
          <p:cNvSpPr txBox="1"/>
          <p:nvPr/>
        </p:nvSpPr>
        <p:spPr>
          <a:xfrm>
            <a:off x="845587" y="1812081"/>
            <a:ext cx="1335741" cy="851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rPr>
              <a:t>Alice’s history:</a:t>
            </a:r>
            <a:endParaRPr lang="en-US" sz="2400" b="1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2258266" y="2038967"/>
            <a:ext cx="1925264" cy="481316"/>
            <a:chOff x="1604384" y="1249151"/>
            <a:chExt cx="1925264" cy="481316"/>
          </a:xfrm>
        </p:grpSpPr>
        <p:sp>
          <p:nvSpPr>
            <p:cNvPr id="16" name="Rectangle 15"/>
            <p:cNvSpPr/>
            <p:nvPr/>
          </p:nvSpPr>
          <p:spPr>
            <a:xfrm>
              <a:off x="1604384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85700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567016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48332" y="1249151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183530" y="2038967"/>
            <a:ext cx="1443949" cy="481316"/>
            <a:chOff x="3960820" y="1342854"/>
            <a:chExt cx="1668234" cy="556078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20" name="Rectangle 19"/>
            <p:cNvSpPr/>
            <p:nvPr/>
          </p:nvSpPr>
          <p:spPr>
            <a:xfrm>
              <a:off x="3960820" y="1342854"/>
              <a:ext cx="556078" cy="556078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516898" y="1342854"/>
              <a:ext cx="556078" cy="556078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072976" y="1342854"/>
              <a:ext cx="556078" cy="556078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845587" y="3859629"/>
            <a:ext cx="1335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Bob’s history: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2258271" y="4076305"/>
            <a:ext cx="1925262" cy="481316"/>
            <a:chOff x="1604389" y="2432175"/>
            <a:chExt cx="1925262" cy="481316"/>
          </a:xfrm>
        </p:grpSpPr>
        <p:sp>
          <p:nvSpPr>
            <p:cNvPr id="35" name="Rectangle 34"/>
            <p:cNvSpPr/>
            <p:nvPr/>
          </p:nvSpPr>
          <p:spPr>
            <a:xfrm>
              <a:off x="1604389" y="2432175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085705" y="2432175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567019" y="2432175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048335" y="2432175"/>
              <a:ext cx="481316" cy="4813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183533" y="4076305"/>
            <a:ext cx="962631" cy="481316"/>
            <a:chOff x="3960820" y="2392344"/>
            <a:chExt cx="1112156" cy="556078"/>
          </a:xfrm>
          <a:solidFill>
            <a:schemeClr val="accent3">
              <a:lumMod val="75000"/>
            </a:schemeClr>
          </a:solidFill>
        </p:grpSpPr>
        <p:sp>
          <p:nvSpPr>
            <p:cNvPr id="39" name="Rectangle 38"/>
            <p:cNvSpPr/>
            <p:nvPr/>
          </p:nvSpPr>
          <p:spPr>
            <a:xfrm>
              <a:off x="3960820" y="2392344"/>
              <a:ext cx="556078" cy="556078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516898" y="2392344"/>
              <a:ext cx="556078" cy="556078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42" name="Content Placeholder 2"/>
          <p:cNvSpPr txBox="1">
            <a:spLocks/>
          </p:cNvSpPr>
          <p:nvPr/>
        </p:nvSpPr>
        <p:spPr>
          <a:xfrm>
            <a:off x="277907" y="5217489"/>
            <a:ext cx="86868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noProof="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Can use OT to resolve malicious forks too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3710742" y="2520283"/>
            <a:ext cx="954107" cy="1537557"/>
            <a:chOff x="3800388" y="2233414"/>
            <a:chExt cx="954107" cy="1537557"/>
          </a:xfrm>
        </p:grpSpPr>
        <p:sp>
          <p:nvSpPr>
            <p:cNvPr id="47" name="TextBox 46"/>
            <p:cNvSpPr txBox="1"/>
            <p:nvPr/>
          </p:nvSpPr>
          <p:spPr>
            <a:xfrm>
              <a:off x="3800388" y="2756419"/>
              <a:ext cx="9541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Fork!</a:t>
              </a:r>
              <a:endParaRPr lang="en-US" sz="2400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5" name="Up Arrow 44"/>
            <p:cNvSpPr/>
            <p:nvPr/>
          </p:nvSpPr>
          <p:spPr>
            <a:xfrm>
              <a:off x="3999944" y="2233414"/>
              <a:ext cx="546469" cy="552887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8" name="Up Arrow 47"/>
            <p:cNvSpPr/>
            <p:nvPr/>
          </p:nvSpPr>
          <p:spPr>
            <a:xfrm flipV="1">
              <a:off x="3999941" y="3218084"/>
              <a:ext cx="546469" cy="552887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Recovering from a fork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75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DB5E-6AB4-1E4D-9D51-F1BB6FC1347E}" type="slidenum">
              <a:rPr lang="en-US" b="0" smtClean="0"/>
              <a:pPr/>
              <a:t>52</a:t>
            </a:fld>
            <a:endParaRPr lang="en-US" b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38233"/>
            <a:ext cx="5706932" cy="19143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Challenges</a:t>
            </a:r>
          </a:p>
          <a:p>
            <a:pPr marL="342900" lvl="0" indent="-342900" algn="l">
              <a:spcBef>
                <a:spcPct val="20000"/>
              </a:spcBef>
              <a:buFont typeface="Arial"/>
              <a:buChar char="•"/>
            </a:pPr>
            <a:r>
              <a:rPr lang="en-US" sz="2400" b="0" dirty="0" smtClean="0">
                <a:latin typeface="Arial" charset="0"/>
                <a:ea typeface="Arial" charset="0"/>
                <a:cs typeface="Arial" charset="0"/>
              </a:rPr>
              <a:t>Server can’t do it — it’s untrusted!</a:t>
            </a:r>
          </a:p>
          <a:p>
            <a:pPr marL="342900" lvl="0" indent="-342900" algn="l">
              <a:spcBef>
                <a:spcPct val="20000"/>
              </a:spcBef>
              <a:buFont typeface="Arial"/>
              <a:buChar char="•"/>
            </a:pPr>
            <a:r>
              <a:rPr lang="en-US" sz="2400" b="0" dirty="0" smtClean="0">
                <a:latin typeface="Arial" charset="0"/>
                <a:ea typeface="Arial" charset="0"/>
                <a:cs typeface="Arial" charset="0"/>
              </a:rPr>
              <a:t>Preserving causality</a:t>
            </a:r>
          </a:p>
          <a:p>
            <a:pPr marL="342900" lvl="0" indent="-342900" algn="l">
              <a:spcBef>
                <a:spcPct val="20000"/>
              </a:spcBef>
              <a:buFont typeface="Arial"/>
              <a:buChar char="•"/>
            </a:pPr>
            <a:r>
              <a:rPr lang="en-US" sz="2400" b="0" dirty="0" smtClean="0">
                <a:latin typeface="Arial" charset="0"/>
                <a:ea typeface="Arial" charset="0"/>
                <a:cs typeface="Arial" charset="0"/>
              </a:rPr>
              <a:t>Concurrency makes it harder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057069"/>
            <a:ext cx="8077200" cy="19143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Solutions</a:t>
            </a:r>
          </a:p>
          <a:p>
            <a:pPr marL="342900" lvl="0" indent="-342900" algn="l">
              <a:spcBef>
                <a:spcPct val="20000"/>
              </a:spcBef>
              <a:buFont typeface="Arial"/>
              <a:buChar char="•"/>
            </a:pPr>
            <a:r>
              <a:rPr lang="en-US" sz="2400" b="0" dirty="0" smtClean="0">
                <a:latin typeface="Arial" charset="0"/>
                <a:ea typeface="Arial" charset="0"/>
                <a:cs typeface="Arial" charset="0"/>
              </a:rPr>
              <a:t>Ops encrypted with symmetric key shared by clients </a:t>
            </a:r>
          </a:p>
          <a:p>
            <a:pPr marL="342900" lvl="0" indent="-342900" algn="l">
              <a:spcBef>
                <a:spcPct val="20000"/>
              </a:spcBef>
              <a:buFont typeface="Arial"/>
              <a:buChar char="•"/>
            </a:pPr>
            <a:r>
              <a:rPr lang="en-US" sz="2400" b="0" dirty="0" smtClean="0">
                <a:latin typeface="Arial" charset="0"/>
                <a:ea typeface="Arial" charset="0"/>
                <a:cs typeface="Arial" charset="0"/>
              </a:rPr>
              <a:t>ACL changes are ops too</a:t>
            </a:r>
          </a:p>
          <a:p>
            <a:pPr marL="342900" lvl="0" indent="-342900" algn="l">
              <a:spcBef>
                <a:spcPct val="20000"/>
              </a:spcBef>
              <a:buFont typeface="Arial"/>
              <a:buChar char="•"/>
            </a:pPr>
            <a:r>
              <a:rPr lang="en-US" sz="2400" b="0" dirty="0" smtClean="0">
                <a:latin typeface="Arial" charset="0"/>
                <a:ea typeface="Arial" charset="0"/>
                <a:cs typeface="Arial" charset="0"/>
              </a:rPr>
              <a:t>Concurrent ACL changes handled with barriers</a:t>
            </a:r>
          </a:p>
        </p:txBody>
      </p:sp>
      <p:grpSp>
        <p:nvGrpSpPr>
          <p:cNvPr id="8" name="Group 45"/>
          <p:cNvGrpSpPr/>
          <p:nvPr/>
        </p:nvGrpSpPr>
        <p:grpSpPr>
          <a:xfrm>
            <a:off x="6337738" y="1921106"/>
            <a:ext cx="1926270" cy="1593624"/>
            <a:chOff x="6429375" y="1784787"/>
            <a:chExt cx="1250574" cy="1034613"/>
          </a:xfrm>
        </p:grpSpPr>
        <p:sp>
          <p:nvSpPr>
            <p:cNvPr id="9" name="Can 8"/>
            <p:cNvSpPr/>
            <p:nvPr/>
          </p:nvSpPr>
          <p:spPr>
            <a:xfrm>
              <a:off x="6429375" y="1784787"/>
              <a:ext cx="1006063" cy="842605"/>
            </a:xfrm>
            <a:prstGeom prst="can">
              <a:avLst/>
            </a:prstGeom>
            <a:solidFill>
              <a:srgbClr val="FBBB02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Encrypted</a:t>
              </a:r>
            </a:p>
            <a:p>
              <a:r>
                <a:rPr lang="en-US" dirty="0" smtClean="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rPr>
                <a:t>state</a:t>
              </a:r>
              <a:endPara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pic>
          <p:nvPicPr>
            <p:cNvPr id="10" name="Picture 9" descr="Lock-256x256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90926" y="2331720"/>
              <a:ext cx="489023" cy="4876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203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Concurrent operations in eventual-/casual-consistent systems introduce conflicts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OT provides general way to merge conflicting ops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Newer, more powerful techniques:  CRDTs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4000"/>
              </a:spcBef>
            </a:pPr>
            <a:r>
              <a:rPr lang="en-US" dirty="0" smtClean="0"/>
              <a:t>Collision resistance in cryptographic hashes can be leveraged to ensure data integrity</a:t>
            </a:r>
          </a:p>
          <a:p>
            <a:pPr lvl="1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Used in variety of settings.  Key idea in Bitcoin!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32" y="1374771"/>
            <a:ext cx="7772400" cy="1166478"/>
          </a:xfrm>
        </p:spPr>
        <p:txBody>
          <a:bodyPr/>
          <a:lstStyle/>
          <a:p>
            <a:r>
              <a:rPr lang="en-US" u="sng" dirty="0" smtClean="0"/>
              <a:t>Monday lecture</a:t>
            </a:r>
            <a:endParaRPr lang="en-US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519" y="2976281"/>
            <a:ext cx="8371627" cy="3141887"/>
          </a:xfrm>
        </p:spPr>
        <p:txBody>
          <a:bodyPr>
            <a:normAutofit/>
          </a:bodyPr>
          <a:lstStyle/>
          <a:p>
            <a:r>
              <a:rPr lang="en-US" sz="4000" b="1" dirty="0"/>
              <a:t>Bitcoin </a:t>
            </a:r>
            <a:endParaRPr lang="en-US" sz="4000" b="1" dirty="0" smtClean="0"/>
          </a:p>
          <a:p>
            <a:r>
              <a:rPr lang="en-US" sz="4000" b="1" dirty="0" smtClean="0"/>
              <a:t>and </a:t>
            </a:r>
            <a:r>
              <a:rPr lang="en-US" sz="4000" b="1" dirty="0" err="1"/>
              <a:t>blockchains</a:t>
            </a:r>
            <a:r>
              <a:rPr lang="en-US" sz="4000" b="1" dirty="0"/>
              <a:t> </a:t>
            </a:r>
            <a:endParaRPr lang="en-US" sz="4000" b="1" dirty="0" smtClean="0"/>
          </a:p>
          <a:p>
            <a:r>
              <a:rPr lang="en-US" sz="4000" b="1" dirty="0" smtClean="0"/>
              <a:t>and </a:t>
            </a:r>
            <a:r>
              <a:rPr lang="en-US" sz="4000" b="1" dirty="0"/>
              <a:t>consensus, </a:t>
            </a:r>
            <a:endParaRPr lang="en-US" sz="4000" b="1" dirty="0" smtClean="0"/>
          </a:p>
          <a:p>
            <a:r>
              <a:rPr lang="en-US" sz="4000" b="1" dirty="0" smtClean="0"/>
              <a:t>oh </a:t>
            </a:r>
            <a:r>
              <a:rPr lang="en-US" sz="4000" b="1" dirty="0"/>
              <a:t>my!</a:t>
            </a:r>
          </a:p>
          <a:p>
            <a:pPr>
              <a:lnSpc>
                <a:spcPct val="100000"/>
              </a:lnSpc>
            </a:pPr>
            <a:endParaRPr 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79901"/>
            <a:ext cx="85652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Consider banking (double-entry bookkeeping):</a:t>
            </a:r>
          </a:p>
          <a:p>
            <a:pPr lvl="1"/>
            <a:r>
              <a:rPr lang="en-US" dirty="0" smtClean="0"/>
              <a:t>Initial:   Alice = $50,   Bob = $20</a:t>
            </a:r>
          </a:p>
          <a:p>
            <a:pPr lvl="1"/>
            <a:r>
              <a:rPr lang="en-US" dirty="0" smtClean="0"/>
              <a:t>Alice pays Bob $10</a:t>
            </a:r>
          </a:p>
          <a:p>
            <a:pPr lvl="2"/>
            <a:r>
              <a:rPr lang="en-US" dirty="0" smtClean="0"/>
              <a:t>Option 1:  set Alice to $40, set Bob to $30</a:t>
            </a:r>
          </a:p>
          <a:p>
            <a:pPr lvl="2"/>
            <a:r>
              <a:rPr lang="en-US" dirty="0" smtClean="0"/>
              <a:t>Option 2:  decrement Alice -$10, incremental Bob +$10</a:t>
            </a:r>
          </a:p>
          <a:p>
            <a:pPr lvl="3"/>
            <a:r>
              <a:rPr lang="en-US" dirty="0" smtClean="0"/>
              <a:t>#2 better, but can’t always ensure Alice &gt;= $0</a:t>
            </a:r>
          </a:p>
          <a:p>
            <a:pPr lvl="3"/>
            <a:endParaRPr lang="en-US" dirty="0"/>
          </a:p>
          <a:p>
            <a:r>
              <a:rPr lang="en-US" dirty="0" smtClean="0"/>
              <a:t>Works because common mathematical ops are</a:t>
            </a:r>
          </a:p>
          <a:p>
            <a:pPr lvl="1"/>
            <a:r>
              <a:rPr lang="en-US" dirty="0" smtClean="0"/>
              <a:t>Commutative:   </a:t>
            </a:r>
            <a:r>
              <a:rPr lang="en-US" dirty="0"/>
              <a:t>A </a:t>
            </a:r>
            <a:r>
              <a:rPr lang="en-US" sz="1600" baseline="30000" dirty="0"/>
              <a:t>◎</a:t>
            </a:r>
            <a:r>
              <a:rPr lang="en-US" dirty="0"/>
              <a:t> B</a:t>
            </a:r>
            <a:r>
              <a:rPr lang="en-US" dirty="0" smtClean="0"/>
              <a:t>  ==  B </a:t>
            </a:r>
            <a:r>
              <a:rPr lang="en-US" sz="1400" baseline="30000" dirty="0"/>
              <a:t>◎</a:t>
            </a:r>
            <a:r>
              <a:rPr lang="en-US" dirty="0"/>
              <a:t> </a:t>
            </a:r>
            <a:r>
              <a:rPr lang="en-US" dirty="0" smtClean="0"/>
              <a:t>A </a:t>
            </a:r>
          </a:p>
          <a:p>
            <a:pPr lvl="1"/>
            <a:r>
              <a:rPr lang="en-US" dirty="0" smtClean="0"/>
              <a:t>Invertible:		   A </a:t>
            </a:r>
            <a:r>
              <a:rPr lang="en-US" sz="1600" baseline="30000" dirty="0" smtClean="0"/>
              <a:t>◎</a:t>
            </a:r>
            <a:r>
              <a:rPr lang="en-US" dirty="0" smtClean="0"/>
              <a:t> A</a:t>
            </a:r>
            <a:r>
              <a:rPr lang="en-US" baseline="30000" dirty="0" smtClean="0"/>
              <a:t>-1</a:t>
            </a:r>
            <a:r>
              <a:rPr lang="en-US" dirty="0" smtClean="0"/>
              <a:t> == 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77175"/>
            <a:ext cx="8565204" cy="106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/>
              <a:t>General approach:  </a:t>
            </a:r>
            <a:br>
              <a:rPr lang="en-US" sz="3600" dirty="0" smtClean="0"/>
            </a:br>
            <a:r>
              <a:rPr lang="en-US" sz="3600" dirty="0" smtClean="0"/>
              <a:t>Encode ops as incremental update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6879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t="1513"/>
          <a:stretch/>
        </p:blipFill>
        <p:spPr>
          <a:xfrm>
            <a:off x="747961" y="3657600"/>
            <a:ext cx="7506586" cy="369276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shared word processing</a:t>
            </a:r>
            <a:endParaRPr lang="en-US" dirty="0"/>
          </a:p>
        </p:txBody>
      </p:sp>
      <p:sp>
        <p:nvSpPr>
          <p:cNvPr id="12" name="Content Placeholder 1"/>
          <p:cNvSpPr>
            <a:spLocks noGrp="1"/>
          </p:cNvSpPr>
          <p:nvPr>
            <p:ph idx="1"/>
          </p:nvPr>
        </p:nvSpPr>
        <p:spPr>
          <a:xfrm>
            <a:off x="350196" y="1462668"/>
            <a:ext cx="8793804" cy="2179692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smtClean="0"/>
              <a:t>How do I insert a new word?</a:t>
            </a:r>
          </a:p>
          <a:p>
            <a:pPr lvl="1"/>
            <a:r>
              <a:rPr lang="en-US" sz="2000" dirty="0" smtClean="0"/>
              <a:t>Send entire doc to server?	Not efficient</a:t>
            </a:r>
          </a:p>
          <a:p>
            <a:pPr lvl="1"/>
            <a:r>
              <a:rPr lang="en-US" sz="2000" dirty="0"/>
              <a:t>S</a:t>
            </a:r>
            <a:r>
              <a:rPr lang="en-US" sz="2000" dirty="0" smtClean="0"/>
              <a:t>end update operation!		</a:t>
            </a:r>
          </a:p>
        </p:txBody>
      </p:sp>
    </p:spTree>
    <p:extLst>
      <p:ext uri="{BB962C8B-B14F-4D97-AF65-F5344CB8AC3E}">
        <p14:creationId xmlns:p14="http://schemas.microsoft.com/office/powerpoint/2010/main" val="1007378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shared word processing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t="1822"/>
          <a:stretch/>
        </p:blipFill>
        <p:spPr>
          <a:xfrm>
            <a:off x="747961" y="3657600"/>
            <a:ext cx="7506586" cy="373721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449918" y="5638800"/>
            <a:ext cx="365760" cy="1981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350196" y="1462668"/>
            <a:ext cx="8793804" cy="3429372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smtClean="0"/>
              <a:t>How do I insert a new word?</a:t>
            </a:r>
          </a:p>
          <a:p>
            <a:pPr lvl="1"/>
            <a:r>
              <a:rPr lang="en-US" sz="2000" dirty="0" smtClean="0"/>
              <a:t>Send entire doc to server?	Not efficient</a:t>
            </a:r>
          </a:p>
          <a:p>
            <a:pPr lvl="1"/>
            <a:r>
              <a:rPr lang="en-US" sz="2000" dirty="0"/>
              <a:t>S</a:t>
            </a:r>
            <a:r>
              <a:rPr lang="en-US" sz="2000" dirty="0" smtClean="0"/>
              <a:t>end update operation!	insert (string, position) = insert(“1500s”, 166)</a:t>
            </a:r>
          </a:p>
          <a:p>
            <a:pPr lvl="1"/>
            <a:r>
              <a:rPr lang="en-US" sz="2000" dirty="0" smtClean="0"/>
              <a:t>Warning:   Insert (rather than replace) shifted position of all following text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76358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/>
          <a:lstStyle/>
          <a:p>
            <a:r>
              <a:rPr lang="en-US" dirty="0" smtClean="0"/>
              <a:t>Operations must be commutative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1723397" y="2299319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$40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869633" y="355033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$30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1723397" y="484602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$45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9716" y="2621802"/>
            <a:ext cx="128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Withdraw 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$10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7027" y="4276280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latin typeface="Arial" charset="0"/>
                <a:ea typeface="Arial" charset="0"/>
                <a:cs typeface="Arial" charset="0"/>
              </a:rPr>
              <a:t>Deposit</a:t>
            </a:r>
          </a:p>
          <a:p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$15</a:t>
            </a: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301703" y="272819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2401577" y="2621802"/>
            <a:ext cx="1623853" cy="2300809"/>
            <a:chOff x="2401577" y="2621802"/>
            <a:chExt cx="1623853" cy="2300809"/>
          </a:xfrm>
        </p:grpSpPr>
        <p:sp>
          <p:nvSpPr>
            <p:cNvPr id="11" name="TextBox 10"/>
            <p:cNvSpPr txBox="1"/>
            <p:nvPr/>
          </p:nvSpPr>
          <p:spPr>
            <a:xfrm>
              <a:off x="2867069" y="2621802"/>
              <a:ext cx="10310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Deposit</a:t>
              </a:r>
            </a:p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$15</a:t>
              </a:r>
              <a:endParaRPr lang="en-US" sz="18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739758" y="4276280"/>
              <a:ext cx="12856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Withdraw </a:t>
              </a:r>
            </a:p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$10</a:t>
              </a:r>
              <a:endParaRPr lang="en-US" sz="18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 flipH="1">
              <a:off x="2561807" y="3550333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$55</a:t>
              </a:r>
              <a:endParaRPr lang="en-US" sz="24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2401577" y="2728190"/>
              <a:ext cx="526266" cy="798094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2401577" y="4050160"/>
              <a:ext cx="526266" cy="798094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0" name="Straight Arrow Connector 19"/>
          <p:cNvCxnSpPr/>
          <p:nvPr/>
        </p:nvCxnSpPr>
        <p:spPr>
          <a:xfrm>
            <a:off x="1301703" y="4050160"/>
            <a:ext cx="526266" cy="798094"/>
          </a:xfrm>
          <a:prstGeom prst="straightConnector1">
            <a:avLst/>
          </a:prstGeom>
          <a:ln>
            <a:solidFill>
              <a:srgbClr val="0000FF"/>
            </a:solidFill>
            <a:prstDash val="solid"/>
            <a:headEnd type="non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6943097" y="2621802"/>
            <a:ext cx="1357709" cy="2226452"/>
            <a:chOff x="6943097" y="2621802"/>
            <a:chExt cx="1357709" cy="2226452"/>
          </a:xfrm>
        </p:grpSpPr>
        <p:sp>
          <p:nvSpPr>
            <p:cNvPr id="25" name="TextBox 24"/>
            <p:cNvSpPr txBox="1"/>
            <p:nvPr/>
          </p:nvSpPr>
          <p:spPr>
            <a:xfrm>
              <a:off x="7423643" y="2621802"/>
              <a:ext cx="8771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Delete</a:t>
              </a:r>
            </a:p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(1</a:t>
              </a:r>
              <a:r>
                <a:rPr lang="en-US" sz="1800" dirty="0">
                  <a:latin typeface="Arial" charset="0"/>
                  <a:ea typeface="Arial" charset="0"/>
                  <a:cs typeface="Arial" charset="0"/>
                </a:rPr>
                <a:t>, </a:t>
              </a:r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0)</a:t>
              </a:r>
              <a:endParaRPr lang="en-US" sz="18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flipH="1">
              <a:off x="7103327" y="3550333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C</a:t>
              </a:r>
              <a:endParaRPr lang="en-US" sz="24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6943097" y="2728190"/>
              <a:ext cx="526266" cy="798094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H="1">
              <a:off x="6943097" y="4050160"/>
              <a:ext cx="526266" cy="798094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4130167" y="2299319"/>
            <a:ext cx="2953008" cy="3131123"/>
            <a:chOff x="4130167" y="2299319"/>
            <a:chExt cx="2953008" cy="3131123"/>
          </a:xfrm>
        </p:grpSpPr>
        <p:sp>
          <p:nvSpPr>
            <p:cNvPr id="21" name="TextBox 20"/>
            <p:cNvSpPr txBox="1"/>
            <p:nvPr/>
          </p:nvSpPr>
          <p:spPr>
            <a:xfrm flipH="1">
              <a:off x="6219197" y="2299319"/>
              <a:ext cx="8639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A</a:t>
              </a:r>
              <a:endParaRPr lang="en-US" sz="24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flipH="1">
              <a:off x="5411153" y="3550333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B</a:t>
              </a:r>
              <a:endParaRPr lang="en-US" sz="24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flipH="1">
              <a:off x="6280157" y="4846022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D</a:t>
              </a:r>
              <a:endParaRPr lang="en-US" sz="24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03969" y="2621802"/>
              <a:ext cx="17235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Insert</a:t>
              </a:r>
            </a:p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(“1500s”, 166)</a:t>
              </a:r>
              <a:endParaRPr lang="en-US" sz="180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130167" y="4276280"/>
              <a:ext cx="2417650" cy="11541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Delete</a:t>
              </a:r>
            </a:p>
            <a:p>
              <a:r>
                <a:rPr lang="en-US" sz="1800" dirty="0" smtClean="0">
                  <a:latin typeface="Arial" charset="0"/>
                  <a:ea typeface="Arial" charset="0"/>
                  <a:cs typeface="Arial" charset="0"/>
                </a:rPr>
                <a:t>(1, 0)</a:t>
              </a:r>
            </a:p>
            <a:p>
              <a:endParaRPr lang="en-US" sz="1800" dirty="0">
                <a:latin typeface="Arial" charset="0"/>
                <a:ea typeface="Arial" charset="0"/>
                <a:cs typeface="Arial" charset="0"/>
              </a:endParaRPr>
            </a:p>
            <a:p>
              <a:r>
                <a:rPr lang="en-US" sz="1500" dirty="0" smtClean="0">
                  <a:solidFill>
                    <a:schemeClr val="bg1">
                      <a:lumMod val="50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[ delete 1 char as </a:t>
              </a:r>
              <a:r>
                <a:rPr lang="en-US" sz="1500" dirty="0" err="1" smtClean="0">
                  <a:solidFill>
                    <a:schemeClr val="bg1">
                      <a:lumMod val="50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pos</a:t>
              </a:r>
              <a:r>
                <a:rPr lang="en-US" sz="1500" dirty="0" smtClean="0">
                  <a:solidFill>
                    <a:schemeClr val="bg1">
                      <a:lumMod val="50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 0 ]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H="1">
              <a:off x="5843223" y="2728190"/>
              <a:ext cx="526266" cy="798094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5843223" y="4050160"/>
              <a:ext cx="526266" cy="798094"/>
            </a:xfrm>
            <a:prstGeom prst="straightConnector1">
              <a:avLst/>
            </a:prstGeom>
            <a:ln>
              <a:solidFill>
                <a:srgbClr val="0000FF"/>
              </a:solidFill>
              <a:prstDash val="solid"/>
              <a:headEnd type="non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7865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43941</TotalTime>
  <Words>2193</Words>
  <Application>Microsoft Macintosh PowerPoint</Application>
  <PresentationFormat>On-screen Show (4:3)</PresentationFormat>
  <Paragraphs>681</Paragraphs>
  <Slides>54</Slides>
  <Notes>38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2" baseType="lpstr">
      <vt:lpstr>ＭＳ Ｐゴシック</vt:lpstr>
      <vt:lpstr>Trebuchet MS</vt:lpstr>
      <vt:lpstr>Arial</vt:lpstr>
      <vt:lpstr>Calibri</vt:lpstr>
      <vt:lpstr>Courier New</vt:lpstr>
      <vt:lpstr>Helvetica</vt:lpstr>
      <vt:lpstr>Times New Roman</vt:lpstr>
      <vt:lpstr>1_Office Theme</vt:lpstr>
      <vt:lpstr>Conflict Resolution (OT), Crypto, and Untrusted Cloud Services</vt:lpstr>
      <vt:lpstr>Warning:  This    lecture   jumps       around  But there is some logic + crypto background for blockchain </vt:lpstr>
      <vt:lpstr>Today’s Topics</vt:lpstr>
      <vt:lpstr>Conflict Resolution </vt:lpstr>
      <vt:lpstr>Concurrent writes can conflict</vt:lpstr>
      <vt:lpstr>General approach:   Encode ops as incremental update</vt:lpstr>
      <vt:lpstr>Consider shared word processing</vt:lpstr>
      <vt:lpstr>Consider shared word processing</vt:lpstr>
      <vt:lpstr>Operations must be commutative</vt:lpstr>
      <vt:lpstr>Operations must be commutative</vt:lpstr>
      <vt:lpstr>Operations must be commutative</vt:lpstr>
      <vt:lpstr>Operations must be commutative</vt:lpstr>
      <vt:lpstr>Operational Transformation (OT)</vt:lpstr>
      <vt:lpstr>Operational Transformation (OT)</vt:lpstr>
      <vt:lpstr>Operational Transformation (OT)</vt:lpstr>
      <vt:lpstr>Operational Transformation (OT)</vt:lpstr>
      <vt:lpstr>Operational Transformation (OT)</vt:lpstr>
      <vt:lpstr>jump</vt:lpstr>
      <vt:lpstr>Intro to crypto in 15 minutes</vt:lpstr>
      <vt:lpstr>What is Cryptography?</vt:lpstr>
      <vt:lpstr>Symmetric (Secret Key) Crypto</vt:lpstr>
      <vt:lpstr>Symmetric Cipher Model</vt:lpstr>
      <vt:lpstr>Public-Key Cryptography</vt:lpstr>
      <vt:lpstr>Public-Key Cryptography</vt:lpstr>
      <vt:lpstr>(Simple) RSA Algorithm</vt:lpstr>
      <vt:lpstr>Cryptographic hash function</vt:lpstr>
      <vt:lpstr>Cryptography Hash Functions I</vt:lpstr>
      <vt:lpstr>Cryptography Hash Functions II</vt:lpstr>
      <vt:lpstr>Example use #1:  Passwords</vt:lpstr>
      <vt:lpstr>Hash Pointers</vt:lpstr>
      <vt:lpstr>Self-certifying names</vt:lpstr>
      <vt:lpstr>Self-certifying names</vt:lpstr>
      <vt:lpstr>Hash chains</vt:lpstr>
      <vt:lpstr>Hash chains</vt:lpstr>
      <vt:lpstr>merge</vt:lpstr>
      <vt:lpstr>Untrusted Cloud Storage</vt:lpstr>
      <vt:lpstr>SPORC: Group Collaboration using Untrusted Cloud Resources </vt:lpstr>
      <vt:lpstr>SPORC goals</vt:lpstr>
      <vt:lpstr>Making servers untrusted</vt:lpstr>
      <vt:lpstr>Making servers untrusted</vt:lpstr>
      <vt:lpstr>Problem #1</vt:lpstr>
      <vt:lpstr>Problem #2:</vt:lpstr>
      <vt:lpstr>Dealing with a malicious server</vt:lpstr>
      <vt:lpstr>System design</vt:lpstr>
      <vt:lpstr>System design</vt:lpstr>
      <vt:lpstr>System design</vt:lpstr>
      <vt:lpstr>System design</vt:lpstr>
      <vt:lpstr>System design</vt:lpstr>
      <vt:lpstr>System design</vt:lpstr>
      <vt:lpstr>System design</vt:lpstr>
      <vt:lpstr>Recovering from a fork</vt:lpstr>
      <vt:lpstr>Access control</vt:lpstr>
      <vt:lpstr>Summary</vt:lpstr>
      <vt:lpstr>Monday lecture</vt:lpstr>
    </vt:vector>
  </TitlesOfParts>
  <Company>Princeton University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1739</cp:revision>
  <cp:lastPrinted>2016-10-05T13:43:34Z</cp:lastPrinted>
  <dcterms:created xsi:type="dcterms:W3CDTF">2013-10-08T01:49:25Z</dcterms:created>
  <dcterms:modified xsi:type="dcterms:W3CDTF">2016-11-20T04:21:14Z</dcterms:modified>
</cp:coreProperties>
</file>