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.xml" ContentType="application/vnd.openxmlformats-officedocument.presentationml.tags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ppt/notesSlides/notesSlide14.xml" ContentType="application/vnd.openxmlformats-officedocument.presentationml.notesSlide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ppt/notesSlides/notesSlide20.xml" ContentType="application/vnd.openxmlformats-officedocument.presentationml.notesSlide+xml"/>
  <Override PartName="/ppt/tags/tag6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7"/>
  </p:notesMasterIdLst>
  <p:handoutMasterIdLst>
    <p:handoutMasterId r:id="rId48"/>
  </p:handoutMasterIdLst>
  <p:sldIdLst>
    <p:sldId id="257" r:id="rId2"/>
    <p:sldId id="478" r:id="rId3"/>
    <p:sldId id="469" r:id="rId4"/>
    <p:sldId id="467" r:id="rId5"/>
    <p:sldId id="468" r:id="rId6"/>
    <p:sldId id="482" r:id="rId7"/>
    <p:sldId id="483" r:id="rId8"/>
    <p:sldId id="480" r:id="rId9"/>
    <p:sldId id="507" r:id="rId10"/>
    <p:sldId id="508" r:id="rId11"/>
    <p:sldId id="484" r:id="rId12"/>
    <p:sldId id="489" r:id="rId13"/>
    <p:sldId id="509" r:id="rId14"/>
    <p:sldId id="510" r:id="rId15"/>
    <p:sldId id="490" r:id="rId16"/>
    <p:sldId id="492" r:id="rId17"/>
    <p:sldId id="497" r:id="rId18"/>
    <p:sldId id="498" r:id="rId19"/>
    <p:sldId id="500" r:id="rId20"/>
    <p:sldId id="501" r:id="rId21"/>
    <p:sldId id="503" r:id="rId22"/>
    <p:sldId id="505" r:id="rId23"/>
    <p:sldId id="506" r:id="rId24"/>
    <p:sldId id="511" r:id="rId25"/>
    <p:sldId id="512" r:id="rId26"/>
    <p:sldId id="513" r:id="rId27"/>
    <p:sldId id="516" r:id="rId28"/>
    <p:sldId id="517" r:id="rId29"/>
    <p:sldId id="519" r:id="rId30"/>
    <p:sldId id="520" r:id="rId31"/>
    <p:sldId id="521" r:id="rId32"/>
    <p:sldId id="523" r:id="rId33"/>
    <p:sldId id="525" r:id="rId34"/>
    <p:sldId id="526" r:id="rId35"/>
    <p:sldId id="527" r:id="rId36"/>
    <p:sldId id="531" r:id="rId37"/>
    <p:sldId id="532" r:id="rId38"/>
    <p:sldId id="530" r:id="rId39"/>
    <p:sldId id="529" r:id="rId40"/>
    <p:sldId id="538" r:id="rId41"/>
    <p:sldId id="533" r:id="rId42"/>
    <p:sldId id="534" r:id="rId43"/>
    <p:sldId id="535" r:id="rId44"/>
    <p:sldId id="536" r:id="rId45"/>
    <p:sldId id="376" r:id="rId4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899"/>
    <a:srgbClr val="008F00"/>
    <a:srgbClr val="92D050"/>
    <a:srgbClr val="FF6501"/>
    <a:srgbClr val="FF9300"/>
    <a:srgbClr val="C0504D"/>
    <a:srgbClr val="D5FED5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90" autoAdjust="0"/>
    <p:restoredTop sz="62294" autoAdjust="0"/>
  </p:normalViewPr>
  <p:slideViewPr>
    <p:cSldViewPr snapToGrid="0">
      <p:cViewPr>
        <p:scale>
          <a:sx n="78" d="100"/>
          <a:sy n="78" d="100"/>
        </p:scale>
        <p:origin x="1656" y="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5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When do you release locks before commit?  Carefully – like when you are traversing</a:t>
            </a:r>
            <a:r>
              <a:rPr lang="en-US" sz="2400" b="0" baseline="0" dirty="0" smtClean="0"/>
              <a:t> a data </a:t>
            </a:r>
            <a:r>
              <a:rPr lang="en-US" sz="2400" b="0" baseline="0" smtClean="0"/>
              <a:t>structure but not actually using the data</a:t>
            </a:r>
            <a:endParaRPr lang="en-US" sz="2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8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67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90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6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4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19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600" dirty="0" smtClean="0"/>
              <a:t>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1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9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94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098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to check t Time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9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Write O by </a:t>
            </a:r>
            <a:r>
              <a:rPr lang="en-US" sz="2200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txn</a:t>
            </a:r>
            <a:r>
              <a:rPr lang="en-US" sz="2200" kern="1200" dirty="0" smtClean="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pitchFamily="-107" charset="-128"/>
              </a:rPr>
              <a:t> T, find serializable write or abort:  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Find  OV 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s.t.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 max {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|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If 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(OV) &gt; TS(T)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>
                <a:latin typeface="Times New Roman" charset="0"/>
                <a:ea typeface="ＭＳ Ｐゴシック" charset="-128"/>
              </a:rPr>
              <a:t>Create new version OW</a:t>
            </a:r>
          </a:p>
          <a:p>
            <a:pPr lvl="2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dirty="0" err="1" smtClean="0">
                <a:latin typeface="Times New Roman" charset="0"/>
                <a:ea typeface="ＭＳ Ｐゴシック" charset="-128"/>
              </a:rPr>
              <a:t>ReadTS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(Ow) = </a:t>
            </a:r>
            <a:r>
              <a:rPr lang="en-US" sz="2200" dirty="0" err="1" smtClean="0">
                <a:latin typeface="Times New Roman" charset="0"/>
                <a:ea typeface="ＭＳ Ｐゴシック" charset="-128"/>
              </a:rPr>
              <a:t>WriteTS</a:t>
            </a:r>
            <a:r>
              <a:rPr lang="en-US" sz="2200" dirty="0" smtClean="0">
                <a:latin typeface="Times New Roman" charset="0"/>
                <a:ea typeface="ＭＳ Ｐゴシック" charset="-128"/>
              </a:rPr>
              <a:t>(Ow) = TS(T)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60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18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1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28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Read O by </a:t>
            </a:r>
            <a:r>
              <a:rPr lang="en-US" sz="2400" b="0" dirty="0" err="1" smtClean="0"/>
              <a:t>txn</a:t>
            </a:r>
            <a:r>
              <a:rPr lang="en-US" sz="2400" b="0" dirty="0" smtClean="0"/>
              <a:t> T, find version to read (never rejected):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 smtClean="0"/>
              <a:t>s.t.</a:t>
            </a:r>
            <a:r>
              <a:rPr lang="en-US" sz="2200" b="0" dirty="0" smtClean="0"/>
              <a:t> max {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| </a:t>
            </a:r>
            <a:r>
              <a:rPr lang="en-US" sz="2200" b="0" dirty="0" err="1" smtClean="0"/>
              <a:t>WriteTS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&lt;= TS(T) }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 = max(TS(T), </a:t>
            </a: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))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5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192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Concurrency Control II (OCC, MVCC) </a:t>
            </a:r>
            <a:br>
              <a:rPr lang="en-US" sz="3800" b="0" dirty="0" smtClean="0"/>
            </a:br>
            <a:r>
              <a:rPr lang="en-US" sz="3800" b="0" dirty="0" smtClean="0"/>
              <a:t>and Distributed Transactions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dirty="0" smtClean="0"/>
              <a:t>Lecture 16</a:t>
            </a:r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57931"/>
            <a:ext cx="7772400" cy="1166478"/>
          </a:xfrm>
        </p:spPr>
        <p:txBody>
          <a:bodyPr/>
          <a:lstStyle/>
          <a:p>
            <a:r>
              <a:rPr lang="en-US" dirty="0" smtClean="0"/>
              <a:t>Multi-version            concurrency control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13" y="3706459"/>
            <a:ext cx="9123574" cy="988430"/>
          </a:xfrm>
        </p:spPr>
        <p:txBody>
          <a:bodyPr/>
          <a:lstStyle/>
          <a:p>
            <a:r>
              <a:rPr lang="en-US" dirty="0" smtClean="0"/>
              <a:t>Generalize use of multiple versions of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11666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Maintain multiple versions of objects, each with own timestamp.  Allocate correct version to reads.</a:t>
            </a:r>
          </a:p>
          <a:p>
            <a:r>
              <a:rPr lang="en-US" sz="2800" dirty="0" smtClean="0"/>
              <a:t>Prior example of MVCC: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concurrency control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4796" y="3573030"/>
            <a:ext cx="8949503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32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/>
              <a:t>Maintain multiple versions of objects, each with own timestamp.  Allocate correct version to reads.</a:t>
            </a:r>
          </a:p>
          <a:p>
            <a:r>
              <a:rPr lang="en-US" sz="2800" dirty="0" smtClean="0"/>
              <a:t>Unlike 2PL/OCC, reads never rejected</a:t>
            </a:r>
          </a:p>
          <a:p>
            <a:r>
              <a:rPr lang="en-US" sz="2800" dirty="0" smtClean="0"/>
              <a:t>Occasionally run garbage collection to clean 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5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transaction into read set and write set</a:t>
            </a:r>
          </a:p>
          <a:p>
            <a:pPr lvl="1"/>
            <a:r>
              <a:rPr lang="en-US" dirty="0" smtClean="0"/>
              <a:t>All reads execute as if one “snapshot”</a:t>
            </a:r>
          </a:p>
          <a:p>
            <a:pPr lvl="1"/>
            <a:r>
              <a:rPr lang="en-US" dirty="0" smtClean="0"/>
              <a:t>All writes execute as if one later “snapshot”</a:t>
            </a:r>
          </a:p>
          <a:p>
            <a:pPr lvl="1"/>
            <a:endParaRPr lang="en-US" dirty="0"/>
          </a:p>
          <a:p>
            <a:r>
              <a:rPr lang="en-US" dirty="0" smtClean="0"/>
              <a:t>Yields snapshot isolation  &lt;  </a:t>
            </a:r>
            <a:r>
              <a:rPr lang="en-US" dirty="0" err="1" smtClean="0"/>
              <a:t>serializability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MVCC Intuition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Intuition:  Bag of marbles:  ½ white, </a:t>
            </a:r>
            <a:r>
              <a:rPr lang="en-US" dirty="0"/>
              <a:t>½ </a:t>
            </a:r>
            <a:r>
              <a:rPr lang="en-US" dirty="0" smtClean="0"/>
              <a:t>black</a:t>
            </a:r>
          </a:p>
          <a:p>
            <a:r>
              <a:rPr lang="en-US" dirty="0" smtClean="0"/>
              <a:t>Transactions:</a:t>
            </a:r>
          </a:p>
          <a:p>
            <a:pPr lvl="1"/>
            <a:r>
              <a:rPr lang="en-US" dirty="0" smtClean="0"/>
              <a:t>T1:  Change all white marbles to black marbles</a:t>
            </a:r>
          </a:p>
          <a:p>
            <a:pPr lvl="1"/>
            <a:r>
              <a:rPr lang="en-US" dirty="0" smtClean="0"/>
              <a:t>T2:  Change all black marbles to white marbles</a:t>
            </a:r>
            <a:endParaRPr lang="en-US" dirty="0"/>
          </a:p>
          <a:p>
            <a:r>
              <a:rPr lang="en-US" dirty="0" err="1" smtClean="0"/>
              <a:t>Serializability</a:t>
            </a:r>
            <a:r>
              <a:rPr lang="en-US" dirty="0"/>
              <a:t> </a:t>
            </a:r>
            <a:r>
              <a:rPr lang="en-US" dirty="0" smtClean="0"/>
              <a:t>(2PL, OCC) </a:t>
            </a:r>
          </a:p>
          <a:p>
            <a:pPr lvl="1"/>
            <a:r>
              <a:rPr lang="en-US" dirty="0" smtClean="0"/>
              <a:t>T1 → T2   or   T2 → T1</a:t>
            </a:r>
          </a:p>
          <a:p>
            <a:pPr lvl="1"/>
            <a:r>
              <a:rPr lang="en-US" dirty="0" smtClean="0"/>
              <a:t>In either case, bag is either ALL white or ALL black</a:t>
            </a:r>
          </a:p>
          <a:p>
            <a:r>
              <a:rPr lang="en-US" dirty="0" smtClean="0"/>
              <a:t>Snapshot isolation (MVCC)</a:t>
            </a:r>
          </a:p>
          <a:p>
            <a:pPr lvl="1"/>
            <a:r>
              <a:rPr lang="en-US" dirty="0"/>
              <a:t>T1 → T2 </a:t>
            </a:r>
            <a:r>
              <a:rPr lang="en-US" dirty="0" smtClean="0"/>
              <a:t>  or   </a:t>
            </a:r>
            <a:r>
              <a:rPr lang="en-US" dirty="0"/>
              <a:t>T2 → </a:t>
            </a:r>
            <a:r>
              <a:rPr lang="en-US" dirty="0" smtClean="0"/>
              <a:t>T1    or    T1 || T2</a:t>
            </a:r>
          </a:p>
          <a:p>
            <a:pPr lvl="1"/>
            <a:r>
              <a:rPr lang="en-US" dirty="0" smtClean="0"/>
              <a:t>Bag is ALL white, ALL black, or </a:t>
            </a:r>
            <a:r>
              <a:rPr lang="en-US" dirty="0"/>
              <a:t>½ </a:t>
            </a:r>
            <a:r>
              <a:rPr lang="en-US" dirty="0" smtClean="0"/>
              <a:t>white </a:t>
            </a:r>
            <a:r>
              <a:rPr lang="en-US" dirty="0"/>
              <a:t>½ </a:t>
            </a:r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> vs. Snapshot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394793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Transactions</a:t>
            </a:r>
            <a:r>
              <a:rPr lang="en-US" sz="2800" baseline="-25000" dirty="0"/>
              <a:t> </a:t>
            </a:r>
            <a:r>
              <a:rPr lang="en-US" sz="2800" dirty="0" smtClean="0"/>
              <a:t>are assigned timestamps, which may get assigned to objects those </a:t>
            </a:r>
            <a:r>
              <a:rPr lang="en-US" sz="2800" dirty="0" err="1" smtClean="0"/>
              <a:t>txns</a:t>
            </a:r>
            <a:r>
              <a:rPr lang="en-US" sz="2800" dirty="0" smtClean="0"/>
              <a:t> read/write</a:t>
            </a:r>
          </a:p>
          <a:p>
            <a:r>
              <a:rPr lang="en-US" sz="2800" dirty="0" smtClean="0"/>
              <a:t>Every object version O</a:t>
            </a:r>
            <a:r>
              <a:rPr lang="en-US" sz="2800" baseline="-25000" dirty="0" smtClean="0"/>
              <a:t>V</a:t>
            </a:r>
            <a:r>
              <a:rPr lang="en-US" sz="2800" dirty="0" smtClean="0"/>
              <a:t> has both read and write TS</a:t>
            </a:r>
          </a:p>
          <a:p>
            <a:pPr lvl="1"/>
            <a:r>
              <a:rPr lang="en-US" sz="2600" dirty="0" err="1" smtClean="0"/>
              <a:t>ReadTS</a:t>
            </a:r>
            <a:r>
              <a:rPr lang="en-US" sz="2600" dirty="0" smtClean="0"/>
              <a:t>:  Largest timestamp of </a:t>
            </a:r>
            <a:r>
              <a:rPr lang="en-US" sz="2600" dirty="0" err="1" smtClean="0"/>
              <a:t>txn</a:t>
            </a:r>
            <a:r>
              <a:rPr lang="en-US" sz="2600" dirty="0" smtClean="0"/>
              <a:t> that reads </a:t>
            </a:r>
            <a:r>
              <a:rPr lang="en-US" sz="2400" dirty="0"/>
              <a:t>O</a:t>
            </a:r>
            <a:r>
              <a:rPr lang="en-US" sz="2400" baseline="-25000" dirty="0"/>
              <a:t>V</a:t>
            </a:r>
            <a:endParaRPr lang="en-US" sz="2600" dirty="0" smtClean="0"/>
          </a:p>
          <a:p>
            <a:pPr lvl="1"/>
            <a:r>
              <a:rPr lang="en-US" sz="2600" dirty="0" err="1" smtClean="0"/>
              <a:t>WriteTS</a:t>
            </a:r>
            <a:r>
              <a:rPr lang="en-US" sz="2600" dirty="0" smtClean="0"/>
              <a:t>:  Timestamp of </a:t>
            </a:r>
            <a:r>
              <a:rPr lang="en-US" sz="2600" dirty="0" err="1" smtClean="0"/>
              <a:t>txn</a:t>
            </a:r>
            <a:r>
              <a:rPr lang="en-US" sz="2600" dirty="0" smtClean="0"/>
              <a:t> that wrote 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V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Timestamps in MVCC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01" y="3552541"/>
            <a:ext cx="8394793" cy="3305459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Perform write of object O or abort if conflicting: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Find  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s.t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.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max {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|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&lt;= TS(T)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dirty="0"/>
              <a:t># Abort if another T’ exists and has read O after </a:t>
            </a:r>
            <a:r>
              <a:rPr lang="en-US" sz="2400" dirty="0" smtClean="0"/>
              <a:t>T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If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&gt; TS(T)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Abort and roll-back T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Else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Create new version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O</a:t>
            </a:r>
            <a:r>
              <a:rPr lang="en-US" sz="2200" baseline="-25000" dirty="0" smtClean="0">
                <a:latin typeface="Arial" charset="0"/>
                <a:ea typeface="Arial" charset="0"/>
                <a:cs typeface="Arial" charset="0"/>
              </a:rPr>
              <a:t>W</a:t>
            </a:r>
          </a:p>
          <a:p>
            <a:pPr lvl="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 smtClean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(O</a:t>
            </a:r>
            <a:r>
              <a:rPr lang="en-US" sz="2200" baseline="-25000" dirty="0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= TS(T)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Executing </a:t>
            </a:r>
            <a:r>
              <a:rPr lang="en-US" sz="3600" dirty="0" smtClean="0"/>
              <a:t>transaction T in </a:t>
            </a:r>
            <a:r>
              <a:rPr lang="en-US" sz="3600" dirty="0"/>
              <a:t>MVCC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35401" y="1404383"/>
            <a:ext cx="8394793" cy="203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Find version of object O to read: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# Determine the last version written before read snapshot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Find O</a:t>
            </a:r>
            <a:r>
              <a:rPr lang="en-US" sz="2200" b="0" baseline="-25000" dirty="0" smtClean="0"/>
              <a:t>V  </a:t>
            </a:r>
            <a:r>
              <a:rPr lang="en-US" sz="2200" b="0" dirty="0" err="1"/>
              <a:t>s.t.</a:t>
            </a:r>
            <a:r>
              <a:rPr lang="en-US" sz="2200" b="0" dirty="0"/>
              <a:t> max {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| </a:t>
            </a:r>
            <a:r>
              <a:rPr lang="en-US" sz="2200" b="0" dirty="0" err="1"/>
              <a:t>WriteTS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 &lt;= TS(T) }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err="1" smtClean="0"/>
              <a:t>ReadTS</a:t>
            </a:r>
            <a:r>
              <a:rPr lang="en-US" sz="2200" b="0" dirty="0" smtClean="0"/>
              <a:t>(O</a:t>
            </a:r>
            <a:r>
              <a:rPr lang="en-US" sz="2200" b="0" baseline="-25000" dirty="0" smtClean="0"/>
              <a:t>V</a:t>
            </a:r>
            <a:r>
              <a:rPr lang="en-US" sz="2200" b="0" dirty="0"/>
              <a:t>) = max(TS(T), </a:t>
            </a:r>
            <a:r>
              <a:rPr lang="en-US" sz="2200" b="0" dirty="0" err="1"/>
              <a:t>ReadTS</a:t>
            </a:r>
            <a:r>
              <a:rPr lang="en-US" sz="2200" b="0" dirty="0"/>
              <a:t>(O</a:t>
            </a:r>
            <a:r>
              <a:rPr lang="en-US" sz="2200" b="0" baseline="-25000" dirty="0"/>
              <a:t>V</a:t>
            </a:r>
            <a:r>
              <a:rPr lang="en-US" sz="2200" b="0" dirty="0"/>
              <a:t>))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Return O</a:t>
            </a:r>
            <a:r>
              <a:rPr lang="en-US" sz="2200" b="0" baseline="-25000" dirty="0" smtClean="0"/>
              <a:t>V</a:t>
            </a:r>
            <a:r>
              <a:rPr lang="en-US" sz="2200" b="0" dirty="0" smtClean="0"/>
              <a:t> to T</a:t>
            </a:r>
          </a:p>
        </p:txBody>
      </p:sp>
    </p:spTree>
    <p:extLst>
      <p:ext uri="{BB962C8B-B14F-4D97-AF65-F5344CB8AC3E}">
        <p14:creationId xmlns:p14="http://schemas.microsoft.com/office/powerpoint/2010/main" val="56170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226521" y="3999326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by TS=3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</p:spTree>
    <p:extLst>
      <p:ext uri="{BB962C8B-B14F-4D97-AF65-F5344CB8AC3E}">
        <p14:creationId xmlns:p14="http://schemas.microsoft.com/office/powerpoint/2010/main" val="188213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833686" y="3983734"/>
            <a:ext cx="11753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by TS=5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12996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19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81143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42" y="1671144"/>
            <a:ext cx="7725241" cy="3515711"/>
          </a:xfrm>
        </p:spPr>
        <p:txBody>
          <a:bodyPr/>
          <a:lstStyle/>
          <a:p>
            <a:r>
              <a:rPr lang="en-US" dirty="0" err="1" smtClean="0"/>
              <a:t>Serializability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dirty="0"/>
              <a:t> </a:t>
            </a:r>
            <a:r>
              <a:rPr lang="en-US" sz="3600" b="0" dirty="0" smtClean="0"/>
              <a:t>Execution of </a:t>
            </a:r>
            <a:r>
              <a:rPr lang="en-US" sz="3600" b="0" dirty="0"/>
              <a:t>a set of </a:t>
            </a:r>
            <a:r>
              <a:rPr lang="en-US" sz="3600" b="0" dirty="0" smtClean="0"/>
              <a:t>transactions over </a:t>
            </a:r>
            <a:r>
              <a:rPr lang="en-US" sz="3600" b="0" dirty="0"/>
              <a:t>multiple items is equivalent to </a:t>
            </a:r>
            <a:r>
              <a:rPr lang="en-US" sz="3600" b="0" i="1" dirty="0"/>
              <a:t>some</a:t>
            </a:r>
            <a:r>
              <a:rPr lang="en-US" sz="3600" b="0" dirty="0"/>
              <a:t> serial execution </a:t>
            </a:r>
            <a:r>
              <a:rPr lang="en-US" sz="3600" b="0" dirty="0" smtClean="0"/>
              <a:t>of </a:t>
            </a:r>
            <a:r>
              <a:rPr lang="en-US" sz="3600" b="0" dirty="0" err="1" smtClean="0"/>
              <a:t>txns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20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551005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W(3) = 4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R(3) =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</p:spTree>
    <p:extLst>
      <p:ext uri="{BB962C8B-B14F-4D97-AF65-F5344CB8AC3E}">
        <p14:creationId xmlns:p14="http://schemas.microsoft.com/office/powerpoint/2010/main" val="8271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21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640975" y="5450306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5)</a:t>
            </a:r>
            <a:endParaRPr lang="en-US" b="0" dirty="0" smtClean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1 has (</a:t>
            </a:r>
            <a:r>
              <a:rPr lang="en-US" b="0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5</a:t>
            </a:r>
          </a:p>
          <a:p>
            <a:pPr algn="l"/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Set R(1) = max(5, R(1)) = 5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9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22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640975" y="5119402"/>
            <a:ext cx="520867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(v) &lt;= (TS 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5)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3) &lt;=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endParaRPr lang="en-US" b="0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(1) &gt; 5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&gt;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5:  </a:t>
            </a:r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false  </a:t>
            </a:r>
          </a:p>
          <a:p>
            <a:pPr algn="l"/>
            <a:r>
              <a:rPr lang="en-US" b="0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Otherwise, write </a:t>
            </a:r>
            <a:r>
              <a:rPr lang="en-US" b="0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WRITE (O, </a:t>
            </a:r>
            <a:r>
              <a:rPr lang="en-US" dirty="0" err="1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4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23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40975" y="5119402"/>
            <a:ext cx="52086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)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 = 1 has (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If </a:t>
            </a:r>
            <a:r>
              <a:rPr lang="en-US" b="0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ReadTS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(1) &gt; 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4,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abort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&gt; 4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true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934" y="5545797"/>
            <a:ext cx="315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write(O)</a:t>
            </a:r>
          </a:p>
          <a:p>
            <a:r>
              <a:rPr lang="en-US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by TS = 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24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Digging deeper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120289" y="4896308"/>
            <a:ext cx="7032567" cy="16625"/>
          </a:xfrm>
          <a:prstGeom prst="straightConnector1">
            <a:avLst/>
          </a:prstGeom>
          <a:ln>
            <a:prstDash val="solid"/>
            <a:headEnd type="none"/>
            <a:tailEnd type="stealth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6850" y="4723837"/>
            <a:ext cx="3834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O</a:t>
            </a:r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36850" y="1972054"/>
            <a:ext cx="946093" cy="1267191"/>
            <a:chOff x="1052843" y="4680786"/>
            <a:chExt cx="946093" cy="1267191"/>
          </a:xfrm>
        </p:grpSpPr>
        <p:sp>
          <p:nvSpPr>
            <p:cNvPr id="18" name="TextBox 17"/>
            <p:cNvSpPr txBox="1"/>
            <p:nvPr/>
          </p:nvSpPr>
          <p:spPr>
            <a:xfrm>
              <a:off x="1052843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3</a:t>
              </a: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1091603" y="4680786"/>
              <a:ext cx="868572" cy="653464"/>
              <a:chOff x="1164" y="1706"/>
              <a:chExt cx="814" cy="590"/>
            </a:xfrm>
          </p:grpSpPr>
          <p:sp>
            <p:nvSpPr>
              <p:cNvPr id="23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1911470" y="1972054"/>
            <a:ext cx="946093" cy="1267191"/>
            <a:chOff x="2240066" y="4680786"/>
            <a:chExt cx="946093" cy="1267191"/>
          </a:xfrm>
        </p:grpSpPr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278826" y="4680786"/>
              <a:ext cx="868572" cy="653464"/>
              <a:chOff x="1164" y="1706"/>
              <a:chExt cx="814" cy="590"/>
            </a:xfrm>
          </p:grpSpPr>
          <p:sp>
            <p:nvSpPr>
              <p:cNvPr id="29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30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240066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</a:t>
              </a:r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086091" y="1972054"/>
            <a:ext cx="946093" cy="1267191"/>
            <a:chOff x="3784467" y="4680786"/>
            <a:chExt cx="946093" cy="1267191"/>
          </a:xfrm>
        </p:grpSpPr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3861988" y="4680786"/>
              <a:ext cx="868572" cy="653464"/>
              <a:chOff x="1164" y="1706"/>
              <a:chExt cx="814" cy="590"/>
            </a:xfrm>
          </p:grpSpPr>
          <p:sp>
            <p:nvSpPr>
              <p:cNvPr id="26" name="Oval 4"/>
              <p:cNvSpPr>
                <a:spLocks noChangeArrowheads="1"/>
              </p:cNvSpPr>
              <p:nvPr/>
            </p:nvSpPr>
            <p:spPr bwMode="auto">
              <a:xfrm>
                <a:off x="1338" y="1706"/>
                <a:ext cx="448" cy="59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endParaRPr lang="en-GB" altLang="en-US"/>
              </a:p>
            </p:txBody>
          </p:sp>
          <p:sp>
            <p:nvSpPr>
              <p:cNvPr id="27" name="Text Box 5"/>
              <p:cNvSpPr txBox="1">
                <a:spLocks noChangeArrowheads="1"/>
              </p:cNvSpPr>
              <p:nvPr/>
            </p:nvSpPr>
            <p:spPr bwMode="auto">
              <a:xfrm>
                <a:off x="1164" y="1824"/>
                <a:ext cx="814" cy="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algn="ctr" eaLnBrk="1" hangingPunct="1"/>
                <a:r>
                  <a:rPr lang="en-GB" altLang="en-US" dirty="0" err="1" smtClean="0">
                    <a:latin typeface="Arial" charset="0"/>
                    <a:ea typeface="Arial" charset="0"/>
                    <a:cs typeface="Arial" charset="0"/>
                  </a:rPr>
                  <a:t>txn</a:t>
                </a:r>
                <a:endParaRPr lang="en-US" altLang="en-US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784467" y="5547867"/>
              <a:ext cx="9460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TS = 5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3836892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W(2) </a:t>
            </a:r>
            <a:r>
              <a:rPr lang="en-US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R(2)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62513" y="3989204"/>
            <a:ext cx="1172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W(1) = 3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R(1) = 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12977" y="1481429"/>
            <a:ext cx="4716548" cy="2041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Notation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W(1) = 3:	Write creates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with </a:t>
            </a:r>
            <a:r>
              <a:rPr lang="en-US" b="0" dirty="0" err="1" smtClean="0"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= 3</a:t>
            </a:r>
          </a:p>
          <a:p>
            <a:pPr algn="l">
              <a:spcBef>
                <a:spcPts val="800"/>
              </a:spcBef>
            </a:pP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         R(1) = 3:  	Read of version 1 </a:t>
            </a:r>
          </a:p>
          <a:p>
            <a:pPr algn="l"/>
            <a:r>
              <a:rPr lang="en-US" b="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b="0" dirty="0" smtClean="0">
                <a:latin typeface="Arial" charset="0"/>
                <a:ea typeface="Arial" charset="0"/>
                <a:cs typeface="Arial" charset="0"/>
              </a:rPr>
              <a:t>	returns timestamp 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7934" y="5296418"/>
            <a:ext cx="31530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BEGIN Transaction</a:t>
            </a:r>
          </a:p>
          <a:p>
            <a:pPr lvl="1" algn="l"/>
            <a:r>
              <a:rPr lang="en-US" dirty="0" err="1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mp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READ(O)</a:t>
            </a:r>
          </a:p>
          <a:p>
            <a:pPr lvl="1"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 (P,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tmp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+ 1)</a:t>
            </a:r>
          </a:p>
          <a:p>
            <a:pPr algn="l"/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END Transaction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40975" y="5117800"/>
            <a:ext cx="5208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Find v such that max </a:t>
            </a:r>
            <a:r>
              <a:rPr lang="en-US" b="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(v) &lt;= (TS = 4)</a:t>
            </a:r>
          </a:p>
          <a:p>
            <a:pPr marL="800100" lvl="1" indent="-342900" algn="l">
              <a:buFont typeface="Symbol" charset="2"/>
              <a:buChar char="Þ"/>
            </a:pPr>
            <a:r>
              <a:rPr lang="en-US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1 has (</a:t>
            </a:r>
            <a:r>
              <a:rPr lang="en-US" b="0" dirty="0" err="1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WriteTS</a:t>
            </a:r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 = 3) &lt;= 4</a:t>
            </a:r>
          </a:p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Set R(1) = max(4, R(1)) = 5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008F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90566" y="4299206"/>
            <a:ext cx="111601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R(1) = 5</a:t>
            </a:r>
            <a:endParaRPr lang="en-US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40975" y="6252997"/>
            <a:ext cx="3985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Then write on </a:t>
            </a:r>
            <a:r>
              <a:rPr lang="en-US" b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 succeeds as well</a:t>
            </a:r>
            <a:endParaRPr lang="en-US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0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 animBg="1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26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Consider partitioned data over servers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749040"/>
            <a:ext cx="7934498" cy="242737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not just use 2PL?</a:t>
            </a:r>
          </a:p>
          <a:p>
            <a:pPr lvl="1"/>
            <a:r>
              <a:rPr lang="en-US" sz="2400" dirty="0" smtClean="0"/>
              <a:t>Grab locks over entire read and write set</a:t>
            </a:r>
          </a:p>
          <a:p>
            <a:pPr lvl="1"/>
            <a:r>
              <a:rPr lang="en-US" sz="2400" dirty="0" smtClean="0"/>
              <a:t>Perform writes</a:t>
            </a:r>
          </a:p>
          <a:p>
            <a:pPr lvl="1"/>
            <a:r>
              <a:rPr lang="en-US" sz="2400" dirty="0" smtClean="0"/>
              <a:t>Release locks (at commit time)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8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27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Consider partitioned data over servers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51" name="Content Placeholder 1"/>
          <p:cNvSpPr>
            <a:spLocks noGrp="1"/>
          </p:cNvSpPr>
          <p:nvPr>
            <p:ph idx="1"/>
          </p:nvPr>
        </p:nvSpPr>
        <p:spPr>
          <a:xfrm>
            <a:off x="548640" y="3699165"/>
            <a:ext cx="7256417" cy="29819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get </a:t>
            </a:r>
            <a:r>
              <a:rPr lang="en-US" sz="2800" dirty="0" err="1" smtClean="0"/>
              <a:t>serializability</a:t>
            </a:r>
            <a:r>
              <a:rPr lang="en-US" sz="2800" dirty="0" smtClean="0"/>
              <a:t>?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On single machine, single COMMIT op in the WAL</a:t>
            </a:r>
          </a:p>
          <a:p>
            <a:pPr lvl="1">
              <a:spcBef>
                <a:spcPts val="1600"/>
              </a:spcBef>
            </a:pPr>
            <a:r>
              <a:rPr lang="en-US" sz="2200" dirty="0" smtClean="0"/>
              <a:t>In distributed setting, assign global timestamp to </a:t>
            </a:r>
            <a:r>
              <a:rPr lang="en-US" sz="2200" dirty="0" err="1" smtClean="0"/>
              <a:t>txn</a:t>
            </a:r>
            <a:r>
              <a:rPr lang="en-US" sz="2200" dirty="0" smtClean="0"/>
              <a:t> (at sometime after lock acquisition and before commit)</a:t>
            </a:r>
            <a:endParaRPr lang="en-US" sz="1800" dirty="0" smtClean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Centralized </a:t>
            </a:r>
            <a:r>
              <a:rPr lang="en-US" sz="2200" dirty="0" err="1" smtClean="0"/>
              <a:t>txn</a:t>
            </a:r>
            <a:r>
              <a:rPr lang="en-US" sz="2200" dirty="0" smtClean="0"/>
              <a:t> manager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Distributed consensus on timestamp (not all ops)</a:t>
            </a:r>
          </a:p>
          <a:p>
            <a:pPr lvl="3"/>
            <a:endParaRPr lang="en-US" dirty="0" smtClean="0"/>
          </a:p>
          <a:p>
            <a:pPr lvl="1"/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5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018157" y="1422204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z="1200" smtClean="0"/>
              <a:pPr>
                <a:defRPr/>
              </a:pPr>
              <a:t>28</a:t>
            </a:fld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Strawman:  Consensus per </a:t>
            </a:r>
            <a:r>
              <a:rPr lang="en-US" sz="3600" dirty="0" err="1" smtClean="0"/>
              <a:t>txn</a:t>
            </a:r>
            <a:r>
              <a:rPr lang="en-US" sz="3600" dirty="0" smtClean="0"/>
              <a:t> group?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97878" y="1672285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7878" y="2324876"/>
            <a:ext cx="5869839" cy="400110"/>
            <a:chOff x="2532400" y="2125579"/>
            <a:chExt cx="5869839" cy="40011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97878" y="2977466"/>
            <a:ext cx="5869839" cy="400110"/>
            <a:chOff x="2532400" y="3404989"/>
            <a:chExt cx="5869839" cy="400110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1580243" y="14835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898732" y="21029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457030" y="2766880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290597" y="1514822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4290597" y="2134161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290597" y="2798138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U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2014897" y="1469365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R 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2836486" y="210570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	</a:t>
            </a:r>
            <a:r>
              <a:rPr lang="en-US" smtClean="0"/>
              <a:t>R   W 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839289" y="2756864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W 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690664" y="3728130"/>
            <a:ext cx="5877053" cy="400110"/>
            <a:chOff x="2525186" y="2125579"/>
            <a:chExt cx="5877053" cy="400110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525186" y="2125579"/>
              <a:ext cx="3706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R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11503" y="4380720"/>
            <a:ext cx="5856214" cy="400110"/>
            <a:chOff x="2546025" y="3404989"/>
            <a:chExt cx="5856214" cy="40011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546025" y="340498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S</a:t>
              </a:r>
              <a:endParaRPr lang="en-US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4314086" y="2956165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46261" y="2296576"/>
            <a:ext cx="418368" cy="19221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548640" y="5222458"/>
            <a:ext cx="8366760" cy="143970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Single </a:t>
            </a:r>
            <a:r>
              <a:rPr lang="en-US" sz="2800" dirty="0" err="1" smtClean="0"/>
              <a:t>Lamport</a:t>
            </a:r>
            <a:r>
              <a:rPr lang="en-US" sz="2800" dirty="0" smtClean="0"/>
              <a:t> clock, consensus per group?</a:t>
            </a:r>
          </a:p>
          <a:p>
            <a:pPr lvl="1"/>
            <a:r>
              <a:rPr lang="en-US" sz="2600" dirty="0" err="1" smtClean="0">
                <a:solidFill>
                  <a:srgbClr val="1E4899"/>
                </a:solidFill>
              </a:rPr>
              <a:t>Linearizability</a:t>
            </a:r>
            <a:r>
              <a:rPr lang="en-US" sz="2600" dirty="0" smtClean="0">
                <a:solidFill>
                  <a:srgbClr val="1E4899"/>
                </a:solidFill>
              </a:rPr>
              <a:t> composes!</a:t>
            </a:r>
          </a:p>
          <a:p>
            <a:pPr lvl="1"/>
            <a:r>
              <a:rPr lang="en-US" sz="2600" dirty="0" smtClean="0">
                <a:solidFill>
                  <a:srgbClr val="C00000"/>
                </a:solidFill>
              </a:rPr>
              <a:t>But doesn’t solve concurrent, non-overlapping </a:t>
            </a:r>
            <a:r>
              <a:rPr lang="en-US" sz="2600" dirty="0" err="1" smtClean="0">
                <a:solidFill>
                  <a:srgbClr val="C00000"/>
                </a:solidFill>
              </a:rPr>
              <a:t>txn</a:t>
            </a:r>
            <a:r>
              <a:rPr lang="en-US" sz="2600" dirty="0" smtClean="0">
                <a:solidFill>
                  <a:srgbClr val="C00000"/>
                </a:solidFill>
              </a:rPr>
              <a:t> problem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473278" y="1587723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3278" y="3584861"/>
            <a:ext cx="418368" cy="11791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0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  <p:bldP spid="3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</a:t>
            </a:r>
            <a:r>
              <a:rPr lang="en-US" dirty="0" smtClean="0"/>
              <a:t>Google’s </a:t>
            </a:r>
            <a:r>
              <a:rPr lang="en-US" dirty="0"/>
              <a:t>Globally-Distributed </a:t>
            </a:r>
            <a:r>
              <a:rPr lang="en-US" dirty="0" smtClean="0"/>
              <a:t>Database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Big Global Lock:  </a:t>
            </a:r>
            <a:r>
              <a:rPr lang="en-US" sz="2800" dirty="0"/>
              <a:t>Results in a </a:t>
            </a:r>
            <a:r>
              <a:rPr lang="en-US" sz="2800" b="1" dirty="0"/>
              <a:t>serial </a:t>
            </a:r>
            <a:r>
              <a:rPr lang="en-US" sz="2800" dirty="0"/>
              <a:t>transaction schedule at the </a:t>
            </a:r>
            <a:r>
              <a:rPr lang="en-US" sz="2800" dirty="0">
                <a:solidFill>
                  <a:srgbClr val="FF0000"/>
                </a:solidFill>
              </a:rPr>
              <a:t>cost of performance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Growing </a:t>
            </a:r>
            <a:r>
              <a:rPr lang="en-US" sz="2400" b="1" dirty="0">
                <a:solidFill>
                  <a:srgbClr val="FF0000"/>
                </a:solidFill>
              </a:rPr>
              <a:t>phase </a:t>
            </a:r>
            <a:r>
              <a:rPr lang="en-US" sz="2400" dirty="0" smtClean="0"/>
              <a:t>when </a:t>
            </a:r>
            <a:r>
              <a:rPr lang="en-US" sz="2400" dirty="0" err="1" smtClean="0"/>
              <a:t>txn</a:t>
            </a:r>
            <a:r>
              <a:rPr lang="en-US" sz="2400" dirty="0" smtClean="0"/>
              <a:t> acquires locks</a:t>
            </a:r>
          </a:p>
          <a:p>
            <a:pPr lvl="1"/>
            <a:r>
              <a:rPr lang="en-US" sz="2400" b="1" spc="-150" dirty="0" smtClean="0">
                <a:solidFill>
                  <a:srgbClr val="FF0000"/>
                </a:solidFill>
              </a:rPr>
              <a:t>Shrinking </a:t>
            </a:r>
            <a:r>
              <a:rPr lang="en-US" sz="2400" b="1" spc="-150" dirty="0">
                <a:solidFill>
                  <a:srgbClr val="FF0000"/>
                </a:solidFill>
              </a:rPr>
              <a:t>phase </a:t>
            </a:r>
            <a:r>
              <a:rPr lang="en-US" sz="2400" spc="-150" dirty="0" smtClean="0"/>
              <a:t>when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releases locks (typically commit)</a:t>
            </a:r>
          </a:p>
          <a:p>
            <a:pPr lvl="1"/>
            <a:r>
              <a:rPr lang="en-US" sz="2400" spc="-150" dirty="0" smtClean="0"/>
              <a:t>Allows </a:t>
            </a:r>
            <a:r>
              <a:rPr lang="en-US" sz="2400" spc="-150" dirty="0" err="1" smtClean="0"/>
              <a:t>txn</a:t>
            </a:r>
            <a:r>
              <a:rPr lang="en-US" sz="2400" spc="-150" dirty="0" smtClean="0"/>
              <a:t> to execute concurrently, </a:t>
            </a:r>
            <a:r>
              <a:rPr lang="en-US" sz="2400" spc="-150" dirty="0" err="1" smtClean="0"/>
              <a:t>improvoing</a:t>
            </a:r>
            <a:r>
              <a:rPr lang="en-US" sz="2400" spc="-150" dirty="0" smtClean="0"/>
              <a:t> performance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Lock-based concurrency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679171"/>
            <a:ext cx="8565204" cy="4778374"/>
          </a:xfrm>
        </p:spPr>
        <p:txBody>
          <a:bodyPr/>
          <a:lstStyle/>
          <a:p>
            <a:r>
              <a:rPr lang="en-US" dirty="0" smtClean="0"/>
              <a:t>Dozens of zones (datacenters)</a:t>
            </a:r>
          </a:p>
          <a:p>
            <a:r>
              <a:rPr lang="en-US" dirty="0" smtClean="0"/>
              <a:t>Per zone, 100-1000s of servers</a:t>
            </a:r>
          </a:p>
          <a:p>
            <a:r>
              <a:rPr lang="en-US" dirty="0" smtClean="0"/>
              <a:t>Per server, 100-1000 partitions (tablets)</a:t>
            </a:r>
          </a:p>
          <a:p>
            <a:r>
              <a:rPr lang="en-US" dirty="0" smtClean="0"/>
              <a:t>Every tablet replicated for fault-tolerance (e.g., 5x)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Google’s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9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Scale-out vs. fault tolerance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673961" y="1563304"/>
            <a:ext cx="5869839" cy="400110"/>
            <a:chOff x="2532400" y="1639034"/>
            <a:chExt cx="5869839" cy="40011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73961" y="2418535"/>
            <a:ext cx="5869839" cy="400110"/>
            <a:chOff x="2532400" y="2125579"/>
            <a:chExt cx="5869839" cy="40011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73961" y="3273766"/>
            <a:ext cx="5869839" cy="400110"/>
            <a:chOff x="2532400" y="3404989"/>
            <a:chExt cx="5869839" cy="40011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826361" y="3426166"/>
            <a:ext cx="5869839" cy="400110"/>
            <a:chOff x="2532400" y="3404989"/>
            <a:chExt cx="5869839" cy="40011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78761" y="3578566"/>
            <a:ext cx="5869839" cy="400110"/>
            <a:chOff x="2532400" y="3404989"/>
            <a:chExt cx="5869839" cy="400110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2915839" y="3610710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532400" y="3404989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826361" y="2570935"/>
            <a:ext cx="5869839" cy="400110"/>
            <a:chOff x="2532400" y="2125579"/>
            <a:chExt cx="5869839" cy="400110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78761" y="2723335"/>
            <a:ext cx="5869839" cy="400110"/>
            <a:chOff x="2532400" y="2125579"/>
            <a:chExt cx="5869839" cy="4001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2915839" y="231467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532400" y="2125579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826361" y="1715704"/>
            <a:ext cx="5869839" cy="400110"/>
            <a:chOff x="2532400" y="1639034"/>
            <a:chExt cx="5869839" cy="400110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978761" y="1868104"/>
            <a:ext cx="5869839" cy="400110"/>
            <a:chOff x="2532400" y="1639034"/>
            <a:chExt cx="5869839" cy="40011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2915839" y="1811505"/>
              <a:ext cx="5486400" cy="16625"/>
            </a:xfrm>
            <a:prstGeom prst="straightConnector1">
              <a:avLst/>
            </a:prstGeom>
            <a:ln>
              <a:prstDash val="solid"/>
              <a:headEnd type="none"/>
              <a:tailEnd type="stealth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532400" y="1639034"/>
              <a:ext cx="3834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smtClean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3" name="Content Placeholder 1"/>
          <p:cNvSpPr>
            <a:spLocks noGrp="1"/>
          </p:cNvSpPr>
          <p:nvPr>
            <p:ph idx="1"/>
          </p:nvPr>
        </p:nvSpPr>
        <p:spPr>
          <a:xfrm>
            <a:off x="981964" y="4246275"/>
            <a:ext cx="7763026" cy="267822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Every tablet replicated via </a:t>
            </a:r>
            <a:r>
              <a:rPr lang="en-US" sz="2400" dirty="0" err="1" smtClean="0"/>
              <a:t>Paxos</a:t>
            </a:r>
            <a:r>
              <a:rPr lang="en-US" sz="2400" dirty="0" smtClean="0"/>
              <a:t>  (with leader election)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So every “operation” within transactions across tablets actually a replicated  operation within </a:t>
            </a:r>
            <a:r>
              <a:rPr lang="en-US" sz="2400" dirty="0" err="1" smtClean="0"/>
              <a:t>Paxos</a:t>
            </a:r>
            <a:r>
              <a:rPr lang="en-US" sz="2400" dirty="0" smtClean="0"/>
              <a:t> RSM</a:t>
            </a:r>
          </a:p>
          <a:p>
            <a:pPr>
              <a:spcBef>
                <a:spcPts val="1200"/>
              </a:spcBef>
            </a:pPr>
            <a:r>
              <a:rPr lang="en-US" sz="2400" dirty="0" err="1"/>
              <a:t>Paxos</a:t>
            </a:r>
            <a:r>
              <a:rPr lang="en-US" sz="2400" dirty="0"/>
              <a:t> groups can stretch across datacenters</a:t>
            </a:r>
            <a:r>
              <a:rPr lang="en-US" sz="2400" dirty="0" smtClean="0"/>
              <a:t>!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200" dirty="0" smtClean="0"/>
              <a:t>(COPS took same approach </a:t>
            </a:r>
            <a:r>
              <a:rPr lang="en-US" sz="2200" i="1" dirty="0" smtClean="0"/>
              <a:t>within </a:t>
            </a:r>
            <a:r>
              <a:rPr lang="en-US" sz="2200" dirty="0" smtClean="0"/>
              <a:t>datacenter)</a:t>
            </a:r>
          </a:p>
        </p:txBody>
      </p:sp>
    </p:spTree>
    <p:extLst>
      <p:ext uri="{BB962C8B-B14F-4D97-AF65-F5344CB8AC3E}">
        <p14:creationId xmlns:p14="http://schemas.microsoft.com/office/powerpoint/2010/main" val="11309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 smtClean="0"/>
              <a:t>Disruptive idea: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b="0" dirty="0" smtClean="0"/>
              <a:t>Do clocks </a:t>
            </a:r>
            <a:r>
              <a:rPr lang="en-US" sz="3400" dirty="0" smtClean="0"/>
              <a:t>really</a:t>
            </a:r>
            <a:r>
              <a:rPr lang="en-US" sz="3400" b="0" dirty="0" smtClean="0"/>
              <a:t> need to be                arbitrarily unsynchronized?</a:t>
            </a:r>
            <a:br>
              <a:rPr lang="en-US" sz="3400" b="0" dirty="0" smtClean="0"/>
            </a:br>
            <a:r>
              <a:rPr lang="en-US" sz="3400" b="0" dirty="0" smtClean="0"/>
              <a:t/>
            </a:r>
            <a:br>
              <a:rPr lang="en-US" sz="3400" b="0" dirty="0" smtClean="0"/>
            </a:br>
            <a:r>
              <a:rPr lang="en-US" sz="3400" b="0" dirty="0" smtClean="0"/>
              <a:t>Can you engineer some max divergence?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12318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“Global wall-clock time” with bounded uncertainty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5339" y="2956191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63947" y="2721650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734796" y="2498991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839948" y="2498991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9630" y="3413450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1838" y="3413450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latest</a:t>
            </a:r>
            <a:endParaRPr lang="en-US" sz="24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4462" y="2506262"/>
            <a:ext cx="1430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TT.now()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34796" y="4034250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12806" y="4199350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2*ε</a:t>
            </a:r>
            <a:endParaRPr lang="en-US" sz="24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33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TrueTime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71500" y="5060039"/>
            <a:ext cx="8229600" cy="10314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1" algn="l">
              <a:spcBef>
                <a:spcPct val="20000"/>
              </a:spcBef>
              <a:defRPr/>
            </a:pP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Consider event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sz="2600" b="0" baseline="-25000" dirty="0" err="1" smtClean="0"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which invoked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tt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sz="2600" b="0" dirty="0" err="1" smtClean="0">
                <a:latin typeface="Arial" charset="0"/>
                <a:ea typeface="Arial" charset="0"/>
                <a:cs typeface="Arial" charset="0"/>
              </a:rPr>
              <a:t>TT.new</a:t>
            </a: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():</a:t>
            </a:r>
            <a:endParaRPr lang="en-US" sz="2600" b="0" baseline="-25000" dirty="0" smtClean="0">
              <a:latin typeface="Arial" charset="0"/>
              <a:ea typeface="Arial" charset="0"/>
              <a:cs typeface="Arial" charset="0"/>
            </a:endParaRPr>
          </a:p>
          <a:p>
            <a:pPr lvl="1" algn="l">
              <a:spcBef>
                <a:spcPct val="20000"/>
              </a:spcBef>
              <a:defRPr/>
            </a:pPr>
            <a:r>
              <a:rPr lang="en-US" sz="2600" b="0" dirty="0" smtClean="0">
                <a:latin typeface="Arial" charset="0"/>
                <a:ea typeface="Arial" charset="0"/>
                <a:cs typeface="Arial" charset="0"/>
              </a:rPr>
              <a:t>	Guarantee:  </a:t>
            </a:r>
            <a:r>
              <a:rPr lang="en-US" sz="2600" b="0" dirty="0" err="1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tt.earliest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&lt;= t</a:t>
            </a:r>
            <a:r>
              <a:rPr lang="en-US" sz="2600" b="0" baseline="-250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abs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(e</a:t>
            </a:r>
            <a:r>
              <a:rPr lang="en-US" sz="2600" b="0" baseline="-2500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en-US" sz="2600" b="0" dirty="0" smtClean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) &lt;= tt.latest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42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Timestamps and TrueTime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43100" y="2654300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509979" y="266648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38450" y="29146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1690" y="3404632"/>
            <a:ext cx="2993769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&gt;</a:t>
            </a:r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 TT.now().latest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8730" y="2153575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97150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891855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61166" y="2158893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36880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67453" y="3404632"/>
            <a:ext cx="38354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Wait until TT.now().earliest &gt;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i="1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40250" y="291465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76583" y="3404632"/>
            <a:ext cx="32733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91200" y="2914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80040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72438" y="3938032"/>
            <a:ext cx="170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Commit wait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67099" y="4654034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average ε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496991" y="450850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34</a:t>
            </a:fld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167242" y="260478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711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13"/>
    </mc:Choice>
    <mc:Fallback xmlns="">
      <p:transition xmlns:p14="http://schemas.microsoft.com/office/powerpoint/2010/main" spd="slow" advTm="98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6" grpId="0"/>
      <p:bldP spid="23" grpId="0"/>
      <p:bldP spid="28" grpId="0"/>
      <p:bldP spid="30" grpId="0"/>
      <p:bldP spid="31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Replication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14600" y="3006060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081479" y="3018244"/>
            <a:ext cx="407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endParaRPr lang="en-US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0230" y="25590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81350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63355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138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8005" y="2266950"/>
            <a:ext cx="0" cy="901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17663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720355" y="2254250"/>
            <a:ext cx="0" cy="9144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46980" y="1496466"/>
            <a:ext cx="130837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followers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62700" y="3295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72198" y="3759716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09950" y="32702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50476" y="375971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Pick </a:t>
            </a:r>
            <a:r>
              <a:rPr lang="en-US" i="1" dirty="0" smtClean="0">
                <a:solidFill>
                  <a:srgbClr val="F7964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endParaRPr lang="en-US" dirty="0">
              <a:solidFill>
                <a:srgbClr val="F7964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35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10545" y="1496466"/>
            <a:ext cx="152638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Achieve </a:t>
            </a:r>
          </a:p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consensus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Can 28"/>
          <p:cNvSpPr/>
          <p:nvPr/>
        </p:nvSpPr>
        <p:spPr>
          <a:xfrm>
            <a:off x="814942" y="29857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Can 32"/>
          <p:cNvSpPr/>
          <p:nvPr/>
        </p:nvSpPr>
        <p:spPr>
          <a:xfrm>
            <a:off x="814942" y="4021098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" name="Can 33"/>
          <p:cNvSpPr/>
          <p:nvPr/>
        </p:nvSpPr>
        <p:spPr>
          <a:xfrm>
            <a:off x="814942" y="19443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29466" y="25643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98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xmlns:p14="http://schemas.microsoft.com/office/powerpoint/2010/main" spd="slow" advTm="713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6" grpId="0"/>
      <p:bldP spid="23" grpId="0"/>
      <p:bldP spid="1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en-US" sz="2600" dirty="0" smtClean="0"/>
              <a:t>Client: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I</a:t>
            </a:r>
            <a:r>
              <a:rPr lang="en-US" sz="2600" dirty="0" smtClean="0"/>
              <a:t>ssues reads to leader of each tablet group,                     which acquires read locks and returns most recent data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 smtClean="0"/>
              <a:t>Locally performs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C</a:t>
            </a:r>
            <a:r>
              <a:rPr lang="en-US" sz="2600" dirty="0" smtClean="0"/>
              <a:t>hooses coordinator from set of leaders, initiates commit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/>
              <a:t>S</a:t>
            </a:r>
            <a:r>
              <a:rPr lang="en-US" sz="2600" dirty="0" smtClean="0"/>
              <a:t>ends commit message to each leader,                         include identify of coordinator and buffered writes</a:t>
            </a:r>
          </a:p>
          <a:p>
            <a:pPr marL="457200" indent="-457200">
              <a:spcBef>
                <a:spcPts val="1600"/>
              </a:spcBef>
              <a:buFont typeface="+mj-lt"/>
              <a:buAutoNum type="arabicPeriod"/>
            </a:pPr>
            <a:r>
              <a:rPr lang="en-US" sz="2600" dirty="0" smtClean="0"/>
              <a:t>Waits for commit from coordinator</a:t>
            </a:r>
          </a:p>
          <a:p>
            <a:pPr>
              <a:spcBef>
                <a:spcPts val="1600"/>
              </a:spcBef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Client-driven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33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399545"/>
            <a:ext cx="8793804" cy="556652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/>
              <a:t>On commit </a:t>
            </a:r>
            <a:r>
              <a:rPr lang="en-US" sz="2600" dirty="0" err="1" smtClean="0"/>
              <a:t>msg</a:t>
            </a:r>
            <a:r>
              <a:rPr lang="en-US" sz="2600" dirty="0" smtClean="0"/>
              <a:t> from client, leaders acquire local write locks</a:t>
            </a:r>
          </a:p>
          <a:p>
            <a:pPr lvl="1">
              <a:lnSpc>
                <a:spcPct val="110000"/>
              </a:lnSpc>
              <a:spcAft>
                <a:spcPts val="400"/>
              </a:spcAft>
            </a:pPr>
            <a:r>
              <a:rPr lang="en-US" dirty="0" smtClean="0"/>
              <a:t>If non-coordinator: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 &gt; previous local timestamps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 prepare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Notify coordinator of prepare timestamp</a:t>
            </a:r>
          </a:p>
          <a:p>
            <a:pPr lvl="1">
              <a:lnSpc>
                <a:spcPct val="110000"/>
              </a:lnSpc>
              <a:spcBef>
                <a:spcPts val="1600"/>
              </a:spcBef>
              <a:spcAft>
                <a:spcPts val="400"/>
              </a:spcAft>
            </a:pPr>
            <a:r>
              <a:rPr lang="en-US" dirty="0" smtClean="0"/>
              <a:t>If coordinator: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/>
              <a:t>W</a:t>
            </a:r>
            <a:r>
              <a:rPr lang="en-US" sz="2600" dirty="0" smtClean="0"/>
              <a:t>ait until hear from other participants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Choose commit timestamp  &gt;= prepare </a:t>
            </a:r>
            <a:r>
              <a:rPr lang="en-US" sz="2600" dirty="0" err="1" smtClean="0"/>
              <a:t>ts</a:t>
            </a:r>
            <a:r>
              <a:rPr lang="en-US" sz="2600" dirty="0" smtClean="0"/>
              <a:t>, &gt; local </a:t>
            </a:r>
            <a:r>
              <a:rPr lang="en-US" sz="2600" dirty="0" err="1" smtClean="0"/>
              <a:t>ts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Logs commit record through </a:t>
            </a:r>
            <a:r>
              <a:rPr lang="en-US" sz="2600" dirty="0" err="1" smtClean="0"/>
              <a:t>Paxos</a:t>
            </a:r>
            <a:endParaRPr lang="en-US" sz="2600" dirty="0" smtClean="0"/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Wait commit-wait period</a:t>
            </a:r>
          </a:p>
          <a:p>
            <a:pPr lvl="2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z="2600" dirty="0" smtClean="0"/>
              <a:t>Sends commit timestamp to replicas, other leaders, client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600" dirty="0" smtClean="0"/>
              <a:t>All apply at commit timestamp and release 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Wait and 2-Phase Commit</a:t>
            </a:r>
          </a:p>
        </p:txBody>
      </p:sp>
    </p:spTree>
    <p:extLst>
      <p:ext uri="{BB962C8B-B14F-4D97-AF65-F5344CB8AC3E}">
        <p14:creationId xmlns:p14="http://schemas.microsoft.com/office/powerpoint/2010/main" val="8076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297416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309600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427" y="18732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5853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311400" y="3265442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277626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P1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80855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1879600" y="4236734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248918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P2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41338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728205" y="40957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301055" y="3479800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71390" y="2527300"/>
            <a:ext cx="519910" cy="908050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68710" y="2527300"/>
            <a:ext cx="433690" cy="18478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87692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38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638730" y="1395968"/>
            <a:ext cx="176522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Start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29146" y="1395968"/>
            <a:ext cx="18245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Done logging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65300"/>
            <a:ext cx="0" cy="16700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71650"/>
            <a:ext cx="0" cy="26035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584450"/>
            <a:ext cx="121595" cy="85725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584450"/>
            <a:ext cx="255890" cy="1790700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8694" y="4393684"/>
            <a:ext cx="12971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Prepared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433584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544340" y="2584450"/>
            <a:ext cx="0" cy="292608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24790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Can 75"/>
          <p:cNvSpPr/>
          <p:nvPr/>
        </p:nvSpPr>
        <p:spPr>
          <a:xfrm>
            <a:off x="167242" y="4187218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Can 76"/>
          <p:cNvSpPr/>
          <p:nvPr/>
        </p:nvSpPr>
        <p:spPr>
          <a:xfrm>
            <a:off x="167242" y="3215926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1166" y="18785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3996" y="28257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43878" y="28310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41627" y="3803650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Acquired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88234" y="3770868"/>
            <a:ext cx="18806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Release locks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310625" y="2584450"/>
            <a:ext cx="274145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Notify </a:t>
            </a:r>
            <a:r>
              <a:rPr lang="en-US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participants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75404" y="4877316"/>
            <a:ext cx="239039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Commit wait done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69866" y="4864616"/>
            <a:ext cx="273504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 for each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74664" y="5521953"/>
            <a:ext cx="250100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Compute overall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i="1" baseline="-25000" dirty="0" smtClean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07595" y="2321784"/>
            <a:ext cx="152317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E4899"/>
                </a:solidFill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solidFill>
                <a:srgbClr val="1E4899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0428" y="4638909"/>
            <a:ext cx="113043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Send </a:t>
            </a:r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21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64" grpId="0"/>
      <p:bldP spid="17" grpId="0"/>
      <p:bldP spid="37" grpId="0"/>
      <p:bldP spid="48" grpId="0"/>
      <p:bldP spid="52" grpId="0"/>
      <p:bldP spid="56" grpId="0"/>
      <p:bldP spid="57" grpId="0"/>
      <p:bldP spid="71" grpId="0"/>
      <p:bldP spid="68" grpId="0"/>
      <p:bldP spid="6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3811" y="3463922"/>
            <a:ext cx="4822889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41621" y="1446908"/>
            <a:ext cx="2029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Remove X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from friend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list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20073" y="2904351"/>
            <a:ext cx="2406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Remove myself from X’s friend list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0452" y="244067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70082" y="3797042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47817" y="2270576"/>
            <a:ext cx="304800" cy="1384303"/>
          </a:xfrm>
          <a:prstGeom prst="straightConnector1">
            <a:avLst/>
          </a:prstGeom>
          <a:ln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34475" y="244067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12864" y="2254247"/>
            <a:ext cx="1070479" cy="1384303"/>
          </a:xfrm>
          <a:prstGeom prst="straightConnector1">
            <a:avLst/>
          </a:prstGeom>
          <a:ln cap="rnd">
            <a:solidFill>
              <a:srgbClr val="1E48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319156" y="2440672"/>
            <a:ext cx="115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15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3054" y="1609902"/>
            <a:ext cx="1723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Risky post P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671778" y="3797042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baseline="-25000" dirty="0" err="1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solidFill>
                  <a:schemeClr val="accent6"/>
                </a:solidFill>
                <a:latin typeface="Arial" charset="0"/>
                <a:ea typeface="Arial" charset="0"/>
                <a:cs typeface="Arial" charset="0"/>
              </a:rPr>
              <a:t>= 8</a:t>
            </a:r>
            <a:endParaRPr lang="en-US" dirty="0">
              <a:solidFill>
                <a:schemeClr val="accent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33462" y="4809782"/>
            <a:ext cx="777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Time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Can 77"/>
          <p:cNvSpPr/>
          <p:nvPr/>
        </p:nvSpPr>
        <p:spPr>
          <a:xfrm>
            <a:off x="2097456" y="5332433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37035" y="4809782"/>
            <a:ext cx="476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&lt;8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12189" y="52510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[X]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12803" y="592703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[me]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179672" y="4809782"/>
            <a:ext cx="470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820763" y="5217214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16819" y="4809782"/>
            <a:ext cx="0" cy="1592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baseline="-25000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273800" y="2057397"/>
            <a:ext cx="2222500" cy="393700"/>
            <a:chOff x="2197100" y="3829050"/>
            <a:chExt cx="15621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baseline="-25000" dirty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5984421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47744" y="5593917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[P]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Can 66"/>
          <p:cNvSpPr/>
          <p:nvPr/>
        </p:nvSpPr>
        <p:spPr>
          <a:xfrm>
            <a:off x="2097456" y="5686061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Can 67"/>
          <p:cNvSpPr/>
          <p:nvPr/>
        </p:nvSpPr>
        <p:spPr>
          <a:xfrm>
            <a:off x="2097456" y="6039688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59368" y="5258911"/>
            <a:ext cx="1465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My friends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83828" y="5601811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My posts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746894" y="5932011"/>
            <a:ext cx="1484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X’s friends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592292" y="4809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8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76244" y="5251017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588126" y="5927034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[]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"/>
    </mc:Choice>
    <mc:Fallback xmlns="">
      <p:transition xmlns:p14="http://schemas.microsoft.com/office/powerpoint/2010/main" spd="slow" advTm="136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  What if access patterns rarely, if ever, conflict?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global timestamp, can implement read-only transactions lock-free (snapshot isolation)</a:t>
            </a:r>
          </a:p>
          <a:p>
            <a:r>
              <a:rPr lang="en-US" dirty="0" smtClean="0"/>
              <a:t>Step 1:  Choose timestamp </a:t>
            </a:r>
            <a:r>
              <a:rPr lang="en-US" dirty="0" err="1" smtClean="0"/>
              <a:t>s</a:t>
            </a:r>
            <a:r>
              <a:rPr lang="en-US" sz="2800" baseline="-25000" dirty="0" err="1" smtClean="0"/>
              <a:t>read</a:t>
            </a:r>
            <a:r>
              <a:rPr lang="en-US" dirty="0" smtClean="0"/>
              <a:t> = </a:t>
            </a:r>
            <a:r>
              <a:rPr lang="en-US" dirty="0" err="1" smtClean="0"/>
              <a:t>TT.now.latest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Step 2: Snapshot read (at </a:t>
            </a:r>
            <a:r>
              <a:rPr lang="en-US" dirty="0" err="1"/>
              <a:t>s</a:t>
            </a:r>
            <a:r>
              <a:rPr lang="en-US" sz="3200" baseline="-25000" dirty="0" err="1"/>
              <a:t>read</a:t>
            </a:r>
            <a:r>
              <a:rPr lang="en-US" dirty="0" smtClean="0"/>
              <a:t>) to each tablet</a:t>
            </a:r>
          </a:p>
          <a:p>
            <a:pPr lvl="1"/>
            <a:r>
              <a:rPr lang="en-US" dirty="0" smtClean="0"/>
              <a:t>Can be served by any up-to-date replica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optimizations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600" dirty="0" smtClean="0"/>
              <a:t>Disruptive idea: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400" b="0" dirty="0" smtClean="0"/>
              <a:t>Do clocks </a:t>
            </a:r>
            <a:r>
              <a:rPr lang="en-US" sz="3400" dirty="0" smtClean="0"/>
              <a:t>really</a:t>
            </a:r>
            <a:r>
              <a:rPr lang="en-US" sz="3400" b="0" dirty="0" smtClean="0"/>
              <a:t> need to be                arbitrarily unsynchronized?</a:t>
            </a:r>
            <a:br>
              <a:rPr lang="en-US" sz="3400" b="0" dirty="0" smtClean="0"/>
            </a:br>
            <a:r>
              <a:rPr lang="en-US" sz="3400" b="0" dirty="0" smtClean="0"/>
              <a:t/>
            </a:r>
            <a:br>
              <a:rPr lang="en-US" sz="3400" b="0" dirty="0" smtClean="0"/>
            </a:br>
            <a:r>
              <a:rPr lang="en-US" sz="3400" dirty="0" smtClean="0">
                <a:solidFill>
                  <a:srgbClr val="FFFF00"/>
                </a:solidFill>
              </a:rPr>
              <a:t>Can you engineer some max divergence?</a:t>
            </a:r>
            <a:endParaRPr lang="en-US" sz="3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Architecture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3033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1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84560" y="4540739"/>
            <a:ext cx="1737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2175" y="4540739"/>
            <a:ext cx="441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9799" y="4540739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Datacenter 2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Atomic-clock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800000"/>
                </a:solidFill>
              </a:rPr>
              <a:t>Client</a:t>
            </a:r>
            <a:endParaRPr lang="en-US" sz="1800" dirty="0">
              <a:solidFill>
                <a:srgbClr val="8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42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800000"/>
                </a:solidFill>
              </a:rPr>
              <a:t>GPS timemaster</a:t>
            </a:r>
            <a:endParaRPr lang="en-US" sz="1600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6300" y="5586973"/>
            <a:ext cx="7292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Compute reference [earliest, latest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]   =   </a:t>
            </a:r>
            <a:r>
              <a:rPr lang="en-US" sz="2400">
                <a:latin typeface="Arial" charset="0"/>
                <a:ea typeface="Arial" charset="0"/>
                <a:cs typeface="Arial" charset="0"/>
              </a:rPr>
              <a:t>now </a:t>
            </a:r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 ±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0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 flipV="1">
            <a:off x="2752746" y="339761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59910" y="3139476"/>
            <a:ext cx="5669573" cy="2381238"/>
            <a:chOff x="1759910" y="3139476"/>
            <a:chExt cx="5669573" cy="238123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2745015" y="5083092"/>
              <a:ext cx="38608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719031" y="4898426"/>
              <a:ext cx="7104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time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2751364" y="3604407"/>
              <a:ext cx="0" cy="14723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598118" y="3139476"/>
              <a:ext cx="30649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ε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387778" y="5120604"/>
              <a:ext cx="7553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96703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30sec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35458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60sec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74214" y="5120604"/>
              <a:ext cx="898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9</a:t>
              </a:r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0sec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59910" y="3490107"/>
              <a:ext cx="8467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+6ms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V="1">
            <a:off x="3849915" y="3345008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985184" y="3382672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913592" y="1446456"/>
            <a:ext cx="7685984" cy="158772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now 	=  reference now	+ local-clock offset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 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	=  reference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ε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	+ worst-case local-clock drift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	=  1ms 			+  200 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μs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/sec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43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implementation</a:t>
            </a:r>
            <a:endParaRPr lang="en-US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739559" y="5761118"/>
            <a:ext cx="8229600" cy="95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What about faulty clocks?  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400" b="0" dirty="0" smtClean="0"/>
              <a:t>Bad CPUs 6x more likely in 1 year of empirical data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602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80742"/>
            <a:ext cx="9144000" cy="2574137"/>
          </a:xfrm>
        </p:spPr>
        <p:txBody>
          <a:bodyPr/>
          <a:lstStyle/>
          <a:p>
            <a:r>
              <a:rPr lang="en-US" sz="3200" dirty="0" smtClean="0"/>
              <a:t>Known unknowns &gt; unknown unknowns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Rethink algorithms to reason about uncertainty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32" y="936332"/>
            <a:ext cx="7772400" cy="1166478"/>
          </a:xfrm>
        </p:spPr>
        <p:txBody>
          <a:bodyPr/>
          <a:lstStyle/>
          <a:p>
            <a:r>
              <a:rPr lang="en-US" u="sng" dirty="0" smtClean="0"/>
              <a:t>Monday 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519" y="2179329"/>
            <a:ext cx="8371627" cy="39388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 smtClean="0"/>
              <a:t>Conflicting/concurrent writes in eventual/causal systems:</a:t>
            </a:r>
          </a:p>
          <a:p>
            <a:pPr>
              <a:lnSpc>
                <a:spcPct val="100000"/>
              </a:lnSpc>
            </a:pPr>
            <a:r>
              <a:rPr lang="en-US" sz="4000" dirty="0" smtClean="0"/>
              <a:t>OT + CRDTs</a:t>
            </a:r>
          </a:p>
          <a:p>
            <a:pPr>
              <a:lnSpc>
                <a:spcPct val="100000"/>
              </a:lnSpc>
            </a:pPr>
            <a:endParaRPr lang="en-US" sz="4000" dirty="0" smtClean="0"/>
          </a:p>
          <a:p>
            <a:pPr>
              <a:lnSpc>
                <a:spcPct val="100000"/>
              </a:lnSpc>
            </a:pPr>
            <a:r>
              <a:rPr lang="en-US" sz="4000" dirty="0" smtClean="0"/>
              <a:t>(aka how Google Docs works)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226245" cy="53165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Goal:   Low overhead for non-conflicting </a:t>
            </a:r>
            <a:r>
              <a:rPr lang="en-US" dirty="0" err="1" smtClean="0"/>
              <a:t>txns</a:t>
            </a:r>
            <a:endParaRPr lang="en-US" dirty="0" smtClean="0"/>
          </a:p>
          <a:p>
            <a:r>
              <a:rPr lang="en-US" dirty="0" smtClean="0"/>
              <a:t>Assume success!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transaction as if would succeed</a:t>
            </a:r>
          </a:p>
          <a:p>
            <a:pPr lvl="1"/>
            <a:r>
              <a:rPr lang="en-US" dirty="0" smtClean="0"/>
              <a:t>Check for </a:t>
            </a:r>
            <a:r>
              <a:rPr lang="en-US" dirty="0" err="1" smtClean="0"/>
              <a:t>serializability</a:t>
            </a:r>
            <a:r>
              <a:rPr lang="en-US" dirty="0" smtClean="0"/>
              <a:t> only at commit time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fails, abort transaction</a:t>
            </a:r>
            <a:endParaRPr lang="en-US" dirty="0"/>
          </a:p>
          <a:p>
            <a:r>
              <a:rPr lang="en-US" dirty="0" smtClean="0"/>
              <a:t>Optimistic Concurrency Control (OCC) </a:t>
            </a:r>
          </a:p>
          <a:p>
            <a:pPr lvl="1"/>
            <a:r>
              <a:rPr lang="en-US" dirty="0" smtClean="0"/>
              <a:t>Higher performance when few conflicts vs. locking</a:t>
            </a:r>
          </a:p>
          <a:p>
            <a:pPr lvl="1"/>
            <a:r>
              <a:rPr lang="en-US" dirty="0" smtClean="0"/>
              <a:t>Lower performance when many conflicts vs</a:t>
            </a:r>
            <a:r>
              <a:rPr lang="en-US" dirty="0"/>
              <a:t>. locking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optimistic!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9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408579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Begin:  </a:t>
            </a:r>
            <a:r>
              <a:rPr lang="en-US" sz="2400" dirty="0" smtClean="0"/>
              <a:t>Record timestamp marking the transaction’s beginning</a:t>
            </a:r>
          </a:p>
          <a:p>
            <a:r>
              <a:rPr lang="en-US" sz="2800" b="1" dirty="0" smtClean="0"/>
              <a:t>Modify </a:t>
            </a:r>
            <a:r>
              <a:rPr lang="en-US" sz="2800" dirty="0" smtClean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 smtClean="0"/>
              <a:t>Txn</a:t>
            </a:r>
            <a:r>
              <a:rPr lang="en-US" sz="2400" dirty="0" smtClean="0"/>
              <a:t> can </a:t>
            </a:r>
            <a:r>
              <a:rPr lang="en-US" sz="2400" dirty="0"/>
              <a:t>read values of committed data </a:t>
            </a:r>
            <a:r>
              <a:rPr lang="en-US" sz="2400" dirty="0" smtClean="0"/>
              <a:t>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Updates only </a:t>
            </a:r>
            <a:r>
              <a:rPr lang="en-US" sz="2400" dirty="0"/>
              <a:t>to local copies (versions) of </a:t>
            </a:r>
            <a:r>
              <a:rPr lang="en-US" sz="2400" dirty="0" smtClean="0"/>
              <a:t>items </a:t>
            </a:r>
            <a:r>
              <a:rPr lang="en-US" sz="2400" dirty="0"/>
              <a:t>(in </a:t>
            </a:r>
            <a:r>
              <a:rPr lang="en-US" sz="2400" dirty="0" err="1" smtClean="0"/>
              <a:t>db</a:t>
            </a:r>
            <a:r>
              <a:rPr lang="en-US" sz="2400" dirty="0" smtClean="0"/>
              <a:t> cache)</a:t>
            </a:r>
          </a:p>
          <a:p>
            <a:r>
              <a:rPr lang="en-US" sz="2800" b="1" dirty="0" smtClean="0"/>
              <a:t>Validate</a:t>
            </a:r>
            <a:r>
              <a:rPr lang="en-US" sz="2800" dirty="0" smtClean="0"/>
              <a:t> phase</a:t>
            </a:r>
          </a:p>
          <a:p>
            <a:r>
              <a:rPr lang="en-US" sz="2800" b="1" dirty="0" smtClean="0"/>
              <a:t>Commit </a:t>
            </a:r>
            <a:r>
              <a:rPr lang="en-US" sz="2800" dirty="0" smtClean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Care must be taken to avoid “TOCTTOU” issues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Three-phase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Why validation is necessary</a:t>
            </a:r>
            <a:endParaRPr lang="en-US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592649" y="2613680"/>
            <a:ext cx="1112924" cy="768350"/>
            <a:chOff x="1338" y="1706"/>
            <a:chExt cx="1043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254500" y="2692125"/>
            <a:ext cx="670637" cy="611461"/>
            <a:chOff x="3243" y="2478"/>
            <a:chExt cx="317" cy="317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4500" y="4401976"/>
            <a:ext cx="670637" cy="611461"/>
            <a:chOff x="4585892" y="4149725"/>
            <a:chExt cx="503237" cy="503238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54500" y="3570181"/>
            <a:ext cx="670637" cy="611461"/>
            <a:chOff x="4196" y="1934"/>
            <a:chExt cx="317" cy="317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 smtClean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8635" y="4059848"/>
            <a:ext cx="366205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GB" altLang="en-US" sz="2200" b="0" dirty="0" smtClean="0">
                <a:solidFill>
                  <a:srgbClr val="3333FF"/>
                </a:solidFill>
                <a:latin typeface="Arial" charset="0"/>
                <a:ea typeface="Arial" charset="0"/>
                <a:cs typeface="Arial" charset="0"/>
              </a:rPr>
              <a:t>commits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367424" y="1848156"/>
            <a:ext cx="369393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altLang="en-US" sz="2200" b="0" dirty="0" err="1" smtClean="0">
                <a:latin typeface="Arial" charset="0"/>
                <a:ea typeface="Arial" charset="0"/>
                <a:cs typeface="Arial" charset="0"/>
              </a:rPr>
              <a:t>txn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 creates shadow copies of P and Q</a:t>
            </a:r>
            <a:endParaRPr lang="en-GB" altLang="en-US" sz="2200" b="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P </a:t>
            </a:r>
            <a:r>
              <a:rPr lang="en-GB" altLang="en-US" sz="2200" b="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GB" altLang="en-US" sz="2200" b="0" dirty="0" smtClean="0">
                <a:latin typeface="Arial" charset="0"/>
                <a:ea typeface="Arial" charset="0"/>
                <a:cs typeface="Arial" charset="0"/>
              </a:rPr>
              <a:t>Q’s copies at inconsistent state</a:t>
            </a:r>
            <a:endParaRPr lang="en-US" alt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6552543" y="3491736"/>
            <a:ext cx="1112924" cy="768350"/>
            <a:chOff x="1338" y="1706"/>
            <a:chExt cx="1043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470" y="1753"/>
              <a:ext cx="81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xn</a:t>
              </a:r>
              <a:r>
                <a:rPr lang="en-GB" altLang="en-US" dirty="0" smtClean="0"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GB" altLang="en-US" dirty="0" err="1" smtClean="0">
                  <a:latin typeface="Arial" charset="0"/>
                  <a:ea typeface="Arial" charset="0"/>
                  <a:cs typeface="Arial" charset="0"/>
                </a:rPr>
                <a:t>coord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2705573" y="2997855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2705573" y="2997855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2705573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4925137" y="3875911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4925137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1323297"/>
            <a:ext cx="8683449" cy="5534703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200" dirty="0" smtClean="0"/>
              <a:t>Transaction is about to commit.  System must ensure: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 smtClean="0">
                <a:solidFill>
                  <a:srgbClr val="1E4899"/>
                </a:solidFill>
              </a:rPr>
              <a:t>Initial consistency: </a:t>
            </a:r>
            <a:r>
              <a:rPr lang="en-GB" altLang="en-US" sz="2100" dirty="0" smtClean="0"/>
              <a:t>Versions of accessed objects at start consistent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 smtClean="0">
                <a:solidFill>
                  <a:srgbClr val="1E4899"/>
                </a:solidFill>
              </a:rPr>
              <a:t>No conflicting concurrency:  </a:t>
            </a:r>
            <a:r>
              <a:rPr lang="en-GB" altLang="en-US" sz="2100" dirty="0" smtClean="0"/>
              <a:t>No other </a:t>
            </a:r>
            <a:r>
              <a:rPr lang="en-GB" altLang="en-US" sz="2100" dirty="0" err="1" smtClean="0"/>
              <a:t>txn</a:t>
            </a:r>
            <a:r>
              <a:rPr lang="en-GB" altLang="en-US" sz="2100" dirty="0" smtClean="0"/>
              <a:t> has committed an operation at object that conflicts with one of this </a:t>
            </a:r>
            <a:r>
              <a:rPr lang="en-GB" altLang="en-US" sz="2100" dirty="0" err="1" smtClean="0"/>
              <a:t>txn’s</a:t>
            </a:r>
            <a:r>
              <a:rPr lang="en-GB" altLang="en-US" sz="2100" dirty="0" smtClean="0"/>
              <a:t> invocations</a:t>
            </a:r>
            <a:endParaRPr lang="en-US" sz="2100" dirty="0" smtClean="0"/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200" dirty="0" smtClean="0"/>
              <a:t>Consider transaction 1.  For all other </a:t>
            </a:r>
            <a:r>
              <a:rPr lang="en-US" sz="2200" dirty="0" err="1" smtClean="0"/>
              <a:t>txns</a:t>
            </a:r>
            <a:r>
              <a:rPr lang="en-US" sz="2200" dirty="0" smtClean="0"/>
              <a:t> N either </a:t>
            </a:r>
            <a:r>
              <a:rPr lang="en-US" sz="2200" dirty="0"/>
              <a:t>committed </a:t>
            </a:r>
            <a:r>
              <a:rPr lang="en-US" sz="2200" dirty="0" smtClean="0"/>
              <a:t>or in validation phase, </a:t>
            </a:r>
            <a:r>
              <a:rPr lang="en-US" sz="2200" dirty="0"/>
              <a:t>one of the following </a:t>
            </a:r>
            <a:r>
              <a:rPr lang="en-US" sz="2200" dirty="0" smtClean="0"/>
              <a:t>holds</a:t>
            </a:r>
            <a:r>
              <a:rPr lang="en-US" sz="2200" dirty="0"/>
              <a:t>: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N</a:t>
            </a:r>
            <a:r>
              <a:rPr lang="en-US" sz="2100" dirty="0" smtClean="0"/>
              <a:t> </a:t>
            </a:r>
            <a:r>
              <a:rPr lang="en-US" sz="2100" dirty="0"/>
              <a:t>completes </a:t>
            </a:r>
            <a:r>
              <a:rPr lang="en-US" sz="2100" dirty="0" smtClean="0"/>
              <a:t>commit before 1 </a:t>
            </a:r>
            <a:r>
              <a:rPr lang="en-US" sz="2100" dirty="0"/>
              <a:t>starts </a:t>
            </a:r>
            <a:r>
              <a:rPr lang="en-US" sz="2100" dirty="0" smtClean="0"/>
              <a:t>modify</a:t>
            </a:r>
            <a:endParaRPr lang="en-US" sz="2100" dirty="0"/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1</a:t>
            </a:r>
            <a:r>
              <a:rPr lang="en-US" sz="2100" dirty="0" smtClean="0"/>
              <a:t> </a:t>
            </a:r>
            <a:r>
              <a:rPr lang="en-US" sz="2100" dirty="0"/>
              <a:t>starts </a:t>
            </a:r>
            <a:r>
              <a:rPr lang="en-US" sz="2100" dirty="0" smtClean="0"/>
              <a:t>commit after N </a:t>
            </a:r>
            <a:r>
              <a:rPr lang="en-US" sz="2100" dirty="0"/>
              <a:t>completes </a:t>
            </a:r>
            <a:r>
              <a:rPr lang="en-US" sz="2100" dirty="0" smtClean="0"/>
              <a:t>commit,                                           and </a:t>
            </a:r>
            <a:r>
              <a:rPr lang="en-US" sz="2100" dirty="0" err="1" smtClean="0"/>
              <a:t>ReadSet</a:t>
            </a:r>
            <a:r>
              <a:rPr lang="en-US" sz="2100" dirty="0" smtClean="0"/>
              <a:t> 1 and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N are disjoint 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 smtClean="0"/>
              <a:t>Both </a:t>
            </a:r>
            <a:r>
              <a:rPr lang="en-US" sz="2100" dirty="0" err="1" smtClean="0"/>
              <a:t>ReadSet</a:t>
            </a:r>
            <a:r>
              <a:rPr lang="en-US" sz="2100" dirty="0" smtClean="0"/>
              <a:t> 1 and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1 are disjoint from </a:t>
            </a:r>
            <a:r>
              <a:rPr lang="en-US" sz="2100" dirty="0" err="1" smtClean="0"/>
              <a:t>WriteSet</a:t>
            </a:r>
            <a:r>
              <a:rPr lang="en-US" sz="2100" dirty="0" smtClean="0"/>
              <a:t> N,              and N completes modify phase. </a:t>
            </a:r>
          </a:p>
          <a:p>
            <a:pPr>
              <a:spcBef>
                <a:spcPts val="2400"/>
              </a:spcBef>
            </a:pPr>
            <a:r>
              <a:rPr lang="en-US" sz="2200" dirty="0" smtClean="0"/>
              <a:t>When </a:t>
            </a:r>
            <a:r>
              <a:rPr lang="en-US" sz="2200" dirty="0"/>
              <a:t>validating 1</a:t>
            </a:r>
            <a:r>
              <a:rPr lang="en-US" sz="2200" dirty="0" smtClean="0"/>
              <a:t>, first check (A), then (B), then (C).                              If all fail, validation fails and 1 aborted.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OCC:  Validate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Provides semantics as if only one transaction was running on DB at time, in serial order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 smtClean="0"/>
              <a:t>   + Real-time guarantees</a:t>
            </a:r>
          </a:p>
          <a:p>
            <a:endParaRPr lang="en-US" dirty="0"/>
          </a:p>
          <a:p>
            <a:r>
              <a:rPr lang="en-US" dirty="0" smtClean="0"/>
              <a:t>2PL:  Pessimistically get all the locks first</a:t>
            </a:r>
          </a:p>
          <a:p>
            <a:r>
              <a:rPr lang="en-US" dirty="0" smtClean="0"/>
              <a:t>OCC:  Optimistically create copies, but then recheck all read + written items before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2PL &amp; OCC = strict serialization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2|15.3|24.2|7.8|3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42589</TotalTime>
  <Words>2453</Words>
  <Application>Microsoft Macintosh PowerPoint</Application>
  <PresentationFormat>On-screen Show (4:3)</PresentationFormat>
  <Paragraphs>605</Paragraphs>
  <Slides>45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Calibri</vt:lpstr>
      <vt:lpstr>Courier New</vt:lpstr>
      <vt:lpstr>ＭＳ Ｐゴシック</vt:lpstr>
      <vt:lpstr>Symbol</vt:lpstr>
      <vt:lpstr>Times New Roman</vt:lpstr>
      <vt:lpstr>Arial</vt:lpstr>
      <vt:lpstr>1_Office Theme</vt:lpstr>
      <vt:lpstr>Concurrency Control II (OCC, MVCC)  and Distributed Transactions</vt:lpstr>
      <vt:lpstr>Serializability   Execution of a set of transactions over multiple items is equivalent to some serial execution of txns</vt:lpstr>
      <vt:lpstr>Lock-based concurrency control</vt:lpstr>
      <vt:lpstr>Q:  What if access patterns rarely, if ever, conflict?</vt:lpstr>
      <vt:lpstr>Be optimistic!</vt:lpstr>
      <vt:lpstr>OCC:  Three-phase approach</vt:lpstr>
      <vt:lpstr>OCC:  Why validation is necessary</vt:lpstr>
      <vt:lpstr>OCC:  Validate Phase</vt:lpstr>
      <vt:lpstr>2PL &amp; OCC = strict serialization</vt:lpstr>
      <vt:lpstr>Multi-version            concurrency control</vt:lpstr>
      <vt:lpstr>Multi-version concurrency control</vt:lpstr>
      <vt:lpstr>Multi-version concurrency control</vt:lpstr>
      <vt:lpstr>MVCC Intuition</vt:lpstr>
      <vt:lpstr>Serializability vs. Snapshot isolation</vt:lpstr>
      <vt:lpstr>Timestamps in MVCC</vt:lpstr>
      <vt:lpstr>Executing transaction T in MVCC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Digging deeper</vt:lpstr>
      <vt:lpstr>Distributed Transactions</vt:lpstr>
      <vt:lpstr>Consider partitioned data over servers</vt:lpstr>
      <vt:lpstr>Consider partitioned data over servers</vt:lpstr>
      <vt:lpstr>Strawman:  Consensus per txn group?</vt:lpstr>
      <vt:lpstr>Spanner: Google’s Globally-Distributed Database  OSDI 2012</vt:lpstr>
      <vt:lpstr>Google’s Setting</vt:lpstr>
      <vt:lpstr>Scale-out vs. fault tolerance</vt:lpstr>
      <vt:lpstr>Disruptive idea:  Do clocks really need to be                arbitrarily unsynchronized?  Can you engineer some max divergence?</vt:lpstr>
      <vt:lpstr>TrueTime </vt:lpstr>
      <vt:lpstr>Timestamps and TrueTime</vt:lpstr>
      <vt:lpstr>Commit Wait and Replication</vt:lpstr>
      <vt:lpstr>Client-driven transactions</vt:lpstr>
      <vt:lpstr>Commit Wait and 2-Phase Commit</vt:lpstr>
      <vt:lpstr>Commit Wait and 2-Phase Commit</vt:lpstr>
      <vt:lpstr>Example</vt:lpstr>
      <vt:lpstr>Read-only optimizations</vt:lpstr>
      <vt:lpstr>Disruptive idea:  Do clocks really need to be                arbitrarily unsynchronized?  Can you engineer some max divergence?</vt:lpstr>
      <vt:lpstr>TrueTime Architecture</vt:lpstr>
      <vt:lpstr>TrueTime implementation</vt:lpstr>
      <vt:lpstr>Known unknowns &gt; unknown unknowns  Rethink algorithms to reason about uncertainty</vt:lpstr>
      <vt:lpstr>Monday lecture</vt:lpstr>
    </vt:vector>
  </TitlesOfParts>
  <Company>Princeton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1697</cp:revision>
  <cp:lastPrinted>2016-10-05T13:43:34Z</cp:lastPrinted>
  <dcterms:created xsi:type="dcterms:W3CDTF">2013-10-08T01:49:25Z</dcterms:created>
  <dcterms:modified xsi:type="dcterms:W3CDTF">2016-11-16T16:05:04Z</dcterms:modified>
</cp:coreProperties>
</file>