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wdp" ContentType="image/vnd.ms-photo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0"/>
  </p:notesMasterIdLst>
  <p:handoutMasterIdLst>
    <p:handoutMasterId r:id="rId51"/>
  </p:handoutMasterIdLst>
  <p:sldIdLst>
    <p:sldId id="257" r:id="rId2"/>
    <p:sldId id="357" r:id="rId3"/>
    <p:sldId id="358" r:id="rId4"/>
    <p:sldId id="386" r:id="rId5"/>
    <p:sldId id="315" r:id="rId6"/>
    <p:sldId id="349" r:id="rId7"/>
    <p:sldId id="318" r:id="rId8"/>
    <p:sldId id="352" r:id="rId9"/>
    <p:sldId id="354" r:id="rId10"/>
    <p:sldId id="379" r:id="rId11"/>
    <p:sldId id="387" r:id="rId12"/>
    <p:sldId id="319" r:id="rId13"/>
    <p:sldId id="320" r:id="rId14"/>
    <p:sldId id="378" r:id="rId15"/>
    <p:sldId id="359" r:id="rId16"/>
    <p:sldId id="360" r:id="rId17"/>
    <p:sldId id="325" r:id="rId18"/>
    <p:sldId id="322" r:id="rId19"/>
    <p:sldId id="361" r:id="rId20"/>
    <p:sldId id="326" r:id="rId21"/>
    <p:sldId id="327" r:id="rId22"/>
    <p:sldId id="323" r:id="rId23"/>
    <p:sldId id="324" r:id="rId24"/>
    <p:sldId id="329" r:id="rId25"/>
    <p:sldId id="330" r:id="rId26"/>
    <p:sldId id="364" r:id="rId27"/>
    <p:sldId id="331" r:id="rId28"/>
    <p:sldId id="332" r:id="rId29"/>
    <p:sldId id="333" r:id="rId30"/>
    <p:sldId id="382" r:id="rId31"/>
    <p:sldId id="334" r:id="rId32"/>
    <p:sldId id="335" r:id="rId33"/>
    <p:sldId id="336" r:id="rId34"/>
    <p:sldId id="337" r:id="rId35"/>
    <p:sldId id="338" r:id="rId36"/>
    <p:sldId id="339" r:id="rId37"/>
    <p:sldId id="341" r:id="rId38"/>
    <p:sldId id="381" r:id="rId39"/>
    <p:sldId id="377" r:id="rId40"/>
    <p:sldId id="342" r:id="rId41"/>
    <p:sldId id="343" r:id="rId42"/>
    <p:sldId id="344" r:id="rId43"/>
    <p:sldId id="346" r:id="rId44"/>
    <p:sldId id="383" r:id="rId45"/>
    <p:sldId id="384" r:id="rId46"/>
    <p:sldId id="385" r:id="rId47"/>
    <p:sldId id="347" r:id="rId48"/>
    <p:sldId id="348" r:id="rId4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72" autoAdjust="0"/>
    <p:restoredTop sz="77027" autoAdjust="0"/>
  </p:normalViewPr>
  <p:slideViewPr>
    <p:cSldViewPr snapToGrid="0">
      <p:cViewPr varScale="1">
        <p:scale>
          <a:sx n="72" d="100"/>
          <a:sy n="72" d="100"/>
        </p:scale>
        <p:origin x="5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7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7961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5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1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68080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0810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2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669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9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4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0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3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6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1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1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35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72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92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0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42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dirty="0" smtClean="0"/>
              <a:t>Scaling Services: Partitioning, Hashing, Key-Value Storage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12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1144" y="6544979"/>
            <a:ext cx="4161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[Selected content adapted from M. Freedman, B. Karp]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Idea: </a:t>
            </a:r>
            <a:r>
              <a:rPr lang="en-US" altLang="en-US" dirty="0" smtClean="0"/>
              <a:t>Each </a:t>
            </a:r>
            <a:r>
              <a:rPr lang="en-US" altLang="en-US" b="1" dirty="0" smtClean="0"/>
              <a:t>physical node </a:t>
            </a:r>
            <a:r>
              <a:rPr lang="en-US" altLang="en-US" dirty="0" smtClean="0"/>
              <a:t>now maintains </a:t>
            </a:r>
            <a:r>
              <a:rPr lang="en-US" altLang="en-US" b="1" dirty="0" smtClean="0"/>
              <a:t>v &gt; 1 tokens</a:t>
            </a:r>
          </a:p>
          <a:p>
            <a:pPr lvl="1"/>
            <a:r>
              <a:rPr lang="en-US" altLang="en-US" dirty="0" smtClean="0"/>
              <a:t>Each token corresponds to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virtual node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Each virtual node owns an expected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1/(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</a:rPr>
              <a:t>vn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altLang="en-US" b="1" baseline="30000" dirty="0" err="1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of ID space </a:t>
            </a:r>
          </a:p>
          <a:p>
            <a:endParaRPr lang="en-US" alt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Upon a physical node’s failure,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</a:t>
            </a:r>
            <a:r>
              <a:rPr lang="en-US" altLang="en-US" dirty="0" smtClean="0"/>
              <a:t> successors take over, each now stores </a:t>
            </a:r>
            <a:r>
              <a:rPr lang="en-US" altLang="en-US" b="1" dirty="0" smtClean="0"/>
              <a:t>(v+1)/v×1/n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of ID space</a:t>
            </a:r>
            <a:endParaRPr lang="en-US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Result: Better load balance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with larger v</a:t>
            </a:r>
            <a:endParaRPr lang="en-US" altLang="en-US" b="1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Virtual nodes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Techniques for partitioning data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Case study: the Amazon Dynamo key-value store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Chord</a:t>
            </a:r>
            <a:r>
              <a:rPr lang="en-US" dirty="0" smtClean="0"/>
              <a:t> and </a:t>
            </a:r>
            <a:r>
              <a:rPr lang="en-US" b="1" dirty="0" err="1" smtClean="0"/>
              <a:t>DHash</a:t>
            </a:r>
            <a:r>
              <a:rPr lang="en-US" dirty="0" smtClean="0"/>
              <a:t> intended for </a:t>
            </a:r>
            <a:r>
              <a:rPr lang="en-US" b="1" dirty="0" smtClean="0"/>
              <a:t>wide-area P2P systems</a:t>
            </a:r>
          </a:p>
          <a:p>
            <a:pPr lvl="1"/>
            <a:r>
              <a:rPr lang="en-US" dirty="0" smtClean="0"/>
              <a:t>Individual nodes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 Internet’s edge</a:t>
            </a:r>
            <a:r>
              <a:rPr lang="en-US" dirty="0" smtClean="0"/>
              <a:t>, file sharing</a:t>
            </a:r>
          </a:p>
          <a:p>
            <a:endParaRPr lang="en-US" dirty="0" smtClean="0"/>
          </a:p>
          <a:p>
            <a:r>
              <a:rPr lang="en-US" dirty="0" smtClean="0"/>
              <a:t>Central challenges: low-latency key lookup with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small forwarding state</a:t>
            </a:r>
            <a:r>
              <a:rPr lang="en-US" dirty="0" smtClean="0"/>
              <a:t> per node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Techniques:</a:t>
            </a:r>
          </a:p>
          <a:p>
            <a:pPr lvl="1"/>
            <a:r>
              <a:rPr lang="en-US" b="1" dirty="0" smtClean="0"/>
              <a:t>Consistent hashing </a:t>
            </a:r>
            <a:r>
              <a:rPr lang="en-US" dirty="0" smtClean="0"/>
              <a:t>to map keys to nodes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Replication</a:t>
            </a:r>
            <a:r>
              <a:rPr lang="en-US" dirty="0" smtClean="0"/>
              <a:t> at successors for availability under failure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The P2P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Tens of thousands </a:t>
            </a:r>
            <a:r>
              <a:rPr lang="en-US" sz="2800" dirty="0" smtClean="0"/>
              <a:t>of servers in globally-distributed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centers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load: </a:t>
            </a:r>
            <a:r>
              <a:rPr lang="en-US" sz="2800" dirty="0" smtClean="0"/>
              <a:t>Tens of millions of customers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Tiered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service-oriented architecture</a:t>
            </a:r>
          </a:p>
          <a:p>
            <a:pPr lvl="1"/>
            <a:r>
              <a:rPr lang="en-US" sz="2800" b="1" dirty="0" smtClean="0"/>
              <a:t>Stateless</a:t>
            </a:r>
            <a:r>
              <a:rPr lang="en-US" sz="2800" dirty="0" smtClean="0"/>
              <a:t> web page rendering servers, atop</a:t>
            </a:r>
          </a:p>
          <a:p>
            <a:pPr lvl="1"/>
            <a:r>
              <a:rPr lang="en-US" sz="2800" b="1" dirty="0" smtClean="0"/>
              <a:t>Stateless</a:t>
            </a:r>
            <a:r>
              <a:rPr lang="en-US" sz="2800" dirty="0" smtClean="0"/>
              <a:t> aggregator servers, atop</a:t>
            </a:r>
          </a:p>
          <a:p>
            <a:pPr lvl="1"/>
            <a:r>
              <a:rPr lang="en-US" sz="2800" b="1" dirty="0" smtClean="0"/>
              <a:t>Stateful</a:t>
            </a:r>
            <a:r>
              <a:rPr lang="en-US" sz="2800" dirty="0" smtClean="0"/>
              <a:t> data stores (</a:t>
            </a:r>
            <a:r>
              <a:rPr lang="en-US" sz="2800" b="1" dirty="0" smtClean="0"/>
              <a:t>e.g.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Dynamo</a:t>
            </a:r>
            <a:r>
              <a:rPr lang="en-US" sz="2800" dirty="0" smtClean="0"/>
              <a:t>)</a:t>
            </a:r>
          </a:p>
          <a:p>
            <a:pPr lvl="2"/>
            <a:r>
              <a:rPr lang="en-US" b="1" dirty="0" smtClean="0"/>
              <a:t>put( ), </a:t>
            </a:r>
            <a:r>
              <a:rPr lang="en-US" b="1" dirty="0"/>
              <a:t>get</a:t>
            </a:r>
            <a:r>
              <a:rPr lang="en-US" b="1" dirty="0" smtClean="0"/>
              <a:t>( ): </a:t>
            </a:r>
            <a:r>
              <a:rPr lang="en-US" dirty="0" smtClean="0"/>
              <a:t>values </a:t>
            </a:r>
            <a:r>
              <a:rPr lang="en-US" dirty="0"/>
              <a:t>“usually less than 1 MB”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Amazon’s workload (in 2007)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09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Session info</a:t>
            </a:r>
          </a:p>
          <a:p>
            <a:pPr lvl="1"/>
            <a:r>
              <a:rPr lang="en-US" dirty="0" smtClean="0"/>
              <a:t>Maybe “recently visited products” </a:t>
            </a:r>
            <a:r>
              <a:rPr lang="en-US" i="1" dirty="0" smtClean="0"/>
              <a:t>et c.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Product list</a:t>
            </a:r>
          </a:p>
          <a:p>
            <a:pPr lvl="1"/>
            <a:r>
              <a:rPr lang="en-US" dirty="0" smtClean="0"/>
              <a:t>Mostly read-only, </a:t>
            </a:r>
            <a:r>
              <a:rPr lang="en-US" dirty="0"/>
              <a:t>replication for high read </a:t>
            </a:r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Amazon use Dynamo?  </a:t>
            </a:r>
          </a:p>
        </p:txBody>
      </p:sp>
    </p:spTree>
    <p:extLst>
      <p:ext uri="{BB962C8B-B14F-4D97-AF65-F5344CB8AC3E}">
        <p14:creationId xmlns:p14="http://schemas.microsoft.com/office/powerpoint/2010/main" val="9224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Highly available writes </a:t>
            </a:r>
            <a:r>
              <a:rPr lang="en-US" dirty="0" smtClean="0"/>
              <a:t>despite failures</a:t>
            </a:r>
          </a:p>
          <a:p>
            <a:pPr lvl="1"/>
            <a:r>
              <a:rPr lang="en-US" altLang="en-US" dirty="0" smtClean="0"/>
              <a:t>Despite disks failing, network routes flapping, “data centers destroyed by tornadoes”</a:t>
            </a:r>
          </a:p>
          <a:p>
            <a:pPr lvl="1"/>
            <a:r>
              <a:rPr lang="en-US" altLang="en-US" dirty="0" smtClean="0"/>
              <a:t>Always respond quickly, even during failures </a:t>
            </a:r>
            <a:r>
              <a:rPr lang="en-US" altLang="en-US" dirty="0" smtClean="0">
                <a:sym typeface="Wingdings"/>
              </a:rPr>
              <a:t> replication</a:t>
            </a:r>
          </a:p>
          <a:p>
            <a:pPr lvl="1"/>
            <a:endParaRPr lang="en-US" alt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Low request-response latency: </a:t>
            </a:r>
            <a:r>
              <a:rPr lang="en-US" dirty="0"/>
              <a:t>focus on </a:t>
            </a:r>
            <a:r>
              <a:rPr lang="en-US" b="1" dirty="0"/>
              <a:t>99.9%</a:t>
            </a:r>
            <a:r>
              <a:rPr lang="en-US" dirty="0"/>
              <a:t> SLA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Incrementally scalable </a:t>
            </a:r>
            <a:r>
              <a:rPr lang="en-US" dirty="0"/>
              <a:t>as </a:t>
            </a:r>
            <a:r>
              <a:rPr lang="en-US" dirty="0" smtClean="0"/>
              <a:t>servers grow </a:t>
            </a:r>
            <a:r>
              <a:rPr lang="en-US" dirty="0"/>
              <a:t>to </a:t>
            </a:r>
            <a:r>
              <a:rPr lang="en-US" dirty="0" smtClean="0"/>
              <a:t>workload</a:t>
            </a:r>
            <a:endParaRPr lang="en-US" dirty="0"/>
          </a:p>
          <a:p>
            <a:pPr lvl="1"/>
            <a:r>
              <a:rPr lang="en-US" altLang="en-US" dirty="0" smtClean="0"/>
              <a:t>Adding “nodes” should be seamless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Comprehensible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conflict resolution</a:t>
            </a:r>
          </a:p>
          <a:p>
            <a:pPr lvl="1"/>
            <a:r>
              <a:rPr lang="en-US" altLang="en-US" dirty="0" smtClean="0"/>
              <a:t>High availability in above sense implies conflicts</a:t>
            </a:r>
            <a:endParaRPr lang="en-US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Dynamo requirements</a:t>
            </a:r>
            <a:endParaRPr lang="en-US" alt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779166" y="2390793"/>
            <a:ext cx="7585667" cy="1089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800" spc="-100" dirty="0" smtClean="0">
                <a:solidFill>
                  <a:schemeClr val="accent5">
                    <a:lumMod val="50000"/>
                  </a:schemeClr>
                </a:solidFill>
              </a:rPr>
              <a:t>Non-requirement: </a:t>
            </a:r>
            <a:r>
              <a:rPr lang="en-US" sz="2800" b="0" spc="-100" dirty="0" smtClean="0">
                <a:solidFill>
                  <a:schemeClr val="tx1"/>
                </a:solidFill>
              </a:rPr>
              <a:t>Security, </a:t>
            </a:r>
            <a:r>
              <a:rPr lang="en-US" sz="2800" b="0" i="1" spc="-100" dirty="0" smtClean="0">
                <a:solidFill>
                  <a:schemeClr val="tx1"/>
                </a:solidFill>
              </a:rPr>
              <a:t>viz.</a:t>
            </a:r>
            <a:r>
              <a:rPr lang="en-US" sz="2800" b="0" spc="-100" dirty="0" smtClean="0">
                <a:solidFill>
                  <a:schemeClr val="tx1"/>
                </a:solidFill>
              </a:rPr>
              <a:t> authentication, authorization (used in a non-hostile environment)</a:t>
            </a:r>
            <a:endParaRPr lang="en-US" sz="2800" b="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How is data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placed and replicated?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How are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requests routed and handled </a:t>
            </a:r>
            <a:r>
              <a:rPr lang="en-US" altLang="en-US" dirty="0" smtClean="0"/>
              <a:t>in a replicated system?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to cope with temporary and permanent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failures?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C88DD-F715-BB4F-AC89-45C5FFC11E7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questions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Dynamo’s system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3694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sym typeface="Wingdings" charset="2"/>
              </a:rPr>
              <a:t>put(k, v)</a:t>
            </a:r>
          </a:p>
          <a:p>
            <a:pPr lvl="1"/>
            <a:r>
              <a:rPr lang="en-US" dirty="0" smtClean="0"/>
              <a:t>Keys and values opaque to Dynamo</a:t>
            </a:r>
          </a:p>
          <a:p>
            <a:endParaRPr lang="en-US" dirty="0" smtClean="0"/>
          </a:p>
          <a:p>
            <a:r>
              <a:rPr lang="en-US" dirty="0" smtClean="0"/>
              <a:t>get(key) </a:t>
            </a:r>
            <a:r>
              <a:rPr lang="en-US" dirty="0" smtClean="0">
                <a:sym typeface="Wingdings"/>
              </a:rPr>
              <a:t> value,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</a:p>
          <a:p>
            <a:pPr lvl="1"/>
            <a:r>
              <a:rPr lang="en-US" dirty="0" smtClean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 smtClean="0">
                <a:sym typeface="Wingdings"/>
              </a:rPr>
              <a:t>Context describes version(s) of value(s)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put(key,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 smtClean="0"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ontext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indicates </a:t>
            </a:r>
            <a:r>
              <a:rPr lang="en-US" b="1" dirty="0" smtClean="0">
                <a:sym typeface="Wingdings"/>
              </a:rPr>
              <a:t>which versions </a:t>
            </a:r>
            <a:r>
              <a:rPr lang="en-US" dirty="0" smtClean="0">
                <a:sym typeface="Wingdings"/>
              </a:rPr>
              <a:t>this version supersedes or merges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192213"/>
          </a:xfrm>
        </p:spPr>
        <p:txBody>
          <a:bodyPr/>
          <a:lstStyle/>
          <a:p>
            <a:r>
              <a:rPr lang="en-US" b="1" spc="-100" dirty="0" smtClean="0">
                <a:solidFill>
                  <a:schemeClr val="accent5">
                    <a:lumMod val="50000"/>
                  </a:schemeClr>
                </a:solidFill>
              </a:rPr>
              <a:t>Place</a:t>
            </a:r>
            <a:r>
              <a:rPr lang="en-US" spc="-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00" dirty="0" smtClean="0"/>
              <a:t>replicated data on nodes with </a:t>
            </a:r>
            <a:r>
              <a:rPr lang="en-US" b="1" spc="-100" dirty="0" smtClean="0">
                <a:solidFill>
                  <a:schemeClr val="accent5">
                    <a:lumMod val="50000"/>
                  </a:schemeClr>
                </a:solidFill>
              </a:rPr>
              <a:t>consistent hashing</a:t>
            </a:r>
          </a:p>
          <a:p>
            <a:endParaRPr lang="en-US" dirty="0" smtClean="0"/>
          </a:p>
          <a:p>
            <a:r>
              <a:rPr lang="en-US" dirty="0" smtClean="0"/>
              <a:t>Maintain consistency of replicated data with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vector clocks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Eventual consistency </a:t>
            </a:r>
            <a:r>
              <a:rPr lang="en-US" dirty="0" smtClean="0"/>
              <a:t>for replicated data: prioritize success and low latency of writes over reads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availability over consistency (unlike DBs)</a:t>
            </a:r>
          </a:p>
          <a:p>
            <a:endParaRPr lang="en-US" dirty="0" smtClean="0"/>
          </a:p>
          <a:p>
            <a:r>
              <a:rPr lang="en-US" dirty="0" smtClean="0"/>
              <a:t>Efficiently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synchronize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replicas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Merkle trees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Dynamo’s techniques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6258" y="5028795"/>
            <a:ext cx="5635307" cy="1006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Key trade-offs: </a:t>
            </a:r>
            <a:r>
              <a:rPr lang="en-US" sz="2600" b="0" dirty="0" smtClean="0">
                <a:solidFill>
                  <a:schemeClr val="tx1"/>
                </a:solidFill>
              </a:rPr>
              <a:t>Response </a:t>
            </a:r>
            <a:r>
              <a:rPr lang="en-US" sz="2600" b="0" dirty="0">
                <a:solidFill>
                  <a:schemeClr val="tx1"/>
                </a:solidFill>
              </a:rPr>
              <a:t>time vs. consistency vs. </a:t>
            </a:r>
            <a:r>
              <a:rPr lang="en-US" sz="2600" b="0" dirty="0" smtClean="0">
                <a:solidFill>
                  <a:schemeClr val="tx1"/>
                </a:solidFill>
              </a:rPr>
              <a:t>durability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placement</a:t>
            </a:r>
            <a:endParaRPr lang="en-US" altLang="en-US" dirty="0"/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61" y="1739154"/>
            <a:ext cx="5680364" cy="4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1960" y="157536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6607" y="2037026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920" y="300438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 </a:t>
            </a:r>
            <a:r>
              <a:rPr lang="en-US" sz="2400" b="0" dirty="0" smtClean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716" y="6091535"/>
            <a:ext cx="751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replicated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0" dirty="0" smtClean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 smtClean="0">
                <a:latin typeface="Times New Roman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400" b="0" i="1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 smtClean="0">
                <a:latin typeface="Times New Roman" charset="0"/>
                <a:ea typeface="Times New Roman" charset="0"/>
                <a:cs typeface="Times New Roman" charset="0"/>
              </a:rPr>
              <a:t> = 3)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26086" y="1596732"/>
            <a:ext cx="2160810" cy="775036"/>
          </a:xfrm>
          <a:prstGeom prst="wedgeRoundRectCallout">
            <a:avLst>
              <a:gd name="adj1" fmla="val -75861"/>
              <a:gd name="adj2" fmla="val 14885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put(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is-IS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…), get(</a:t>
            </a:r>
            <a:r>
              <a:rPr lang="is-I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is-IS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requests go to me</a:t>
            </a:r>
            <a:endParaRPr lang="en-US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200" y="287655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Horizontal or vertical scalability?</a:t>
            </a:r>
            <a:endParaRPr lang="en-US" altLang="en-US" dirty="0"/>
          </a:p>
        </p:txBody>
      </p:sp>
      <p:pic>
        <p:nvPicPr>
          <p:cNvPr id="24581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775" y="1835150"/>
            <a:ext cx="18240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85800" y="5053013"/>
            <a:ext cx="270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Vertical Scaling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841875" y="5053013"/>
            <a:ext cx="316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Horizontal Scaling</a:t>
            </a:r>
          </a:p>
        </p:txBody>
      </p:sp>
      <p:pic>
        <p:nvPicPr>
          <p:cNvPr id="24584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90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82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Much like in Chord: a key-value pair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key’s </a:t>
            </a:r>
            <a:r>
              <a:rPr lang="en-US" sz="2800" i="1" dirty="0" smtClean="0"/>
              <a:t>N</a:t>
            </a:r>
            <a:r>
              <a:rPr lang="en-US" sz="2800" dirty="0" smtClean="0"/>
              <a:t> successors (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preference list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b="1" dirty="0" smtClean="0"/>
              <a:t>Coordinator receives a put </a:t>
            </a:r>
            <a:r>
              <a:rPr lang="en-US" sz="2800" dirty="0" smtClean="0"/>
              <a:t>for some key</a:t>
            </a:r>
          </a:p>
          <a:p>
            <a:pPr lvl="1"/>
            <a:r>
              <a:rPr lang="en-US" sz="2800" dirty="0" smtClean="0"/>
              <a:t>Coordinator then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replicates data onto nodes </a:t>
            </a:r>
            <a:r>
              <a:rPr lang="en-US" sz="2800" dirty="0" smtClean="0"/>
              <a:t>in the key’s </a:t>
            </a:r>
            <a:r>
              <a:rPr lang="en-US" sz="2800" b="1" dirty="0" smtClean="0"/>
              <a:t>preference list</a:t>
            </a:r>
          </a:p>
          <a:p>
            <a:endParaRPr lang="en-US" sz="2800" dirty="0" smtClean="0"/>
          </a:p>
          <a:p>
            <a:r>
              <a:rPr lang="en-US" sz="2800" dirty="0" smtClean="0"/>
              <a:t>Preference list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size &gt; N </a:t>
            </a:r>
            <a:r>
              <a:rPr lang="en-US" sz="2800" dirty="0" smtClean="0"/>
              <a:t>to account for node failures</a:t>
            </a:r>
          </a:p>
          <a:p>
            <a:endParaRPr lang="en-US" sz="2800" dirty="0"/>
          </a:p>
          <a:p>
            <a:r>
              <a:rPr lang="en-US" sz="2800" dirty="0" smtClean="0"/>
              <a:t>For robustness, the preference list </a:t>
            </a:r>
            <a:r>
              <a:rPr lang="en-US" sz="2800" b="1" dirty="0" smtClean="0"/>
              <a:t>skips tokens </a:t>
            </a:r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ensure distinct physical nodes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Gossip: </a:t>
            </a:r>
            <a:r>
              <a:rPr lang="en-US" sz="2800" dirty="0" smtClean="0"/>
              <a:t>Once per second, each node contacts a </a:t>
            </a:r>
            <a:r>
              <a:rPr lang="en-US" sz="2800" b="1" dirty="0" smtClean="0"/>
              <a:t>randomly chosen other node</a:t>
            </a:r>
          </a:p>
          <a:p>
            <a:pPr lvl="1"/>
            <a:r>
              <a:rPr lang="en-US" sz="2800" dirty="0" smtClean="0"/>
              <a:t>They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exchange their lists of known nodes </a:t>
            </a:r>
            <a:r>
              <a:rPr lang="en-US" sz="2800" dirty="0" smtClean="0"/>
              <a:t>(including virtual node IDs)</a:t>
            </a:r>
          </a:p>
          <a:p>
            <a:endParaRPr lang="en-US" sz="2800" dirty="0" smtClean="0"/>
          </a:p>
          <a:p>
            <a:r>
              <a:rPr lang="en-US" sz="2800" dirty="0" smtClean="0"/>
              <a:t>Each node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which others handle all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key ranges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Result: All</a:t>
            </a:r>
            <a:r>
              <a:rPr lang="en-US" sz="2800" dirty="0" smtClean="0"/>
              <a:t> nodes can send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directly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to any key’s coordinator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(“zero-hop DHT”)</a:t>
            </a:r>
          </a:p>
          <a:p>
            <a:pPr lvl="2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Reduces variability </a:t>
            </a:r>
            <a:r>
              <a:rPr lang="en-US" sz="2800" dirty="0" smtClean="0"/>
              <a:t>in response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Gossip and “lookup”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b="1" dirty="0" smtClean="0"/>
              <a:t>three</a:t>
            </a:r>
            <a:r>
              <a:rPr lang="en-US" dirty="0" smtClean="0"/>
              <a:t> replicas are partitioned into </a:t>
            </a:r>
            <a:r>
              <a:rPr lang="en-US" b="1" dirty="0" smtClean="0"/>
              <a:t>two and 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pc="-150" dirty="0" smtClean="0"/>
              <a:t>If one replica fixed as master, no client in other partition can write</a:t>
            </a:r>
          </a:p>
          <a:p>
            <a:endParaRPr lang="en-US" dirty="0" smtClean="0"/>
          </a:p>
          <a:p>
            <a:r>
              <a:rPr lang="en-US" dirty="0" smtClean="0"/>
              <a:t>In Paxos-based primary-backup, no client in the partition of one can write</a:t>
            </a:r>
          </a:p>
          <a:p>
            <a:endParaRPr lang="en-US" dirty="0" smtClean="0"/>
          </a:p>
          <a:p>
            <a:r>
              <a:rPr lang="en-US" dirty="0" smtClean="0"/>
              <a:t>Traditional distributed databases emphasize consistency over availability when there are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 smtClean="0"/>
              <a:t>Partitions force a choice between availability and consistency</a:t>
            </a:r>
            <a:endParaRPr lang="en-US" sz="3600" spc="-150" dirty="0"/>
          </a:p>
        </p:txBody>
      </p:sp>
      <p:grpSp>
        <p:nvGrpSpPr>
          <p:cNvPr id="43" name="Group 42"/>
          <p:cNvGrpSpPr/>
          <p:nvPr/>
        </p:nvGrpSpPr>
        <p:grpSpPr>
          <a:xfrm>
            <a:off x="961169" y="2013667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3"/>
              </p:cNvCxnSpPr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>
                <a:stCxn id="27" idx="6"/>
                <a:endCxn id="29" idx="2"/>
              </p:cNvCxnSpPr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>
                <a:stCxn id="28" idx="6"/>
                <a:endCxn id="29" idx="1"/>
              </p:cNvCxnSpPr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47" name="Oval 46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7" idx="7"/>
                <a:endCxn id="48" idx="2"/>
              </p:cNvCxnSpPr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Cloud 61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3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013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Dynamo emphasizes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availability over consistency </a:t>
            </a:r>
            <a:r>
              <a:rPr lang="en-US" dirty="0" smtClean="0"/>
              <a:t>when there are partitions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Tell client write complete when only some replicas have stored it</a:t>
            </a:r>
          </a:p>
          <a:p>
            <a:endParaRPr lang="en-US" dirty="0" smtClean="0"/>
          </a:p>
          <a:p>
            <a:r>
              <a:rPr lang="en-US" dirty="0" smtClean="0"/>
              <a:t>Propagate to other replicas in background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Allows writes in both partitions</a:t>
            </a:r>
            <a:r>
              <a:rPr lang="en-US" dirty="0" smtClean="0"/>
              <a:t>…but risks: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eturning </a:t>
            </a:r>
            <a:r>
              <a:rPr lang="en-US" b="1" dirty="0" smtClean="0">
                <a:solidFill>
                  <a:srgbClr val="FF0000"/>
                </a:solidFill>
              </a:rPr>
              <a:t>stale data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rite conflicts </a:t>
            </a:r>
            <a:r>
              <a:rPr lang="en-US" dirty="0" smtClean="0"/>
              <a:t>when partition heals: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Eventual consistency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62532" y="5833867"/>
            <a:ext cx="13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 smtClean="0"/>
              <a:t>put(k,v</a:t>
            </a:r>
            <a:r>
              <a:rPr lang="en-US" i="0" spc="-150" baseline="-25000" smtClean="0"/>
              <a:t>0</a:t>
            </a:r>
            <a:r>
              <a:rPr lang="en-US" i="0" spc="-150" dirty="0" smtClean="0"/>
              <a:t>)</a:t>
            </a:r>
            <a:endParaRPr lang="en-US" i="0" spc="-150" dirty="0"/>
          </a:p>
        </p:txBody>
      </p:sp>
      <p:sp>
        <p:nvSpPr>
          <p:cNvPr id="21" name="TextBox 20"/>
          <p:cNvSpPr txBox="1"/>
          <p:nvPr/>
        </p:nvSpPr>
        <p:spPr>
          <a:xfrm>
            <a:off x="6861978" y="5783758"/>
            <a:ext cx="138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 dirty="0" smtClean="0"/>
              <a:t>put(k,v</a:t>
            </a:r>
            <a:r>
              <a:rPr lang="en-US" i="0" spc="-150" baseline="-25000" dirty="0" smtClean="0"/>
              <a:t>1</a:t>
            </a:r>
            <a:r>
              <a:rPr lang="en-US" i="0" spc="-150" dirty="0" smtClean="0"/>
              <a:t>)</a:t>
            </a:r>
            <a:endParaRPr lang="en-US" i="0" spc="-150" dirty="0"/>
          </a:p>
        </p:txBody>
      </p:sp>
      <p:sp>
        <p:nvSpPr>
          <p:cNvPr id="30" name="TextBox 29"/>
          <p:cNvSpPr txBox="1"/>
          <p:nvPr/>
        </p:nvSpPr>
        <p:spPr>
          <a:xfrm>
            <a:off x="1371973" y="6183868"/>
            <a:ext cx="11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?@%$!!</a:t>
            </a:r>
            <a:endParaRPr lang="en-US" b="1" i="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92534" y="4763430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38" name="Oval 37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Cloud 35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 smtClean="0"/>
              <a:t>If </a:t>
            </a:r>
            <a:r>
              <a:rPr lang="en-US" sz="2800" b="1" spc="-150" dirty="0" smtClean="0">
                <a:solidFill>
                  <a:schemeClr val="accent3">
                    <a:lumMod val="50000"/>
                  </a:schemeClr>
                </a:solidFill>
              </a:rPr>
              <a:t>no failure</a:t>
            </a:r>
            <a:r>
              <a:rPr lang="en-US" sz="2800" spc="-150" dirty="0" smtClean="0"/>
              <a:t>, reap </a:t>
            </a:r>
            <a:r>
              <a:rPr lang="en-US" sz="2800" b="1" spc="-150" dirty="0" smtClean="0">
                <a:solidFill>
                  <a:schemeClr val="accent3">
                    <a:lumMod val="50000"/>
                  </a:schemeClr>
                </a:solidFill>
              </a:rPr>
              <a:t>consistency benefits </a:t>
            </a:r>
            <a:r>
              <a:rPr lang="en-US" sz="2800" spc="-150" dirty="0" smtClean="0"/>
              <a:t>of single master</a:t>
            </a:r>
          </a:p>
          <a:p>
            <a:pPr lvl="1"/>
            <a:r>
              <a:rPr lang="en-US" sz="2800" dirty="0" smtClean="0"/>
              <a:t>Else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sacrifice consistency </a:t>
            </a:r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allow progress</a:t>
            </a:r>
          </a:p>
          <a:p>
            <a:endParaRPr lang="en-US" sz="2800" dirty="0" smtClean="0"/>
          </a:p>
          <a:p>
            <a:r>
              <a:rPr lang="en-US" sz="2800" dirty="0" smtClean="0"/>
              <a:t>Dynamo tries to store all values put() under a key on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live nodes </a:t>
            </a:r>
            <a:r>
              <a:rPr lang="en-US" sz="2800" dirty="0" smtClean="0"/>
              <a:t>of coordinator’s </a:t>
            </a:r>
            <a:r>
              <a:rPr lang="en-US" sz="2800" b="1" dirty="0" smtClean="0"/>
              <a:t>preference list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BUT to speed up </a:t>
            </a:r>
            <a:r>
              <a:rPr lang="en-US" sz="2800" dirty="0" smtClean="0"/>
              <a:t>get() and put():</a:t>
            </a:r>
          </a:p>
          <a:p>
            <a:pPr lvl="1"/>
            <a:r>
              <a:rPr lang="en-US" sz="2800" dirty="0" smtClean="0"/>
              <a:t>Coordinator returns “success” for </a:t>
            </a:r>
            <a:r>
              <a:rPr lang="en-US" sz="2800" b="1" dirty="0" smtClean="0"/>
              <a:t>put</a:t>
            </a:r>
            <a:r>
              <a:rPr lang="en-US" sz="2800" dirty="0" smtClean="0"/>
              <a:t> when </a:t>
            </a:r>
            <a:r>
              <a:rPr lang="en-US" sz="2800" b="1" dirty="0" smtClean="0"/>
              <a:t>W</a:t>
            </a:r>
            <a:r>
              <a:rPr lang="en-US" sz="2800" dirty="0" smtClean="0"/>
              <a:t> &lt; N replicas have completed </a:t>
            </a:r>
            <a:r>
              <a:rPr lang="en-US" sz="2800" b="1" dirty="0" smtClean="0"/>
              <a:t>write</a:t>
            </a:r>
          </a:p>
          <a:p>
            <a:pPr lvl="1"/>
            <a:r>
              <a:rPr lang="en-US" sz="2800" dirty="0" smtClean="0"/>
              <a:t>Coordinator returns “success” for </a:t>
            </a:r>
            <a:r>
              <a:rPr lang="en-US" sz="2800" b="1" dirty="0" smtClean="0"/>
              <a:t>get</a:t>
            </a:r>
            <a:r>
              <a:rPr lang="en-US" sz="2800" dirty="0" smtClean="0"/>
              <a:t> when </a:t>
            </a:r>
            <a:r>
              <a:rPr lang="en-US" sz="2800" b="1" dirty="0" smtClean="0"/>
              <a:t>R</a:t>
            </a:r>
            <a:r>
              <a:rPr lang="en-US" sz="2800" dirty="0" smtClean="0"/>
              <a:t> &lt; N replicas have completed </a:t>
            </a:r>
            <a:r>
              <a:rPr lang="en-US" sz="2800" b="1" dirty="0" smtClean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Mechanism: Sloppy quorums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coordinator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 smtClean="0"/>
              <a:t>when replicating a put()</a:t>
            </a:r>
          </a:p>
          <a:p>
            <a:pPr lvl="1"/>
            <a:r>
              <a:rPr lang="en-US" sz="2800" dirty="0" smtClean="0"/>
              <a:t>Could return failure, but remember goal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high availability for writes…</a:t>
            </a:r>
          </a:p>
          <a:p>
            <a:endParaRPr lang="en-US" sz="2800" dirty="0" smtClean="0"/>
          </a:p>
          <a:p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Hinted handoff: </a:t>
            </a:r>
            <a:r>
              <a:rPr lang="en-US" sz="2800" dirty="0" smtClean="0"/>
              <a:t>Coordinator </a:t>
            </a:r>
            <a:r>
              <a:rPr lang="en-US" sz="2800" b="1" dirty="0" smtClean="0"/>
              <a:t>tries next successors </a:t>
            </a:r>
            <a:r>
              <a:rPr lang="en-US" sz="2800" dirty="0" smtClean="0"/>
              <a:t>in preference list (</a:t>
            </a:r>
            <a:r>
              <a:rPr lang="en-US" sz="2800" b="1" dirty="0" smtClean="0"/>
              <a:t>beyond first </a:t>
            </a:r>
            <a:r>
              <a:rPr lang="en-US" sz="2800" b="1" i="1" dirty="0" smtClean="0"/>
              <a:t>N</a:t>
            </a:r>
            <a:r>
              <a:rPr lang="en-US" sz="2800" dirty="0" smtClean="0"/>
              <a:t>) if necessary</a:t>
            </a:r>
          </a:p>
          <a:p>
            <a:pPr lvl="1"/>
            <a:r>
              <a:rPr lang="en-US" sz="2800" dirty="0" smtClean="0"/>
              <a:t>Indicates the </a:t>
            </a:r>
            <a:r>
              <a:rPr lang="en-US" sz="2800" b="1" dirty="0" smtClean="0"/>
              <a:t>intended replica node </a:t>
            </a:r>
            <a:r>
              <a:rPr lang="en-US" sz="2800" dirty="0" smtClean="0"/>
              <a:t>to recipient</a:t>
            </a:r>
          </a:p>
          <a:p>
            <a:pPr lvl="1"/>
            <a:r>
              <a:rPr lang="en-US" sz="2800" b="1" dirty="0" smtClean="0"/>
              <a:t>Recipient</a:t>
            </a:r>
            <a:r>
              <a:rPr lang="en-US" sz="2800" dirty="0" smtClean="0"/>
              <a:t> will periodically try to forward to the </a:t>
            </a:r>
            <a:r>
              <a:rPr lang="en-US" sz="2800" b="1" dirty="0" smtClean="0"/>
              <a:t>intended replica node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Sloppy quorums: Hinted handoff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8DAD32-E849-D841-AA84-E87C2CF7A7E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Hinted handoff: Example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30" y="1898643"/>
            <a:ext cx="3886606" cy="30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81222" y="1943038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633" y="2560940"/>
            <a:ext cx="17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</a:t>
            </a:r>
            <a:endParaRPr lang="en-US" sz="2400" b="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933" y="157252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47800"/>
            <a:ext cx="5418096" cy="50292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b="1" dirty="0">
                <a:solidFill>
                  <a:srgbClr val="FF0000"/>
                </a:solidFill>
              </a:rPr>
              <a:t>C fails</a:t>
            </a:r>
          </a:p>
          <a:p>
            <a:pPr lvl="1"/>
            <a:r>
              <a:rPr lang="en-US" sz="2800" b="1" dirty="0" smtClean="0"/>
              <a:t>Node E</a:t>
            </a:r>
            <a:r>
              <a:rPr lang="en-US" sz="2800" dirty="0" smtClean="0"/>
              <a:t> </a:t>
            </a:r>
            <a:r>
              <a:rPr lang="en-US" sz="2800" dirty="0"/>
              <a:t>is in </a:t>
            </a:r>
            <a:r>
              <a:rPr lang="en-US" sz="2800" b="1" dirty="0"/>
              <a:t>preference list</a:t>
            </a:r>
          </a:p>
          <a:p>
            <a:pPr lvl="2"/>
            <a:r>
              <a:rPr lang="en-US" sz="2800" dirty="0"/>
              <a:t>Needs to receive </a:t>
            </a:r>
            <a:r>
              <a:rPr lang="en-US" sz="2800" dirty="0" smtClean="0"/>
              <a:t>replica of the data</a:t>
            </a:r>
            <a:endParaRPr lang="en-US" sz="2800" dirty="0"/>
          </a:p>
          <a:p>
            <a:pPr lvl="1"/>
            <a:r>
              <a:rPr lang="en-US" sz="2800" dirty="0"/>
              <a:t>Hinted Handoff: replica </a:t>
            </a:r>
            <a:r>
              <a:rPr lang="en-US" sz="2800" dirty="0" smtClean="0"/>
              <a:t>at </a:t>
            </a:r>
            <a:r>
              <a:rPr lang="en-US" sz="2800" b="1" dirty="0" smtClean="0"/>
              <a:t>E</a:t>
            </a:r>
            <a:r>
              <a:rPr lang="en-US" sz="2800" dirty="0" smtClean="0"/>
              <a:t> points to node </a:t>
            </a:r>
            <a:r>
              <a:rPr lang="en-US" sz="2800" b="1" dirty="0" smtClean="0"/>
              <a:t>C</a:t>
            </a:r>
            <a:endParaRPr lang="en-US" sz="2800" b="1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 comes back</a:t>
            </a:r>
          </a:p>
          <a:p>
            <a:pPr lvl="1"/>
            <a:r>
              <a:rPr lang="en-US" sz="2800" b="1" dirty="0"/>
              <a:t>E</a:t>
            </a:r>
            <a:r>
              <a:rPr lang="en-US" sz="2800" dirty="0"/>
              <a:t> forwards the </a:t>
            </a:r>
            <a:r>
              <a:rPr lang="en-US" sz="2800" dirty="0" smtClean="0"/>
              <a:t>replicated data back to </a:t>
            </a:r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1" name="Cross 10"/>
          <p:cNvSpPr/>
          <p:nvPr/>
        </p:nvSpPr>
        <p:spPr>
          <a:xfrm rot="2700000">
            <a:off x="7007900" y="3752850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2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Last ¶,§4.6: </a:t>
            </a:r>
            <a:r>
              <a:rPr lang="en-US" sz="2800" b="1" dirty="0" smtClean="0"/>
              <a:t>Preference lists always</a:t>
            </a:r>
            <a:r>
              <a:rPr lang="en-US" sz="2800" dirty="0" smtClean="0"/>
              <a:t> contain nodes from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more than one data center</a:t>
            </a:r>
          </a:p>
          <a:p>
            <a:pPr lvl="1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Consequence: </a:t>
            </a:r>
            <a:r>
              <a:rPr lang="en-US" sz="2800" dirty="0" smtClean="0"/>
              <a:t>Data likely to </a:t>
            </a:r>
            <a:r>
              <a:rPr lang="en-US" sz="2800" b="1" dirty="0" smtClean="0"/>
              <a:t>survive failure</a:t>
            </a:r>
            <a:r>
              <a:rPr lang="en-US" sz="2800" dirty="0" smtClean="0"/>
              <a:t> of </a:t>
            </a:r>
            <a:r>
              <a:rPr lang="en-US" sz="2800" b="1" dirty="0" smtClean="0"/>
              <a:t>entire data center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Blocking 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writes to a remote data center </a:t>
            </a:r>
            <a:r>
              <a:rPr lang="en-US" sz="2800" dirty="0" smtClean="0"/>
              <a:t>would incur unacceptably high latency</a:t>
            </a:r>
          </a:p>
          <a:p>
            <a:pPr lvl="1"/>
            <a:r>
              <a:rPr lang="en-US" sz="2800" b="1" dirty="0" smtClean="0"/>
              <a:t>Compromise: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 &lt; N</a:t>
            </a:r>
            <a:r>
              <a:rPr lang="en-US" sz="2800" dirty="0" smtClean="0"/>
              <a:t>, eventual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Wide-area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coordinator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 smtClean="0"/>
              <a:t>when processing a get()</a:t>
            </a:r>
          </a:p>
          <a:p>
            <a:pPr lvl="1"/>
            <a:r>
              <a:rPr lang="en-US" sz="2800" dirty="0" smtClean="0"/>
              <a:t>Penultimate ¶,§4.5: “</a:t>
            </a:r>
            <a:r>
              <a:rPr lang="en-US" sz="2800" i="1" dirty="0" smtClean="0"/>
              <a:t>R</a:t>
            </a:r>
            <a:r>
              <a:rPr lang="en-US" sz="2800" dirty="0" smtClean="0"/>
              <a:t> is the min. number of nodes that must participate in a successful read operation.”</a:t>
            </a:r>
          </a:p>
          <a:p>
            <a:pPr lvl="2"/>
            <a:r>
              <a:rPr lang="en-US" sz="2800" dirty="0" smtClean="0"/>
              <a:t>Sounds like these get()s fail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Why not return whatever data was found, though?</a:t>
            </a:r>
          </a:p>
          <a:p>
            <a:pPr lvl="1"/>
            <a:r>
              <a:rPr lang="en-US" sz="2800" b="1" spc="-150" dirty="0" smtClean="0"/>
              <a:t> </a:t>
            </a:r>
            <a:r>
              <a:rPr lang="en-US" sz="2800" spc="-150" dirty="0" smtClean="0"/>
              <a:t>As we will see, consistency not guaranteed anyway…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Sloppy quorums and get()s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case given in paper: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800" dirty="0" smtClean="0"/>
              <a:t>With these values, </a:t>
            </a:r>
            <a:r>
              <a:rPr lang="en-US" sz="2800" b="1" dirty="0" smtClean="0"/>
              <a:t>do sloppy quorums guarantee a get() sees all prior put()s?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b="1" dirty="0" smtClean="0"/>
              <a:t>no failures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yes:</a:t>
            </a:r>
          </a:p>
          <a:p>
            <a:pPr lvl="1"/>
            <a:r>
              <a:rPr lang="en-US" sz="2800" b="1" dirty="0" smtClean="0"/>
              <a:t>Two writers </a:t>
            </a:r>
            <a:r>
              <a:rPr lang="en-US" sz="2800" dirty="0" smtClean="0"/>
              <a:t>saw each put()</a:t>
            </a:r>
          </a:p>
          <a:p>
            <a:pPr lvl="1"/>
            <a:r>
              <a:rPr lang="en-US" sz="2800" b="1" dirty="0" smtClean="0"/>
              <a:t>Two readers </a:t>
            </a:r>
            <a:r>
              <a:rPr lang="en-US" sz="2800" dirty="0" smtClean="0"/>
              <a:t>responded to each get()</a:t>
            </a:r>
          </a:p>
          <a:p>
            <a:pPr lvl="1"/>
            <a:r>
              <a:rPr lang="en-US" sz="2800" dirty="0" smtClean="0"/>
              <a:t>Write and read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quorums must overlap!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Sloppy quorums and freshness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Probability of any failure in given period = 1−(1−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)</a:t>
            </a:r>
            <a:r>
              <a:rPr lang="en-US" altLang="en-US" i="1" baseline="30000" dirty="0" smtClean="0"/>
              <a:t>n</a:t>
            </a:r>
          </a:p>
          <a:p>
            <a:pPr lvl="1"/>
            <a:r>
              <a:rPr lang="en-US" altLang="en-US" i="1" dirty="0" smtClean="0"/>
              <a:t>p</a:t>
            </a:r>
            <a:r>
              <a:rPr lang="en-US" altLang="en-US" dirty="0" smtClean="0"/>
              <a:t> = probability a machine fails in given period</a:t>
            </a:r>
          </a:p>
          <a:p>
            <a:pPr lvl="1"/>
            <a:r>
              <a:rPr lang="en-US" altLang="en-US" i="1" dirty="0" smtClean="0"/>
              <a:t>n</a:t>
            </a:r>
            <a:r>
              <a:rPr lang="en-US" altLang="en-US" dirty="0" smtClean="0"/>
              <a:t> = number of machines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2800" dirty="0" smtClean="0"/>
              <a:t>For </a:t>
            </a:r>
            <a:r>
              <a:rPr lang="en-US" altLang="en-US" sz="2800" b="1" dirty="0" smtClean="0"/>
              <a:t>50K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machines</a:t>
            </a:r>
            <a:r>
              <a:rPr lang="en-US" altLang="en-US" sz="2800" dirty="0" smtClean="0"/>
              <a:t>, each with 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99.99966% available</a:t>
            </a:r>
          </a:p>
          <a:p>
            <a:pPr lvl="1"/>
            <a:r>
              <a:rPr lang="en-US" altLang="en-US" sz="2800" b="1" dirty="0" smtClean="0">
                <a:solidFill>
                  <a:srgbClr val="FF0000"/>
                </a:solidFill>
              </a:rPr>
              <a:t>16%</a:t>
            </a:r>
            <a:r>
              <a:rPr lang="en-US" altLang="en-US" sz="2800" dirty="0" smtClean="0"/>
              <a:t> of the time, </a:t>
            </a:r>
            <a:r>
              <a:rPr lang="en-US" altLang="en-US" sz="2800" b="1" dirty="0" smtClean="0"/>
              <a:t>data center experiences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failures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For </a:t>
            </a:r>
            <a:r>
              <a:rPr lang="en-US" altLang="en-US" sz="2800" b="1" dirty="0" smtClean="0"/>
              <a:t>100K machines,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failures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30%</a:t>
            </a:r>
            <a:r>
              <a:rPr lang="en-US" altLang="en-US" sz="2800" dirty="0" smtClean="0"/>
              <a:t> of the time!</a:t>
            </a:r>
            <a:endParaRPr lang="en-US" altLang="en-US" sz="28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Horizontal scaling is chaotic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case given in paper: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 = 3, R = W = 2</a:t>
            </a:r>
          </a:p>
          <a:p>
            <a:pPr lvl="1"/>
            <a:r>
              <a:rPr lang="en-US" sz="2800" dirty="0" smtClean="0"/>
              <a:t>With these values, </a:t>
            </a:r>
            <a:r>
              <a:rPr lang="en-US" sz="2800" b="1" dirty="0" smtClean="0"/>
              <a:t>do sloppy quorums guarantee a get() sees all prior put()s?</a:t>
            </a:r>
          </a:p>
          <a:p>
            <a:pPr lvl="1"/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</a:t>
            </a:r>
            <a:r>
              <a:rPr lang="en-US" sz="2800" b="1" dirty="0" smtClean="0"/>
              <a:t>node</a:t>
            </a:r>
            <a:r>
              <a:rPr lang="en-US" sz="2800" dirty="0" smtClean="0"/>
              <a:t> </a:t>
            </a:r>
            <a:r>
              <a:rPr lang="en-US" sz="2800" b="1" dirty="0" smtClean="0"/>
              <a:t>failures,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no:</a:t>
            </a:r>
          </a:p>
          <a:p>
            <a:pPr lvl="1"/>
            <a:r>
              <a:rPr lang="en-US" sz="2800" b="1" dirty="0" smtClean="0"/>
              <a:t>Two nodes </a:t>
            </a:r>
            <a:r>
              <a:rPr lang="en-US" sz="2800" dirty="0" smtClean="0"/>
              <a:t>in preference list </a:t>
            </a:r>
            <a:r>
              <a:rPr lang="en-US" sz="2800" b="1" dirty="0" smtClean="0"/>
              <a:t>go down</a:t>
            </a:r>
          </a:p>
          <a:p>
            <a:pPr lvl="2"/>
            <a:r>
              <a:rPr lang="en-US" sz="2800" dirty="0" smtClean="0"/>
              <a:t>put() replicated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outside preference list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b="1" dirty="0" smtClean="0"/>
              <a:t>Two nodes </a:t>
            </a:r>
            <a:r>
              <a:rPr lang="en-US" sz="2800" dirty="0" smtClean="0"/>
              <a:t>in preference list </a:t>
            </a:r>
            <a:r>
              <a:rPr lang="en-US" sz="2800" b="1" dirty="0" smtClean="0"/>
              <a:t>come back up</a:t>
            </a:r>
            <a:endParaRPr lang="en-US" sz="2800" dirty="0"/>
          </a:p>
          <a:p>
            <a:pPr lvl="2"/>
            <a:r>
              <a:rPr lang="en-US" sz="2800" dirty="0" smtClean="0"/>
              <a:t>get() occurs before they receive prior put()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Sloppy quorums and freshness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 = 3, W = R = 2, </a:t>
            </a:r>
            <a:r>
              <a:rPr lang="en-US" sz="2800" dirty="0" smtClean="0"/>
              <a:t>nodes are named </a:t>
            </a:r>
            <a:r>
              <a:rPr lang="en-US" sz="2800" b="1" dirty="0" smtClean="0"/>
              <a:t>A, B, C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put(k, …) completes on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</a:p>
          <a:p>
            <a:pPr lvl="1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put(k, …) completes on </a:t>
            </a:r>
            <a:r>
              <a:rPr lang="en-US" sz="2800" b="1" dirty="0" smtClean="0"/>
              <a:t>B</a:t>
            </a:r>
            <a:r>
              <a:rPr lang="en-US" sz="2800" dirty="0" smtClean="0"/>
              <a:t> and </a:t>
            </a:r>
            <a:r>
              <a:rPr lang="en-US" sz="2800" b="1" dirty="0" smtClean="0"/>
              <a:t>C</a:t>
            </a:r>
          </a:p>
          <a:p>
            <a:pPr lvl="1"/>
            <a:r>
              <a:rPr lang="en-US" sz="2800" dirty="0" smtClean="0"/>
              <a:t>Now get(k) arrives, completes first at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C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Conflicting results </a:t>
            </a:r>
            <a:r>
              <a:rPr lang="en-US" sz="2800" dirty="0" smtClean="0"/>
              <a:t>from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C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ach has seen a </a:t>
            </a:r>
            <a:r>
              <a:rPr lang="en-US" sz="2800" b="1" dirty="0" smtClean="0">
                <a:solidFill>
                  <a:srgbClr val="FF0000"/>
                </a:solidFill>
              </a:rPr>
              <a:t>different put(k, …)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Dynamo returns both results;</a:t>
            </a:r>
            <a:r>
              <a:rPr lang="en-US" sz="2800" spc="-150" dirty="0" smtClean="0"/>
              <a:t> what does client do now?</a:t>
            </a:r>
            <a:endParaRPr lang="en-US" sz="2800" spc="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Shopping cart: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Could take union </a:t>
            </a:r>
            <a:r>
              <a:rPr lang="en-US" sz="2800" dirty="0" smtClean="0"/>
              <a:t>of two shopping carts</a:t>
            </a:r>
          </a:p>
          <a:p>
            <a:pPr lvl="1"/>
            <a:r>
              <a:rPr lang="en-US" sz="2800" dirty="0" smtClean="0"/>
              <a:t>What if second put() was result of user deleting item from cart stored in first put()?</a:t>
            </a:r>
          </a:p>
          <a:p>
            <a:pPr lvl="2"/>
            <a:r>
              <a:rPr lang="en-US" sz="2800" b="1" dirty="0" smtClean="0"/>
              <a:t>Result: </a:t>
            </a:r>
            <a:r>
              <a:rPr lang="en-US" sz="2800" b="1" dirty="0" smtClean="0">
                <a:solidFill>
                  <a:srgbClr val="FF0000"/>
                </a:solidFill>
              </a:rPr>
              <a:t>“resurrection” of deleted item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Can we do better? Can Dynamo resolve cases when multiple values are found?</a:t>
            </a:r>
          </a:p>
          <a:p>
            <a:pPr lvl="1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Sometimes. </a:t>
            </a:r>
            <a:r>
              <a:rPr lang="en-US" sz="2800" dirty="0" smtClean="0"/>
              <a:t>If it can’t, </a:t>
            </a:r>
            <a:r>
              <a:rPr lang="en-US" sz="2800" b="1" dirty="0" smtClean="0"/>
              <a:t>application</a:t>
            </a:r>
            <a:r>
              <a:rPr lang="en-US" sz="2800" dirty="0" smtClean="0"/>
              <a:t> must do so.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vs.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spc="-150" dirty="0" smtClean="0">
                <a:solidFill>
                  <a:schemeClr val="accent6">
                    <a:lumMod val="75000"/>
                  </a:schemeClr>
                </a:solidFill>
              </a:rPr>
              <a:t>Version vector: </a:t>
            </a:r>
            <a:r>
              <a:rPr lang="en-US" sz="2800" spc="-150" dirty="0" smtClean="0"/>
              <a:t>List of </a:t>
            </a:r>
            <a:r>
              <a:rPr lang="en-US" sz="2800" b="1" spc="-150" dirty="0" smtClean="0"/>
              <a:t>(coordinator node, counter) </a:t>
            </a:r>
            <a:r>
              <a:rPr lang="en-US" sz="2800" spc="-150" dirty="0" smtClean="0"/>
              <a:t>pairs</a:t>
            </a:r>
            <a:endParaRPr lang="en-US" sz="2800" spc="-150" dirty="0"/>
          </a:p>
          <a:p>
            <a:pPr lvl="1"/>
            <a:r>
              <a:rPr lang="en-US" sz="2800" i="1" dirty="0" smtClean="0"/>
              <a:t>e.g., </a:t>
            </a:r>
            <a:r>
              <a:rPr lang="en-US" sz="2800" dirty="0" smtClean="0"/>
              <a:t>[(A, 1), (B, 3), …]</a:t>
            </a:r>
          </a:p>
          <a:p>
            <a:endParaRPr lang="en-US" sz="2800" dirty="0" smtClean="0"/>
          </a:p>
          <a:p>
            <a:r>
              <a:rPr lang="en-US" sz="2800" dirty="0" smtClean="0"/>
              <a:t>Dynamo stores a version vector with </a:t>
            </a:r>
            <a:r>
              <a:rPr lang="en-US" sz="2800" b="1" dirty="0" smtClean="0"/>
              <a:t>each stored </a:t>
            </a:r>
            <a:r>
              <a:rPr lang="en-US" sz="2800" dirty="0" smtClean="0"/>
              <a:t>key-value </a:t>
            </a:r>
            <a:r>
              <a:rPr lang="en-US" sz="2800" b="1" dirty="0" smtClean="0"/>
              <a:t>pair</a:t>
            </a:r>
          </a:p>
          <a:p>
            <a:endParaRPr lang="en-US" sz="2800" dirty="0" smtClean="0"/>
          </a:p>
          <a:p>
            <a:r>
              <a:rPr lang="en-US" sz="2800" b="1" dirty="0" smtClean="0"/>
              <a:t>Idea: </a:t>
            </a:r>
            <a:r>
              <a:rPr lang="en-US" sz="2800" dirty="0" smtClean="0"/>
              <a:t>track “ancestor-descendant” relationship between different versions of data stored under the same key </a:t>
            </a:r>
            <a:r>
              <a:rPr lang="en-US" sz="2800" b="1" dirty="0" smtClean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vectors (vector clocks)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Rule: </a:t>
            </a:r>
            <a:r>
              <a:rPr lang="en-US" dirty="0" smtClean="0"/>
              <a:t>If vector clock comparison of v1 &lt; v2, then the first is an ancestor of the second –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can forget v1</a:t>
            </a:r>
          </a:p>
          <a:p>
            <a:endParaRPr lang="en-US" dirty="0" smtClean="0"/>
          </a:p>
          <a:p>
            <a:r>
              <a:rPr lang="en-US" dirty="0" smtClean="0"/>
              <a:t>Each time a put() occurs, Dynamo increments the counter in the V.V. for the coordinator node</a:t>
            </a:r>
          </a:p>
          <a:p>
            <a:endParaRPr lang="en-US" dirty="0" smtClean="0"/>
          </a:p>
          <a:p>
            <a:r>
              <a:rPr lang="en-US" dirty="0" smtClean="0"/>
              <a:t>Each time a get() occurs, Dynamo returns the V.V. for the value(s) returned (in the “context”)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Then users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must supply that context </a:t>
            </a:r>
            <a:r>
              <a:rPr lang="en-US" dirty="0" smtClean="0"/>
              <a:t>to put()s that modify the same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Version vectors: Dynamo’s mechanism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29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Version vectors (auto-resolving case)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  <a:endParaRPr lang="en-US" sz="2400" b="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  <a:endParaRPr lang="en-US" sz="2400" b="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803" y="5715664"/>
            <a:ext cx="777291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smtClean="0">
                <a:latin typeface="+mj-lt"/>
              </a:rPr>
              <a:t>v2 &gt; v1, </a:t>
            </a:r>
            <a:r>
              <a:rPr lang="en-US" sz="2600" b="0" spc="-150" dirty="0" smtClean="0">
                <a:latin typeface="+mj-lt"/>
              </a:rPr>
              <a:t>so Dynamo </a:t>
            </a:r>
            <a:r>
              <a:rPr lang="en-US" sz="2600" b="0" spc="-150" dirty="0">
                <a:latin typeface="+mj-lt"/>
              </a:rPr>
              <a:t>nodes </a:t>
            </a:r>
            <a:r>
              <a:rPr lang="en-US" sz="2600" spc="-1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automatically drop</a:t>
            </a:r>
            <a:r>
              <a:rPr lang="en-US" sz="2600" b="0" spc="-150" dirty="0">
                <a:latin typeface="+mj-lt"/>
              </a:rPr>
              <a:t> </a:t>
            </a:r>
            <a:r>
              <a:rPr lang="en-US" sz="2600" spc="-150" dirty="0" smtClean="0">
                <a:latin typeface="+mj-lt"/>
              </a:rPr>
              <a:t>v1</a:t>
            </a:r>
            <a:r>
              <a:rPr lang="en-US" sz="2600" b="0" spc="-150" dirty="0" smtClean="0">
                <a:latin typeface="+mj-lt"/>
              </a:rPr>
              <a:t>, for </a:t>
            </a:r>
            <a:r>
              <a:rPr lang="en-US" sz="2600" spc="-150" dirty="0" smtClean="0">
                <a:latin typeface="+mj-lt"/>
              </a:rPr>
              <a:t>v2</a:t>
            </a:r>
            <a:endParaRPr lang="en-US" sz="2600" spc="-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Version vectors</a:t>
            </a:r>
            <a:r>
              <a:rPr lang="en-US" sz="3600" dirty="0"/>
              <a:t> </a:t>
            </a:r>
            <a:r>
              <a:rPr lang="en-US" sz="3600" dirty="0" smtClean="0"/>
              <a:t>(app-resolving case)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32909" y="246556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  <a:endParaRPr lang="en-US" sz="2400" b="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71109" y="2927226"/>
            <a:ext cx="2667000" cy="1528465"/>
            <a:chOff x="6324600" y="3124200"/>
            <a:chExt cx="2667000" cy="1528465"/>
          </a:xfrm>
        </p:grpSpPr>
        <p:sp>
          <p:nvSpPr>
            <p:cNvPr id="6" name="TextBox 5"/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  <a:endParaRPr lang="en-US" sz="2400" b="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551815" y="3129170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4371109" y="1615201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371109" y="1515122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7909" y="2927226"/>
            <a:ext cx="2590800" cy="1524000"/>
            <a:chOff x="3581400" y="3124200"/>
            <a:chExt cx="2590800" cy="152400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1865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 [(A,1), (B,1)]</a:t>
              </a:r>
              <a:endParaRPr lang="en-US" sz="2400" b="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20539" y="561054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v4</a:t>
            </a:r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 [(A,2), (B,1), (C,1)]</a:t>
            </a:r>
            <a:endParaRPr lang="en-US" sz="2400" b="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8600" y="4527426"/>
            <a:ext cx="4675909" cy="1066800"/>
            <a:chOff x="228600" y="4527426"/>
            <a:chExt cx="4675909" cy="10668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28600" y="4707820"/>
              <a:ext cx="3685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Times New Roman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76403" y="4451226"/>
            <a:ext cx="446809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 smtClean="0">
                <a:latin typeface="+mj-lt"/>
              </a:rPr>
              <a:t>v2 || v3, so </a:t>
            </a:r>
            <a:r>
              <a:rPr lang="en-US" sz="2600" spc="-150" dirty="0" smtClean="0">
                <a:latin typeface="+mj-lt"/>
              </a:rPr>
              <a:t>a client </a:t>
            </a:r>
            <a:r>
              <a:rPr lang="en-US" sz="2600" b="0" spc="-150" dirty="0" smtClean="0">
                <a:latin typeface="+mj-lt"/>
              </a:rPr>
              <a:t>must perform </a:t>
            </a:r>
            <a:r>
              <a:rPr lang="en-US" sz="2600" spc="-150" dirty="0" smtClean="0">
                <a:latin typeface="+mj-lt"/>
              </a:rPr>
              <a:t>semantic reconciliation</a:t>
            </a:r>
            <a:endParaRPr lang="en-US" sz="2600" spc="-15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027" y="6088521"/>
            <a:ext cx="809174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Client reconciles </a:t>
            </a:r>
            <a:r>
              <a:rPr lang="en-US" sz="2600" b="0" dirty="0" smtClean="0">
                <a:latin typeface="+mj-lt"/>
              </a:rPr>
              <a:t>v2 and v3; node </a:t>
            </a:r>
            <a:r>
              <a:rPr lang="en-US" sz="2600" dirty="0" smtClean="0">
                <a:latin typeface="+mj-lt"/>
              </a:rPr>
              <a:t>A</a:t>
            </a:r>
            <a:r>
              <a:rPr lang="en-US" sz="2600" b="0" dirty="0" smtClean="0">
                <a:latin typeface="+mj-lt"/>
              </a:rPr>
              <a:t> handles the put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6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Many nodes </a:t>
            </a:r>
            <a:r>
              <a:rPr lang="en-US" dirty="0" smtClean="0"/>
              <a:t>may process a series of put()s to </a:t>
            </a:r>
            <a:r>
              <a:rPr lang="en-US" b="1" dirty="0" smtClean="0"/>
              <a:t>same key</a:t>
            </a:r>
          </a:p>
          <a:p>
            <a:pPr lvl="1"/>
            <a:r>
              <a:rPr lang="en-US" dirty="0" smtClean="0"/>
              <a:t>Version vectors </a:t>
            </a:r>
            <a:r>
              <a:rPr lang="en-US" b="1" dirty="0" smtClean="0">
                <a:solidFill>
                  <a:srgbClr val="FF0000"/>
                </a:solidFill>
              </a:rPr>
              <a:t>may get long </a:t>
            </a:r>
            <a:r>
              <a:rPr lang="en-US" dirty="0" smtClean="0"/>
              <a:t>– do they grow forever?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No, there is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 smtClean="0"/>
              <a:t>Dynamo stores time of modification with each V.V. entry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V.V. &gt; 10 nodes long, V.V.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the timestamp of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node that least recently processed </a:t>
            </a:r>
            <a:r>
              <a:rPr lang="en-US" dirty="0" smtClean="0"/>
              <a:t>that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version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deleting a VV entry?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  <a:endParaRPr lang="en-US" sz="2400" b="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 [</a:t>
              </a:r>
              <a:r>
                <a:rPr lang="en-US" sz="2400" b="0" i="0" strike="sngStrike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 (C,1)]</a:t>
              </a:r>
              <a:endParaRPr lang="en-US" sz="2400" b="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 smtClean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i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705" y="5715664"/>
            <a:ext cx="776001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 smtClean="0">
                <a:latin typeface="+mj-lt"/>
              </a:rPr>
              <a:t>v2 || v1, so </a:t>
            </a:r>
            <a:r>
              <a:rPr lang="en-US" sz="2600" spc="-150" dirty="0" smtClean="0">
                <a:latin typeface="+mj-lt"/>
              </a:rPr>
              <a:t>looks like application resolution </a:t>
            </a:r>
            <a:r>
              <a:rPr lang="en-US" sz="2600" b="0" spc="-150" dirty="0" smtClean="0">
                <a:latin typeface="+mj-lt"/>
              </a:rPr>
              <a:t>is required</a:t>
            </a:r>
            <a:endParaRPr lang="en-US" sz="2600" spc="-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two clients concurrently write w/o </a:t>
            </a:r>
            <a:r>
              <a:rPr lang="en-US" dirty="0" smtClean="0"/>
              <a:t>failure?</a:t>
            </a:r>
          </a:p>
          <a:p>
            <a:pPr lvl="1"/>
            <a:r>
              <a:rPr lang="en-US" i="1" dirty="0" smtClean="0"/>
              <a:t>e.g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smtClean="0"/>
              <a:t>add </a:t>
            </a:r>
            <a:r>
              <a:rPr lang="en-US" b="1" dirty="0" smtClean="0"/>
              <a:t>different </a:t>
            </a:r>
            <a:r>
              <a:rPr lang="en-US" b="1" dirty="0"/>
              <a:t>items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</a:t>
            </a:r>
            <a:r>
              <a:rPr lang="en-US" b="1" dirty="0" smtClean="0"/>
              <a:t>time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does </a:t>
            </a:r>
            <a:r>
              <a:rPr lang="en-US" dirty="0" smtClean="0"/>
              <a:t>get-modify-put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both see the same initial </a:t>
            </a:r>
            <a:r>
              <a:rPr lang="en-US" dirty="0" smtClean="0"/>
              <a:t>version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they both send put()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coordinator</a:t>
            </a:r>
          </a:p>
          <a:p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coordinator create two versions with conflicting </a:t>
            </a:r>
            <a:r>
              <a:rPr lang="en-US" dirty="0" smtClean="0"/>
              <a:t>VVs?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want that outcome, otherwise one was thrown </a:t>
            </a:r>
            <a:r>
              <a:rPr lang="en-US" dirty="0" smtClean="0"/>
              <a:t>away</a:t>
            </a:r>
          </a:p>
          <a:p>
            <a:pPr lvl="1"/>
            <a:r>
              <a:rPr lang="en-US" dirty="0" smtClean="0"/>
              <a:t>Paper </a:t>
            </a:r>
            <a:r>
              <a:rPr lang="en-US" dirty="0"/>
              <a:t>doesn't say, but coordinator could detect problem via put()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Techniques for partitioning data</a:t>
            </a:r>
          </a:p>
          <a:p>
            <a:pPr marL="914400" lvl="1" indent="-514350"/>
            <a:r>
              <a:rPr lang="en-US" sz="3200" b="1" dirty="0" smtClean="0"/>
              <a:t>Metrics for success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Case study: Amazon Dynamo key-value store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7431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Hinted handoff node </a:t>
            </a:r>
            <a:r>
              <a:rPr lang="en-US" sz="2800" b="1" dirty="0" smtClean="0">
                <a:solidFill>
                  <a:srgbClr val="FF0000"/>
                </a:solidFill>
              </a:rPr>
              <a:t>crashes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before it can replicate data </a:t>
            </a:r>
            <a:r>
              <a:rPr lang="en-US" sz="2800" dirty="0" smtClean="0"/>
              <a:t>to node in </a:t>
            </a:r>
            <a:r>
              <a:rPr lang="en-US" sz="2800" b="1" dirty="0" smtClean="0"/>
              <a:t>preference list</a:t>
            </a:r>
          </a:p>
          <a:p>
            <a:pPr lvl="1"/>
            <a:r>
              <a:rPr lang="en-US" sz="2800" dirty="0" smtClean="0"/>
              <a:t>Need another way to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that each key-value pair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sz="2800" dirty="0" smtClean="0"/>
          </a:p>
          <a:p>
            <a:r>
              <a:rPr lang="en-US" sz="2800" b="1" dirty="0" smtClean="0"/>
              <a:t>Mechanism: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replica synchronization</a:t>
            </a:r>
            <a:endParaRPr lang="en-US" sz="2800" dirty="0" smtClean="0"/>
          </a:p>
          <a:p>
            <a:pPr lvl="1"/>
            <a:r>
              <a:rPr lang="en-US" sz="2800" dirty="0" smtClean="0"/>
              <a:t>Nodes nearby on ring periodically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Compare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the (k, v) pairs they hold</a:t>
            </a:r>
          </a:p>
          <a:p>
            <a:pPr lvl="2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Copy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any missing keys the other has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threats to durability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7650" y="5435600"/>
            <a:ext cx="6032500" cy="104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How to </a:t>
            </a:r>
            <a:r>
              <a:rPr lang="en-US" sz="2800" dirty="0" smtClean="0">
                <a:solidFill>
                  <a:schemeClr val="tx1"/>
                </a:solidFill>
              </a:rPr>
              <a:t>compare and copy </a:t>
            </a:r>
            <a:r>
              <a:rPr lang="en-US" sz="2800" b="0" dirty="0" smtClean="0">
                <a:solidFill>
                  <a:schemeClr val="tx1"/>
                </a:solidFill>
              </a:rPr>
              <a:t>replica state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quickly and efficiently?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Merkle trees </a:t>
            </a:r>
            <a:r>
              <a:rPr lang="en-US" sz="2800" b="1" dirty="0" smtClean="0"/>
              <a:t>hierarchically summarize </a:t>
            </a:r>
            <a:r>
              <a:rPr lang="en-US" sz="2800" dirty="0" smtClean="0"/>
              <a:t>the key-value pairs a node holds</a:t>
            </a:r>
          </a:p>
          <a:p>
            <a:endParaRPr lang="en-US" sz="2800" dirty="0"/>
          </a:p>
          <a:p>
            <a:r>
              <a:rPr lang="en-US" sz="2800" spc="-100" dirty="0" smtClean="0"/>
              <a:t>One Merkle tree for each </a:t>
            </a:r>
            <a:r>
              <a:rPr lang="en-US" sz="2800" b="1" spc="-100" dirty="0" smtClean="0"/>
              <a:t>virtual node key range</a:t>
            </a:r>
          </a:p>
          <a:p>
            <a:pPr lvl="1"/>
            <a:r>
              <a:rPr lang="en-US" sz="2800" b="1" dirty="0" smtClean="0"/>
              <a:t>Leaf node</a:t>
            </a:r>
            <a:r>
              <a:rPr lang="en-US" sz="2800" dirty="0" smtClean="0"/>
              <a:t> = hash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one key’s value</a:t>
            </a:r>
          </a:p>
          <a:p>
            <a:pPr lvl="1"/>
            <a:r>
              <a:rPr lang="en-US" sz="2800" b="1" dirty="0" smtClean="0"/>
              <a:t>Internal node </a:t>
            </a:r>
            <a:r>
              <a:rPr lang="en-US" sz="2800" dirty="0" smtClean="0"/>
              <a:t>= hash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concatenation of children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Compare roots;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if match, values match</a:t>
            </a:r>
          </a:p>
          <a:p>
            <a:pPr lvl="1"/>
            <a:r>
              <a:rPr lang="en-US" sz="2800" dirty="0" smtClean="0"/>
              <a:t>If they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don’t match</a:t>
            </a:r>
            <a:r>
              <a:rPr lang="en-US" sz="2800" dirty="0" smtClean="0"/>
              <a:t>, compare </a:t>
            </a:r>
            <a:r>
              <a:rPr lang="en-US" sz="2800" b="1" dirty="0" smtClean="0"/>
              <a:t>children</a:t>
            </a:r>
            <a:endParaRPr lang="en-US" sz="2800" b="1" dirty="0"/>
          </a:p>
          <a:p>
            <a:pPr lvl="2"/>
            <a:r>
              <a:rPr lang="en-US" sz="2800" b="1" dirty="0" smtClean="0"/>
              <a:t>Iterate</a:t>
            </a:r>
            <a:r>
              <a:rPr lang="en-US" sz="2800" dirty="0" smtClean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 smtClean="0"/>
              <a:t>Efficient synchronization</a:t>
            </a:r>
            <a:r>
              <a:rPr lang="en-US" sz="3600" spc="-150" dirty="0"/>
              <a:t> </a:t>
            </a:r>
            <a:r>
              <a:rPr lang="en-US" sz="3600" spc="-150" dirty="0" smtClean="0"/>
              <a:t>with Merkle </a:t>
            </a:r>
            <a:r>
              <a:rPr lang="en-US" sz="3600" spc="-150" dirty="0"/>
              <a:t>t</a:t>
            </a:r>
            <a:r>
              <a:rPr lang="en-US" sz="3600" spc="-150" dirty="0" smtClean="0"/>
              <a:t>rees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725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6662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</a:t>
            </a:r>
            <a:r>
              <a:rPr lang="en-US" sz="2800" dirty="0" smtClean="0"/>
              <a:t> is missing orange key; </a:t>
            </a:r>
            <a:r>
              <a:rPr lang="en-US" sz="2800" b="1" dirty="0" smtClean="0"/>
              <a:t>A</a:t>
            </a:r>
            <a:r>
              <a:rPr lang="en-US" sz="2800" dirty="0" smtClean="0"/>
              <a:t> is missing green one</a:t>
            </a:r>
          </a:p>
          <a:p>
            <a:endParaRPr lang="en-US" sz="2800" dirty="0" smtClean="0"/>
          </a:p>
          <a:p>
            <a:r>
              <a:rPr lang="en-US" sz="2800" dirty="0" smtClean="0"/>
              <a:t>Exchange and compare hash nodes from root downwards,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pruning when hashes match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Merkle tree reconciliation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1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8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3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60596" y="5062835"/>
            <a:ext cx="3048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32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17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74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8235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 smtClean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’</a:t>
            </a:r>
            <a:r>
              <a:rPr lang="en-US" sz="2400" i="0" dirty="0" smtClean="0">
                <a:latin typeface="+mn-lt"/>
              </a:rPr>
              <a:t>s </a:t>
            </a:r>
            <a:r>
              <a:rPr lang="en-US" sz="2400" i="0" dirty="0">
                <a:latin typeface="+mn-lt"/>
              </a:rPr>
              <a:t>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84196" y="4224635"/>
            <a:ext cx="3200400" cy="8382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5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93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50396" y="5062835"/>
            <a:ext cx="304800" cy="2286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075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36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21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9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48814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 smtClean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’</a:t>
            </a:r>
            <a:r>
              <a:rPr lang="en-US" sz="2400" i="0" dirty="0" smtClean="0">
                <a:latin typeface="+mn-lt"/>
              </a:rPr>
              <a:t>s </a:t>
            </a:r>
            <a:r>
              <a:rPr lang="en-US" sz="2400" i="0" dirty="0">
                <a:latin typeface="+mn-lt"/>
              </a:rPr>
              <a:t>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88396" y="4224635"/>
            <a:ext cx="3200400" cy="8382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675286" y="3617268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128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7857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127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8219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127</a:t>
            </a:r>
            <a:r>
              <a:rPr lang="en-US" sz="2400" b="0" i="0" dirty="0" smtClean="0">
                <a:latin typeface="+mn-lt"/>
              </a:rPr>
              <a:t>, 2</a:t>
            </a:r>
            <a:r>
              <a:rPr lang="en-US" sz="2400" b="0" i="0" baseline="30000" dirty="0" smtClean="0">
                <a:latin typeface="+mn-lt"/>
              </a:rPr>
              <a:t>128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212396" y="4148435"/>
            <a:ext cx="4648200" cy="1524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297996" y="4453235"/>
            <a:ext cx="6477000" cy="1524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755196" y="4758035"/>
            <a:ext cx="5562600" cy="1524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6168490" y="3615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128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2053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127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72415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</a:t>
            </a:r>
            <a:r>
              <a:rPr lang="en-US" sz="2400" b="0" i="0" dirty="0" smtClean="0">
                <a:latin typeface="+mn-lt"/>
              </a:rPr>
              <a:t>2</a:t>
            </a:r>
            <a:r>
              <a:rPr lang="en-US" sz="2400" b="0" i="0" baseline="30000" dirty="0" smtClean="0">
                <a:latin typeface="+mn-lt"/>
              </a:rPr>
              <a:t>127</a:t>
            </a:r>
            <a:r>
              <a:rPr lang="en-US" sz="2400" b="0" i="0" dirty="0" smtClean="0">
                <a:latin typeface="+mn-lt"/>
              </a:rPr>
              <a:t>, 2</a:t>
            </a:r>
            <a:r>
              <a:rPr lang="en-US" sz="2400" b="0" i="0" baseline="30000" dirty="0" smtClean="0">
                <a:latin typeface="+mn-lt"/>
              </a:rPr>
              <a:t>128</a:t>
            </a:r>
            <a:r>
              <a:rPr lang="en-US" sz="2400" b="0" i="0" dirty="0" smtClean="0">
                <a:latin typeface="+mn-lt"/>
              </a:rPr>
              <a:t>)</a:t>
            </a:r>
            <a:endParaRPr lang="en-US" sz="2400" b="0" i="0" dirty="0"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24724" y="5481935"/>
            <a:ext cx="6418351" cy="995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Finds differing keys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quickly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 and with minimum information exchange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7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useful is it to vary N, R, W?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30366"/>
              </p:ext>
            </p:extLst>
          </p:nvPr>
        </p:nvGraphicFramePr>
        <p:xfrm>
          <a:off x="152400" y="1571625"/>
          <a:ext cx="8762999" cy="3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94"/>
                <a:gridCol w="405694"/>
                <a:gridCol w="486833"/>
                <a:gridCol w="7464778"/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Behavior</a:t>
                      </a:r>
                      <a:endParaRPr lang="en-US" sz="2800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Parameters from paper:</a:t>
                      </a:r>
                    </a:p>
                    <a:p>
                      <a:r>
                        <a:rPr lang="en-US" sz="2800" b="1" dirty="0" smtClean="0"/>
                        <a:t>Good durability, good R/W</a:t>
                      </a:r>
                      <a:r>
                        <a:rPr lang="en-US" sz="2800" b="1" baseline="0" dirty="0" smtClean="0"/>
                        <a:t> latency</a:t>
                      </a:r>
                      <a:endParaRPr lang="en-US" sz="2800" b="1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Slow reads,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weak durability,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fast writes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Slow writes, </a:t>
                      </a:r>
                      <a:r>
                        <a:rPr lang="en-US" sz="2800" dirty="0" smtClean="0"/>
                        <a:t>strong</a:t>
                      </a:r>
                      <a:r>
                        <a:rPr lang="en-US" sz="2800" baseline="0" dirty="0" smtClean="0"/>
                        <a:t> durability, fast reads</a:t>
                      </a:r>
                      <a:endParaRPr lang="en-US" sz="2800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 likely</a:t>
                      </a:r>
                      <a:r>
                        <a:rPr lang="en-US" sz="2800" baseline="0" dirty="0" smtClean="0"/>
                        <a:t> that </a:t>
                      </a:r>
                      <a:r>
                        <a:rPr lang="en-US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reads see all prior writes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Read quorum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doesn’t overlap </a:t>
                      </a:r>
                      <a:r>
                        <a:rPr lang="en-US" sz="2800" dirty="0" smtClean="0"/>
                        <a:t>write quorum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pc="-150" dirty="0" smtClean="0"/>
              <a:t>Evolution of partitioning and placement</a:t>
            </a:r>
            <a:endParaRPr lang="en-US" sz="3800" spc="-15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530" b="7374"/>
          <a:stretch/>
        </p:blipFill>
        <p:spPr>
          <a:xfrm>
            <a:off x="4647680" y="2418454"/>
            <a:ext cx="4268240" cy="4036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4144" y="1470346"/>
            <a:ext cx="520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Strategy 1: Chord + virtual nodes partitioning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and placement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425" y="3174022"/>
            <a:ext cx="5364429" cy="3173757"/>
          </a:xfrm>
        </p:spPr>
        <p:txBody>
          <a:bodyPr>
            <a:normAutofit/>
          </a:bodyPr>
          <a:lstStyle/>
          <a:p>
            <a:r>
              <a:rPr lang="en-US" sz="2800" spc="-100" dirty="0" smtClean="0"/>
              <a:t>New nodes “steal” key ranges from other nodes</a:t>
            </a:r>
          </a:p>
          <a:p>
            <a:pPr lvl="1"/>
            <a:r>
              <a:rPr lang="en-US" sz="2800" b="1" spc="-100" dirty="0" smtClean="0"/>
              <a:t>Scan of data store </a:t>
            </a:r>
            <a:r>
              <a:rPr lang="en-US" sz="2800" spc="-100" dirty="0" smtClean="0"/>
              <a:t>from “donor” node </a:t>
            </a:r>
            <a:r>
              <a:rPr lang="en-US" sz="2800" b="1" spc="-100" dirty="0" smtClean="0">
                <a:solidFill>
                  <a:srgbClr val="FF0000"/>
                </a:solidFill>
              </a:rPr>
              <a:t>took a day</a:t>
            </a:r>
          </a:p>
          <a:p>
            <a:endParaRPr lang="en-US" sz="2800" b="1" spc="-100" dirty="0" smtClean="0">
              <a:solidFill>
                <a:srgbClr val="FF0000"/>
              </a:solidFill>
            </a:endParaRPr>
          </a:p>
          <a:p>
            <a:endParaRPr lang="en-US" sz="2800" b="1" spc="-100" dirty="0" smtClean="0">
              <a:solidFill>
                <a:srgbClr val="FF0000"/>
              </a:solidFill>
            </a:endParaRPr>
          </a:p>
          <a:p>
            <a:r>
              <a:rPr lang="en-US" sz="2800" b="1" spc="-100" dirty="0" smtClean="0">
                <a:solidFill>
                  <a:srgbClr val="FF0000"/>
                </a:solidFill>
              </a:rPr>
              <a:t>Burdensome recalculation </a:t>
            </a:r>
            <a:r>
              <a:rPr lang="en-US" sz="2800" spc="-100" dirty="0" smtClean="0"/>
              <a:t>of </a:t>
            </a:r>
            <a:r>
              <a:rPr lang="en-US" sz="2800" b="1" spc="-100" dirty="0" smtClean="0"/>
              <a:t>Merkle trees </a:t>
            </a:r>
            <a:r>
              <a:rPr lang="en-US" sz="2800" spc="-100" dirty="0" smtClean="0"/>
              <a:t>on join/leave</a:t>
            </a:r>
          </a:p>
        </p:txBody>
      </p:sp>
    </p:spTree>
    <p:extLst>
      <p:ext uri="{BB962C8B-B14F-4D97-AF65-F5344CB8AC3E}">
        <p14:creationId xmlns:p14="http://schemas.microsoft.com/office/powerpoint/2010/main" val="6241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pc="-150"/>
              <a:t>Evolution of partitioning and placement</a:t>
            </a:r>
            <a:endParaRPr lang="en-US" sz="3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095" b="6729"/>
          <a:stretch/>
        </p:blipFill>
        <p:spPr>
          <a:xfrm>
            <a:off x="4554963" y="2301343"/>
            <a:ext cx="4368164" cy="420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126" y="1470346"/>
            <a:ext cx="528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Strategy 2: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Fixed-size partitions, random token placement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425" y="2552488"/>
            <a:ext cx="4594995" cy="3795291"/>
          </a:xfrm>
        </p:spPr>
        <p:txBody>
          <a:bodyPr>
            <a:normAutofit/>
          </a:bodyPr>
          <a:lstStyle/>
          <a:p>
            <a:r>
              <a:rPr lang="en-US" sz="2800" b="1" spc="-100" dirty="0" smtClean="0"/>
              <a:t>Q partitions:</a:t>
            </a:r>
            <a:r>
              <a:rPr lang="en-US" sz="2800" spc="-100" dirty="0" smtClean="0"/>
              <a:t>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fixed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spc="-100" dirty="0" smtClean="0"/>
              <a:t>and equally sized</a:t>
            </a:r>
          </a:p>
          <a:p>
            <a:endParaRPr lang="en-US" sz="2800" spc="-100" dirty="0" smtClean="0"/>
          </a:p>
          <a:p>
            <a:endParaRPr lang="en-US" sz="2800" spc="-100" dirty="0" smtClean="0"/>
          </a:p>
          <a:p>
            <a:r>
              <a:rPr lang="en-US" sz="2800" b="1" spc="-100" dirty="0" smtClean="0"/>
              <a:t>Placement: T</a:t>
            </a:r>
            <a:r>
              <a:rPr lang="en-US" sz="2800" spc="-100" dirty="0" smtClean="0"/>
              <a:t> virtual nodes per physical node (random tokens)</a:t>
            </a:r>
          </a:p>
          <a:p>
            <a:pPr lvl="1"/>
            <a:r>
              <a:rPr lang="en-US" sz="2800" spc="-100" dirty="0" smtClean="0"/>
              <a:t>Place the partition on </a:t>
            </a:r>
            <a:r>
              <a:rPr lang="en-US" sz="2800" b="1" spc="-100" dirty="0" smtClean="0"/>
              <a:t>first N nodes after its end</a:t>
            </a:r>
            <a:endParaRPr lang="en-US" sz="2800" b="1" spc="-100" dirty="0"/>
          </a:p>
        </p:txBody>
      </p:sp>
    </p:spTree>
    <p:extLst>
      <p:ext uri="{BB962C8B-B14F-4D97-AF65-F5344CB8AC3E}">
        <p14:creationId xmlns:p14="http://schemas.microsoft.com/office/powerpoint/2010/main" val="14491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pc="-150"/>
              <a:t>Evolution of partitioning and placement</a:t>
            </a:r>
            <a:endParaRPr lang="en-US" sz="3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360" b="4041"/>
          <a:stretch/>
        </p:blipFill>
        <p:spPr>
          <a:xfrm>
            <a:off x="4778201" y="2355003"/>
            <a:ext cx="4133563" cy="4144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7765" y="1470346"/>
            <a:ext cx="538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Strategy 3: Fixed-size partitions, equal tokens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per partition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425" y="2552488"/>
            <a:ext cx="4706721" cy="3795291"/>
          </a:xfrm>
        </p:spPr>
        <p:txBody>
          <a:bodyPr>
            <a:normAutofit/>
          </a:bodyPr>
          <a:lstStyle/>
          <a:p>
            <a:r>
              <a:rPr lang="en-US" sz="2800" b="1" spc="-100" dirty="0" smtClean="0"/>
              <a:t>Q partitions:</a:t>
            </a:r>
            <a:r>
              <a:rPr lang="en-US" sz="2800" spc="-100" dirty="0" smtClean="0"/>
              <a:t>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fixed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spc="-100" dirty="0" smtClean="0"/>
              <a:t>and </a:t>
            </a:r>
            <a:r>
              <a:rPr lang="en-US" sz="2800" spc="-100" dirty="0"/>
              <a:t>equally </a:t>
            </a:r>
            <a:r>
              <a:rPr lang="en-US" sz="2800" spc="-100" dirty="0" smtClean="0"/>
              <a:t>sized</a:t>
            </a:r>
          </a:p>
          <a:p>
            <a:endParaRPr lang="en-US" sz="2800" spc="-100" dirty="0" smtClean="0"/>
          </a:p>
          <a:p>
            <a:endParaRPr lang="en-US" sz="2800" spc="-100" dirty="0"/>
          </a:p>
          <a:p>
            <a:r>
              <a:rPr lang="en-US" sz="2800" b="1" spc="-100" dirty="0" smtClean="0"/>
              <a:t>S</a:t>
            </a:r>
            <a:r>
              <a:rPr lang="en-US" sz="2800" spc="-100" dirty="0" smtClean="0"/>
              <a:t> total nodes in the system</a:t>
            </a:r>
            <a:endParaRPr lang="en-US" sz="2800" spc="-100" dirty="0"/>
          </a:p>
          <a:p>
            <a:endParaRPr lang="en-US" sz="2800" spc="-100" dirty="0" smtClean="0"/>
          </a:p>
          <a:p>
            <a:endParaRPr lang="en-US" sz="2800" spc="-100" dirty="0" smtClean="0"/>
          </a:p>
          <a:p>
            <a:r>
              <a:rPr lang="en-US" sz="2800" b="1" spc="-100" dirty="0"/>
              <a:t>Placement: </a:t>
            </a:r>
            <a:r>
              <a:rPr lang="en-US" sz="2800" spc="-100" dirty="0" smtClean="0"/>
              <a:t>Q/S tokens per partition</a:t>
            </a:r>
          </a:p>
        </p:txBody>
      </p:sp>
    </p:spTree>
    <p:extLst>
      <p:ext uri="{BB962C8B-B14F-4D97-AF65-F5344CB8AC3E}">
        <p14:creationId xmlns:p14="http://schemas.microsoft.com/office/powerpoint/2010/main" val="13112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hashing broadly useful for replication—not only in P2P systems</a:t>
            </a:r>
          </a:p>
          <a:p>
            <a:endParaRPr lang="en-US" dirty="0" smtClean="0"/>
          </a:p>
          <a:p>
            <a:r>
              <a:rPr lang="en-US" dirty="0" smtClean="0"/>
              <a:t>Extreme emphasis 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availability and low latency, </a:t>
            </a:r>
            <a:r>
              <a:rPr lang="en-US" dirty="0" smtClean="0"/>
              <a:t>unusually, at the </a:t>
            </a:r>
            <a:r>
              <a:rPr lang="en-US" b="1" dirty="0" smtClean="0"/>
              <a:t>cost of some inconsistency</a:t>
            </a:r>
          </a:p>
          <a:p>
            <a:endParaRPr lang="en-US" dirty="0" smtClean="0"/>
          </a:p>
          <a:p>
            <a:r>
              <a:rPr lang="en-US" dirty="0" smtClean="0"/>
              <a:t>Eventual consistency lets writes and reads return quickly,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even when partitions and failures</a:t>
            </a:r>
          </a:p>
          <a:p>
            <a:endParaRPr lang="en-US" dirty="0" smtClean="0"/>
          </a:p>
          <a:p>
            <a:r>
              <a:rPr lang="en-US" b="1" dirty="0" smtClean="0"/>
              <a:t>Version vectors </a:t>
            </a:r>
            <a:r>
              <a:rPr lang="en-US" dirty="0" smtClean="0"/>
              <a:t>allow 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conflicts to be resolved </a:t>
            </a:r>
            <a:r>
              <a:rPr lang="en-US" dirty="0" smtClean="0"/>
              <a:t>automatically; others left to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Dynamo: Take-away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Wednesday class meeting: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Midterm review session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Bring your questions!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This Friday, October 28 at 10:00 A.M.</a:t>
            </a:r>
          </a:p>
          <a:p>
            <a:pPr marL="0" indent="0" algn="ctr">
              <a:buNone/>
            </a:pPr>
            <a:r>
              <a:rPr lang="en-US" sz="3600" b="1" dirty="0" smtClean="0"/>
              <a:t>in COS Auditorium 104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Midterm in-class exam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Partition management</a:t>
            </a:r>
          </a:p>
          <a:p>
            <a:pPr lvl="1"/>
            <a:r>
              <a:rPr lang="en-US" dirty="0" smtClean="0"/>
              <a:t>Including how to recover from node failure</a:t>
            </a:r>
          </a:p>
          <a:p>
            <a:pPr lvl="2"/>
            <a:r>
              <a:rPr lang="en-US" i="1" dirty="0" smtClean="0"/>
              <a:t>e.g.,</a:t>
            </a:r>
            <a:r>
              <a:rPr lang="en-US" dirty="0" smtClean="0"/>
              <a:t> bringing another node into partition group</a:t>
            </a:r>
          </a:p>
          <a:p>
            <a:pPr lvl="1"/>
            <a:r>
              <a:rPr lang="en-US" dirty="0" smtClean="0"/>
              <a:t>Changes in system size, 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b="1" dirty="0" smtClean="0"/>
              <a:t>nodes joining/leaving</a:t>
            </a:r>
          </a:p>
          <a:p>
            <a:pPr lvl="2"/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Data placement 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 which node(s) </a:t>
            </a:r>
            <a:r>
              <a:rPr lang="en-US" dirty="0" smtClean="0"/>
              <a:t>to </a:t>
            </a:r>
            <a:r>
              <a:rPr lang="en-US" b="1" dirty="0" smtClean="0"/>
              <a:t>place</a:t>
            </a:r>
            <a:r>
              <a:rPr lang="en-US" dirty="0" smtClean="0"/>
              <a:t> a partition?</a:t>
            </a:r>
          </a:p>
          <a:p>
            <a:pPr lvl="2"/>
            <a:r>
              <a:rPr lang="en-US" dirty="0" smtClean="0"/>
              <a:t>Maintain mapping from data object to responsible node(s)</a:t>
            </a:r>
          </a:p>
          <a:p>
            <a:pPr lvl="2"/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Centralized:</a:t>
            </a:r>
            <a:r>
              <a:rPr lang="en-US" dirty="0" smtClean="0"/>
              <a:t> Cluster manager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Decentralized:</a:t>
            </a:r>
            <a:r>
              <a:rPr lang="en-US" dirty="0" smtClean="0"/>
              <a:t> Deterministic hashing and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Scaling out: Partition and place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750276"/>
          </a:xfrm>
        </p:spPr>
        <p:txBody>
          <a:bodyPr>
            <a:normAutofit/>
          </a:bodyPr>
          <a:lstStyle/>
          <a:p>
            <a:r>
              <a:rPr lang="en-US" sz="2800" dirty="0"/>
              <a:t>Consider problem of data partition:  </a:t>
            </a:r>
          </a:p>
          <a:p>
            <a:pPr lvl="1"/>
            <a:r>
              <a:rPr lang="en-US" sz="2800" dirty="0"/>
              <a:t>Given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object id X</a:t>
            </a:r>
            <a:r>
              <a:rPr lang="en-US" sz="2800" dirty="0"/>
              <a:t>, choose one of </a:t>
            </a:r>
            <a:r>
              <a:rPr lang="en-US" sz="2800" b="1" i="1" dirty="0"/>
              <a:t>k</a:t>
            </a:r>
            <a:r>
              <a:rPr lang="en-US" sz="2800" dirty="0"/>
              <a:t> servers to use</a:t>
            </a:r>
          </a:p>
          <a:p>
            <a:endParaRPr lang="en-US" sz="2800" dirty="0" smtClean="0"/>
          </a:p>
          <a:p>
            <a:r>
              <a:rPr lang="en-US" sz="2800" dirty="0" smtClean="0"/>
              <a:t>Suppose instead we use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modulo hashing:</a:t>
            </a:r>
          </a:p>
          <a:p>
            <a:pPr lvl="1"/>
            <a:r>
              <a:rPr lang="en-US" sz="2800" dirty="0" smtClean="0"/>
              <a:t>Place </a:t>
            </a:r>
            <a:r>
              <a:rPr lang="en-US" sz="2800" b="1" i="1" dirty="0" smtClean="0"/>
              <a:t>X</a:t>
            </a:r>
            <a:r>
              <a:rPr lang="en-US" sz="2800" dirty="0" smtClean="0"/>
              <a:t> on server </a:t>
            </a:r>
            <a:r>
              <a:rPr lang="en-US" sz="2800" b="1" i="1" dirty="0" err="1" smtClean="0"/>
              <a:t>i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= hash(</a:t>
            </a:r>
            <a:r>
              <a:rPr lang="en-US" sz="2800" b="1" i="1" dirty="0" smtClean="0"/>
              <a:t>X</a:t>
            </a:r>
            <a:r>
              <a:rPr lang="en-US" sz="2800" b="1" dirty="0" smtClean="0"/>
              <a:t>) mod </a:t>
            </a:r>
            <a:r>
              <a:rPr lang="en-US" sz="2800" b="1" i="1" dirty="0" smtClean="0"/>
              <a:t>k</a:t>
            </a:r>
          </a:p>
          <a:p>
            <a:endParaRPr lang="en-US" sz="2800" dirty="0" smtClean="0"/>
          </a:p>
          <a:p>
            <a:r>
              <a:rPr lang="en-US" sz="2800" dirty="0" smtClean="0"/>
              <a:t>What happens if a server fails or joins (k </a:t>
            </a:r>
            <a:r>
              <a:rPr lang="en-US" sz="2800" dirty="0" smtClean="0">
                <a:sym typeface="Wingdings"/>
              </a:rPr>
              <a:t></a:t>
            </a:r>
            <a:r>
              <a:rPr lang="en-US" sz="2800" dirty="0" smtClean="0">
                <a:sym typeface="Wingdings" pitchFamily="-84" charset="2"/>
              </a:rPr>
              <a:t> k±1)?</a:t>
            </a:r>
          </a:p>
          <a:p>
            <a:pPr lvl="1"/>
            <a:r>
              <a:rPr lang="en-US" sz="2800" dirty="0" smtClean="0">
                <a:sym typeface="Wingdings" pitchFamily="-84" charset="2"/>
              </a:rPr>
              <a:t>or different clients have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-84" charset="2"/>
              </a:rPr>
              <a:t>different estimate </a:t>
            </a:r>
            <a:r>
              <a:rPr lang="en-US" sz="2800" dirty="0" smtClean="0">
                <a:sym typeface="Wingdings" pitchFamily="-84" charset="2"/>
              </a:rPr>
              <a:t>of k?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CE68-7F05-C54E-A197-EAFC3EA707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Modulo hashing</a:t>
            </a:r>
          </a:p>
        </p:txBody>
      </p:sp>
    </p:spTree>
    <p:extLst>
      <p:ext uri="{BB962C8B-B14F-4D97-AF65-F5344CB8AC3E}">
        <p14:creationId xmlns:p14="http://schemas.microsoft.com/office/powerpoint/2010/main" val="4320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74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 for modulo hashing:</a:t>
            </a:r>
            <a:br>
              <a:rPr lang="en-US" sz="3600" dirty="0" smtClean="0"/>
            </a:br>
            <a:r>
              <a:rPr lang="en-US" sz="3600" dirty="0" smtClean="0"/>
              <a:t>Changing number of servers</a:t>
            </a:r>
            <a:endParaRPr lang="en-US" sz="3600" dirty="0"/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charset="0"/>
              </a:rPr>
              <a:t>Server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4847010" y="6068922"/>
            <a:ext cx="3244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charset="0"/>
              </a:rPr>
              <a:t>Object serial number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1936349" y="1535646"/>
            <a:ext cx="2986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24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sz="2400" i="1" dirty="0" smtClean="0">
                <a:solidFill>
                  <a:schemeClr val="tx2"/>
                </a:solidFill>
                <a:latin typeface="Arial" charset="0"/>
              </a:rPr>
              <a:t> x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+ 1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 (mod 4)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996" name="Oval 23"/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7" name="Oval 24"/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8" name="Oval 25"/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7</a:t>
            </a:r>
            <a:endParaRPr lang="en-US" sz="2200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10</a:t>
            </a:r>
            <a:endParaRPr lang="en-US" sz="2200" dirty="0"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11</a:t>
            </a:r>
            <a:endParaRPr lang="en-US" sz="2200" dirty="0"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27</a:t>
            </a:r>
            <a:endParaRPr lang="en-US" sz="2200" dirty="0"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29</a:t>
            </a:r>
            <a:endParaRPr lang="en-US" sz="2200" dirty="0"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36</a:t>
            </a:r>
            <a:endParaRPr lang="en-US" sz="2200" dirty="0"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38</a:t>
            </a:r>
            <a:endParaRPr lang="en-US" sz="2200" dirty="0"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40</a:t>
            </a:r>
            <a:endParaRPr lang="en-US" sz="2200" dirty="0"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4</a:t>
            </a:r>
            <a:endParaRPr lang="en-US" sz="2200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3</a:t>
            </a:r>
            <a:endParaRPr lang="en-US" sz="2200" dirty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2</a:t>
            </a:r>
            <a:endParaRPr lang="en-US" sz="2200" dirty="0"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1</a:t>
            </a:r>
            <a:endParaRPr lang="en-US" sz="2200" dirty="0"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0</a:t>
            </a:r>
            <a:endParaRPr lang="en-US" sz="2200" dirty="0"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</a:rPr>
              <a:t>5</a:t>
            </a:r>
            <a:endParaRPr lang="en-US" sz="2200" dirty="0">
              <a:latin typeface="Arial" charset="0"/>
            </a:endParaRPr>
          </a:p>
        </p:txBody>
      </p:sp>
      <p:sp>
        <p:nvSpPr>
          <p:cNvPr id="41988" name="Line 15"/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936349" y="1949892"/>
            <a:ext cx="5737468" cy="3543176"/>
            <a:chOff x="1936349" y="1817812"/>
            <a:chExt cx="5737468" cy="3543176"/>
          </a:xfrm>
        </p:grpSpPr>
        <p:sp>
          <p:nvSpPr>
            <p:cNvPr id="42006" name="Text Box 3"/>
            <p:cNvSpPr txBox="1">
              <a:spLocks noChangeArrowheads="1"/>
            </p:cNvSpPr>
            <p:nvPr/>
          </p:nvSpPr>
          <p:spPr bwMode="auto">
            <a:xfrm>
              <a:off x="1936349" y="1817812"/>
              <a:ext cx="5737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800000"/>
                  </a:solidFill>
                  <a:latin typeface="Arial" charset="0"/>
                </a:rPr>
                <a:t>Add one machine: h(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x</a:t>
              </a:r>
              <a:r>
                <a:rPr lang="en-US" sz="2400" dirty="0" smtClean="0">
                  <a:solidFill>
                    <a:srgbClr val="800000"/>
                  </a:solidFill>
                  <a:latin typeface="Arial" charset="0"/>
                </a:rPr>
                <a:t>)</a:t>
              </a:r>
              <a:r>
                <a:rPr lang="en-US" sz="2400" i="1" dirty="0" smtClean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=</a:t>
              </a:r>
              <a:r>
                <a:rPr lang="en-US" sz="2400" i="1" dirty="0" smtClean="0">
                  <a:solidFill>
                    <a:srgbClr val="800000"/>
                  </a:solidFill>
                  <a:latin typeface="Arial" charset="0"/>
                </a:rPr>
                <a:t> x 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+ 1</a:t>
              </a:r>
              <a:r>
                <a:rPr lang="en-US" sz="2400" i="1" dirty="0" smtClean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400" dirty="0" smtClean="0">
                  <a:solidFill>
                    <a:srgbClr val="800000"/>
                  </a:solidFill>
                  <a:latin typeface="Arial" charset="0"/>
                </a:rPr>
                <a:t>(mod 5)</a:t>
              </a:r>
              <a:endParaRPr lang="en-US" sz="2400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42011" name="Rectangle 8"/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41996" idx="4"/>
              <a:endCxn id="42011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1997" idx="0"/>
              <a:endCxn id="60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1998" idx="4"/>
              <a:endCxn id="61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4" idx="0"/>
              <a:endCxn id="62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5" idx="0"/>
              <a:endCxn id="63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6" idx="4"/>
              <a:endCxn id="64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7" idx="0"/>
              <a:endCxn id="65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8" idx="0"/>
              <a:endCxn id="66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327660" y="3592533"/>
            <a:ext cx="841248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All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entries get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remapped</a:t>
            </a:r>
            <a:r>
              <a:rPr lang="en-US" sz="3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to new nodes</a:t>
            </a:r>
            <a:r>
              <a:rPr lang="en-US" sz="3200" b="0" dirty="0" smtClean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!</a:t>
            </a:r>
          </a:p>
          <a:p>
            <a:r>
              <a:rPr lang="en-US" sz="32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move</a:t>
            </a:r>
            <a:r>
              <a:rPr lang="en-US" sz="3200" b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32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objects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  <a:sym typeface="Wingdings"/>
              </a:rPr>
              <a:t>over the network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Consistent hashing</a:t>
            </a:r>
            <a:endParaRPr lang="en-US" altLang="en-US"/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6781800" y="2011362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7700962" y="38020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700962" y="19637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6743700" y="28495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3" name="Oval 10"/>
          <p:cNvSpPr>
            <a:spLocks noChangeAspect="1" noChangeArrowheads="1"/>
          </p:cNvSpPr>
          <p:nvPr/>
        </p:nvSpPr>
        <p:spPr bwMode="auto">
          <a:xfrm>
            <a:off x="8639175" y="2849562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997700" y="35004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8443912" y="34591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7024687" y="22399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8440737" y="23177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7272337" y="3702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9" name="Oval 16"/>
          <p:cNvSpPr>
            <a:spLocks noChangeAspect="1" noChangeArrowheads="1"/>
          </p:cNvSpPr>
          <p:nvPr/>
        </p:nvSpPr>
        <p:spPr bwMode="auto">
          <a:xfrm>
            <a:off x="8170862" y="3673475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0" name="Oval 17"/>
          <p:cNvSpPr>
            <a:spLocks noChangeAspect="1" noChangeArrowheads="1"/>
          </p:cNvSpPr>
          <p:nvPr/>
        </p:nvSpPr>
        <p:spPr bwMode="auto">
          <a:xfrm>
            <a:off x="6794499" y="3236911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6835775" y="24780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7272337" y="20732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3" name="Oval 20"/>
          <p:cNvSpPr>
            <a:spLocks noChangeArrowheads="1"/>
          </p:cNvSpPr>
          <p:nvPr/>
        </p:nvSpPr>
        <p:spPr bwMode="auto">
          <a:xfrm>
            <a:off x="8610600" y="31543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8596312" y="25876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662862" y="165893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8763000" y="2727325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7662862" y="384016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357937" y="2725737"/>
            <a:ext cx="423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7272337" y="250616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CC0000"/>
                </a:solidFill>
              </a:rPr>
              <a:t>Token</a:t>
            </a:r>
            <a:endParaRPr lang="en-US" altLang="en-US" sz="2000" b="1">
              <a:solidFill>
                <a:srgbClr val="CC0000"/>
              </a:solidFill>
            </a:endParaRP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 flipH="1">
            <a:off x="6911974" y="2708275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629400" y="2039937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4603" name="Rectangle 3"/>
          <p:cNvSpPr txBox="1">
            <a:spLocks noChangeArrowheads="1"/>
          </p:cNvSpPr>
          <p:nvPr/>
        </p:nvSpPr>
        <p:spPr bwMode="auto">
          <a:xfrm>
            <a:off x="152400" y="1435100"/>
            <a:ext cx="63103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 smtClean="0">
                <a:ea typeface="Arial" charset="0"/>
                <a:cs typeface="Arial" charset="0"/>
              </a:rPr>
              <a:t>Assign 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n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</a:t>
            </a:r>
            <a:r>
              <a:rPr lang="en-US" altLang="en-US" sz="2800" i="1" spc="-1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tokens</a:t>
            </a:r>
            <a:r>
              <a:rPr lang="en-US" altLang="en-US" sz="2800" b="0" spc="-1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to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random points on mod 2</a:t>
            </a:r>
            <a:r>
              <a:rPr lang="en-US" altLang="en-US" sz="2800" b="0" i="1" spc="-100" baseline="30000" dirty="0">
                <a:ea typeface="Arial" charset="0"/>
                <a:cs typeface="Arial" charset="0"/>
              </a:rPr>
              <a:t>k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circle; hash key size = </a:t>
            </a:r>
            <a:r>
              <a:rPr lang="en-US" altLang="en-US" sz="2800" b="0" i="1" spc="-100" dirty="0" smtClean="0">
                <a:ea typeface="Arial" charset="0"/>
                <a:cs typeface="Arial" charset="0"/>
              </a:rPr>
              <a:t>k</a:t>
            </a:r>
            <a:endParaRPr lang="en-US" altLang="en-US" sz="2800" b="0" spc="-100" dirty="0" smtClean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 smtClean="0">
                <a:ea typeface="Arial" charset="0"/>
                <a:cs typeface="Arial" charset="0"/>
              </a:rPr>
              <a:t>Hash object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to random 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circle position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50" dirty="0" smtClean="0">
                <a:ea typeface="Arial" charset="0"/>
                <a:cs typeface="Arial" charset="0"/>
              </a:rPr>
              <a:t>Put object in </a:t>
            </a:r>
            <a:r>
              <a:rPr lang="en-US" altLang="en-US" sz="2800" spc="-150" dirty="0" smtClean="0">
                <a:ea typeface="Arial" charset="0"/>
                <a:cs typeface="Arial" charset="0"/>
              </a:rPr>
              <a:t>closest </a:t>
            </a:r>
            <a:r>
              <a:rPr lang="en-US" altLang="en-US" sz="2800" spc="-150" dirty="0">
                <a:ea typeface="Arial" charset="0"/>
                <a:cs typeface="Arial" charset="0"/>
              </a:rPr>
              <a:t>clockwise </a:t>
            </a:r>
            <a:r>
              <a:rPr lang="en-US" altLang="en-US" sz="2800" spc="-150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bucket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i="1" spc="-100" dirty="0">
                <a:ea typeface="Arial" charset="0"/>
                <a:cs typeface="Arial" charset="0"/>
              </a:rPr>
              <a:t>successor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(key) </a:t>
            </a:r>
            <a:r>
              <a:rPr lang="en-US" altLang="en-US" sz="2800" b="0" spc="-100" dirty="0">
                <a:ea typeface="Arial" charset="0"/>
                <a:cs typeface="Arial" charset="0"/>
                <a:sym typeface="Wingdings" charset="2"/>
              </a:rPr>
              <a:t> bucket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800" b="0" spc="-100" dirty="0">
              <a:solidFill>
                <a:srgbClr val="80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52400" y="4126909"/>
            <a:ext cx="8534400" cy="2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altLang="en-US" sz="2800" spc="-100" dirty="0">
                <a:ea typeface="Arial" charset="0"/>
                <a:cs typeface="Arial" charset="0"/>
              </a:rPr>
              <a:t>Desired </a:t>
            </a:r>
            <a:r>
              <a:rPr lang="en-US" altLang="en-US" sz="2800" spc="-100" dirty="0" smtClean="0">
                <a:ea typeface="Arial" charset="0"/>
                <a:cs typeface="Arial" charset="0"/>
              </a:rPr>
              <a:t>features –</a:t>
            </a:r>
            <a:endParaRPr lang="en-US" altLang="en-US" sz="2800" spc="-100" dirty="0">
              <a:ea typeface="Arial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 smtClean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Balance: 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No bucket has 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“too many” objects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Smoothness: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 Addition/removal of 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token </a:t>
            </a:r>
            <a:r>
              <a:rPr lang="en-US" altLang="en-US" sz="2800" spc="-100" dirty="0" smtClean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minimizes object movements</a:t>
            </a:r>
            <a:r>
              <a:rPr lang="en-US" altLang="en-US" sz="2800" b="0" spc="-100" dirty="0" smtClean="0">
                <a:ea typeface="Arial" charset="0"/>
                <a:cs typeface="Arial" charset="0"/>
              </a:rPr>
              <a:t> for other buckets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endParaRPr lang="en-US" altLang="en-US" sz="2800" b="0" spc="-100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7" name="Oval 17"/>
          <p:cNvSpPr>
            <a:spLocks noChangeAspect="1" noChangeArrowheads="1"/>
          </p:cNvSpPr>
          <p:nvPr/>
        </p:nvSpPr>
        <p:spPr bwMode="auto">
          <a:xfrm>
            <a:off x="8117681" y="2056606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7331869" y="330309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chemeClr val="accent6">
                    <a:lumMod val="75000"/>
                  </a:schemeClr>
                </a:solidFill>
              </a:rPr>
              <a:t>Bucket</a:t>
            </a:r>
            <a:endParaRPr lang="en-US" altLang="en-US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6896100" y="2085181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Each node owns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 smtClean="0"/>
              <a:t> of the ID space in expectation</a:t>
            </a:r>
          </a:p>
          <a:p>
            <a:pPr lvl="1"/>
            <a:r>
              <a:rPr lang="en-US" altLang="en-US" dirty="0" smtClean="0"/>
              <a:t>Says nothing of request load per bucket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If a node fails, its successor takes over bucket</a:t>
            </a:r>
          </a:p>
          <a:p>
            <a:pPr lvl="1"/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Smoothness goal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✔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Only localized shift, not O(n)</a:t>
            </a:r>
          </a:p>
          <a:p>
            <a:pPr lvl="1"/>
            <a:endParaRPr lang="en-US" altLang="en-US" spc="-150" dirty="0" smtClean="0"/>
          </a:p>
          <a:p>
            <a:pPr lvl="1"/>
            <a:r>
              <a:rPr lang="en-US" altLang="en-US" spc="-150" dirty="0" smtClean="0"/>
              <a:t>But now successor owns </a:t>
            </a:r>
            <a:r>
              <a:rPr lang="en-US" altLang="en-US" b="1" spc="-150" dirty="0" smtClean="0"/>
              <a:t>two</a:t>
            </a:r>
            <a:r>
              <a:rPr lang="en-US" altLang="en-US" spc="-150" dirty="0" smtClean="0"/>
              <a:t> buckets: </a:t>
            </a:r>
            <a:r>
              <a:rPr lang="en-US" alt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spc="-15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 smtClean="0"/>
              <a:t>The failure has </a:t>
            </a:r>
            <a:r>
              <a:rPr lang="en-US" altLang="en-US" b="1" dirty="0" smtClean="0">
                <a:solidFill>
                  <a:srgbClr val="FF0000"/>
                </a:solidFill>
              </a:rPr>
              <a:t>upset the load balance </a:t>
            </a:r>
          </a:p>
          <a:p>
            <a:pPr lvl="2"/>
            <a:endParaRPr lang="en-US" altLang="en-US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pc="-150" dirty="0" smtClean="0"/>
              <a:t>Consistent </a:t>
            </a:r>
            <a:r>
              <a:rPr lang="en-US" altLang="en-US" sz="3400" spc="-150" smtClean="0"/>
              <a:t>hashing’s load </a:t>
            </a:r>
            <a:r>
              <a:rPr lang="en-US" altLang="en-US" sz="3400" spc="-150" dirty="0" smtClean="0"/>
              <a:t>balancing problem</a:t>
            </a:r>
            <a:endParaRPr lang="en-US" altLang="en-US" sz="3400" spc="-1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34024</TotalTime>
  <Words>2607</Words>
  <Application>Microsoft Macintosh PowerPoint</Application>
  <PresentationFormat>On-screen Show (4:3)</PresentationFormat>
  <Paragraphs>497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Batang</vt:lpstr>
      <vt:lpstr>Calibri</vt:lpstr>
      <vt:lpstr>Courier New</vt:lpstr>
      <vt:lpstr>ＭＳ Ｐゴシック</vt:lpstr>
      <vt:lpstr>Tahoma</vt:lpstr>
      <vt:lpstr>Times New Roman</vt:lpstr>
      <vt:lpstr>Wingdings</vt:lpstr>
      <vt:lpstr>Arial</vt:lpstr>
      <vt:lpstr>1_Office Theme</vt:lpstr>
      <vt:lpstr>Scaling Services: Partitioning, Hashing, Key-Value Storage</vt:lpstr>
      <vt:lpstr>Horizontal or vertical scalability?</vt:lpstr>
      <vt:lpstr>Horizontal scaling is chaotic</vt:lpstr>
      <vt:lpstr>Today</vt:lpstr>
      <vt:lpstr>Scaling out: Partition and place</vt:lpstr>
      <vt:lpstr>Modulo hashing</vt:lpstr>
      <vt:lpstr>Problem for modulo hashing: Changing number of servers</vt:lpstr>
      <vt:lpstr>Consistent hashing</vt:lpstr>
      <vt:lpstr>Consistent hashing’s load balancing problem</vt:lpstr>
      <vt:lpstr>Virtual nodes</vt:lpstr>
      <vt:lpstr>Today</vt:lpstr>
      <vt:lpstr>Dynamo: The P2P context</vt:lpstr>
      <vt:lpstr>Amazon’s workload (in 2007)</vt:lpstr>
      <vt:lpstr>How does Amazon use Dynamo?  </vt:lpstr>
      <vt:lpstr>Dynamo requirements</vt:lpstr>
      <vt:lpstr>Design questions</vt:lpstr>
      <vt:lpstr>Dynamo’s system interface</vt:lpstr>
      <vt:lpstr>Dynamo’s techniques</vt:lpstr>
      <vt:lpstr>Data placement</vt:lpstr>
      <vt:lpstr>Data replication</vt:lpstr>
      <vt:lpstr>Gossip and “lookup”</vt:lpstr>
      <vt:lpstr>Partitions force a choice between availability and consistency</vt:lpstr>
      <vt:lpstr>Alternative: Eventual consistency</vt:lpstr>
      <vt:lpstr>Mechanism: Sloppy quorums</vt:lpstr>
      <vt:lpstr>Sloppy quorums: Hinted handoff</vt:lpstr>
      <vt:lpstr>Hinted handoff: Example</vt:lpstr>
      <vt:lpstr>Wide-area replication</vt:lpstr>
      <vt:lpstr>Sloppy quorums and get()s</vt:lpstr>
      <vt:lpstr>Sloppy quorums and freshness</vt:lpstr>
      <vt:lpstr>Sloppy quorums and freshness</vt:lpstr>
      <vt:lpstr>Conflicts</vt:lpstr>
      <vt:lpstr>Conflicts vs. applications</vt:lpstr>
      <vt:lpstr>Version vectors (vector clocks)</vt:lpstr>
      <vt:lpstr>Version vectors: Dynamo’s mechanism</vt:lpstr>
      <vt:lpstr>Version vectors (auto-resolving case)</vt:lpstr>
      <vt:lpstr>Version vectors (app-resolving case)</vt:lpstr>
      <vt:lpstr>Trimming version vectors</vt:lpstr>
      <vt:lpstr>Impact of deleting a VV entry?</vt:lpstr>
      <vt:lpstr>Concurrent writes</vt:lpstr>
      <vt:lpstr>Removing threats to durability</vt:lpstr>
      <vt:lpstr>Efficient synchronization with Merkle trees</vt:lpstr>
      <vt:lpstr>Merkle tree reconciliation</vt:lpstr>
      <vt:lpstr>How useful is it to vary N, R, W?</vt:lpstr>
      <vt:lpstr>Evolution of partitioning and placement</vt:lpstr>
      <vt:lpstr>Evolution of partitioning and placement</vt:lpstr>
      <vt:lpstr>Evolution of partitioning and placement</vt:lpstr>
      <vt:lpstr>Dynamo: Take-away ideas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1602</cp:revision>
  <cp:lastPrinted>2016-10-24T14:56:25Z</cp:lastPrinted>
  <dcterms:created xsi:type="dcterms:W3CDTF">2013-10-08T01:49:25Z</dcterms:created>
  <dcterms:modified xsi:type="dcterms:W3CDTF">2017-10-03T19:22:31Z</dcterms:modified>
</cp:coreProperties>
</file>