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  <p:sldId id="340" r:id="rId5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 autoAdjust="0"/>
    <p:restoredTop sz="78041" autoAdjust="0"/>
  </p:normalViewPr>
  <p:slideViewPr>
    <p:cSldViewPr snapToGrid="0">
      <p:cViewPr varScale="1">
        <p:scale>
          <a:sx n="136" d="100"/>
          <a:sy n="136" d="100"/>
        </p:scale>
        <p:origin x="3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0.0860655737704918"/>
          <c:w val="0.871584699453552"/>
          <c:h val="0.7540983606557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  <c:pt idx="9">
                  <c:v>50.0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0.08</c:v>
                </c:pt>
                <c:pt idx="5">
                  <c:v>0.0</c:v>
                </c:pt>
                <c:pt idx="6">
                  <c:v>0.2</c:v>
                </c:pt>
                <c:pt idx="7">
                  <c:v>0.58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934976"/>
        <c:axId val="1941937456"/>
      </c:lineChart>
      <c:catAx>
        <c:axId val="19419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94193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1937456"/>
        <c:scaling>
          <c:orientation val="minMax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941934976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2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9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80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845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82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 smtClean="0"/>
              <a:t>Peer-to-Peer </a:t>
            </a:r>
            <a:r>
              <a:rPr lang="en-US" dirty="0" smtClean="0"/>
              <a:t>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10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901" y="6544979"/>
            <a:ext cx="4418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Selected content adapted from B. Karp, R. Morris]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Routed DHT queries (Chord)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326769" y="1426694"/>
            <a:ext cx="2568412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Lookup(H(audio data</a:t>
            </a:r>
            <a:r>
              <a:rPr lang="en-US" altLang="ja-JP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prstClr val="black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" charset="0"/>
              </a:rPr>
              <a:t>Can we make it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 smtClean="0">
                <a:latin typeface="Arial" charset="0"/>
              </a:rPr>
              <a:t>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 smtClean="0">
                <a:latin typeface="Arial" charset="0"/>
              </a:rPr>
              <a:t>, reasonable number of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 smtClean="0">
                <a:latin typeface="Arial" charset="0"/>
              </a:rPr>
              <a:t>?</a:t>
            </a:r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Concluding thoughts on DHTs, 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27524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</a:t>
            </a:r>
            <a:r>
              <a:rPr lang="en-US" sz="2800" b="1" dirty="0" smtClean="0"/>
              <a:t> </a:t>
            </a:r>
            <a:r>
              <a:rPr lang="en-US" sz="2800" dirty="0" smtClean="0"/>
              <a:t>hash table:</a:t>
            </a:r>
            <a:endParaRPr lang="en-US" sz="2800" dirty="0"/>
          </a:p>
          <a:p>
            <a:pPr lvl="1">
              <a:buFontTx/>
              <a:buNone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Hash(name)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value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Service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smtClean="0"/>
              <a:t>Constant-time insertion and lookup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358348" y="4467639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</a:t>
            </a:r>
            <a:r>
              <a:rPr lang="en-US" sz="2600" i="1">
                <a:solidFill>
                  <a:schemeClr val="tx1"/>
                </a:solidFill>
              </a:rPr>
              <a:t>do </a:t>
            </a:r>
            <a:r>
              <a:rPr lang="en-US" sz="2600" i="1" smtClean="0">
                <a:solidFill>
                  <a:schemeClr val="tx1"/>
                </a:solidFill>
              </a:rPr>
              <a:t>(roughly) </a:t>
            </a:r>
            <a:r>
              <a:rPr lang="en-US" sz="2600" i="1" dirty="0">
                <a:solidFill>
                  <a:schemeClr val="tx1"/>
                </a:solidFill>
              </a:rPr>
              <a:t>this across </a:t>
            </a:r>
            <a:r>
              <a:rPr lang="en-US" sz="2600" i="1" dirty="0" smtClean="0">
                <a:solidFill>
                  <a:schemeClr val="tx1"/>
                </a:solidFill>
              </a:rPr>
              <a:t>millions of hosts on </a:t>
            </a:r>
            <a:r>
              <a:rPr lang="en-US" sz="2600" i="1" dirty="0">
                <a:solidFill>
                  <a:schemeClr val="tx1"/>
                </a:solidFill>
              </a:rPr>
              <a:t>the </a:t>
            </a:r>
            <a:r>
              <a:rPr lang="en-US" sz="2600" i="1" dirty="0" smtClean="0">
                <a:solidFill>
                  <a:schemeClr val="tx1"/>
                </a:solidFill>
              </a:rPr>
              <a:t>Internet?</a:t>
            </a:r>
          </a:p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Distributed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Hash Table (DHT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DHT (and why)?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key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hash(data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 smtClean="0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</a:t>
            </a:r>
            <a:r>
              <a:rPr lang="en-US" sz="2800" spc="-150" dirty="0" smtClean="0"/>
              <a:t> </a:t>
            </a:r>
            <a:r>
              <a:rPr lang="en-US" sz="2800" b="1" spc="-150" dirty="0" smtClean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  <a:endParaRPr lang="en-US" sz="2800" b="1" spc="-15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key,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data)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 smtClean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key)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Partitioning data </a:t>
            </a:r>
            <a:r>
              <a:rPr lang="en-US" sz="2800" dirty="0" smtClean="0"/>
              <a:t>in truly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Tuples in </a:t>
            </a:r>
            <a:r>
              <a:rPr lang="en-US" sz="2800" dirty="0"/>
              <a:t>a global database engine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Data blocks in </a:t>
            </a:r>
            <a:r>
              <a:rPr lang="en-US" sz="2800" dirty="0"/>
              <a:t>a global file system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Files in </a:t>
            </a:r>
            <a:r>
              <a:rPr lang="en-US" sz="2800" dirty="0"/>
              <a:t>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494635"/>
            <a:ext cx="8763000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</a:t>
            </a:r>
            <a:r>
              <a:rPr lang="en-US" sz="2800" spc="-150" dirty="0" smtClean="0">
                <a:latin typeface="Arial" charset="0"/>
              </a:rPr>
              <a:t>App may </a:t>
            </a:r>
            <a:r>
              <a:rPr lang="en-US" sz="2800" spc="-150" dirty="0">
                <a:latin typeface="Arial" charset="0"/>
              </a:rPr>
              <a:t>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</a:t>
            </a:r>
            <a:r>
              <a:rPr lang="en-US" sz="2800" spc="-150" dirty="0" smtClean="0">
                <a:latin typeface="Arial" charset="0"/>
              </a:rPr>
              <a:t>nodes</a:t>
            </a:r>
          </a:p>
          <a:p>
            <a:pPr>
              <a:buFontTx/>
              <a:buChar char="•"/>
            </a:pPr>
            <a:r>
              <a:rPr lang="en-US" sz="2800" spc="-150" dirty="0" smtClean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</a:t>
            </a:r>
            <a:r>
              <a:rPr lang="en-US" sz="2800" spc="-150" dirty="0" smtClean="0">
                <a:latin typeface="Arial" charset="0"/>
              </a:rPr>
              <a:t>nodes</a:t>
            </a:r>
            <a:endParaRPr lang="en-US" sz="2800" spc="-150" dirty="0">
              <a:latin typeface="Arial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storage with a DHT</a:t>
            </a:r>
            <a:endParaRPr lang="en-US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</a:t>
            </a:r>
            <a:r>
              <a:rPr lang="en-US" dirty="0" smtClean="0"/>
              <a:t>use DHT instead of (or with) a tracker</a:t>
            </a:r>
          </a:p>
          <a:p>
            <a:endParaRPr lang="en-US" dirty="0" smtClean="0"/>
          </a:p>
          <a:p>
            <a:r>
              <a:rPr lang="en-US" dirty="0" smtClean="0"/>
              <a:t>BT </a:t>
            </a:r>
            <a:r>
              <a:rPr lang="en-US" dirty="0"/>
              <a:t>clients </a:t>
            </a:r>
            <a:r>
              <a:rPr lang="en-US" dirty="0" smtClean="0"/>
              <a:t>use DHT:</a:t>
            </a:r>
          </a:p>
          <a:p>
            <a:pPr lvl="1"/>
            <a:r>
              <a:rPr lang="en-US" dirty="0" smtClean="0"/>
              <a:t>Key = </a:t>
            </a:r>
            <a:r>
              <a:rPr lang="en-US" b="1" dirty="0" smtClean="0"/>
              <a:t>file </a:t>
            </a:r>
            <a:r>
              <a:rPr lang="en-US" b="1" dirty="0"/>
              <a:t>content hash </a:t>
            </a:r>
            <a:r>
              <a:rPr lang="en-US" dirty="0" smtClean="0"/>
              <a:t>(“</a:t>
            </a:r>
            <a:r>
              <a:rPr lang="en-US" dirty="0" err="1" smtClean="0"/>
              <a:t>infohash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Value = </a:t>
            </a:r>
            <a:r>
              <a:rPr lang="en-US" b="1" dirty="0" smtClean="0"/>
              <a:t>IP </a:t>
            </a:r>
            <a:r>
              <a:rPr lang="en-US" b="1" dirty="0"/>
              <a:t>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 smtClean="0"/>
              <a:t>peer</a:t>
            </a:r>
            <a:r>
              <a:rPr lang="en-US" dirty="0" smtClean="0"/>
              <a:t> willing </a:t>
            </a:r>
            <a:r>
              <a:rPr lang="en-US" dirty="0"/>
              <a:t>to serve </a:t>
            </a:r>
            <a:r>
              <a:rPr lang="en-US" dirty="0" smtClean="0"/>
              <a:t>file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store multiple </a:t>
            </a:r>
            <a:r>
              <a:rPr lang="en-US" dirty="0" smtClean="0"/>
              <a:t>values (</a:t>
            </a:r>
            <a:r>
              <a:rPr lang="en-US" i="1" dirty="0" smtClean="0"/>
              <a:t>i.e.</a:t>
            </a:r>
            <a:r>
              <a:rPr lang="en-US" dirty="0" smtClean="0"/>
              <a:t> IP addresses) </a:t>
            </a:r>
            <a:r>
              <a:rPr lang="en-US" dirty="0"/>
              <a:t>for a </a:t>
            </a:r>
            <a:r>
              <a:rPr lang="en-US" dirty="0" smtClean="0"/>
              <a:t>key</a:t>
            </a:r>
          </a:p>
          <a:p>
            <a:endParaRPr lang="en-US" dirty="0" smtClean="0"/>
          </a:p>
          <a:p>
            <a:r>
              <a:rPr lang="en-US" dirty="0" smtClean="0"/>
              <a:t>Client does:</a:t>
            </a:r>
          </a:p>
          <a:p>
            <a:pPr lvl="1"/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</a:t>
            </a:r>
            <a:r>
              <a:rPr lang="en-US" dirty="0" smtClean="0"/>
              <a:t>serve</a:t>
            </a:r>
          </a:p>
          <a:p>
            <a:pPr lvl="1"/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 smtClean="0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/>
              <a:t>to identify itself </a:t>
            </a:r>
            <a:r>
              <a:rPr lang="en-US" dirty="0"/>
              <a:t>as </a:t>
            </a:r>
            <a:r>
              <a:rPr lang="en-US" dirty="0" smtClean="0"/>
              <a:t>willing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 DHT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DHT comprises a single </a:t>
            </a:r>
            <a:r>
              <a:rPr lang="en-US" dirty="0"/>
              <a:t>giant tracker, less fragmented than many </a:t>
            </a:r>
            <a:r>
              <a:rPr lang="en-US" dirty="0" smtClean="0"/>
              <a:t>trackers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 peers more </a:t>
            </a:r>
            <a:r>
              <a:rPr lang="en-US" dirty="0"/>
              <a:t>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Maybe </a:t>
            </a:r>
            <a:r>
              <a:rPr lang="en-US" dirty="0"/>
              <a:t>a classic tracker too exposed to </a:t>
            </a:r>
            <a:r>
              <a:rPr lang="en-US" b="1" dirty="0"/>
              <a:t>legal </a:t>
            </a:r>
            <a:r>
              <a:rPr lang="en-US" b="1" i="1" dirty="0" smtClean="0"/>
              <a:t>&amp; c.</a:t>
            </a:r>
            <a:r>
              <a:rPr lang="en-US" b="1" dirty="0" smtClean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</a:t>
            </a:r>
            <a:r>
              <a:rPr lang="en-US" sz="3600" dirty="0" smtClean="0"/>
              <a:t>DHT </a:t>
            </a:r>
            <a:r>
              <a:rPr lang="en-US" sz="3600" dirty="0"/>
              <a:t>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API supports a wide range of applications</a:t>
            </a:r>
          </a:p>
          <a:p>
            <a:pPr lvl="1"/>
            <a:r>
              <a:rPr lang="en-US" sz="2800" smtClean="0"/>
              <a:t>DHT imposes no structure/meaning on keys</a:t>
            </a:r>
          </a:p>
          <a:p>
            <a:endParaRPr lang="en-US" sz="2800" smtClean="0"/>
          </a:p>
          <a:p>
            <a:r>
              <a:rPr lang="en-US" sz="2800" smtClean="0"/>
              <a:t>Key/value pairs are persistent and global</a:t>
            </a:r>
          </a:p>
          <a:p>
            <a:pPr lvl="1"/>
            <a:r>
              <a:rPr lang="en-US" sz="2800" smtClean="0"/>
              <a:t>Can store keys in other DHT values</a:t>
            </a:r>
          </a:p>
          <a:p>
            <a:pPr lvl="1"/>
            <a:r>
              <a:rPr lang="en-US" sz="2800" smtClean="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put/get DHT interface?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Decentralized: no central authority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Scalable: low network traffic overhead </a:t>
            </a:r>
          </a:p>
          <a:p>
            <a:endParaRPr lang="en-US" sz="2800" dirty="0" smtClean="0"/>
          </a:p>
          <a:p>
            <a:r>
              <a:rPr lang="en-US" sz="2800" dirty="0" smtClean="0"/>
              <a:t>Efficient: find items quickly (latency)</a:t>
            </a:r>
          </a:p>
          <a:p>
            <a:endParaRPr lang="en-US" sz="2800" dirty="0" smtClean="0"/>
          </a:p>
          <a:p>
            <a:r>
              <a:rPr lang="en-US" sz="2800" dirty="0" smtClean="0"/>
              <a:t>Dynamic: nodes fail, new nodes join</a:t>
            </a:r>
          </a:p>
          <a:p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DHT design be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b="1" dirty="0" smtClean="0"/>
              <a:t>Basic design</a:t>
            </a:r>
          </a:p>
          <a:p>
            <a:pPr marL="914400" lvl="1" indent="-514350"/>
            <a:r>
              <a:rPr lang="en-US" sz="3200" dirty="0" smtClean="0"/>
              <a:t>Integration with </a:t>
            </a:r>
            <a:r>
              <a:rPr lang="en-US" sz="3200" i="1" dirty="0" smtClean="0"/>
              <a:t>DHash</a:t>
            </a:r>
            <a:r>
              <a:rPr lang="en-US" sz="3200" dirty="0" smtClean="0"/>
              <a:t> DHT, performance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Peer-to-Peer Systems</a:t>
            </a:r>
          </a:p>
          <a:p>
            <a:pPr marL="914400" lvl="1" indent="-514350"/>
            <a:r>
              <a:rPr lang="en-US" sz="2800" b="1" dirty="0" smtClean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</a:t>
            </a:r>
            <a:r>
              <a:rPr lang="en-US" sz="3200" dirty="0" smtClean="0"/>
              <a:t>P2P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Interface: </a:t>
            </a:r>
            <a:r>
              <a:rPr lang="en-US" sz="2800" dirty="0" smtClean="0"/>
              <a:t>lookup(key) </a:t>
            </a:r>
            <a:r>
              <a:rPr lang="en-US" sz="2800" dirty="0" smtClean="0">
                <a:sym typeface="Symbol" charset="0"/>
              </a:rPr>
              <a:t></a:t>
            </a:r>
            <a:r>
              <a:rPr lang="en-US" sz="2800" dirty="0" smtClean="0"/>
              <a:t> IP address</a:t>
            </a:r>
          </a:p>
          <a:p>
            <a:endParaRPr lang="en-US" sz="2800" dirty="0" smtClean="0"/>
          </a:p>
          <a:p>
            <a:r>
              <a:rPr lang="en-US" sz="2800" b="1" dirty="0" smtClean="0"/>
              <a:t>Efficient: </a:t>
            </a:r>
            <a:r>
              <a:rPr lang="en-US" sz="2800" dirty="0" smtClean="0"/>
              <a:t>O(log N) messages per lookup</a:t>
            </a:r>
          </a:p>
          <a:p>
            <a:pPr lvl="1"/>
            <a:r>
              <a:rPr lang="en-US" sz="2800" dirty="0" smtClean="0"/>
              <a:t>N is the total number of servers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Scalable: </a:t>
            </a:r>
            <a:r>
              <a:rPr lang="en-US" sz="2800" dirty="0" smtClean="0"/>
              <a:t>O(log N) state per node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Robust: </a:t>
            </a:r>
            <a:r>
              <a:rPr lang="en-US" sz="2800" dirty="0" smtClean="0"/>
              <a:t>survives massive failures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lookup algorithm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Key identifier </a:t>
            </a:r>
            <a:r>
              <a:rPr lang="en-US" sz="2800" dirty="0" smtClean="0"/>
              <a:t>= SHA-1(key)</a:t>
            </a:r>
          </a:p>
          <a:p>
            <a:endParaRPr lang="en-US" sz="2800" dirty="0" smtClean="0"/>
          </a:p>
          <a:p>
            <a:r>
              <a:rPr lang="en-US" sz="2800" b="1" dirty="0" smtClean="0"/>
              <a:t>Node identifier </a:t>
            </a:r>
            <a:r>
              <a:rPr lang="en-US" sz="2800" dirty="0" smtClean="0"/>
              <a:t>= SHA-1(IP address)</a:t>
            </a:r>
          </a:p>
          <a:p>
            <a:endParaRPr lang="en-US" sz="2800" dirty="0" smtClean="0"/>
          </a:p>
          <a:p>
            <a:r>
              <a:rPr lang="en-US" sz="2800" dirty="0" smtClean="0"/>
              <a:t>SHA-1 distributes both uniformly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How does Chord partition data?</a:t>
            </a:r>
          </a:p>
          <a:p>
            <a:pPr lvl="1"/>
            <a:r>
              <a:rPr lang="en-US" sz="2800" i="1" dirty="0" smtClean="0"/>
              <a:t>i.e.</a:t>
            </a:r>
            <a:r>
              <a:rPr lang="en-US" sz="2800" dirty="0" smtClean="0"/>
              <a:t>, map key IDs to node IDs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 [</a:t>
            </a:r>
            <a:r>
              <a:rPr lang="en-US" dirty="0" err="1" smtClean="0"/>
              <a:t>Karger</a:t>
            </a:r>
            <a:r>
              <a:rPr lang="en-US" dirty="0" smtClean="0"/>
              <a:t> ‘97]</a:t>
            </a:r>
            <a:endParaRPr lang="en-US" dirty="0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</a:t>
            </a:r>
            <a:r>
              <a:rPr lang="en-US" sz="2400" b="0" smtClean="0">
                <a:latin typeface="Arial" charset="0"/>
              </a:rPr>
              <a:t>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smtClean="0">
                <a:latin typeface="Arial" charset="0"/>
              </a:rPr>
              <a:t>node </a:t>
            </a:r>
            <a:r>
              <a:rPr lang="en-US" sz="2400" b="0" dirty="0">
                <a:latin typeface="Arial" charset="0"/>
              </a:rPr>
              <a:t>with </a:t>
            </a:r>
            <a:r>
              <a:rPr lang="en-US" sz="2400" b="0" dirty="0" smtClean="0">
                <a:latin typeface="Arial" charset="0"/>
              </a:rPr>
              <a:t>next-higher </a:t>
            </a:r>
            <a:r>
              <a:rPr lang="en-US" sz="2400" b="0" dirty="0">
                <a:latin typeface="Arial" charset="0"/>
              </a:rPr>
              <a:t>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Chord: Successor pointers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N10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  <a:latin typeface="Helvetica" charset="0"/>
              </a:rPr>
              <a:t>N60</a:t>
            </a:r>
            <a:endParaRPr 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Helvetica" charset="0"/>
              </a:rPr>
              <a:t>N120</a:t>
            </a:r>
            <a:endParaRPr lang="en-US" sz="2400" dirty="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lookup algorithm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62100"/>
            <a:ext cx="8534400" cy="45339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key-id </a:t>
            </a:r>
            <a:r>
              <a:rPr lang="en-US" sz="3200" i="1" spc="-300" dirty="0" smtClean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200" i="1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200" spc="-300" dirty="0" smtClean="0"/>
              <a:t>  					</a:t>
            </a:r>
            <a:r>
              <a:rPr lang="en-US" sz="3200" i="1" spc="-300" dirty="0" smtClean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err="1" smtClean="0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	  	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 smtClean="0">
              <a:latin typeface="Times New Roman" charset="0"/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depends only on </a:t>
            </a:r>
            <a:r>
              <a:rPr lang="en-US" sz="3200" b="1" dirty="0" smtClean="0"/>
              <a:t>successors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 smtClean="0">
                <a:solidFill>
                  <a:srgbClr val="FF0000"/>
                </a:solidFill>
              </a:rPr>
              <a:t>Problem:</a:t>
            </a:r>
            <a:r>
              <a:rPr lang="en-US" sz="3200" spc="-150" dirty="0" smtClean="0"/>
              <a:t> Forwarding </a:t>
            </a:r>
            <a:r>
              <a:rPr lang="en-US" sz="3200" spc="-150" dirty="0"/>
              <a:t>through successor is </a:t>
            </a:r>
            <a:r>
              <a:rPr lang="en-US" sz="3200" spc="-150" dirty="0" smtClean="0"/>
              <a:t>slow</a:t>
            </a:r>
          </a:p>
          <a:p>
            <a:endParaRPr lang="en-US" sz="3200" dirty="0"/>
          </a:p>
          <a:p>
            <a:r>
              <a:rPr lang="en-US" sz="3200" dirty="0" smtClean="0"/>
              <a:t>Data </a:t>
            </a:r>
            <a:r>
              <a:rPr lang="en-US" sz="3200" dirty="0"/>
              <a:t>structure is a linked list: </a:t>
            </a:r>
            <a:r>
              <a:rPr lang="en-US" sz="3200" dirty="0" smtClean="0"/>
              <a:t>O(n)</a:t>
            </a:r>
          </a:p>
          <a:p>
            <a:endParaRPr lang="en-US" sz="3200" dirty="0"/>
          </a:p>
          <a:p>
            <a:r>
              <a:rPr lang="en-US" sz="3200" b="1" spc="-150" dirty="0" smtClean="0"/>
              <a:t>Idea: </a:t>
            </a:r>
            <a:r>
              <a:rPr lang="en-US" sz="3200" spc="-150" dirty="0" smtClean="0"/>
              <a:t>Can </a:t>
            </a:r>
            <a:r>
              <a:rPr lang="en-US" sz="3200" spc="-150" dirty="0"/>
              <a:t>we make it more like a binary search?    </a:t>
            </a:r>
            <a:endParaRPr lang="en-US" sz="3200" spc="-150" dirty="0" smtClean="0"/>
          </a:p>
          <a:p>
            <a:pPr lvl="1"/>
            <a:r>
              <a:rPr lang="en-US" sz="3200" spc="-150" dirty="0" smtClean="0"/>
              <a:t>Need </a:t>
            </a:r>
            <a:r>
              <a:rPr lang="en-US" sz="3200" spc="-150" dirty="0"/>
              <a:t>to be able to halve </a:t>
            </a:r>
            <a:r>
              <a:rPr lang="en-US" sz="3200" spc="-150" dirty="0" smtClean="0"/>
              <a:t>distance </a:t>
            </a:r>
            <a:r>
              <a:rPr lang="en-US" sz="3200" spc="-150" dirty="0"/>
              <a:t>at each </a:t>
            </a:r>
            <a:r>
              <a:rPr lang="en-US" sz="3200" spc="-150" dirty="0" smtClean="0"/>
              <a:t>step</a:t>
            </a:r>
            <a:endParaRPr lang="en-US" sz="3200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</a:rPr>
              <a:t>“</a:t>
            </a:r>
            <a:r>
              <a:rPr lang="en-US" sz="3600" dirty="0" smtClean="0"/>
              <a:t>Finger table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 allows log N-time lookups</a:t>
            </a:r>
            <a:endParaRPr lang="en-US" sz="3600" dirty="0"/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ahoma" charset="0"/>
              </a:rPr>
              <a:t>K112</a:t>
            </a:r>
            <a:endParaRPr lang="en-US" sz="2000">
              <a:latin typeface="Tahoma" charset="0"/>
            </a:endParaRP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  <a:endParaRPr lang="en-US" sz="3200" dirty="0" smtClean="0"/>
          </a:p>
          <a:p>
            <a:pPr lvl="1"/>
            <a:r>
              <a:rPr lang="en-US" sz="3200" dirty="0" smtClean="0"/>
              <a:t>Threaded </a:t>
            </a:r>
            <a:r>
              <a:rPr lang="en-US" sz="3200" dirty="0"/>
              <a:t>through other nodes' finger </a:t>
            </a:r>
            <a:r>
              <a:rPr lang="en-US" sz="3200" dirty="0" smtClean="0"/>
              <a:t>tables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is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better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than simply arranging the nodes in a single </a:t>
            </a:r>
            <a:r>
              <a:rPr lang="en-US" sz="3200" dirty="0" smtClean="0"/>
              <a:t>tree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node acts as a </a:t>
            </a:r>
            <a:r>
              <a:rPr lang="en-US" sz="3200" dirty="0" smtClean="0"/>
              <a:t>root</a:t>
            </a:r>
          </a:p>
          <a:p>
            <a:pPr lvl="2"/>
            <a:r>
              <a:rPr lang="en-US" sz="3200" dirty="0" smtClean="0"/>
              <a:t>So there's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no root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hotspot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3200" dirty="0" smtClean="0"/>
              <a:t>of failure</a:t>
            </a:r>
          </a:p>
          <a:p>
            <a:pPr lvl="2"/>
            <a:r>
              <a:rPr lang="en-US" sz="3200" dirty="0" smtClean="0"/>
              <a:t>But </a:t>
            </a:r>
            <a:r>
              <a:rPr lang="en-US" sz="3200" dirty="0"/>
              <a:t>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32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Implication of finger tables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85832"/>
            <a:ext cx="8763000" cy="2391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system architecture:</a:t>
            </a:r>
          </a:p>
          <a:p>
            <a:pPr lvl="1"/>
            <a:r>
              <a:rPr lang="en-US" sz="2800" b="1" dirty="0" smtClean="0"/>
              <a:t>No centralized control</a:t>
            </a:r>
          </a:p>
          <a:p>
            <a:pPr lvl="1"/>
            <a:r>
              <a:rPr lang="en-US" sz="2800" dirty="0" smtClean="0"/>
              <a:t>Nodes are </a:t>
            </a:r>
            <a:r>
              <a:rPr lang="en-US" sz="2800" b="1" dirty="0" smtClean="0"/>
              <a:t>roughly symmetric </a:t>
            </a:r>
            <a:r>
              <a:rPr lang="en-US" sz="2800" dirty="0" smtClean="0"/>
              <a:t>in function</a:t>
            </a:r>
          </a:p>
          <a:p>
            <a:endParaRPr lang="en-US" sz="2800" dirty="0" smtClean="0"/>
          </a:p>
          <a:p>
            <a:r>
              <a:rPr lang="en-US" sz="2800" b="1" dirty="0" smtClean="0"/>
              <a:t>Large</a:t>
            </a:r>
            <a:r>
              <a:rPr lang="en-US" sz="2800" dirty="0" smtClean="0"/>
              <a:t> number of </a:t>
            </a:r>
            <a:r>
              <a:rPr lang="en-US" sz="2800" b="1" dirty="0" smtClean="0">
                <a:solidFill>
                  <a:srgbClr val="FF0000"/>
                </a:solidFill>
              </a:rPr>
              <a:t>unreliable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is a Peer-to-Peer (P2P) system?</a:t>
            </a:r>
            <a:endParaRPr lang="en-US" sz="3800" dirty="0"/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finger table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14475"/>
            <a:ext cx="8763000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highest n: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my-id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Lookup(key-id) on node 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3200" spc="-300" dirty="0" smtClean="0"/>
              <a:t> 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next hop</a:t>
            </a:r>
          </a:p>
          <a:p>
            <a:pPr>
              <a:buFontTx/>
              <a:buNone/>
            </a:pPr>
            <a:r>
              <a:rPr lang="en-US" sz="3200" spc="-300" dirty="0"/>
              <a:t>	</a:t>
            </a: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32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2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my successor</a:t>
            </a:r>
            <a:r>
              <a:rPr lang="en-US" sz="3200" spc="-300" dirty="0"/>
              <a:t>	</a:t>
            </a:r>
            <a:r>
              <a:rPr lang="en-US" sz="3200" i="1" spc="-300" dirty="0" smtClean="0">
                <a:latin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</a:rPr>
              <a:t>done</a:t>
            </a:r>
            <a:r>
              <a:rPr lang="en-US" sz="32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O(log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a million </a:t>
            </a:r>
            <a:r>
              <a:rPr lang="en-US" sz="2800" dirty="0" smtClean="0"/>
              <a:t>nodes, it’s </a:t>
            </a:r>
            <a:r>
              <a:rPr lang="en-US" sz="2800" dirty="0"/>
              <a:t>20 </a:t>
            </a:r>
            <a:r>
              <a:rPr lang="en-US" sz="2800" dirty="0" smtClean="0"/>
              <a:t>hops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takes 50 </a:t>
            </a:r>
            <a:r>
              <a:rPr lang="en-US" sz="2800" dirty="0" smtClean="0"/>
              <a:t>milliseconds, </a:t>
            </a:r>
            <a:r>
              <a:rPr lang="en-US" sz="2800" dirty="0"/>
              <a:t>lookups take </a:t>
            </a: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second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each hop has 10% chance of failure, </a:t>
            </a:r>
            <a:r>
              <a:rPr lang="en-US" sz="2800" dirty="0" smtClean="0"/>
              <a:t>it’s </a:t>
            </a:r>
            <a:r>
              <a:rPr lang="en-US" sz="2800" dirty="0"/>
              <a:t>a couple of </a:t>
            </a:r>
            <a:r>
              <a:rPr lang="en-US" sz="2800" dirty="0" smtClean="0"/>
              <a:t>timeouts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b="1" dirty="0" smtClean="0">
                <a:solidFill>
                  <a:srgbClr val="FF0000"/>
                </a:solidFill>
              </a:rPr>
              <a:t>great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 aside: Is </a:t>
            </a:r>
            <a:r>
              <a:rPr lang="en-US" sz="4000" dirty="0"/>
              <a:t>log(n) fast or slow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</a:t>
            </a:r>
            <a:r>
              <a:rPr lang="en-US" sz="4000" dirty="0" smtClean="0"/>
              <a:t>list insert</a:t>
            </a:r>
            <a:endParaRPr lang="en-US" sz="4000" dirty="0"/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Notify</a:t>
            </a:r>
            <a:r>
              <a:rPr lang="en-US" dirty="0" smtClean="0"/>
              <a:t> messages maintain predecessors</a:t>
            </a:r>
            <a:endParaRPr lang="en-US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N36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Stabilize </a:t>
            </a:r>
            <a:r>
              <a:rPr lang="en-US" sz="4000" dirty="0" smtClean="0"/>
              <a:t>message fixes successor</a:t>
            </a:r>
            <a:endParaRPr lang="en-US" sz="4000" dirty="0"/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 N36.”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121336"/>
            <a:ext cx="8763000" cy="135566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Joining: Summary</a:t>
            </a:r>
            <a:endParaRPr lang="en-US" sz="4000" dirty="0"/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</a:t>
            </a:r>
            <a:r>
              <a:rPr lang="en-US" dirty="0" smtClean="0"/>
              <a:t>may cause incorrect lookup</a:t>
            </a:r>
            <a:endParaRPr lang="en-US" dirty="0"/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Lookup(K90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capacity for services </a:t>
            </a:r>
            <a:r>
              <a:rPr lang="en-US" dirty="0" smtClean="0"/>
              <a:t>through parallelism:</a:t>
            </a:r>
          </a:p>
          <a:p>
            <a:pPr lvl="1"/>
            <a:r>
              <a:rPr lang="en-US" dirty="0" smtClean="0"/>
              <a:t>Many disks</a:t>
            </a:r>
          </a:p>
          <a:p>
            <a:pPr lvl="1"/>
            <a:r>
              <a:rPr lang="en-US" dirty="0" smtClean="0"/>
              <a:t>Many network connections</a:t>
            </a:r>
          </a:p>
          <a:p>
            <a:pPr lvl="1"/>
            <a:r>
              <a:rPr lang="en-US" dirty="0" smtClean="0"/>
              <a:t>Many CPUs</a:t>
            </a:r>
          </a:p>
          <a:p>
            <a:endParaRPr lang="en-US" dirty="0" smtClean="0"/>
          </a:p>
          <a:p>
            <a:r>
              <a:rPr lang="en-US" b="1" dirty="0" smtClean="0"/>
              <a:t>Absence of a centralized server </a:t>
            </a:r>
            <a:r>
              <a:rPr lang="en-US" dirty="0" smtClean="0"/>
              <a:t>or servers may mean: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 smtClean="0"/>
              <a:t>of service overload as load increases</a:t>
            </a:r>
          </a:p>
          <a:p>
            <a:pPr lvl="1"/>
            <a:r>
              <a:rPr lang="en-US" dirty="0" smtClean="0"/>
              <a:t>Easier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 smtClean="0"/>
              <a:t>A single failure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 smtClean="0"/>
              <a:t>the whole system</a:t>
            </a:r>
          </a:p>
          <a:p>
            <a:pPr lvl="1"/>
            <a:r>
              <a:rPr lang="en-US" dirty="0" smtClean="0"/>
              <a:t>System as a whole is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Successor lists</a:t>
            </a: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57326"/>
            <a:ext cx="8763000" cy="4410074"/>
          </a:xfrm>
        </p:spPr>
        <p:txBody>
          <a:bodyPr/>
          <a:lstStyle/>
          <a:p>
            <a:r>
              <a:rPr lang="en-US" sz="3000" spc="-150" dirty="0"/>
              <a:t>Each node </a:t>
            </a:r>
            <a:r>
              <a:rPr lang="en-US" sz="3000" spc="-150" dirty="0" smtClean="0"/>
              <a:t>stores a </a:t>
            </a:r>
            <a:r>
              <a:rPr lang="en-US" sz="3000" b="1" spc="-150" dirty="0" smtClean="0"/>
              <a:t>list</a:t>
            </a:r>
            <a:r>
              <a:rPr lang="en-US" sz="3000" spc="-150" dirty="0" smtClean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After </a:t>
            </a:r>
            <a:r>
              <a:rPr lang="en-US" sz="2800" dirty="0"/>
              <a:t>failure, will know first live successor</a:t>
            </a:r>
          </a:p>
          <a:p>
            <a:pPr lvl="1"/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</a:p>
          <a:p>
            <a:pPr lvl="1"/>
            <a:endParaRPr lang="en-US" dirty="0"/>
          </a:p>
          <a:p>
            <a:pPr lvl="2"/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</a:t>
            </a:r>
            <a:r>
              <a:rPr lang="en-US" dirty="0" smtClean="0"/>
              <a:t>successor </a:t>
            </a:r>
            <a:r>
              <a:rPr lang="en-US" dirty="0"/>
              <a:t>l</a:t>
            </a:r>
            <a:r>
              <a:rPr lang="en-US" dirty="0" smtClean="0"/>
              <a:t>ist length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 smtClean="0"/>
              <a:t>one half </a:t>
            </a:r>
            <a:r>
              <a:rPr lang="en-US" sz="3000" dirty="0" smtClean="0"/>
              <a:t>of the nodes </a:t>
            </a:r>
            <a:r>
              <a:rPr lang="en-US" sz="3000" b="1" dirty="0" smtClean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 smtClean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</a:t>
            </a:r>
            <a:r>
              <a:rPr lang="en-US" sz="3000" dirty="0" smtClean="0"/>
              <a:t>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 smtClean="0"/>
              <a:t>Successor list of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 smtClean="0"/>
              <a:t>makes this probability 1/</a:t>
            </a:r>
            <a:r>
              <a:rPr lang="en-US" sz="3000" i="1" dirty="0" smtClean="0"/>
              <a:t>N</a:t>
            </a:r>
            <a:r>
              <a:rPr lang="en-US" sz="3000" dirty="0" smtClean="0"/>
              <a:t>: low for large </a:t>
            </a:r>
            <a:r>
              <a:rPr lang="en-US" sz="3000" i="1" dirty="0" smtClean="0"/>
              <a:t>N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</a:t>
            </a:r>
            <a:r>
              <a:rPr lang="en-US" sz="4000" dirty="0" smtClean="0"/>
              <a:t>fault tolerance</a:t>
            </a:r>
            <a:endParaRPr lang="en-US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85888"/>
            <a:ext cx="87630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(key-id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highest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n: my-id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key-id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call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Lookup(key-id) on node n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2800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remove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 from finger 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successor list</a:t>
            </a:r>
            <a:endParaRPr lang="en-US" sz="2800" b="1" spc="-3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2800" b="1" spc="-3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 return Lookup(key-id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2800" spc="-3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800" b="1" spc="-300" dirty="0" smtClean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my 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successor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3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200" i="1" spc="-300" dirty="0" smtClean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 smtClean="0"/>
              <a:t>Integration with </a:t>
            </a:r>
            <a:r>
              <a:rPr lang="en-US" sz="3200" b="1" i="1" spc="-150" dirty="0" smtClean="0"/>
              <a:t>DHash</a:t>
            </a:r>
            <a:r>
              <a:rPr lang="en-US" sz="3200" b="1" spc="-150" dirty="0" smtClean="0"/>
              <a:t> DHT, performance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DHash</a:t>
            </a:r>
            <a:r>
              <a:rPr lang="en-US" dirty="0" smtClean="0"/>
              <a:t> DHT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Builds key/value storage on </a:t>
            </a:r>
            <a:r>
              <a:rPr lang="en-US" sz="2800" dirty="0" smtClean="0"/>
              <a:t>Chord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b="1" dirty="0"/>
              <a:t>Replicates</a:t>
            </a:r>
            <a:r>
              <a:rPr lang="en-US" sz="2800" dirty="0"/>
              <a:t> blocks for </a:t>
            </a:r>
            <a:r>
              <a:rPr lang="en-US" sz="2800" dirty="0" smtClean="0"/>
              <a:t>availability</a:t>
            </a:r>
          </a:p>
          <a:p>
            <a:pPr lvl="1">
              <a:lnSpc>
                <a:spcPct val="70000"/>
              </a:lnSpc>
            </a:pPr>
            <a:r>
              <a:rPr lang="en-US" sz="2800" dirty="0" smtClean="0"/>
              <a:t>Stores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replicas</a:t>
            </a:r>
            <a:r>
              <a:rPr lang="en-US" sz="2800" dirty="0" smtClean="0"/>
              <a:t> at the 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b="1" dirty="0" smtClean="0"/>
              <a:t>successors </a:t>
            </a:r>
            <a:r>
              <a:rPr lang="en-US" sz="2800" dirty="0" smtClean="0"/>
              <a:t>after the block on the Chord ring </a:t>
            </a: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Caches</a:t>
            </a:r>
            <a:r>
              <a:rPr lang="en-US" sz="2800" dirty="0" smtClean="0"/>
              <a:t> </a:t>
            </a:r>
            <a:r>
              <a:rPr lang="en-US" sz="2800" dirty="0"/>
              <a:t>blocks for load </a:t>
            </a:r>
            <a:r>
              <a:rPr lang="en-US" sz="2800" dirty="0" smtClean="0"/>
              <a:t>balancing</a:t>
            </a:r>
          </a:p>
          <a:p>
            <a:pPr lvl="1">
              <a:lnSpc>
                <a:spcPct val="70000"/>
              </a:lnSpc>
            </a:pPr>
            <a:r>
              <a:rPr lang="en-US" sz="2800" b="1" dirty="0" smtClean="0"/>
              <a:t>Client</a:t>
            </a:r>
            <a:r>
              <a:rPr lang="en-US" sz="2800" dirty="0" smtClean="0"/>
              <a:t> sends </a:t>
            </a:r>
            <a:r>
              <a:rPr lang="en-US" sz="2800" b="1" dirty="0" smtClean="0"/>
              <a:t>copy of block </a:t>
            </a:r>
            <a:r>
              <a:rPr lang="en-US" sz="2800" dirty="0" smtClean="0"/>
              <a:t>to each of the servers it contacted along the </a:t>
            </a:r>
            <a:r>
              <a:rPr lang="en-US" sz="2800" b="1" dirty="0" smtClean="0"/>
              <a:t>lookup path</a:t>
            </a:r>
            <a:endParaRPr lang="en-US" sz="2800" b="1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Authenticates</a:t>
            </a:r>
            <a:r>
              <a:rPr lang="en-US" sz="2800" dirty="0" smtClean="0"/>
              <a:t> </a:t>
            </a:r>
            <a:r>
              <a:rPr lang="en-US" sz="2800" dirty="0"/>
              <a:t>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uthentication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key is a </a:t>
            </a:r>
            <a:r>
              <a:rPr lang="en-US" dirty="0" smtClean="0"/>
              <a:t>cryptographic public </a:t>
            </a:r>
            <a:r>
              <a:rPr lang="en-US" dirty="0"/>
              <a:t>key, data are signed by </a:t>
            </a:r>
            <a:r>
              <a:rPr lang="en-US" dirty="0" smtClean="0"/>
              <a:t>corresponding private key</a:t>
            </a:r>
          </a:p>
          <a:p>
            <a:endParaRPr lang="en-US" dirty="0"/>
          </a:p>
          <a:p>
            <a:r>
              <a:rPr lang="en-US" dirty="0" smtClean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385156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477549"/>
            <a:ext cx="87630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 smtClean="0">
                <a:ea typeface="ＭＳ Ｐゴシック" charset="0"/>
              </a:rPr>
              <a:t>Replicas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 smtClean="0">
                <a:ea typeface="ＭＳ Ｐゴシック" charset="0"/>
              </a:rPr>
              <a:t>Hashed </a:t>
            </a:r>
            <a:r>
              <a:rPr lang="en-US" sz="2800" dirty="0">
                <a:ea typeface="ＭＳ Ｐゴシック" charset="0"/>
              </a:rPr>
              <a:t>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failure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</a:t>
            </a:r>
            <a:r>
              <a:rPr lang="en-US" sz="3600" dirty="0" smtClean="0"/>
              <a:t>replicates </a:t>
            </a:r>
            <a:r>
              <a:rPr lang="en-US" sz="3600" dirty="0"/>
              <a:t>b</a:t>
            </a:r>
            <a:r>
              <a:rPr lang="en-US" sz="3600" dirty="0" smtClean="0"/>
              <a:t>locks </a:t>
            </a:r>
            <a:r>
              <a:rPr lang="en-US" sz="3600" dirty="0"/>
              <a:t>at </a:t>
            </a:r>
            <a:r>
              <a:rPr lang="en-US" sz="3600" i="1" dirty="0" smtClean="0"/>
              <a:t>r</a:t>
            </a:r>
            <a:r>
              <a:rPr lang="en-US" sz="3600" dirty="0"/>
              <a:t> </a:t>
            </a:r>
            <a:r>
              <a:rPr lang="en-US" sz="3600" dirty="0" smtClean="0"/>
              <a:t>successors</a:t>
            </a:r>
            <a:endParaRPr lang="en-US" sz="3600" dirty="0"/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smtClean="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799"/>
            <a:ext cx="8763000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</a:t>
            </a:r>
            <a:r>
              <a:rPr lang="en-US" sz="3200" dirty="0" smtClean="0"/>
              <a:t>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</a:t>
            </a:r>
            <a:r>
              <a:rPr lang="en-US" sz="3200" b="1" dirty="0" smtClean="0">
                <a:solidFill>
                  <a:srgbClr val="FF0000"/>
                </a:solidFill>
              </a:rPr>
              <a:t>failure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173" y="4393942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3200" smtClean="0">
                <a:latin typeface="Arial" charset="0"/>
                <a:ea typeface="Arial" charset="0"/>
                <a:cs typeface="Arial" charset="0"/>
              </a:rPr>
              <a:t>: Experimentally confirm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</a:t>
            </a:r>
            <a:r>
              <a:rPr lang="en-US" dirty="0" smtClean="0"/>
              <a:t>lookup cost is O(log </a:t>
            </a:r>
            <a:r>
              <a:rPr lang="en-US" dirty="0"/>
              <a:t>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</a:t>
            </a:r>
            <a:r>
              <a:rPr lang="en-US" dirty="0" smtClean="0"/>
              <a:t>experiment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</a:t>
            </a:r>
            <a:r>
              <a:rPr lang="en-US" sz="2800" b="1" dirty="0" smtClean="0"/>
              <a:t>Chord servers</a:t>
            </a:r>
            <a:endParaRPr lang="en-US" sz="2800" b="1" dirty="0"/>
          </a:p>
          <a:p>
            <a:pPr lvl="1"/>
            <a:r>
              <a:rPr lang="en-US" sz="2800" dirty="0" smtClean="0"/>
              <a:t>Each server’s </a:t>
            </a:r>
            <a:r>
              <a:rPr lang="en-US" sz="2800" b="1" dirty="0" smtClean="0"/>
              <a:t>successor </a:t>
            </a:r>
            <a:r>
              <a:rPr lang="en-US" sz="2800" b="1" dirty="0"/>
              <a:t>list </a:t>
            </a:r>
            <a:r>
              <a:rPr lang="en-US" sz="2800" dirty="0"/>
              <a:t>has 20 </a:t>
            </a:r>
            <a:r>
              <a:rPr lang="en-US" sz="2800" dirty="0" smtClean="0"/>
              <a:t>entries</a:t>
            </a:r>
          </a:p>
          <a:p>
            <a:pPr lvl="1"/>
            <a:r>
              <a:rPr lang="en-US" sz="2800" dirty="0" smtClean="0"/>
              <a:t>Wait </a:t>
            </a:r>
            <a:r>
              <a:rPr lang="en-US" sz="2800" dirty="0"/>
              <a:t>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 smtClean="0"/>
          </a:p>
          <a:p>
            <a:r>
              <a:rPr lang="en-US" sz="2800" dirty="0" smtClean="0"/>
              <a:t>Insert </a:t>
            </a:r>
            <a:r>
              <a:rPr lang="en-US" sz="2800" dirty="0"/>
              <a:t>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</a:t>
            </a:r>
            <a:r>
              <a:rPr lang="en-US" sz="2800" dirty="0" smtClean="0"/>
              <a:t>each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spc="-150" dirty="0" smtClean="0"/>
              <a:t>Stop </a:t>
            </a:r>
            <a:r>
              <a:rPr lang="en-US" sz="2800" b="1" spc="-150" dirty="0"/>
              <a:t>X% </a:t>
            </a:r>
            <a:r>
              <a:rPr lang="en-US" sz="2800" spc="-150" dirty="0"/>
              <a:t>of the </a:t>
            </a:r>
            <a:r>
              <a:rPr lang="en-US" sz="2800" spc="-150" dirty="0" smtClean="0"/>
              <a:t>servers, immediately make 1,000 </a:t>
            </a:r>
            <a:r>
              <a:rPr lang="en-US" sz="2800" spc="-150" dirty="0"/>
              <a:t>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Successful adoption in </a:t>
            </a:r>
            <a:r>
              <a:rPr lang="en-US" sz="2800" b="1" dirty="0" smtClean="0"/>
              <a:t>some niche areas –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Client-to-client (legal, illegal) </a:t>
            </a:r>
            <a:r>
              <a:rPr lang="en-US" sz="2800" b="1" dirty="0" smtClean="0"/>
              <a:t>file sharing</a:t>
            </a:r>
          </a:p>
          <a:p>
            <a:pPr lvl="1"/>
            <a:r>
              <a:rPr lang="en-US" sz="2800" dirty="0" smtClean="0"/>
              <a:t>Popular data but owning organization has no money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Digital currency:</a:t>
            </a:r>
            <a:r>
              <a:rPr lang="en-US" sz="2800" dirty="0" smtClean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Voice/video telephony:</a:t>
            </a:r>
            <a:r>
              <a:rPr lang="en-US" sz="2800" dirty="0" smtClean="0"/>
              <a:t> user to user anyway</a:t>
            </a:r>
          </a:p>
          <a:p>
            <a:pPr marL="914400" lvl="1" indent="-514350"/>
            <a:r>
              <a:rPr lang="en-US" sz="2800" dirty="0" smtClean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</a:t>
            </a:r>
            <a:r>
              <a:rPr lang="en-US" dirty="0" smtClean="0"/>
              <a:t>failures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l</a:t>
            </a:r>
            <a:r>
              <a:rPr lang="en-US" dirty="0" smtClean="0"/>
              <a:t>ittle impact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 smtClean="0"/>
              <a:t>Concluding thoughts on DHT, P2P</a:t>
            </a:r>
            <a:endParaRPr lang="en-US" sz="3200" b="1" spc="-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DHTs (CAN, Chord, </a:t>
            </a:r>
            <a:r>
              <a:rPr lang="en-US" dirty="0" err="1" smtClean="0"/>
              <a:t>Kademlia</a:t>
            </a:r>
            <a:r>
              <a:rPr lang="en-US" dirty="0" smtClean="0"/>
              <a:t>, Pastry, Tapestry) proposed in 2001-02</a:t>
            </a:r>
          </a:p>
          <a:p>
            <a:endParaRPr lang="en-US" dirty="0" smtClean="0"/>
          </a:p>
          <a:p>
            <a:r>
              <a:rPr lang="en-US" dirty="0" smtClean="0"/>
              <a:t>Following 5-6 years saw proliferation of DHT-based applications:</a:t>
            </a:r>
          </a:p>
          <a:p>
            <a:pPr lvl="1"/>
            <a:r>
              <a:rPr lang="en-US" dirty="0" smtClean="0"/>
              <a:t>Filesystems (e.g., CFS, Ivy, </a:t>
            </a:r>
            <a:r>
              <a:rPr lang="en-US" dirty="0" err="1" smtClean="0"/>
              <a:t>OceanStore</a:t>
            </a:r>
            <a:r>
              <a:rPr lang="en-US" dirty="0" smtClean="0"/>
              <a:t>, Pond, PAST)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Content distribution systems (e.g., Coral)</a:t>
            </a:r>
          </a:p>
          <a:p>
            <a:pPr lvl="1"/>
            <a:r>
              <a:rPr lang="en-US" dirty="0" smtClean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DHTs: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</a:t>
            </a:r>
            <a:r>
              <a:rPr lang="en-US" dirty="0" smtClean="0"/>
              <a:t>services </a:t>
            </a:r>
            <a:r>
              <a:rPr lang="en-US" dirty="0"/>
              <a:t>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 smtClean="0"/>
              <a:t>between peers (</a:t>
            </a:r>
            <a:r>
              <a:rPr lang="en-US" sz="3200" i="1" dirty="0" smtClean="0"/>
              <a:t>cf. </a:t>
            </a:r>
            <a:r>
              <a:rPr lang="en-US" sz="3200" dirty="0" smtClean="0"/>
              <a:t>between server cluster in datacenter)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User </a:t>
            </a:r>
            <a:r>
              <a:rPr lang="en-US" sz="3200" dirty="0"/>
              <a:t>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</a:t>
            </a:r>
            <a:r>
              <a:rPr lang="en-US" sz="3200" dirty="0" smtClean="0"/>
              <a:t>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Lack of trust </a:t>
            </a:r>
            <a:r>
              <a:rPr lang="en-US" sz="3200" dirty="0" smtClean="0"/>
              <a:t>in peers’ correct behavior</a:t>
            </a:r>
          </a:p>
          <a:p>
            <a:pPr lvl="1"/>
            <a:r>
              <a:rPr lang="en-US" sz="3200" spc="-150" dirty="0"/>
              <a:t>S</a:t>
            </a:r>
            <a:r>
              <a:rPr lang="en-US" sz="3200" spc="-150" dirty="0" smtClean="0"/>
              <a:t>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Seem promising </a:t>
            </a:r>
            <a:r>
              <a:rPr lang="en-US" sz="2800" dirty="0"/>
              <a:t>for finding data in large </a:t>
            </a:r>
            <a:r>
              <a:rPr lang="en-US" sz="2800" dirty="0" smtClean="0"/>
              <a:t>P2P systems</a:t>
            </a:r>
          </a:p>
          <a:p>
            <a:r>
              <a:rPr lang="en-US" sz="2800" dirty="0" smtClean="0"/>
              <a:t>Decentralization </a:t>
            </a:r>
            <a:r>
              <a:rPr lang="en-US" sz="2800" dirty="0"/>
              <a:t>seems good for load, fault tolerance  </a:t>
            </a:r>
          </a:p>
          <a:p>
            <a:pPr lvl="1"/>
            <a:endParaRPr lang="en-US" sz="2800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</a:t>
            </a:r>
            <a:r>
              <a:rPr lang="en-US" sz="2800" dirty="0" smtClean="0"/>
              <a:t>difficult</a:t>
            </a:r>
            <a:endParaRPr lang="en-US" sz="2800" b="1" dirty="0" smtClean="0"/>
          </a:p>
          <a:p>
            <a:r>
              <a:rPr lang="en-US" sz="2800" b="1" dirty="0" smtClean="0"/>
              <a:t>But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</a:t>
            </a:r>
            <a:r>
              <a:rPr lang="en-US" sz="2800" dirty="0" smtClean="0"/>
              <a:t>problem</a:t>
            </a:r>
            <a:r>
              <a:rPr lang="en-US" sz="2800" dirty="0"/>
              <a:t>, particularly if log(n) is big</a:t>
            </a:r>
          </a:p>
          <a:p>
            <a:endParaRPr lang="en-US" sz="2800" dirty="0" smtClean="0"/>
          </a:p>
          <a:p>
            <a:r>
              <a:rPr lang="en-US" sz="2800" dirty="0" smtClean="0"/>
              <a:t>So </a:t>
            </a:r>
            <a:r>
              <a:rPr lang="en-US" sz="2800" dirty="0"/>
              <a:t>DHTs have not had the impact that many hoped for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DHTs in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dirty="0" smtClean="0"/>
              <a:t>Elegant way to divide a workload across machines</a:t>
            </a:r>
          </a:p>
          <a:p>
            <a:pPr lvl="1"/>
            <a:r>
              <a:rPr lang="en-US" dirty="0" smtClean="0"/>
              <a:t>Very useful in clusters: actively used today in Amazon Dynamo and other systems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high availability, efficient recovery after node failure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scalability: </a:t>
            </a:r>
            <a:r>
              <a:rPr lang="en-US" dirty="0" smtClean="0"/>
              <a:t>“add nodes, capacity increases”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 smtClean="0"/>
              <a:t>minimal configuration</a:t>
            </a:r>
          </a:p>
          <a:p>
            <a:endParaRPr lang="en-US" dirty="0" smtClean="0"/>
          </a:p>
          <a:p>
            <a:r>
              <a:rPr lang="en-US" b="1" dirty="0" smtClean="0"/>
              <a:t>Unique trait: </a:t>
            </a:r>
            <a:r>
              <a:rPr lang="en-US" dirty="0" smtClean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DHTs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r</a:t>
            </a:r>
            <a:r>
              <a:rPr lang="en-US" dirty="0" smtClean="0"/>
              <a:t>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Wednesday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Eventual Consistency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Pre-reading: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Bayou paper (on website)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11:59 PM Wednesday: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Assignment 2 Deadline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922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clicks on download </a:t>
            </a:r>
            <a:r>
              <a:rPr lang="en-US" dirty="0" smtClean="0"/>
              <a:t>link</a:t>
            </a:r>
          </a:p>
          <a:p>
            <a:pPr marL="914400" lvl="1" indent="-514350"/>
            <a:r>
              <a:rPr lang="en-US" dirty="0" smtClean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</a:t>
            </a:r>
            <a:r>
              <a:rPr lang="en-US" dirty="0" smtClean="0"/>
              <a:t>with </a:t>
            </a:r>
            <a:r>
              <a:rPr lang="en-US" dirty="0"/>
              <a:t>content </a:t>
            </a:r>
            <a:r>
              <a:rPr lang="en-US" dirty="0" smtClean="0"/>
              <a:t>hash, IP addr 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BitTorrent (BT) </a:t>
            </a:r>
            <a:r>
              <a:rPr lang="en-US" dirty="0"/>
              <a:t>client talks to </a:t>
            </a:r>
            <a:r>
              <a:rPr lang="en-US" dirty="0" smtClean="0"/>
              <a:t>tracker</a:t>
            </a:r>
          </a:p>
          <a:p>
            <a:pPr marL="914400" lvl="1" indent="-514350"/>
            <a:r>
              <a:rPr lang="en-US" dirty="0"/>
              <a:t>T</a:t>
            </a:r>
            <a:r>
              <a:rPr lang="en-US" dirty="0" smtClean="0"/>
              <a:t>racker </a:t>
            </a:r>
            <a:r>
              <a:rPr lang="en-US" dirty="0"/>
              <a:t>tells it </a:t>
            </a:r>
            <a:r>
              <a:rPr lang="en-US" b="1" dirty="0"/>
              <a:t>list of </a:t>
            </a:r>
            <a:r>
              <a:rPr lang="en-US" b="1" dirty="0" smtClean="0"/>
              <a:t>peers </a:t>
            </a:r>
            <a:r>
              <a:rPr lang="en-US" dirty="0" smtClean="0"/>
              <a:t>who have file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</a:t>
            </a:r>
            <a:r>
              <a:rPr lang="en-US" dirty="0" smtClean="0"/>
              <a:t>downloads file from one </a:t>
            </a:r>
            <a:r>
              <a:rPr lang="en-US" dirty="0"/>
              <a:t>or more </a:t>
            </a:r>
            <a:r>
              <a:rPr lang="en-US" dirty="0" smtClean="0"/>
              <a:t>peers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tells tracker it has a copy </a:t>
            </a:r>
            <a:r>
              <a:rPr lang="en-US" dirty="0" smtClean="0"/>
              <a:t>now, too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BT client serves the file to others for a </a:t>
            </a:r>
            <a:r>
              <a:rPr lang="en-US" dirty="0" smtClean="0"/>
              <a:t>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Classic BitTorrent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Provides </a:t>
            </a:r>
            <a:r>
              <a:rPr lang="en-US" sz="2600" b="0" dirty="0">
                <a:solidFill>
                  <a:schemeClr val="tx1"/>
                </a:solidFill>
              </a:rPr>
              <a:t>huge download </a:t>
            </a:r>
            <a:r>
              <a:rPr lang="en-US" sz="2600" b="0" dirty="0" smtClean="0">
                <a:solidFill>
                  <a:schemeClr val="tx1"/>
                </a:solidFill>
              </a:rPr>
              <a:t>bandwidth, </a:t>
            </a:r>
            <a:r>
              <a:rPr lang="en-US" sz="2600" dirty="0" smtClean="0">
                <a:solidFill>
                  <a:schemeClr val="tx1"/>
                </a:solidFill>
              </a:rPr>
              <a:t>without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>
                <a:solidFill>
                  <a:schemeClr val="tx1"/>
                </a:solidFill>
              </a:rPr>
              <a:t>expensive </a:t>
            </a:r>
            <a:r>
              <a:rPr lang="en-US" sz="2600" b="0" dirty="0" smtClean="0">
                <a:solidFill>
                  <a:schemeClr val="tx1"/>
                </a:solidFill>
              </a:rPr>
              <a:t>server or network links</a:t>
            </a:r>
            <a:endParaRPr lang="en-US" sz="2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lookup problem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68948" y="5100516"/>
            <a:ext cx="3333275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put(“Star Wars.mov”, </a:t>
            </a:r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[content])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5477428" y="1543205"/>
            <a:ext cx="3437972" cy="528662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lookup (Napster)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9784" y="3479476"/>
            <a:ext cx="3799437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Star Wars.mov”,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IP address of N</a:t>
            </a:r>
            <a:r>
              <a:rPr lang="en-US" baseline="-250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6052453" y="3405535"/>
            <a:ext cx="2198345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smtClean="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Flooded queries (original Gnutella)</a:t>
            </a:r>
            <a:endParaRPr lang="en-US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charset="0"/>
              </a:rPr>
              <a:t>N</a:t>
            </a:r>
            <a:r>
              <a:rPr lang="en-US" sz="2800" baseline="-25000" dirty="0" smtClean="0">
                <a:latin typeface="Arial" charset="0"/>
              </a:rPr>
              <a:t>5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charset="0"/>
              </a:rPr>
              <a:t>Publisher (N</a:t>
            </a:r>
            <a:r>
              <a:rPr lang="en-US" sz="2400" baseline="-25000" dirty="0" smtClean="0">
                <a:latin typeface="Arial" charset="0"/>
              </a:rPr>
              <a:t>4</a:t>
            </a:r>
            <a:r>
              <a:rPr lang="en-US" sz="24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774379" y="1426695"/>
            <a:ext cx="212080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 smtClean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Star Wars.mov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 smtClean="0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 smtClean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37117</TotalTime>
  <Words>1902</Words>
  <Application>Microsoft Macintosh PowerPoint</Application>
  <PresentationFormat>On-screen Show (4:3)</PresentationFormat>
  <Paragraphs>567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 Regular</vt:lpstr>
      <vt:lpstr>Calibri</vt:lpstr>
      <vt:lpstr>Courier</vt:lpstr>
      <vt:lpstr>Courier New</vt:lpstr>
      <vt:lpstr>Helvetica</vt:lpstr>
      <vt:lpstr>ＭＳ Ｐゴシック</vt:lpstr>
      <vt:lpstr>Symbol</vt:lpstr>
      <vt:lpstr>Tahoma</vt:lpstr>
      <vt:lpstr>Times New Roman</vt:lpstr>
      <vt:lpstr>Wingdings</vt:lpstr>
      <vt:lpstr>Arial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messages maintain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1846</cp:revision>
  <cp:lastPrinted>2016-10-17T11:52:07Z</cp:lastPrinted>
  <dcterms:created xsi:type="dcterms:W3CDTF">2013-10-08T01:49:25Z</dcterms:created>
  <dcterms:modified xsi:type="dcterms:W3CDTF">2017-10-03T19:20:57Z</dcterms:modified>
</cp:coreProperties>
</file>