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wdp" ContentType="image/vnd.ms-photo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38"/>
  </p:notesMasterIdLst>
  <p:handoutMasterIdLst>
    <p:handoutMasterId r:id="rId39"/>
  </p:handoutMasterIdLst>
  <p:sldIdLst>
    <p:sldId id="257" r:id="rId2"/>
    <p:sldId id="313" r:id="rId3"/>
    <p:sldId id="261" r:id="rId4"/>
    <p:sldId id="312" r:id="rId5"/>
    <p:sldId id="263" r:id="rId6"/>
    <p:sldId id="268" r:id="rId7"/>
    <p:sldId id="271" r:id="rId8"/>
    <p:sldId id="269" r:id="rId9"/>
    <p:sldId id="270" r:id="rId10"/>
    <p:sldId id="275" r:id="rId11"/>
    <p:sldId id="274" r:id="rId12"/>
    <p:sldId id="264" r:id="rId13"/>
    <p:sldId id="276" r:id="rId14"/>
    <p:sldId id="265" r:id="rId15"/>
    <p:sldId id="266" r:id="rId16"/>
    <p:sldId id="280" r:id="rId17"/>
    <p:sldId id="277" r:id="rId18"/>
    <p:sldId id="284" r:id="rId19"/>
    <p:sldId id="285" r:id="rId20"/>
    <p:sldId id="286" r:id="rId21"/>
    <p:sldId id="287" r:id="rId22"/>
    <p:sldId id="290" r:id="rId23"/>
    <p:sldId id="289" r:id="rId24"/>
    <p:sldId id="292" r:id="rId25"/>
    <p:sldId id="293" r:id="rId26"/>
    <p:sldId id="295" r:id="rId27"/>
    <p:sldId id="299" r:id="rId28"/>
    <p:sldId id="301" r:id="rId29"/>
    <p:sldId id="300" r:id="rId30"/>
    <p:sldId id="302" r:id="rId31"/>
    <p:sldId id="303" r:id="rId32"/>
    <p:sldId id="305" r:id="rId33"/>
    <p:sldId id="306" r:id="rId34"/>
    <p:sldId id="308" r:id="rId35"/>
    <p:sldId id="310" r:id="rId36"/>
    <p:sldId id="311" r:id="rId37"/>
  </p:sldIdLst>
  <p:sldSz cx="9144000" cy="6858000" type="screen4x3"/>
  <p:notesSz cx="9601200" cy="7315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5pPr>
    <a:lvl6pPr marL="2286000" algn="l" defTabSz="457200" rtl="0" eaLnBrk="1" latinLnBrk="0" hangingPunct="1"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6pPr>
    <a:lvl7pPr marL="2743200" algn="l" defTabSz="457200" rtl="0" eaLnBrk="1" latinLnBrk="0" hangingPunct="1"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7pPr>
    <a:lvl8pPr marL="3200400" algn="l" defTabSz="457200" rtl="0" eaLnBrk="1" latinLnBrk="0" hangingPunct="1"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8pPr>
    <a:lvl9pPr marL="3657600" algn="l" defTabSz="457200" rtl="0" eaLnBrk="1" latinLnBrk="0" hangingPunct="1"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00FF"/>
    <a:srgbClr val="92D050"/>
    <a:srgbClr val="CCFFFF"/>
    <a:srgbClr val="FFCC99"/>
    <a:srgbClr val="FF3300"/>
    <a:srgbClr val="FFCC00"/>
    <a:srgbClr val="0099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64" autoAdjust="0"/>
    <p:restoredTop sz="83860" autoAdjust="0"/>
  </p:normalViewPr>
  <p:slideViewPr>
    <p:cSldViewPr snapToGrid="0">
      <p:cViewPr>
        <p:scale>
          <a:sx n="67" d="100"/>
          <a:sy n="67" d="100"/>
        </p:scale>
        <p:origin x="480" y="10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848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Courier New" pitchFamily="-107" charset="0"/>
              </a:defRPr>
            </a:lvl1pPr>
          </a:lstStyle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265" y="0"/>
            <a:ext cx="4160936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Courier New" pitchFamily="-107" charset="0"/>
              </a:defRPr>
            </a:lvl1pPr>
          </a:lstStyle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9924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Courier New" pitchFamily="-107" charset="0"/>
              </a:defRPr>
            </a:lvl1pPr>
          </a:lstStyle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265" y="6949924"/>
            <a:ext cx="4160936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Courier New" pitchFamily="-107" charset="0"/>
              </a:defRPr>
            </a:lvl1pPr>
          </a:lstStyle>
          <a:p>
            <a:pPr>
              <a:defRPr/>
            </a:pPr>
            <a:fld id="{227F3E45-4A14-2D47-8F04-4BB42089EFB5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5706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>
            <a:lvl1pPr algn="l" defTabSz="957263">
              <a:defRPr sz="1300" b="0">
                <a:latin typeface="Times New Roman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38180" y="0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>
            <a:lvl1pPr algn="r" defTabSz="957263">
              <a:defRPr sz="1300" b="0">
                <a:latin typeface="Times New Roman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9275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0538" y="3474963"/>
            <a:ext cx="7680127" cy="3291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6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48715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b" anchorCtr="0" compatLnSpc="1">
            <a:prstTxWarp prst="textNoShape">
              <a:avLst/>
            </a:prstTxWarp>
          </a:bodyPr>
          <a:lstStyle>
            <a:lvl1pPr algn="l" defTabSz="957263">
              <a:defRPr sz="1300" b="0">
                <a:latin typeface="Times New Roman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38180" y="6948715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b" anchorCtr="0" compatLnSpc="1">
            <a:prstTxWarp prst="textNoShape">
              <a:avLst/>
            </a:prstTxWarp>
          </a:bodyPr>
          <a:lstStyle>
            <a:lvl1pPr algn="r" defTabSz="957263">
              <a:defRPr sz="1300" b="0">
                <a:latin typeface="Times New Roman" pitchFamily="-107" charset="0"/>
              </a:defRPr>
            </a:lvl1pPr>
          </a:lstStyle>
          <a:p>
            <a:pPr>
              <a:defRPr/>
            </a:pPr>
            <a:fld id="{B069701C-02A1-CE43-ADB4-E98A80C283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50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NoSQL: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		Consistent hash tables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		+ consistency tradeoffs (e.g., eventual)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sz="1200" dirty="0" smtClean="0"/>
              <a:t>Amazon Dynamo popularized (published SOSP 2007), CTO was faculty at Cornell on distributed systems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 smtClean="0"/>
          </a:p>
          <a:p>
            <a:pPr marL="0" indent="0">
              <a:lnSpc>
                <a:spcPct val="150000"/>
              </a:lnSpc>
              <a:buNone/>
            </a:pPr>
            <a:endParaRPr lang="en-US" dirty="0" smtClean="0"/>
          </a:p>
          <a:p>
            <a:pPr marL="0" indent="0">
              <a:lnSpc>
                <a:spcPct val="150000"/>
              </a:lnSpc>
              <a:buNone/>
            </a:pPr>
            <a:endParaRPr lang="en-US" dirty="0" smtClean="0"/>
          </a:p>
          <a:p>
            <a:pPr marL="0" indent="0">
              <a:lnSpc>
                <a:spcPct val="150000"/>
              </a:lnSpc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69701C-02A1-CE43-ADB4-E98A80C283F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46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Paxos</a:t>
            </a:r>
            <a:endParaRPr lang="en-US" dirty="0" smtClean="0"/>
          </a:p>
          <a:p>
            <a:pPr lvl="1"/>
            <a:r>
              <a:rPr lang="en-US" dirty="0" smtClean="0"/>
              <a:t>Long history starting in early 1990s on “reaching consensus in distributed systems”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Google Chubby</a:t>
            </a:r>
          </a:p>
          <a:p>
            <a:pPr lvl="1"/>
            <a:r>
              <a:rPr lang="en-US" dirty="0" smtClean="0"/>
              <a:t>Coordinate datacenters at scale</a:t>
            </a:r>
          </a:p>
          <a:p>
            <a:pPr lvl="1"/>
            <a:r>
              <a:rPr lang="en-US" dirty="0" smtClean="0"/>
              <a:t>When a file server fails, who takes over?</a:t>
            </a:r>
          </a:p>
          <a:p>
            <a:pPr lvl="1"/>
            <a:r>
              <a:rPr lang="en-US" dirty="0" smtClean="0"/>
              <a:t>Authors for industrial research labs and academia (DEC SRC, Cambridge/UW, etc.)</a:t>
            </a:r>
          </a:p>
          <a:p>
            <a:r>
              <a:rPr lang="en-US" dirty="0" smtClean="0"/>
              <a:t>Led to open-source Apache Zookeeper 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69701C-02A1-CE43-ADB4-E98A80C283F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79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Google MapReduce</a:t>
            </a:r>
          </a:p>
          <a:p>
            <a:pPr lvl="1"/>
            <a:r>
              <a:rPr lang="en-US" dirty="0" smtClean="0"/>
              <a:t>How to process large volumes of data over 1000s of servers, even in face of failures</a:t>
            </a:r>
          </a:p>
          <a:p>
            <a:pPr lvl="1"/>
            <a:r>
              <a:rPr lang="en-US" dirty="0" smtClean="0"/>
              <a:t>Authors for industrial research labs and academia (DEC WRL, MIT/UW, etc.)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Led to open-source Apache Hadoop</a:t>
            </a:r>
          </a:p>
          <a:p>
            <a:pPr lvl="1"/>
            <a:r>
              <a:rPr lang="en-US" dirty="0" smtClean="0"/>
              <a:t>Created Big Data industry…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69701C-02A1-CE43-ADB4-E98A80C283F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31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13BA6ABA-E30B-2D47-9755-EA41E8326F2B}" type="slidenum">
              <a:rPr lang="en-US" altLang="en-US" sz="1300" b="0">
                <a:latin typeface="Times New Roman" charset="0"/>
              </a:rPr>
              <a:pPr eaLnBrk="1" hangingPunct="1"/>
              <a:t>18</a:t>
            </a:fld>
            <a:endParaRPr lang="en-US" altLang="en-US" sz="1300" b="0">
              <a:latin typeface="Times New Roman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05138" y="539750"/>
            <a:ext cx="3684587" cy="276225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162" y="3503991"/>
            <a:ext cx="6969622" cy="32354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7122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0EB9D357-9602-5A48-B314-99AAAB9860B2}" type="slidenum">
              <a:rPr lang="en-US" altLang="en-US" sz="1300" b="0">
                <a:latin typeface="Times New Roman" charset="0"/>
              </a:rPr>
              <a:pPr eaLnBrk="1" hangingPunct="1"/>
              <a:t>19</a:t>
            </a:fld>
            <a:endParaRPr lang="en-US" altLang="en-US" sz="1300" b="0">
              <a:latin typeface="Times New Roman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3336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6D8A69E1-749B-3E46-A126-8422C8ABD577}" type="slidenum">
              <a:rPr lang="en-US" altLang="en-US" sz="1300" b="0">
                <a:latin typeface="Times New Roman" charset="0"/>
              </a:rPr>
              <a:pPr eaLnBrk="1" hangingPunct="1"/>
              <a:t>20</a:t>
            </a:fld>
            <a:endParaRPr lang="en-US" altLang="en-US" sz="1300" b="0">
              <a:latin typeface="Times New Roman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05138" y="539750"/>
            <a:ext cx="3684587" cy="276225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162" y="3503991"/>
            <a:ext cx="6969622" cy="32354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2543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69701C-02A1-CE43-ADB4-E98A80C283F2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737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69701C-02A1-CE43-ADB4-E98A80C283F2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08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69701C-02A1-CE43-ADB4-E98A80C283F2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75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685800"/>
            <a:ext cx="8382000" cy="1905000"/>
          </a:xfrm>
          <a:prstGeom prst="rect">
            <a:avLst/>
          </a:prstGeo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95800"/>
            <a:ext cx="6400800" cy="1752600"/>
          </a:xfrm>
        </p:spPr>
        <p:txBody>
          <a:bodyPr/>
          <a:lstStyle>
            <a:lvl1pPr marL="0" indent="0" algn="ctr">
              <a:buNone/>
              <a:defRPr sz="28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7" name="Picture 6" descr="Princeton_shield.tif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9050" y="2971800"/>
            <a:ext cx="805900" cy="1018171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152400" y="4343400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394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2C562-3101-0D43-9BC5-1FD230FF41EF}" type="datetime1">
              <a:rPr lang="en-US" smtClean="0"/>
              <a:t>9/13/16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0B851-7313-6B4B-90F0-D21AC23BC8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8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061D7-F64F-8E4D-8C48-35B191211857}" type="datetime1">
              <a:rPr lang="en-US" smtClean="0"/>
              <a:t>9/13/16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8A700-9ACA-CA49-8640-C2576E344D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001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8" name="Picture 7" descr="Princeton_shield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457200"/>
            <a:ext cx="685800" cy="76362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52400" y="1295400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6769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C55DC-D3DB-A142-8833-8A2BDFA4DAAA}" type="datetime1">
              <a:rPr lang="en-US" smtClean="0"/>
              <a:t>9/13/16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C1C3E-524C-584F-BE26-32C52DE4BA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58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196" y="1447800"/>
            <a:ext cx="8565204" cy="50292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400"/>
              </a:spcBef>
              <a:defRPr sz="3000"/>
            </a:lvl1pPr>
            <a:lvl2pPr>
              <a:spcBef>
                <a:spcPts val="800"/>
              </a:spcBef>
              <a:defRPr sz="2800"/>
            </a:lvl2pPr>
            <a:lvl3pPr>
              <a:spcBef>
                <a:spcPts val="800"/>
              </a:spcBef>
              <a:defRPr sz="2400"/>
            </a:lvl3pPr>
            <a:lvl4pPr>
              <a:spcBef>
                <a:spcPts val="800"/>
              </a:spcBef>
              <a:defRPr sz="2200"/>
            </a:lvl4pPr>
            <a:lvl5pPr>
              <a:spcBef>
                <a:spcPts val="800"/>
              </a:spcBef>
              <a:defRPr sz="2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0"/>
            <a:r>
              <a:rPr lang="en-US" dirty="0" smtClean="0"/>
              <a:t>Second main line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AAB37-D57B-5349-8A73-F9D93383FA9F}" type="datetime1">
              <a:rPr lang="en-US" smtClean="0"/>
              <a:t>9/13/16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111C5-E04E-4942-8174-12BB645D5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350196" y="76201"/>
            <a:ext cx="8565204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80000"/>
              </a:lnSpc>
              <a:defRPr spc="-10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52400" y="1275945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6650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373" y="2845761"/>
            <a:ext cx="7772400" cy="1166478"/>
          </a:xfrm>
          <a:prstGeom prst="rect">
            <a:avLst/>
          </a:prstGeom>
        </p:spPr>
        <p:txBody>
          <a:bodyPr anchor="ctr"/>
          <a:lstStyle>
            <a:lvl1pPr algn="ctr">
              <a:defRPr sz="4000" b="1" cap="none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2373" y="4069954"/>
            <a:ext cx="7772400" cy="9884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6F9FE-3308-7D4E-8B46-F9836AC42425}" type="datetime1">
              <a:rPr lang="en-US" smtClean="0"/>
              <a:t>9/13/16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59B53-AEC7-9D43-BD4D-FB123296CD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76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373" y="2845761"/>
            <a:ext cx="7772400" cy="1166478"/>
          </a:xfrm>
          <a:prstGeom prst="rect">
            <a:avLst/>
          </a:prstGeom>
        </p:spPr>
        <p:txBody>
          <a:bodyPr anchor="ctr"/>
          <a:lstStyle>
            <a:lvl1pPr algn="ctr">
              <a:defRPr sz="40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2373" y="4069954"/>
            <a:ext cx="7772400" cy="9884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6F9FE-3308-7D4E-8B46-F9836AC42425}" type="datetime1">
              <a:rPr lang="en-US" smtClean="0"/>
              <a:t>9/13/16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59B53-AEC7-9D43-BD4D-FB123296CD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81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5425" y="1470346"/>
            <a:ext cx="4340375" cy="4877434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470346"/>
            <a:ext cx="4263565" cy="4877434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6C878-1A61-1D40-8C94-88B875F76C97}" type="datetime1">
              <a:rPr lang="en-US" smtClean="0"/>
              <a:t>9/13/16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00562-6296-9E41-94C7-4DAE5BF4E4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001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80000"/>
              </a:lnSpc>
              <a:defRPr spc="-10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9" name="Picture 8" descr="Princeton_shield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457200"/>
            <a:ext cx="685800" cy="763628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152400" y="1295400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573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7AF70-5002-B24C-BAA9-0C2EC79E2C37}" type="datetime1">
              <a:rPr lang="en-US" smtClean="0"/>
              <a:t>9/13/16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929D7-7AD0-024D-8F69-58F7A677FF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001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80000"/>
              </a:lnSpc>
              <a:defRPr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1" name="Picture 10" descr="Princeton_shield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457200"/>
            <a:ext cx="685800" cy="763628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152400" y="1295400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578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44EB9-203A-2649-A5DC-C807C557D821}" type="datetime1">
              <a:rPr lang="en-US" smtClean="0"/>
              <a:t>9/13/16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34AC4-E5A6-0446-ADDB-6CB25A5DDD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001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80000"/>
              </a:lnSpc>
              <a:defRPr spc="-10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7" name="Picture 6" descr="Princeton_shield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457200"/>
            <a:ext cx="685800" cy="763628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152400" y="1295400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722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168DF-4358-664B-A04B-7A4BE79C5464}" type="datetime1">
              <a:rPr lang="en-US" smtClean="0"/>
              <a:t>9/13/16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25072-9793-DD45-A50B-C84D5FD44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87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0B6B8-460D-9A45-A983-067DAFC8AE2B}" type="datetime1">
              <a:rPr lang="en-US" smtClean="0"/>
              <a:t>9/13/16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BDEDE-40D3-1C4C-B3CB-CF078D2D5C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66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1447800"/>
            <a:ext cx="8763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53200"/>
            <a:ext cx="2133600" cy="212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7AB581CF-9A74-854B-A279-C8C42F61C879}" type="datetime1">
              <a:rPr lang="en-US" smtClean="0"/>
              <a:pPr>
                <a:defRPr/>
              </a:pPr>
              <a:t>9/13/16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53200"/>
            <a:ext cx="2895600" cy="212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553200"/>
            <a:ext cx="2133600" cy="212725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1400" b="1">
                <a:solidFill>
                  <a:srgbClr val="FF6600"/>
                </a:solidFill>
                <a:latin typeface="+mn-lt"/>
              </a:defRPr>
            </a:lvl1pPr>
          </a:lstStyle>
          <a:p>
            <a:pPr>
              <a:defRPr/>
            </a:pPr>
            <a:fld id="{62406363-7E77-DB4B-97E5-317AD9418D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1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85" r:id="rId3"/>
    <p:sldLayoutId id="214748368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9pPr>
    </p:titleStyle>
    <p:bodyStyle>
      <a:lvl1pPr marL="342900" indent="-342900" algn="l" defTabSz="457200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Font typeface="Arial" pitchFamily="-1" charset="0"/>
        <a:buChar char="•"/>
        <a:defRPr sz="2400" kern="1200" spc="-50">
          <a:solidFill>
            <a:schemeClr val="tx1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defTabSz="457200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Font typeface="Arial" pitchFamily="-1" charset="0"/>
        <a:buChar char="–"/>
        <a:defRPr sz="2400" kern="1200" spc="-5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2pPr>
      <a:lvl3pPr marL="1143000" indent="-228600" algn="l" defTabSz="457200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Font typeface="Arial" pitchFamily="-1" charset="0"/>
        <a:buChar char="•"/>
        <a:defRPr sz="2400" kern="1200" spc="-5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3pPr>
      <a:lvl4pPr marL="1600200" indent="-228600" algn="l" defTabSz="457200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Font typeface="Arial" pitchFamily="-1" charset="0"/>
        <a:buChar char="–"/>
        <a:defRPr sz="2400" kern="1200" spc="-5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4pPr>
      <a:lvl5pPr marL="2057400" indent="-228600" algn="l" defTabSz="457200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Font typeface="Arial" pitchFamily="-1" charset="0"/>
        <a:buChar char="»"/>
        <a:defRPr sz="2400" kern="1200" spc="-5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Relationship Id="rId3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s.princeton.edu/~themis/" TargetMode="External"/><Relationship Id="rId3" Type="http://schemas.openxmlformats.org/officeDocument/2006/relationships/hyperlink" Target="http://www.piazza.com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gopl.io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Distributed Systems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COS 418: </a:t>
            </a:r>
            <a:r>
              <a:rPr lang="en-US" i="1" dirty="0" smtClean="0"/>
              <a:t>Distributed Systems</a:t>
            </a:r>
          </a:p>
          <a:p>
            <a:r>
              <a:rPr lang="en-US" dirty="0" smtClean="0"/>
              <a:t>Lecture 1</a:t>
            </a:r>
          </a:p>
          <a:p>
            <a:endParaRPr lang="en-US" dirty="0" smtClean="0"/>
          </a:p>
          <a:p>
            <a:r>
              <a:rPr lang="en-US" dirty="0" smtClean="0"/>
              <a:t>Mike Freedman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339" b="146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3200" kern="1200" spc="-50">
                <a:solidFill>
                  <a:schemeClr val="bg1"/>
                </a:solidFill>
                <a:latin typeface="+mn-lt"/>
                <a:ea typeface="ＭＳ Ｐゴシック" pitchFamily="-1" charset="-128"/>
                <a:cs typeface="ＭＳ Ｐゴシック" pitchFamily="-1" charset="-128"/>
              </a:defRPr>
            </a:lvl1pPr>
            <a:lvl2pPr marL="45720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1800" kern="1200" spc="-5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" charset="-128"/>
                <a:cs typeface="+mn-cs"/>
              </a:defRPr>
            </a:lvl2pPr>
            <a:lvl3pPr marL="91440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1600" kern="1200" spc="-5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" charset="-128"/>
                <a:cs typeface="+mn-cs"/>
              </a:defRPr>
            </a:lvl3pPr>
            <a:lvl4pPr marL="137160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1400" kern="1200" spc="-5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" charset="-128"/>
                <a:cs typeface="+mn-cs"/>
              </a:defRPr>
            </a:lvl4pPr>
            <a:lvl5pPr marL="182880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1400" kern="1200" spc="-5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" charset="-128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smtClean="0"/>
              <a:t>100,000s of physical servers</a:t>
            </a:r>
          </a:p>
          <a:p>
            <a:r>
              <a:rPr lang="en-US" sz="3600" dirty="0" smtClean="0"/>
              <a:t>10s MW energy consumption</a:t>
            </a:r>
          </a:p>
          <a:p>
            <a:endParaRPr lang="en-US" sz="3800" dirty="0" smtClean="0"/>
          </a:p>
          <a:p>
            <a:r>
              <a:rPr lang="en-US" sz="3800" dirty="0" smtClean="0"/>
              <a:t>Facebook Prineville: </a:t>
            </a:r>
          </a:p>
          <a:p>
            <a:r>
              <a:rPr lang="en-US" sz="3600" dirty="0" smtClean="0"/>
              <a:t>$250M physical </a:t>
            </a:r>
            <a:r>
              <a:rPr lang="en-US" sz="3600" dirty="0" err="1" smtClean="0"/>
              <a:t>infro</a:t>
            </a:r>
            <a:r>
              <a:rPr lang="en-US" sz="3600" dirty="0" smtClean="0"/>
              <a:t>, $1B IT infra</a:t>
            </a:r>
          </a:p>
          <a:p>
            <a:pPr lvl="1"/>
            <a:endParaRPr lang="en-US" sz="3800" dirty="0" smtClean="0"/>
          </a:p>
        </p:txBody>
      </p:sp>
    </p:spTree>
    <p:extLst>
      <p:ext uri="{BB962C8B-B14F-4D97-AF65-F5344CB8AC3E}">
        <p14:creationId xmlns:p14="http://schemas.microsoft.com/office/powerpoint/2010/main" val="39212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Everything changes at scale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1329" y="1580948"/>
            <a:ext cx="5443390" cy="42947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0299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“Pods provide 7.68Tbps to backplane”</a:t>
            </a:r>
          </a:p>
        </p:txBody>
      </p:sp>
    </p:spTree>
    <p:extLst>
      <p:ext uri="{BB962C8B-B14F-4D97-AF65-F5344CB8AC3E}">
        <p14:creationId xmlns:p14="http://schemas.microsoft.com/office/powerpoint/2010/main" val="4200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0196" y="1447799"/>
            <a:ext cx="8793804" cy="531812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Service with higher-level 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abstractions/interface</a:t>
            </a:r>
          </a:p>
          <a:p>
            <a:pPr lvl="1">
              <a:lnSpc>
                <a:spcPct val="110000"/>
              </a:lnSpc>
            </a:pPr>
            <a:r>
              <a:rPr lang="en-US" sz="2600" dirty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2600" dirty="0" smtClean="0">
                <a:latin typeface="Arial" charset="0"/>
                <a:ea typeface="Arial" charset="0"/>
                <a:cs typeface="Arial" charset="0"/>
              </a:rPr>
              <a:t>.g</a:t>
            </a:r>
            <a:r>
              <a:rPr lang="en-US" sz="2600" dirty="0">
                <a:latin typeface="Arial" charset="0"/>
                <a:ea typeface="Arial" charset="0"/>
                <a:cs typeface="Arial" charset="0"/>
              </a:rPr>
              <a:t>., file system, database, key-value </a:t>
            </a:r>
            <a:r>
              <a:rPr lang="en-US" sz="2600" dirty="0" smtClean="0">
                <a:latin typeface="Arial" charset="0"/>
                <a:ea typeface="Arial" charset="0"/>
                <a:cs typeface="Arial" charset="0"/>
              </a:rPr>
              <a:t>store, programming </a:t>
            </a:r>
            <a:r>
              <a:rPr lang="en-US" sz="2600" dirty="0">
                <a:latin typeface="Arial" charset="0"/>
                <a:ea typeface="Arial" charset="0"/>
                <a:cs typeface="Arial" charset="0"/>
              </a:rPr>
              <a:t>model, </a:t>
            </a:r>
            <a:r>
              <a:rPr lang="en-US" sz="2600" dirty="0" err="1">
                <a:latin typeface="Arial" charset="0"/>
                <a:ea typeface="Arial" charset="0"/>
                <a:cs typeface="Arial" charset="0"/>
              </a:rPr>
              <a:t>RESTful</a:t>
            </a:r>
            <a:r>
              <a:rPr lang="en-US" sz="2600" dirty="0">
                <a:latin typeface="Arial" charset="0"/>
                <a:ea typeface="Arial" charset="0"/>
                <a:cs typeface="Arial" charset="0"/>
              </a:rPr>
              <a:t> web service, </a:t>
            </a:r>
            <a:r>
              <a:rPr lang="en-US" sz="2600" dirty="0" smtClean="0">
                <a:latin typeface="Arial" charset="0"/>
                <a:ea typeface="Arial" charset="0"/>
                <a:cs typeface="Arial" charset="0"/>
              </a:rPr>
              <a:t>…</a:t>
            </a:r>
          </a:p>
          <a:p>
            <a:pPr lvl="1"/>
            <a:endParaRPr lang="en-US" sz="14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0000"/>
              </a:lnSpc>
            </a:pP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Hide complexity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600" dirty="0">
                <a:latin typeface="Arial" charset="0"/>
                <a:ea typeface="Arial" charset="0"/>
                <a:cs typeface="Arial" charset="0"/>
              </a:rPr>
              <a:t>Scalable (scale-out)</a:t>
            </a:r>
          </a:p>
          <a:p>
            <a:pPr lvl="1"/>
            <a:r>
              <a:rPr lang="en-US" sz="2600" dirty="0">
                <a:latin typeface="Arial" charset="0"/>
                <a:ea typeface="Arial" charset="0"/>
                <a:cs typeface="Arial" charset="0"/>
              </a:rPr>
              <a:t>Reliable (fault-tolerant)</a:t>
            </a:r>
          </a:p>
          <a:p>
            <a:pPr lvl="1"/>
            <a:r>
              <a:rPr lang="en-US" sz="2600" dirty="0">
                <a:latin typeface="Arial" charset="0"/>
                <a:ea typeface="Arial" charset="0"/>
                <a:cs typeface="Arial" charset="0"/>
              </a:rPr>
              <a:t>Well-defined semantics (consistent)</a:t>
            </a:r>
          </a:p>
          <a:p>
            <a:pPr lvl="1"/>
            <a:r>
              <a:rPr lang="en-US" sz="2600" dirty="0" smtClean="0">
                <a:latin typeface="Arial" charset="0"/>
                <a:ea typeface="Arial" charset="0"/>
                <a:cs typeface="Arial" charset="0"/>
              </a:rPr>
              <a:t>Security</a:t>
            </a:r>
          </a:p>
          <a:p>
            <a:pPr lvl="1"/>
            <a:endParaRPr lang="en-US" sz="14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0000"/>
              </a:lnSpc>
            </a:pP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Do “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heavy lifting” so 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app developer doesn’t need to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goal of “distributed systems”</a:t>
            </a:r>
          </a:p>
        </p:txBody>
      </p:sp>
    </p:spTree>
    <p:extLst>
      <p:ext uri="{BB962C8B-B14F-4D97-AF65-F5344CB8AC3E}">
        <p14:creationId xmlns:p14="http://schemas.microsoft.com/office/powerpoint/2010/main" val="127477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</a:t>
            </a:r>
            <a:r>
              <a:rPr lang="en-US" dirty="0"/>
              <a:t>results </a:t>
            </a:r>
            <a:r>
              <a:rPr lang="en-US" dirty="0" smtClean="0"/>
              <a:t>matter:  NoSQL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196" y="1661159"/>
            <a:ext cx="5066917" cy="4572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9650" y="2010727"/>
            <a:ext cx="5026526" cy="4572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1800" y="1417319"/>
            <a:ext cx="6361035" cy="594391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455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results </a:t>
            </a:r>
            <a:r>
              <a:rPr lang="en-US" dirty="0" smtClean="0"/>
              <a:t>matter:  </a:t>
            </a:r>
            <a:r>
              <a:rPr lang="en-US" dirty="0" err="1" smtClean="0"/>
              <a:t>Paxos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676" y="1706880"/>
            <a:ext cx="5105724" cy="52120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4361" y="2263136"/>
            <a:ext cx="6004257" cy="52120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7360" y="3440819"/>
            <a:ext cx="5867238" cy="515453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519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8776" y="1760908"/>
            <a:ext cx="2626624" cy="460184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results matter:  MapReduce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756" y="1760908"/>
            <a:ext cx="5731785" cy="512757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370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Organization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9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0196" y="1447800"/>
            <a:ext cx="8565204" cy="5410200"/>
          </a:xfrm>
        </p:spPr>
        <p:txBody>
          <a:bodyPr>
            <a:normAutofit/>
          </a:bodyPr>
          <a:lstStyle/>
          <a:p>
            <a:r>
              <a:rPr lang="en-US" dirty="0" smtClean="0"/>
              <a:t>Lecture</a:t>
            </a:r>
          </a:p>
          <a:p>
            <a:pPr lvl="1"/>
            <a:r>
              <a:rPr lang="en-US" sz="2600" dirty="0" smtClean="0"/>
              <a:t>Professors Mike Freedman, Kyle Jamieson</a:t>
            </a:r>
          </a:p>
          <a:p>
            <a:pPr lvl="1"/>
            <a:r>
              <a:rPr lang="en-US" sz="2600" dirty="0" smtClean="0"/>
              <a:t>Slides available on course website</a:t>
            </a:r>
          </a:p>
          <a:p>
            <a:pPr lvl="1"/>
            <a:r>
              <a:rPr lang="en-US" sz="2600" dirty="0" smtClean="0"/>
              <a:t>Office hours immediately after lecture</a:t>
            </a:r>
          </a:p>
          <a:p>
            <a:r>
              <a:rPr lang="en-US" dirty="0" smtClean="0"/>
              <a:t>Precept:</a:t>
            </a:r>
          </a:p>
          <a:p>
            <a:pPr lvl="1"/>
            <a:r>
              <a:rPr lang="en-US" sz="2600" dirty="0" smtClean="0"/>
              <a:t>TAs Themis </a:t>
            </a:r>
            <a:r>
              <a:rPr lang="en-US" sz="2600" dirty="0" err="1" smtClean="0"/>
              <a:t>Melissaris</a:t>
            </a:r>
            <a:r>
              <a:rPr lang="en-US" sz="2600" dirty="0" smtClean="0"/>
              <a:t>, Daniel </a:t>
            </a:r>
            <a:r>
              <a:rPr lang="en-US" sz="2600" dirty="0" err="1" smtClean="0"/>
              <a:t>Suo</a:t>
            </a:r>
            <a:r>
              <a:rPr lang="en-US" sz="2400" u="sng" dirty="0" smtClean="0">
                <a:hlinkClick r:id="rId2"/>
              </a:rPr>
              <a:t> </a:t>
            </a:r>
            <a:endParaRPr lang="en-US" sz="2400" u="sng" dirty="0" smtClean="0"/>
          </a:p>
          <a:p>
            <a:r>
              <a:rPr lang="en-US" dirty="0" smtClean="0"/>
              <a:t>Main Q&amp;A forum: </a:t>
            </a:r>
            <a:r>
              <a:rPr lang="en-US" sz="2600" dirty="0" smtClean="0">
                <a:hlinkClick r:id="rId3"/>
              </a:rPr>
              <a:t>www.piazza.com</a:t>
            </a:r>
            <a:endParaRPr lang="en-US" sz="2600" dirty="0" smtClean="0"/>
          </a:p>
          <a:p>
            <a:pPr lvl="1"/>
            <a:r>
              <a:rPr lang="en-US" sz="2600" dirty="0" smtClean="0"/>
              <a:t>Graded on class participation: so ask &amp; answer!</a:t>
            </a:r>
          </a:p>
          <a:p>
            <a:pPr lvl="1"/>
            <a:r>
              <a:rPr lang="en-US" sz="2600" dirty="0" smtClean="0"/>
              <a:t>No anonymous posts or questions</a:t>
            </a:r>
          </a:p>
          <a:p>
            <a:pPr lvl="1"/>
            <a:r>
              <a:rPr lang="en-US" sz="2600" dirty="0" smtClean="0"/>
              <a:t>Can send private messages to instructors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the material:  People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82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Learning the Material: Books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en-US" sz="2800" dirty="0" smtClean="0"/>
              <a:t>Lecture notes!</a:t>
            </a:r>
          </a:p>
          <a:p>
            <a:pPr>
              <a:lnSpc>
                <a:spcPct val="150000"/>
              </a:lnSpc>
            </a:pPr>
            <a:r>
              <a:rPr lang="en-US" altLang="en-US" sz="2800" dirty="0" smtClean="0"/>
              <a:t>No required textbooks. </a:t>
            </a:r>
          </a:p>
          <a:p>
            <a:pPr lvl="1"/>
            <a:r>
              <a:rPr lang="en-US" altLang="en-US" dirty="0" smtClean="0"/>
              <a:t>Programming reference:</a:t>
            </a:r>
            <a:endParaRPr lang="en-US" altLang="en-US" dirty="0"/>
          </a:p>
          <a:p>
            <a:pPr lvl="2">
              <a:lnSpc>
                <a:spcPct val="100000"/>
              </a:lnSpc>
            </a:pPr>
            <a:r>
              <a:rPr lang="en-US" altLang="en-US" i="1" dirty="0" smtClean="0"/>
              <a:t>The Go Programming Language, </a:t>
            </a:r>
            <a:r>
              <a:rPr lang="en-US" altLang="en-US" dirty="0" smtClean="0"/>
              <a:t>Alan Donovan and  Brian Kernighan (</a:t>
            </a:r>
            <a:r>
              <a:rPr lang="en-US" altLang="en-US" dirty="0" smtClean="0">
                <a:hlinkClick r:id="rId3"/>
              </a:rPr>
              <a:t>www.gopl.io</a:t>
            </a:r>
            <a:r>
              <a:rPr lang="en-US" altLang="en-US" dirty="0" smtClean="0"/>
              <a:t>, $17 Amazon!)</a:t>
            </a:r>
          </a:p>
          <a:p>
            <a:pPr lvl="1">
              <a:lnSpc>
                <a:spcPct val="100000"/>
              </a:lnSpc>
            </a:pPr>
            <a:r>
              <a:rPr lang="en-US" altLang="en-US" dirty="0" smtClean="0"/>
              <a:t>Topic reference:</a:t>
            </a:r>
          </a:p>
          <a:p>
            <a:pPr lvl="2">
              <a:lnSpc>
                <a:spcPct val="100000"/>
              </a:lnSpc>
            </a:pPr>
            <a:r>
              <a:rPr lang="en-US" i="1" dirty="0"/>
              <a:t>Distributed Systems: Principles and </a:t>
            </a:r>
            <a:r>
              <a:rPr lang="en-US" i="1" dirty="0" smtClean="0"/>
              <a:t>Paradigms. </a:t>
            </a:r>
            <a:r>
              <a:rPr lang="en-US" dirty="0" smtClean="0"/>
              <a:t>Andrew S. </a:t>
            </a:r>
            <a:r>
              <a:rPr lang="en-US" dirty="0" err="1"/>
              <a:t>Tanenbaum</a:t>
            </a:r>
            <a:r>
              <a:rPr lang="en-US" dirty="0"/>
              <a:t> and </a:t>
            </a:r>
            <a:r>
              <a:rPr lang="en-US" dirty="0" err="1"/>
              <a:t>Maaten</a:t>
            </a:r>
            <a:r>
              <a:rPr lang="en-US" dirty="0"/>
              <a:t> Van </a:t>
            </a:r>
            <a:r>
              <a:rPr lang="en-US" dirty="0" smtClean="0"/>
              <a:t>Steen</a:t>
            </a:r>
            <a:endParaRPr lang="en-US" dirty="0"/>
          </a:p>
          <a:p>
            <a:pPr lvl="2">
              <a:lnSpc>
                <a:spcPct val="100000"/>
              </a:lnSpc>
            </a:pPr>
            <a:r>
              <a:rPr lang="en-US" i="1" dirty="0" smtClean="0"/>
              <a:t>Guide </a:t>
            </a:r>
            <a:r>
              <a:rPr lang="en-US" i="1" dirty="0"/>
              <a:t>to Reliable Distributed </a:t>
            </a:r>
            <a:r>
              <a:rPr lang="en-US" i="1" dirty="0" smtClean="0"/>
              <a:t>Systems. </a:t>
            </a:r>
            <a:r>
              <a:rPr lang="en-US" dirty="0" smtClean="0"/>
              <a:t>Kenneth </a:t>
            </a:r>
            <a:r>
              <a:rPr lang="en-US" dirty="0" err="1" smtClean="0"/>
              <a:t>Birman</a:t>
            </a:r>
            <a:endParaRPr lang="en-US" altLang="en-US" dirty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9176312D-2D42-EC42-BD83-C17402432DA7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18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00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Grading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98060"/>
            <a:ext cx="8077200" cy="526786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altLang="en-US" dirty="0" smtClean="0"/>
              <a:t>Five assignments (5% for first, then 10% </a:t>
            </a:r>
            <a:r>
              <a:rPr lang="en-US" altLang="en-US" dirty="0"/>
              <a:t>each)</a:t>
            </a:r>
          </a:p>
          <a:p>
            <a:pPr lvl="1">
              <a:lnSpc>
                <a:spcPct val="110000"/>
              </a:lnSpc>
            </a:pPr>
            <a:r>
              <a:rPr lang="en-US" altLang="en-US" sz="2600" dirty="0" smtClean="0"/>
              <a:t>90% 24 hours late, </a:t>
            </a:r>
            <a:r>
              <a:rPr lang="en-US" altLang="en-US" sz="2600" dirty="0"/>
              <a:t>80% 2 days late, </a:t>
            </a:r>
            <a:r>
              <a:rPr lang="en-US" altLang="en-US" sz="2600" dirty="0" smtClean="0"/>
              <a:t>50% &gt;5 </a:t>
            </a:r>
            <a:r>
              <a:rPr lang="en-US" altLang="en-US" sz="2600" dirty="0"/>
              <a:t>days late</a:t>
            </a:r>
          </a:p>
          <a:p>
            <a:pPr lvl="1">
              <a:lnSpc>
                <a:spcPct val="110000"/>
              </a:lnSpc>
            </a:pPr>
            <a:r>
              <a:rPr lang="en-US" altLang="en-US" sz="2600" b="1" dirty="0" smtClean="0"/>
              <a:t>THREE</a:t>
            </a:r>
            <a:r>
              <a:rPr lang="en-US" altLang="en-US" sz="2600" dirty="0" smtClean="0"/>
              <a:t> free </a:t>
            </a:r>
            <a:r>
              <a:rPr lang="en-US" altLang="en-US" sz="2600" dirty="0"/>
              <a:t>late </a:t>
            </a:r>
            <a:r>
              <a:rPr lang="en-US" altLang="en-US" sz="2600" dirty="0" smtClean="0"/>
              <a:t>days </a:t>
            </a:r>
            <a:r>
              <a:rPr lang="en-US" altLang="en-US" sz="2600" dirty="0"/>
              <a:t>(we’ll figure which one is best)</a:t>
            </a:r>
          </a:p>
          <a:p>
            <a:pPr lvl="1">
              <a:lnSpc>
                <a:spcPct val="110000"/>
              </a:lnSpc>
              <a:spcAft>
                <a:spcPts val="1200"/>
              </a:spcAft>
            </a:pPr>
            <a:r>
              <a:rPr lang="en-US" altLang="en-US" sz="2600" dirty="0"/>
              <a:t>Only failing grades I’ve given are for students who don’t (</a:t>
            </a:r>
            <a:r>
              <a:rPr lang="en-US" altLang="en-US" sz="2600" dirty="0" smtClean="0"/>
              <a:t>try to) </a:t>
            </a:r>
            <a:r>
              <a:rPr lang="en-US" altLang="en-US" sz="2600" dirty="0"/>
              <a:t>do </a:t>
            </a:r>
            <a:r>
              <a:rPr lang="en-US" altLang="en-US" sz="2600" dirty="0" smtClean="0"/>
              <a:t>assignments</a:t>
            </a:r>
            <a:endParaRPr lang="en-US" altLang="en-US" sz="2600" dirty="0"/>
          </a:p>
          <a:p>
            <a:pPr>
              <a:lnSpc>
                <a:spcPct val="110000"/>
              </a:lnSpc>
            </a:pPr>
            <a:r>
              <a:rPr lang="en-US" altLang="en-US" dirty="0"/>
              <a:t>Two exams </a:t>
            </a:r>
            <a:r>
              <a:rPr lang="en-US" altLang="en-US" dirty="0" smtClean="0"/>
              <a:t>(50% </a:t>
            </a:r>
            <a:r>
              <a:rPr lang="en-US" altLang="en-US" dirty="0"/>
              <a:t>total)</a:t>
            </a:r>
          </a:p>
          <a:p>
            <a:pPr lvl="1">
              <a:lnSpc>
                <a:spcPct val="110000"/>
              </a:lnSpc>
            </a:pPr>
            <a:r>
              <a:rPr lang="en-US" altLang="en-US" sz="2600" dirty="0"/>
              <a:t>Midterm exam before spring break (</a:t>
            </a:r>
            <a:r>
              <a:rPr lang="en-US" altLang="en-US" sz="2600" dirty="0" smtClean="0"/>
              <a:t>25%)</a:t>
            </a:r>
            <a:endParaRPr lang="en-US" altLang="en-US" sz="2600" dirty="0"/>
          </a:p>
          <a:p>
            <a:pPr lvl="1">
              <a:lnSpc>
                <a:spcPct val="110000"/>
              </a:lnSpc>
              <a:spcAft>
                <a:spcPts val="1200"/>
              </a:spcAft>
            </a:pPr>
            <a:r>
              <a:rPr lang="en-US" altLang="en-US" sz="2600" dirty="0"/>
              <a:t>Final exam during exam period (25%)</a:t>
            </a:r>
          </a:p>
          <a:p>
            <a:pPr>
              <a:lnSpc>
                <a:spcPct val="110000"/>
              </a:lnSpc>
            </a:pPr>
            <a:r>
              <a:rPr lang="en-US" altLang="en-US" dirty="0"/>
              <a:t>Class participation </a:t>
            </a:r>
            <a:r>
              <a:rPr lang="en-US" altLang="en-US" dirty="0" smtClean="0"/>
              <a:t>(5%)</a:t>
            </a:r>
            <a:endParaRPr lang="en-US" altLang="en-US" dirty="0"/>
          </a:p>
          <a:p>
            <a:pPr lvl="1">
              <a:lnSpc>
                <a:spcPct val="110000"/>
              </a:lnSpc>
            </a:pPr>
            <a:r>
              <a:rPr lang="en-US" altLang="en-US" sz="2600" dirty="0"/>
              <a:t>In lecture, precept, and Piazza</a:t>
            </a:r>
          </a:p>
          <a:p>
            <a:pPr lvl="1">
              <a:lnSpc>
                <a:spcPct val="110000"/>
              </a:lnSpc>
            </a:pPr>
            <a:endParaRPr lang="en-US" altLang="en-US" sz="2600" dirty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5EF5598C-1365-8C43-B0A1-BFC5B11FBA8F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19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93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59B53-AEC7-9D43-BD4D-FB123296CDE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42" y="391486"/>
            <a:ext cx="8814715" cy="54864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76735" y="5812172"/>
            <a:ext cx="7190527" cy="888039"/>
          </a:xfrm>
        </p:spPr>
        <p:txBody>
          <a:bodyPr/>
          <a:lstStyle/>
          <a:p>
            <a:r>
              <a:rPr lang="en-US" dirty="0" smtClean="0"/>
              <a:t>Backrub (Google) 1997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70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Policies: Write Your Own Code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559341" y="1439694"/>
            <a:ext cx="8195553" cy="5287321"/>
          </a:xfrm>
        </p:spPr>
        <p:txBody>
          <a:bodyPr>
            <a:normAutofit/>
          </a:bodyPr>
          <a:lstStyle/>
          <a:p>
            <a:pPr eaLnBrk="1" hangingPunct="1">
              <a:spcBef>
                <a:spcPts val="675"/>
              </a:spcBef>
              <a:spcAft>
                <a:spcPts val="1800"/>
              </a:spcAft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Programming is an individual creative process.  At first, discussions with friends is fine.  When writing code, however, the program must be your own work.</a:t>
            </a:r>
          </a:p>
          <a:p>
            <a:pPr eaLnBrk="1" hangingPunct="1">
              <a:spcBef>
                <a:spcPts val="675"/>
              </a:spcBef>
              <a:spcAft>
                <a:spcPts val="1800"/>
              </a:spcAft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Do not copy another person’s programs, comments, README description, or any part of submitted assignment.  This includes character-by-character transliteration but also derivative works.  Cannot use another’s code, etc. even while “citing” them.</a:t>
            </a:r>
          </a:p>
          <a:p>
            <a:pPr eaLnBrk="1" hangingPunct="1">
              <a:spcBef>
                <a:spcPts val="675"/>
              </a:spcBef>
              <a:spcAft>
                <a:spcPts val="1800"/>
              </a:spcAft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Writing code for use by another or using another’s code is academic </a:t>
            </a:r>
            <a:r>
              <a:rPr lang="en-US" altLang="en-US" sz="2400" dirty="0" smtClean="0">
                <a:solidFill>
                  <a:schemeClr val="tx1"/>
                </a:solidFill>
              </a:rPr>
              <a:t>fraud in context of coursework.</a:t>
            </a:r>
          </a:p>
          <a:p>
            <a:pPr eaLnBrk="1" hangingPunct="1">
              <a:spcBef>
                <a:spcPts val="675"/>
              </a:spcBef>
              <a:spcAft>
                <a:spcPts val="1800"/>
              </a:spcAft>
              <a:buFontTx/>
              <a:buNone/>
            </a:pPr>
            <a:r>
              <a:rPr lang="en-US" altLang="en-US" sz="2400" dirty="0" smtClean="0"/>
              <a:t>Do not publish your code e.g., on </a:t>
            </a:r>
            <a:r>
              <a:rPr lang="en-US" altLang="en-US" sz="2400" dirty="0" err="1" smtClean="0"/>
              <a:t>github</a:t>
            </a:r>
            <a:r>
              <a:rPr lang="en-US" altLang="en-US" sz="2400" dirty="0" smtClean="0"/>
              <a:t>, during/after course!</a:t>
            </a:r>
            <a:endParaRPr lang="en-US" altLang="en-US" sz="2400" dirty="0">
              <a:solidFill>
                <a:schemeClr val="tx1"/>
              </a:solidFill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C9D9DFDB-9306-3B41-8181-8A299A15901D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20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28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Assignment 1</a:t>
            </a:r>
            <a:endParaRPr lang="en-US" altLang="en-US" dirty="0"/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>
          <a:xfrm>
            <a:off x="304800" y="1692613"/>
            <a:ext cx="8763000" cy="443355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dirty="0" smtClean="0"/>
              <a:t>Learn how to program in Go</a:t>
            </a:r>
          </a:p>
          <a:p>
            <a:pPr lvl="1">
              <a:lnSpc>
                <a:spcPct val="150000"/>
              </a:lnSpc>
            </a:pPr>
            <a:r>
              <a:rPr lang="en-US" altLang="en-US" dirty="0" smtClean="0"/>
              <a:t>Implement “sequential” Map/Reduce</a:t>
            </a:r>
            <a:endParaRPr lang="en-US" altLang="en-US" dirty="0"/>
          </a:p>
          <a:p>
            <a:pPr lvl="1">
              <a:lnSpc>
                <a:spcPct val="150000"/>
              </a:lnSpc>
            </a:pPr>
            <a:r>
              <a:rPr lang="en-US" altLang="en-US" dirty="0" smtClean="0"/>
              <a:t>Instructions on assignment web page</a:t>
            </a:r>
            <a:endParaRPr lang="en-US" altLang="en-US" dirty="0"/>
          </a:p>
          <a:p>
            <a:pPr lvl="1">
              <a:lnSpc>
                <a:spcPct val="150000"/>
              </a:lnSpc>
            </a:pPr>
            <a:r>
              <a:rPr lang="en-US" altLang="en-US" dirty="0" smtClean="0"/>
              <a:t>Due September 28 (two weeks)</a:t>
            </a:r>
            <a:endParaRPr lang="en-US" altLang="en-US" dirty="0"/>
          </a:p>
          <a:p>
            <a:pPr lvl="1">
              <a:lnSpc>
                <a:spcPct val="150000"/>
              </a:lnSpc>
              <a:buFont typeface="Arial" charset="0"/>
              <a:buNone/>
            </a:pPr>
            <a:endParaRPr lang="en-US" altLang="en-US" sz="3200" dirty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BF930495-C672-5F47-A78C-4EECE0020E5E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21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22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/>
              <a:t>meClickers</a:t>
            </a:r>
            <a:r>
              <a:rPr lang="en-US" altLang="en-US" baseline="30000" dirty="0" smtClean="0"/>
              <a:t>®</a:t>
            </a:r>
            <a:r>
              <a:rPr lang="en-US" altLang="en-US" dirty="0" smtClean="0"/>
              <a:t>:  </a:t>
            </a:r>
            <a:r>
              <a:rPr lang="en-US" altLang="en-US" dirty="0"/>
              <a:t>Quick Surveys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560" y="1556426"/>
            <a:ext cx="8763000" cy="530157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 smtClean="0"/>
              <a:t>Why are you here?</a:t>
            </a:r>
            <a:endParaRPr lang="en-US" altLang="en-US" dirty="0"/>
          </a:p>
          <a:p>
            <a:pPr marL="971550" lvl="1" indent="-514350">
              <a:lnSpc>
                <a:spcPct val="150000"/>
              </a:lnSpc>
              <a:spcAft>
                <a:spcPts val="600"/>
              </a:spcAft>
              <a:buFont typeface="Arial" charset="0"/>
              <a:buAutoNum type="alphaUcPeriod"/>
            </a:pPr>
            <a:r>
              <a:rPr lang="en-US" altLang="en-US" dirty="0"/>
              <a:t>N</a:t>
            </a:r>
            <a:r>
              <a:rPr lang="en-US" altLang="en-US" dirty="0" smtClean="0"/>
              <a:t>eeded to satisfy course requirements</a:t>
            </a:r>
            <a:endParaRPr lang="en-US" altLang="en-US" dirty="0"/>
          </a:p>
          <a:p>
            <a:pPr marL="971550" lvl="1" indent="-514350">
              <a:lnSpc>
                <a:spcPct val="150000"/>
              </a:lnSpc>
              <a:spcAft>
                <a:spcPts val="600"/>
              </a:spcAft>
              <a:buFont typeface="Arial" charset="0"/>
              <a:buAutoNum type="alphaUcPeriod"/>
            </a:pPr>
            <a:r>
              <a:rPr lang="en-US" altLang="en-US" dirty="0"/>
              <a:t>W</a:t>
            </a:r>
            <a:r>
              <a:rPr lang="en-US" altLang="en-US" dirty="0" smtClean="0"/>
              <a:t>ant to learn Go or distributed programming</a:t>
            </a:r>
          </a:p>
          <a:p>
            <a:pPr marL="971550" lvl="1" indent="-514350">
              <a:lnSpc>
                <a:spcPct val="150000"/>
              </a:lnSpc>
              <a:spcAft>
                <a:spcPts val="600"/>
              </a:spcAft>
              <a:buFont typeface="Arial" charset="0"/>
              <a:buAutoNum type="alphaUcPeriod"/>
            </a:pPr>
            <a:r>
              <a:rPr lang="en-US" altLang="en-US" dirty="0" smtClean="0"/>
              <a:t>Interested in concepts behind distributed systems</a:t>
            </a:r>
          </a:p>
          <a:p>
            <a:pPr marL="971550" lvl="1" indent="-514350">
              <a:lnSpc>
                <a:spcPct val="150000"/>
              </a:lnSpc>
              <a:spcAft>
                <a:spcPts val="600"/>
              </a:spcAft>
              <a:buFont typeface="Arial" charset="0"/>
              <a:buAutoNum type="alphaUcPeriod"/>
            </a:pPr>
            <a:r>
              <a:rPr lang="en-US" altLang="en-US" dirty="0"/>
              <a:t>T</a:t>
            </a:r>
            <a:r>
              <a:rPr lang="en-US" altLang="en-US" dirty="0" smtClean="0"/>
              <a:t>hought this course was “Bridges”</a:t>
            </a:r>
            <a:endParaRPr lang="en-US" altLang="en-US" dirty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648D1EF4-FE36-B847-8065-3084223EE155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22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2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72373" y="2693361"/>
            <a:ext cx="7772400" cy="1166478"/>
          </a:xfrm>
        </p:spPr>
        <p:txBody>
          <a:bodyPr/>
          <a:lstStyle/>
          <a:p>
            <a:r>
              <a:rPr lang="en-US" dirty="0" smtClean="0"/>
              <a:t>Case Study: MapReduce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72373" y="3917554"/>
            <a:ext cx="7772400" cy="988430"/>
          </a:xfrm>
        </p:spPr>
        <p:txBody>
          <a:bodyPr/>
          <a:lstStyle/>
          <a:p>
            <a:r>
              <a:rPr lang="en-US" dirty="0" smtClean="0"/>
              <a:t>(Data-parallel programming at scale)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7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Application:  Word Count</a:t>
            </a: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3338" y="1663106"/>
            <a:ext cx="6050280" cy="4478614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altLang="en-US" sz="3200" dirty="0" smtClean="0"/>
              <a:t>SELECT count(word) FROM data 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altLang="en-US" sz="3200" dirty="0"/>
              <a:t>	</a:t>
            </a:r>
            <a:r>
              <a:rPr lang="en-US" altLang="en-US" sz="3200" dirty="0" smtClean="0"/>
              <a:t>GROUP BY word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endParaRPr lang="en-US" altLang="en-US" sz="3200" dirty="0"/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ro-RO" sz="3200" dirty="0" smtClean="0"/>
              <a:t>cat </a:t>
            </a:r>
            <a:r>
              <a:rPr lang="ro-RO" sz="3200" dirty="0" err="1" smtClean="0"/>
              <a:t>data.txt</a:t>
            </a:r>
            <a:r>
              <a:rPr lang="ro-RO" sz="3200" dirty="0" smtClean="0"/>
              <a:t> </a:t>
            </a:r>
          </a:p>
          <a:p>
            <a:pPr marL="457200" lvl="1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ro-RO" sz="3200" dirty="0" smtClean="0"/>
              <a:t>|  tr </a:t>
            </a:r>
            <a:r>
              <a:rPr lang="ro-RO" sz="3200" dirty="0"/>
              <a:t>-s '[[:punct:][:</a:t>
            </a:r>
            <a:r>
              <a:rPr lang="ro-RO" sz="3200" dirty="0" err="1"/>
              <a:t>space</a:t>
            </a:r>
            <a:r>
              <a:rPr lang="ro-RO" sz="3200" dirty="0"/>
              <a:t>:]]' '\n' </a:t>
            </a:r>
            <a:endParaRPr lang="ro-RO" sz="3200" dirty="0" smtClean="0"/>
          </a:p>
          <a:p>
            <a:pPr marL="457200" lvl="1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ro-RO" sz="3200" dirty="0" smtClean="0"/>
              <a:t>|  sort  |  </a:t>
            </a:r>
            <a:r>
              <a:rPr lang="ro-RO" sz="3200" dirty="0" err="1" smtClean="0"/>
              <a:t>uniq</a:t>
            </a:r>
            <a:r>
              <a:rPr lang="ro-RO" sz="3200" dirty="0" smtClean="0"/>
              <a:t> </a:t>
            </a:r>
            <a:r>
              <a:rPr lang="ro-RO" sz="3200" dirty="0"/>
              <a:t>-c</a:t>
            </a:r>
            <a:endParaRPr lang="en-US" altLang="en-US" sz="3200" dirty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648D1EF4-FE36-B847-8065-3084223EE155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24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25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partial aggregation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31358" y="1615440"/>
            <a:ext cx="7802880" cy="4465320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Compute word counts from individual files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Then merge </a:t>
            </a:r>
            <a:r>
              <a:rPr lang="en-US" dirty="0"/>
              <a:t>intermediate </a:t>
            </a:r>
            <a:r>
              <a:rPr lang="en-US" dirty="0" smtClean="0"/>
              <a:t>output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Compute word count on merged outputs</a:t>
            </a:r>
          </a:p>
        </p:txBody>
      </p:sp>
    </p:spTree>
    <p:extLst>
      <p:ext uri="{BB962C8B-B14F-4D97-AF65-F5344CB8AC3E}">
        <p14:creationId xmlns:p14="http://schemas.microsoft.com/office/powerpoint/2010/main" val="49974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partial aggregation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31358" y="1615440"/>
            <a:ext cx="8412642" cy="4465320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In parallel, send to worker:</a:t>
            </a:r>
          </a:p>
          <a:p>
            <a:pPr marL="914400" lvl="1" indent="-514350">
              <a:lnSpc>
                <a:spcPct val="150000"/>
              </a:lnSpc>
            </a:pPr>
            <a:r>
              <a:rPr lang="en-US" sz="3000" dirty="0"/>
              <a:t>C</a:t>
            </a:r>
            <a:r>
              <a:rPr lang="en-US" sz="3000" dirty="0" smtClean="0"/>
              <a:t>ompute word counts from individual files</a:t>
            </a:r>
          </a:p>
          <a:p>
            <a:pPr marL="914400" lvl="1" indent="-514350">
              <a:lnSpc>
                <a:spcPct val="150000"/>
              </a:lnSpc>
            </a:pPr>
            <a:r>
              <a:rPr lang="en-US" sz="3000" dirty="0" smtClean="0"/>
              <a:t>Collect result, wait until all finished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Then merge intermediate output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Compute word count on merged intermediates</a:t>
            </a:r>
          </a:p>
        </p:txBody>
      </p:sp>
    </p:spTree>
    <p:extLst>
      <p:ext uri="{BB962C8B-B14F-4D97-AF65-F5344CB8AC3E}">
        <p14:creationId xmlns:p14="http://schemas.microsoft.com/office/powerpoint/2010/main" val="34337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0196" y="1447800"/>
            <a:ext cx="8336604" cy="541020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map(key, value) -&gt; list(&lt;k’, v’&gt;)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Apply function to (key, value) pair and produces set of intermediate pairs </a:t>
            </a:r>
          </a:p>
          <a:p>
            <a:pPr lvl="1">
              <a:lnSpc>
                <a:spcPct val="120000"/>
              </a:lnSpc>
            </a:pPr>
            <a:endParaRPr lang="en-US" sz="2000" dirty="0"/>
          </a:p>
          <a:p>
            <a:pPr marL="0" indent="0">
              <a:lnSpc>
                <a:spcPct val="120000"/>
              </a:lnSpc>
              <a:buNone/>
            </a:pP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reduce(key, list&lt;value&gt;) -&gt; &lt;k’, v’&gt;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 smtClean="0"/>
              <a:t>Applies aggregation function to values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O</a:t>
            </a:r>
            <a:r>
              <a:rPr lang="en-US" dirty="0" smtClean="0"/>
              <a:t>utputs result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MapReduce:  Programming Interface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99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MapReduce:  Programming Interface</a:t>
            </a:r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350196" y="1508760"/>
            <a:ext cx="8336604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lnSpc>
                <a:spcPct val="100000"/>
              </a:lnSpc>
              <a:spcBef>
                <a:spcPts val="1400"/>
              </a:spcBef>
              <a:spcAft>
                <a:spcPct val="0"/>
              </a:spcAft>
              <a:buFont typeface="Arial" pitchFamily="-1" charset="0"/>
              <a:buChar char="•"/>
              <a:defRPr sz="3000" kern="1200" spc="-50">
                <a:solidFill>
                  <a:schemeClr val="tx1"/>
                </a:solidFill>
                <a:latin typeface="+mn-lt"/>
                <a:ea typeface="ＭＳ Ｐゴシック" pitchFamily="-1" charset="-128"/>
                <a:cs typeface="ＭＳ Ｐゴシック" pitchFamily="-1" charset="-128"/>
              </a:defRPr>
            </a:lvl1pPr>
            <a:lvl2pPr marL="742950" indent="-285750" algn="l" defTabSz="457200" rtl="0" eaLnBrk="0" fontAlgn="base" hangingPunct="0">
              <a:lnSpc>
                <a:spcPct val="80000"/>
              </a:lnSpc>
              <a:spcBef>
                <a:spcPts val="800"/>
              </a:spcBef>
              <a:spcAft>
                <a:spcPct val="0"/>
              </a:spcAft>
              <a:buFont typeface="Arial" pitchFamily="-1" charset="0"/>
              <a:buChar char="–"/>
              <a:defRPr sz="2800" kern="1200" spc="-50">
                <a:solidFill>
                  <a:schemeClr val="tx1"/>
                </a:solidFill>
                <a:latin typeface="+mn-lt"/>
                <a:ea typeface="ＭＳ Ｐゴシック" pitchFamily="-1" charset="-128"/>
                <a:cs typeface="+mn-cs"/>
              </a:defRPr>
            </a:lvl2pPr>
            <a:lvl3pPr marL="1143000" indent="-228600" algn="l" defTabSz="457200" rtl="0" eaLnBrk="0" fontAlgn="base" hangingPunct="0">
              <a:lnSpc>
                <a:spcPct val="80000"/>
              </a:lnSpc>
              <a:spcBef>
                <a:spcPts val="800"/>
              </a:spcBef>
              <a:spcAft>
                <a:spcPct val="0"/>
              </a:spcAft>
              <a:buFont typeface="Arial" pitchFamily="-1" charset="0"/>
              <a:buChar char="•"/>
              <a:defRPr sz="2400" kern="1200" spc="-50">
                <a:solidFill>
                  <a:schemeClr val="tx1"/>
                </a:solidFill>
                <a:latin typeface="+mn-lt"/>
                <a:ea typeface="ＭＳ Ｐゴシック" pitchFamily="-1" charset="-128"/>
                <a:cs typeface="+mn-cs"/>
              </a:defRPr>
            </a:lvl3pPr>
            <a:lvl4pPr marL="1600200" indent="-228600" algn="l" defTabSz="457200" rtl="0" eaLnBrk="0" fontAlgn="base" hangingPunct="0">
              <a:lnSpc>
                <a:spcPct val="80000"/>
              </a:lnSpc>
              <a:spcBef>
                <a:spcPts val="800"/>
              </a:spcBef>
              <a:spcAft>
                <a:spcPct val="0"/>
              </a:spcAft>
              <a:buFont typeface="Arial" pitchFamily="-1" charset="0"/>
              <a:buChar char="–"/>
              <a:defRPr sz="2200" kern="1200" spc="-50">
                <a:solidFill>
                  <a:schemeClr val="tx1"/>
                </a:solidFill>
                <a:latin typeface="+mn-lt"/>
                <a:ea typeface="ＭＳ Ｐゴシック" pitchFamily="-1" charset="-128"/>
                <a:cs typeface="+mn-cs"/>
              </a:defRPr>
            </a:lvl4pPr>
            <a:lvl5pPr marL="2057400" indent="-228600" algn="l" defTabSz="457200" rtl="0" eaLnBrk="0" fontAlgn="base" hangingPunct="0">
              <a:lnSpc>
                <a:spcPct val="80000"/>
              </a:lnSpc>
              <a:spcBef>
                <a:spcPts val="800"/>
              </a:spcBef>
              <a:spcAft>
                <a:spcPct val="0"/>
              </a:spcAft>
              <a:buFont typeface="Arial" pitchFamily="-1" charset="0"/>
              <a:buChar char="»"/>
              <a:defRPr sz="2200" kern="1200" spc="-50">
                <a:solidFill>
                  <a:schemeClr val="tx1"/>
                </a:solidFill>
                <a:latin typeface="+mn-lt"/>
                <a:ea typeface="ＭＳ Ｐゴシック" pitchFamily="-1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-1" charset="0"/>
              <a:buNone/>
            </a:pPr>
            <a:r>
              <a:rPr lang="en-US" b="0" dirty="0">
                <a:latin typeface="Courier New" charset="0"/>
                <a:ea typeface="Courier New" charset="0"/>
                <a:cs typeface="Courier New" charset="0"/>
              </a:rPr>
              <a:t>m</a:t>
            </a:r>
            <a:r>
              <a:rPr lang="en-US" b="0" dirty="0" smtClean="0">
                <a:latin typeface="Courier New" charset="0"/>
                <a:ea typeface="Courier New" charset="0"/>
                <a:cs typeface="Courier New" charset="0"/>
              </a:rPr>
              <a:t>ap(key, value):</a:t>
            </a:r>
          </a:p>
          <a:p>
            <a:pPr marL="457200" lvl="1" indent="0">
              <a:lnSpc>
                <a:spcPct val="100000"/>
              </a:lnSpc>
              <a:buFont typeface="Arial" pitchFamily="-1" charset="0"/>
              <a:buNone/>
            </a:pPr>
            <a:r>
              <a:rPr lang="en-US" b="0" dirty="0" smtClean="0">
                <a:latin typeface="Courier New" charset="0"/>
                <a:ea typeface="Courier New" charset="0"/>
                <a:cs typeface="Courier New" charset="0"/>
              </a:rPr>
              <a:t>for each word w in value: 	</a:t>
            </a:r>
          </a:p>
          <a:p>
            <a:pPr marL="457200" lvl="1" indent="0">
              <a:lnSpc>
                <a:spcPct val="100000"/>
              </a:lnSpc>
              <a:buFont typeface="Arial" pitchFamily="-1" charset="0"/>
              <a:buNone/>
            </a:pPr>
            <a:r>
              <a:rPr lang="en-US" b="0" dirty="0" smtClean="0"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en-US" b="0" dirty="0" err="1" smtClean="0">
                <a:latin typeface="Courier New" charset="0"/>
                <a:ea typeface="Courier New" charset="0"/>
                <a:cs typeface="Courier New" charset="0"/>
              </a:rPr>
              <a:t>EmitIntermediate</a:t>
            </a:r>
            <a:r>
              <a:rPr lang="en-US" b="0" dirty="0" smtClean="0">
                <a:latin typeface="Courier New" charset="0"/>
                <a:ea typeface="Courier New" charset="0"/>
                <a:cs typeface="Courier New" charset="0"/>
              </a:rPr>
              <a:t>(w, "1");</a:t>
            </a:r>
          </a:p>
          <a:p>
            <a:pPr marL="457200" lvl="1" indent="0">
              <a:lnSpc>
                <a:spcPct val="100000"/>
              </a:lnSpc>
              <a:buFont typeface="Arial" pitchFamily="-1" charset="0"/>
              <a:buNone/>
            </a:pPr>
            <a:endParaRPr lang="en-US" sz="3700" b="0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Font typeface="Arial" pitchFamily="-1" charset="0"/>
              <a:buNone/>
            </a:pPr>
            <a:r>
              <a:rPr lang="en-US" b="0" dirty="0" smtClean="0">
                <a:latin typeface="Courier New" charset="0"/>
                <a:ea typeface="Courier New" charset="0"/>
                <a:cs typeface="Courier New" charset="0"/>
              </a:rPr>
              <a:t>reduce(key, list(values): </a:t>
            </a:r>
          </a:p>
          <a:p>
            <a:pPr marL="57150" indent="0">
              <a:spcBef>
                <a:spcPts val="1000"/>
              </a:spcBef>
              <a:buFont typeface="Arial" pitchFamily="-1" charset="0"/>
              <a:buNone/>
            </a:pPr>
            <a:r>
              <a:rPr lang="en-US" sz="2800" b="0" dirty="0" smtClean="0"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en-US" sz="2800" b="0" dirty="0" err="1" smtClean="0">
                <a:latin typeface="Courier New" charset="0"/>
                <a:ea typeface="Courier New" charset="0"/>
                <a:cs typeface="Courier New" charset="0"/>
              </a:rPr>
              <a:t>int</a:t>
            </a:r>
            <a:r>
              <a:rPr lang="en-US" sz="2800" b="0" dirty="0" smtClean="0">
                <a:latin typeface="Courier New" charset="0"/>
                <a:ea typeface="Courier New" charset="0"/>
                <a:cs typeface="Courier New" charset="0"/>
              </a:rPr>
              <a:t> result = 0; </a:t>
            </a:r>
          </a:p>
          <a:p>
            <a:pPr marL="57150" indent="0">
              <a:spcBef>
                <a:spcPts val="1000"/>
              </a:spcBef>
              <a:buFont typeface="Arial" pitchFamily="-1" charset="0"/>
              <a:buNone/>
            </a:pPr>
            <a:r>
              <a:rPr lang="en-US" sz="2800" b="0" dirty="0" smtClean="0">
                <a:latin typeface="Courier New" charset="0"/>
                <a:ea typeface="Courier New" charset="0"/>
                <a:cs typeface="Courier New" charset="0"/>
              </a:rPr>
              <a:t>	for each v in values: </a:t>
            </a:r>
          </a:p>
          <a:p>
            <a:pPr marL="57150" indent="0">
              <a:spcBef>
                <a:spcPts val="1000"/>
              </a:spcBef>
              <a:buFont typeface="Arial" pitchFamily="-1" charset="0"/>
              <a:buNone/>
            </a:pPr>
            <a:r>
              <a:rPr lang="en-US" sz="2800" b="0" dirty="0" smtClean="0">
                <a:latin typeface="Courier New" charset="0"/>
                <a:ea typeface="Courier New" charset="0"/>
                <a:cs typeface="Courier New" charset="0"/>
              </a:rPr>
              <a:t>		result += </a:t>
            </a:r>
            <a:r>
              <a:rPr lang="en-US" sz="2800" b="0" dirty="0" err="1" smtClean="0">
                <a:latin typeface="Courier New" charset="0"/>
                <a:ea typeface="Courier New" charset="0"/>
                <a:cs typeface="Courier New" charset="0"/>
              </a:rPr>
              <a:t>ParseInt</a:t>
            </a:r>
            <a:r>
              <a:rPr lang="en-US" sz="2800" b="0" dirty="0" smtClean="0">
                <a:latin typeface="Courier New" charset="0"/>
                <a:ea typeface="Courier New" charset="0"/>
                <a:cs typeface="Courier New" charset="0"/>
              </a:rPr>
              <a:t>(v); </a:t>
            </a:r>
          </a:p>
          <a:p>
            <a:pPr marL="57150" indent="0">
              <a:spcBef>
                <a:spcPts val="1000"/>
              </a:spcBef>
              <a:buFont typeface="Arial" pitchFamily="-1" charset="0"/>
              <a:buNone/>
            </a:pPr>
            <a:r>
              <a:rPr lang="en-US" sz="2800" b="0" dirty="0" smtClean="0">
                <a:latin typeface="Courier New" charset="0"/>
                <a:ea typeface="Courier New" charset="0"/>
                <a:cs typeface="Courier New" charset="0"/>
              </a:rPr>
              <a:t>	Emit(</a:t>
            </a:r>
            <a:r>
              <a:rPr lang="en-US" sz="2800" b="0" dirty="0" err="1" smtClean="0">
                <a:latin typeface="Courier New" charset="0"/>
                <a:ea typeface="Courier New" charset="0"/>
                <a:cs typeface="Courier New" charset="0"/>
              </a:rPr>
              <a:t>AsString</a:t>
            </a:r>
            <a:r>
              <a:rPr lang="en-US" sz="2800" b="0" dirty="0" smtClean="0">
                <a:latin typeface="Courier New" charset="0"/>
                <a:ea typeface="Courier New" charset="0"/>
                <a:cs typeface="Courier New" charset="0"/>
              </a:rPr>
              <a:t>(result));</a:t>
            </a:r>
          </a:p>
        </p:txBody>
      </p:sp>
    </p:spTree>
    <p:extLst>
      <p:ext uri="{BB962C8B-B14F-4D97-AF65-F5344CB8AC3E}">
        <p14:creationId xmlns:p14="http://schemas.microsoft.com/office/powerpoint/2010/main" val="189914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0196" y="1447800"/>
            <a:ext cx="9007164" cy="541020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combine(list&lt;key, value&gt;) -&gt; list&lt;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k,v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&gt;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Perform partial aggregation on mapper node: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sz="2200" dirty="0"/>
              <a:t>	</a:t>
            </a:r>
            <a:r>
              <a:rPr lang="en-US" sz="2200" dirty="0" smtClean="0"/>
              <a:t>	&lt;the, 1&gt;, &lt;the, 1&gt;, &lt;the, 1&gt; </a:t>
            </a:r>
            <a:r>
              <a:rPr lang="en-US" sz="2200" dirty="0" smtClean="0">
                <a:sym typeface="Wingdings"/>
              </a:rPr>
              <a:t> &lt;the, 3&gt;</a:t>
            </a:r>
            <a:r>
              <a:rPr lang="en-US" sz="2200" dirty="0" smtClean="0"/>
              <a:t> 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reduce() should be commutative and associative</a:t>
            </a:r>
          </a:p>
          <a:p>
            <a:pPr lvl="1">
              <a:lnSpc>
                <a:spcPct val="120000"/>
              </a:lnSpc>
            </a:pPr>
            <a:endParaRPr lang="en-US" sz="1600" dirty="0"/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p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artition(key, 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int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) -&gt; 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int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N</a:t>
            </a:r>
            <a:r>
              <a:rPr lang="en-US" dirty="0" smtClean="0"/>
              <a:t>eed to aggregate intermediate </a:t>
            </a:r>
            <a:r>
              <a:rPr lang="en-US" dirty="0" err="1" smtClean="0"/>
              <a:t>vals</a:t>
            </a:r>
            <a:r>
              <a:rPr lang="en-US" dirty="0" smtClean="0"/>
              <a:t> with same key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Given n partitions, map key to partition 0 </a:t>
            </a:r>
            <a:r>
              <a:rPr lang="en-US" dirty="0"/>
              <a:t>≤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&lt; n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Typically via hash(key) mod 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MapReduce:  Optimizations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23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59B53-AEC7-9D43-BD4D-FB123296CDE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584"/>
            <a:ext cx="9144000" cy="687058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629149" cy="1466850"/>
          </a:xfrm>
        </p:spPr>
        <p:txBody>
          <a:bodyPr/>
          <a:lstStyle/>
          <a:p>
            <a:r>
              <a:rPr lang="en-US" sz="4800" dirty="0" smtClean="0"/>
              <a:t>Google</a:t>
            </a:r>
            <a:r>
              <a:rPr lang="en-US" sz="4800" dirty="0"/>
              <a:t> </a:t>
            </a:r>
            <a:r>
              <a:rPr lang="en-US" sz="4800" dirty="0" smtClean="0"/>
              <a:t>2012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33609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it together…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42962" y="3626644"/>
            <a:ext cx="4914901" cy="442912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81800" y="3624262"/>
            <a:ext cx="1912296" cy="442912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60895" y="3593266"/>
            <a:ext cx="4974956" cy="576302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96746" y="3643272"/>
            <a:ext cx="2018654" cy="576302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619563"/>
            <a:ext cx="8802578" cy="489522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752778" y="3853076"/>
            <a:ext cx="712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map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71802" y="3853076"/>
            <a:ext cx="1239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combine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50296" y="3853076"/>
            <a:ext cx="1208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partition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35479" y="3853076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reduce</a:t>
            </a:r>
          </a:p>
        </p:txBody>
      </p:sp>
    </p:spTree>
    <p:extLst>
      <p:ext uri="{BB962C8B-B14F-4D97-AF65-F5344CB8AC3E}">
        <p14:creationId xmlns:p14="http://schemas.microsoft.com/office/powerpoint/2010/main" val="206267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42962" y="3626644"/>
            <a:ext cx="4914901" cy="442912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81800" y="3624262"/>
            <a:ext cx="1912296" cy="442912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60895" y="3593266"/>
            <a:ext cx="4974956" cy="576302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96746" y="3643272"/>
            <a:ext cx="2018654" cy="576302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619563"/>
            <a:ext cx="8802578" cy="48952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381750" y="1143001"/>
            <a:ext cx="104775" cy="5622923"/>
          </a:xfrm>
          <a:prstGeom prst="rect">
            <a:avLst/>
          </a:prstGeom>
          <a:solidFill>
            <a:srgbClr val="FF0000"/>
          </a:solidFill>
          <a:ln w="28575">
            <a:noFill/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38550" y="76201"/>
            <a:ext cx="5276850" cy="1066800"/>
          </a:xfrm>
        </p:spPr>
        <p:txBody>
          <a:bodyPr/>
          <a:lstStyle/>
          <a:p>
            <a:r>
              <a:rPr lang="en-US" dirty="0" smtClean="0"/>
              <a:t>Synchronization Barrier</a:t>
            </a:r>
            <a:endParaRPr lang="en-US" dirty="0"/>
          </a:p>
        </p:txBody>
      </p:sp>
      <p:sp>
        <p:nvSpPr>
          <p:cNvPr id="5" name="Lightning Bolt 4"/>
          <p:cNvSpPr/>
          <p:nvPr/>
        </p:nvSpPr>
        <p:spPr>
          <a:xfrm>
            <a:off x="4021757" y="4024274"/>
            <a:ext cx="1825100" cy="2635805"/>
          </a:xfrm>
          <a:prstGeom prst="lightningBol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3500000" scaled="1"/>
            <a:tileRect/>
          </a:gradFill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9285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Fault Tolerance in MapReduce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2171700" y="1641475"/>
            <a:ext cx="6743700" cy="50292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en-US" sz="2600" dirty="0"/>
              <a:t>M</a:t>
            </a:r>
            <a:r>
              <a:rPr lang="en-US" altLang="en-US" sz="2600" dirty="0" smtClean="0"/>
              <a:t>ap worker writes intermediate output to local disk, separated by partitioning. Once completed, tells master node.</a:t>
            </a:r>
            <a:endParaRPr lang="en-US" altLang="en-US" sz="500" dirty="0" smtClean="0"/>
          </a:p>
          <a:p>
            <a:pPr>
              <a:lnSpc>
                <a:spcPct val="120000"/>
              </a:lnSpc>
            </a:pPr>
            <a:r>
              <a:rPr lang="en-US" altLang="en-US" sz="2600" dirty="0" smtClean="0"/>
              <a:t>Reduce worker told of location of map task outputs, pulls their partition’s data from each mapper, execute function across data</a:t>
            </a:r>
            <a:endParaRPr lang="en-US" altLang="en-US" sz="800" dirty="0" smtClean="0"/>
          </a:p>
          <a:p>
            <a:pPr>
              <a:lnSpc>
                <a:spcPct val="120000"/>
              </a:lnSpc>
            </a:pPr>
            <a:r>
              <a:rPr lang="en-US" altLang="en-US" sz="2600" dirty="0" smtClean="0"/>
              <a:t>Note:</a:t>
            </a:r>
          </a:p>
          <a:p>
            <a:pPr lvl="1">
              <a:lnSpc>
                <a:spcPct val="120000"/>
              </a:lnSpc>
            </a:pPr>
            <a:r>
              <a:rPr lang="en-US" altLang="en-US" sz="2400" dirty="0" smtClean="0"/>
              <a:t>“All-to-all” shuffle b/w mappers and reducers</a:t>
            </a:r>
          </a:p>
          <a:p>
            <a:pPr lvl="1">
              <a:lnSpc>
                <a:spcPct val="120000"/>
              </a:lnSpc>
            </a:pPr>
            <a:r>
              <a:rPr lang="en-US" altLang="en-US" sz="2400" dirty="0"/>
              <a:t>W</a:t>
            </a:r>
            <a:r>
              <a:rPr lang="en-US" altLang="en-US" sz="2400" dirty="0" smtClean="0"/>
              <a:t>ritten to disk (“materialized”) b/w </a:t>
            </a:r>
            <a:r>
              <a:rPr lang="en-US" altLang="en-US" sz="2400" i="1" dirty="0" smtClean="0"/>
              <a:t>each</a:t>
            </a:r>
            <a:r>
              <a:rPr lang="en-US" altLang="en-US" sz="2400" dirty="0" smtClean="0"/>
              <a:t> stage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196" y="2101644"/>
            <a:ext cx="1611954" cy="37215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551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Fault Tolerance in MapReduce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en-US" sz="2600" dirty="0" smtClean="0"/>
              <a:t>Master node monitors state of system</a:t>
            </a:r>
          </a:p>
          <a:p>
            <a:pPr lvl="1">
              <a:lnSpc>
                <a:spcPct val="100000"/>
              </a:lnSpc>
            </a:pPr>
            <a:r>
              <a:rPr lang="en-US" altLang="en-US" sz="2600" dirty="0" smtClean="0"/>
              <a:t>If master failures, job aborts and client notified</a:t>
            </a:r>
          </a:p>
          <a:p>
            <a:pPr lvl="1">
              <a:lnSpc>
                <a:spcPct val="100000"/>
              </a:lnSpc>
            </a:pPr>
            <a:endParaRPr lang="en-US" altLang="en-US" sz="500" dirty="0" smtClean="0"/>
          </a:p>
          <a:p>
            <a:r>
              <a:rPr lang="en-US" altLang="en-US" sz="2600" dirty="0" smtClean="0"/>
              <a:t>Map worker failure</a:t>
            </a:r>
            <a:endParaRPr lang="en-US" altLang="en-US" sz="2600" dirty="0"/>
          </a:p>
          <a:p>
            <a:pPr lvl="1">
              <a:lnSpc>
                <a:spcPct val="100000"/>
              </a:lnSpc>
            </a:pPr>
            <a:r>
              <a:rPr lang="en-US" altLang="en-US" sz="2600" dirty="0" smtClean="0"/>
              <a:t>Both in-progress/completed tasks marked as idle</a:t>
            </a:r>
          </a:p>
          <a:p>
            <a:pPr lvl="1">
              <a:lnSpc>
                <a:spcPct val="100000"/>
              </a:lnSpc>
            </a:pPr>
            <a:r>
              <a:rPr lang="en-US" altLang="en-US" sz="2600" dirty="0" smtClean="0"/>
              <a:t>Reduce </a:t>
            </a:r>
            <a:r>
              <a:rPr lang="en-US" altLang="en-US" sz="2600" dirty="0"/>
              <a:t>workers </a:t>
            </a:r>
            <a:r>
              <a:rPr lang="en-US" altLang="en-US" sz="2600" dirty="0" smtClean="0"/>
              <a:t>notified </a:t>
            </a:r>
            <a:r>
              <a:rPr lang="en-US" altLang="en-US" sz="2600" dirty="0"/>
              <a:t>when </a:t>
            </a:r>
            <a:r>
              <a:rPr lang="en-US" altLang="en-US" sz="2600" dirty="0" smtClean="0"/>
              <a:t>map task </a:t>
            </a:r>
            <a:r>
              <a:rPr lang="en-US" altLang="en-US" sz="2600" dirty="0"/>
              <a:t>is </a:t>
            </a:r>
            <a:r>
              <a:rPr lang="en-US" altLang="en-US" sz="2600" dirty="0" smtClean="0"/>
              <a:t>re-executed on </a:t>
            </a:r>
            <a:r>
              <a:rPr lang="en-US" altLang="en-US" sz="2600" dirty="0"/>
              <a:t>another </a:t>
            </a:r>
            <a:r>
              <a:rPr lang="en-US" altLang="en-US" sz="2600" dirty="0" smtClean="0"/>
              <a:t>map worker</a:t>
            </a:r>
          </a:p>
          <a:p>
            <a:pPr lvl="1">
              <a:lnSpc>
                <a:spcPct val="100000"/>
              </a:lnSpc>
            </a:pPr>
            <a:endParaRPr lang="en-US" altLang="en-US" sz="500" dirty="0"/>
          </a:p>
          <a:p>
            <a:r>
              <a:rPr lang="en-US" altLang="en-US" sz="2600" dirty="0" smtClean="0"/>
              <a:t>Reducer </a:t>
            </a:r>
            <a:r>
              <a:rPr lang="en-US" altLang="en-US" sz="2600" dirty="0"/>
              <a:t>worker failure</a:t>
            </a:r>
          </a:p>
          <a:p>
            <a:pPr lvl="1">
              <a:lnSpc>
                <a:spcPct val="100000"/>
              </a:lnSpc>
            </a:pPr>
            <a:r>
              <a:rPr lang="en-US" altLang="en-US" sz="2600" dirty="0"/>
              <a:t>I</a:t>
            </a:r>
            <a:r>
              <a:rPr lang="en-US" altLang="en-US" sz="2600" dirty="0" smtClean="0"/>
              <a:t>n-progress </a:t>
            </a:r>
            <a:r>
              <a:rPr lang="en-US" altLang="en-US" sz="2600" dirty="0"/>
              <a:t>tasks are reset to </a:t>
            </a:r>
            <a:r>
              <a:rPr lang="en-US" altLang="en-US" sz="2600" dirty="0" smtClean="0"/>
              <a:t>idle (and re-executed)</a:t>
            </a:r>
          </a:p>
          <a:p>
            <a:pPr lvl="1">
              <a:lnSpc>
                <a:spcPct val="100000"/>
              </a:lnSpc>
            </a:pPr>
            <a:r>
              <a:rPr lang="en-US" altLang="en-US" sz="2600" dirty="0" smtClean="0"/>
              <a:t>Completed tasks had been written to global file system</a:t>
            </a:r>
            <a:endParaRPr lang="en-US" altLang="en-US" sz="2600" dirty="0"/>
          </a:p>
        </p:txBody>
      </p:sp>
    </p:spTree>
    <p:extLst>
      <p:ext uri="{BB962C8B-B14F-4D97-AF65-F5344CB8AC3E}">
        <p14:creationId xmlns:p14="http://schemas.microsoft.com/office/powerpoint/2010/main" val="47818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Straggler Mitigation in MapReduce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531171" y="5124450"/>
            <a:ext cx="8203254" cy="1428750"/>
          </a:xfrm>
        </p:spPr>
        <p:txBody>
          <a:bodyPr>
            <a:noAutofit/>
          </a:bodyPr>
          <a:lstStyle/>
          <a:p>
            <a:r>
              <a:rPr lang="en-US" altLang="en-US" sz="2600" dirty="0" smtClean="0"/>
              <a:t>Tail latency means some workers finish late</a:t>
            </a:r>
          </a:p>
          <a:p>
            <a:r>
              <a:rPr lang="en-US" altLang="en-US" sz="2600" dirty="0" smtClean="0"/>
              <a:t>For slow map tasks, execute in parallel on second map worker as “backup”, race to complete task</a:t>
            </a:r>
            <a:endParaRPr lang="en-US" altLang="en-US" sz="26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2630" y="1651703"/>
            <a:ext cx="6280336" cy="326002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93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You’ll build (simplified) MapReduce!</a:t>
            </a:r>
            <a:endParaRPr lang="en-US" altLang="en-US" dirty="0"/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>
          <a:xfrm>
            <a:off x="304800" y="1692613"/>
            <a:ext cx="8324850" cy="4433550"/>
          </a:xfrm>
        </p:spPr>
        <p:txBody>
          <a:bodyPr>
            <a:noAutofit/>
          </a:bodyPr>
          <a:lstStyle/>
          <a:p>
            <a:r>
              <a:rPr lang="en-US" altLang="en-US" sz="2800" dirty="0" smtClean="0"/>
              <a:t>Assignment 1:  Sequential Map/Reduce</a:t>
            </a:r>
          </a:p>
          <a:p>
            <a:pPr lvl="1">
              <a:lnSpc>
                <a:spcPct val="100000"/>
              </a:lnSpc>
            </a:pPr>
            <a:r>
              <a:rPr lang="en-US" altLang="en-US" sz="2400" dirty="0" smtClean="0"/>
              <a:t>Learn to program in Go!</a:t>
            </a:r>
          </a:p>
          <a:p>
            <a:pPr lvl="1">
              <a:lnSpc>
                <a:spcPct val="100000"/>
              </a:lnSpc>
            </a:pPr>
            <a:r>
              <a:rPr lang="en-US" altLang="en-US" sz="2400" dirty="0"/>
              <a:t>Due September 28 (two weeks)</a:t>
            </a:r>
          </a:p>
          <a:p>
            <a:pPr lvl="1">
              <a:lnSpc>
                <a:spcPct val="100000"/>
              </a:lnSpc>
            </a:pPr>
            <a:endParaRPr lang="en-US" altLang="en-US" dirty="0" smtClean="0"/>
          </a:p>
          <a:p>
            <a:r>
              <a:rPr lang="en-US" altLang="en-US" sz="2800" dirty="0" smtClean="0"/>
              <a:t>Assignment 2:  Distributed Map/Reduce</a:t>
            </a:r>
          </a:p>
          <a:p>
            <a:pPr lvl="1">
              <a:lnSpc>
                <a:spcPct val="100000"/>
              </a:lnSpc>
            </a:pPr>
            <a:r>
              <a:rPr lang="en-US" altLang="en-US" sz="2400" dirty="0" smtClean="0"/>
              <a:t>Learn Go’s concurrency, network I/O, and RPCs</a:t>
            </a:r>
          </a:p>
          <a:p>
            <a:pPr lvl="1">
              <a:lnSpc>
                <a:spcPct val="100000"/>
              </a:lnSpc>
            </a:pPr>
            <a:r>
              <a:rPr lang="en-US" altLang="en-US" sz="2400" dirty="0" smtClean="0"/>
              <a:t>Due October 19</a:t>
            </a:r>
            <a:endParaRPr lang="en-US" altLang="en-US" sz="2400" dirty="0"/>
          </a:p>
          <a:p>
            <a:pPr lvl="1">
              <a:lnSpc>
                <a:spcPct val="100000"/>
              </a:lnSpc>
              <a:buFont typeface="Arial" charset="0"/>
              <a:buNone/>
            </a:pPr>
            <a:endParaRPr lang="en-US" altLang="en-US" dirty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BF930495-C672-5F47-A78C-4EECE0020E5E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35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83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72373" y="902661"/>
            <a:ext cx="7772400" cy="1166478"/>
          </a:xfrm>
        </p:spPr>
        <p:txBody>
          <a:bodyPr/>
          <a:lstStyle/>
          <a:p>
            <a:r>
              <a:rPr lang="en-US" sz="3800" dirty="0" smtClean="0"/>
              <a:t>This Friday</a:t>
            </a:r>
            <a:br>
              <a:rPr lang="en-US" sz="3800" dirty="0" smtClean="0"/>
            </a:br>
            <a:r>
              <a:rPr lang="en-US" sz="3200" dirty="0" smtClean="0"/>
              <a:t>“Grouped” Precept, Room </a:t>
            </a:r>
            <a:r>
              <a:rPr lang="en-US" sz="3200" dirty="0" smtClean="0"/>
              <a:t>CS 105</a:t>
            </a:r>
            <a:r>
              <a:rPr lang="en-US" sz="3800" dirty="0" smtClean="0"/>
              <a:t/>
            </a:r>
            <a:br>
              <a:rPr lang="en-US" sz="3800" dirty="0" smtClean="0"/>
            </a:br>
            <a:endParaRPr lang="en-US" sz="3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331588" y="2545954"/>
            <a:ext cx="6679062" cy="33976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“Program your next service in Go”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Sameer </a:t>
            </a:r>
            <a:r>
              <a:rPr lang="en-US" dirty="0" err="1" smtClean="0"/>
              <a:t>Ajmani</a:t>
            </a:r>
            <a:endParaRPr lang="en-US" dirty="0" smtClean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sz="2800" dirty="0" smtClean="0"/>
              <a:t>Manages Go </a:t>
            </a:r>
            <a:r>
              <a:rPr lang="en-US" sz="2800" dirty="0" err="1" smtClean="0"/>
              <a:t>lang</a:t>
            </a:r>
            <a:r>
              <a:rPr lang="en-US" sz="2800" dirty="0" smtClean="0"/>
              <a:t> team @ Google</a:t>
            </a:r>
          </a:p>
          <a:p>
            <a:pPr>
              <a:lnSpc>
                <a:spcPct val="100000"/>
              </a:lnSpc>
            </a:pPr>
            <a:r>
              <a:rPr lang="en-US" sz="2400" dirty="0" smtClean="0"/>
              <a:t>(Earlier: PhD w/ Barbara </a:t>
            </a:r>
            <a:r>
              <a:rPr lang="en-US" sz="2400" dirty="0" err="1" smtClean="0"/>
              <a:t>Liskov</a:t>
            </a:r>
            <a:r>
              <a:rPr lang="en-US" sz="2400" dirty="0" smtClean="0"/>
              <a:t> @ MIT)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738" y="2896887"/>
            <a:ext cx="1847850" cy="269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“The Cloud” is not amorphous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59B53-AEC7-9D43-BD4D-FB123296CDE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59B53-AEC7-9D43-BD4D-FB123296CDE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8089"/>
            <a:ext cx="9144000" cy="594696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209549" y="6019800"/>
            <a:ext cx="3390900" cy="952500"/>
          </a:xfrm>
        </p:spPr>
        <p:txBody>
          <a:bodyPr/>
          <a:lstStyle/>
          <a:p>
            <a:r>
              <a:rPr lang="en-US" sz="4800" smtClean="0"/>
              <a:t>Microsoft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82031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59B53-AEC7-9D43-BD4D-FB123296CDE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6957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153150" y="0"/>
            <a:ext cx="3390900" cy="952500"/>
          </a:xfrm>
          <a:prstGeom prst="rect">
            <a:avLst/>
          </a:prstGeom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bg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sz="4800" smtClean="0"/>
              <a:t>Google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12234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59B53-AEC7-9D43-BD4D-FB123296CDE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57150" y="5934358"/>
            <a:ext cx="3390900" cy="952500"/>
          </a:xfrm>
          <a:prstGeom prst="rect">
            <a:avLst/>
          </a:prstGeom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bg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sz="4800" smtClean="0"/>
              <a:t>Facebook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55636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975">
            <a:off x="4347443" y="666058"/>
            <a:ext cx="4405031" cy="587337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59B53-AEC7-9D43-BD4D-FB123296CDE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70" y="245016"/>
            <a:ext cx="4266080" cy="568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59B53-AEC7-9D43-BD4D-FB123296CDE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4471" y="-13448"/>
            <a:ext cx="9291918" cy="696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0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Mod val="40000"/>
            <a:lumOff val="60000"/>
          </a:schemeClr>
        </a:solidFill>
        <a:ln w="28575">
          <a:solidFill>
            <a:schemeClr val="tx1"/>
          </a:solidFill>
          <a:prstDash val="sysDash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b="0" dirty="0">
            <a:solidFill>
              <a:schemeClr val="tx1"/>
            </a:solidFill>
            <a:latin typeface="+mn-l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prstDash val="solid"/>
          <a:headEnd type="arrow"/>
          <a:tailEnd type="none"/>
        </a:ln>
        <a:effectLst/>
      </a:spPr>
      <a:bodyPr/>
      <a:lstStyle/>
      <a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mtClean="0">
            <a:latin typeface="Arial" charset="0"/>
            <a:ea typeface="Arial" charset="0"/>
            <a:cs typeface="Arial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35643</TotalTime>
  <Words>1038</Words>
  <Application>Microsoft Macintosh PowerPoint</Application>
  <PresentationFormat>On-screen Show (4:3)</PresentationFormat>
  <Paragraphs>231</Paragraphs>
  <Slides>36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Calibri</vt:lpstr>
      <vt:lpstr>Courier New</vt:lpstr>
      <vt:lpstr>ＭＳ Ｐゴシック</vt:lpstr>
      <vt:lpstr>Times New Roman</vt:lpstr>
      <vt:lpstr>Wingdings</vt:lpstr>
      <vt:lpstr>Arial</vt:lpstr>
      <vt:lpstr>1_Office Theme</vt:lpstr>
      <vt:lpstr>Distributed Systems</vt:lpstr>
      <vt:lpstr>Backrub (Google) 1997</vt:lpstr>
      <vt:lpstr>Google 2012</vt:lpstr>
      <vt:lpstr>“The Cloud” is not amorphous</vt:lpstr>
      <vt:lpstr>Microsoft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Everything changes at scale</vt:lpstr>
      <vt:lpstr>The goal of “distributed systems”</vt:lpstr>
      <vt:lpstr>Research results matter:  NoSQL</vt:lpstr>
      <vt:lpstr>Research results matter:  Paxos</vt:lpstr>
      <vt:lpstr>Research results matter:  MapReduce</vt:lpstr>
      <vt:lpstr>Course Organization</vt:lpstr>
      <vt:lpstr>Learning the material:  People</vt:lpstr>
      <vt:lpstr>Learning the Material: Books</vt:lpstr>
      <vt:lpstr>Grading</vt:lpstr>
      <vt:lpstr>Policies: Write Your Own Code</vt:lpstr>
      <vt:lpstr>Assignment 1</vt:lpstr>
      <vt:lpstr>meClickers®:  Quick Surveys</vt:lpstr>
      <vt:lpstr>Case Study: MapReduce</vt:lpstr>
      <vt:lpstr>Application:  Word Count</vt:lpstr>
      <vt:lpstr>Using partial aggregation</vt:lpstr>
      <vt:lpstr>Using partial aggregation</vt:lpstr>
      <vt:lpstr>MapReduce:  Programming Interface</vt:lpstr>
      <vt:lpstr>MapReduce:  Programming Interface</vt:lpstr>
      <vt:lpstr>MapReduce:  Optimizations</vt:lpstr>
      <vt:lpstr>Putting it together…</vt:lpstr>
      <vt:lpstr>Synchronization Barrier</vt:lpstr>
      <vt:lpstr>Fault Tolerance in MapReduce</vt:lpstr>
      <vt:lpstr>Fault Tolerance in MapReduce</vt:lpstr>
      <vt:lpstr>Straggler Mitigation in MapReduce</vt:lpstr>
      <vt:lpstr>You’ll build (simplified) MapReduce!</vt:lpstr>
      <vt:lpstr>This Friday “Grouped” Precept, Room CS 105 </vt:lpstr>
    </vt:vector>
  </TitlesOfParts>
  <Company>Princeton University</Company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</dc:title>
  <dc:creator>Kai Li</dc:creator>
  <cp:lastModifiedBy>Freedman</cp:lastModifiedBy>
  <cp:revision>1448</cp:revision>
  <cp:lastPrinted>2016-09-14T02:16:39Z</cp:lastPrinted>
  <dcterms:created xsi:type="dcterms:W3CDTF">2013-10-08T01:49:25Z</dcterms:created>
  <dcterms:modified xsi:type="dcterms:W3CDTF">2016-09-14T02:24:44Z</dcterms:modified>
</cp:coreProperties>
</file>