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87" r:id="rId2"/>
    <p:sldId id="291" r:id="rId3"/>
    <p:sldId id="397" r:id="rId4"/>
    <p:sldId id="398" r:id="rId5"/>
    <p:sldId id="400" r:id="rId6"/>
    <p:sldId id="293" r:id="rId7"/>
    <p:sldId id="334" r:id="rId8"/>
    <p:sldId id="333" r:id="rId9"/>
    <p:sldId id="349" r:id="rId10"/>
    <p:sldId id="335" r:id="rId11"/>
    <p:sldId id="336" r:id="rId12"/>
    <p:sldId id="361" r:id="rId13"/>
    <p:sldId id="295" r:id="rId14"/>
    <p:sldId id="402" r:id="rId15"/>
    <p:sldId id="328" r:id="rId16"/>
    <p:sldId id="301" r:id="rId17"/>
    <p:sldId id="302" r:id="rId18"/>
    <p:sldId id="303" r:id="rId19"/>
    <p:sldId id="330" r:id="rId20"/>
    <p:sldId id="331" r:id="rId21"/>
    <p:sldId id="338" r:id="rId22"/>
    <p:sldId id="310" r:id="rId2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0E93A"/>
    <a:srgbClr val="1B8713"/>
    <a:srgbClr val="80A5FF"/>
    <a:srgbClr val="DCEB37"/>
    <a:srgbClr val="F999FF"/>
    <a:srgbClr val="FF6FCF"/>
    <a:srgbClr val="FFCC66"/>
    <a:srgbClr val="CC0066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00" y="2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7016BB-015A-F94D-A0E3-D03DE16DEC9B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D1EC78-41B9-0844-9CD2-9640D23D9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49906ED-894A-9A4A-839F-4A53FD77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10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F53F0-C49F-374C-BA40-0CD2C89019B5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38B32-2FF1-6841-9C67-5E489EDAD9AC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835CF-1A38-A644-8426-10ED83790CFD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On the software side: what is the programming model?</a:t>
            </a:r>
          </a:p>
          <a:p>
            <a:pPr eaLnBrk="1" hangingPunct="1"/>
            <a:r>
              <a:rPr lang="en-US"/>
              <a:t>On the hardware side: how to deal with failures – hardware and data corruption?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DFS: provides a unified view of the file system and hides the details of replication and consistency management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F7042-524D-1946-9DF7-E761EAA2C2B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How can file size be too large to fit into memory but wc-pairs can?</a:t>
            </a:r>
          </a:p>
          <a:p>
            <a:r>
              <a:rPr lang="en-US"/>
              <a:t>          All files?   Stop-words filtered out?</a:t>
            </a:r>
          </a:p>
          <a:p>
            <a:r>
              <a:rPr lang="en-US"/>
              <a:t>Single machine adequate for this kind of processing</a:t>
            </a:r>
          </a:p>
          <a:p>
            <a:r>
              <a:rPr lang="en-US"/>
              <a:t>---</a:t>
            </a:r>
          </a:p>
          <a:p>
            <a:r>
              <a:rPr lang="en-US"/>
              <a:t>http://www.softpanorama.org/Tools/uniq.shtml</a:t>
            </a:r>
          </a:p>
          <a:p>
            <a:r>
              <a:rPr lang="en-US" b="1"/>
              <a:t>Syntax</a:t>
            </a:r>
            <a:endParaRPr lang="en-US"/>
          </a:p>
          <a:p>
            <a:r>
              <a:rPr lang="en-US"/>
              <a:t>uniq [ -cdu [ +n ][ -n ][ input [ output ] ] </a:t>
            </a:r>
            <a:r>
              <a:rPr lang="en-US" b="1"/>
              <a:t>Options</a:t>
            </a:r>
            <a:endParaRPr lang="en-US"/>
          </a:p>
          <a:p>
            <a:r>
              <a:rPr lang="en-US"/>
              <a:t>-c Precedes each line with a count of the number of times it occurred in the input. </a:t>
            </a:r>
          </a:p>
          <a:p>
            <a:r>
              <a:rPr lang="en-US"/>
              <a:t>-d Deletes duplicate copies. Only one line out of a set of repeated lines is displayed. </a:t>
            </a:r>
          </a:p>
          <a:p>
            <a:r>
              <a:rPr lang="en-US"/>
              <a:t>-u Displays only lines not duplicated (uniq lines). </a:t>
            </a:r>
          </a:p>
          <a:p>
            <a:r>
              <a:rPr lang="en-US"/>
              <a:t>-</a:t>
            </a:r>
            <a:r>
              <a:rPr lang="en-US" i="1"/>
              <a:t>n</a:t>
            </a:r>
            <a:r>
              <a:rPr lang="en-US"/>
              <a:t> Ignores the first </a:t>
            </a:r>
            <a:r>
              <a:rPr lang="en-US" i="1"/>
              <a:t>n</a:t>
            </a:r>
            <a:r>
              <a:rPr lang="en-US"/>
              <a:t> fields of an input line when comparing for duplicate lines. A field is a string of nonblank characters. A blank is a space or tab. </a:t>
            </a:r>
          </a:p>
          <a:p>
            <a:r>
              <a:rPr lang="en-US"/>
              <a:t>+</a:t>
            </a:r>
            <a:r>
              <a:rPr lang="en-US" i="1"/>
              <a:t>n</a:t>
            </a:r>
            <a:r>
              <a:rPr lang="en-US"/>
              <a:t> Ignores the first </a:t>
            </a:r>
            <a:r>
              <a:rPr lang="en-US" i="1"/>
              <a:t>n</a:t>
            </a:r>
            <a:r>
              <a:rPr lang="en-US"/>
              <a:t> characters of an input line when comparing for duplicate lines.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A2D56-80AA-064D-99B6-5D8CA67E054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8" name="Picture 11" descr="pu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C9B9-F3AB-D94C-9FF9-F10DD8BF547E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8BFE-F5C2-CC47-BB1F-E1F396598A3B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0533-37B0-1540-BC89-5E84B8DF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D38D-290E-2E40-B30B-A0A1E972C455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D6B0-AA7A-B546-B2C3-31180E253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97C4-08B8-E540-9335-CA2FE198291B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A3-D067-F348-B5A1-43E803980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2B6D-1574-B746-91CE-E2BCDE148936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EEAD-5E44-5E47-8554-CC5B09147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AF59-AF07-054F-BB36-5C7F520F645B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FEE81-4A6F-6745-BFB7-0003B48AA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DD9C-81C3-A447-9F26-D5466100FD42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24A2-D156-D844-9F52-A329346A0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0545-8CA4-2D42-8F98-CBC4F1D4477A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386E-F6F4-3140-BE78-7E7A10558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2BDE-3810-1747-B09B-08EE69F01FD4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0864-7F5B-1240-8305-DBE171B6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2A0A-61DA-FB4A-81B3-55A81D7C6A24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8FC89-1A53-9441-92BE-572D2D3F4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5F30-587A-524E-AE15-D9B7C7676041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EA5E-9C1C-0144-AAB8-9646E2D61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D9E1-604E-FB40-BDAA-570A3CCADB18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E1B8-5058-3444-9FFE-D1B66559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2FD9DB05-4836-AB44-A8E7-B1FD0E32A862}" type="datetime1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0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F6392A34-AF37-024D-9BAD-91F0FC278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8915400" y="838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8458200" y="838200"/>
            <a:ext cx="228600" cy="228600"/>
          </a:xfrm>
          <a:prstGeom prst="ellipse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8001000" y="8382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1034" name="Picture 11" descr="pu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4" name="Line 12"/>
          <p:cNvSpPr>
            <a:spLocks noChangeShapeType="1"/>
          </p:cNvSpPr>
          <p:nvPr userDrawn="1"/>
        </p:nvSpPr>
        <p:spPr bwMode="auto">
          <a:xfrm>
            <a:off x="0" y="990600"/>
            <a:ext cx="8034338" cy="17463"/>
          </a:xfrm>
          <a:prstGeom prst="line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70000"/>
        <a:buFont typeface="Wingdings" charset="2"/>
        <a:buChar char="u"/>
        <a:defRPr sz="26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219200"/>
            <a:ext cx="6477000" cy="2057400"/>
          </a:xfrm>
        </p:spPr>
        <p:txBody>
          <a:bodyPr/>
          <a:lstStyle/>
          <a:p>
            <a:pPr eaLnBrk="1" hangingPunct="1"/>
            <a:r>
              <a:rPr lang="en-US" dirty="0" smtClean="0"/>
              <a:t>Cluster computing for Big Data,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705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Kai Li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Computer Science Department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Princeton University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(COS 521 guest lecture, Fall 2014)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814FB1-3F36-DA42-995E-F747B7BAB998}" type="datetime1">
              <a:rPr lang="en-US" smtClean="0"/>
              <a:pPr/>
              <a:t>12/9/14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 at Google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dirty="0" smtClean="0"/>
              <a:t>First year for a new cluster (Jeff Dean):</a:t>
            </a:r>
          </a:p>
          <a:p>
            <a:pPr lvl="1"/>
            <a:r>
              <a:rPr lang="en-US" dirty="0" smtClean="0"/>
              <a:t>1 network rewiring: ~5% machines down for ~2 days</a:t>
            </a:r>
          </a:p>
          <a:p>
            <a:pPr lvl="1"/>
            <a:r>
              <a:rPr lang="en-US" dirty="0" smtClean="0"/>
              <a:t>~20 racks failures: 40-80 nodes disappear, 1-6 hours</a:t>
            </a:r>
          </a:p>
          <a:p>
            <a:pPr lvl="1"/>
            <a:r>
              <a:rPr lang="en-US" dirty="0" smtClean="0"/>
              <a:t>~5 racks go wonky (50% packet loss on 40-80 nodes)</a:t>
            </a:r>
          </a:p>
          <a:p>
            <a:pPr lvl="1"/>
            <a:r>
              <a:rPr lang="en-US" dirty="0" smtClean="0"/>
              <a:t>~1,000 individual node failures</a:t>
            </a:r>
          </a:p>
          <a:p>
            <a:pPr lvl="1"/>
            <a:r>
              <a:rPr lang="en-US" dirty="0" smtClean="0"/>
              <a:t>thousands disk failures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Reliability/availability must comes from Software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662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93C7AA-F057-3C4F-B473-DAB266378EBD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B499C9-08EE-E249-A7E5-F426210EA45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loss</a:t>
            </a:r>
          </a:p>
          <a:p>
            <a:pPr lvl="1"/>
            <a:r>
              <a:rPr lang="en-US" dirty="0" smtClean="0"/>
              <a:t>Replicate data on multiple disks/machines</a:t>
            </a:r>
          </a:p>
          <a:p>
            <a:pPr lvl="1"/>
            <a:r>
              <a:rPr lang="en-US" dirty="0" err="1" smtClean="0"/>
              <a:t>Geoplex</a:t>
            </a:r>
            <a:r>
              <a:rPr lang="en-US" dirty="0" smtClean="0"/>
              <a:t> </a:t>
            </a:r>
          </a:p>
          <a:p>
            <a:r>
              <a:rPr lang="en-US" dirty="0" smtClean="0"/>
              <a:t>Slow nodes</a:t>
            </a:r>
          </a:p>
          <a:p>
            <a:pPr lvl="1"/>
            <a:r>
              <a:rPr lang="en-US" dirty="0" smtClean="0"/>
              <a:t>Replicate the computation (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Too much workload</a:t>
            </a:r>
          </a:p>
          <a:p>
            <a:pPr lvl="1"/>
            <a:r>
              <a:rPr lang="en-US" dirty="0" smtClean="0"/>
              <a:t>Replicate for better throughput</a:t>
            </a:r>
          </a:p>
          <a:p>
            <a:r>
              <a:rPr lang="en-US" dirty="0" smtClean="0"/>
              <a:t>Long latency</a:t>
            </a:r>
          </a:p>
          <a:p>
            <a:pPr lvl="1"/>
            <a:r>
              <a:rPr lang="en-US" dirty="0" smtClean="0"/>
              <a:t>Utilize replicas to improve latency</a:t>
            </a:r>
          </a:p>
          <a:p>
            <a:pPr lvl="1"/>
            <a:r>
              <a:rPr lang="en-US" dirty="0" smtClean="0"/>
              <a:t>Utilize placement of data 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E8C145-AFC1-F840-B147-ABF77979BFAD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C1998-E1F9-DF40-A839-A4DA0FA2520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arallelogram 81"/>
          <p:cNvSpPr/>
          <p:nvPr/>
        </p:nvSpPr>
        <p:spPr bwMode="auto">
          <a:xfrm flipV="1">
            <a:off x="1295400" y="2514600"/>
            <a:ext cx="6096000" cy="2057400"/>
          </a:xfrm>
          <a:prstGeom prst="parallelogram">
            <a:avLst>
              <a:gd name="adj" fmla="val 991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Parallelogram 80"/>
          <p:cNvSpPr/>
          <p:nvPr/>
        </p:nvSpPr>
        <p:spPr bwMode="auto">
          <a:xfrm flipV="1">
            <a:off x="1219200" y="1676400"/>
            <a:ext cx="6172200" cy="2057400"/>
          </a:xfrm>
          <a:prstGeom prst="parallelogram">
            <a:avLst>
              <a:gd name="adj" fmla="val 99145"/>
            </a:avLst>
          </a:prstGeom>
          <a:solidFill>
            <a:srgbClr val="99FF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12B6D-1574-B746-91CE-E2BCDE148936}" type="datetime1">
              <a:rPr lang="en-US" smtClean="0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EEAD-5E44-5E47-8554-CC5B091479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00" y="1143000"/>
            <a:ext cx="1828800" cy="1752600"/>
            <a:chOff x="3505200" y="2133600"/>
            <a:chExt cx="1828800" cy="17526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505200" y="2133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57600" y="2286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10000" y="2438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962400" y="2590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14800" y="2743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267200" y="2895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419600" y="3048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72000" y="3200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81400" y="1143000"/>
            <a:ext cx="1828800" cy="1752600"/>
            <a:chOff x="3505200" y="2133600"/>
            <a:chExt cx="1828800" cy="17526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505200" y="2133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657600" y="2286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810000" y="2438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962400" y="2590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14800" y="2743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267200" y="2895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419600" y="3048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572000" y="3200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90800" y="1143000"/>
            <a:ext cx="1828800" cy="1752600"/>
            <a:chOff x="3505200" y="2133600"/>
            <a:chExt cx="1828800" cy="17526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3505200" y="2133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657600" y="2286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810000" y="2438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962400" y="2590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114800" y="2743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267200" y="2895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419600" y="3048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572000" y="3200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143000"/>
            <a:ext cx="1828800" cy="1752600"/>
            <a:chOff x="3505200" y="2133600"/>
            <a:chExt cx="1828800" cy="17526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505200" y="2133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657600" y="2286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810000" y="2438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962400" y="2590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114800" y="2743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267200" y="28956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419600" y="3048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572000" y="3200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91200" y="2362200"/>
            <a:ext cx="1219200" cy="1143000"/>
            <a:chOff x="4267200" y="3429000"/>
            <a:chExt cx="1219200" cy="1143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4267200" y="3429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419600" y="3581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572000" y="3733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724400" y="3886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2362200"/>
            <a:ext cx="1219200" cy="1143000"/>
            <a:chOff x="4267200" y="3429000"/>
            <a:chExt cx="1219200" cy="11430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4267200" y="3429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419600" y="3581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000" y="3733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724400" y="3886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10000" y="2362200"/>
            <a:ext cx="1219200" cy="1143000"/>
            <a:chOff x="4267200" y="3429000"/>
            <a:chExt cx="1219200" cy="11430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267200" y="3429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4419600" y="3581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72000" y="3733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724400" y="3886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19400" y="2362200"/>
            <a:ext cx="1219200" cy="1143000"/>
            <a:chOff x="4267200" y="3429000"/>
            <a:chExt cx="1219200" cy="11430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4267200" y="34290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419600" y="35814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572000" y="37338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724400" y="3886200"/>
              <a:ext cx="762000" cy="685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</a:rPr>
                <a:t>Node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</p:grpSp>
      <p:sp>
        <p:nvSpPr>
          <p:cNvPr id="83" name="Parallelogram 82"/>
          <p:cNvSpPr/>
          <p:nvPr/>
        </p:nvSpPr>
        <p:spPr bwMode="auto">
          <a:xfrm rot="16200000" flipH="1" flipV="1">
            <a:off x="781051" y="2114550"/>
            <a:ext cx="2933700" cy="2057400"/>
          </a:xfrm>
          <a:prstGeom prst="parallelogram">
            <a:avLst>
              <a:gd name="adj" fmla="val 100791"/>
            </a:avLst>
          </a:prstGeom>
          <a:solidFill>
            <a:srgbClr val="99FF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76600" y="3733800"/>
            <a:ext cx="4114800" cy="838200"/>
          </a:xfrm>
          <a:prstGeom prst="rect">
            <a:avLst/>
          </a:prstGeom>
          <a:solidFill>
            <a:srgbClr val="99FF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Shared Data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610600" cy="1828800"/>
          </a:xfrm>
        </p:spPr>
        <p:txBody>
          <a:bodyPr/>
          <a:lstStyle/>
          <a:p>
            <a:r>
              <a:rPr lang="en-US" dirty="0" smtClean="0"/>
              <a:t>Shared data storage</a:t>
            </a:r>
          </a:p>
          <a:p>
            <a:r>
              <a:rPr lang="en-US" dirty="0" smtClean="0"/>
              <a:t>Run your program on any number of nodes</a:t>
            </a:r>
          </a:p>
          <a:p>
            <a:pPr lvl="1"/>
            <a:r>
              <a:rPr lang="en-US" dirty="0" smtClean="0"/>
              <a:t>Get linear speedup</a:t>
            </a:r>
          </a:p>
          <a:p>
            <a:pPr lvl="1"/>
            <a:r>
              <a:rPr lang="en-US" dirty="0" smtClean="0"/>
              <a:t>Tolerate node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6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Modern Software Stack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Google’s cluster services</a:t>
            </a:r>
          </a:p>
          <a:p>
            <a:pPr lvl="1" eaLnBrk="1" hangingPunct="1"/>
            <a:r>
              <a:rPr lang="en-US" dirty="0" smtClean="0"/>
              <a:t>GFS/Colossus: reliable cluster-level file system</a:t>
            </a:r>
          </a:p>
          <a:p>
            <a:pPr lvl="1" eaLnBrk="1" hangingPunct="1"/>
            <a:r>
              <a:rPr lang="en-US" dirty="0" err="1" smtClean="0"/>
              <a:t>MapReduce</a:t>
            </a:r>
            <a:r>
              <a:rPr lang="en-US" dirty="0" smtClean="0"/>
              <a:t>: reliable large-scale computations</a:t>
            </a:r>
          </a:p>
          <a:p>
            <a:pPr lvl="1" eaLnBrk="1" hangingPunct="1"/>
            <a:r>
              <a:rPr lang="en-US" dirty="0" smtClean="0"/>
              <a:t>Cluster scheduling (</a:t>
            </a:r>
            <a:r>
              <a:rPr lang="en-US" dirty="0" err="1" smtClean="0"/>
              <a:t>WorkQueue</a:t>
            </a:r>
            <a:r>
              <a:rPr lang="en-US" dirty="0" smtClean="0"/>
              <a:t>): abstracted nodes</a:t>
            </a:r>
          </a:p>
          <a:p>
            <a:pPr lvl="1" eaLnBrk="1" hangingPunct="1"/>
            <a:r>
              <a:rPr lang="en-US" dirty="0" err="1"/>
              <a:t>BigTable</a:t>
            </a:r>
            <a:r>
              <a:rPr lang="en-US" dirty="0"/>
              <a:t>: scaling of high-level structured </a:t>
            </a:r>
            <a:r>
              <a:rPr lang="en-US" dirty="0" smtClean="0"/>
              <a:t>storage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Open source alternatives: </a:t>
            </a:r>
            <a:r>
              <a:rPr lang="en-US" dirty="0" err="1" smtClean="0"/>
              <a:t>Hadoop</a:t>
            </a:r>
            <a:r>
              <a:rPr lang="en-US" dirty="0" smtClean="0"/>
              <a:t>, SPARK, etc.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…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dirty="0" smtClean="0"/>
          </a:p>
        </p:txBody>
      </p:sp>
      <p:sp>
        <p:nvSpPr>
          <p:cNvPr id="2867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5488D1-C75C-6145-A0B9-B661D90BF2D2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A11B9-768A-A243-B0F5-105A5205D97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this lecture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12B6D-1574-B746-91CE-E2BCDE148936}" type="datetime1">
              <a:rPr lang="en-US" smtClean="0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EEAD-5E44-5E47-8554-CC5B091479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8662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Google’s programming interface (evolved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from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older functional programming, databases etc.) 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Easy to pick up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Hard to master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Issues of data replication, processor failure/retry etc.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abstracted away from programmer (consequence: no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guarantee on running time)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Well-suited for some tasks; highly inefficient for </a:t>
            </a:r>
            <a:r>
              <a:rPr lang="en-US" sz="2400" dirty="0" smtClean="0">
                <a:solidFill>
                  <a:srgbClr val="000090"/>
                </a:solidFill>
              </a:rPr>
              <a:t>others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181600"/>
            <a:ext cx="6781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“</a:t>
            </a:r>
            <a:r>
              <a:rPr lang="en-US" sz="2000" dirty="0" err="1">
                <a:solidFill>
                  <a:schemeClr val="tx2"/>
                </a:solidFill>
              </a:rPr>
              <a:t>MapReduce</a:t>
            </a:r>
            <a:r>
              <a:rPr lang="en-US" sz="2000" dirty="0">
                <a:solidFill>
                  <a:schemeClr val="tx2"/>
                </a:solidFill>
              </a:rPr>
              <a:t>: Simplified Data Processing on Large Clusters</a:t>
            </a:r>
            <a:r>
              <a:rPr lang="en-US" sz="2000" dirty="0" smtClean="0">
                <a:solidFill>
                  <a:schemeClr val="tx2"/>
                </a:solidFill>
              </a:rPr>
              <a:t>”[ </a:t>
            </a:r>
            <a:r>
              <a:rPr lang="en-US" dirty="0" smtClean="0">
                <a:solidFill>
                  <a:schemeClr val="tx2"/>
                </a:solidFill>
              </a:rPr>
              <a:t>Dean, </a:t>
            </a:r>
            <a:r>
              <a:rPr lang="en-US" dirty="0" err="1" smtClean="0">
                <a:solidFill>
                  <a:schemeClr val="tx2"/>
                </a:solidFill>
              </a:rPr>
              <a:t>Ghemawat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2004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(for critical view see: [DeWitt, </a:t>
            </a:r>
            <a:r>
              <a:rPr lang="en-US" dirty="0" err="1">
                <a:solidFill>
                  <a:schemeClr val="tx2"/>
                </a:solidFill>
              </a:rPr>
              <a:t>Stonebraker</a:t>
            </a:r>
            <a:r>
              <a:rPr lang="en-US" dirty="0">
                <a:solidFill>
                  <a:schemeClr val="tx2"/>
                </a:solidFill>
              </a:rPr>
              <a:t> 2008])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in High-Level Langauges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APL</a:t>
            </a:r>
          </a:p>
          <a:p>
            <a:pPr lvl="1"/>
            <a:r>
              <a:rPr lang="en-US" smtClean="0"/>
              <a:t>+/ N × N </a:t>
            </a:r>
            <a:r>
              <a:rPr lang="en-US" smtClean="0">
                <a:latin typeface="Wingdings" charset="2"/>
                <a:ea typeface="Wingdings" charset="2"/>
                <a:cs typeface="Wingdings" charset="2"/>
              </a:rPr>
              <a:t></a:t>
            </a:r>
            <a:r>
              <a:rPr lang="en-US" smtClean="0">
                <a:ea typeface="Wingdings" charset="2"/>
                <a:cs typeface="Wingdings" charset="2"/>
              </a:rPr>
              <a:t> 1 2 3 4</a:t>
            </a:r>
          </a:p>
          <a:p>
            <a:r>
              <a:rPr lang="en-US" smtClean="0">
                <a:ea typeface="Wingdings" charset="2"/>
                <a:cs typeface="Wingdings" charset="2"/>
              </a:rPr>
              <a:t>Lisp</a:t>
            </a:r>
          </a:p>
          <a:p>
            <a:pPr lvl="1"/>
            <a:r>
              <a:rPr lang="en-US" smtClean="0">
                <a:ea typeface="Wingdings" charset="2"/>
                <a:cs typeface="Wingdings" charset="2"/>
              </a:rPr>
              <a:t>(map square ‘(1 2 3 4)) = (1 4 9 16)</a:t>
            </a:r>
          </a:p>
          <a:p>
            <a:pPr lvl="1"/>
            <a:r>
              <a:rPr lang="en-US" smtClean="0">
                <a:ea typeface="Wingdings" charset="2"/>
                <a:cs typeface="Wingdings" charset="2"/>
              </a:rPr>
              <a:t>(reduce plus ‘(1 4 9 16)) = 30</a:t>
            </a:r>
          </a:p>
          <a:p>
            <a:pPr lvl="1">
              <a:buFont typeface="Wingdings" charset="2"/>
              <a:buNone/>
            </a:pPr>
            <a:endParaRPr lang="en-US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A0110CC-4D43-B048-AA2F-0323440AF61E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6EE984-8B8B-5043-B2D1-5E72B59F555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Count 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large file of words</a:t>
            </a:r>
          </a:p>
          <a:p>
            <a:pPr eaLnBrk="1" hangingPunct="1"/>
            <a:r>
              <a:rPr lang="en-US" smtClean="0"/>
              <a:t>Count the number of times each distinct word appears in the file</a:t>
            </a:r>
          </a:p>
          <a:p>
            <a:pPr lvl="1" eaLnBrk="1" hangingPunct="1"/>
            <a:r>
              <a:rPr lang="en-US" smtClean="0"/>
              <a:t>&lt;word</a:t>
            </a:r>
            <a:r>
              <a:rPr lang="en-US" baseline="-25000" smtClean="0"/>
              <a:t>1</a:t>
            </a:r>
            <a:r>
              <a:rPr lang="en-US" smtClean="0"/>
              <a:t>, count</a:t>
            </a:r>
            <a:r>
              <a:rPr lang="en-US" baseline="-25000" smtClean="0"/>
              <a:t>1</a:t>
            </a:r>
            <a:r>
              <a:rPr lang="en-US" smtClean="0"/>
              <a:t>&gt; </a:t>
            </a:r>
          </a:p>
          <a:p>
            <a:pPr lvl="1" eaLnBrk="1" hangingPunct="1"/>
            <a:r>
              <a:rPr lang="en-US" smtClean="0"/>
              <a:t>&lt;word</a:t>
            </a:r>
            <a:r>
              <a:rPr lang="en-US" baseline="-25000" smtClean="0"/>
              <a:t>2</a:t>
            </a:r>
            <a:r>
              <a:rPr lang="en-US" smtClean="0"/>
              <a:t>, count</a:t>
            </a:r>
            <a:r>
              <a:rPr lang="en-US" baseline="-25000" smtClean="0"/>
              <a:t>2</a:t>
            </a:r>
            <a:r>
              <a:rPr lang="en-US" smtClean="0"/>
              <a:t>&gt;</a:t>
            </a:r>
          </a:p>
          <a:p>
            <a:pPr lvl="1" eaLnBrk="1" hangingPunct="1"/>
            <a:r>
              <a:rPr lang="en-US" smtClean="0"/>
              <a:t>…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Possible application</a:t>
            </a:r>
            <a:endParaRPr lang="en-US" smtClean="0"/>
          </a:p>
          <a:p>
            <a:pPr lvl="1" eaLnBrk="1" hangingPunct="1"/>
            <a:r>
              <a:rPr lang="en-US" smtClean="0"/>
              <a:t>Analyze web server logs to find popular URLs</a:t>
            </a:r>
          </a:p>
        </p:txBody>
      </p:sp>
      <p:sp>
        <p:nvSpPr>
          <p:cNvPr id="3891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83CEAC-19CB-0E4B-873B-A4B50F620554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9B7B9A-84CB-6F4D-A684-208D6A8E0C0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Word Count, cont’d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Entire file fits in memory</a:t>
            </a:r>
          </a:p>
          <a:p>
            <a:pPr lvl="1" eaLnBrk="1" hangingPunct="1"/>
            <a:r>
              <a:rPr lang="en-US" smtClean="0"/>
              <a:t>Easy to implement</a:t>
            </a:r>
          </a:p>
          <a:p>
            <a:pPr eaLnBrk="1" hangingPunct="1"/>
            <a:r>
              <a:rPr lang="en-US" smtClean="0"/>
              <a:t>File too large for memory</a:t>
            </a:r>
          </a:p>
          <a:p>
            <a:pPr lvl="1" eaLnBrk="1" hangingPunct="1"/>
            <a:r>
              <a:rPr lang="en-US" smtClean="0"/>
              <a:t>All &lt;word, count&gt; pairs fit in memory</a:t>
            </a:r>
          </a:p>
          <a:p>
            <a:pPr eaLnBrk="1" hangingPunct="1"/>
            <a:r>
              <a:rPr lang="en-US" smtClean="0"/>
              <a:t>File too large for memory, &lt;word,count&gt; pairs won’t fit in memory</a:t>
            </a:r>
          </a:p>
          <a:p>
            <a:pPr lvl="1" eaLnBrk="1" hangingPunct="1">
              <a:buFont typeface="Wingdings" charset="2"/>
              <a:buNone/>
            </a:pPr>
            <a:r>
              <a:rPr lang="en-US" smtClean="0">
                <a:ea typeface="Courier" charset="0"/>
                <a:cs typeface="Courier" charset="0"/>
              </a:rPr>
              <a:t>One word on each line, then</a:t>
            </a:r>
          </a:p>
          <a:p>
            <a:pPr lvl="1" eaLnBrk="1" hangingPunct="1">
              <a:buFont typeface="Wingdings" charset="2"/>
              <a:buNone/>
            </a:pPr>
            <a:r>
              <a:rPr lang="en-US" b="1" smtClean="0">
                <a:latin typeface="Courier" charset="0"/>
                <a:ea typeface="Courier" charset="0"/>
                <a:cs typeface="Courier" charset="0"/>
              </a:rPr>
              <a:t>sort bigdatafile | uniq -c</a:t>
            </a:r>
          </a:p>
        </p:txBody>
      </p:sp>
      <p:sp>
        <p:nvSpPr>
          <p:cNvPr id="3994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BEDE57-647D-A241-9997-A2C8E7A7CFE7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ECE32-2213-EA47-9B08-1EE2E555AAA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Word Count, cont’d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many documents</a:t>
            </a:r>
          </a:p>
          <a:p>
            <a:pPr eaLnBrk="1" hangingPunct="1"/>
            <a:r>
              <a:rPr lang="en-US" smtClean="0"/>
              <a:t>Count the number of times each distinct word occurs in all the documents</a:t>
            </a:r>
          </a:p>
          <a:p>
            <a:pPr lvl="1" eaLnBrk="1" hangingPunct="1">
              <a:buFont typeface="Wingdings" charset="2"/>
              <a:buNone/>
            </a:pPr>
            <a:r>
              <a:rPr lang="en-US" b="1" smtClean="0">
                <a:latin typeface="Courier New" charset="0"/>
              </a:rPr>
              <a:t>words(docs/*) | sort | uniq –c</a:t>
            </a:r>
          </a:p>
          <a:p>
            <a:pPr lvl="1" eaLnBrk="1" hangingPunct="1">
              <a:buFont typeface="Wingdings" charset="2"/>
              <a:buNone/>
            </a:pPr>
            <a:endParaRPr lang="en-US" b="1" smtClean="0">
              <a:latin typeface="Courier New" charset="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b="1" smtClean="0">
                <a:latin typeface="Courier New" charset="0"/>
              </a:rPr>
              <a:t>words</a:t>
            </a:r>
            <a:r>
              <a:rPr lang="en-US" smtClean="0"/>
              <a:t> inputs a file and outputs the words in it, one on each a line</a:t>
            </a:r>
          </a:p>
          <a:p>
            <a:pPr eaLnBrk="1" hangingPunct="1"/>
            <a:r>
              <a:rPr lang="en-US" smtClean="0"/>
              <a:t>Very parallelizable and require a lot of work</a:t>
            </a:r>
          </a:p>
          <a:p>
            <a:pPr lvl="1" eaLnBrk="1" hangingPunct="1"/>
            <a:r>
              <a:rPr lang="en-US" smtClean="0"/>
              <a:t>MapReduce </a:t>
            </a:r>
          </a:p>
          <a:p>
            <a:pPr lvl="1" eaLnBrk="1" hangingPunct="1">
              <a:buFont typeface="Wingdings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198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057A5A-2076-084B-B115-11D21C641FA2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419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DFA73C-EFFB-C94E-82E7-25665A75F24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 Example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Map input</a:t>
            </a:r>
          </a:p>
          <a:p>
            <a:pPr lvl="1"/>
            <a:r>
              <a:rPr lang="en-US" smtClean="0"/>
              <a:t>Worker 1: “Alice sees Bob”</a:t>
            </a:r>
          </a:p>
          <a:p>
            <a:pPr lvl="1"/>
            <a:r>
              <a:rPr lang="en-US" smtClean="0"/>
              <a:t>Worker 2: “Bob sees Cindy”</a:t>
            </a:r>
          </a:p>
          <a:p>
            <a:pPr lvl="1"/>
            <a:r>
              <a:rPr lang="en-US" smtClean="0"/>
              <a:t>Worker 3: “Cindy sees David”</a:t>
            </a:r>
          </a:p>
          <a:p>
            <a:r>
              <a:rPr lang="en-US" smtClean="0"/>
              <a:t>Map output:</a:t>
            </a:r>
          </a:p>
          <a:p>
            <a:pPr lvl="1"/>
            <a:r>
              <a:rPr lang="en-US" smtClean="0"/>
              <a:t>Worker 1: (&lt;Alice 1&gt;, &lt;sees 1&gt;, &lt;Bob 1&gt;)</a:t>
            </a:r>
          </a:p>
          <a:p>
            <a:pPr lvl="1"/>
            <a:r>
              <a:rPr lang="en-US" smtClean="0"/>
              <a:t>Worker 2: (&lt;Bob 1&gt;, &lt;sees 1&gt;, &lt;Cindy 1&gt;)</a:t>
            </a:r>
          </a:p>
          <a:p>
            <a:pPr lvl="1"/>
            <a:r>
              <a:rPr lang="en-US" smtClean="0"/>
              <a:t>Worker 3: (&lt;Cindy 1&gt;, &lt;sees 1&gt;, &lt;David 1&gt;)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24265C-1CB4-AA4D-B954-7230A15EFE9F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E5C01-66A1-7147-95F5-2E8C47DD29E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D78DD-8514-3F49-B95F-2C074795728D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Parallel Computing</a:t>
            </a:r>
            <a:endParaRPr lang="en-US" dirty="0"/>
          </a:p>
        </p:txBody>
      </p:sp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30156D-5350-6245-A0A9-60FBFDEBFC24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74302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Moore’s law has slowed, with no solution in sight.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Only way to handle big data computations:</a:t>
            </a:r>
            <a:br>
              <a:rPr lang="en-US" sz="2400" dirty="0" smtClean="0"/>
            </a:br>
            <a:r>
              <a:rPr lang="en-US" sz="2400" dirty="0" smtClean="0"/>
              <a:t>use multiple processors (ubiquitous in scientific</a:t>
            </a:r>
            <a:br>
              <a:rPr lang="en-US" sz="2400" dirty="0" smtClean="0"/>
            </a:br>
            <a:r>
              <a:rPr lang="en-US" sz="2400" dirty="0" smtClean="0"/>
              <a:t>computing, data centers)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New challenges in systems/architecture/algorithms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 Example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Reduce Input</a:t>
            </a:r>
          </a:p>
          <a:p>
            <a:pPr lvl="1"/>
            <a:r>
              <a:rPr lang="en-US" smtClean="0"/>
              <a:t>Worker 1: (&lt;Alice 1&gt;)</a:t>
            </a:r>
          </a:p>
          <a:p>
            <a:pPr lvl="1"/>
            <a:r>
              <a:rPr lang="en-US" smtClean="0"/>
              <a:t>Worker 2: (&lt;sees 1&gt;, &lt;sees 1&gt;, &lt;sees 1&gt;)</a:t>
            </a:r>
          </a:p>
          <a:p>
            <a:pPr lvl="1"/>
            <a:r>
              <a:rPr lang="en-US" smtClean="0"/>
              <a:t>Worker 3: (&lt;Bob 1&gt;, &lt;Bob 1&gt;)</a:t>
            </a:r>
          </a:p>
          <a:p>
            <a:pPr lvl="1"/>
            <a:r>
              <a:rPr lang="en-US" smtClean="0"/>
              <a:t>Worker 4: (&lt;Cindy 1&gt;, &lt;Cindy 1&gt;)</a:t>
            </a:r>
          </a:p>
          <a:p>
            <a:pPr lvl="1"/>
            <a:r>
              <a:rPr lang="en-US" smtClean="0"/>
              <a:t>Worker 5: (&lt;David 1&gt;)</a:t>
            </a:r>
          </a:p>
          <a:p>
            <a:r>
              <a:rPr lang="en-US" smtClean="0"/>
              <a:t>Reduce output</a:t>
            </a:r>
          </a:p>
          <a:p>
            <a:pPr lvl="1"/>
            <a:r>
              <a:rPr lang="en-US" smtClean="0"/>
              <a:t>(&lt;Alice 1&gt;, &lt;sees 3&gt;, &lt;Bob 2&gt;, &lt;Cindy 2&gt;, &lt;David 1&gt;)</a:t>
            </a:r>
          </a:p>
          <a:p>
            <a:pPr lvl="1">
              <a:buFont typeface="Wingdings" charset="2"/>
              <a:buNone/>
            </a:pPr>
            <a:endParaRPr lang="en-US" smtClean="0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E1B2EA-D190-2441-B7BA-69B3C20D7BDC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EC75B6-2931-9C41-A67E-ABBBB6D372D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Applications using </a:t>
            </a:r>
            <a:r>
              <a:rPr lang="en-US" dirty="0" err="1" smtClean="0"/>
              <a:t>MapReduce</a:t>
            </a:r>
            <a:endParaRPr lang="en-US" dirty="0" smtClean="0"/>
          </a:p>
        </p:txBody>
      </p:sp>
      <p:sp>
        <p:nvSpPr>
          <p:cNvPr id="460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Distributed grep</a:t>
            </a:r>
          </a:p>
          <a:p>
            <a:r>
              <a:rPr lang="en-US" smtClean="0"/>
              <a:t>Count of URL access frequency</a:t>
            </a:r>
          </a:p>
          <a:p>
            <a:r>
              <a:rPr lang="en-US" smtClean="0"/>
              <a:t>Web-link graph reversal</a:t>
            </a:r>
          </a:p>
          <a:p>
            <a:r>
              <a:rPr lang="en-US" smtClean="0"/>
              <a:t>Term-vector/host </a:t>
            </a:r>
          </a:p>
          <a:p>
            <a:r>
              <a:rPr lang="en-US" smtClean="0"/>
              <a:t>Inverted index</a:t>
            </a:r>
          </a:p>
          <a:p>
            <a:r>
              <a:rPr lang="en-US" smtClean="0"/>
              <a:t>Distributed sort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608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3ABEFB-0148-B147-9ACB-06F3B9FC3486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460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B7DE0-C41C-FF4E-B4E2-2AFBCBA64D2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MapReduce</a:t>
            </a:r>
            <a:r>
              <a:rPr lang="en-US" dirty="0" smtClean="0"/>
              <a:t> (behind the scenes)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Input are stored in a distributed file system</a:t>
            </a:r>
          </a:p>
          <a:p>
            <a:pPr lvl="1" eaLnBrk="1" hangingPunct="1"/>
            <a:r>
              <a:rPr lang="en-US" dirty="0" smtClean="0"/>
              <a:t>Global name space (e.g. GFS or HDFS)</a:t>
            </a:r>
          </a:p>
          <a:p>
            <a:pPr eaLnBrk="1" hangingPunct="1"/>
            <a:r>
              <a:rPr lang="en-US" dirty="0" smtClean="0"/>
              <a:t>Scheduler distributes map tasks to nodes near data</a:t>
            </a:r>
          </a:p>
          <a:p>
            <a:pPr lvl="1" eaLnBrk="1" hangingPunct="1"/>
            <a:r>
              <a:rPr lang="en-US" dirty="0" smtClean="0"/>
              <a:t>Move compute to data</a:t>
            </a:r>
          </a:p>
          <a:p>
            <a:pPr eaLnBrk="1" hangingPunct="1"/>
            <a:r>
              <a:rPr lang="en-US" dirty="0" smtClean="0"/>
              <a:t>Map outputs are stored locally</a:t>
            </a:r>
          </a:p>
          <a:p>
            <a:pPr lvl="1" eaLnBrk="1" hangingPunct="1"/>
            <a:r>
              <a:rPr lang="en-US" dirty="0" smtClean="0"/>
              <a:t>Perhaps locally to Reduce workers </a:t>
            </a:r>
          </a:p>
          <a:p>
            <a:pPr lvl="1" eaLnBrk="1" hangingPunct="1"/>
            <a:r>
              <a:rPr lang="en-US" dirty="0" smtClean="0"/>
              <a:t>Again, move compute to data</a:t>
            </a:r>
          </a:p>
          <a:p>
            <a:pPr eaLnBrk="1" hangingPunct="1"/>
            <a:r>
              <a:rPr lang="en-US" dirty="0" smtClean="0"/>
              <a:t>Reduce output goes to the distributed file system</a:t>
            </a:r>
          </a:p>
          <a:p>
            <a:pPr lvl="1" eaLnBrk="1" hangingPunct="1"/>
            <a:r>
              <a:rPr lang="en-US" dirty="0" smtClean="0"/>
              <a:t>Global name space</a:t>
            </a:r>
          </a:p>
          <a:p>
            <a:pPr lvl="1" eaLnBrk="1" hangingPunct="1"/>
            <a:r>
              <a:rPr lang="en-US" dirty="0" smtClean="0"/>
              <a:t>May be the input to another </a:t>
            </a:r>
            <a:r>
              <a:rPr lang="en-US" dirty="0" err="1" smtClean="0"/>
              <a:t>MapReduce</a:t>
            </a:r>
            <a:endParaRPr lang="en-US" dirty="0" smtClean="0"/>
          </a:p>
        </p:txBody>
      </p:sp>
      <p:sp>
        <p:nvSpPr>
          <p:cNvPr id="4813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42C31C-D8E4-A441-83BF-72020954DC03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481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82680F-4E41-D042-B403-514640D67BD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Shared-memory </a:t>
            </a:r>
            <a:r>
              <a:rPr lang="en-US" dirty="0" smtClean="0"/>
              <a:t>multiprocessors</a:t>
            </a:r>
          </a:p>
          <a:p>
            <a:pPr lvl="1"/>
            <a:r>
              <a:rPr lang="en-US" sz="2000" dirty="0" smtClean="0"/>
              <a:t>Multiple processors operate on the same memory; explicit mechanisms for handling conflicting updates.</a:t>
            </a:r>
          </a:p>
          <a:p>
            <a:pPr lvl="1"/>
            <a:r>
              <a:rPr lang="en-US" sz="2000" dirty="0" smtClean="0"/>
              <a:t>Up to 512 CPU chips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Message-passing </a:t>
            </a:r>
            <a:r>
              <a:rPr lang="en-US" dirty="0" smtClean="0"/>
              <a:t>supercomputers (</a:t>
            </a:r>
            <a:r>
              <a:rPr lang="en-US" dirty="0" err="1" smtClean="0"/>
              <a:t>multicomputers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/>
              <a:t>Distributed memory with fast interconnection network.</a:t>
            </a:r>
            <a:br>
              <a:rPr lang="en-US" sz="2000" dirty="0" smtClean="0"/>
            </a:br>
            <a:r>
              <a:rPr lang="en-US" sz="2000" dirty="0" smtClean="0"/>
              <a:t>( Each processor controls its own memory; usually custom design 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Commodity</a:t>
            </a:r>
            <a:r>
              <a:rPr lang="en-US" dirty="0" smtClean="0"/>
              <a:t> clusters</a:t>
            </a:r>
          </a:p>
          <a:p>
            <a:pPr lvl="1"/>
            <a:r>
              <a:rPr lang="en-US" sz="2000" dirty="0" smtClean="0"/>
              <a:t>Network of off-the-shelf processors.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Google estimated to have &gt; 1M servers in 2011, 2-4M CPUs, ~20PB </a:t>
            </a:r>
            <a:r>
              <a:rPr lang="en-US" sz="2000" dirty="0" err="1" smtClean="0"/>
              <a:t>Mem</a:t>
            </a:r>
            <a:r>
              <a:rPr lang="en-US" sz="2000" dirty="0" smtClean="0"/>
              <a:t>, &gt;1EB storage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12B6D-1574-B746-91CE-E2BCDE148936}" type="datetime1">
              <a:rPr lang="en-US" smtClean="0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EEAD-5E44-5E47-8554-CC5B091479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9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with 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77200" cy="5029200"/>
          </a:xfrm>
        </p:spPr>
        <p:txBody>
          <a:bodyPr/>
          <a:lstStyle/>
          <a:p>
            <a:r>
              <a:rPr lang="en-US" dirty="0" smtClean="0"/>
              <a:t>Threads (e.g. POSIX)</a:t>
            </a:r>
          </a:p>
          <a:p>
            <a:pPr lvl="1"/>
            <a:r>
              <a:rPr lang="en-US" dirty="0" smtClean="0"/>
              <a:t>Built-in a language or library</a:t>
            </a:r>
          </a:p>
          <a:p>
            <a:pPr lvl="1"/>
            <a:r>
              <a:rPr lang="en-US" dirty="0" smtClean="0"/>
              <a:t>Shared data, synchronizing among threads (monitors, PV,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 smtClean="0"/>
              <a:t>APIs and compiler directive</a:t>
            </a:r>
          </a:p>
          <a:p>
            <a:pPr lvl="1"/>
            <a:r>
              <a:rPr lang="en-US" dirty="0" smtClean="0"/>
              <a:t>Shared data, synchronizing threads via barriers</a:t>
            </a:r>
          </a:p>
          <a:p>
            <a:endParaRPr lang="en-US" dirty="0"/>
          </a:p>
          <a:p>
            <a:r>
              <a:rPr lang="en-US" dirty="0" smtClean="0"/>
              <a:t>Share any complex structures</a:t>
            </a:r>
          </a:p>
          <a:p>
            <a:r>
              <a:rPr lang="en-US" dirty="0" smtClean="0"/>
              <a:t>Relatively easy to program</a:t>
            </a:r>
          </a:p>
          <a:p>
            <a:r>
              <a:rPr lang="en-US" dirty="0" smtClean="0"/>
              <a:t>Assume no hardware failures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12B6D-1574-B746-91CE-E2BCDE148936}" type="datetime1">
              <a:rPr lang="en-US" smtClean="0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EEAD-5E44-5E47-8554-CC5B091479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4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Message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276600"/>
          </a:xfrm>
        </p:spPr>
        <p:txBody>
          <a:bodyPr/>
          <a:lstStyle/>
          <a:p>
            <a:r>
              <a:rPr lang="en-US" dirty="0" smtClean="0"/>
              <a:t>MPI (Message Passing Interface)</a:t>
            </a:r>
          </a:p>
          <a:p>
            <a:pPr lvl="1"/>
            <a:r>
              <a:rPr lang="en-US" dirty="0" smtClean="0"/>
              <a:t>APIs for data movements among different nodes</a:t>
            </a:r>
          </a:p>
          <a:p>
            <a:pPr lvl="1"/>
            <a:r>
              <a:rPr lang="en-US" dirty="0" smtClean="0"/>
              <a:t>Send and receive imply synchronizations</a:t>
            </a:r>
          </a:p>
          <a:p>
            <a:r>
              <a:rPr lang="en-US" dirty="0" smtClean="0"/>
              <a:t>Pros and cons</a:t>
            </a:r>
          </a:p>
          <a:p>
            <a:pPr lvl="1"/>
            <a:r>
              <a:rPr lang="en-US" dirty="0" smtClean="0"/>
              <a:t>Scale to a large number of nodes</a:t>
            </a:r>
          </a:p>
          <a:p>
            <a:pPr lvl="1"/>
            <a:r>
              <a:rPr lang="en-US" dirty="0"/>
              <a:t>Checkpoint/Recovery to deal with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Difficult to move trees, graphs, and complex data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12B6D-1574-B746-91CE-E2BCDE148936}" type="datetime1">
              <a:rPr lang="en-US" smtClean="0"/>
              <a:pPr>
                <a:defRPr/>
              </a:pPr>
              <a:t>12/9/14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EEAD-5E44-5E47-8554-CC5B091479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 bwMode="auto">
          <a:xfrm>
            <a:off x="1676400" y="5257800"/>
            <a:ext cx="533400" cy="685800"/>
          </a:xfrm>
          <a:prstGeom prst="triangle">
            <a:avLst/>
          </a:prstGeom>
          <a:solidFill>
            <a:srgbClr val="1B871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1905000" y="4572000"/>
            <a:ext cx="762000" cy="6858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2362200" y="5257800"/>
            <a:ext cx="533400" cy="685800"/>
          </a:xfrm>
          <a:prstGeom prst="triangle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Curved Connector 9"/>
          <p:cNvCxnSpPr>
            <a:stCxn id="8" idx="3"/>
            <a:endCxn id="7" idx="5"/>
          </p:cNvCxnSpPr>
          <p:nvPr/>
        </p:nvCxnSpPr>
        <p:spPr bwMode="auto">
          <a:xfrm rot="5400000" flipH="1">
            <a:off x="2038350" y="5353050"/>
            <a:ext cx="1028700" cy="152400"/>
          </a:xfrm>
          <a:prstGeom prst="curvedConnector4">
            <a:avLst>
              <a:gd name="adj1" fmla="val -22222"/>
              <a:gd name="adj2" fmla="val -3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1" name="Isosceles Triangle 10"/>
          <p:cNvSpPr/>
          <p:nvPr/>
        </p:nvSpPr>
        <p:spPr bwMode="auto">
          <a:xfrm>
            <a:off x="5486400" y="5257800"/>
            <a:ext cx="533400" cy="685800"/>
          </a:xfrm>
          <a:prstGeom prst="triangle">
            <a:avLst/>
          </a:prstGeom>
          <a:solidFill>
            <a:srgbClr val="1B871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715000" y="4572000"/>
            <a:ext cx="762000" cy="6858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6172200" y="5257800"/>
            <a:ext cx="533400" cy="685800"/>
          </a:xfrm>
          <a:prstGeom prst="triangle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Curved Connector 13"/>
          <p:cNvCxnSpPr>
            <a:stCxn id="13" idx="3"/>
            <a:endCxn id="12" idx="5"/>
          </p:cNvCxnSpPr>
          <p:nvPr/>
        </p:nvCxnSpPr>
        <p:spPr bwMode="auto">
          <a:xfrm rot="5400000" flipH="1">
            <a:off x="5848350" y="5353050"/>
            <a:ext cx="1028700" cy="152400"/>
          </a:xfrm>
          <a:prstGeom prst="curvedConnector4">
            <a:avLst>
              <a:gd name="adj1" fmla="val -22222"/>
              <a:gd name="adj2" fmla="val -3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Right Arrow 14"/>
          <p:cNvSpPr/>
          <p:nvPr/>
        </p:nvSpPr>
        <p:spPr bwMode="auto">
          <a:xfrm>
            <a:off x="3505200" y="5181600"/>
            <a:ext cx="14478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9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Clusters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datasets are big</a:t>
            </a:r>
          </a:p>
          <a:p>
            <a:pPr lvl="1"/>
            <a:r>
              <a:rPr lang="en-US" dirty="0" err="1" smtClean="0"/>
              <a:t>Perabytes</a:t>
            </a:r>
            <a:r>
              <a:rPr lang="en-US" dirty="0" smtClean="0"/>
              <a:t> to </a:t>
            </a:r>
            <a:r>
              <a:rPr lang="en-US" dirty="0" err="1" smtClean="0"/>
              <a:t>Exabytes</a:t>
            </a:r>
            <a:endParaRPr lang="en-US" dirty="0" smtClean="0"/>
          </a:p>
          <a:p>
            <a:r>
              <a:rPr lang="en-US" dirty="0" smtClean="0"/>
              <a:t>Cannot process on a single server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grep</a:t>
            </a:r>
            <a:r>
              <a:rPr lang="en-US" dirty="0" smtClean="0"/>
              <a:t> …” will take decades to return</a:t>
            </a:r>
          </a:p>
          <a:p>
            <a:r>
              <a:rPr lang="en-US" dirty="0" smtClean="0"/>
              <a:t>Standard architecture</a:t>
            </a:r>
          </a:p>
          <a:p>
            <a:pPr lvl="1"/>
            <a:r>
              <a:rPr lang="en-US" dirty="0" smtClean="0"/>
              <a:t>Cluster of commodity nodes</a:t>
            </a:r>
          </a:p>
          <a:p>
            <a:pPr lvl="1"/>
            <a:r>
              <a:rPr lang="en-US" dirty="0" smtClean="0"/>
              <a:t>Commodity LAN interconnect</a:t>
            </a:r>
          </a:p>
          <a:p>
            <a:r>
              <a:rPr lang="en-US" dirty="0" smtClean="0"/>
              <a:t>Main Issue:</a:t>
            </a:r>
          </a:p>
          <a:p>
            <a:pPr lvl="1"/>
            <a:r>
              <a:rPr lang="en-US" dirty="0" smtClean="0"/>
              <a:t>Need to deal with failures (hardware, software)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48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3C5F76-530B-E049-A166-AC30EC93FDA7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B70A69-7D54-2545-ACBA-8C85D6A3A5F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Infrastructure </a:t>
            </a:r>
            <a:r>
              <a:rPr lang="en-US" sz="2400" dirty="0" smtClean="0"/>
              <a:t>(from Jeff Dean)</a:t>
            </a:r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41B97F-4FEF-884F-A3D8-50BEA73DEB41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A209A5-7ED1-DF48-AB0F-455AED3A5DE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143000"/>
            <a:ext cx="9505950" cy="5715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Data Center for Big Data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3C8E6B-E10C-0D4E-95D5-763090B3F5B5}" type="datetime1">
              <a:rPr lang="en-US" smtClean="0"/>
              <a:pPr/>
              <a:t>12/9/14</a:t>
            </a:fld>
            <a:endParaRPr lang="en-US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38FF69-4336-8A4F-ABA6-3DB33FE2112C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66801"/>
            <a:ext cx="9621404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Cluster for Big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EEAD-5E44-5E47-8554-CC5B091479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5029200" y="1143000"/>
            <a:ext cx="40386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Racks of commodity servers</a:t>
            </a:r>
          </a:p>
          <a:p>
            <a:r>
              <a:rPr lang="en-US" dirty="0" smtClean="0"/>
              <a:t>Each rack </a:t>
            </a:r>
          </a:p>
          <a:p>
            <a:pPr lvl="1"/>
            <a:r>
              <a:rPr lang="en-US" dirty="0" smtClean="0"/>
              <a:t>LAN switch</a:t>
            </a:r>
          </a:p>
          <a:p>
            <a:pPr lvl="1"/>
            <a:r>
              <a:rPr lang="en-US" dirty="0" smtClean="0"/>
              <a:t>Commodity servers</a:t>
            </a:r>
          </a:p>
          <a:p>
            <a:r>
              <a:rPr lang="en-US" dirty="0" smtClean="0"/>
              <a:t>Each server </a:t>
            </a:r>
          </a:p>
          <a:p>
            <a:pPr lvl="1"/>
            <a:r>
              <a:rPr lang="en-US" dirty="0" smtClean="0"/>
              <a:t>CPUs, Memory, disks</a:t>
            </a:r>
          </a:p>
          <a:p>
            <a:pPr lvl="1"/>
            <a:r>
              <a:rPr lang="en-US" dirty="0" smtClean="0"/>
              <a:t>Commodity OS (e.g. Linux)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52400" y="2655332"/>
            <a:ext cx="1295400" cy="3124200"/>
            <a:chOff x="609600" y="2743200"/>
            <a:chExt cx="1295400" cy="31242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09600" y="2743200"/>
              <a:ext cx="1295400" cy="3124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85800" y="3048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685800" y="3276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85800" y="35052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685800" y="4191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85800" y="4419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685800" y="46482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685800" y="48768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85800" y="51054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85800" y="37338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85800" y="39624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85800" y="5334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85800" y="5562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85800" y="2819400"/>
              <a:ext cx="1143000" cy="228600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Candara"/>
                  <a:cs typeface="Candara"/>
                </a:rPr>
                <a:t>Switch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600200" y="2655332"/>
            <a:ext cx="1295400" cy="3124200"/>
            <a:chOff x="609600" y="2743200"/>
            <a:chExt cx="1295400" cy="31242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609600" y="2743200"/>
              <a:ext cx="1295400" cy="3124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85800" y="3048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85800" y="3276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685800" y="35052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85800" y="4191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685800" y="4419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85800" y="46482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85800" y="48768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85800" y="51054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85800" y="37338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85800" y="39624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85800" y="5334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85800" y="5562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85800" y="2819400"/>
              <a:ext cx="1143000" cy="228600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Candara"/>
                  <a:cs typeface="Candara"/>
                </a:rPr>
                <a:t>Switch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810000" y="2655332"/>
            <a:ext cx="1295400" cy="3124200"/>
            <a:chOff x="609600" y="2743200"/>
            <a:chExt cx="1295400" cy="31242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609600" y="2743200"/>
              <a:ext cx="1295400" cy="3124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85800" y="3048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85800" y="3276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85800" y="35052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85800" y="4191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85800" y="4419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85800" y="46482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85800" y="48768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85800" y="51054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85800" y="37338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685800" y="39624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85800" y="53340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685800" y="5562600"/>
              <a:ext cx="11430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ndara"/>
                  <a:cs typeface="Candara"/>
                </a:rPr>
                <a:t>Node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685800" y="2819400"/>
              <a:ext cx="1143000" cy="228600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Candara"/>
                  <a:cs typeface="Candara"/>
                </a:rPr>
                <a:t>Switch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/>
                <a:cs typeface="Candara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932837" y="349353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…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2362200" y="1893332"/>
            <a:ext cx="1143000" cy="381000"/>
          </a:xfrm>
          <a:prstGeom prst="rect">
            <a:avLst/>
          </a:prstGeom>
          <a:solidFill>
            <a:srgbClr val="FFCC66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Candara"/>
                <a:cs typeface="Candara"/>
              </a:rPr>
              <a:t>Switch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ndara"/>
              <a:cs typeface="Candara"/>
            </a:endParaRPr>
          </a:p>
        </p:txBody>
      </p:sp>
      <p:cxnSp>
        <p:nvCxnSpPr>
          <p:cNvPr id="141" name="Straight Connector 140"/>
          <p:cNvCxnSpPr>
            <a:stCxn id="122" idx="0"/>
          </p:cNvCxnSpPr>
          <p:nvPr/>
        </p:nvCxnSpPr>
        <p:spPr bwMode="auto">
          <a:xfrm flipV="1">
            <a:off x="2247900" y="2274332"/>
            <a:ext cx="5715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37" idx="0"/>
          </p:cNvCxnSpPr>
          <p:nvPr/>
        </p:nvCxnSpPr>
        <p:spPr bwMode="auto">
          <a:xfrm flipH="1" flipV="1">
            <a:off x="3352800" y="2274332"/>
            <a:ext cx="11049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57" name="Group 156"/>
          <p:cNvGrpSpPr/>
          <p:nvPr/>
        </p:nvGrpSpPr>
        <p:grpSpPr>
          <a:xfrm>
            <a:off x="5029200" y="4331732"/>
            <a:ext cx="1828800" cy="1447800"/>
            <a:chOff x="5029200" y="4572000"/>
            <a:chExt cx="1828800" cy="1447800"/>
          </a:xfrm>
        </p:grpSpPr>
        <p:grpSp>
          <p:nvGrpSpPr>
            <p:cNvPr id="156" name="Group 155"/>
            <p:cNvGrpSpPr/>
            <p:nvPr/>
          </p:nvGrpSpPr>
          <p:grpSpPr>
            <a:xfrm>
              <a:off x="6019800" y="4572000"/>
              <a:ext cx="838200" cy="1447800"/>
              <a:chOff x="6019800" y="4572000"/>
              <a:chExt cx="838200" cy="1447800"/>
            </a:xfrm>
          </p:grpSpPr>
          <p:sp>
            <p:nvSpPr>
              <p:cNvPr id="88" name="Rectangle 87"/>
              <p:cNvSpPr/>
              <p:nvPr/>
            </p:nvSpPr>
            <p:spPr bwMode="auto">
              <a:xfrm>
                <a:off x="6096000" y="4953000"/>
                <a:ext cx="685800" cy="30480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rPr>
                  <a:t>CPUs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6096000" y="5257800"/>
                <a:ext cx="685800" cy="30480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</a:rPr>
                  <a:t>MEM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92" name="Can 91"/>
              <p:cNvSpPr/>
              <p:nvPr/>
            </p:nvSpPr>
            <p:spPr bwMode="auto">
              <a:xfrm>
                <a:off x="6172200" y="5562600"/>
                <a:ext cx="561110" cy="381000"/>
              </a:xfrm>
              <a:prstGeom prst="can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6019800" y="4572000"/>
                <a:ext cx="838200" cy="1447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6096000" y="4648200"/>
                <a:ext cx="685800" cy="3175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</a:rPr>
                  <a:t>Linux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7" name="Straight Connector 146"/>
            <p:cNvCxnSpPr/>
            <p:nvPr/>
          </p:nvCxnSpPr>
          <p:spPr bwMode="auto">
            <a:xfrm flipH="1">
              <a:off x="5029200" y="4572000"/>
              <a:ext cx="990600" cy="1143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H="1" flipV="1">
              <a:off x="5029200" y="5943600"/>
              <a:ext cx="9906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5" name="Group 154"/>
          <p:cNvGrpSpPr/>
          <p:nvPr/>
        </p:nvGrpSpPr>
        <p:grpSpPr>
          <a:xfrm>
            <a:off x="800100" y="2148844"/>
            <a:ext cx="1714500" cy="594356"/>
            <a:chOff x="800100" y="2137176"/>
            <a:chExt cx="1714500" cy="594356"/>
          </a:xfrm>
        </p:grpSpPr>
        <p:cxnSp>
          <p:nvCxnSpPr>
            <p:cNvPr id="79" name="Straight Connector 78"/>
            <p:cNvCxnSpPr>
              <a:stCxn id="107" idx="0"/>
            </p:cNvCxnSpPr>
            <p:nvPr/>
          </p:nvCxnSpPr>
          <p:spPr bwMode="auto">
            <a:xfrm flipV="1">
              <a:off x="800100" y="2274332"/>
              <a:ext cx="17145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 rot="20688781">
              <a:off x="996694" y="2137176"/>
              <a:ext cx="1185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1-10Gbits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2215416" y="1524000"/>
            <a:ext cx="14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10-100Gbits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19200" y="5791200"/>
            <a:ext cx="730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i="1" dirty="0">
                <a:solidFill>
                  <a:schemeClr val="tx2"/>
                </a:solidFill>
              </a:rPr>
              <a:t>No physically shared memory or shared </a:t>
            </a:r>
            <a:r>
              <a:rPr lang="en-US" sz="2400" b="1" i="1" dirty="0" smtClean="0">
                <a:solidFill>
                  <a:schemeClr val="tx2"/>
                </a:solidFill>
              </a:rPr>
              <a:t>storage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19200" y="6248400"/>
            <a:ext cx="320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i="1" dirty="0" smtClean="0">
                <a:solidFill>
                  <a:srgbClr val="FF6600"/>
                </a:solidFill>
              </a:rPr>
              <a:t>Many things can fail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  <p:grpSp>
        <p:nvGrpSpPr>
          <p:cNvPr id="161" name="Group 59"/>
          <p:cNvGrpSpPr>
            <a:grpSpLocks/>
          </p:cNvGrpSpPr>
          <p:nvPr/>
        </p:nvGrpSpPr>
        <p:grpSpPr bwMode="auto">
          <a:xfrm>
            <a:off x="1790700" y="5029200"/>
            <a:ext cx="952500" cy="228600"/>
            <a:chOff x="528" y="3408"/>
            <a:chExt cx="1200" cy="144"/>
          </a:xfrm>
        </p:grpSpPr>
        <p:sp>
          <p:nvSpPr>
            <p:cNvPr id="162" name="Line 57"/>
            <p:cNvSpPr>
              <a:spLocks noChangeShapeType="1"/>
            </p:cNvSpPr>
            <p:nvPr/>
          </p:nvSpPr>
          <p:spPr bwMode="auto">
            <a:xfrm>
              <a:off x="576" y="3408"/>
              <a:ext cx="115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58"/>
            <p:cNvSpPr>
              <a:spLocks noChangeShapeType="1"/>
            </p:cNvSpPr>
            <p:nvPr/>
          </p:nvSpPr>
          <p:spPr bwMode="auto">
            <a:xfrm flipH="1">
              <a:off x="528" y="3408"/>
              <a:ext cx="120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" name="Group 59"/>
          <p:cNvGrpSpPr>
            <a:grpSpLocks/>
          </p:cNvGrpSpPr>
          <p:nvPr/>
        </p:nvGrpSpPr>
        <p:grpSpPr bwMode="auto">
          <a:xfrm>
            <a:off x="304800" y="4343400"/>
            <a:ext cx="952500" cy="228600"/>
            <a:chOff x="528" y="3408"/>
            <a:chExt cx="1200" cy="144"/>
          </a:xfrm>
        </p:grpSpPr>
        <p:sp>
          <p:nvSpPr>
            <p:cNvPr id="165" name="Line 57"/>
            <p:cNvSpPr>
              <a:spLocks noChangeShapeType="1"/>
            </p:cNvSpPr>
            <p:nvPr/>
          </p:nvSpPr>
          <p:spPr bwMode="auto">
            <a:xfrm>
              <a:off x="576" y="3408"/>
              <a:ext cx="115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58"/>
            <p:cNvSpPr>
              <a:spLocks noChangeShapeType="1"/>
            </p:cNvSpPr>
            <p:nvPr/>
          </p:nvSpPr>
          <p:spPr bwMode="auto">
            <a:xfrm flipH="1">
              <a:off x="528" y="3408"/>
              <a:ext cx="120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" name="Group 59"/>
          <p:cNvGrpSpPr>
            <a:grpSpLocks/>
          </p:cNvGrpSpPr>
          <p:nvPr/>
        </p:nvGrpSpPr>
        <p:grpSpPr bwMode="auto">
          <a:xfrm>
            <a:off x="3962400" y="2743200"/>
            <a:ext cx="952500" cy="228600"/>
            <a:chOff x="528" y="3408"/>
            <a:chExt cx="1200" cy="144"/>
          </a:xfrm>
        </p:grpSpPr>
        <p:sp>
          <p:nvSpPr>
            <p:cNvPr id="168" name="Line 57"/>
            <p:cNvSpPr>
              <a:spLocks noChangeShapeType="1"/>
            </p:cNvSpPr>
            <p:nvPr/>
          </p:nvSpPr>
          <p:spPr bwMode="auto">
            <a:xfrm>
              <a:off x="576" y="3408"/>
              <a:ext cx="115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58"/>
            <p:cNvSpPr>
              <a:spLocks noChangeShapeType="1"/>
            </p:cNvSpPr>
            <p:nvPr/>
          </p:nvSpPr>
          <p:spPr bwMode="auto">
            <a:xfrm flipH="1">
              <a:off x="528" y="3408"/>
              <a:ext cx="120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61" grpId="0"/>
      <p:bldP spid="138" grpId="0" animBg="1"/>
      <p:bldP spid="158" grpId="0"/>
      <p:bldP spid="159" grpId="0"/>
      <p:bldP spid="160" grpId="0"/>
    </p:bld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8718</TotalTime>
  <Words>1321</Words>
  <Application>Microsoft Macintosh PowerPoint</Application>
  <PresentationFormat>On-screen Show (4:3)</PresentationFormat>
  <Paragraphs>328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Echo</vt:lpstr>
      <vt:lpstr>Cluster computing for Big Data, and MapReduce</vt:lpstr>
      <vt:lpstr>Parallel Computing</vt:lpstr>
      <vt:lpstr>Types of Parallel Systems</vt:lpstr>
      <vt:lpstr>Programming with Shared Memory</vt:lpstr>
      <vt:lpstr>Programming with Message Passing</vt:lpstr>
      <vt:lpstr>Commodity Clusters</vt:lpstr>
      <vt:lpstr>Google Infrastructure (from Jeff Dean)</vt:lpstr>
      <vt:lpstr>A Data Center for Big Data</vt:lpstr>
      <vt:lpstr>A Cluster for Big Data</vt:lpstr>
      <vt:lpstr>Failures at Google</vt:lpstr>
      <vt:lpstr>Replication</vt:lpstr>
      <vt:lpstr>Goals</vt:lpstr>
      <vt:lpstr>Modern Software Stack</vt:lpstr>
      <vt:lpstr>Rest of this lecture</vt:lpstr>
      <vt:lpstr>MapReduce in High-Level Langauges</vt:lpstr>
      <vt:lpstr>Word Count Example</vt:lpstr>
      <vt:lpstr>Word Count, cont’d</vt:lpstr>
      <vt:lpstr>Word Count, cont’d</vt:lpstr>
      <vt:lpstr>Map Example</vt:lpstr>
      <vt:lpstr>Reduce Example</vt:lpstr>
      <vt:lpstr>Example Applications using MapReduce</vt:lpstr>
      <vt:lpstr>MapReduce (behind the scenes)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Valued Sony Customer</dc:creator>
  <cp:lastModifiedBy>Sanjeev</cp:lastModifiedBy>
  <cp:revision>178</cp:revision>
  <cp:lastPrinted>2012-09-13T01:42:57Z</cp:lastPrinted>
  <dcterms:created xsi:type="dcterms:W3CDTF">2013-02-08T22:01:58Z</dcterms:created>
  <dcterms:modified xsi:type="dcterms:W3CDTF">2014-12-09T19:12:12Z</dcterms:modified>
</cp:coreProperties>
</file>