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handoutMasterIdLst>
    <p:handoutMasterId r:id="rId29"/>
  </p:handoutMasterIdLst>
  <p:sldIdLst>
    <p:sldId id="256" r:id="rId2"/>
    <p:sldId id="278" r:id="rId3"/>
    <p:sldId id="297" r:id="rId4"/>
    <p:sldId id="296" r:id="rId5"/>
    <p:sldId id="298" r:id="rId6"/>
    <p:sldId id="299" r:id="rId7"/>
    <p:sldId id="305" r:id="rId8"/>
    <p:sldId id="337" r:id="rId9"/>
    <p:sldId id="330" r:id="rId10"/>
    <p:sldId id="329" r:id="rId11"/>
    <p:sldId id="303" r:id="rId12"/>
    <p:sldId id="302" r:id="rId13"/>
    <p:sldId id="338" r:id="rId14"/>
    <p:sldId id="306" r:id="rId15"/>
    <p:sldId id="309" r:id="rId16"/>
    <p:sldId id="308" r:id="rId17"/>
    <p:sldId id="331" r:id="rId18"/>
    <p:sldId id="307" r:id="rId19"/>
    <p:sldId id="325" r:id="rId20"/>
    <p:sldId id="332" r:id="rId21"/>
    <p:sldId id="333" r:id="rId22"/>
    <p:sldId id="328" r:id="rId23"/>
    <p:sldId id="326" r:id="rId24"/>
    <p:sldId id="327" r:id="rId25"/>
    <p:sldId id="334" r:id="rId26"/>
    <p:sldId id="339" r:id="rId27"/>
    <p:sldId id="340" r:id="rId28"/>
  </p:sldIdLst>
  <p:sldSz cx="9144000" cy="6858000" type="screen4x3"/>
  <p:notesSz cx="7315200" cy="9601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4446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143375" y="0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B598B8D-4EB4-4340-9655-E7D71345023B}" type="datetimeFigureOut">
              <a:rPr lang="en-US" smtClean="0"/>
              <a:t>11/13/2014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120188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143375" y="9120188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6D9B24F-015A-43AF-9321-E99409BC6C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589732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57669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21493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02374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63190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8463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73824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11/12/2014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03882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11/12/2014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10515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11/12/2014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30255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17613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16473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11/12/2014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52318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chemeClr val="tx2"/>
                </a:solidFill>
              </a:rPr>
              <a:t>Flipped Lecture</a:t>
            </a:r>
            <a:br>
              <a:rPr lang="en-US" b="1" dirty="0" smtClean="0">
                <a:solidFill>
                  <a:schemeClr val="tx2"/>
                </a:solidFill>
              </a:rPr>
            </a:br>
            <a:r>
              <a:rPr lang="en-US" b="1" dirty="0" smtClean="0">
                <a:solidFill>
                  <a:schemeClr val="tx2"/>
                </a:solidFill>
              </a:rPr>
              <a:t>Concepts</a:t>
            </a:r>
            <a:br>
              <a:rPr lang="en-US" b="1" dirty="0" smtClean="0">
                <a:solidFill>
                  <a:schemeClr val="tx2"/>
                </a:solidFill>
              </a:rPr>
            </a:br>
            <a:endParaRPr lang="en-US" b="1" dirty="0">
              <a:solidFill>
                <a:schemeClr val="tx2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Week </a:t>
            </a:r>
            <a:r>
              <a:rPr lang="en-US" dirty="0" smtClean="0"/>
              <a:t>9 </a:t>
            </a:r>
            <a:endParaRPr lang="en-US" dirty="0" smtClean="0"/>
          </a:p>
          <a:p>
            <a:r>
              <a:rPr lang="en-US" dirty="0" err="1" smtClean="0"/>
              <a:t>Ananda</a:t>
            </a:r>
            <a:r>
              <a:rPr lang="en-US" dirty="0" smtClean="0"/>
              <a:t> </a:t>
            </a:r>
            <a:r>
              <a:rPr lang="en-US" dirty="0" err="1" smtClean="0"/>
              <a:t>Guna</a:t>
            </a:r>
            <a:endParaRPr lang="en-US" dirty="0" smtClean="0"/>
          </a:p>
          <a:p>
            <a:r>
              <a:rPr lang="en-US" dirty="0" smtClean="0"/>
              <a:t>11.13.14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7505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chemeClr val="tx2"/>
                </a:solidFill>
              </a:rPr>
              <a:t>Dijkstra’s</a:t>
            </a:r>
            <a:r>
              <a:rPr lang="en-US" dirty="0" smtClean="0">
                <a:solidFill>
                  <a:schemeClr val="tx2"/>
                </a:solidFill>
              </a:rPr>
              <a:t> Algorithm</a:t>
            </a:r>
            <a:endParaRPr lang="en-US" dirty="0">
              <a:solidFill>
                <a:schemeClr val="tx2"/>
              </a:solidFill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557" y="1371600"/>
            <a:ext cx="9039225" cy="1533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3112943"/>
            <a:ext cx="5381625" cy="31664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47533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Complexity of </a:t>
            </a:r>
            <a:r>
              <a:rPr lang="en-US" dirty="0" err="1" smtClean="0"/>
              <a:t>Dijkstra’s</a:t>
            </a: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213" y="1700213"/>
            <a:ext cx="8791575" cy="3457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13439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tx2"/>
                </a:solidFill>
              </a:rPr>
              <a:t>Acyclic edge-weighted digraph</a:t>
            </a:r>
            <a:endParaRPr lang="en-US" b="1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590800"/>
            <a:ext cx="8229600" cy="3535363"/>
          </a:xfrm>
        </p:spPr>
        <p:txBody>
          <a:bodyPr/>
          <a:lstStyle/>
          <a:p>
            <a:r>
              <a:rPr lang="en-US" dirty="0" smtClean="0"/>
              <a:t>answer</a:t>
            </a:r>
          </a:p>
          <a:p>
            <a:pPr lvl="1"/>
            <a:r>
              <a:rPr lang="en-US" sz="2400" dirty="0" smtClean="0"/>
              <a:t>Find a topological sort of the vertices</a:t>
            </a:r>
          </a:p>
          <a:p>
            <a:pPr lvl="1"/>
            <a:r>
              <a:rPr lang="en-US" sz="2400" dirty="0"/>
              <a:t>Relax all edges adjacent from that </a:t>
            </a:r>
            <a:r>
              <a:rPr lang="en-US" sz="2400" dirty="0" smtClean="0"/>
              <a:t>vertex</a:t>
            </a:r>
          </a:p>
          <a:p>
            <a:pPr lvl="1"/>
            <a:r>
              <a:rPr lang="en-US" sz="2400" dirty="0" smtClean="0"/>
              <a:t>Algorithm computes SPT in time proportional to E + V</a:t>
            </a:r>
          </a:p>
          <a:p>
            <a:pPr lvl="1"/>
            <a:r>
              <a:rPr lang="en-US" sz="2400" dirty="0" smtClean="0"/>
              <a:t>The algorithm works even if there are negative edges</a:t>
            </a:r>
            <a:endParaRPr lang="en-US" sz="2400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415761"/>
            <a:ext cx="8534400" cy="1085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39550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tx2"/>
                </a:solidFill>
              </a:rPr>
              <a:t>Acyclic edge-weighted digraph</a:t>
            </a:r>
            <a:endParaRPr lang="en-US" dirty="0"/>
          </a:p>
        </p:txBody>
      </p:sp>
      <p:pic>
        <p:nvPicPr>
          <p:cNvPr id="19460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1406236"/>
            <a:ext cx="6324600" cy="50035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10905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2"/>
                </a:solidFill>
              </a:rPr>
              <a:t>Negative weights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295401"/>
            <a:ext cx="8229600" cy="35814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SPT exists </a:t>
            </a:r>
            <a:r>
              <a:rPr lang="en-US" dirty="0" err="1" smtClean="0"/>
              <a:t>iff</a:t>
            </a:r>
            <a:r>
              <a:rPr lang="en-US" dirty="0" smtClean="0"/>
              <a:t> there are no negative cycles reachable from s</a:t>
            </a:r>
          </a:p>
          <a:p>
            <a:r>
              <a:rPr lang="en-US" dirty="0" err="1" smtClean="0"/>
              <a:t>Dijkstra’s</a:t>
            </a:r>
            <a:r>
              <a:rPr lang="en-US" dirty="0" smtClean="0"/>
              <a:t> can give incorrect results if there are negative edges. </a:t>
            </a:r>
          </a:p>
          <a:p>
            <a:r>
              <a:rPr lang="en-US" dirty="0" smtClean="0">
                <a:solidFill>
                  <a:schemeClr val="accent1"/>
                </a:solidFill>
              </a:rPr>
              <a:t>Bellman-Ford algorithm</a:t>
            </a:r>
          </a:p>
          <a:p>
            <a:pPr lvl="2"/>
            <a:r>
              <a:rPr lang="en-US" dirty="0"/>
              <a:t>Initialize </a:t>
            </a:r>
            <a:r>
              <a:rPr lang="en-US" dirty="0" err="1"/>
              <a:t>distTo</a:t>
            </a:r>
            <a:r>
              <a:rPr lang="en-US" dirty="0"/>
              <a:t>[s] = 0 and </a:t>
            </a:r>
            <a:r>
              <a:rPr lang="en-US" dirty="0" err="1"/>
              <a:t>distTo</a:t>
            </a:r>
            <a:r>
              <a:rPr lang="en-US" dirty="0"/>
              <a:t>[v] = ∞ for all other vertices.</a:t>
            </a:r>
          </a:p>
          <a:p>
            <a:pPr lvl="2"/>
            <a:r>
              <a:rPr lang="en-US" dirty="0"/>
              <a:t>Repeat V </a:t>
            </a:r>
            <a:r>
              <a:rPr lang="en-US" dirty="0" smtClean="0"/>
              <a:t>times and </a:t>
            </a:r>
            <a:r>
              <a:rPr lang="en-US" dirty="0"/>
              <a:t>r</a:t>
            </a:r>
            <a:r>
              <a:rPr lang="en-US" dirty="0" smtClean="0"/>
              <a:t>elax </a:t>
            </a:r>
            <a:r>
              <a:rPr lang="en-US" dirty="0"/>
              <a:t>each </a:t>
            </a:r>
            <a:r>
              <a:rPr lang="en-US" dirty="0" smtClean="0"/>
              <a:t>edge</a:t>
            </a:r>
          </a:p>
          <a:p>
            <a:pPr lvl="2"/>
            <a:r>
              <a:rPr lang="en-US" dirty="0" smtClean="0"/>
              <a:t>Runtime E*V</a:t>
            </a: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0200" y="5029200"/>
            <a:ext cx="5448300" cy="1581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1530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44562"/>
          </a:xfrm>
        </p:spPr>
        <p:txBody>
          <a:bodyPr/>
          <a:lstStyle/>
          <a:p>
            <a:r>
              <a:rPr lang="en-US" b="1" dirty="0" smtClean="0">
                <a:solidFill>
                  <a:schemeClr val="tx2"/>
                </a:solidFill>
              </a:rPr>
              <a:t>Summary</a:t>
            </a:r>
            <a:endParaRPr lang="en-US" b="1" dirty="0">
              <a:solidFill>
                <a:schemeClr val="tx2"/>
              </a:solidFill>
            </a:endParaRPr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143000"/>
            <a:ext cx="7580734" cy="472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96199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tx2"/>
                </a:solidFill>
              </a:rPr>
              <a:t>Finding a negativ</a:t>
            </a:r>
            <a:r>
              <a:rPr lang="en-US" b="1" dirty="0" smtClean="0">
                <a:solidFill>
                  <a:schemeClr val="tx2"/>
                </a:solidFill>
              </a:rPr>
              <a:t>e cycle</a:t>
            </a:r>
            <a:endParaRPr lang="en-US" b="1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830763"/>
          </a:xfrm>
        </p:spPr>
        <p:txBody>
          <a:bodyPr>
            <a:normAutofit/>
          </a:bodyPr>
          <a:lstStyle/>
          <a:p>
            <a:r>
              <a:rPr lang="en-US" sz="2800" b="1" dirty="0"/>
              <a:t>Observation.</a:t>
            </a:r>
            <a:r>
              <a:rPr lang="en-US" sz="2800" dirty="0"/>
              <a:t> If there is a negative cycle, Bellman-Ford gets stuck in loop, </a:t>
            </a:r>
            <a:r>
              <a:rPr lang="en-US" sz="2800" dirty="0" smtClean="0"/>
              <a:t>updating </a:t>
            </a:r>
            <a:r>
              <a:rPr lang="en-US" sz="2800" dirty="0" err="1"/>
              <a:t>distTo</a:t>
            </a:r>
            <a:r>
              <a:rPr lang="en-US" sz="2800" dirty="0"/>
              <a:t>[] and </a:t>
            </a:r>
            <a:r>
              <a:rPr lang="en-US" sz="2800" dirty="0" err="1"/>
              <a:t>edgeTo</a:t>
            </a:r>
            <a:r>
              <a:rPr lang="en-US" sz="2800" dirty="0"/>
              <a:t>[] entries of vertices in the </a:t>
            </a:r>
            <a:r>
              <a:rPr lang="en-US" sz="2800" dirty="0" err="1" smtClean="0"/>
              <a:t>cycl</a:t>
            </a:r>
            <a:endParaRPr lang="en-US" sz="2800" dirty="0" smtClean="0"/>
          </a:p>
          <a:p>
            <a:endParaRPr lang="en-US" sz="2800" dirty="0"/>
          </a:p>
          <a:p>
            <a:r>
              <a:rPr lang="en-US" sz="2800" b="1" dirty="0"/>
              <a:t>Proposition.</a:t>
            </a:r>
            <a:r>
              <a:rPr lang="en-US" sz="2800" dirty="0"/>
              <a:t> If Bellman-Ford updates any vertex v in pass V, there </a:t>
            </a:r>
            <a:r>
              <a:rPr lang="en-US" sz="2800" dirty="0" smtClean="0"/>
              <a:t>exists a </a:t>
            </a:r>
            <a:r>
              <a:rPr lang="en-US" sz="2800" dirty="0"/>
              <a:t>negative cycle (and can trace </a:t>
            </a:r>
            <a:r>
              <a:rPr lang="en-US" sz="2800" dirty="0" err="1"/>
              <a:t>edgeTo</a:t>
            </a:r>
            <a:r>
              <a:rPr lang="en-US" sz="2800" dirty="0"/>
              <a:t>[v] entries back to find </a:t>
            </a:r>
            <a:r>
              <a:rPr lang="en-US" sz="2800" dirty="0" smtClean="0"/>
              <a:t>one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96137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chemeClr val="tx2"/>
                </a:solidFill>
              </a:rPr>
              <a:t>Mincut</a:t>
            </a:r>
            <a:r>
              <a:rPr lang="en-US" dirty="0" smtClean="0">
                <a:solidFill>
                  <a:schemeClr val="tx2"/>
                </a:solidFill>
              </a:rPr>
              <a:t> problem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Def. </a:t>
            </a:r>
            <a:r>
              <a:rPr lang="en-US" dirty="0"/>
              <a:t>A </a:t>
            </a:r>
            <a:r>
              <a:rPr lang="en-US" dirty="0" err="1">
                <a:solidFill>
                  <a:schemeClr val="accent2"/>
                </a:solidFill>
              </a:rPr>
              <a:t>st</a:t>
            </a:r>
            <a:r>
              <a:rPr lang="en-US" dirty="0">
                <a:solidFill>
                  <a:schemeClr val="accent2"/>
                </a:solidFill>
              </a:rPr>
              <a:t>-cut </a:t>
            </a:r>
            <a:r>
              <a:rPr lang="en-US" dirty="0"/>
              <a:t>(cut) is a partition of the vertices into two disjoint </a:t>
            </a:r>
            <a:r>
              <a:rPr lang="en-US" dirty="0" smtClean="0"/>
              <a:t>sets, with </a:t>
            </a:r>
            <a:r>
              <a:rPr lang="en-US" dirty="0"/>
              <a:t>s in one set A and t in the other set B.</a:t>
            </a:r>
          </a:p>
          <a:p>
            <a:r>
              <a:rPr lang="en-US" b="1" dirty="0"/>
              <a:t>Def.</a:t>
            </a:r>
            <a:r>
              <a:rPr lang="en-US" dirty="0"/>
              <a:t> Its </a:t>
            </a:r>
            <a:r>
              <a:rPr lang="en-US" dirty="0">
                <a:solidFill>
                  <a:schemeClr val="accent2"/>
                </a:solidFill>
              </a:rPr>
              <a:t>capacity</a:t>
            </a:r>
            <a:r>
              <a:rPr lang="en-US" dirty="0"/>
              <a:t> is the sum of the capacities of the edges from A to </a:t>
            </a:r>
            <a:r>
              <a:rPr lang="en-US" dirty="0" smtClean="0"/>
              <a:t>B</a:t>
            </a:r>
          </a:p>
          <a:p>
            <a:r>
              <a:rPr lang="en-US" b="1" dirty="0"/>
              <a:t>Minimum </a:t>
            </a:r>
            <a:r>
              <a:rPr lang="en-US" b="1" dirty="0" err="1"/>
              <a:t>st</a:t>
            </a:r>
            <a:r>
              <a:rPr lang="en-US" b="1" dirty="0"/>
              <a:t>-cut (</a:t>
            </a:r>
            <a:r>
              <a:rPr lang="en-US" b="1" dirty="0" err="1"/>
              <a:t>mincut</a:t>
            </a:r>
            <a:r>
              <a:rPr lang="en-US" b="1" dirty="0"/>
              <a:t>) </a:t>
            </a:r>
            <a:r>
              <a:rPr lang="en-US" b="1" dirty="0" smtClean="0"/>
              <a:t>problem</a:t>
            </a:r>
            <a:endParaRPr lang="en-US" dirty="0"/>
          </a:p>
          <a:p>
            <a:pPr lvl="1"/>
            <a:r>
              <a:rPr lang="en-US" dirty="0" smtClean="0"/>
              <a:t>Find </a:t>
            </a:r>
            <a:r>
              <a:rPr lang="en-US" dirty="0"/>
              <a:t>a cut of minimum capacity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8139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chemeClr val="tx2"/>
                </a:solidFill>
              </a:rPr>
              <a:t>Maxflow</a:t>
            </a:r>
            <a:r>
              <a:rPr lang="en-US" dirty="0" smtClean="0">
                <a:solidFill>
                  <a:schemeClr val="tx2"/>
                </a:solidFill>
              </a:rPr>
              <a:t> problem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983163"/>
          </a:xfrm>
        </p:spPr>
        <p:txBody>
          <a:bodyPr>
            <a:normAutofit/>
          </a:bodyPr>
          <a:lstStyle/>
          <a:p>
            <a:r>
              <a:rPr lang="en-US" dirty="0"/>
              <a:t>Def. An </a:t>
            </a:r>
            <a:r>
              <a:rPr lang="en-US" dirty="0" err="1"/>
              <a:t>st</a:t>
            </a:r>
            <a:r>
              <a:rPr lang="en-US" dirty="0"/>
              <a:t>-flow (flow) is an assignment of values to the edges such </a:t>
            </a:r>
            <a:r>
              <a:rPr lang="en-US" dirty="0" smtClean="0"/>
              <a:t>that</a:t>
            </a:r>
          </a:p>
          <a:p>
            <a:pPr lvl="1"/>
            <a:r>
              <a:rPr lang="en-US" sz="2400" dirty="0" smtClean="0"/>
              <a:t>Capacity </a:t>
            </a:r>
            <a:r>
              <a:rPr lang="en-US" sz="2400" dirty="0"/>
              <a:t>constraint: 0 ≤ edge's flow ≤ edge's </a:t>
            </a:r>
            <a:r>
              <a:rPr lang="en-US" sz="2400" dirty="0" smtClean="0"/>
              <a:t>capacity.</a:t>
            </a:r>
          </a:p>
          <a:p>
            <a:pPr lvl="1"/>
            <a:r>
              <a:rPr lang="en-US" sz="2400" dirty="0" smtClean="0"/>
              <a:t>Local </a:t>
            </a:r>
            <a:r>
              <a:rPr lang="en-US" sz="2400" dirty="0"/>
              <a:t>equilibrium: inflow = outflow at every vertex (except s and t).</a:t>
            </a:r>
            <a:endParaRPr lang="en-US" sz="2400" dirty="0"/>
          </a:p>
        </p:txBody>
      </p:sp>
      <p:sp>
        <p:nvSpPr>
          <p:cNvPr id="3" name="TextBox 2"/>
          <p:cNvSpPr txBox="1"/>
          <p:nvPr/>
        </p:nvSpPr>
        <p:spPr>
          <a:xfrm>
            <a:off x="1371600" y="3886200"/>
            <a:ext cx="6400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i="1" dirty="0" err="1" smtClean="0">
                <a:solidFill>
                  <a:schemeClr val="accent1"/>
                </a:solidFill>
              </a:rPr>
              <a:t>Maxflow</a:t>
            </a:r>
            <a:r>
              <a:rPr lang="en-US" sz="3600" i="1" dirty="0" smtClean="0">
                <a:solidFill>
                  <a:schemeClr val="accent1"/>
                </a:solidFill>
              </a:rPr>
              <a:t> and </a:t>
            </a:r>
            <a:r>
              <a:rPr lang="en-US" sz="3600" i="1" dirty="0" err="1" smtClean="0">
                <a:solidFill>
                  <a:schemeClr val="accent1"/>
                </a:solidFill>
              </a:rPr>
              <a:t>mincut</a:t>
            </a:r>
            <a:r>
              <a:rPr lang="en-US" sz="3600" i="1" dirty="0" smtClean="0">
                <a:solidFill>
                  <a:schemeClr val="accent1"/>
                </a:solidFill>
              </a:rPr>
              <a:t> problems are dual</a:t>
            </a:r>
            <a:endParaRPr lang="en-US" sz="3600" i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9436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Ford-Fulkerson algorithm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solidFill>
                  <a:schemeClr val="accent1"/>
                </a:solidFill>
              </a:rPr>
              <a:t>Augmenting path</a:t>
            </a:r>
            <a:r>
              <a:rPr lang="en-US" dirty="0"/>
              <a:t>. Find an undirected path from s to t such </a:t>
            </a:r>
            <a:r>
              <a:rPr lang="en-US" dirty="0" smtClean="0"/>
              <a:t>that</a:t>
            </a:r>
          </a:p>
          <a:p>
            <a:pPr lvl="1"/>
            <a:r>
              <a:rPr lang="en-US" dirty="0" smtClean="0"/>
              <a:t>Can </a:t>
            </a:r>
            <a:r>
              <a:rPr lang="en-US" dirty="0"/>
              <a:t>increase flow on forward edges (not </a:t>
            </a:r>
            <a:r>
              <a:rPr lang="en-US" dirty="0" smtClean="0"/>
              <a:t>full)</a:t>
            </a:r>
          </a:p>
          <a:p>
            <a:pPr lvl="1"/>
            <a:r>
              <a:rPr lang="en-US" dirty="0" smtClean="0"/>
              <a:t>can </a:t>
            </a:r>
            <a:r>
              <a:rPr lang="en-US" dirty="0"/>
              <a:t>decrease flow on backward edge (not empty</a:t>
            </a:r>
            <a:r>
              <a:rPr lang="en-US" dirty="0" smtClean="0"/>
              <a:t>).</a:t>
            </a:r>
          </a:p>
          <a:p>
            <a:r>
              <a:rPr lang="en-US" dirty="0">
                <a:solidFill>
                  <a:schemeClr val="accent1"/>
                </a:solidFill>
              </a:rPr>
              <a:t>Termination</a:t>
            </a:r>
            <a:r>
              <a:rPr lang="en-US" dirty="0"/>
              <a:t>. All paths from s to t are blocked by either </a:t>
            </a:r>
            <a:r>
              <a:rPr lang="en-US" dirty="0" smtClean="0"/>
              <a:t>a</a:t>
            </a:r>
          </a:p>
          <a:p>
            <a:pPr lvl="1"/>
            <a:r>
              <a:rPr lang="en-US" dirty="0" smtClean="0"/>
              <a:t>Full </a:t>
            </a:r>
            <a:r>
              <a:rPr lang="en-US" dirty="0"/>
              <a:t>forward </a:t>
            </a:r>
            <a:r>
              <a:rPr lang="en-US" dirty="0" smtClean="0"/>
              <a:t>edge</a:t>
            </a:r>
          </a:p>
          <a:p>
            <a:pPr lvl="1"/>
            <a:r>
              <a:rPr lang="en-US" dirty="0" smtClean="0"/>
              <a:t>Empty </a:t>
            </a:r>
            <a:r>
              <a:rPr lang="en-US" dirty="0"/>
              <a:t>backward edge</a:t>
            </a:r>
          </a:p>
        </p:txBody>
      </p:sp>
    </p:spTree>
    <p:extLst>
      <p:ext uri="{BB962C8B-B14F-4D97-AF65-F5344CB8AC3E}">
        <p14:creationId xmlns:p14="http://schemas.microsoft.com/office/powerpoint/2010/main" val="1203454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868362"/>
          </a:xfrm>
        </p:spPr>
        <p:txBody>
          <a:bodyPr/>
          <a:lstStyle/>
          <a:p>
            <a:r>
              <a:rPr lang="en-US" b="1" dirty="0" smtClean="0">
                <a:solidFill>
                  <a:schemeClr val="tx2"/>
                </a:solidFill>
              </a:rPr>
              <a:t>Topics this week</a:t>
            </a:r>
            <a:endParaRPr lang="en-US" b="1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1219200"/>
            <a:ext cx="7498080" cy="49530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Shortest Path</a:t>
            </a:r>
            <a:endParaRPr lang="en-US" dirty="0"/>
          </a:p>
          <a:p>
            <a:pPr lvl="1"/>
            <a:r>
              <a:rPr lang="en-US" dirty="0" smtClean="0"/>
              <a:t>API</a:t>
            </a:r>
          </a:p>
          <a:p>
            <a:pPr lvl="1"/>
            <a:r>
              <a:rPr lang="en-US" dirty="0" err="1" smtClean="0"/>
              <a:t>Dijkstra’s</a:t>
            </a:r>
            <a:endParaRPr lang="en-US" dirty="0" smtClean="0"/>
          </a:p>
          <a:p>
            <a:pPr lvl="1"/>
            <a:r>
              <a:rPr lang="en-US" dirty="0" smtClean="0"/>
              <a:t>Negative weight</a:t>
            </a:r>
            <a:endParaRPr lang="en-US" dirty="0" smtClean="0"/>
          </a:p>
          <a:p>
            <a:pPr lvl="1"/>
            <a:r>
              <a:rPr lang="en-US" dirty="0" smtClean="0"/>
              <a:t>Edge-weighted DAG</a:t>
            </a:r>
            <a:endParaRPr lang="en-US" dirty="0" smtClean="0"/>
          </a:p>
          <a:p>
            <a:r>
              <a:rPr lang="en-US" dirty="0" smtClean="0"/>
              <a:t>Flow diagrams</a:t>
            </a:r>
            <a:endParaRPr lang="en-US" dirty="0" smtClean="0"/>
          </a:p>
          <a:p>
            <a:pPr lvl="1"/>
            <a:r>
              <a:rPr lang="en-US" dirty="0" smtClean="0"/>
              <a:t>Ford-Fulkerson algorithm</a:t>
            </a:r>
            <a:endParaRPr lang="en-US" dirty="0" smtClean="0"/>
          </a:p>
          <a:p>
            <a:pPr lvl="1"/>
            <a:r>
              <a:rPr lang="en-US" dirty="0" err="1" smtClean="0"/>
              <a:t>Maxflow-mincut</a:t>
            </a:r>
            <a:r>
              <a:rPr lang="en-US" dirty="0" smtClean="0"/>
              <a:t> theorem</a:t>
            </a:r>
            <a:endParaRPr lang="en-US" dirty="0" smtClean="0"/>
          </a:p>
          <a:p>
            <a:pPr lvl="1"/>
            <a:r>
              <a:rPr lang="en-US" dirty="0" smtClean="0"/>
              <a:t>Implementation</a:t>
            </a:r>
          </a:p>
          <a:p>
            <a:pPr lvl="1"/>
            <a:r>
              <a:rPr lang="en-US" dirty="0" smtClean="0"/>
              <a:t>runtime</a:t>
            </a:r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COS 226 - Fall 2014 - Princeton University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370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Alg</a:t>
            </a:r>
            <a:r>
              <a:rPr lang="en-US" dirty="0" smtClean="0"/>
              <a:t>orithm</a:t>
            </a:r>
            <a:endParaRPr lang="en-US" dirty="0"/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9036" y="1600200"/>
            <a:ext cx="7162800" cy="2952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75473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Bad Case</a:t>
            </a:r>
            <a:endParaRPr lang="en-US" dirty="0"/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0" y="990600"/>
            <a:ext cx="5181600" cy="4467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371600" y="5638800"/>
            <a:ext cx="6705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/>
              <a:t>Bad news. </a:t>
            </a:r>
            <a:r>
              <a:rPr lang="en-US" dirty="0"/>
              <a:t>Even when edge capacities are integers, number of augmenting </a:t>
            </a:r>
            <a:r>
              <a:rPr lang="en-US" dirty="0" smtClean="0"/>
              <a:t> paths </a:t>
            </a:r>
            <a:r>
              <a:rPr lang="en-US" dirty="0"/>
              <a:t>could be equal to the value of the </a:t>
            </a:r>
            <a:r>
              <a:rPr lang="en-US" dirty="0" err="1" smtClean="0"/>
              <a:t>maxflow</a:t>
            </a:r>
            <a:r>
              <a:rPr lang="en-US" dirty="0" smtClean="0"/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Exponential runtime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8366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tx2"/>
                </a:solidFill>
              </a:rPr>
              <a:t>Avoiding bad case</a:t>
            </a:r>
            <a:endParaRPr lang="en-US" b="1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1"/>
            <a:ext cx="8229600" cy="2286000"/>
          </a:xfrm>
        </p:spPr>
        <p:txBody>
          <a:bodyPr/>
          <a:lstStyle/>
          <a:p>
            <a:r>
              <a:rPr lang="en-US" dirty="0"/>
              <a:t> U</a:t>
            </a:r>
            <a:r>
              <a:rPr lang="en-US" dirty="0" smtClean="0"/>
              <a:t>se </a:t>
            </a:r>
            <a:r>
              <a:rPr lang="en-US" dirty="0"/>
              <a:t>shortest/fattest </a:t>
            </a:r>
            <a:r>
              <a:rPr lang="en-US" dirty="0" smtClean="0"/>
              <a:t>path</a:t>
            </a:r>
          </a:p>
          <a:p>
            <a:r>
              <a:rPr lang="en-US" dirty="0"/>
              <a:t>Use care when selecting augmenting </a:t>
            </a:r>
            <a:r>
              <a:rPr lang="en-US" dirty="0" smtClean="0"/>
              <a:t>paths.</a:t>
            </a:r>
          </a:p>
          <a:p>
            <a:pPr lvl="1"/>
            <a:r>
              <a:rPr lang="en-US" dirty="0" smtClean="0"/>
              <a:t>Some </a:t>
            </a:r>
            <a:r>
              <a:rPr lang="en-US" dirty="0"/>
              <a:t>choices lead to exponential </a:t>
            </a:r>
            <a:r>
              <a:rPr lang="en-US" dirty="0" smtClean="0"/>
              <a:t>algorithms.</a:t>
            </a:r>
          </a:p>
          <a:p>
            <a:pPr lvl="1"/>
            <a:r>
              <a:rPr lang="en-US" dirty="0" smtClean="0"/>
              <a:t>Clever </a:t>
            </a:r>
            <a:r>
              <a:rPr lang="en-US" dirty="0"/>
              <a:t>choices lead to polynomial algorithms</a:t>
            </a:r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1612" y="3733800"/>
            <a:ext cx="6200775" cy="2705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010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>
                <a:solidFill>
                  <a:schemeClr val="tx2"/>
                </a:solidFill>
              </a:rPr>
              <a:t>Maxflow-mincut</a:t>
            </a:r>
            <a:r>
              <a:rPr lang="en-US" dirty="0">
                <a:solidFill>
                  <a:schemeClr val="tx2"/>
                </a:solidFill>
              </a:rPr>
              <a:t> theorem</a:t>
            </a:r>
            <a:endParaRPr lang="en-US" dirty="0">
              <a:solidFill>
                <a:schemeClr val="tx2"/>
              </a:solidFill>
            </a:endParaRPr>
          </a:p>
        </p:txBody>
      </p:sp>
      <p:pic>
        <p:nvPicPr>
          <p:cNvPr id="1433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1752600"/>
            <a:ext cx="8229600" cy="27247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75073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Questions</a:t>
            </a:r>
            <a:endParaRPr lang="en-US" dirty="0"/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8566" y="1524000"/>
            <a:ext cx="7791450" cy="190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32494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Java implementation</a:t>
            </a:r>
            <a:endParaRPr lang="en-US" dirty="0"/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1628775"/>
            <a:ext cx="7010400" cy="3600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0496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val 2"/>
          <p:cNvSpPr/>
          <p:nvPr/>
        </p:nvSpPr>
        <p:spPr>
          <a:xfrm>
            <a:off x="1143000" y="1295400"/>
            <a:ext cx="990600" cy="914400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accent1"/>
                </a:solidFill>
              </a:rPr>
              <a:t>A</a:t>
            </a:r>
            <a:endParaRPr lang="en-US" dirty="0">
              <a:solidFill>
                <a:schemeClr val="accent1"/>
              </a:solidFill>
            </a:endParaRPr>
          </a:p>
        </p:txBody>
      </p:sp>
      <p:sp>
        <p:nvSpPr>
          <p:cNvPr id="4" name="Oval 3"/>
          <p:cNvSpPr/>
          <p:nvPr/>
        </p:nvSpPr>
        <p:spPr>
          <a:xfrm>
            <a:off x="4800600" y="1717964"/>
            <a:ext cx="990600" cy="914400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accent1"/>
                </a:solidFill>
              </a:rPr>
              <a:t>B</a:t>
            </a:r>
            <a:endParaRPr lang="en-US" dirty="0">
              <a:solidFill>
                <a:schemeClr val="accent1"/>
              </a:solidFill>
            </a:endParaRPr>
          </a:p>
        </p:txBody>
      </p:sp>
      <p:sp>
        <p:nvSpPr>
          <p:cNvPr id="5" name="Oval 4"/>
          <p:cNvSpPr/>
          <p:nvPr/>
        </p:nvSpPr>
        <p:spPr>
          <a:xfrm>
            <a:off x="2743200" y="3810000"/>
            <a:ext cx="990600" cy="914400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accent1"/>
                </a:solidFill>
              </a:rPr>
              <a:t>C</a:t>
            </a:r>
            <a:endParaRPr lang="en-US" dirty="0">
              <a:solidFill>
                <a:schemeClr val="accent1"/>
              </a:solidFill>
            </a:endParaRPr>
          </a:p>
        </p:txBody>
      </p:sp>
      <p:sp>
        <p:nvSpPr>
          <p:cNvPr id="6" name="Oval 5"/>
          <p:cNvSpPr/>
          <p:nvPr/>
        </p:nvSpPr>
        <p:spPr>
          <a:xfrm>
            <a:off x="5410200" y="4114800"/>
            <a:ext cx="990600" cy="914400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accent1"/>
                </a:solidFill>
              </a:rPr>
              <a:t>D</a:t>
            </a:r>
            <a:endParaRPr lang="en-US" dirty="0">
              <a:solidFill>
                <a:schemeClr val="accent1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2888270" y="1600200"/>
            <a:ext cx="5788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10</a:t>
            </a:r>
            <a:endParaRPr lang="en-US" dirty="0"/>
          </a:p>
        </p:txBody>
      </p:sp>
      <p:sp>
        <p:nvSpPr>
          <p:cNvPr id="22" name="TextBox 21"/>
          <p:cNvSpPr txBox="1"/>
          <p:nvPr/>
        </p:nvSpPr>
        <p:spPr>
          <a:xfrm>
            <a:off x="2309440" y="2667000"/>
            <a:ext cx="5788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5</a:t>
            </a:r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3733800" y="2887514"/>
            <a:ext cx="5788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-10</a:t>
            </a:r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4177145" y="3930134"/>
            <a:ext cx="5788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-1</a:t>
            </a:r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5728452" y="2721378"/>
            <a:ext cx="5788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15</a:t>
            </a:r>
            <a:endParaRPr lang="en-US" dirty="0"/>
          </a:p>
        </p:txBody>
      </p:sp>
      <p:cxnSp>
        <p:nvCxnSpPr>
          <p:cNvPr id="27" name="Straight Arrow Connector 26"/>
          <p:cNvCxnSpPr>
            <a:stCxn id="3" idx="6"/>
            <a:endCxn id="4" idx="2"/>
          </p:cNvCxnSpPr>
          <p:nvPr/>
        </p:nvCxnSpPr>
        <p:spPr>
          <a:xfrm>
            <a:off x="2133600" y="1752600"/>
            <a:ext cx="2667000" cy="42256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>
            <a:endCxn id="5" idx="1"/>
          </p:cNvCxnSpPr>
          <p:nvPr/>
        </p:nvCxnSpPr>
        <p:spPr>
          <a:xfrm>
            <a:off x="1844185" y="2206337"/>
            <a:ext cx="1044085" cy="173757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 flipH="1">
            <a:off x="3467100" y="2510096"/>
            <a:ext cx="1506682" cy="129990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>
            <a:endCxn id="6" idx="0"/>
          </p:cNvCxnSpPr>
          <p:nvPr/>
        </p:nvCxnSpPr>
        <p:spPr>
          <a:xfrm>
            <a:off x="5486400" y="2667000"/>
            <a:ext cx="419100" cy="14478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/>
          <p:nvPr/>
        </p:nvCxnSpPr>
        <p:spPr>
          <a:xfrm>
            <a:off x="3713018" y="4360718"/>
            <a:ext cx="1697182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15860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9626" y="1938129"/>
            <a:ext cx="7144748" cy="2981741"/>
          </a:xfrm>
          <a:prstGeom prst="rect">
            <a:avLst/>
          </a:prstGeom>
        </p:spPr>
      </p:pic>
      <p:cxnSp>
        <p:nvCxnSpPr>
          <p:cNvPr id="6" name="Straight Connector 5"/>
          <p:cNvCxnSpPr/>
          <p:nvPr/>
        </p:nvCxnSpPr>
        <p:spPr>
          <a:xfrm flipV="1">
            <a:off x="1752600" y="3048000"/>
            <a:ext cx="762000" cy="152400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3962400" y="2895600"/>
            <a:ext cx="762000" cy="0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6324600" y="3048000"/>
            <a:ext cx="762000" cy="152400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65806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tx2"/>
                </a:solidFill>
              </a:rPr>
              <a:t>API</a:t>
            </a:r>
            <a:endParaRPr lang="en-US" b="1" dirty="0">
              <a:solidFill>
                <a:schemeClr val="tx2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447800"/>
            <a:ext cx="8991600" cy="3514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69121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tx2"/>
                </a:solidFill>
              </a:rPr>
              <a:t>API</a:t>
            </a:r>
            <a:endParaRPr lang="en-US" b="1" dirty="0">
              <a:solidFill>
                <a:schemeClr val="tx2"/>
              </a:solidFill>
            </a:endParaRPr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295400"/>
            <a:ext cx="8763000" cy="501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1942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tx2"/>
                </a:solidFill>
              </a:rPr>
              <a:t>Shortest Path API</a:t>
            </a:r>
            <a:endParaRPr lang="en-US" b="1" dirty="0">
              <a:solidFill>
                <a:schemeClr val="tx2"/>
              </a:solidFill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4875" y="2062163"/>
            <a:ext cx="7334250" cy="2733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26889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2"/>
                </a:solidFill>
              </a:rPr>
              <a:t>Shortest Path</a:t>
            </a:r>
            <a:endParaRPr lang="en-US" dirty="0">
              <a:solidFill>
                <a:schemeClr val="tx2"/>
              </a:solidFill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474" y="1524000"/>
            <a:ext cx="8991599" cy="3409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83678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792162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tx2"/>
                </a:solidFill>
              </a:rPr>
              <a:t>Edge Relaxation</a:t>
            </a:r>
            <a:endParaRPr lang="en-US" dirty="0">
              <a:solidFill>
                <a:schemeClr val="tx2"/>
              </a:solidFill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1371600"/>
            <a:ext cx="8858250" cy="388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56621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Optimality Condition</a:t>
            </a:r>
            <a:endParaRPr lang="en-US" dirty="0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057400"/>
            <a:ext cx="8229600" cy="20716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70521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/>
          <a:lstStyle/>
          <a:p>
            <a:r>
              <a:rPr lang="en-US" dirty="0" smtClean="0">
                <a:solidFill>
                  <a:schemeClr val="tx2"/>
                </a:solidFill>
              </a:rPr>
              <a:t>Generic Shortest Path Algorithm</a:t>
            </a:r>
            <a:endParaRPr lang="en-US" dirty="0">
              <a:solidFill>
                <a:schemeClr val="tx2"/>
              </a:solidFill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1524000"/>
            <a:ext cx="7810500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91911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8373</TotalTime>
  <Words>444</Words>
  <Application>Microsoft Office PowerPoint</Application>
  <PresentationFormat>On-screen Show (4:3)</PresentationFormat>
  <Paragraphs>82</Paragraphs>
  <Slides>27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28" baseType="lpstr">
      <vt:lpstr>Office Theme</vt:lpstr>
      <vt:lpstr>Flipped Lecture Concepts </vt:lpstr>
      <vt:lpstr>Topics this week</vt:lpstr>
      <vt:lpstr>API</vt:lpstr>
      <vt:lpstr>API</vt:lpstr>
      <vt:lpstr>Shortest Path API</vt:lpstr>
      <vt:lpstr>Shortest Path</vt:lpstr>
      <vt:lpstr>Edge Relaxation</vt:lpstr>
      <vt:lpstr>Optimality Condition</vt:lpstr>
      <vt:lpstr>Generic Shortest Path Algorithm</vt:lpstr>
      <vt:lpstr>Dijkstra’s Algorithm</vt:lpstr>
      <vt:lpstr>Complexity of Dijkstra’s </vt:lpstr>
      <vt:lpstr>Acyclic edge-weighted digraph</vt:lpstr>
      <vt:lpstr>Acyclic edge-weighted digraph</vt:lpstr>
      <vt:lpstr>Negative weights</vt:lpstr>
      <vt:lpstr>Summary</vt:lpstr>
      <vt:lpstr>Finding a negative cycle</vt:lpstr>
      <vt:lpstr>Mincut problem</vt:lpstr>
      <vt:lpstr>Maxflow problem</vt:lpstr>
      <vt:lpstr>Ford-Fulkerson algorithm</vt:lpstr>
      <vt:lpstr>Algorithm</vt:lpstr>
      <vt:lpstr>Bad Case</vt:lpstr>
      <vt:lpstr>Avoiding bad case</vt:lpstr>
      <vt:lpstr>Maxflow-mincut theorem</vt:lpstr>
      <vt:lpstr>Questions</vt:lpstr>
      <vt:lpstr>Java implementation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Flipped Mini Lecture</dc:title>
  <dc:creator>andyg_000</dc:creator>
  <cp:lastModifiedBy>andyguna@gmail.com</cp:lastModifiedBy>
  <cp:revision>376</cp:revision>
  <cp:lastPrinted>2014-11-13T15:49:49Z</cp:lastPrinted>
  <dcterms:created xsi:type="dcterms:W3CDTF">2006-08-16T00:00:00Z</dcterms:created>
  <dcterms:modified xsi:type="dcterms:W3CDTF">2014-11-14T01:48:43Z</dcterms:modified>
</cp:coreProperties>
</file>