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383" r:id="rId2"/>
    <p:sldId id="1385" r:id="rId3"/>
    <p:sldId id="1386" r:id="rId4"/>
    <p:sldId id="1387" r:id="rId5"/>
    <p:sldId id="1395" r:id="rId6"/>
    <p:sldId id="1396" r:id="rId7"/>
    <p:sldId id="1397" r:id="rId8"/>
    <p:sldId id="1398" r:id="rId9"/>
    <p:sldId id="1399" r:id="rId10"/>
    <p:sldId id="1400" r:id="rId11"/>
    <p:sldId id="140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90" autoAdjust="0"/>
    <p:restoredTop sz="99877" autoAdjust="0"/>
  </p:normalViewPr>
  <p:slideViewPr>
    <p:cSldViewPr snapToGrid="0" snapToObjects="1">
      <p:cViewPr varScale="1">
        <p:scale>
          <a:sx n="158" d="100"/>
          <a:sy n="158" d="100"/>
        </p:scale>
        <p:origin x="-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11/25/13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11/25/13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11/25/13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11/25/13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11/25/13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11/25/13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11/25/13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11/25/13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11/25/13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11/25/13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11/25/13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11/25/13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11/25/13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11/25/13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</a:t>
            </a:r>
            <a:r>
              <a:rPr lang="en-US" sz="2800" smtClean="0"/>
              <a:t>University</a:t>
            </a:r>
            <a:endParaRPr lang="en-US" sz="2800" dirty="0" smtClean="0"/>
          </a:p>
          <a:p>
            <a:r>
              <a:rPr lang="en-US" sz="2800" dirty="0" smtClean="0"/>
              <a:t>MW 11:00am-12:20pm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12" y="1958277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Programmable Data Planes</a:t>
            </a:r>
            <a:endParaRPr lang="en-US" dirty="0" smtClean="0"/>
          </a:p>
          <a:p>
            <a:r>
              <a:rPr lang="en-US" sz="2400" dirty="0"/>
              <a:t>COS 597E: Software Defined Networking</a:t>
            </a:r>
          </a:p>
        </p:txBody>
      </p:sp>
    </p:spTree>
    <p:extLst>
      <p:ext uri="{BB962C8B-B14F-4D97-AF65-F5344CB8AC3E}">
        <p14:creationId xmlns:p14="http://schemas.microsoft.com/office/powerpoint/2010/main" val="303347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Handlers and Control 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Access points for user interaction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Appear like files in a file system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Can have both read and write handlers</a:t>
            </a:r>
          </a:p>
          <a:p>
            <a:r>
              <a:rPr lang="en-US" dirty="0">
                <a:latin typeface="Arial" charset="0"/>
                <a:cs typeface="Arial" charset="0"/>
              </a:rPr>
              <a:t>Examples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Installing/removing forwarding-table entries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Reporting measurement statistics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Changing a maximum queue length </a:t>
            </a:r>
          </a:p>
          <a:p>
            <a:r>
              <a:rPr lang="en-US" dirty="0">
                <a:latin typeface="Arial" charset="0"/>
                <a:cs typeface="Arial" charset="0"/>
              </a:rPr>
              <a:t>Control socket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Allows other programs to call read/write handlers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Command sent as single line of text to the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server</a:t>
            </a:r>
            <a:endParaRPr lang="en-US" dirty="0">
              <a:latin typeface="Arial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72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Observation…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Click is widely used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And the paper on Click is widely cited</a:t>
            </a:r>
          </a:p>
          <a:p>
            <a:r>
              <a:rPr lang="en-US" dirty="0">
                <a:latin typeface="Arial" charset="0"/>
                <a:cs typeface="Arial" charset="0"/>
              </a:rPr>
              <a:t>Click elements are created by others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Enabling an ecosystem of innovation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Take-away lesson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Creating useful systems that others can use and extend has big impact in the research community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And brings tremendous professional value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Compensating amply for the time and energy </a:t>
            </a:r>
            <a:r>
              <a:rPr lang="en-US" dirty="0">
                <a:latin typeface="Arial" charset="0"/>
                <a:ea typeface="Arial" charset="0"/>
                <a:cs typeface="Arial" charset="0"/>
                <a:sym typeface="Wingdings" charset="0"/>
              </a:rPr>
              <a:t>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113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Streaming algorithms that act on packets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Matching on some bits, taking a simple action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… at behest of control and management plane</a:t>
            </a:r>
          </a:p>
          <a:p>
            <a:r>
              <a:rPr lang="en-US" dirty="0">
                <a:latin typeface="Arial" charset="0"/>
                <a:cs typeface="Arial" charset="0"/>
              </a:rPr>
              <a:t>Wide range of functionality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Forwarding and access control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Buffering, marking, shaping, and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scheduling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Rewriting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header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fields (e.g., NAT)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Traffic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monitoring and deep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packet inspection</a:t>
            </a:r>
          </a:p>
          <a:p>
            <a:pPr lvl="1"/>
            <a:r>
              <a:rPr lang="en-US" dirty="0" smtClean="0"/>
              <a:t>Encryption, compression, and transcoding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347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Need for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High link speed</a:t>
            </a:r>
          </a:p>
          <a:p>
            <a:pPr lvl="1"/>
            <a:r>
              <a:rPr lang="en-US" dirty="0" smtClean="0"/>
              <a:t>10 </a:t>
            </a:r>
            <a:r>
              <a:rPr lang="en-US" dirty="0" err="1" smtClean="0"/>
              <a:t>Gbps</a:t>
            </a:r>
            <a:r>
              <a:rPr lang="en-US" dirty="0" smtClean="0"/>
              <a:t>, 40 </a:t>
            </a:r>
            <a:r>
              <a:rPr lang="en-US" dirty="0" err="1" smtClean="0"/>
              <a:t>Gbps</a:t>
            </a:r>
            <a:r>
              <a:rPr lang="en-US" dirty="0" smtClean="0"/>
              <a:t>, 100 </a:t>
            </a:r>
            <a:r>
              <a:rPr lang="en-US" dirty="0" err="1" smtClean="0"/>
              <a:t>Gbps</a:t>
            </a:r>
            <a:endParaRPr lang="en-US" dirty="0" smtClean="0"/>
          </a:p>
          <a:p>
            <a:r>
              <a:rPr lang="en-US" dirty="0" smtClean="0"/>
              <a:t>Small packets</a:t>
            </a:r>
          </a:p>
          <a:p>
            <a:pPr lvl="1"/>
            <a:r>
              <a:rPr lang="en-US" dirty="0" smtClean="0"/>
              <a:t>40-byte TCP ACK packets</a:t>
            </a:r>
          </a:p>
          <a:p>
            <a:r>
              <a:rPr lang="en-US" dirty="0" smtClean="0"/>
              <a:t>Small time per packet</a:t>
            </a:r>
          </a:p>
          <a:p>
            <a:pPr lvl="1"/>
            <a:r>
              <a:rPr lang="en-US" dirty="0"/>
              <a:t>4</a:t>
            </a:r>
            <a:r>
              <a:rPr lang="en-US" dirty="0" smtClean="0"/>
              <a:t>0 </a:t>
            </a:r>
            <a:r>
              <a:rPr lang="en-US" dirty="0" err="1" smtClean="0"/>
              <a:t>Gbps</a:t>
            </a:r>
            <a:r>
              <a:rPr lang="en-US" dirty="0" smtClean="0"/>
              <a:t> =124 </a:t>
            </a:r>
            <a:r>
              <a:rPr lang="en-US" dirty="0" err="1" smtClean="0"/>
              <a:t>Mpps</a:t>
            </a:r>
            <a:r>
              <a:rPr lang="en-US" dirty="0" smtClean="0"/>
              <a:t> with 320-bit packets</a:t>
            </a:r>
          </a:p>
          <a:p>
            <a:pPr lvl="1"/>
            <a:r>
              <a:rPr lang="en-US" dirty="0" smtClean="0"/>
              <a:t>8 ns to process a packet</a:t>
            </a:r>
          </a:p>
          <a:p>
            <a:r>
              <a:rPr lang="en-US" dirty="0" smtClean="0"/>
              <a:t>Routers need low latency</a:t>
            </a:r>
          </a:p>
          <a:p>
            <a:pPr lvl="1"/>
            <a:r>
              <a:rPr lang="en-US" dirty="0" smtClean="0"/>
              <a:t>Relatively limited opportunity to batch or pipeline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471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Range of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0730"/>
          </a:xfrm>
        </p:spPr>
        <p:txBody>
          <a:bodyPr>
            <a:normAutofit/>
          </a:bodyPr>
          <a:lstStyle/>
          <a:p>
            <a:r>
              <a:rPr lang="en-US" dirty="0" smtClean="0"/>
              <a:t>ASIC (App-Specific Integrated Circuit)</a:t>
            </a:r>
          </a:p>
          <a:p>
            <a:pPr lvl="1"/>
            <a:r>
              <a:rPr lang="en-US" dirty="0" smtClean="0"/>
              <a:t>Fast, dense chip, but expensive to change</a:t>
            </a:r>
          </a:p>
          <a:p>
            <a:r>
              <a:rPr lang="en-US" dirty="0" smtClean="0"/>
              <a:t>FPGAs and network processors</a:t>
            </a:r>
          </a:p>
          <a:p>
            <a:pPr lvl="1"/>
            <a:r>
              <a:rPr lang="en-US" dirty="0" smtClean="0"/>
              <a:t>Fast, reconfigurable, hard to program </a:t>
            </a:r>
          </a:p>
          <a:p>
            <a:r>
              <a:rPr lang="en-US" dirty="0" smtClean="0"/>
              <a:t>Graphics Processing Units</a:t>
            </a:r>
          </a:p>
          <a:p>
            <a:pPr lvl="1"/>
            <a:r>
              <a:rPr lang="en-US" dirty="0" smtClean="0"/>
              <a:t>Massive parallel computation on small cores</a:t>
            </a:r>
          </a:p>
          <a:p>
            <a:r>
              <a:rPr lang="en-US" dirty="0" smtClean="0"/>
              <a:t>Software on commodity computer</a:t>
            </a:r>
          </a:p>
          <a:p>
            <a:pPr lvl="1"/>
            <a:r>
              <a:rPr lang="en-US" dirty="0" smtClean="0"/>
              <a:t>Easy to program, but I/O bandwidth, memory copying, and interrupt overheads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292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Modular Router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26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Click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3015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Flexibility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Add new features and enable experimentation</a:t>
            </a:r>
          </a:p>
          <a:p>
            <a:r>
              <a:rPr lang="en-US" dirty="0">
                <a:latin typeface="Arial" charset="0"/>
                <a:cs typeface="Arial" charset="0"/>
              </a:rPr>
              <a:t>Openness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Allow users/researchers to build and extend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(In contrast to most commercial routers)</a:t>
            </a:r>
          </a:p>
          <a:p>
            <a:r>
              <a:rPr lang="en-US" dirty="0">
                <a:latin typeface="Arial" charset="0"/>
                <a:cs typeface="Arial" charset="0"/>
              </a:rPr>
              <a:t>Modularity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Simplify the composition of existing features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Simplify the addition of new features</a:t>
            </a:r>
          </a:p>
          <a:p>
            <a:r>
              <a:rPr lang="en-US" dirty="0">
                <a:latin typeface="Arial" charset="0"/>
                <a:cs typeface="Arial" charset="0"/>
              </a:rPr>
              <a:t>Speed/efficiency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Operation (optionally) in the operating system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Without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user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needing to grapple with OS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internals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466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Router as a Graph of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Large number of small elements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Each performing a simple packet function 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E.g., IP look-up, TTL decrement, buffering</a:t>
            </a:r>
          </a:p>
          <a:p>
            <a:r>
              <a:rPr lang="en-US" dirty="0">
                <a:latin typeface="Arial" charset="0"/>
                <a:cs typeface="Arial" charset="0"/>
              </a:rPr>
              <a:t>Connected together in a graph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Elements inputs/outputs snapped together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Beyond elements in series to a graph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E.g., packet duplication or classification</a:t>
            </a:r>
          </a:p>
          <a:p>
            <a:r>
              <a:rPr lang="en-US" dirty="0">
                <a:latin typeface="Arial" charset="0"/>
                <a:cs typeface="Arial" charset="0"/>
              </a:rPr>
              <a:t>Packet flow as main organizational primitive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Consistent with data-plane operations on a router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(Larger elements needed for, say, control planes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129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 vs. Pull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Packet hand-off between elements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Directly inspired by properties of routers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Annotations on packets to carry temporary state</a:t>
            </a:r>
          </a:p>
          <a:p>
            <a:r>
              <a:rPr lang="en-US" dirty="0">
                <a:latin typeface="Arial" charset="0"/>
                <a:cs typeface="Arial" charset="0"/>
              </a:rPr>
              <a:t>Push processing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Initiated by the source end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E.g., when an unsolicited packet arrives (e.g., from a device)</a:t>
            </a:r>
          </a:p>
          <a:p>
            <a:r>
              <a:rPr lang="en-US" dirty="0">
                <a:latin typeface="Arial" charset="0"/>
                <a:cs typeface="Arial" charset="0"/>
              </a:rPr>
              <a:t>Pull processing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Initiated by the destination end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E.g., to control timing of packet processing (e.g., based on a timer or packet scheduler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157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  <a:cs typeface="Arial" charset="0"/>
              </a:rPr>
              <a:t>Declarations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Create elements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  <a:cs typeface="Arial" charset="0"/>
              </a:rPr>
              <a:t>Connections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Connect elements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30000"/>
              </a:lnSpc>
            </a:pPr>
            <a:r>
              <a:rPr lang="en-US" dirty="0">
                <a:latin typeface="Arial" charset="0"/>
                <a:cs typeface="Arial" charset="0"/>
              </a:rPr>
              <a:t>Compound elements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Combine multiple smaller elements, and treat as single, new element to use as a primitive class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  <a:cs typeface="Arial" charset="0"/>
              </a:rPr>
              <a:t>Language extensions through element classes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Configuration strings for individual elements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Rather than syntactic extensions to the language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830763" y="1566863"/>
            <a:ext cx="3322637" cy="19383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/>
              <a:t>src :: FromDevice(eth0);</a:t>
            </a:r>
          </a:p>
          <a:p>
            <a:pPr algn="l" eaLnBrk="1" hangingPunct="1"/>
            <a:r>
              <a:rPr lang="en-US"/>
              <a:t>ctr :: Counter;</a:t>
            </a:r>
          </a:p>
          <a:p>
            <a:pPr algn="l" eaLnBrk="1" hangingPunct="1"/>
            <a:r>
              <a:rPr lang="en-US"/>
              <a:t>sink :: Discard;</a:t>
            </a:r>
          </a:p>
          <a:p>
            <a:pPr algn="l" eaLnBrk="1" hangingPunct="1"/>
            <a:endParaRPr lang="en-US"/>
          </a:p>
          <a:p>
            <a:pPr algn="l" eaLnBrk="1" hangingPunct="1"/>
            <a:r>
              <a:rPr lang="en-US"/>
              <a:t>src -&gt; ctr;</a:t>
            </a:r>
          </a:p>
          <a:p>
            <a:pPr algn="l" eaLnBrk="1" hangingPunct="1"/>
            <a:r>
              <a:rPr lang="en-US"/>
              <a:t>ctr -&gt; sink;</a:t>
            </a:r>
          </a:p>
        </p:txBody>
      </p:sp>
    </p:spTree>
    <p:extLst>
      <p:ext uri="{BB962C8B-B14F-4D97-AF65-F5344CB8AC3E}">
        <p14:creationId xmlns:p14="http://schemas.microsoft.com/office/powerpoint/2010/main" val="3790294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31501</TotalTime>
  <Words>615</Words>
  <Application>Microsoft Macintosh PowerPoint</Application>
  <PresentationFormat>On-screen Show (4:3)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Data Plane</vt:lpstr>
      <vt:lpstr>A Need for Speed</vt:lpstr>
      <vt:lpstr>A Range of Technologies</vt:lpstr>
      <vt:lpstr>Click Modular Router</vt:lpstr>
      <vt:lpstr>Click Motivation</vt:lpstr>
      <vt:lpstr>Router as a Graph of Elements</vt:lpstr>
      <vt:lpstr>Push vs. Pull </vt:lpstr>
      <vt:lpstr>Click Language</vt:lpstr>
      <vt:lpstr>Handlers and Control Socket</vt:lpstr>
      <vt:lpstr>An Observation…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1167</cp:revision>
  <cp:lastPrinted>2013-11-20T02:30:44Z</cp:lastPrinted>
  <dcterms:created xsi:type="dcterms:W3CDTF">2011-07-06T20:32:25Z</dcterms:created>
  <dcterms:modified xsi:type="dcterms:W3CDTF">2013-11-25T13:20:06Z</dcterms:modified>
</cp:coreProperties>
</file>