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1383" r:id="rId2"/>
    <p:sldId id="1387" r:id="rId3"/>
    <p:sldId id="1461" r:id="rId4"/>
    <p:sldId id="1386" r:id="rId5"/>
    <p:sldId id="1392" r:id="rId6"/>
    <p:sldId id="1393" r:id="rId7"/>
    <p:sldId id="1394" r:id="rId8"/>
    <p:sldId id="1396" r:id="rId9"/>
    <p:sldId id="1462" r:id="rId10"/>
    <p:sldId id="1452" r:id="rId11"/>
    <p:sldId id="1453" r:id="rId12"/>
    <p:sldId id="1455" r:id="rId13"/>
    <p:sldId id="1456" r:id="rId14"/>
    <p:sldId id="1457" r:id="rId15"/>
    <p:sldId id="1458" r:id="rId16"/>
    <p:sldId id="1459" r:id="rId17"/>
    <p:sldId id="1460" r:id="rId18"/>
    <p:sldId id="1464" r:id="rId19"/>
    <p:sldId id="1463" r:id="rId20"/>
    <p:sldId id="1465" r:id="rId21"/>
    <p:sldId id="1466" r:id="rId22"/>
    <p:sldId id="1467" r:id="rId23"/>
    <p:sldId id="146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99" d="100"/>
          <a:sy n="99" d="100"/>
        </p:scale>
        <p:origin x="-12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</a:t>
            </a:r>
            <a:r>
              <a:rPr lang="en-US" sz="2800" smtClean="0"/>
              <a:t>University</a:t>
            </a:r>
            <a:endParaRPr lang="en-US" sz="2800" dirty="0" smtClean="0"/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Measurement</a:t>
            </a:r>
            <a:endParaRPr lang="en-US" dirty="0" smtClean="0"/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30334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Monitoring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 monitoring</a:t>
            </a:r>
          </a:p>
          <a:p>
            <a:pPr lvl="1"/>
            <a:r>
              <a:rPr lang="en-US" dirty="0"/>
              <a:t>Group all packets on the same link</a:t>
            </a:r>
          </a:p>
          <a:p>
            <a:pPr lvl="1"/>
            <a:r>
              <a:rPr lang="en-US" dirty="0"/>
              <a:t>Average load, loss, corruption, …</a:t>
            </a:r>
          </a:p>
          <a:p>
            <a:r>
              <a:rPr lang="en-US" dirty="0"/>
              <a:t>Flow monitoring</a:t>
            </a:r>
          </a:p>
          <a:p>
            <a:pPr lvl="1"/>
            <a:r>
              <a:rPr lang="en-US" dirty="0"/>
              <a:t>Group similar packets into flows</a:t>
            </a:r>
          </a:p>
          <a:p>
            <a:pPr lvl="1"/>
            <a:r>
              <a:rPr lang="en-US" dirty="0"/>
              <a:t>Same header fields and close in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Packet monitoring</a:t>
            </a:r>
          </a:p>
          <a:p>
            <a:pPr lvl="1"/>
            <a:r>
              <a:rPr lang="en-US" dirty="0" smtClean="0"/>
              <a:t>Capture first n bytes of a packet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5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59700"/>
            <a:ext cx="8229600" cy="363349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/>
              <a:t>Set of packets that “belong together”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Source/destination IP addresses and port numbers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Same protocol, </a:t>
            </a:r>
            <a:r>
              <a:rPr lang="en-US" sz="2400" dirty="0" err="1"/>
              <a:t>ToS</a:t>
            </a:r>
            <a:r>
              <a:rPr lang="en-US" sz="2400" dirty="0"/>
              <a:t> bits, … 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Same input/output interfaces at a router (if known)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Packets that are “close” together in time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Max </a:t>
            </a:r>
            <a:r>
              <a:rPr lang="en-US" sz="2400" dirty="0"/>
              <a:t>spacing between packets (e.g., 15 sec, 30 sec)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Example: flows 2 and 4 are different flows due to </a:t>
            </a:r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96950" y="1430030"/>
            <a:ext cx="520700" cy="2159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35150" y="1430030"/>
            <a:ext cx="444500" cy="2159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25750" y="1430030"/>
            <a:ext cx="444500" cy="2159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16350" y="1430030"/>
            <a:ext cx="444500" cy="2159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30750" y="1430030"/>
            <a:ext cx="596900" cy="2159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797550" y="1430030"/>
            <a:ext cx="520700" cy="2159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711950" y="1430030"/>
            <a:ext cx="444500" cy="2159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550150" y="1430030"/>
            <a:ext cx="444500" cy="2159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312150" y="1430030"/>
            <a:ext cx="444500" cy="2159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11150" y="1430030"/>
            <a:ext cx="444500" cy="215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54038" y="1749118"/>
            <a:ext cx="284162" cy="665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078038" y="1749118"/>
            <a:ext cx="555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2154238" y="1749118"/>
            <a:ext cx="18843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3068638" y="1749118"/>
            <a:ext cx="24177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5049838" y="1749118"/>
            <a:ext cx="4365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5507038" y="1749118"/>
            <a:ext cx="5889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5507038" y="1749118"/>
            <a:ext cx="15033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7869238" y="1749118"/>
            <a:ext cx="360362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8218488" y="1749118"/>
            <a:ext cx="315912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1239838" y="1749118"/>
            <a:ext cx="893762" cy="588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517525" y="2390468"/>
            <a:ext cx="774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>
                <a:solidFill>
                  <a:schemeClr val="accent2"/>
                </a:solidFill>
                <a:latin typeface="Times New Roman" charset="0"/>
              </a:rPr>
              <a:t>flow 1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736725" y="2390468"/>
            <a:ext cx="774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>
                <a:solidFill>
                  <a:srgbClr val="CC3300"/>
                </a:solidFill>
                <a:latin typeface="Times New Roman" charset="0"/>
              </a:rPr>
              <a:t>flow 2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165725" y="2390468"/>
            <a:ext cx="774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>
                <a:solidFill>
                  <a:srgbClr val="00CC66"/>
                </a:solidFill>
                <a:latin typeface="Times New Roman" charset="0"/>
              </a:rPr>
              <a:t>flow 3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7832725" y="2314268"/>
            <a:ext cx="774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>
                <a:solidFill>
                  <a:srgbClr val="CC3300"/>
                </a:solidFill>
                <a:latin typeface="Times New Roman" charset="0"/>
              </a:rPr>
              <a:t>flow 4</a:t>
            </a:r>
          </a:p>
        </p:txBody>
      </p:sp>
    </p:spTree>
    <p:extLst>
      <p:ext uri="{BB962C8B-B14F-4D97-AF65-F5344CB8AC3E}">
        <p14:creationId xmlns:p14="http://schemas.microsoft.com/office/powerpoint/2010/main" val="2034618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Netflow</a:t>
            </a:r>
            <a:r>
              <a:rPr lang="en-US" dirty="0" smtClean="0"/>
              <a:t>: Traffic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2596"/>
          </a:xfrm>
        </p:spPr>
        <p:txBody>
          <a:bodyPr/>
          <a:lstStyle/>
          <a:p>
            <a:r>
              <a:rPr lang="en-US" dirty="0" smtClean="0"/>
              <a:t>Packet header information</a:t>
            </a:r>
          </a:p>
          <a:p>
            <a:pPr lvl="1"/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dst</a:t>
            </a:r>
            <a:r>
              <a:rPr lang="en-US" dirty="0" smtClean="0"/>
              <a:t> IP, </a:t>
            </a:r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dst</a:t>
            </a:r>
            <a:r>
              <a:rPr lang="en-US" dirty="0" smtClean="0"/>
              <a:t> port numbers, </a:t>
            </a:r>
            <a:r>
              <a:rPr lang="en-US" dirty="0" err="1" smtClean="0"/>
              <a:t>ToS</a:t>
            </a:r>
            <a:r>
              <a:rPr lang="en-US" dirty="0" smtClean="0"/>
              <a:t> bits, …</a:t>
            </a:r>
          </a:p>
          <a:p>
            <a:r>
              <a:rPr lang="en-US" dirty="0" smtClean="0"/>
              <a:t>Summary statistics</a:t>
            </a:r>
          </a:p>
          <a:p>
            <a:pPr lvl="1"/>
            <a:r>
              <a:rPr lang="en-US" dirty="0" smtClean="0"/>
              <a:t>Start and finish times</a:t>
            </a:r>
          </a:p>
          <a:p>
            <a:pPr lvl="1"/>
            <a:r>
              <a:rPr lang="en-US" dirty="0" smtClean="0"/>
              <a:t>Number of bytes and packets</a:t>
            </a:r>
          </a:p>
          <a:p>
            <a:pPr lvl="1"/>
            <a:r>
              <a:rPr lang="en-US" dirty="0" smtClean="0"/>
              <a:t>TCP flags (logical OR over all packets)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51079" y="5699125"/>
            <a:ext cx="520700" cy="215900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89279" y="5699125"/>
            <a:ext cx="444500" cy="215900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470479" y="5699125"/>
            <a:ext cx="444500" cy="215900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 flipV="1">
            <a:off x="1924129" y="5972175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 flipV="1">
            <a:off x="4718129" y="5972175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552654" y="6461125"/>
            <a:ext cx="69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start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384754" y="6410325"/>
            <a:ext cx="777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finish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289379" y="5699125"/>
            <a:ext cx="742950" cy="228600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727779" y="5167313"/>
            <a:ext cx="20542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 packets</a:t>
            </a:r>
          </a:p>
          <a:p>
            <a:r>
              <a:rPr lang="en-US" sz="2400"/>
              <a:t>1436 bytes</a:t>
            </a:r>
          </a:p>
          <a:p>
            <a:r>
              <a:rPr lang="en-US" sz="2000"/>
              <a:t>SYN, ACK, &amp; FIN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1601867" y="5303838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SYN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2398792" y="5305425"/>
            <a:ext cx="638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ACK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322717" y="5305425"/>
            <a:ext cx="638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ACK</a:t>
            </a: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4389517" y="5305425"/>
            <a:ext cx="581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2506501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Netflow</a:t>
            </a:r>
            <a:r>
              <a:rPr lang="en-US" dirty="0" smtClean="0"/>
              <a:t>: Routing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588"/>
          </a:xfrm>
        </p:spPr>
        <p:txBody>
          <a:bodyPr/>
          <a:lstStyle/>
          <a:p>
            <a:r>
              <a:rPr lang="en-US" dirty="0" smtClean="0"/>
              <a:t>Routing information</a:t>
            </a:r>
          </a:p>
          <a:p>
            <a:pPr lvl="1"/>
            <a:r>
              <a:rPr lang="en-US" dirty="0" smtClean="0"/>
              <a:t>Input and output ports</a:t>
            </a:r>
          </a:p>
          <a:p>
            <a:pPr lvl="1"/>
            <a:r>
              <a:rPr lang="en-US" dirty="0" smtClean="0"/>
              <a:t>Source and destination prefix</a:t>
            </a:r>
          </a:p>
          <a:p>
            <a:pPr lvl="1"/>
            <a:r>
              <a:rPr lang="en-US" dirty="0" smtClean="0"/>
              <a:t>Source and destination Autonomous System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736975" y="5275263"/>
            <a:ext cx="1692275" cy="1439862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 b="1">
                <a:solidFill>
                  <a:schemeClr val="bg1"/>
                </a:solidFill>
                <a:latin typeface="Times New Roman" charset="0"/>
              </a:rPr>
              <a:t>Switching</a:t>
            </a:r>
          </a:p>
          <a:p>
            <a:pPr eaLnBrk="0" hangingPunct="0"/>
            <a:r>
              <a:rPr lang="en-US" sz="2400" b="1">
                <a:solidFill>
                  <a:schemeClr val="bg1"/>
                </a:solidFill>
                <a:latin typeface="Times New Roman" charset="0"/>
              </a:rPr>
              <a:t>Fabric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759200" y="4462463"/>
            <a:ext cx="1690688" cy="642937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 b="1">
                <a:solidFill>
                  <a:schemeClr val="bg1"/>
                </a:solidFill>
                <a:latin typeface="Times New Roman" charset="0"/>
              </a:rPr>
              <a:t>Processor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421188" y="5105400"/>
            <a:ext cx="266700" cy="169863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209800" y="5380038"/>
            <a:ext cx="1238250" cy="26828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448050" y="5451475"/>
            <a:ext cx="288925" cy="112713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379663" y="5341938"/>
            <a:ext cx="1025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1166813" y="5514975"/>
            <a:ext cx="10429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205038" y="5865813"/>
            <a:ext cx="1239837" cy="26828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444875" y="5943600"/>
            <a:ext cx="288925" cy="112713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382838" y="5838825"/>
            <a:ext cx="1025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1174750" y="5999163"/>
            <a:ext cx="1041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212975" y="6357938"/>
            <a:ext cx="1239838" cy="26828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452813" y="6435725"/>
            <a:ext cx="288925" cy="112713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392363" y="6330950"/>
            <a:ext cx="1025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1182688" y="6491288"/>
            <a:ext cx="1041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 flipH="1">
            <a:off x="5707063" y="5384800"/>
            <a:ext cx="1238250" cy="268288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 flipH="1">
            <a:off x="5416550" y="5462588"/>
            <a:ext cx="290513" cy="112712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 flipH="1">
            <a:off x="5864225" y="5353050"/>
            <a:ext cx="1025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6956425" y="5519738"/>
            <a:ext cx="1042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 flipH="1">
            <a:off x="5721350" y="5870575"/>
            <a:ext cx="1239838" cy="268288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 flipH="1">
            <a:off x="5432425" y="5948363"/>
            <a:ext cx="288925" cy="112712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 flipH="1">
            <a:off x="5894388" y="5857875"/>
            <a:ext cx="1025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950075" y="6003925"/>
            <a:ext cx="1041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 flipH="1">
            <a:off x="5713413" y="6362700"/>
            <a:ext cx="1239837" cy="268288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 flipH="1">
            <a:off x="5424488" y="6440488"/>
            <a:ext cx="288925" cy="112712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 flipH="1">
            <a:off x="5899150" y="6335713"/>
            <a:ext cx="1025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942138" y="6496050"/>
            <a:ext cx="1041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6229350" y="4452938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1"/>
                </a:solidFill>
              </a:rPr>
              <a:t>BGP table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55613" y="4481513"/>
            <a:ext cx="238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1"/>
                </a:solidFill>
              </a:rPr>
              <a:t>forwarding table</a:t>
            </a: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2871788" y="4757738"/>
            <a:ext cx="74295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 flipH="1">
            <a:off x="2838450" y="4752975"/>
            <a:ext cx="42863" cy="5715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 flipH="1" flipV="1">
            <a:off x="5553075" y="4695825"/>
            <a:ext cx="685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92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Netflow</a:t>
            </a:r>
            <a:r>
              <a:rPr lang="en-US" dirty="0" smtClean="0"/>
              <a:t>: Measuring in Passing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62400" y="3200400"/>
            <a:ext cx="368300" cy="3937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568700" y="3022600"/>
            <a:ext cx="4445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3556000" y="3541713"/>
            <a:ext cx="482600" cy="230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3098800" y="3414713"/>
            <a:ext cx="8763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349750" y="3386138"/>
            <a:ext cx="685800" cy="285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298950" y="3530600"/>
            <a:ext cx="311150" cy="368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5041900" y="3217863"/>
            <a:ext cx="368300" cy="3937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5346700" y="3046413"/>
            <a:ext cx="393700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289550" y="3606800"/>
            <a:ext cx="4445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2717800" y="3217863"/>
            <a:ext cx="368300" cy="3937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V="1">
            <a:off x="2425700" y="3579813"/>
            <a:ext cx="393700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2393950" y="2997200"/>
            <a:ext cx="4445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3657600" y="2093913"/>
            <a:ext cx="2540000" cy="25908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22"/>
          <p:cNvGrpSpPr>
            <a:grpSpLocks/>
          </p:cNvGrpSpPr>
          <p:nvPr/>
        </p:nvGrpSpPr>
        <p:grpSpPr bwMode="auto">
          <a:xfrm>
            <a:off x="1981200" y="3370263"/>
            <a:ext cx="508000" cy="88900"/>
            <a:chOff x="1464" y="2109"/>
            <a:chExt cx="320" cy="56"/>
          </a:xfrm>
        </p:grpSpPr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1728" y="2109"/>
              <a:ext cx="56" cy="5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1596" y="2109"/>
              <a:ext cx="56" cy="5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1464" y="2109"/>
              <a:ext cx="56" cy="5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6350000" y="3370263"/>
            <a:ext cx="508000" cy="88900"/>
            <a:chOff x="1464" y="2109"/>
            <a:chExt cx="320" cy="56"/>
          </a:xfrm>
        </p:grpSpPr>
        <p:sp>
          <p:nvSpPr>
            <p:cNvPr id="22" name="Oval 24"/>
            <p:cNvSpPr>
              <a:spLocks noChangeArrowheads="1"/>
            </p:cNvSpPr>
            <p:nvPr/>
          </p:nvSpPr>
          <p:spPr bwMode="auto">
            <a:xfrm>
              <a:off x="1728" y="2109"/>
              <a:ext cx="56" cy="5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5"/>
            <p:cNvSpPr>
              <a:spLocks noChangeArrowheads="1"/>
            </p:cNvSpPr>
            <p:nvPr/>
          </p:nvSpPr>
          <p:spPr bwMode="auto">
            <a:xfrm>
              <a:off x="1596" y="2109"/>
              <a:ext cx="56" cy="5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6"/>
            <p:cNvSpPr>
              <a:spLocks noChangeArrowheads="1"/>
            </p:cNvSpPr>
            <p:nvPr/>
          </p:nvSpPr>
          <p:spPr bwMode="auto">
            <a:xfrm>
              <a:off x="1464" y="2109"/>
              <a:ext cx="56" cy="5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Oval 37"/>
          <p:cNvSpPr>
            <a:spLocks noChangeArrowheads="1"/>
          </p:cNvSpPr>
          <p:nvPr/>
        </p:nvSpPr>
        <p:spPr bwMode="auto">
          <a:xfrm>
            <a:off x="215900" y="2176463"/>
            <a:ext cx="1397000" cy="24765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635000" y="2989263"/>
            <a:ext cx="241300" cy="254000"/>
          </a:xfrm>
          <a:prstGeom prst="rect">
            <a:avLst/>
          </a:prstGeom>
          <a:solidFill>
            <a:srgbClr val="006600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876300" y="3446463"/>
            <a:ext cx="165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3"/>
          <p:cNvSpPr>
            <a:spLocks noChangeShapeType="1"/>
          </p:cNvSpPr>
          <p:nvPr/>
        </p:nvSpPr>
        <p:spPr bwMode="auto">
          <a:xfrm flipH="1" flipV="1">
            <a:off x="1028700" y="2862263"/>
            <a:ext cx="0" cy="1104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4"/>
          <p:cNvSpPr>
            <a:spLocks noChangeShapeType="1"/>
          </p:cNvSpPr>
          <p:nvPr/>
        </p:nvSpPr>
        <p:spPr bwMode="auto">
          <a:xfrm>
            <a:off x="876300" y="3128963"/>
            <a:ext cx="165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>
            <a:off x="850900" y="3763963"/>
            <a:ext cx="165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1041400" y="3567113"/>
            <a:ext cx="165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44"/>
          <p:cNvSpPr txBox="1">
            <a:spLocks noChangeArrowheads="1"/>
          </p:cNvSpPr>
          <p:nvPr/>
        </p:nvSpPr>
        <p:spPr bwMode="auto">
          <a:xfrm>
            <a:off x="2992438" y="3017838"/>
            <a:ext cx="75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33" name="Text Box 45"/>
          <p:cNvSpPr txBox="1">
            <a:spLocks noChangeArrowheads="1"/>
          </p:cNvSpPr>
          <p:nvPr/>
        </p:nvSpPr>
        <p:spPr bwMode="auto">
          <a:xfrm>
            <a:off x="4227513" y="2967038"/>
            <a:ext cx="915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output</a:t>
            </a:r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269875" y="4770438"/>
            <a:ext cx="1292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source AS</a:t>
            </a: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417513" y="3906838"/>
            <a:ext cx="998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6600"/>
                </a:solidFill>
              </a:rPr>
              <a:t>source 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6600"/>
                </a:solidFill>
              </a:rPr>
              <a:t>prefix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455613" y="2433638"/>
            <a:ext cx="919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source</a:t>
            </a:r>
          </a:p>
        </p:txBody>
      </p:sp>
      <p:sp>
        <p:nvSpPr>
          <p:cNvPr id="37" name="Oval 51"/>
          <p:cNvSpPr>
            <a:spLocks noChangeArrowheads="1"/>
          </p:cNvSpPr>
          <p:nvPr/>
        </p:nvSpPr>
        <p:spPr bwMode="auto">
          <a:xfrm>
            <a:off x="7594600" y="2176463"/>
            <a:ext cx="1397000" cy="24765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" name="Group 61"/>
          <p:cNvGrpSpPr>
            <a:grpSpLocks/>
          </p:cNvGrpSpPr>
          <p:nvPr/>
        </p:nvGrpSpPr>
        <p:grpSpPr bwMode="auto">
          <a:xfrm flipH="1">
            <a:off x="8013700" y="2862263"/>
            <a:ext cx="571500" cy="1104900"/>
            <a:chOff x="5048" y="1803"/>
            <a:chExt cx="360" cy="696"/>
          </a:xfrm>
        </p:grpSpPr>
        <p:sp>
          <p:nvSpPr>
            <p:cNvPr id="39" name="Rectangle 52"/>
            <p:cNvSpPr>
              <a:spLocks noChangeArrowheads="1"/>
            </p:cNvSpPr>
            <p:nvPr/>
          </p:nvSpPr>
          <p:spPr bwMode="auto">
            <a:xfrm>
              <a:off x="5048" y="1883"/>
              <a:ext cx="152" cy="160"/>
            </a:xfrm>
            <a:prstGeom prst="rect">
              <a:avLst/>
            </a:prstGeom>
            <a:solidFill>
              <a:srgbClr val="006600"/>
            </a:solidFill>
            <a:ln w="3810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53"/>
            <p:cNvSpPr>
              <a:spLocks noChangeShapeType="1"/>
            </p:cNvSpPr>
            <p:nvPr/>
          </p:nvSpPr>
          <p:spPr bwMode="auto">
            <a:xfrm>
              <a:off x="5200" y="2171"/>
              <a:ext cx="1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 flipH="1" flipV="1">
              <a:off x="5296" y="1803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5"/>
            <p:cNvSpPr>
              <a:spLocks noChangeShapeType="1"/>
            </p:cNvSpPr>
            <p:nvPr/>
          </p:nvSpPr>
          <p:spPr bwMode="auto">
            <a:xfrm>
              <a:off x="5200" y="1971"/>
              <a:ext cx="1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56"/>
            <p:cNvSpPr>
              <a:spLocks noChangeShapeType="1"/>
            </p:cNvSpPr>
            <p:nvPr/>
          </p:nvSpPr>
          <p:spPr bwMode="auto">
            <a:xfrm>
              <a:off x="5184" y="2371"/>
              <a:ext cx="1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7"/>
            <p:cNvSpPr>
              <a:spLocks noChangeShapeType="1"/>
            </p:cNvSpPr>
            <p:nvPr/>
          </p:nvSpPr>
          <p:spPr bwMode="auto">
            <a:xfrm>
              <a:off x="5304" y="2247"/>
              <a:ext cx="1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58"/>
          <p:cNvSpPr txBox="1">
            <a:spLocks noChangeArrowheads="1"/>
          </p:cNvSpPr>
          <p:nvPr/>
        </p:nvSpPr>
        <p:spPr bwMode="auto">
          <a:xfrm>
            <a:off x="7780338" y="4770438"/>
            <a:ext cx="1028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dest AS</a:t>
            </a:r>
          </a:p>
        </p:txBody>
      </p:sp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7888288" y="3906838"/>
            <a:ext cx="814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6600"/>
                </a:solidFill>
              </a:rPr>
              <a:t>dest 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6600"/>
                </a:solidFill>
              </a:rPr>
              <a:t>prefix</a:t>
            </a:r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7966075" y="2433638"/>
            <a:ext cx="655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dest</a:t>
            </a:r>
          </a:p>
        </p:txBody>
      </p:sp>
      <p:sp>
        <p:nvSpPr>
          <p:cNvPr id="48" name="Freeform 65"/>
          <p:cNvSpPr>
            <a:spLocks/>
          </p:cNvSpPr>
          <p:nvPr/>
        </p:nvSpPr>
        <p:spPr bwMode="auto">
          <a:xfrm>
            <a:off x="952500" y="2921000"/>
            <a:ext cx="7226300" cy="1588"/>
          </a:xfrm>
          <a:custGeom>
            <a:avLst/>
            <a:gdLst>
              <a:gd name="T0" fmla="*/ 0 w 4552"/>
              <a:gd name="T1" fmla="*/ 0 h 1"/>
              <a:gd name="T2" fmla="*/ 4552 w 455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2" h="1">
                <a:moveTo>
                  <a:pt x="0" y="0"/>
                </a:moveTo>
                <a:cubicBezTo>
                  <a:pt x="0" y="0"/>
                  <a:pt x="2276" y="0"/>
                  <a:pt x="4552" y="0"/>
                </a:cubicBezTo>
              </a:path>
            </a:pathLst>
          </a:custGeom>
          <a:noFill/>
          <a:ln w="381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3225800" y="3530600"/>
            <a:ext cx="127000" cy="88900"/>
          </a:xfrm>
          <a:prstGeom prst="rect">
            <a:avLst/>
          </a:prstGeom>
          <a:solidFill>
            <a:srgbClr val="006600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3441700" y="3530600"/>
            <a:ext cx="127000" cy="88900"/>
          </a:xfrm>
          <a:prstGeom prst="rect">
            <a:avLst/>
          </a:prstGeom>
          <a:solidFill>
            <a:srgbClr val="006600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4559300" y="3516313"/>
            <a:ext cx="127000" cy="88900"/>
          </a:xfrm>
          <a:prstGeom prst="rect">
            <a:avLst/>
          </a:prstGeom>
          <a:solidFill>
            <a:srgbClr val="006600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70"/>
          <p:cNvSpPr txBox="1">
            <a:spLocks noChangeArrowheads="1"/>
          </p:cNvSpPr>
          <p:nvPr/>
        </p:nvSpPr>
        <p:spPr bwMode="auto">
          <a:xfrm>
            <a:off x="4000500" y="4768850"/>
            <a:ext cx="1965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intermediate AS</a:t>
            </a: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249238" y="5495925"/>
            <a:ext cx="7381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006600"/>
                </a:solidFill>
              </a:rPr>
              <a:t>Source and destination</a:t>
            </a:r>
            <a:r>
              <a:rPr lang="en-US" sz="2400"/>
              <a:t>: IP header</a:t>
            </a:r>
          </a:p>
          <a:p>
            <a:pPr algn="l"/>
            <a:r>
              <a:rPr lang="en-US" sz="2400">
                <a:solidFill>
                  <a:srgbClr val="006600"/>
                </a:solidFill>
              </a:rPr>
              <a:t>Source and dest prefix</a:t>
            </a:r>
            <a:r>
              <a:rPr lang="en-US" sz="2400"/>
              <a:t>: forwarding table or BGP table</a:t>
            </a:r>
          </a:p>
          <a:p>
            <a:pPr algn="l"/>
            <a:r>
              <a:rPr lang="en-US" sz="2400">
                <a:solidFill>
                  <a:srgbClr val="006600"/>
                </a:solidFill>
              </a:rPr>
              <a:t>Source and destination AS</a:t>
            </a:r>
            <a:r>
              <a:rPr lang="en-US" sz="2400"/>
              <a:t>: BGP table</a:t>
            </a:r>
          </a:p>
        </p:txBody>
      </p:sp>
    </p:spTree>
    <p:extLst>
      <p:ext uri="{BB962C8B-B14F-4D97-AF65-F5344CB8AC3E}">
        <p14:creationId xmlns:p14="http://schemas.microsoft.com/office/powerpoint/2010/main" val="717105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Netflow</a:t>
            </a:r>
            <a:r>
              <a:rPr lang="en-US" dirty="0" smtClean="0"/>
              <a:t>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4838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Maintain a cache of active flows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Storage of byte/packet counts, timestamps, etc.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Compute a key per incoming packet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Concatenation of source, destination, port #s, etc.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Index into the flow cache based on the key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Creation or updating of an entry in the flow </a:t>
            </a:r>
            <a:r>
              <a:rPr lang="en-US" sz="2400" dirty="0" smtClean="0"/>
              <a:t>cache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46051" y="4399859"/>
            <a:ext cx="4572000" cy="784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41288" y="5184084"/>
            <a:ext cx="4572000" cy="784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50813" y="5955609"/>
            <a:ext cx="4572000" cy="784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03276" y="4569721"/>
            <a:ext cx="3719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latin typeface="Times New Roman" charset="0"/>
              </a:rPr>
              <a:t>#bytes, #packets, start, finish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03276" y="6203259"/>
            <a:ext cx="3719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latin typeface="Times New Roman" charset="0"/>
              </a:rPr>
              <a:t>#bytes, #packets, start, finish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066538" y="5561909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77551" y="5741296"/>
            <a:ext cx="804862" cy="630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63263" y="6323909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Times New Roman" charset="0"/>
              </a:rPr>
              <a:t>packet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277551" y="5355534"/>
            <a:ext cx="792162" cy="38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372926" y="5155509"/>
            <a:ext cx="62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Times New Roman" charset="0"/>
              </a:rPr>
              <a:t>key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264851" y="5411096"/>
            <a:ext cx="796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header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4736713" y="5547621"/>
            <a:ext cx="857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995476" y="5547621"/>
            <a:ext cx="857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254238" y="5546034"/>
            <a:ext cx="85725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3885813" y="4395096"/>
            <a:ext cx="0" cy="2362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3261926" y="4571309"/>
            <a:ext cx="62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Times New Roman" charset="0"/>
              </a:rPr>
              <a:t>key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3261926" y="6184209"/>
            <a:ext cx="62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latin typeface="Times New Roman" charset="0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783035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5516"/>
            <a:ext cx="8229600" cy="1143000"/>
          </a:xfrm>
        </p:spPr>
        <p:txBody>
          <a:bodyPr/>
          <a:lstStyle/>
          <a:p>
            <a:r>
              <a:rPr lang="en-US" dirty="0" err="1" smtClean="0"/>
              <a:t>Netflow</a:t>
            </a:r>
            <a:r>
              <a:rPr lang="en-US" dirty="0" smtClean="0"/>
              <a:t>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125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Flow timeout</a:t>
            </a:r>
          </a:p>
          <a:p>
            <a:pPr lvl="1"/>
            <a:r>
              <a:rPr lang="en-US" sz="2400" dirty="0"/>
              <a:t>Remove flows that have not received a packet recently </a:t>
            </a:r>
          </a:p>
          <a:p>
            <a:pPr lvl="1"/>
            <a:r>
              <a:rPr lang="en-US" sz="2400" dirty="0"/>
              <a:t>Periodic sequencing through the cache to time out flows</a:t>
            </a:r>
          </a:p>
          <a:p>
            <a:r>
              <a:rPr lang="en-US" sz="2800" dirty="0" smtClean="0"/>
              <a:t>Cache </a:t>
            </a:r>
            <a:r>
              <a:rPr lang="en-US" sz="2800" dirty="0"/>
              <a:t>replacement</a:t>
            </a:r>
          </a:p>
          <a:p>
            <a:pPr lvl="1"/>
            <a:r>
              <a:rPr lang="en-US" sz="2400" dirty="0"/>
              <a:t>Remove flow(s) when the flow cache is full</a:t>
            </a:r>
          </a:p>
          <a:p>
            <a:pPr lvl="1"/>
            <a:r>
              <a:rPr lang="en-US" sz="2400" dirty="0"/>
              <a:t>Evict existing flow(s) upon creating a new cache entry</a:t>
            </a:r>
          </a:p>
          <a:p>
            <a:pPr lvl="1"/>
            <a:r>
              <a:rPr lang="en-US" sz="2400" dirty="0"/>
              <a:t>Apply eviction policy (LRU, random flow, etc.)</a:t>
            </a:r>
          </a:p>
          <a:p>
            <a:r>
              <a:rPr lang="en-US" sz="2800" dirty="0"/>
              <a:t>Long-lived flows</a:t>
            </a:r>
          </a:p>
          <a:p>
            <a:pPr lvl="1"/>
            <a:r>
              <a:rPr lang="en-US" sz="2400" dirty="0"/>
              <a:t>Remove flow(s) that persist for a long time (e.g., 30 min)</a:t>
            </a:r>
          </a:p>
          <a:p>
            <a:pPr lvl="1"/>
            <a:r>
              <a:rPr lang="en-US" sz="2400" dirty="0"/>
              <a:t>… otherwise flow statistics don’t become available</a:t>
            </a:r>
          </a:p>
          <a:p>
            <a:pPr lvl="1"/>
            <a:r>
              <a:rPr lang="en-US" sz="2400" dirty="0"/>
              <a:t>… and the byte and packet counters might overflow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359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Sampled </a:t>
            </a:r>
            <a:r>
              <a:rPr lang="en-US" dirty="0" err="1" smtClean="0"/>
              <a:t>Netflow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9283"/>
          </a:xfrm>
        </p:spPr>
        <p:txBody>
          <a:bodyPr/>
          <a:lstStyle/>
          <a:p>
            <a:r>
              <a:rPr lang="en-US" dirty="0" smtClean="0"/>
              <a:t>Packet sampling</a:t>
            </a:r>
          </a:p>
          <a:p>
            <a:pPr lvl="1"/>
            <a:r>
              <a:rPr lang="en-US" dirty="0" smtClean="0"/>
              <a:t>Perform operations on 1/m packets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Reducing overhead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Avoid per-packet overhead on (m-1)/m packets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Avoid creating records for </a:t>
            </a:r>
            <a:r>
              <a:rPr lang="en-US" sz="2400" dirty="0" smtClean="0"/>
              <a:t>the many small flows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May split some long flows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96950" y="4983163"/>
            <a:ext cx="344488" cy="23653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04975" y="4983163"/>
            <a:ext cx="344488" cy="23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414588" y="4983163"/>
            <a:ext cx="344487" cy="23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124200" y="4983163"/>
            <a:ext cx="344488" cy="23653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32225" y="4983163"/>
            <a:ext cx="344488" cy="2365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541838" y="4983163"/>
            <a:ext cx="344487" cy="23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251450" y="4983163"/>
            <a:ext cx="344488" cy="23653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903913" y="5059363"/>
            <a:ext cx="928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856413" y="4867275"/>
            <a:ext cx="661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Times New Roman" charset="0"/>
              </a:rPr>
              <a:t>time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996950" y="6278563"/>
            <a:ext cx="344488" cy="23653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704975" y="6278563"/>
            <a:ext cx="344488" cy="23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257800" y="6284913"/>
            <a:ext cx="344488" cy="23653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541838" y="6284913"/>
            <a:ext cx="344487" cy="23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1168400" y="5219700"/>
            <a:ext cx="0" cy="1054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1879600" y="5219700"/>
            <a:ext cx="0" cy="1054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5435600" y="5232400"/>
            <a:ext cx="0" cy="1054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4724400" y="5219700"/>
            <a:ext cx="0" cy="1054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2638425" y="5499100"/>
            <a:ext cx="1558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not sampled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3502025" y="5283200"/>
            <a:ext cx="460375" cy="3111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283325" y="6356350"/>
            <a:ext cx="1255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9966FF"/>
                </a:solidFill>
              </a:rPr>
              <a:t>two flows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>
            <a:off x="5626100" y="6413500"/>
            <a:ext cx="660400" cy="0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1181100" y="6413500"/>
            <a:ext cx="5092700" cy="368300"/>
          </a:xfrm>
          <a:custGeom>
            <a:avLst/>
            <a:gdLst>
              <a:gd name="T0" fmla="*/ 3208 w 3208"/>
              <a:gd name="T1" fmla="*/ 0 h 232"/>
              <a:gd name="T2" fmla="*/ 3208 w 3208"/>
              <a:gd name="T3" fmla="*/ 232 h 232"/>
              <a:gd name="T4" fmla="*/ 0 w 3208"/>
              <a:gd name="T5" fmla="*/ 232 h 232"/>
              <a:gd name="T6" fmla="*/ 8 w 3208"/>
              <a:gd name="T7" fmla="*/ 6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08" h="232">
                <a:moveTo>
                  <a:pt x="3208" y="0"/>
                </a:moveTo>
                <a:lnTo>
                  <a:pt x="3208" y="232"/>
                </a:lnTo>
                <a:lnTo>
                  <a:pt x="0" y="232"/>
                </a:lnTo>
                <a:lnTo>
                  <a:pt x="8" y="64"/>
                </a:lnTo>
              </a:path>
            </a:pathLst>
          </a:custGeom>
          <a:noFill/>
          <a:ln w="38100" cap="flat" cmpd="sng">
            <a:solidFill>
              <a:srgbClr val="9966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V="1">
            <a:off x="1350963" y="6388100"/>
            <a:ext cx="2784475" cy="12700"/>
          </a:xfrm>
          <a:prstGeom prst="line">
            <a:avLst/>
          </a:prstGeom>
          <a:noFill/>
          <a:ln w="38100">
            <a:solidFill>
              <a:srgbClr val="99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3487738" y="6037263"/>
            <a:ext cx="952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9966FF"/>
                </a:solidFill>
              </a:rPr>
              <a:t>timeout</a:t>
            </a:r>
          </a:p>
        </p:txBody>
      </p:sp>
    </p:spTree>
    <p:extLst>
      <p:ext uri="{BB962C8B-B14F-4D97-AF65-F5344CB8AC3E}">
        <p14:creationId xmlns:p14="http://schemas.microsoft.com/office/powerpoint/2010/main" val="3278636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Netflow</a:t>
            </a:r>
            <a:r>
              <a:rPr lang="en-US" dirty="0" smtClean="0"/>
              <a:t> vs. </a:t>
            </a:r>
            <a:r>
              <a:rPr lang="en-US" dirty="0" err="1" smtClean="0"/>
              <a:t>sFlow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Netflow</a:t>
            </a:r>
            <a:endParaRPr lang="en-US" dirty="0" smtClean="0"/>
          </a:p>
          <a:p>
            <a:pPr lvl="1"/>
            <a:r>
              <a:rPr lang="en-US" dirty="0" smtClean="0"/>
              <a:t>Aggregates (sampled) IP packets into flows</a:t>
            </a:r>
          </a:p>
          <a:p>
            <a:pPr lvl="1"/>
            <a:r>
              <a:rPr lang="en-US" dirty="0" smtClean="0"/>
              <a:t>(Data-plane overhead of storing flow state)</a:t>
            </a:r>
          </a:p>
          <a:p>
            <a:pPr lvl="1"/>
            <a:r>
              <a:rPr lang="en-US" dirty="0" smtClean="0"/>
              <a:t>Originally only on Cisco routers</a:t>
            </a:r>
          </a:p>
          <a:p>
            <a:r>
              <a:rPr lang="en-US" dirty="0" err="1" smtClean="0"/>
              <a:t>sFlow</a:t>
            </a:r>
            <a:endParaRPr lang="en-US" dirty="0" smtClean="0"/>
          </a:p>
          <a:p>
            <a:pPr lvl="1"/>
            <a:r>
              <a:rPr lang="en-US" dirty="0" smtClean="0"/>
              <a:t>Exports packet samples directly</a:t>
            </a:r>
          </a:p>
          <a:p>
            <a:pPr lvl="1"/>
            <a:r>
              <a:rPr lang="en-US" dirty="0" smtClean="0"/>
              <a:t>Measures layer-two packets (ARP, DHCP)</a:t>
            </a:r>
          </a:p>
          <a:p>
            <a:pPr lvl="1"/>
            <a:r>
              <a:rPr lang="en-US" dirty="0" smtClean="0"/>
              <a:t>Polls on-switch counters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8434" y="6126163"/>
            <a:ext cx="7762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blog.sflow.com</a:t>
            </a:r>
            <a:r>
              <a:rPr lang="en-US" dirty="0"/>
              <a:t>/2011/10/comparing-</a:t>
            </a:r>
            <a:r>
              <a:rPr lang="en-US" dirty="0" err="1"/>
              <a:t>sflow</a:t>
            </a:r>
            <a:r>
              <a:rPr lang="en-US" dirty="0"/>
              <a:t>-and-</a:t>
            </a:r>
            <a:r>
              <a:rPr lang="en-US" dirty="0" err="1"/>
              <a:t>netflow</a:t>
            </a:r>
            <a:r>
              <a:rPr lang="en-US" dirty="0"/>
              <a:t>-in-</a:t>
            </a:r>
            <a:r>
              <a:rPr lang="en-US" dirty="0" err="1"/>
              <a:t>vswitch.html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89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Sketches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vs. 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Group 1058"/>
          <p:cNvGrpSpPr>
            <a:grpSpLocks/>
          </p:cNvGrpSpPr>
          <p:nvPr/>
        </p:nvGrpSpPr>
        <p:grpSpPr bwMode="auto">
          <a:xfrm>
            <a:off x="762000" y="1843932"/>
            <a:ext cx="5419725" cy="3975100"/>
            <a:chOff x="469" y="1027"/>
            <a:chExt cx="3414" cy="2504"/>
          </a:xfrm>
        </p:grpSpPr>
        <p:sp>
          <p:nvSpPr>
            <p:cNvPr id="6" name="Freeform 1047"/>
            <p:cNvSpPr>
              <a:spLocks/>
            </p:cNvSpPr>
            <p:nvPr/>
          </p:nvSpPr>
          <p:spPr bwMode="auto">
            <a:xfrm>
              <a:off x="1824" y="1027"/>
              <a:ext cx="2059" cy="2504"/>
            </a:xfrm>
            <a:custGeom>
              <a:avLst/>
              <a:gdLst>
                <a:gd name="T0" fmla="*/ 205 w 2059"/>
                <a:gd name="T1" fmla="*/ 1903 h 2504"/>
                <a:gd name="T2" fmla="*/ 415 w 2059"/>
                <a:gd name="T3" fmla="*/ 315 h 2504"/>
                <a:gd name="T4" fmla="*/ 1011 w 2059"/>
                <a:gd name="T5" fmla="*/ 15 h 2504"/>
                <a:gd name="T6" fmla="*/ 1487 w 2059"/>
                <a:gd name="T7" fmla="*/ 405 h 2504"/>
                <a:gd name="T8" fmla="*/ 1717 w 2059"/>
                <a:gd name="T9" fmla="*/ 1092 h 2504"/>
                <a:gd name="T10" fmla="*/ 1807 w 2059"/>
                <a:gd name="T11" fmla="*/ 1998 h 2504"/>
                <a:gd name="T12" fmla="*/ 205 w 2059"/>
                <a:gd name="T13" fmla="*/ 1903 h 2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9" h="2504">
                  <a:moveTo>
                    <a:pt x="205" y="1903"/>
                  </a:moveTo>
                  <a:cubicBezTo>
                    <a:pt x="0" y="1302"/>
                    <a:pt x="259" y="635"/>
                    <a:pt x="415" y="315"/>
                  </a:cubicBezTo>
                  <a:cubicBezTo>
                    <a:pt x="549" y="0"/>
                    <a:pt x="832" y="0"/>
                    <a:pt x="1011" y="15"/>
                  </a:cubicBezTo>
                  <a:cubicBezTo>
                    <a:pt x="1190" y="30"/>
                    <a:pt x="1369" y="226"/>
                    <a:pt x="1487" y="405"/>
                  </a:cubicBezTo>
                  <a:cubicBezTo>
                    <a:pt x="1605" y="584"/>
                    <a:pt x="1664" y="827"/>
                    <a:pt x="1717" y="1092"/>
                  </a:cubicBezTo>
                  <a:cubicBezTo>
                    <a:pt x="1770" y="1357"/>
                    <a:pt x="2059" y="1863"/>
                    <a:pt x="1807" y="1998"/>
                  </a:cubicBezTo>
                  <a:cubicBezTo>
                    <a:pt x="1672" y="2043"/>
                    <a:pt x="410" y="2504"/>
                    <a:pt x="205" y="1903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1048"/>
            <p:cNvSpPr txBox="1">
              <a:spLocks noChangeArrowheads="1"/>
            </p:cNvSpPr>
            <p:nvPr/>
          </p:nvSpPr>
          <p:spPr bwMode="auto">
            <a:xfrm>
              <a:off x="469" y="1104"/>
              <a:ext cx="136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0">
                  <a:solidFill>
                    <a:srgbClr val="FFCC00"/>
                  </a:solidFill>
                  <a:latin typeface="Tahoma" charset="0"/>
                </a:rPr>
                <a:t>active </a:t>
              </a:r>
            </a:p>
            <a:p>
              <a:r>
                <a:rPr lang="en-US" sz="2400" b="0">
                  <a:solidFill>
                    <a:srgbClr val="FFCC00"/>
                  </a:solidFill>
                  <a:latin typeface="Tahoma" charset="0"/>
                </a:rPr>
                <a:t>measurements</a:t>
              </a:r>
            </a:p>
          </p:txBody>
        </p:sp>
      </p:grpSp>
      <p:grpSp>
        <p:nvGrpSpPr>
          <p:cNvPr id="8" name="Group 1059"/>
          <p:cNvGrpSpPr>
            <a:grpSpLocks/>
          </p:cNvGrpSpPr>
          <p:nvPr/>
        </p:nvGrpSpPr>
        <p:grpSpPr bwMode="auto">
          <a:xfrm>
            <a:off x="3195638" y="3596532"/>
            <a:ext cx="5772150" cy="2932113"/>
            <a:chOff x="2013" y="2112"/>
            <a:chExt cx="3636" cy="1847"/>
          </a:xfrm>
        </p:grpSpPr>
        <p:sp>
          <p:nvSpPr>
            <p:cNvPr id="9" name="Freeform 1049"/>
            <p:cNvSpPr>
              <a:spLocks/>
            </p:cNvSpPr>
            <p:nvPr/>
          </p:nvSpPr>
          <p:spPr bwMode="auto">
            <a:xfrm>
              <a:off x="2013" y="2328"/>
              <a:ext cx="2739" cy="1631"/>
            </a:xfrm>
            <a:custGeom>
              <a:avLst/>
              <a:gdLst>
                <a:gd name="T0" fmla="*/ 1488 w 2739"/>
                <a:gd name="T1" fmla="*/ 1363 h 1631"/>
                <a:gd name="T2" fmla="*/ 21 w 2739"/>
                <a:gd name="T3" fmla="*/ 712 h 1631"/>
                <a:gd name="T4" fmla="*/ 1363 w 2739"/>
                <a:gd name="T5" fmla="*/ 41 h 1631"/>
                <a:gd name="T6" fmla="*/ 2540 w 2739"/>
                <a:gd name="T7" fmla="*/ 958 h 1631"/>
                <a:gd name="T8" fmla="*/ 2557 w 2739"/>
                <a:gd name="T9" fmla="*/ 1489 h 1631"/>
                <a:gd name="T10" fmla="*/ 2015 w 2739"/>
                <a:gd name="T11" fmla="*/ 1610 h 1631"/>
                <a:gd name="T12" fmla="*/ 1488 w 2739"/>
                <a:gd name="T13" fmla="*/ 1363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39" h="1631">
                  <a:moveTo>
                    <a:pt x="1488" y="1363"/>
                  </a:moveTo>
                  <a:cubicBezTo>
                    <a:pt x="1156" y="1213"/>
                    <a:pt x="42" y="932"/>
                    <a:pt x="21" y="712"/>
                  </a:cubicBezTo>
                  <a:cubicBezTo>
                    <a:pt x="0" y="492"/>
                    <a:pt x="943" y="0"/>
                    <a:pt x="1363" y="41"/>
                  </a:cubicBezTo>
                  <a:cubicBezTo>
                    <a:pt x="1783" y="82"/>
                    <a:pt x="2341" y="717"/>
                    <a:pt x="2540" y="958"/>
                  </a:cubicBezTo>
                  <a:cubicBezTo>
                    <a:pt x="2739" y="1199"/>
                    <a:pt x="2644" y="1380"/>
                    <a:pt x="2557" y="1489"/>
                  </a:cubicBezTo>
                  <a:cubicBezTo>
                    <a:pt x="2470" y="1598"/>
                    <a:pt x="2193" y="1631"/>
                    <a:pt x="2015" y="1610"/>
                  </a:cubicBezTo>
                  <a:cubicBezTo>
                    <a:pt x="1837" y="1589"/>
                    <a:pt x="1820" y="1513"/>
                    <a:pt x="1488" y="1363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CC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1050"/>
            <p:cNvSpPr txBox="1">
              <a:spLocks noChangeArrowheads="1"/>
            </p:cNvSpPr>
            <p:nvPr/>
          </p:nvSpPr>
          <p:spPr bwMode="auto">
            <a:xfrm>
              <a:off x="4176" y="2112"/>
              <a:ext cx="1473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0" dirty="0">
                  <a:solidFill>
                    <a:srgbClr val="FF6600"/>
                  </a:solidFill>
                  <a:latin typeface="Tahoma" charset="0"/>
                </a:rPr>
                <a:t>packet and flow</a:t>
              </a:r>
            </a:p>
            <a:p>
              <a:r>
                <a:rPr lang="en-US" sz="2400" b="0" dirty="0">
                  <a:solidFill>
                    <a:srgbClr val="FF6600"/>
                  </a:solidFill>
                  <a:latin typeface="Tahoma" charset="0"/>
                </a:rPr>
                <a:t>measurements,</a:t>
              </a:r>
            </a:p>
            <a:p>
              <a:r>
                <a:rPr lang="en-US" sz="2400" dirty="0" smtClean="0">
                  <a:solidFill>
                    <a:srgbClr val="FF6600"/>
                  </a:solidFill>
                  <a:latin typeface="Tahoma" charset="0"/>
                </a:rPr>
                <a:t>l</a:t>
              </a:r>
              <a:r>
                <a:rPr lang="en-US" sz="2400" b="0" dirty="0" smtClean="0">
                  <a:solidFill>
                    <a:srgbClr val="FF6600"/>
                  </a:solidFill>
                  <a:latin typeface="Tahoma" charset="0"/>
                </a:rPr>
                <a:t>ink load</a:t>
              </a:r>
              <a:endParaRPr lang="en-US" sz="2400" b="0" dirty="0">
                <a:solidFill>
                  <a:srgbClr val="FF6600"/>
                </a:solidFill>
                <a:latin typeface="Tahoma" charset="0"/>
              </a:endParaRPr>
            </a:p>
          </p:txBody>
        </p:sp>
      </p:grpSp>
      <p:grpSp>
        <p:nvGrpSpPr>
          <p:cNvPr id="11" name="Group 1060"/>
          <p:cNvGrpSpPr>
            <a:grpSpLocks/>
          </p:cNvGrpSpPr>
          <p:nvPr/>
        </p:nvGrpSpPr>
        <p:grpSpPr bwMode="auto">
          <a:xfrm>
            <a:off x="381000" y="3444132"/>
            <a:ext cx="5011738" cy="3041650"/>
            <a:chOff x="240" y="2016"/>
            <a:chExt cx="3157" cy="1916"/>
          </a:xfrm>
        </p:grpSpPr>
        <p:sp>
          <p:nvSpPr>
            <p:cNvPr id="12" name="Freeform 1051"/>
            <p:cNvSpPr>
              <a:spLocks/>
            </p:cNvSpPr>
            <p:nvPr/>
          </p:nvSpPr>
          <p:spPr bwMode="auto">
            <a:xfrm>
              <a:off x="1109" y="2383"/>
              <a:ext cx="2288" cy="1549"/>
            </a:xfrm>
            <a:custGeom>
              <a:avLst/>
              <a:gdLst>
                <a:gd name="T0" fmla="*/ 158 w 2288"/>
                <a:gd name="T1" fmla="*/ 1449 h 1549"/>
                <a:gd name="T2" fmla="*/ 158 w 2288"/>
                <a:gd name="T3" fmla="*/ 672 h 1549"/>
                <a:gd name="T4" fmla="*/ 1105 w 2288"/>
                <a:gd name="T5" fmla="*/ 1 h 1549"/>
                <a:gd name="T6" fmla="*/ 2277 w 2288"/>
                <a:gd name="T7" fmla="*/ 667 h 1549"/>
                <a:gd name="T8" fmla="*/ 1040 w 2288"/>
                <a:gd name="T9" fmla="*/ 1273 h 1549"/>
                <a:gd name="T10" fmla="*/ 158 w 2288"/>
                <a:gd name="T11" fmla="*/ 1449 h 1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88" h="1549">
                  <a:moveTo>
                    <a:pt x="158" y="1449"/>
                  </a:moveTo>
                  <a:cubicBezTo>
                    <a:pt x="11" y="1349"/>
                    <a:pt x="0" y="913"/>
                    <a:pt x="158" y="672"/>
                  </a:cubicBezTo>
                  <a:cubicBezTo>
                    <a:pt x="316" y="431"/>
                    <a:pt x="752" y="2"/>
                    <a:pt x="1105" y="1"/>
                  </a:cubicBezTo>
                  <a:cubicBezTo>
                    <a:pt x="1458" y="0"/>
                    <a:pt x="2288" y="455"/>
                    <a:pt x="2277" y="667"/>
                  </a:cubicBezTo>
                  <a:cubicBezTo>
                    <a:pt x="2266" y="879"/>
                    <a:pt x="1393" y="1143"/>
                    <a:pt x="1040" y="1273"/>
                  </a:cubicBezTo>
                  <a:cubicBezTo>
                    <a:pt x="687" y="1403"/>
                    <a:pt x="305" y="1549"/>
                    <a:pt x="158" y="144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CC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052"/>
            <p:cNvSpPr txBox="1">
              <a:spLocks noChangeArrowheads="1"/>
            </p:cNvSpPr>
            <p:nvPr/>
          </p:nvSpPr>
          <p:spPr bwMode="auto">
            <a:xfrm>
              <a:off x="240" y="2016"/>
              <a:ext cx="129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0" dirty="0">
                  <a:solidFill>
                    <a:srgbClr val="FF0000"/>
                  </a:solidFill>
                  <a:latin typeface="Tahoma" charset="0"/>
                </a:rPr>
                <a:t>topology, </a:t>
              </a:r>
            </a:p>
            <a:p>
              <a:r>
                <a:rPr lang="en-US" sz="2400" b="0" dirty="0">
                  <a:solidFill>
                    <a:srgbClr val="FF0000"/>
                  </a:solidFill>
                  <a:latin typeface="Tahoma" charset="0"/>
                </a:rPr>
                <a:t>configuration,</a:t>
              </a:r>
            </a:p>
            <a:p>
              <a:r>
                <a:rPr lang="en-US" sz="2400" b="0" dirty="0">
                  <a:solidFill>
                    <a:srgbClr val="FF0000"/>
                  </a:solidFill>
                  <a:latin typeface="Tahoma" charset="0"/>
                </a:rPr>
                <a:t>routing, </a:t>
              </a:r>
              <a:r>
                <a:rPr lang="en-US" sz="2400" b="0" dirty="0" smtClean="0">
                  <a:solidFill>
                    <a:srgbClr val="FF0000"/>
                  </a:solidFill>
                  <a:latin typeface="Tahoma" charset="0"/>
                </a:rPr>
                <a:t>link</a:t>
              </a:r>
              <a:br>
                <a:rPr lang="en-US" sz="2400" b="0" dirty="0" smtClean="0">
                  <a:solidFill>
                    <a:srgbClr val="FF0000"/>
                  </a:solidFill>
                  <a:latin typeface="Tahoma" charset="0"/>
                </a:rPr>
              </a:br>
              <a:r>
                <a:rPr lang="en-US" sz="2400" b="0" dirty="0" smtClean="0">
                  <a:solidFill>
                    <a:srgbClr val="FF0000"/>
                  </a:solidFill>
                  <a:latin typeface="Tahoma" charset="0"/>
                </a:rPr>
                <a:t>properties</a:t>
              </a:r>
              <a:endParaRPr lang="en-US" sz="2400" b="0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sp>
        <p:nvSpPr>
          <p:cNvPr id="14" name="Line 1028"/>
          <p:cNvSpPr>
            <a:spLocks noChangeShapeType="1"/>
          </p:cNvSpPr>
          <p:nvPr/>
        </p:nvSpPr>
        <p:spPr bwMode="auto">
          <a:xfrm flipV="1">
            <a:off x="4495800" y="1920132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029"/>
          <p:cNvSpPr>
            <a:spLocks noChangeShapeType="1"/>
          </p:cNvSpPr>
          <p:nvPr/>
        </p:nvSpPr>
        <p:spPr bwMode="auto">
          <a:xfrm>
            <a:off x="4495800" y="4587132"/>
            <a:ext cx="28956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030"/>
          <p:cNvSpPr>
            <a:spLocks noChangeShapeType="1"/>
          </p:cNvSpPr>
          <p:nvPr/>
        </p:nvSpPr>
        <p:spPr bwMode="auto">
          <a:xfrm flipH="1">
            <a:off x="1752600" y="4587132"/>
            <a:ext cx="27432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031"/>
          <p:cNvSpPr txBox="1">
            <a:spLocks noChangeArrowheads="1"/>
          </p:cNvSpPr>
          <p:nvPr/>
        </p:nvSpPr>
        <p:spPr bwMode="auto">
          <a:xfrm>
            <a:off x="3533775" y="1081932"/>
            <a:ext cx="18811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end-to-end</a:t>
            </a:r>
          </a:p>
          <a:p>
            <a:r>
              <a:rPr lang="en-US" sz="2400" b="0">
                <a:latin typeface="Tahoma" charset="0"/>
              </a:rPr>
              <a:t>performance</a:t>
            </a:r>
          </a:p>
        </p:txBody>
      </p:sp>
      <p:sp>
        <p:nvSpPr>
          <p:cNvPr id="18" name="Text Box 1032"/>
          <p:cNvSpPr txBox="1">
            <a:spLocks noChangeArrowheads="1"/>
          </p:cNvSpPr>
          <p:nvPr/>
        </p:nvSpPr>
        <p:spPr bwMode="auto">
          <a:xfrm>
            <a:off x="990600" y="6415932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state</a:t>
            </a:r>
          </a:p>
        </p:txBody>
      </p:sp>
      <p:sp>
        <p:nvSpPr>
          <p:cNvPr id="19" name="Text Box 1033"/>
          <p:cNvSpPr txBox="1">
            <a:spLocks noChangeArrowheads="1"/>
          </p:cNvSpPr>
          <p:nvPr/>
        </p:nvSpPr>
        <p:spPr bwMode="auto">
          <a:xfrm>
            <a:off x="7162800" y="6453648"/>
            <a:ext cx="960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>
                <a:latin typeface="Tahoma" charset="0"/>
              </a:rPr>
              <a:t>traffic</a:t>
            </a:r>
          </a:p>
        </p:txBody>
      </p:sp>
      <p:sp>
        <p:nvSpPr>
          <p:cNvPr id="20" name="Text Box 1039"/>
          <p:cNvSpPr txBox="1">
            <a:spLocks noChangeArrowheads="1"/>
          </p:cNvSpPr>
          <p:nvPr/>
        </p:nvSpPr>
        <p:spPr bwMode="auto">
          <a:xfrm>
            <a:off x="3505200" y="2224932"/>
            <a:ext cx="1920875" cy="581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average download</a:t>
            </a:r>
          </a:p>
          <a:p>
            <a:r>
              <a:rPr lang="en-US" sz="1600" b="0">
                <a:latin typeface="Tahoma" charset="0"/>
              </a:rPr>
              <a:t>time of a web page</a:t>
            </a:r>
          </a:p>
        </p:txBody>
      </p:sp>
      <p:sp>
        <p:nvSpPr>
          <p:cNvPr id="21" name="Text Box 1040"/>
          <p:cNvSpPr txBox="1">
            <a:spLocks noChangeArrowheads="1"/>
          </p:cNvSpPr>
          <p:nvPr/>
        </p:nvSpPr>
        <p:spPr bwMode="auto">
          <a:xfrm>
            <a:off x="3122613" y="4663332"/>
            <a:ext cx="1038225" cy="581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link bit</a:t>
            </a:r>
          </a:p>
          <a:p>
            <a:r>
              <a:rPr lang="en-US" sz="1600" b="0">
                <a:latin typeface="Tahoma" charset="0"/>
              </a:rPr>
              <a:t>error rate</a:t>
            </a:r>
          </a:p>
        </p:txBody>
      </p:sp>
      <p:sp>
        <p:nvSpPr>
          <p:cNvPr id="22" name="Text Box 1041"/>
          <p:cNvSpPr txBox="1">
            <a:spLocks noChangeArrowheads="1"/>
          </p:cNvSpPr>
          <p:nvPr/>
        </p:nvSpPr>
        <p:spPr bwMode="auto">
          <a:xfrm>
            <a:off x="4495800" y="4815732"/>
            <a:ext cx="1408113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link utilization</a:t>
            </a:r>
          </a:p>
        </p:txBody>
      </p:sp>
      <p:sp>
        <p:nvSpPr>
          <p:cNvPr id="23" name="Text Box 1043"/>
          <p:cNvSpPr txBox="1">
            <a:spLocks noChangeArrowheads="1"/>
          </p:cNvSpPr>
          <p:nvPr/>
        </p:nvSpPr>
        <p:spPr bwMode="auto">
          <a:xfrm>
            <a:off x="3657600" y="3825132"/>
            <a:ext cx="1712913" cy="581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end-to-end delay</a:t>
            </a:r>
          </a:p>
          <a:p>
            <a:r>
              <a:rPr lang="en-US" sz="1600" b="0">
                <a:latin typeface="Tahoma" charset="0"/>
              </a:rPr>
              <a:t>and loss</a:t>
            </a:r>
          </a:p>
        </p:txBody>
      </p:sp>
      <p:sp>
        <p:nvSpPr>
          <p:cNvPr id="24" name="Text Box 1044"/>
          <p:cNvSpPr txBox="1">
            <a:spLocks noChangeArrowheads="1"/>
          </p:cNvSpPr>
          <p:nvPr/>
        </p:nvSpPr>
        <p:spPr bwMode="auto">
          <a:xfrm>
            <a:off x="1981200" y="5349132"/>
            <a:ext cx="1544638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active topology</a:t>
            </a:r>
          </a:p>
        </p:txBody>
      </p:sp>
      <p:sp>
        <p:nvSpPr>
          <p:cNvPr id="25" name="Text Box 1045"/>
          <p:cNvSpPr txBox="1">
            <a:spLocks noChangeArrowheads="1"/>
          </p:cNvSpPr>
          <p:nvPr/>
        </p:nvSpPr>
        <p:spPr bwMode="auto">
          <a:xfrm>
            <a:off x="5410200" y="5349132"/>
            <a:ext cx="1330325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traffic matrix</a:t>
            </a:r>
          </a:p>
        </p:txBody>
      </p:sp>
      <p:sp>
        <p:nvSpPr>
          <p:cNvPr id="26" name="Text Box 1046"/>
          <p:cNvSpPr txBox="1">
            <a:spLocks noChangeArrowheads="1"/>
          </p:cNvSpPr>
          <p:nvPr/>
        </p:nvSpPr>
        <p:spPr bwMode="auto">
          <a:xfrm>
            <a:off x="6069013" y="5882532"/>
            <a:ext cx="1535112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demand matrix</a:t>
            </a:r>
          </a:p>
        </p:txBody>
      </p:sp>
      <p:sp>
        <p:nvSpPr>
          <p:cNvPr id="27" name="Text Box 1056"/>
          <p:cNvSpPr txBox="1">
            <a:spLocks noChangeArrowheads="1"/>
          </p:cNvSpPr>
          <p:nvPr/>
        </p:nvSpPr>
        <p:spPr bwMode="auto">
          <a:xfrm>
            <a:off x="1295400" y="5806332"/>
            <a:ext cx="1331913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active routes</a:t>
            </a:r>
          </a:p>
        </p:txBody>
      </p:sp>
      <p:sp>
        <p:nvSpPr>
          <p:cNvPr id="28" name="Text Box 1057"/>
          <p:cNvSpPr txBox="1">
            <a:spLocks noChangeArrowheads="1"/>
          </p:cNvSpPr>
          <p:nvPr/>
        </p:nvSpPr>
        <p:spPr bwMode="auto">
          <a:xfrm>
            <a:off x="3919538" y="2986932"/>
            <a:ext cx="1181100" cy="581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b="0">
                <a:latin typeface="Tahoma" charset="0"/>
              </a:rPr>
              <a:t>TCP bulk </a:t>
            </a:r>
          </a:p>
          <a:p>
            <a:pPr eaLnBrk="0" hangingPunct="0"/>
            <a:r>
              <a:rPr lang="en-US" sz="1600" b="0">
                <a:latin typeface="Tahoma" charset="0"/>
              </a:rPr>
              <a:t>throughput</a:t>
            </a:r>
          </a:p>
        </p:txBody>
      </p:sp>
    </p:spTree>
    <p:extLst>
      <p:ext uri="{BB962C8B-B14F-4D97-AF65-F5344CB8AC3E}">
        <p14:creationId xmlns:p14="http://schemas.microsoft.com/office/powerpoint/2010/main" val="4128856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Processing data streams</a:t>
            </a:r>
          </a:p>
          <a:p>
            <a:pPr lvl="1"/>
            <a:r>
              <a:rPr lang="en-US" dirty="0" smtClean="0"/>
              <a:t>Input items presented one at a time</a:t>
            </a:r>
          </a:p>
          <a:p>
            <a:pPr lvl="1"/>
            <a:r>
              <a:rPr lang="en-US" dirty="0" smtClean="0"/>
              <a:t>Each item examined (say) only once</a:t>
            </a:r>
          </a:p>
          <a:p>
            <a:r>
              <a:rPr lang="en-US" dirty="0" smtClean="0"/>
              <a:t>Limited resources</a:t>
            </a:r>
          </a:p>
          <a:p>
            <a:pPr lvl="1"/>
            <a:r>
              <a:rPr lang="en-US" dirty="0" smtClean="0"/>
              <a:t>Processing</a:t>
            </a:r>
          </a:p>
          <a:p>
            <a:pPr lvl="1"/>
            <a:r>
              <a:rPr lang="en-US" dirty="0" smtClean="0"/>
              <a:t>Memory</a:t>
            </a:r>
          </a:p>
          <a:p>
            <a:r>
              <a:rPr lang="en-US" dirty="0" smtClean="0"/>
              <a:t>Approximate answer</a:t>
            </a:r>
          </a:p>
          <a:p>
            <a:pPr lvl="1"/>
            <a:r>
              <a:rPr lang="en-US" dirty="0" smtClean="0"/>
              <a:t>Based on a summary or “sketch” of the data</a:t>
            </a:r>
          </a:p>
          <a:p>
            <a:pPr lvl="1"/>
            <a:r>
              <a:rPr lang="en-US" dirty="0"/>
              <a:t>Provable space-</a:t>
            </a:r>
            <a:r>
              <a:rPr lang="en-US" dirty="0" smtClean="0"/>
              <a:t>accuracy trade-off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60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74545" cy="4525963"/>
          </a:xfrm>
        </p:spPr>
        <p:txBody>
          <a:bodyPr/>
          <a:lstStyle/>
          <a:p>
            <a:r>
              <a:rPr lang="en-US" dirty="0" smtClean="0"/>
              <a:t>Set-membership problem</a:t>
            </a:r>
          </a:p>
          <a:p>
            <a:pPr lvl="1"/>
            <a:r>
              <a:rPr lang="en-US" dirty="0" smtClean="0"/>
              <a:t>Was element x in the input stream?</a:t>
            </a:r>
          </a:p>
          <a:p>
            <a:r>
              <a:rPr lang="en-US" dirty="0" smtClean="0"/>
              <a:t>Solution (with false positives)</a:t>
            </a:r>
          </a:p>
          <a:p>
            <a:pPr lvl="1"/>
            <a:r>
              <a:rPr lang="en-US" dirty="0" smtClean="0"/>
              <a:t>Per-item: </a:t>
            </a:r>
            <a:r>
              <a:rPr lang="en-US" dirty="0"/>
              <a:t>c</a:t>
            </a:r>
            <a:r>
              <a:rPr lang="en-US" dirty="0" smtClean="0"/>
              <a:t>ompute s hash functions, set bit to1</a:t>
            </a:r>
          </a:p>
          <a:p>
            <a:pPr lvl="1"/>
            <a:r>
              <a:rPr lang="en-US" dirty="0" smtClean="0"/>
              <a:t>Query: compute s hashes, check if all bits are 1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750462" y="4478338"/>
            <a:ext cx="7831138" cy="1914525"/>
            <a:chOff x="765175" y="3994150"/>
            <a:chExt cx="7831138" cy="1914525"/>
          </a:xfrm>
        </p:grpSpPr>
        <p:sp>
          <p:nvSpPr>
            <p:cNvPr id="6" name="Text Box 53"/>
            <p:cNvSpPr txBox="1">
              <a:spLocks noChangeArrowheads="1"/>
            </p:cNvSpPr>
            <p:nvPr/>
          </p:nvSpPr>
          <p:spPr bwMode="auto">
            <a:xfrm>
              <a:off x="1984375" y="5451475"/>
              <a:ext cx="793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h</a:t>
              </a:r>
              <a:r>
                <a:rPr lang="en-US" sz="1800" baseline="-25000">
                  <a:latin typeface="Calibri" charset="0"/>
                </a:rPr>
                <a:t>1</a:t>
              </a:r>
              <a:r>
                <a:rPr lang="en-US" sz="1800">
                  <a:latin typeface="Calibri" charset="0"/>
                </a:rPr>
                <a:t>(x)</a:t>
              </a:r>
              <a:endParaRPr lang="he-IL" sz="1800"/>
            </a:p>
          </p:txBody>
        </p:sp>
        <p:sp>
          <p:nvSpPr>
            <p:cNvPr id="7" name="Text Box 54"/>
            <p:cNvSpPr txBox="1">
              <a:spLocks noChangeArrowheads="1"/>
            </p:cNvSpPr>
            <p:nvPr/>
          </p:nvSpPr>
          <p:spPr bwMode="auto">
            <a:xfrm>
              <a:off x="3584575" y="5451475"/>
              <a:ext cx="793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h</a:t>
              </a:r>
              <a:r>
                <a:rPr lang="en-US" sz="1800" baseline="-25000">
                  <a:latin typeface="Calibri" charset="0"/>
                </a:rPr>
                <a:t>2</a:t>
              </a:r>
              <a:r>
                <a:rPr lang="en-US" sz="1800">
                  <a:latin typeface="Calibri" charset="0"/>
                </a:rPr>
                <a:t>(x)</a:t>
              </a:r>
              <a:endParaRPr lang="he-IL" sz="1800"/>
            </a:p>
          </p:txBody>
        </p:sp>
        <p:sp>
          <p:nvSpPr>
            <p:cNvPr id="8" name="Text Box 55"/>
            <p:cNvSpPr txBox="1">
              <a:spLocks noChangeArrowheads="1"/>
            </p:cNvSpPr>
            <p:nvPr/>
          </p:nvSpPr>
          <p:spPr bwMode="auto">
            <a:xfrm>
              <a:off x="6784975" y="5451475"/>
              <a:ext cx="6591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h</a:t>
              </a:r>
              <a:r>
                <a:rPr lang="en-US" sz="1800" baseline="-25000">
                  <a:latin typeface="Calibri" charset="0"/>
                </a:rPr>
                <a:t>s</a:t>
              </a:r>
              <a:r>
                <a:rPr lang="en-US" sz="1800">
                  <a:latin typeface="Calibri" charset="0"/>
                </a:rPr>
                <a:t>(x)</a:t>
              </a:r>
              <a:endParaRPr lang="he-IL" sz="1800"/>
            </a:p>
          </p:txBody>
        </p:sp>
        <p:grpSp>
          <p:nvGrpSpPr>
            <p:cNvPr id="9" name="Group 63"/>
            <p:cNvGrpSpPr>
              <a:grpSpLocks/>
            </p:cNvGrpSpPr>
            <p:nvPr/>
          </p:nvGrpSpPr>
          <p:grpSpPr bwMode="auto">
            <a:xfrm>
              <a:off x="765175" y="3994150"/>
              <a:ext cx="7677150" cy="1441450"/>
              <a:chOff x="990600" y="4217988"/>
              <a:chExt cx="7677150" cy="1908175"/>
            </a:xfrm>
          </p:grpSpPr>
          <p:grpSp>
            <p:nvGrpSpPr>
              <p:cNvPr id="12" name="Group 3"/>
              <p:cNvGrpSpPr>
                <a:grpSpLocks/>
              </p:cNvGrpSpPr>
              <p:nvPr/>
            </p:nvGrpSpPr>
            <p:grpSpPr bwMode="auto">
              <a:xfrm>
                <a:off x="1066800" y="5608638"/>
                <a:ext cx="3924300" cy="517525"/>
                <a:chOff x="768" y="1968"/>
                <a:chExt cx="2688" cy="326"/>
              </a:xfrm>
            </p:grpSpPr>
            <p:sp>
              <p:nvSpPr>
                <p:cNvPr id="41" name="AutoShape 4"/>
                <p:cNvSpPr>
                  <a:spLocks noChangeArrowheads="1"/>
                </p:cNvSpPr>
                <p:nvPr/>
              </p:nvSpPr>
              <p:spPr bwMode="auto">
                <a:xfrm>
                  <a:off x="1843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42" name="AutoShape 5"/>
                <p:cNvSpPr>
                  <a:spLocks noChangeArrowheads="1"/>
                </p:cNvSpPr>
                <p:nvPr/>
              </p:nvSpPr>
              <p:spPr bwMode="auto">
                <a:xfrm>
                  <a:off x="1574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>
                      <a:solidFill>
                        <a:schemeClr val="accent2"/>
                      </a:solidFill>
                    </a:rPr>
                    <a:t>1</a:t>
                  </a:r>
                </a:p>
              </p:txBody>
            </p:sp>
            <p:sp>
              <p:nvSpPr>
                <p:cNvPr id="43" name="AutoShape 6"/>
                <p:cNvSpPr>
                  <a:spLocks noChangeArrowheads="1"/>
                </p:cNvSpPr>
                <p:nvPr/>
              </p:nvSpPr>
              <p:spPr bwMode="auto">
                <a:xfrm>
                  <a:off x="1306" y="1968"/>
                  <a:ext cx="268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44" name="AutoShape 7"/>
                <p:cNvSpPr>
                  <a:spLocks noChangeArrowheads="1"/>
                </p:cNvSpPr>
                <p:nvPr/>
              </p:nvSpPr>
              <p:spPr bwMode="auto">
                <a:xfrm>
                  <a:off x="1037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45" name="AutoShape 8"/>
                <p:cNvSpPr>
                  <a:spLocks noChangeArrowheads="1"/>
                </p:cNvSpPr>
                <p:nvPr/>
              </p:nvSpPr>
              <p:spPr bwMode="auto">
                <a:xfrm>
                  <a:off x="768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46" name="Line 9"/>
                <p:cNvSpPr>
                  <a:spLocks noChangeShapeType="1"/>
                </p:cNvSpPr>
                <p:nvPr/>
              </p:nvSpPr>
              <p:spPr bwMode="auto">
                <a:xfrm>
                  <a:off x="768" y="1968"/>
                  <a:ext cx="13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7" name="Line 10"/>
                <p:cNvSpPr>
                  <a:spLocks noChangeShapeType="1"/>
                </p:cNvSpPr>
                <p:nvPr/>
              </p:nvSpPr>
              <p:spPr bwMode="auto">
                <a:xfrm>
                  <a:off x="768" y="2294"/>
                  <a:ext cx="13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" name="Line 11"/>
                <p:cNvSpPr>
                  <a:spLocks noChangeShapeType="1"/>
                </p:cNvSpPr>
                <p:nvPr/>
              </p:nvSpPr>
              <p:spPr bwMode="auto">
                <a:xfrm>
                  <a:off x="768" y="1968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" name="Line 12"/>
                <p:cNvSpPr>
                  <a:spLocks noChangeShapeType="1"/>
                </p:cNvSpPr>
                <p:nvPr/>
              </p:nvSpPr>
              <p:spPr bwMode="auto">
                <a:xfrm>
                  <a:off x="1037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" name="Line 13"/>
                <p:cNvSpPr>
                  <a:spLocks noChangeShapeType="1"/>
                </p:cNvSpPr>
                <p:nvPr/>
              </p:nvSpPr>
              <p:spPr bwMode="auto">
                <a:xfrm>
                  <a:off x="1306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" name="Line 14"/>
                <p:cNvSpPr>
                  <a:spLocks noChangeShapeType="1"/>
                </p:cNvSpPr>
                <p:nvPr/>
              </p:nvSpPr>
              <p:spPr bwMode="auto">
                <a:xfrm>
                  <a:off x="1574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" name="Line 15"/>
                <p:cNvSpPr>
                  <a:spLocks noChangeShapeType="1"/>
                </p:cNvSpPr>
                <p:nvPr/>
              </p:nvSpPr>
              <p:spPr bwMode="auto">
                <a:xfrm>
                  <a:off x="1843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1968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" name="AutoShape 17"/>
                <p:cNvSpPr>
                  <a:spLocks noChangeArrowheads="1"/>
                </p:cNvSpPr>
                <p:nvPr/>
              </p:nvSpPr>
              <p:spPr bwMode="auto">
                <a:xfrm>
                  <a:off x="3187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>
                      <a:solidFill>
                        <a:schemeClr val="accent2"/>
                      </a:solidFill>
                    </a:rPr>
                    <a:t>1</a:t>
                  </a:r>
                </a:p>
              </p:txBody>
            </p:sp>
            <p:sp>
              <p:nvSpPr>
                <p:cNvPr id="55" name="AutoShape 18"/>
                <p:cNvSpPr>
                  <a:spLocks noChangeArrowheads="1"/>
                </p:cNvSpPr>
                <p:nvPr/>
              </p:nvSpPr>
              <p:spPr bwMode="auto">
                <a:xfrm>
                  <a:off x="2918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56" name="AutoShape 19"/>
                <p:cNvSpPr>
                  <a:spLocks noChangeArrowheads="1"/>
                </p:cNvSpPr>
                <p:nvPr/>
              </p:nvSpPr>
              <p:spPr bwMode="auto">
                <a:xfrm>
                  <a:off x="2650" y="1968"/>
                  <a:ext cx="268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>
                      <a:solidFill>
                        <a:schemeClr val="accent2"/>
                      </a:solidFill>
                    </a:rPr>
                    <a:t>1</a:t>
                  </a:r>
                </a:p>
              </p:txBody>
            </p:sp>
            <p:sp>
              <p:nvSpPr>
                <p:cNvPr id="57" name="AutoShape 20"/>
                <p:cNvSpPr>
                  <a:spLocks noChangeArrowheads="1"/>
                </p:cNvSpPr>
                <p:nvPr/>
              </p:nvSpPr>
              <p:spPr bwMode="auto">
                <a:xfrm>
                  <a:off x="2381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58" name="AutoShape 21"/>
                <p:cNvSpPr>
                  <a:spLocks noChangeArrowheads="1"/>
                </p:cNvSpPr>
                <p:nvPr/>
              </p:nvSpPr>
              <p:spPr bwMode="auto">
                <a:xfrm>
                  <a:off x="2112" y="1968"/>
                  <a:ext cx="269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59" name="Line 22"/>
                <p:cNvSpPr>
                  <a:spLocks noChangeShapeType="1"/>
                </p:cNvSpPr>
                <p:nvPr/>
              </p:nvSpPr>
              <p:spPr bwMode="auto">
                <a:xfrm>
                  <a:off x="2112" y="1968"/>
                  <a:ext cx="13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0" name="Line 23"/>
                <p:cNvSpPr>
                  <a:spLocks noChangeShapeType="1"/>
                </p:cNvSpPr>
                <p:nvPr/>
              </p:nvSpPr>
              <p:spPr bwMode="auto">
                <a:xfrm>
                  <a:off x="2112" y="2294"/>
                  <a:ext cx="13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1" name="Line 24"/>
                <p:cNvSpPr>
                  <a:spLocks noChangeShapeType="1"/>
                </p:cNvSpPr>
                <p:nvPr/>
              </p:nvSpPr>
              <p:spPr bwMode="auto">
                <a:xfrm>
                  <a:off x="2112" y="1968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2" name="Line 25"/>
                <p:cNvSpPr>
                  <a:spLocks noChangeShapeType="1"/>
                </p:cNvSpPr>
                <p:nvPr/>
              </p:nvSpPr>
              <p:spPr bwMode="auto">
                <a:xfrm>
                  <a:off x="2381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3" name="Line 26"/>
                <p:cNvSpPr>
                  <a:spLocks noChangeShapeType="1"/>
                </p:cNvSpPr>
                <p:nvPr/>
              </p:nvSpPr>
              <p:spPr bwMode="auto">
                <a:xfrm>
                  <a:off x="2650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4" name="Line 27"/>
                <p:cNvSpPr>
                  <a:spLocks noChangeShapeType="1"/>
                </p:cNvSpPr>
                <p:nvPr/>
              </p:nvSpPr>
              <p:spPr bwMode="auto">
                <a:xfrm>
                  <a:off x="2918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5" name="Line 28"/>
                <p:cNvSpPr>
                  <a:spLocks noChangeShapeType="1"/>
                </p:cNvSpPr>
                <p:nvPr/>
              </p:nvSpPr>
              <p:spPr bwMode="auto">
                <a:xfrm>
                  <a:off x="3187" y="1968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6" name="Line 29"/>
                <p:cNvSpPr>
                  <a:spLocks noChangeShapeType="1"/>
                </p:cNvSpPr>
                <p:nvPr/>
              </p:nvSpPr>
              <p:spPr bwMode="auto">
                <a:xfrm>
                  <a:off x="3456" y="1968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3" name="AutoShape 30"/>
              <p:cNvSpPr>
                <a:spLocks noChangeArrowheads="1"/>
              </p:cNvSpPr>
              <p:nvPr/>
            </p:nvSpPr>
            <p:spPr bwMode="auto">
              <a:xfrm>
                <a:off x="6561138" y="5608638"/>
                <a:ext cx="392112" cy="517525"/>
              </a:xfrm>
              <a:prstGeom prst="flowChartDocumen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charset="0"/>
                  <a:buNone/>
                </a:pPr>
                <a:endParaRPr lang="en-US" sz="2800"/>
              </a:p>
            </p:txBody>
          </p:sp>
          <p:sp>
            <p:nvSpPr>
              <p:cNvPr id="14" name="AutoShape 31"/>
              <p:cNvSpPr>
                <a:spLocks noChangeArrowheads="1"/>
              </p:cNvSpPr>
              <p:nvPr/>
            </p:nvSpPr>
            <p:spPr bwMode="auto">
              <a:xfrm>
                <a:off x="6167438" y="5608638"/>
                <a:ext cx="393700" cy="517525"/>
              </a:xfrm>
              <a:prstGeom prst="flowChartDocumen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charset="0"/>
                  <a:buNone/>
                </a:pPr>
                <a:endParaRPr lang="en-US" sz="2800"/>
              </a:p>
            </p:txBody>
          </p:sp>
          <p:sp>
            <p:nvSpPr>
              <p:cNvPr id="15" name="Line 32"/>
              <p:cNvSpPr>
                <a:spLocks noChangeShapeType="1"/>
              </p:cNvSpPr>
              <p:nvPr/>
            </p:nvSpPr>
            <p:spPr bwMode="auto">
              <a:xfrm>
                <a:off x="4991100" y="5608638"/>
                <a:ext cx="0" cy="51752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6" name="Group 33"/>
              <p:cNvGrpSpPr>
                <a:grpSpLocks/>
              </p:cNvGrpSpPr>
              <p:nvPr/>
            </p:nvGrpSpPr>
            <p:grpSpPr bwMode="auto">
              <a:xfrm>
                <a:off x="6705600" y="5608638"/>
                <a:ext cx="1962150" cy="517525"/>
                <a:chOff x="4380" y="2976"/>
                <a:chExt cx="1236" cy="326"/>
              </a:xfrm>
            </p:grpSpPr>
            <p:sp>
              <p:nvSpPr>
                <p:cNvPr id="27" name="Line 34"/>
                <p:cNvSpPr>
                  <a:spLocks noChangeShapeType="1"/>
                </p:cNvSpPr>
                <p:nvPr/>
              </p:nvSpPr>
              <p:spPr bwMode="auto">
                <a:xfrm>
                  <a:off x="4380" y="2976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8" name="AutoShape 35"/>
                <p:cNvSpPr>
                  <a:spLocks noChangeArrowheads="1"/>
                </p:cNvSpPr>
                <p:nvPr/>
              </p:nvSpPr>
              <p:spPr bwMode="auto">
                <a:xfrm>
                  <a:off x="5369" y="2976"/>
                  <a:ext cx="247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29" name="AutoShape 36"/>
                <p:cNvSpPr>
                  <a:spLocks noChangeArrowheads="1"/>
                </p:cNvSpPr>
                <p:nvPr/>
              </p:nvSpPr>
              <p:spPr bwMode="auto">
                <a:xfrm>
                  <a:off x="5121" y="2976"/>
                  <a:ext cx="248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30" name="AutoShape 37"/>
                <p:cNvSpPr>
                  <a:spLocks noChangeArrowheads="1"/>
                </p:cNvSpPr>
                <p:nvPr/>
              </p:nvSpPr>
              <p:spPr bwMode="auto">
                <a:xfrm>
                  <a:off x="4875" y="2976"/>
                  <a:ext cx="246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31" name="AutoShape 38"/>
                <p:cNvSpPr>
                  <a:spLocks noChangeArrowheads="1"/>
                </p:cNvSpPr>
                <p:nvPr/>
              </p:nvSpPr>
              <p:spPr bwMode="auto">
                <a:xfrm>
                  <a:off x="4627" y="2976"/>
                  <a:ext cx="248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>
                      <a:solidFill>
                        <a:schemeClr val="accent2"/>
                      </a:solidFill>
                    </a:rPr>
                    <a:t>1</a:t>
                  </a:r>
                </a:p>
              </p:txBody>
            </p:sp>
            <p:sp>
              <p:nvSpPr>
                <p:cNvPr id="32" name="AutoShape 39"/>
                <p:cNvSpPr>
                  <a:spLocks noChangeArrowheads="1"/>
                </p:cNvSpPr>
                <p:nvPr/>
              </p:nvSpPr>
              <p:spPr bwMode="auto">
                <a:xfrm>
                  <a:off x="4380" y="2976"/>
                  <a:ext cx="247" cy="326"/>
                </a:xfrm>
                <a:prstGeom prst="flowChartDocumen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charset="0"/>
                    <a:buNone/>
                  </a:pPr>
                  <a:r>
                    <a:rPr lang="en-US" sz="2800"/>
                    <a:t>0</a:t>
                  </a:r>
                </a:p>
              </p:txBody>
            </p:sp>
            <p:sp>
              <p:nvSpPr>
                <p:cNvPr id="33" name="Line 40"/>
                <p:cNvSpPr>
                  <a:spLocks noChangeShapeType="1"/>
                </p:cNvSpPr>
                <p:nvPr/>
              </p:nvSpPr>
              <p:spPr bwMode="auto">
                <a:xfrm>
                  <a:off x="4380" y="2976"/>
                  <a:ext cx="1236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" name="Line 41"/>
                <p:cNvSpPr>
                  <a:spLocks noChangeShapeType="1"/>
                </p:cNvSpPr>
                <p:nvPr/>
              </p:nvSpPr>
              <p:spPr bwMode="auto">
                <a:xfrm>
                  <a:off x="4380" y="3302"/>
                  <a:ext cx="1236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5" name="Line 42"/>
                <p:cNvSpPr>
                  <a:spLocks noChangeShapeType="1"/>
                </p:cNvSpPr>
                <p:nvPr/>
              </p:nvSpPr>
              <p:spPr bwMode="auto">
                <a:xfrm>
                  <a:off x="4380" y="2976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6" name="Line 43"/>
                <p:cNvSpPr>
                  <a:spLocks noChangeShapeType="1"/>
                </p:cNvSpPr>
                <p:nvPr/>
              </p:nvSpPr>
              <p:spPr bwMode="auto">
                <a:xfrm>
                  <a:off x="4627" y="2976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7" name="Line 44"/>
                <p:cNvSpPr>
                  <a:spLocks noChangeShapeType="1"/>
                </p:cNvSpPr>
                <p:nvPr/>
              </p:nvSpPr>
              <p:spPr bwMode="auto">
                <a:xfrm>
                  <a:off x="4875" y="2976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/>
              </p:nvSpPr>
              <p:spPr bwMode="auto">
                <a:xfrm>
                  <a:off x="5121" y="2976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9" name="Line 46"/>
                <p:cNvSpPr>
                  <a:spLocks noChangeShapeType="1"/>
                </p:cNvSpPr>
                <p:nvPr/>
              </p:nvSpPr>
              <p:spPr bwMode="auto">
                <a:xfrm>
                  <a:off x="5369" y="2976"/>
                  <a:ext cx="0" cy="3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0" name="Line 47"/>
                <p:cNvSpPr>
                  <a:spLocks noChangeShapeType="1"/>
                </p:cNvSpPr>
                <p:nvPr/>
              </p:nvSpPr>
              <p:spPr bwMode="auto">
                <a:xfrm>
                  <a:off x="5616" y="2976"/>
                  <a:ext cx="0" cy="32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7" name="Text Box 48"/>
              <p:cNvSpPr txBox="1">
                <a:spLocks noChangeArrowheads="1"/>
              </p:cNvSpPr>
              <p:nvPr/>
            </p:nvSpPr>
            <p:spPr bwMode="auto">
              <a:xfrm>
                <a:off x="4205656" y="4217988"/>
                <a:ext cx="609600" cy="529661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Ctr="1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Calibri" charset="0"/>
                  </a:rPr>
                  <a:t>x</a:t>
                </a:r>
                <a:endParaRPr lang="he-IL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Line 49"/>
              <p:cNvSpPr>
                <a:spLocks noChangeShapeType="1"/>
              </p:cNvSpPr>
              <p:nvPr/>
            </p:nvSpPr>
            <p:spPr bwMode="auto">
              <a:xfrm flipH="1">
                <a:off x="2514600" y="4684712"/>
                <a:ext cx="1691056" cy="7715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" name="Line 50"/>
              <p:cNvSpPr>
                <a:spLocks noChangeShapeType="1"/>
              </p:cNvSpPr>
              <p:nvPr/>
            </p:nvSpPr>
            <p:spPr bwMode="auto">
              <a:xfrm flipH="1">
                <a:off x="4038600" y="4684712"/>
                <a:ext cx="381000" cy="771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" name="Line 51"/>
              <p:cNvSpPr>
                <a:spLocks noChangeShapeType="1"/>
              </p:cNvSpPr>
              <p:nvPr/>
            </p:nvSpPr>
            <p:spPr bwMode="auto">
              <a:xfrm>
                <a:off x="4603750" y="4684712"/>
                <a:ext cx="196850" cy="771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" name="Line 52"/>
              <p:cNvSpPr>
                <a:spLocks noChangeShapeType="1"/>
              </p:cNvSpPr>
              <p:nvPr/>
            </p:nvSpPr>
            <p:spPr bwMode="auto">
              <a:xfrm>
                <a:off x="4815256" y="4684712"/>
                <a:ext cx="2423744" cy="771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Oval 56"/>
              <p:cNvSpPr>
                <a:spLocks noChangeArrowheads="1"/>
              </p:cNvSpPr>
              <p:nvPr/>
            </p:nvSpPr>
            <p:spPr bwMode="auto">
              <a:xfrm>
                <a:off x="5257800" y="583723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3" name="Oval 57"/>
              <p:cNvSpPr>
                <a:spLocks noChangeArrowheads="1"/>
              </p:cNvSpPr>
              <p:nvPr/>
            </p:nvSpPr>
            <p:spPr bwMode="auto">
              <a:xfrm>
                <a:off x="5638800" y="583723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4" name="Oval 58"/>
              <p:cNvSpPr>
                <a:spLocks noChangeArrowheads="1"/>
              </p:cNvSpPr>
              <p:nvPr/>
            </p:nvSpPr>
            <p:spPr bwMode="auto">
              <a:xfrm>
                <a:off x="6019800" y="583723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5" name="Oval 59"/>
              <p:cNvSpPr>
                <a:spLocks noChangeArrowheads="1"/>
              </p:cNvSpPr>
              <p:nvPr/>
            </p:nvSpPr>
            <p:spPr bwMode="auto">
              <a:xfrm>
                <a:off x="6400800" y="5837238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6" name="Text Box 60"/>
              <p:cNvSpPr txBox="1">
                <a:spLocks noChangeArrowheads="1"/>
              </p:cNvSpPr>
              <p:nvPr/>
            </p:nvSpPr>
            <p:spPr bwMode="auto">
              <a:xfrm>
                <a:off x="990600" y="5151438"/>
                <a:ext cx="506413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Calibri" charset="0"/>
                  </a:rPr>
                  <a:t>V</a:t>
                </a:r>
                <a:r>
                  <a:rPr lang="en-US" sz="1800" baseline="-25000">
                    <a:latin typeface="Calibri" charset="0"/>
                  </a:rPr>
                  <a:t>0</a:t>
                </a:r>
                <a:endParaRPr lang="he-IL" sz="1800"/>
              </a:p>
            </p:txBody>
          </p:sp>
        </p:grpSp>
        <p:sp>
          <p:nvSpPr>
            <p:cNvPr id="10" name="Text Box 61"/>
            <p:cNvSpPr txBox="1">
              <a:spLocks noChangeArrowheads="1"/>
            </p:cNvSpPr>
            <p:nvPr/>
          </p:nvSpPr>
          <p:spPr bwMode="auto">
            <a:xfrm>
              <a:off x="7862888" y="4586288"/>
              <a:ext cx="7334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V</a:t>
              </a:r>
              <a:r>
                <a:rPr lang="en-US" sz="1800" baseline="-25000">
                  <a:latin typeface="Calibri" charset="0"/>
                </a:rPr>
                <a:t>m-1</a:t>
              </a:r>
              <a:endParaRPr lang="he-IL" sz="1800"/>
            </a:p>
          </p:txBody>
        </p:sp>
        <p:sp>
          <p:nvSpPr>
            <p:cNvPr id="11" name="Text Box 62"/>
            <p:cNvSpPr txBox="1">
              <a:spLocks noChangeArrowheads="1"/>
            </p:cNvSpPr>
            <p:nvPr/>
          </p:nvSpPr>
          <p:spPr bwMode="auto">
            <a:xfrm>
              <a:off x="4346575" y="5451475"/>
              <a:ext cx="793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h</a:t>
              </a:r>
              <a:r>
                <a:rPr lang="en-US" sz="1800" baseline="-25000">
                  <a:latin typeface="Calibri" charset="0"/>
                </a:rPr>
                <a:t>3</a:t>
              </a:r>
              <a:r>
                <a:rPr lang="en-US" sz="1800">
                  <a:latin typeface="Calibri" charset="0"/>
                </a:rPr>
                <a:t>(x)</a:t>
              </a:r>
              <a:endParaRPr lang="he-IL" sz="1800"/>
            </a:p>
          </p:txBody>
        </p:sp>
      </p:grpSp>
    </p:spTree>
    <p:extLst>
      <p:ext uri="{BB962C8B-B14F-4D97-AF65-F5344CB8AC3E}">
        <p14:creationId xmlns:p14="http://schemas.microsoft.com/office/powerpoint/2010/main" val="856671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Min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6253" cy="4525963"/>
          </a:xfrm>
        </p:spPr>
        <p:txBody>
          <a:bodyPr/>
          <a:lstStyle/>
          <a:p>
            <a:r>
              <a:rPr lang="en-US" dirty="0" smtClean="0"/>
              <a:t>Counting problem</a:t>
            </a:r>
          </a:p>
          <a:p>
            <a:pPr lvl="1"/>
            <a:r>
              <a:rPr lang="en-US" dirty="0" smtClean="0"/>
              <a:t>Count number of occurrences of item x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Per-item: compute s hashes, increment counts</a:t>
            </a:r>
          </a:p>
          <a:p>
            <a:pPr lvl="1"/>
            <a:r>
              <a:rPr lang="en-US" dirty="0" smtClean="0"/>
              <a:t>Query: compute s hashes, select the min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2366537" y="493485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dirty="0">
                <a:latin typeface="Calibri" charset="0"/>
              </a:rPr>
              <a:t>h</a:t>
            </a:r>
            <a:r>
              <a:rPr lang="en-US" sz="1800" baseline="-25000" dirty="0">
                <a:latin typeface="Calibri" charset="0"/>
              </a:rPr>
              <a:t>1</a:t>
            </a:r>
            <a:r>
              <a:rPr lang="en-US" sz="1800" dirty="0">
                <a:latin typeface="Calibri" charset="0"/>
              </a:rPr>
              <a:t>(x)</a:t>
            </a:r>
            <a:endParaRPr lang="he-IL" sz="1800" dirty="0"/>
          </a:p>
        </p:txBody>
      </p:sp>
      <p:sp>
        <p:nvSpPr>
          <p:cNvPr id="7" name="Text Box 54"/>
          <p:cNvSpPr txBox="1">
            <a:spLocks noChangeArrowheads="1"/>
          </p:cNvSpPr>
          <p:nvPr/>
        </p:nvSpPr>
        <p:spPr bwMode="auto">
          <a:xfrm>
            <a:off x="2366537" y="547074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dirty="0">
                <a:latin typeface="Calibri" charset="0"/>
              </a:rPr>
              <a:t>h</a:t>
            </a:r>
            <a:r>
              <a:rPr lang="en-US" sz="1800" baseline="-25000" dirty="0">
                <a:latin typeface="Calibri" charset="0"/>
              </a:rPr>
              <a:t>2</a:t>
            </a:r>
            <a:r>
              <a:rPr lang="en-US" sz="1800" dirty="0">
                <a:latin typeface="Calibri" charset="0"/>
              </a:rPr>
              <a:t>(x)</a:t>
            </a:r>
            <a:endParaRPr lang="he-IL" sz="1800" dirty="0"/>
          </a:p>
        </p:txBody>
      </p:sp>
      <p:sp>
        <p:nvSpPr>
          <p:cNvPr id="42" name="AutoShape 5"/>
          <p:cNvSpPr>
            <a:spLocks noChangeArrowheads="1"/>
          </p:cNvSpPr>
          <p:nvPr/>
        </p:nvSpPr>
        <p:spPr bwMode="auto">
          <a:xfrm>
            <a:off x="4695210" y="4747442"/>
            <a:ext cx="692491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23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4187670" y="4810992"/>
            <a:ext cx="392722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endParaRPr lang="en-US" sz="2800" dirty="0"/>
          </a:p>
        </p:txBody>
      </p:sp>
      <p:sp>
        <p:nvSpPr>
          <p:cNvPr id="45" name="AutoShape 8"/>
          <p:cNvSpPr>
            <a:spLocks noChangeArrowheads="1"/>
          </p:cNvSpPr>
          <p:nvPr/>
        </p:nvSpPr>
        <p:spPr bwMode="auto">
          <a:xfrm>
            <a:off x="3886441" y="4746852"/>
            <a:ext cx="785444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19</a:t>
            </a:r>
            <a:endParaRPr lang="en-US" sz="2800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>
            <a:off x="3794948" y="4810992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Line 10"/>
          <p:cNvSpPr>
            <a:spLocks noChangeShapeType="1"/>
          </p:cNvSpPr>
          <p:nvPr/>
        </p:nvSpPr>
        <p:spPr bwMode="auto">
          <a:xfrm>
            <a:off x="3794948" y="5201934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" name="Line 11"/>
          <p:cNvSpPr>
            <a:spLocks noChangeShapeType="1"/>
          </p:cNvSpPr>
          <p:nvPr/>
        </p:nvSpPr>
        <p:spPr bwMode="auto">
          <a:xfrm>
            <a:off x="3794948" y="4810992"/>
            <a:ext cx="0" cy="39094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4580392" y="481099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" name="Line 15"/>
          <p:cNvSpPr>
            <a:spLocks noChangeShapeType="1"/>
          </p:cNvSpPr>
          <p:nvPr/>
        </p:nvSpPr>
        <p:spPr bwMode="auto">
          <a:xfrm>
            <a:off x="5364376" y="481099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AutoShape 18"/>
          <p:cNvSpPr>
            <a:spLocks noChangeArrowheads="1"/>
          </p:cNvSpPr>
          <p:nvPr/>
        </p:nvSpPr>
        <p:spPr bwMode="auto">
          <a:xfrm>
            <a:off x="6997948" y="4772508"/>
            <a:ext cx="785445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57" name="AutoShape 20"/>
          <p:cNvSpPr>
            <a:spLocks noChangeArrowheads="1"/>
          </p:cNvSpPr>
          <p:nvPr/>
        </p:nvSpPr>
        <p:spPr bwMode="auto">
          <a:xfrm>
            <a:off x="6278109" y="4759680"/>
            <a:ext cx="676005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30</a:t>
            </a:r>
            <a:endParaRPr lang="en-US" sz="2800" dirty="0"/>
          </a:p>
        </p:txBody>
      </p:sp>
      <p:sp>
        <p:nvSpPr>
          <p:cNvPr id="58" name="AutoShape 21"/>
          <p:cNvSpPr>
            <a:spLocks noChangeArrowheads="1"/>
          </p:cNvSpPr>
          <p:nvPr/>
        </p:nvSpPr>
        <p:spPr bwMode="auto">
          <a:xfrm>
            <a:off x="5479837" y="4759680"/>
            <a:ext cx="785444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29</a:t>
            </a:r>
            <a:endParaRPr lang="en-US" sz="2800" dirty="0"/>
          </a:p>
        </p:txBody>
      </p:sp>
      <p:sp>
        <p:nvSpPr>
          <p:cNvPr id="59" name="Line 22"/>
          <p:cNvSpPr>
            <a:spLocks noChangeShapeType="1"/>
          </p:cNvSpPr>
          <p:nvPr/>
        </p:nvSpPr>
        <p:spPr bwMode="auto">
          <a:xfrm>
            <a:off x="5757098" y="4810992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Line 23"/>
          <p:cNvSpPr>
            <a:spLocks noChangeShapeType="1"/>
          </p:cNvSpPr>
          <p:nvPr/>
        </p:nvSpPr>
        <p:spPr bwMode="auto">
          <a:xfrm>
            <a:off x="5757098" y="5201934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Line 25"/>
          <p:cNvSpPr>
            <a:spLocks noChangeShapeType="1"/>
          </p:cNvSpPr>
          <p:nvPr/>
        </p:nvSpPr>
        <p:spPr bwMode="auto">
          <a:xfrm>
            <a:off x="6149820" y="481099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Line 27"/>
          <p:cNvSpPr>
            <a:spLocks noChangeShapeType="1"/>
          </p:cNvSpPr>
          <p:nvPr/>
        </p:nvSpPr>
        <p:spPr bwMode="auto">
          <a:xfrm>
            <a:off x="6933804" y="481099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7719248" y="4810992"/>
            <a:ext cx="0" cy="39094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183523" y="5730804"/>
            <a:ext cx="609600" cy="40011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  <a:latin typeface="Calibri" charset="0"/>
              </a:rPr>
              <a:t>x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21" name="Line 52"/>
          <p:cNvSpPr>
            <a:spLocks noChangeShapeType="1"/>
          </p:cNvSpPr>
          <p:nvPr/>
        </p:nvSpPr>
        <p:spPr bwMode="auto">
          <a:xfrm flipV="1">
            <a:off x="1781742" y="4964334"/>
            <a:ext cx="2013206" cy="884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Text Box 62"/>
          <p:cNvSpPr txBox="1">
            <a:spLocks noChangeArrowheads="1"/>
          </p:cNvSpPr>
          <p:nvPr/>
        </p:nvSpPr>
        <p:spPr bwMode="auto">
          <a:xfrm>
            <a:off x="2366537" y="5873073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dirty="0">
                <a:latin typeface="Calibri" charset="0"/>
              </a:rPr>
              <a:t>h</a:t>
            </a:r>
            <a:r>
              <a:rPr lang="en-US" sz="1800" baseline="-25000" dirty="0">
                <a:latin typeface="Calibri" charset="0"/>
              </a:rPr>
              <a:t>3</a:t>
            </a:r>
            <a:r>
              <a:rPr lang="en-US" sz="1800" dirty="0">
                <a:latin typeface="Calibri" charset="0"/>
              </a:rPr>
              <a:t>(x)</a:t>
            </a:r>
            <a:endParaRPr lang="he-IL" sz="1800" dirty="0"/>
          </a:p>
        </p:txBody>
      </p:sp>
      <p:sp>
        <p:nvSpPr>
          <p:cNvPr id="67" name="AutoShape 5"/>
          <p:cNvSpPr>
            <a:spLocks noChangeArrowheads="1"/>
          </p:cNvSpPr>
          <p:nvPr/>
        </p:nvSpPr>
        <p:spPr bwMode="auto">
          <a:xfrm>
            <a:off x="6235700" y="5477439"/>
            <a:ext cx="692491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22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68" name="AutoShape 7"/>
          <p:cNvSpPr>
            <a:spLocks noChangeArrowheads="1"/>
          </p:cNvSpPr>
          <p:nvPr/>
        </p:nvSpPr>
        <p:spPr bwMode="auto">
          <a:xfrm>
            <a:off x="4187670" y="5522052"/>
            <a:ext cx="392722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endParaRPr lang="en-US" sz="2800" dirty="0"/>
          </a:p>
        </p:txBody>
      </p:sp>
      <p:sp>
        <p:nvSpPr>
          <p:cNvPr id="69" name="AutoShape 8"/>
          <p:cNvSpPr>
            <a:spLocks noChangeArrowheads="1"/>
          </p:cNvSpPr>
          <p:nvPr/>
        </p:nvSpPr>
        <p:spPr bwMode="auto">
          <a:xfrm>
            <a:off x="3886441" y="5457912"/>
            <a:ext cx="785444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14</a:t>
            </a:r>
            <a:endParaRPr lang="en-US" sz="2800" dirty="0"/>
          </a:p>
        </p:txBody>
      </p:sp>
      <p:sp>
        <p:nvSpPr>
          <p:cNvPr id="70" name="Line 9"/>
          <p:cNvSpPr>
            <a:spLocks noChangeShapeType="1"/>
          </p:cNvSpPr>
          <p:nvPr/>
        </p:nvSpPr>
        <p:spPr bwMode="auto">
          <a:xfrm>
            <a:off x="3794948" y="5522052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Line 10"/>
          <p:cNvSpPr>
            <a:spLocks noChangeShapeType="1"/>
          </p:cNvSpPr>
          <p:nvPr/>
        </p:nvSpPr>
        <p:spPr bwMode="auto">
          <a:xfrm>
            <a:off x="3794948" y="5912994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" name="Line 11"/>
          <p:cNvSpPr>
            <a:spLocks noChangeShapeType="1"/>
          </p:cNvSpPr>
          <p:nvPr/>
        </p:nvSpPr>
        <p:spPr bwMode="auto">
          <a:xfrm>
            <a:off x="3794948" y="5522052"/>
            <a:ext cx="0" cy="39094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Line 13"/>
          <p:cNvSpPr>
            <a:spLocks noChangeShapeType="1"/>
          </p:cNvSpPr>
          <p:nvPr/>
        </p:nvSpPr>
        <p:spPr bwMode="auto">
          <a:xfrm>
            <a:off x="4580392" y="552205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" name="Line 15"/>
          <p:cNvSpPr>
            <a:spLocks noChangeShapeType="1"/>
          </p:cNvSpPr>
          <p:nvPr/>
        </p:nvSpPr>
        <p:spPr bwMode="auto">
          <a:xfrm>
            <a:off x="5364376" y="552205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5" name="AutoShape 18"/>
          <p:cNvSpPr>
            <a:spLocks noChangeArrowheads="1"/>
          </p:cNvSpPr>
          <p:nvPr/>
        </p:nvSpPr>
        <p:spPr bwMode="auto">
          <a:xfrm>
            <a:off x="6997948" y="5483568"/>
            <a:ext cx="785445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18</a:t>
            </a:r>
            <a:endParaRPr lang="en-US" sz="2800" dirty="0"/>
          </a:p>
        </p:txBody>
      </p:sp>
      <p:sp>
        <p:nvSpPr>
          <p:cNvPr id="76" name="AutoShape 20"/>
          <p:cNvSpPr>
            <a:spLocks noChangeArrowheads="1"/>
          </p:cNvSpPr>
          <p:nvPr/>
        </p:nvSpPr>
        <p:spPr bwMode="auto">
          <a:xfrm>
            <a:off x="4705136" y="5470740"/>
            <a:ext cx="676005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/>
              <a:t>2</a:t>
            </a:r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77" name="AutoShape 21"/>
          <p:cNvSpPr>
            <a:spLocks noChangeArrowheads="1"/>
          </p:cNvSpPr>
          <p:nvPr/>
        </p:nvSpPr>
        <p:spPr bwMode="auto">
          <a:xfrm>
            <a:off x="5479837" y="5470740"/>
            <a:ext cx="785444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34</a:t>
            </a:r>
            <a:endParaRPr lang="en-US" sz="2800" dirty="0"/>
          </a:p>
        </p:txBody>
      </p:sp>
      <p:sp>
        <p:nvSpPr>
          <p:cNvPr id="78" name="Line 22"/>
          <p:cNvSpPr>
            <a:spLocks noChangeShapeType="1"/>
          </p:cNvSpPr>
          <p:nvPr/>
        </p:nvSpPr>
        <p:spPr bwMode="auto">
          <a:xfrm>
            <a:off x="5757098" y="5522052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" name="Line 23"/>
          <p:cNvSpPr>
            <a:spLocks noChangeShapeType="1"/>
          </p:cNvSpPr>
          <p:nvPr/>
        </p:nvSpPr>
        <p:spPr bwMode="auto">
          <a:xfrm>
            <a:off x="5757098" y="5912994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Line 25"/>
          <p:cNvSpPr>
            <a:spLocks noChangeShapeType="1"/>
          </p:cNvSpPr>
          <p:nvPr/>
        </p:nvSpPr>
        <p:spPr bwMode="auto">
          <a:xfrm>
            <a:off x="6149820" y="552205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Line 27"/>
          <p:cNvSpPr>
            <a:spLocks noChangeShapeType="1"/>
          </p:cNvSpPr>
          <p:nvPr/>
        </p:nvSpPr>
        <p:spPr bwMode="auto">
          <a:xfrm>
            <a:off x="6933804" y="552205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" name="Line 29"/>
          <p:cNvSpPr>
            <a:spLocks noChangeShapeType="1"/>
          </p:cNvSpPr>
          <p:nvPr/>
        </p:nvSpPr>
        <p:spPr bwMode="auto">
          <a:xfrm>
            <a:off x="7719248" y="5522052"/>
            <a:ext cx="0" cy="39094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" name="AutoShape 5"/>
          <p:cNvSpPr>
            <a:spLocks noChangeArrowheads="1"/>
          </p:cNvSpPr>
          <p:nvPr/>
        </p:nvSpPr>
        <p:spPr bwMode="auto">
          <a:xfrm>
            <a:off x="3886441" y="6149074"/>
            <a:ext cx="692491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22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84" name="AutoShape 7"/>
          <p:cNvSpPr>
            <a:spLocks noChangeArrowheads="1"/>
          </p:cNvSpPr>
          <p:nvPr/>
        </p:nvSpPr>
        <p:spPr bwMode="auto">
          <a:xfrm>
            <a:off x="4187670" y="6226042"/>
            <a:ext cx="392722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endParaRPr lang="en-US" sz="2800" dirty="0"/>
          </a:p>
        </p:txBody>
      </p:sp>
      <p:sp>
        <p:nvSpPr>
          <p:cNvPr id="85" name="AutoShape 8"/>
          <p:cNvSpPr>
            <a:spLocks noChangeArrowheads="1"/>
          </p:cNvSpPr>
          <p:nvPr/>
        </p:nvSpPr>
        <p:spPr bwMode="auto">
          <a:xfrm>
            <a:off x="4664364" y="6179323"/>
            <a:ext cx="785444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10</a:t>
            </a:r>
            <a:endParaRPr lang="en-US" sz="2800" dirty="0"/>
          </a:p>
        </p:txBody>
      </p:sp>
      <p:sp>
        <p:nvSpPr>
          <p:cNvPr id="86" name="Line 9"/>
          <p:cNvSpPr>
            <a:spLocks noChangeShapeType="1"/>
          </p:cNvSpPr>
          <p:nvPr/>
        </p:nvSpPr>
        <p:spPr bwMode="auto">
          <a:xfrm>
            <a:off x="3794948" y="6226042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" name="Line 10"/>
          <p:cNvSpPr>
            <a:spLocks noChangeShapeType="1"/>
          </p:cNvSpPr>
          <p:nvPr/>
        </p:nvSpPr>
        <p:spPr bwMode="auto">
          <a:xfrm>
            <a:off x="3794948" y="6616984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" name="Line 11"/>
          <p:cNvSpPr>
            <a:spLocks noChangeShapeType="1"/>
          </p:cNvSpPr>
          <p:nvPr/>
        </p:nvSpPr>
        <p:spPr bwMode="auto">
          <a:xfrm>
            <a:off x="3794948" y="6226042"/>
            <a:ext cx="0" cy="39094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" name="Line 13"/>
          <p:cNvSpPr>
            <a:spLocks noChangeShapeType="1"/>
          </p:cNvSpPr>
          <p:nvPr/>
        </p:nvSpPr>
        <p:spPr bwMode="auto">
          <a:xfrm>
            <a:off x="4580392" y="622604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" name="Line 15"/>
          <p:cNvSpPr>
            <a:spLocks noChangeShapeType="1"/>
          </p:cNvSpPr>
          <p:nvPr/>
        </p:nvSpPr>
        <p:spPr bwMode="auto">
          <a:xfrm>
            <a:off x="5364376" y="622604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" name="AutoShape 18"/>
          <p:cNvSpPr>
            <a:spLocks noChangeArrowheads="1"/>
          </p:cNvSpPr>
          <p:nvPr/>
        </p:nvSpPr>
        <p:spPr bwMode="auto">
          <a:xfrm>
            <a:off x="6997948" y="6187558"/>
            <a:ext cx="785445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14</a:t>
            </a:r>
            <a:endParaRPr lang="en-US" sz="2800" dirty="0"/>
          </a:p>
        </p:txBody>
      </p:sp>
      <p:sp>
        <p:nvSpPr>
          <p:cNvPr id="92" name="AutoShape 20"/>
          <p:cNvSpPr>
            <a:spLocks noChangeArrowheads="1"/>
          </p:cNvSpPr>
          <p:nvPr/>
        </p:nvSpPr>
        <p:spPr bwMode="auto">
          <a:xfrm>
            <a:off x="6278109" y="6174730"/>
            <a:ext cx="676005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31</a:t>
            </a:r>
            <a:endParaRPr lang="en-US" sz="2800" dirty="0"/>
          </a:p>
        </p:txBody>
      </p:sp>
      <p:sp>
        <p:nvSpPr>
          <p:cNvPr id="93" name="AutoShape 21"/>
          <p:cNvSpPr>
            <a:spLocks noChangeArrowheads="1"/>
          </p:cNvSpPr>
          <p:nvPr/>
        </p:nvSpPr>
        <p:spPr bwMode="auto">
          <a:xfrm>
            <a:off x="5479837" y="6174730"/>
            <a:ext cx="785444" cy="390942"/>
          </a:xfrm>
          <a:prstGeom prst="flowChartDocumen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None/>
            </a:pPr>
            <a:r>
              <a:rPr lang="en-US" sz="2800" dirty="0" smtClean="0"/>
              <a:t>30</a:t>
            </a:r>
            <a:endParaRPr lang="en-US" sz="2800" dirty="0"/>
          </a:p>
        </p:txBody>
      </p:sp>
      <p:sp>
        <p:nvSpPr>
          <p:cNvPr id="94" name="Line 22"/>
          <p:cNvSpPr>
            <a:spLocks noChangeShapeType="1"/>
          </p:cNvSpPr>
          <p:nvPr/>
        </p:nvSpPr>
        <p:spPr bwMode="auto">
          <a:xfrm>
            <a:off x="5757098" y="6226042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" name="Line 23"/>
          <p:cNvSpPr>
            <a:spLocks noChangeShapeType="1"/>
          </p:cNvSpPr>
          <p:nvPr/>
        </p:nvSpPr>
        <p:spPr bwMode="auto">
          <a:xfrm>
            <a:off x="5757098" y="6616984"/>
            <a:ext cx="1962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" name="Line 25"/>
          <p:cNvSpPr>
            <a:spLocks noChangeShapeType="1"/>
          </p:cNvSpPr>
          <p:nvPr/>
        </p:nvSpPr>
        <p:spPr bwMode="auto">
          <a:xfrm>
            <a:off x="6149820" y="622604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" name="Line 27"/>
          <p:cNvSpPr>
            <a:spLocks noChangeShapeType="1"/>
          </p:cNvSpPr>
          <p:nvPr/>
        </p:nvSpPr>
        <p:spPr bwMode="auto">
          <a:xfrm>
            <a:off x="6933804" y="6226042"/>
            <a:ext cx="0" cy="3909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8" name="Line 29"/>
          <p:cNvSpPr>
            <a:spLocks noChangeShapeType="1"/>
          </p:cNvSpPr>
          <p:nvPr/>
        </p:nvSpPr>
        <p:spPr bwMode="auto">
          <a:xfrm>
            <a:off x="7719248" y="6226042"/>
            <a:ext cx="0" cy="39094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Line 52"/>
          <p:cNvSpPr>
            <a:spLocks noChangeShapeType="1"/>
          </p:cNvSpPr>
          <p:nvPr/>
        </p:nvSpPr>
        <p:spPr bwMode="auto">
          <a:xfrm flipV="1">
            <a:off x="1781742" y="5666663"/>
            <a:ext cx="2013205" cy="2979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" name="Line 52"/>
          <p:cNvSpPr>
            <a:spLocks noChangeShapeType="1"/>
          </p:cNvSpPr>
          <p:nvPr/>
        </p:nvSpPr>
        <p:spPr bwMode="auto">
          <a:xfrm>
            <a:off x="1831610" y="6066775"/>
            <a:ext cx="1963339" cy="3727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8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OpenFlow</a:t>
            </a:r>
            <a:r>
              <a:rPr lang="en-US" dirty="0" smtClean="0"/>
              <a:t> 1.0</a:t>
            </a:r>
          </a:p>
          <a:p>
            <a:pPr lvl="1"/>
            <a:r>
              <a:rPr lang="en-US" dirty="0" smtClean="0"/>
              <a:t>Rules with byte and packet counters</a:t>
            </a:r>
          </a:p>
          <a:p>
            <a:pPr lvl="1"/>
            <a:r>
              <a:rPr lang="en-US" dirty="0" smtClean="0"/>
              <a:t>Sending packets to a collector or controller</a:t>
            </a:r>
          </a:p>
          <a:p>
            <a:r>
              <a:rPr lang="en-US" dirty="0" smtClean="0"/>
              <a:t>Existing measurement techniques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sFlow</a:t>
            </a:r>
            <a:r>
              <a:rPr lang="en-US" dirty="0" smtClean="0"/>
              <a:t> support</a:t>
            </a:r>
          </a:p>
          <a:p>
            <a:pPr lvl="1"/>
            <a:endParaRPr lang="en-US" dirty="0"/>
          </a:p>
          <a:p>
            <a:r>
              <a:rPr lang="en-US" dirty="0" smtClean="0"/>
              <a:t>What measurement support do we want?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5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Reducing Measurement Overhead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Filtering, Aggregation, and Sampling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7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Measurement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Measurement overhead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some areas, </a:t>
            </a:r>
            <a:r>
              <a:rPr lang="en-US" dirty="0" smtClean="0"/>
              <a:t>you could </a:t>
            </a:r>
            <a:r>
              <a:rPr lang="en-US" dirty="0"/>
              <a:t>measure everything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Information processing not the bottleneck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Networking</a:t>
            </a:r>
            <a:r>
              <a:rPr lang="en-US" dirty="0"/>
              <a:t>: thinning is crucial!</a:t>
            </a:r>
          </a:p>
          <a:p>
            <a:pPr>
              <a:lnSpc>
                <a:spcPct val="90000"/>
              </a:lnSpc>
            </a:pPr>
            <a:r>
              <a:rPr lang="en-US" dirty="0"/>
              <a:t>Reducing measurement traffic: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Filtering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Aggregation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Sampling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...and combinations </a:t>
            </a:r>
            <a:r>
              <a:rPr lang="en-US" dirty="0" smtClean="0"/>
              <a:t>thereof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4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4952"/>
          </a:xfrm>
        </p:spPr>
        <p:txBody>
          <a:bodyPr>
            <a:normAutofit/>
          </a:bodyPr>
          <a:lstStyle/>
          <a:p>
            <a:r>
              <a:rPr lang="en-US" dirty="0" smtClean="0"/>
              <a:t>Measure selectively</a:t>
            </a:r>
          </a:p>
          <a:p>
            <a:pPr lvl="1"/>
            <a:r>
              <a:rPr lang="en-US" dirty="0" smtClean="0"/>
              <a:t>Only record statistics for a subset of traffic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Matching </a:t>
            </a:r>
            <a:r>
              <a:rPr lang="en-US" dirty="0"/>
              <a:t>a destination </a:t>
            </a:r>
            <a:r>
              <a:rPr lang="en-US" dirty="0" smtClean="0"/>
              <a:t>prefix</a:t>
            </a:r>
            <a:endParaRPr lang="en-US" dirty="0"/>
          </a:p>
          <a:p>
            <a:pPr lvl="1"/>
            <a:r>
              <a:rPr lang="en-US" dirty="0" smtClean="0"/>
              <a:t>For a </a:t>
            </a:r>
            <a:r>
              <a:rPr lang="en-US" dirty="0"/>
              <a:t>certain service </a:t>
            </a:r>
            <a:r>
              <a:rPr lang="en-US" dirty="0" smtClean="0"/>
              <a:t>class</a:t>
            </a:r>
            <a:endParaRPr lang="en-US" dirty="0"/>
          </a:p>
          <a:p>
            <a:pPr lvl="1"/>
            <a:r>
              <a:rPr lang="en-US" dirty="0" smtClean="0"/>
              <a:t>Violating </a:t>
            </a:r>
            <a:r>
              <a:rPr lang="en-US" dirty="0"/>
              <a:t>an </a:t>
            </a:r>
            <a:r>
              <a:rPr lang="en-US" dirty="0" smtClean="0"/>
              <a:t>access </a:t>
            </a:r>
            <a:r>
              <a:rPr lang="en-US" dirty="0"/>
              <a:t>control </a:t>
            </a:r>
            <a:r>
              <a:rPr lang="en-US" dirty="0" smtClean="0"/>
              <a:t>list</a:t>
            </a:r>
            <a:endParaRPr lang="en-US" dirty="0"/>
          </a:p>
          <a:p>
            <a:pPr lvl="1"/>
            <a:r>
              <a:rPr lang="en-US" dirty="0"/>
              <a:t>TCP SYN or RST packets (attacks, abandoned http download)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4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Coarse-grained statistics</a:t>
            </a:r>
          </a:p>
          <a:p>
            <a:pPr lvl="1"/>
            <a:r>
              <a:rPr lang="en-US" dirty="0" smtClean="0"/>
              <a:t>Combine related traffic together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srcip</a:t>
            </a:r>
            <a:r>
              <a:rPr lang="en-US" dirty="0" smtClean="0"/>
              <a:t> and </a:t>
            </a:r>
            <a:r>
              <a:rPr lang="en-US" dirty="0" err="1" smtClean="0"/>
              <a:t>dstip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914400" y="6602976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743200" y="4850376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61886"/>
              </p:ext>
            </p:extLst>
          </p:nvPr>
        </p:nvGraphicFramePr>
        <p:xfrm>
          <a:off x="1219200" y="3631176"/>
          <a:ext cx="6172200" cy="2286000"/>
        </p:xfrm>
        <a:graphic>
          <a:graphicData uri="http://schemas.openxmlformats.org/drawingml/2006/table">
            <a:tbl>
              <a:tblPr/>
              <a:tblGrid>
                <a:gridCol w="1543050"/>
                <a:gridCol w="1543050"/>
                <a:gridCol w="1562100"/>
                <a:gridCol w="1524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src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dest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# pkts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#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a.b.c.d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m.n.o.p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e.f.g.h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q.r.s.t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i.j.k.l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u.v.w.x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ine 28"/>
          <p:cNvSpPr>
            <a:spLocks noChangeShapeType="1"/>
          </p:cNvSpPr>
          <p:nvPr/>
        </p:nvSpPr>
        <p:spPr bwMode="auto">
          <a:xfrm flipV="1">
            <a:off x="4267200" y="5917176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1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“random” subset of traffic</a:t>
            </a:r>
          </a:p>
          <a:p>
            <a:pPr lvl="1"/>
            <a:r>
              <a:rPr lang="en-US" dirty="0" smtClean="0"/>
              <a:t>Representative of all traffic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Round-robin</a:t>
            </a:r>
          </a:p>
          <a:p>
            <a:pPr lvl="1"/>
            <a:r>
              <a:rPr lang="en-US" dirty="0" smtClean="0"/>
              <a:t>Hash-based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37132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41704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32560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27988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23416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18844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1"/>
          <p:cNvSpPr>
            <a:spLocks noChangeArrowheads="1"/>
          </p:cNvSpPr>
          <p:nvPr/>
        </p:nvSpPr>
        <p:spPr bwMode="auto">
          <a:xfrm>
            <a:off x="14272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b="0">
                <a:latin typeface="Tahoma" charset="0"/>
              </a:rPr>
              <a:t>X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9700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46276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2400" b="0">
              <a:latin typeface="Tahoma" charset="0"/>
            </a:endParaRPr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8280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73708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36"/>
          <p:cNvSpPr>
            <a:spLocks noChangeArrowheads="1"/>
          </p:cNvSpPr>
          <p:nvPr/>
        </p:nvSpPr>
        <p:spPr bwMode="auto">
          <a:xfrm>
            <a:off x="69136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64564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b="0">
                <a:latin typeface="Tahoma" charset="0"/>
              </a:rPr>
              <a:t>X</a:t>
            </a:r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>
            <a:off x="59992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b="0">
                <a:latin typeface="Tahoma" charset="0"/>
              </a:rPr>
              <a:t>X</a:t>
            </a:r>
          </a:p>
        </p:txBody>
      </p:sp>
      <p:sp>
        <p:nvSpPr>
          <p:cNvPr id="19" name="Rectangle 39"/>
          <p:cNvSpPr>
            <a:spLocks noChangeArrowheads="1"/>
          </p:cNvSpPr>
          <p:nvPr/>
        </p:nvSpPr>
        <p:spPr bwMode="auto">
          <a:xfrm>
            <a:off x="55420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b="0">
                <a:latin typeface="Tahoma" charset="0"/>
              </a:rPr>
              <a:t>X</a:t>
            </a:r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5084831" y="5435088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2400" b="0">
              <a:latin typeface="Tahoma" charset="0"/>
            </a:endParaRPr>
          </a:p>
        </p:txBody>
      </p: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2798831" y="5435088"/>
            <a:ext cx="4876800" cy="533400"/>
            <a:chOff x="2256" y="3456"/>
            <a:chExt cx="3072" cy="336"/>
          </a:xfrm>
        </p:grpSpPr>
        <p:sp>
          <p:nvSpPr>
            <p:cNvPr id="23" name="Rectangle 43"/>
            <p:cNvSpPr>
              <a:spLocks noChangeArrowheads="1"/>
            </p:cNvSpPr>
            <p:nvPr/>
          </p:nvSpPr>
          <p:spPr bwMode="auto">
            <a:xfrm>
              <a:off x="2256" y="3456"/>
              <a:ext cx="192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44"/>
            <p:cNvSpPr>
              <a:spLocks noChangeArrowheads="1"/>
            </p:cNvSpPr>
            <p:nvPr/>
          </p:nvSpPr>
          <p:spPr bwMode="auto">
            <a:xfrm>
              <a:off x="5136" y="3456"/>
              <a:ext cx="192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4560" y="3456"/>
              <a:ext cx="192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 b="0">
                  <a:latin typeface="Tahoma" charset="0"/>
                </a:rPr>
                <a:t>X</a:t>
              </a:r>
            </a:p>
          </p:txBody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3120" y="3456"/>
              <a:ext cx="192" cy="3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172945" y="6156295"/>
            <a:ext cx="460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16 packets: estimate ¾ blue and ¼ red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434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ectangle 168"/>
          <p:cNvSpPr>
            <a:spLocks noChangeArrowheads="1"/>
          </p:cNvSpPr>
          <p:nvPr/>
        </p:nvSpPr>
        <p:spPr bwMode="auto">
          <a:xfrm>
            <a:off x="89803" y="4699512"/>
            <a:ext cx="8991600" cy="838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69"/>
          <p:cNvSpPr>
            <a:spLocks noChangeArrowheads="1"/>
          </p:cNvSpPr>
          <p:nvPr/>
        </p:nvSpPr>
        <p:spPr bwMode="auto">
          <a:xfrm>
            <a:off x="89803" y="3023112"/>
            <a:ext cx="8991600" cy="838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67"/>
          <p:cNvSpPr>
            <a:spLocks noChangeArrowheads="1"/>
          </p:cNvSpPr>
          <p:nvPr/>
        </p:nvSpPr>
        <p:spPr bwMode="auto">
          <a:xfrm>
            <a:off x="89803" y="5537712"/>
            <a:ext cx="8991600" cy="838200"/>
          </a:xfrm>
          <a:prstGeom prst="rect">
            <a:avLst/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66"/>
          <p:cNvSpPr>
            <a:spLocks noChangeArrowheads="1"/>
          </p:cNvSpPr>
          <p:nvPr/>
        </p:nvSpPr>
        <p:spPr bwMode="auto">
          <a:xfrm>
            <a:off x="89803" y="3861312"/>
            <a:ext cx="8991600" cy="838200"/>
          </a:xfrm>
          <a:prstGeom prst="rect">
            <a:avLst/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65"/>
          <p:cNvSpPr>
            <a:spLocks noChangeArrowheads="1"/>
          </p:cNvSpPr>
          <p:nvPr/>
        </p:nvSpPr>
        <p:spPr bwMode="auto">
          <a:xfrm>
            <a:off x="89803" y="2184912"/>
            <a:ext cx="8991600" cy="838200"/>
          </a:xfrm>
          <a:prstGeom prst="rect">
            <a:avLst/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24"/>
          <p:cNvSpPr>
            <a:spLocks noChangeArrowheads="1"/>
          </p:cNvSpPr>
          <p:nvPr/>
        </p:nvSpPr>
        <p:spPr bwMode="auto">
          <a:xfrm>
            <a:off x="6871603" y="1346712"/>
            <a:ext cx="2209800" cy="609600"/>
          </a:xfrm>
          <a:prstGeom prst="rect">
            <a:avLst/>
          </a:prstGeom>
          <a:solidFill>
            <a:srgbClr val="A9CF07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63500" dist="53882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0" dirty="0">
                <a:latin typeface="Tahoma" charset="0"/>
              </a:rPr>
              <a:t>Sampling</a:t>
            </a:r>
          </a:p>
        </p:txBody>
      </p:sp>
      <p:sp>
        <p:nvSpPr>
          <p:cNvPr id="11" name="Rectangle 126"/>
          <p:cNvSpPr>
            <a:spLocks noChangeArrowheads="1"/>
          </p:cNvSpPr>
          <p:nvPr/>
        </p:nvSpPr>
        <p:spPr bwMode="auto">
          <a:xfrm>
            <a:off x="2147203" y="1346712"/>
            <a:ext cx="2209800" cy="609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63500" dist="53882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0" dirty="0">
                <a:latin typeface="Tahoma" charset="0"/>
              </a:rPr>
              <a:t>Filtering</a:t>
            </a:r>
          </a:p>
        </p:txBody>
      </p:sp>
      <p:sp>
        <p:nvSpPr>
          <p:cNvPr id="12" name="Rectangle 127"/>
          <p:cNvSpPr>
            <a:spLocks noChangeArrowheads="1"/>
          </p:cNvSpPr>
          <p:nvPr/>
        </p:nvSpPr>
        <p:spPr bwMode="auto">
          <a:xfrm>
            <a:off x="4509403" y="1346712"/>
            <a:ext cx="2209800" cy="609600"/>
          </a:xfrm>
          <a:prstGeom prst="rect">
            <a:avLst/>
          </a:prstGeom>
          <a:solidFill>
            <a:srgbClr val="D2FB05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63500" dist="53882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0" dirty="0">
                <a:latin typeface="Tahoma" charset="0"/>
              </a:rPr>
              <a:t>Aggregation</a:t>
            </a:r>
          </a:p>
        </p:txBody>
      </p:sp>
      <p:sp>
        <p:nvSpPr>
          <p:cNvPr id="13" name="Text Box 132"/>
          <p:cNvSpPr txBox="1">
            <a:spLocks noChangeArrowheads="1"/>
          </p:cNvSpPr>
          <p:nvPr/>
        </p:nvSpPr>
        <p:spPr bwMode="auto">
          <a:xfrm>
            <a:off x="89803" y="3175512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Generality</a:t>
            </a:r>
          </a:p>
        </p:txBody>
      </p:sp>
      <p:sp>
        <p:nvSpPr>
          <p:cNvPr id="14" name="Text Box 133"/>
          <p:cNvSpPr txBox="1">
            <a:spLocks noChangeArrowheads="1"/>
          </p:cNvSpPr>
          <p:nvPr/>
        </p:nvSpPr>
        <p:spPr bwMode="auto">
          <a:xfrm>
            <a:off x="89803" y="3861312"/>
            <a:ext cx="1609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Local</a:t>
            </a:r>
          </a:p>
          <a:p>
            <a:pPr algn="l"/>
            <a:r>
              <a:rPr lang="en-US" sz="2400" b="0">
                <a:latin typeface="Tahoma" charset="0"/>
              </a:rPr>
              <a:t>Processing</a:t>
            </a:r>
          </a:p>
        </p:txBody>
      </p:sp>
      <p:sp>
        <p:nvSpPr>
          <p:cNvPr id="15" name="Text Box 134"/>
          <p:cNvSpPr txBox="1">
            <a:spLocks noChangeArrowheads="1"/>
          </p:cNvSpPr>
          <p:nvPr/>
        </p:nvSpPr>
        <p:spPr bwMode="auto">
          <a:xfrm>
            <a:off x="89803" y="4699512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Local memory</a:t>
            </a:r>
          </a:p>
        </p:txBody>
      </p:sp>
      <p:sp>
        <p:nvSpPr>
          <p:cNvPr id="16" name="Text Box 135"/>
          <p:cNvSpPr txBox="1">
            <a:spLocks noChangeArrowheads="1"/>
          </p:cNvSpPr>
          <p:nvPr/>
        </p:nvSpPr>
        <p:spPr bwMode="auto">
          <a:xfrm>
            <a:off x="89803" y="5690112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Compression</a:t>
            </a:r>
          </a:p>
        </p:txBody>
      </p:sp>
      <p:sp>
        <p:nvSpPr>
          <p:cNvPr id="17" name="Line 141"/>
          <p:cNvSpPr>
            <a:spLocks noChangeShapeType="1"/>
          </p:cNvSpPr>
          <p:nvPr/>
        </p:nvSpPr>
        <p:spPr bwMode="auto">
          <a:xfrm>
            <a:off x="4433203" y="2108712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42"/>
          <p:cNvSpPr>
            <a:spLocks noChangeShapeType="1"/>
          </p:cNvSpPr>
          <p:nvPr/>
        </p:nvSpPr>
        <p:spPr bwMode="auto">
          <a:xfrm>
            <a:off x="6795403" y="2108712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43"/>
          <p:cNvSpPr txBox="1">
            <a:spLocks noChangeArrowheads="1"/>
          </p:cNvSpPr>
          <p:nvPr/>
        </p:nvSpPr>
        <p:spPr bwMode="auto">
          <a:xfrm>
            <a:off x="89803" y="2337312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Precision</a:t>
            </a:r>
          </a:p>
        </p:txBody>
      </p:sp>
      <p:sp>
        <p:nvSpPr>
          <p:cNvPr id="20" name="Text Box 144"/>
          <p:cNvSpPr txBox="1">
            <a:spLocks noChangeArrowheads="1"/>
          </p:cNvSpPr>
          <p:nvPr/>
        </p:nvSpPr>
        <p:spPr bwMode="auto">
          <a:xfrm>
            <a:off x="2756803" y="2337312"/>
            <a:ext cx="89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exact</a:t>
            </a:r>
          </a:p>
        </p:txBody>
      </p:sp>
      <p:sp>
        <p:nvSpPr>
          <p:cNvPr id="21" name="Text Box 145"/>
          <p:cNvSpPr txBox="1">
            <a:spLocks noChangeArrowheads="1"/>
          </p:cNvSpPr>
          <p:nvPr/>
        </p:nvSpPr>
        <p:spPr bwMode="auto">
          <a:xfrm>
            <a:off x="5119003" y="2337312"/>
            <a:ext cx="89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exact</a:t>
            </a:r>
          </a:p>
        </p:txBody>
      </p: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7100203" y="2337312"/>
            <a:ext cx="185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approximate</a:t>
            </a:r>
          </a:p>
        </p:txBody>
      </p:sp>
      <p:sp>
        <p:nvSpPr>
          <p:cNvPr id="23" name="Text Box 147"/>
          <p:cNvSpPr txBox="1">
            <a:spLocks noChangeArrowheads="1"/>
          </p:cNvSpPr>
          <p:nvPr/>
        </p:nvSpPr>
        <p:spPr bwMode="auto">
          <a:xfrm>
            <a:off x="2288491" y="3023112"/>
            <a:ext cx="1736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constrained</a:t>
            </a:r>
          </a:p>
          <a:p>
            <a:r>
              <a:rPr lang="en-US" sz="2400" b="0">
                <a:latin typeface="Tahoma" charset="0"/>
              </a:rPr>
              <a:t>a-priori</a:t>
            </a:r>
          </a:p>
        </p:txBody>
      </p:sp>
      <p:sp>
        <p:nvSpPr>
          <p:cNvPr id="24" name="Text Box 148"/>
          <p:cNvSpPr txBox="1">
            <a:spLocks noChangeArrowheads="1"/>
          </p:cNvSpPr>
          <p:nvPr/>
        </p:nvSpPr>
        <p:spPr bwMode="auto">
          <a:xfrm>
            <a:off x="4803091" y="3023112"/>
            <a:ext cx="1736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constrained</a:t>
            </a:r>
          </a:p>
          <a:p>
            <a:r>
              <a:rPr lang="en-US" sz="2400" b="0">
                <a:latin typeface="Tahoma" charset="0"/>
              </a:rPr>
              <a:t>a-priori</a:t>
            </a:r>
          </a:p>
        </p:txBody>
      </p:sp>
      <p:sp>
        <p:nvSpPr>
          <p:cNvPr id="25" name="Text Box 149"/>
          <p:cNvSpPr txBox="1">
            <a:spLocks noChangeArrowheads="1"/>
          </p:cNvSpPr>
          <p:nvPr/>
        </p:nvSpPr>
        <p:spPr bwMode="auto">
          <a:xfrm>
            <a:off x="7481203" y="3175512"/>
            <a:ext cx="1182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general</a:t>
            </a:r>
          </a:p>
        </p:txBody>
      </p:sp>
      <p:sp>
        <p:nvSpPr>
          <p:cNvPr id="26" name="Text Box 150"/>
          <p:cNvSpPr txBox="1">
            <a:spLocks noChangeArrowheads="1"/>
          </p:cNvSpPr>
          <p:nvPr/>
        </p:nvSpPr>
        <p:spPr bwMode="auto">
          <a:xfrm>
            <a:off x="2094816" y="3861312"/>
            <a:ext cx="2303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filter criterion</a:t>
            </a:r>
          </a:p>
          <a:p>
            <a:r>
              <a:rPr lang="en-US" sz="2400" b="0">
                <a:latin typeface="Tahoma" charset="0"/>
              </a:rPr>
              <a:t>for every object</a:t>
            </a:r>
          </a:p>
        </p:txBody>
      </p:sp>
      <p:sp>
        <p:nvSpPr>
          <p:cNvPr id="27" name="Text Box 151"/>
          <p:cNvSpPr txBox="1">
            <a:spLocks noChangeArrowheads="1"/>
          </p:cNvSpPr>
          <p:nvPr/>
        </p:nvSpPr>
        <p:spPr bwMode="auto">
          <a:xfrm>
            <a:off x="4433203" y="3861312"/>
            <a:ext cx="2303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table update</a:t>
            </a:r>
          </a:p>
          <a:p>
            <a:r>
              <a:rPr lang="en-US" sz="2400" b="0">
                <a:latin typeface="Tahoma" charset="0"/>
              </a:rPr>
              <a:t>for every object</a:t>
            </a:r>
          </a:p>
        </p:txBody>
      </p:sp>
      <p:sp>
        <p:nvSpPr>
          <p:cNvPr id="28" name="Text Box 152"/>
          <p:cNvSpPr txBox="1">
            <a:spLocks noChangeArrowheads="1"/>
          </p:cNvSpPr>
          <p:nvPr/>
        </p:nvSpPr>
        <p:spPr bwMode="auto">
          <a:xfrm>
            <a:off x="6947803" y="3861312"/>
            <a:ext cx="2035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only sampling</a:t>
            </a:r>
          </a:p>
          <a:p>
            <a:r>
              <a:rPr lang="en-US" sz="2400" b="0">
                <a:latin typeface="Tahoma" charset="0"/>
              </a:rPr>
              <a:t>decision</a:t>
            </a:r>
          </a:p>
        </p:txBody>
      </p:sp>
      <p:sp>
        <p:nvSpPr>
          <p:cNvPr id="29" name="Text Box 153"/>
          <p:cNvSpPr txBox="1">
            <a:spLocks noChangeArrowheads="1"/>
          </p:cNvSpPr>
          <p:nvPr/>
        </p:nvSpPr>
        <p:spPr bwMode="auto">
          <a:xfrm>
            <a:off x="2452003" y="4851912"/>
            <a:ext cx="84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0">
                <a:latin typeface="Tahoma" charset="0"/>
              </a:rPr>
              <a:t>none</a:t>
            </a:r>
          </a:p>
        </p:txBody>
      </p:sp>
      <p:sp>
        <p:nvSpPr>
          <p:cNvPr id="30" name="Text Box 154"/>
          <p:cNvSpPr txBox="1">
            <a:spLocks noChangeArrowheads="1"/>
          </p:cNvSpPr>
          <p:nvPr/>
        </p:nvSpPr>
        <p:spPr bwMode="auto">
          <a:xfrm>
            <a:off x="4433203" y="4699512"/>
            <a:ext cx="2359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one bin per</a:t>
            </a:r>
          </a:p>
          <a:p>
            <a:r>
              <a:rPr lang="en-US" sz="2400" b="0">
                <a:latin typeface="Tahoma" charset="0"/>
              </a:rPr>
              <a:t>value of interest</a:t>
            </a:r>
          </a:p>
        </p:txBody>
      </p:sp>
      <p:sp>
        <p:nvSpPr>
          <p:cNvPr id="31" name="Text Box 155"/>
          <p:cNvSpPr txBox="1">
            <a:spLocks noChangeArrowheads="1"/>
          </p:cNvSpPr>
          <p:nvPr/>
        </p:nvSpPr>
        <p:spPr bwMode="auto">
          <a:xfrm>
            <a:off x="7557403" y="4851912"/>
            <a:ext cx="84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none</a:t>
            </a:r>
          </a:p>
        </p:txBody>
      </p:sp>
      <p:sp>
        <p:nvSpPr>
          <p:cNvPr id="32" name="Text Box 156"/>
          <p:cNvSpPr txBox="1">
            <a:spLocks noChangeArrowheads="1"/>
          </p:cNvSpPr>
          <p:nvPr/>
        </p:nvSpPr>
        <p:spPr bwMode="auto">
          <a:xfrm>
            <a:off x="2528203" y="5537712"/>
            <a:ext cx="1316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depends</a:t>
            </a:r>
          </a:p>
          <a:p>
            <a:r>
              <a:rPr lang="en-US" sz="2400" b="0">
                <a:latin typeface="Tahoma" charset="0"/>
              </a:rPr>
              <a:t>on data</a:t>
            </a:r>
          </a:p>
        </p:txBody>
      </p:sp>
      <p:sp>
        <p:nvSpPr>
          <p:cNvPr id="33" name="Text Box 157"/>
          <p:cNvSpPr txBox="1">
            <a:spLocks noChangeArrowheads="1"/>
          </p:cNvSpPr>
          <p:nvPr/>
        </p:nvSpPr>
        <p:spPr bwMode="auto">
          <a:xfrm>
            <a:off x="4890403" y="5537712"/>
            <a:ext cx="1316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depends</a:t>
            </a:r>
          </a:p>
          <a:p>
            <a:r>
              <a:rPr lang="en-US" sz="2400" b="0">
                <a:latin typeface="Tahoma" charset="0"/>
              </a:rPr>
              <a:t>on data</a:t>
            </a:r>
          </a:p>
        </p:txBody>
      </p:sp>
      <p:sp>
        <p:nvSpPr>
          <p:cNvPr id="34" name="Text Box 158"/>
          <p:cNvSpPr txBox="1">
            <a:spLocks noChangeArrowheads="1"/>
          </p:cNvSpPr>
          <p:nvPr/>
        </p:nvSpPr>
        <p:spPr bwMode="auto">
          <a:xfrm>
            <a:off x="6855728" y="5494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sz="2400" b="0">
              <a:latin typeface="Tahoma" charset="0"/>
            </a:endParaRPr>
          </a:p>
        </p:txBody>
      </p:sp>
      <p:sp>
        <p:nvSpPr>
          <p:cNvPr id="35" name="Text Box 159"/>
          <p:cNvSpPr txBox="1">
            <a:spLocks noChangeArrowheads="1"/>
          </p:cNvSpPr>
          <p:nvPr/>
        </p:nvSpPr>
        <p:spPr bwMode="auto">
          <a:xfrm>
            <a:off x="7211328" y="5742500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latin typeface="Tahoma" charset="0"/>
              </a:rPr>
              <a:t>controlled</a:t>
            </a:r>
          </a:p>
        </p:txBody>
      </p:sp>
      <p:sp>
        <p:nvSpPr>
          <p:cNvPr id="36" name="Line 170"/>
          <p:cNvSpPr>
            <a:spLocks noChangeShapeType="1"/>
          </p:cNvSpPr>
          <p:nvPr/>
        </p:nvSpPr>
        <p:spPr bwMode="auto">
          <a:xfrm>
            <a:off x="2071003" y="2108712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3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Traffic Monitoring Techniques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Links, Flows, and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5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31475</TotalTime>
  <Words>1096</Words>
  <Application>Microsoft Macintosh PowerPoint</Application>
  <PresentationFormat>On-screen Show (4:3)</PresentationFormat>
  <Paragraphs>333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Measurement vs. Metrics</vt:lpstr>
      <vt:lpstr>Reducing Measurement Overhead</vt:lpstr>
      <vt:lpstr>Reducing Measurement Overhead</vt:lpstr>
      <vt:lpstr>Filtering</vt:lpstr>
      <vt:lpstr>Aggregation</vt:lpstr>
      <vt:lpstr>Sampling</vt:lpstr>
      <vt:lpstr>Comparison</vt:lpstr>
      <vt:lpstr>Traffic Monitoring Techniques</vt:lpstr>
      <vt:lpstr>Traffic Monitoring Techniques</vt:lpstr>
      <vt:lpstr>IP Flows</vt:lpstr>
      <vt:lpstr>Netflow: Traffic Data</vt:lpstr>
      <vt:lpstr>Netflow: Routing Information</vt:lpstr>
      <vt:lpstr>Netflow: Measuring in Passing</vt:lpstr>
      <vt:lpstr>Netflow: Implementation</vt:lpstr>
      <vt:lpstr>Netflow: Implementation</vt:lpstr>
      <vt:lpstr>Sampled Netflow</vt:lpstr>
      <vt:lpstr>Netflow vs. sFlow</vt:lpstr>
      <vt:lpstr>Sketches</vt:lpstr>
      <vt:lpstr>Streaming Algorithms</vt:lpstr>
      <vt:lpstr>Bloom Filter</vt:lpstr>
      <vt:lpstr>Count Min Sketch</vt:lpstr>
      <vt:lpstr>SDN Measurement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1149</cp:revision>
  <cp:lastPrinted>2013-11-20T02:30:44Z</cp:lastPrinted>
  <dcterms:created xsi:type="dcterms:W3CDTF">2011-07-06T20:32:25Z</dcterms:created>
  <dcterms:modified xsi:type="dcterms:W3CDTF">2013-11-20T05:00:29Z</dcterms:modified>
</cp:coreProperties>
</file>