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1383" r:id="rId2"/>
    <p:sldId id="1385" r:id="rId3"/>
    <p:sldId id="1384" r:id="rId4"/>
    <p:sldId id="1386" r:id="rId5"/>
    <p:sldId id="1389" r:id="rId6"/>
    <p:sldId id="1388" r:id="rId7"/>
    <p:sldId id="1391" r:id="rId8"/>
    <p:sldId id="139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90" autoAdjust="0"/>
    <p:restoredTop sz="99877" autoAdjust="0"/>
  </p:normalViewPr>
  <p:slideViewPr>
    <p:cSldViewPr snapToGrid="0" snapToObjects="1">
      <p:cViewPr varScale="1">
        <p:scale>
          <a:sx n="107" d="100"/>
          <a:sy n="107" d="100"/>
        </p:scale>
        <p:origin x="-112" y="-1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11/3/13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11/3/13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11/3/13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11/3/13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11/3/13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11/3/13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11/3/13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11/3/13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11/3/13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11/3/13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11/3/13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11/3/13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11/3/13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11/3/13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</a:t>
            </a:r>
            <a:r>
              <a:rPr lang="en-US" sz="2800" smtClean="0"/>
              <a:t>University</a:t>
            </a:r>
            <a:endParaRPr lang="en-US" sz="2800" dirty="0" smtClean="0"/>
          </a:p>
          <a:p>
            <a:r>
              <a:rPr lang="en-US" sz="2800" dirty="0" smtClean="0"/>
              <a:t>MW 11:00am-12:20pm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12" y="1958277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Control-Plane Scalability</a:t>
            </a:r>
            <a:endParaRPr lang="en-US" dirty="0" smtClean="0"/>
          </a:p>
          <a:p>
            <a:r>
              <a:rPr lang="en-US" sz="2400" dirty="0"/>
              <a:t>COS 597E: Software Defined Networking</a:t>
            </a:r>
          </a:p>
        </p:txBody>
      </p:sp>
    </p:spTree>
    <p:extLst>
      <p:ext uri="{BB962C8B-B14F-4D97-AF65-F5344CB8AC3E}">
        <p14:creationId xmlns:p14="http://schemas.microsoft.com/office/powerpoint/2010/main" val="303347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 Scalability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switches</a:t>
            </a:r>
          </a:p>
          <a:p>
            <a:pPr lvl="1"/>
            <a:r>
              <a:rPr lang="en-US" dirty="0" smtClean="0"/>
              <a:t>Number of control sessions</a:t>
            </a:r>
          </a:p>
          <a:p>
            <a:pPr lvl="1"/>
            <a:r>
              <a:rPr lang="en-US" dirty="0" smtClean="0"/>
              <a:t>Frequency of events</a:t>
            </a:r>
          </a:p>
          <a:p>
            <a:pPr lvl="1"/>
            <a:r>
              <a:rPr lang="en-US" dirty="0" smtClean="0"/>
              <a:t>Size of topology state </a:t>
            </a:r>
          </a:p>
          <a:p>
            <a:r>
              <a:rPr lang="en-US" dirty="0" smtClean="0"/>
              <a:t>Performance metrics</a:t>
            </a:r>
          </a:p>
          <a:p>
            <a:pPr lvl="1"/>
            <a:r>
              <a:rPr lang="en-US" dirty="0" smtClean="0"/>
              <a:t>Throughput: flow rules installed per second</a:t>
            </a:r>
          </a:p>
          <a:p>
            <a:pPr lvl="1"/>
            <a:r>
              <a:rPr lang="en-US" dirty="0" smtClean="0"/>
              <a:t>Latency: delay to handle a packet-in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033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NOX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en-US" dirty="0" smtClean="0"/>
              <a:t>NOX controller</a:t>
            </a:r>
          </a:p>
          <a:p>
            <a:pPr lvl="1"/>
            <a:r>
              <a:rPr lang="en-US" dirty="0" smtClean="0"/>
              <a:t>Single-threaded, </a:t>
            </a:r>
            <a:r>
              <a:rPr lang="en-US" dirty="0" err="1" smtClean="0"/>
              <a:t>unoptimized</a:t>
            </a:r>
            <a:r>
              <a:rPr lang="en-US" dirty="0" smtClean="0"/>
              <a:t> C++ controller</a:t>
            </a:r>
          </a:p>
          <a:p>
            <a:pPr lvl="1"/>
            <a:r>
              <a:rPr lang="en-US" dirty="0" smtClean="0"/>
              <a:t>30K flow initiations per second</a:t>
            </a:r>
          </a:p>
          <a:p>
            <a:pPr lvl="1"/>
            <a:r>
              <a:rPr lang="en-US" dirty="0" smtClean="0"/>
              <a:t>Sub-10ms flow install time</a:t>
            </a:r>
          </a:p>
          <a:p>
            <a:r>
              <a:rPr lang="en-US" dirty="0" smtClean="0"/>
              <a:t>NOX-MT</a:t>
            </a:r>
          </a:p>
          <a:p>
            <a:pPr lvl="1"/>
            <a:r>
              <a:rPr lang="en-US" dirty="0" smtClean="0"/>
              <a:t>Multi-threaded, better I/O handling, optimized </a:t>
            </a:r>
            <a:r>
              <a:rPr lang="en-US" dirty="0" err="1" smtClean="0"/>
              <a:t>malloc</a:t>
            </a:r>
            <a:r>
              <a:rPr lang="en-US" dirty="0" smtClean="0"/>
              <a:t>() implementation, …</a:t>
            </a:r>
          </a:p>
          <a:p>
            <a:pPr lvl="1"/>
            <a:r>
              <a:rPr lang="en-US" dirty="0" smtClean="0"/>
              <a:t>On an 8-core machine, 1.6M request/sec and average response time of 2 </a:t>
            </a:r>
            <a:r>
              <a:rPr lang="en-US" dirty="0" err="1" smtClean="0"/>
              <a:t>msec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43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9051"/>
          </a:xfrm>
        </p:spPr>
        <p:txBody>
          <a:bodyPr>
            <a:normAutofit/>
          </a:bodyPr>
          <a:lstStyle/>
          <a:p>
            <a:r>
              <a:rPr lang="en-US" dirty="0" smtClean="0"/>
              <a:t>Better scalability</a:t>
            </a:r>
          </a:p>
          <a:p>
            <a:pPr lvl="1"/>
            <a:r>
              <a:rPr lang="en-US" dirty="0" smtClean="0"/>
              <a:t>Smaller topology</a:t>
            </a:r>
          </a:p>
          <a:p>
            <a:pPr lvl="1"/>
            <a:r>
              <a:rPr lang="en-US" dirty="0" smtClean="0"/>
              <a:t>Fewer events</a:t>
            </a:r>
          </a:p>
          <a:p>
            <a:pPr lvl="1"/>
            <a:r>
              <a:rPr lang="en-US" dirty="0" smtClean="0"/>
              <a:t>Fewer flow installations</a:t>
            </a:r>
          </a:p>
          <a:p>
            <a:r>
              <a:rPr lang="en-US" dirty="0" smtClean="0"/>
              <a:t>Better performance</a:t>
            </a:r>
          </a:p>
          <a:p>
            <a:pPr lvl="1"/>
            <a:r>
              <a:rPr lang="en-US" dirty="0" smtClean="0"/>
              <a:t>Closer to the switches</a:t>
            </a:r>
          </a:p>
          <a:p>
            <a:pPr lvl="1"/>
            <a:r>
              <a:rPr lang="en-US" dirty="0" smtClean="0"/>
              <a:t>Lower control-plane latency</a:t>
            </a:r>
          </a:p>
          <a:p>
            <a:r>
              <a:rPr lang="en-US" dirty="0" smtClean="0"/>
              <a:t>Better reliability</a:t>
            </a:r>
          </a:p>
          <a:p>
            <a:pPr lvl="1"/>
            <a:r>
              <a:rPr lang="en-US" dirty="0" smtClean="0"/>
              <a:t>Failover to a backup controller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26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 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en-US" dirty="0" smtClean="0"/>
              <a:t>Hierarchical</a:t>
            </a:r>
          </a:p>
          <a:p>
            <a:pPr lvl="1"/>
            <a:r>
              <a:rPr lang="en-US" dirty="0" smtClean="0"/>
              <a:t>Global controller, with multiple local controllers</a:t>
            </a:r>
          </a:p>
          <a:p>
            <a:r>
              <a:rPr lang="en-US" dirty="0" smtClean="0"/>
              <a:t>Peers </a:t>
            </a:r>
          </a:p>
          <a:p>
            <a:pPr lvl="1"/>
            <a:r>
              <a:rPr lang="en-US" dirty="0" smtClean="0"/>
              <a:t>Each handling different portions of the topology, flow space, slice, or applications</a:t>
            </a:r>
          </a:p>
          <a:p>
            <a:r>
              <a:rPr lang="en-US" dirty="0" smtClean="0"/>
              <a:t>Replicas</a:t>
            </a:r>
          </a:p>
          <a:p>
            <a:pPr lvl="1"/>
            <a:r>
              <a:rPr lang="en-US" dirty="0" smtClean="0"/>
              <a:t>Master, with multiple slaves</a:t>
            </a:r>
          </a:p>
          <a:p>
            <a:pPr lvl="1"/>
            <a:r>
              <a:rPr lang="en-US" dirty="0" smtClean="0"/>
              <a:t>Multiple active replicas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44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with Multiple 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scope</a:t>
            </a:r>
          </a:p>
          <a:p>
            <a:pPr lvl="1"/>
            <a:r>
              <a:rPr lang="en-US" dirty="0" smtClean="0"/>
              <a:t>MAC learning</a:t>
            </a:r>
          </a:p>
          <a:p>
            <a:pPr lvl="1"/>
            <a:r>
              <a:rPr lang="en-US" dirty="0" smtClean="0"/>
              <a:t>Elephant flow detection</a:t>
            </a:r>
          </a:p>
          <a:p>
            <a:pPr lvl="1"/>
            <a:r>
              <a:rPr lang="en-US" dirty="0" smtClean="0"/>
              <a:t>Aggregate/threshold traffic statistics</a:t>
            </a:r>
          </a:p>
          <a:p>
            <a:r>
              <a:rPr lang="en-US" dirty="0" smtClean="0"/>
              <a:t>Network-wide scope</a:t>
            </a:r>
          </a:p>
          <a:p>
            <a:pPr lvl="1"/>
            <a:r>
              <a:rPr lang="en-US" dirty="0" smtClean="0"/>
              <a:t>Computing shortest paths</a:t>
            </a:r>
          </a:p>
          <a:p>
            <a:pPr lvl="1"/>
            <a:r>
              <a:rPr lang="en-US" dirty="0" smtClean="0"/>
              <a:t>Selecting links to shut down to save energy</a:t>
            </a:r>
          </a:p>
          <a:p>
            <a:pPr lvl="1"/>
            <a:r>
              <a:rPr lang="en-US" dirty="0" smtClean="0"/>
              <a:t>User mobility and virtual machine migration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10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6828" cy="495214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Does the programmer know there is a multi-threaded/distributed controller?</a:t>
            </a:r>
          </a:p>
          <a:p>
            <a:pPr lvl="1"/>
            <a:r>
              <a:rPr lang="en-US" dirty="0" smtClean="0"/>
              <a:t>Automated partitioning? Language constructs?</a:t>
            </a:r>
          </a:p>
          <a:p>
            <a:r>
              <a:rPr lang="en-US" dirty="0" smtClean="0"/>
              <a:t>Does the application have to behave exactly the same as on a single controller?</a:t>
            </a:r>
          </a:p>
          <a:p>
            <a:pPr lvl="1"/>
            <a:r>
              <a:rPr lang="en-US" dirty="0" smtClean="0"/>
              <a:t>Approximate shortest paths?</a:t>
            </a:r>
          </a:p>
          <a:p>
            <a:r>
              <a:rPr lang="en-US" dirty="0" smtClean="0"/>
              <a:t>Do the techniques for scalability interact with the techniques for fault tolerance?</a:t>
            </a:r>
          </a:p>
          <a:p>
            <a:pPr lvl="1"/>
            <a:r>
              <a:rPr lang="en-US" dirty="0" smtClean="0"/>
              <a:t>Shared reliable distributed data store?</a:t>
            </a:r>
          </a:p>
          <a:p>
            <a:r>
              <a:rPr lang="en-US" dirty="0" smtClean="0"/>
              <a:t>Any useful changes to </a:t>
            </a:r>
            <a:r>
              <a:rPr lang="en-US" dirty="0" err="1" smtClean="0"/>
              <a:t>OpenFlow</a:t>
            </a:r>
            <a:r>
              <a:rPr lang="en-US" dirty="0" smtClean="0"/>
              <a:t> protocol?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755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Through 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905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MAC learning</a:t>
            </a:r>
          </a:p>
          <a:p>
            <a:r>
              <a:rPr lang="en-US" dirty="0" smtClean="0"/>
              <a:t>Histogram by source IP address</a:t>
            </a:r>
          </a:p>
          <a:p>
            <a:r>
              <a:rPr lang="en-US" dirty="0" err="1" smtClean="0"/>
              <a:t>Stateful</a:t>
            </a:r>
            <a:r>
              <a:rPr lang="en-US" dirty="0" smtClean="0"/>
              <a:t> firewall</a:t>
            </a:r>
          </a:p>
          <a:p>
            <a:r>
              <a:rPr lang="en-US" dirty="0" smtClean="0"/>
              <a:t>Shortest-path routing</a:t>
            </a:r>
          </a:p>
          <a:p>
            <a:r>
              <a:rPr lang="en-US" dirty="0" smtClean="0"/>
              <a:t>MAC learning at edge, shortest-path in core</a:t>
            </a:r>
          </a:p>
          <a:p>
            <a:r>
              <a:rPr lang="en-US" dirty="0" smtClean="0"/>
              <a:t>Traffic engineering</a:t>
            </a:r>
          </a:p>
          <a:p>
            <a:r>
              <a:rPr lang="en-US" dirty="0" smtClean="0"/>
              <a:t>Consistent updates</a:t>
            </a:r>
          </a:p>
          <a:p>
            <a:r>
              <a:rPr lang="en-US" dirty="0" err="1" smtClean="0"/>
              <a:t>Hedera</a:t>
            </a:r>
            <a:r>
              <a:rPr lang="en-US" dirty="0" smtClean="0"/>
              <a:t> (elephant flow routing)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840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31239</TotalTime>
  <Words>331</Words>
  <Application>Microsoft Macintosh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Controller Scalability Challenges</vt:lpstr>
      <vt:lpstr>NOX Controller</vt:lpstr>
      <vt:lpstr>Distributed Controllers</vt:lpstr>
      <vt:lpstr>Controller Configurations</vt:lpstr>
      <vt:lpstr>Working with Multiple Controllers</vt:lpstr>
      <vt:lpstr>Discussion Questions</vt:lpstr>
      <vt:lpstr>Going Through Some Examples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1070</cp:revision>
  <cp:lastPrinted>2013-11-04T02:59:52Z</cp:lastPrinted>
  <dcterms:created xsi:type="dcterms:W3CDTF">2011-07-06T20:32:25Z</dcterms:created>
  <dcterms:modified xsi:type="dcterms:W3CDTF">2013-11-04T03:00:03Z</dcterms:modified>
</cp:coreProperties>
</file>