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1383" r:id="rId2"/>
    <p:sldId id="1412" r:id="rId3"/>
    <p:sldId id="1385" r:id="rId4"/>
    <p:sldId id="1386" r:id="rId5"/>
    <p:sldId id="1394" r:id="rId6"/>
    <p:sldId id="1395" r:id="rId7"/>
    <p:sldId id="1396" r:id="rId8"/>
    <p:sldId id="1397" r:id="rId9"/>
    <p:sldId id="1398" r:id="rId10"/>
    <p:sldId id="1399" r:id="rId11"/>
    <p:sldId id="1402" r:id="rId12"/>
    <p:sldId id="1403" r:id="rId13"/>
    <p:sldId id="1405" r:id="rId14"/>
    <p:sldId id="1406" r:id="rId15"/>
    <p:sldId id="1407" r:id="rId16"/>
    <p:sldId id="1409" r:id="rId17"/>
    <p:sldId id="1410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CF8"/>
    <a:srgbClr val="D77C93"/>
    <a:srgbClr val="D70072"/>
    <a:srgbClr val="C6AD06"/>
    <a:srgbClr val="D96A60"/>
    <a:srgbClr val="EDE116"/>
    <a:srgbClr val="A497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6290" autoAdjust="0"/>
    <p:restoredTop sz="99877" autoAdjust="0"/>
  </p:normalViewPr>
  <p:slideViewPr>
    <p:cSldViewPr snapToGrid="0" snapToObjects="1">
      <p:cViewPr varScale="1">
        <p:scale>
          <a:sx n="59" d="100"/>
          <a:sy n="59" d="100"/>
        </p:scale>
        <p:origin x="-5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handoutMaster" Target="handoutMasters/handout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E8F128-454A-114B-92A9-1C0719602E73}" type="datetimeFigureOut">
              <a:rPr lang="en-US" smtClean="0"/>
              <a:t>10/22/13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4865C4-0CFA-9E48-9849-760297064B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999950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976EC3-4053-4042-87E8-774DB7BE948A}" type="datetimeFigureOut">
              <a:rPr lang="en-US" smtClean="0"/>
              <a:t>10/22/13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D4A564-B5A9-1B48-9539-F4CC86F953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852131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E7221-A141-AA43-B1F0-23D2847EA1E7}" type="datetime1">
              <a:rPr lang="en-US" smtClean="0"/>
              <a:t>10/22/13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9453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146FD-CAEB-C54F-B132-B4CA3EC352AC}" type="datetime1">
              <a:rPr lang="en-US" smtClean="0"/>
              <a:t>10/22/13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3805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7343F-F236-D24F-9542-1F5BF53408EE}" type="datetime1">
              <a:rPr lang="en-US" smtClean="0"/>
              <a:t>10/22/13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011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26873-4DAE-B741-9B99-9D8B68699C87}" type="datetime1">
              <a:rPr lang="en-US" smtClean="0"/>
              <a:t>10/22/13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489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0624F-1A88-BA4D-8F32-D8D68F384383}" type="datetime1">
              <a:rPr lang="en-US" smtClean="0"/>
              <a:t>10/22/13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3675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19989-A835-614E-8756-5C3A6DA81AD9}" type="datetime1">
              <a:rPr lang="en-US" smtClean="0"/>
              <a:t>10/22/13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4238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76F12-EDFE-114A-B8B0-2910906EE2F2}" type="datetime1">
              <a:rPr lang="en-US" smtClean="0"/>
              <a:t>10/22/13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010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844CF-6988-C044-98A8-B4CCC8BD5E44}" type="datetime1">
              <a:rPr lang="en-US" smtClean="0"/>
              <a:t>10/22/13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8700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69443-4150-6948-B8B2-657E1C7F7449}" type="datetime1">
              <a:rPr lang="en-US" smtClean="0"/>
              <a:t>10/22/13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628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BEC35-A62B-A846-A654-946E4A678AFE}" type="datetime1">
              <a:rPr lang="en-US" smtClean="0"/>
              <a:t>10/22/13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4398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B4760-C3B7-E349-85B8-7B6FCB4D35D5}" type="datetime1">
              <a:rPr lang="en-US" smtClean="0"/>
              <a:t>10/22/13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9901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  <a:alpha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B575C6-B12F-EB40-887D-260FBEAD9CEE}" type="datetime1">
              <a:rPr lang="en-US" smtClean="0"/>
              <a:t>10/22/13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219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r>
              <a:rPr lang="en-US" dirty="0" smtClean="0"/>
              <a:t>Jennifer Rexford</a:t>
            </a:r>
          </a:p>
          <a:p>
            <a:r>
              <a:rPr lang="en-US" sz="2800" dirty="0" smtClean="0"/>
              <a:t>Princeton University</a:t>
            </a:r>
          </a:p>
          <a:p>
            <a:r>
              <a:rPr lang="en-US" sz="2800" dirty="0" smtClean="0"/>
              <a:t>MW 11:00am-12:20pm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9512" y="1958277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Wide-Area Traffic Management</a:t>
            </a:r>
          </a:p>
          <a:p>
            <a:r>
              <a:rPr lang="en-US" sz="2400" dirty="0"/>
              <a:t>COS 597E: Software Defined Networking</a:t>
            </a:r>
          </a:p>
        </p:txBody>
      </p:sp>
    </p:spTree>
    <p:extLst>
      <p:ext uri="{BB962C8B-B14F-4D97-AF65-F5344CB8AC3E}">
        <p14:creationId xmlns:p14="http://schemas.microsoft.com/office/powerpoint/2010/main" val="3033479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13145"/>
    </mc:Choice>
    <mc:Fallback xmlns="">
      <p:transition xmlns:p14="http://schemas.microsoft.com/office/powerpoint/2010/main" advTm="13145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Optimizing the “Static” </a:t>
            </a:r>
            <a:br>
              <a:rPr lang="en-US" dirty="0" smtClean="0"/>
            </a:br>
            <a:r>
              <a:rPr lang="en-US" dirty="0" smtClean="0"/>
              <a:t>Link Weights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6378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Routing With </a:t>
            </a:r>
            <a:r>
              <a:rPr lang="ja-JP" altLang="en-US" dirty="0">
                <a:latin typeface="Helvetica" charset="0"/>
                <a:ea typeface="ＭＳ Ｐゴシック" charset="0"/>
                <a:cs typeface="ＭＳ Ｐゴシック" charset="0"/>
              </a:rPr>
              <a:t>“</a:t>
            </a:r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Static</a:t>
            </a:r>
            <a:r>
              <a:rPr lang="ja-JP" altLang="en-US" dirty="0">
                <a:latin typeface="Helvetica" charset="0"/>
                <a:ea typeface="ＭＳ Ｐゴシック" charset="0"/>
                <a:cs typeface="ＭＳ Ｐゴシック" charset="0"/>
              </a:rPr>
              <a:t>”</a:t>
            </a:r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 Link Weights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en-US" dirty="0">
                <a:latin typeface="Arial" charset="0"/>
                <a:cs typeface="Arial" charset="0"/>
              </a:rPr>
              <a:t>Routers flood information to learn topology</a:t>
            </a:r>
          </a:p>
          <a:p>
            <a:pPr lvl="1">
              <a:lnSpc>
                <a:spcPct val="110000"/>
              </a:lnSpc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Determine </a:t>
            </a:r>
            <a:r>
              <a:rPr lang="ja-JP" altLang="en-US" dirty="0">
                <a:latin typeface="Arial" charset="0"/>
                <a:ea typeface="Arial" charset="0"/>
                <a:cs typeface="Arial" charset="0"/>
              </a:rPr>
              <a:t>“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next hop</a:t>
            </a:r>
            <a:r>
              <a:rPr lang="ja-JP" altLang="en-US" dirty="0">
                <a:latin typeface="Arial" charset="0"/>
                <a:ea typeface="Arial" charset="0"/>
                <a:cs typeface="Arial" charset="0"/>
              </a:rPr>
              <a:t>”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to reach other routers…</a:t>
            </a:r>
          </a:p>
          <a:p>
            <a:pPr lvl="1">
              <a:lnSpc>
                <a:spcPct val="110000"/>
              </a:lnSpc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Compute shortest paths based on link weights</a:t>
            </a:r>
          </a:p>
          <a:p>
            <a:pPr>
              <a:lnSpc>
                <a:spcPct val="110000"/>
              </a:lnSpc>
            </a:pPr>
            <a:r>
              <a:rPr lang="en-US" dirty="0">
                <a:latin typeface="Arial" charset="0"/>
                <a:cs typeface="Arial" charset="0"/>
              </a:rPr>
              <a:t>Link weights configured by </a:t>
            </a:r>
            <a:r>
              <a:rPr lang="en-US" dirty="0" smtClean="0">
                <a:latin typeface="Arial" charset="0"/>
                <a:cs typeface="Arial" charset="0"/>
              </a:rPr>
              <a:t>the operator</a:t>
            </a:r>
            <a:endParaRPr lang="en-US" dirty="0">
              <a:latin typeface="Arial" charset="0"/>
              <a:cs typeface="Arial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11</a:t>
            </a:fld>
            <a:endParaRPr lang="en-US" dirty="0"/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1443038" y="3853003"/>
            <a:ext cx="5795962" cy="2935287"/>
            <a:chOff x="1368" y="2531"/>
            <a:chExt cx="2904" cy="1677"/>
          </a:xfrm>
        </p:grpSpPr>
        <p:sp>
          <p:nvSpPr>
            <p:cNvPr id="6" name="Oval 5"/>
            <p:cNvSpPr>
              <a:spLocks noChangeArrowheads="1"/>
            </p:cNvSpPr>
            <p:nvPr/>
          </p:nvSpPr>
          <p:spPr bwMode="auto">
            <a:xfrm>
              <a:off x="1864" y="3272"/>
              <a:ext cx="144" cy="14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Oval 6"/>
            <p:cNvSpPr>
              <a:spLocks noChangeArrowheads="1"/>
            </p:cNvSpPr>
            <p:nvPr/>
          </p:nvSpPr>
          <p:spPr bwMode="auto">
            <a:xfrm>
              <a:off x="2296" y="3656"/>
              <a:ext cx="144" cy="14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Oval 7"/>
            <p:cNvSpPr>
              <a:spLocks noChangeArrowheads="1"/>
            </p:cNvSpPr>
            <p:nvPr/>
          </p:nvSpPr>
          <p:spPr bwMode="auto">
            <a:xfrm>
              <a:off x="2344" y="2936"/>
              <a:ext cx="144" cy="14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2728" y="3320"/>
              <a:ext cx="144" cy="14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Oval 9"/>
            <p:cNvSpPr>
              <a:spLocks noChangeArrowheads="1"/>
            </p:cNvSpPr>
            <p:nvPr/>
          </p:nvSpPr>
          <p:spPr bwMode="auto">
            <a:xfrm>
              <a:off x="3160" y="3656"/>
              <a:ext cx="144" cy="14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Oval 10"/>
            <p:cNvSpPr>
              <a:spLocks noChangeArrowheads="1"/>
            </p:cNvSpPr>
            <p:nvPr/>
          </p:nvSpPr>
          <p:spPr bwMode="auto">
            <a:xfrm>
              <a:off x="3160" y="2936"/>
              <a:ext cx="144" cy="14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Oval 11"/>
            <p:cNvSpPr>
              <a:spLocks noChangeArrowheads="1"/>
            </p:cNvSpPr>
            <p:nvPr/>
          </p:nvSpPr>
          <p:spPr bwMode="auto">
            <a:xfrm>
              <a:off x="2776" y="3944"/>
              <a:ext cx="144" cy="14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Oval 12"/>
            <p:cNvSpPr>
              <a:spLocks noChangeArrowheads="1"/>
            </p:cNvSpPr>
            <p:nvPr/>
          </p:nvSpPr>
          <p:spPr bwMode="auto">
            <a:xfrm>
              <a:off x="3640" y="3272"/>
              <a:ext cx="144" cy="14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Line 13"/>
            <p:cNvSpPr>
              <a:spLocks noChangeShapeType="1"/>
            </p:cNvSpPr>
            <p:nvPr/>
          </p:nvSpPr>
          <p:spPr bwMode="auto">
            <a:xfrm flipV="1">
              <a:off x="2008" y="3032"/>
              <a:ext cx="336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Line 14"/>
            <p:cNvSpPr>
              <a:spLocks noChangeShapeType="1"/>
            </p:cNvSpPr>
            <p:nvPr/>
          </p:nvSpPr>
          <p:spPr bwMode="auto">
            <a:xfrm>
              <a:off x="1984" y="3400"/>
              <a:ext cx="312" cy="304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Line 15"/>
            <p:cNvSpPr>
              <a:spLocks noChangeShapeType="1"/>
            </p:cNvSpPr>
            <p:nvPr/>
          </p:nvSpPr>
          <p:spPr bwMode="auto">
            <a:xfrm>
              <a:off x="2464" y="3040"/>
              <a:ext cx="288" cy="30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Line 16"/>
            <p:cNvSpPr>
              <a:spLocks noChangeShapeType="1"/>
            </p:cNvSpPr>
            <p:nvPr/>
          </p:nvSpPr>
          <p:spPr bwMode="auto">
            <a:xfrm>
              <a:off x="2416" y="3752"/>
              <a:ext cx="360" cy="2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Line 17"/>
            <p:cNvSpPr>
              <a:spLocks noChangeShapeType="1"/>
            </p:cNvSpPr>
            <p:nvPr/>
          </p:nvSpPr>
          <p:spPr bwMode="auto">
            <a:xfrm flipV="1">
              <a:off x="2432" y="3440"/>
              <a:ext cx="320" cy="240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Line 18"/>
            <p:cNvSpPr>
              <a:spLocks noChangeShapeType="1"/>
            </p:cNvSpPr>
            <p:nvPr/>
          </p:nvSpPr>
          <p:spPr bwMode="auto">
            <a:xfrm>
              <a:off x="2848" y="3448"/>
              <a:ext cx="328" cy="224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Line 19"/>
            <p:cNvSpPr>
              <a:spLocks noChangeShapeType="1"/>
            </p:cNvSpPr>
            <p:nvPr/>
          </p:nvSpPr>
          <p:spPr bwMode="auto">
            <a:xfrm flipV="1">
              <a:off x="2896" y="3776"/>
              <a:ext cx="296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Line 20"/>
            <p:cNvSpPr>
              <a:spLocks noChangeShapeType="1"/>
            </p:cNvSpPr>
            <p:nvPr/>
          </p:nvSpPr>
          <p:spPr bwMode="auto">
            <a:xfrm flipV="1">
              <a:off x="2872" y="3344"/>
              <a:ext cx="768" cy="5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Line 21"/>
            <p:cNvSpPr>
              <a:spLocks noChangeShapeType="1"/>
            </p:cNvSpPr>
            <p:nvPr/>
          </p:nvSpPr>
          <p:spPr bwMode="auto">
            <a:xfrm>
              <a:off x="2472" y="3000"/>
              <a:ext cx="688" cy="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Line 22"/>
            <p:cNvSpPr>
              <a:spLocks noChangeShapeType="1"/>
            </p:cNvSpPr>
            <p:nvPr/>
          </p:nvSpPr>
          <p:spPr bwMode="auto">
            <a:xfrm>
              <a:off x="3296" y="3056"/>
              <a:ext cx="384" cy="2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Text Box 23"/>
            <p:cNvSpPr txBox="1">
              <a:spLocks noChangeArrowheads="1"/>
            </p:cNvSpPr>
            <p:nvPr/>
          </p:nvSpPr>
          <p:spPr bwMode="auto">
            <a:xfrm>
              <a:off x="2030" y="2906"/>
              <a:ext cx="168" cy="2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9pPr>
            </a:lstStyle>
            <a:p>
              <a:pPr algn="l" eaLnBrk="1" hangingPunct="1"/>
              <a:r>
                <a:rPr lang="en-US" sz="2400"/>
                <a:t>3</a:t>
              </a:r>
            </a:p>
          </p:txBody>
        </p:sp>
        <p:sp>
          <p:nvSpPr>
            <p:cNvPr id="25" name="Text Box 24"/>
            <p:cNvSpPr txBox="1">
              <a:spLocks noChangeArrowheads="1"/>
            </p:cNvSpPr>
            <p:nvPr/>
          </p:nvSpPr>
          <p:spPr bwMode="auto">
            <a:xfrm>
              <a:off x="2710" y="2706"/>
              <a:ext cx="168" cy="2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9pPr>
            </a:lstStyle>
            <a:p>
              <a:pPr algn="l" eaLnBrk="1" hangingPunct="1"/>
              <a:r>
                <a:rPr lang="en-US" sz="2400"/>
                <a:t>2</a:t>
              </a:r>
            </a:p>
          </p:txBody>
        </p:sp>
        <p:sp>
          <p:nvSpPr>
            <p:cNvPr id="26" name="Text Box 25"/>
            <p:cNvSpPr txBox="1">
              <a:spLocks noChangeArrowheads="1"/>
            </p:cNvSpPr>
            <p:nvPr/>
          </p:nvSpPr>
          <p:spPr bwMode="auto">
            <a:xfrm>
              <a:off x="2086" y="3290"/>
              <a:ext cx="169" cy="2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9pPr>
            </a:lstStyle>
            <a:p>
              <a:pPr algn="l" eaLnBrk="1" hangingPunct="1"/>
              <a:r>
                <a:rPr lang="en-US" sz="2400"/>
                <a:t>2</a:t>
              </a:r>
            </a:p>
          </p:txBody>
        </p:sp>
        <p:sp>
          <p:nvSpPr>
            <p:cNvPr id="27" name="Text Box 26"/>
            <p:cNvSpPr txBox="1">
              <a:spLocks noChangeArrowheads="1"/>
            </p:cNvSpPr>
            <p:nvPr/>
          </p:nvSpPr>
          <p:spPr bwMode="auto">
            <a:xfrm>
              <a:off x="2590" y="2962"/>
              <a:ext cx="168" cy="2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9pPr>
            </a:lstStyle>
            <a:p>
              <a:pPr algn="l" eaLnBrk="1" hangingPunct="1"/>
              <a:r>
                <a:rPr lang="en-US" sz="2400"/>
                <a:t>1</a:t>
              </a:r>
            </a:p>
          </p:txBody>
        </p:sp>
        <p:sp>
          <p:nvSpPr>
            <p:cNvPr id="28" name="Text Box 27"/>
            <p:cNvSpPr txBox="1">
              <a:spLocks noChangeArrowheads="1"/>
            </p:cNvSpPr>
            <p:nvPr/>
          </p:nvSpPr>
          <p:spPr bwMode="auto">
            <a:xfrm>
              <a:off x="2438" y="3330"/>
              <a:ext cx="168" cy="2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9pPr>
            </a:lstStyle>
            <a:p>
              <a:pPr algn="l" eaLnBrk="1" hangingPunct="1"/>
              <a:r>
                <a:rPr lang="en-US" sz="2400"/>
                <a:t>1</a:t>
              </a:r>
            </a:p>
          </p:txBody>
        </p:sp>
        <p:sp>
          <p:nvSpPr>
            <p:cNvPr id="29" name="Text Box 28"/>
            <p:cNvSpPr txBox="1">
              <a:spLocks noChangeArrowheads="1"/>
            </p:cNvSpPr>
            <p:nvPr/>
          </p:nvSpPr>
          <p:spPr bwMode="auto">
            <a:xfrm>
              <a:off x="3078" y="3098"/>
              <a:ext cx="169" cy="2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9pPr>
            </a:lstStyle>
            <a:p>
              <a:pPr algn="l" eaLnBrk="1" hangingPunct="1"/>
              <a:r>
                <a:rPr lang="en-US" sz="2400"/>
                <a:t>3</a:t>
              </a:r>
            </a:p>
          </p:txBody>
        </p:sp>
        <p:sp>
          <p:nvSpPr>
            <p:cNvPr id="30" name="Text Box 29"/>
            <p:cNvSpPr txBox="1">
              <a:spLocks noChangeArrowheads="1"/>
            </p:cNvSpPr>
            <p:nvPr/>
          </p:nvSpPr>
          <p:spPr bwMode="auto">
            <a:xfrm>
              <a:off x="3430" y="2866"/>
              <a:ext cx="168" cy="2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9pPr>
            </a:lstStyle>
            <a:p>
              <a:pPr algn="l" eaLnBrk="1" hangingPunct="1"/>
              <a:r>
                <a:rPr lang="en-US" sz="2400"/>
                <a:t>1</a:t>
              </a:r>
            </a:p>
          </p:txBody>
        </p:sp>
        <p:sp>
          <p:nvSpPr>
            <p:cNvPr id="31" name="Text Box 30"/>
            <p:cNvSpPr txBox="1">
              <a:spLocks noChangeArrowheads="1"/>
            </p:cNvSpPr>
            <p:nvPr/>
          </p:nvSpPr>
          <p:spPr bwMode="auto">
            <a:xfrm>
              <a:off x="2414" y="3794"/>
              <a:ext cx="169" cy="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9pPr>
            </a:lstStyle>
            <a:p>
              <a:pPr algn="l" eaLnBrk="1" hangingPunct="1"/>
              <a:r>
                <a:rPr lang="en-US" sz="2400"/>
                <a:t>4</a:t>
              </a:r>
            </a:p>
          </p:txBody>
        </p:sp>
        <p:sp>
          <p:nvSpPr>
            <p:cNvPr id="32" name="Text Box 31"/>
            <p:cNvSpPr txBox="1">
              <a:spLocks noChangeArrowheads="1"/>
            </p:cNvSpPr>
            <p:nvPr/>
          </p:nvSpPr>
          <p:spPr bwMode="auto">
            <a:xfrm>
              <a:off x="3006" y="3346"/>
              <a:ext cx="168" cy="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9pPr>
            </a:lstStyle>
            <a:p>
              <a:pPr algn="l" eaLnBrk="1" hangingPunct="1"/>
              <a:r>
                <a:rPr lang="en-US" sz="2400"/>
                <a:t>5</a:t>
              </a:r>
            </a:p>
          </p:txBody>
        </p:sp>
        <p:sp>
          <p:nvSpPr>
            <p:cNvPr id="33" name="Text Box 32"/>
            <p:cNvSpPr txBox="1">
              <a:spLocks noChangeArrowheads="1"/>
            </p:cNvSpPr>
            <p:nvPr/>
          </p:nvSpPr>
          <p:spPr bwMode="auto">
            <a:xfrm>
              <a:off x="3038" y="3810"/>
              <a:ext cx="169" cy="2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9pPr>
            </a:lstStyle>
            <a:p>
              <a:pPr algn="l" eaLnBrk="1" hangingPunct="1"/>
              <a:r>
                <a:rPr lang="en-US" sz="2400"/>
                <a:t>3</a:t>
              </a:r>
            </a:p>
          </p:txBody>
        </p:sp>
        <p:sp>
          <p:nvSpPr>
            <p:cNvPr id="34" name="Oval 33"/>
            <p:cNvSpPr>
              <a:spLocks noChangeArrowheads="1"/>
            </p:cNvSpPr>
            <p:nvPr/>
          </p:nvSpPr>
          <p:spPr bwMode="auto">
            <a:xfrm>
              <a:off x="1688" y="2680"/>
              <a:ext cx="2304" cy="15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Line 34"/>
            <p:cNvSpPr>
              <a:spLocks noChangeShapeType="1"/>
            </p:cNvSpPr>
            <p:nvPr/>
          </p:nvSpPr>
          <p:spPr bwMode="auto">
            <a:xfrm flipH="1" flipV="1">
              <a:off x="1384" y="3160"/>
              <a:ext cx="480" cy="168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 type="arrow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Line 35"/>
            <p:cNvSpPr>
              <a:spLocks noChangeShapeType="1"/>
            </p:cNvSpPr>
            <p:nvPr/>
          </p:nvSpPr>
          <p:spPr bwMode="auto">
            <a:xfrm flipH="1">
              <a:off x="1368" y="3392"/>
              <a:ext cx="504" cy="1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Line 36"/>
            <p:cNvSpPr>
              <a:spLocks noChangeShapeType="1"/>
            </p:cNvSpPr>
            <p:nvPr/>
          </p:nvSpPr>
          <p:spPr bwMode="auto">
            <a:xfrm>
              <a:off x="3304" y="3728"/>
              <a:ext cx="808" cy="40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Line 37"/>
            <p:cNvSpPr>
              <a:spLocks noChangeShapeType="1"/>
            </p:cNvSpPr>
            <p:nvPr/>
          </p:nvSpPr>
          <p:spPr bwMode="auto">
            <a:xfrm>
              <a:off x="3280" y="3784"/>
              <a:ext cx="560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Line 38"/>
            <p:cNvSpPr>
              <a:spLocks noChangeShapeType="1"/>
            </p:cNvSpPr>
            <p:nvPr/>
          </p:nvSpPr>
          <p:spPr bwMode="auto">
            <a:xfrm flipH="1">
              <a:off x="3768" y="3191"/>
              <a:ext cx="504" cy="1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Line 39"/>
            <p:cNvSpPr>
              <a:spLocks noChangeShapeType="1"/>
            </p:cNvSpPr>
            <p:nvPr/>
          </p:nvSpPr>
          <p:spPr bwMode="auto">
            <a:xfrm>
              <a:off x="2109" y="2531"/>
              <a:ext cx="288" cy="4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Line 40"/>
            <p:cNvSpPr>
              <a:spLocks noChangeShapeType="1"/>
            </p:cNvSpPr>
            <p:nvPr/>
          </p:nvSpPr>
          <p:spPr bwMode="auto">
            <a:xfrm flipH="1">
              <a:off x="1851" y="3758"/>
              <a:ext cx="459" cy="2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5195500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Setting the Link Weights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256242"/>
          </a:xfrm>
        </p:spPr>
        <p:txBody>
          <a:bodyPr/>
          <a:lstStyle/>
          <a:p>
            <a:r>
              <a:rPr lang="en-US" dirty="0">
                <a:latin typeface="Arial" charset="0"/>
                <a:cs typeface="Arial" charset="0"/>
              </a:rPr>
              <a:t>How to set the weights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Inversely proportional to link capacity?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Proportional to propagation delay?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Network-wide optimization based on traffic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?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2633663" y="4930349"/>
            <a:ext cx="287337" cy="252412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3495675" y="5601861"/>
            <a:ext cx="287338" cy="252413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3590925" y="4342974"/>
            <a:ext cx="287338" cy="250825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4357688" y="5014486"/>
            <a:ext cx="287337" cy="252413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5219700" y="5601861"/>
            <a:ext cx="287338" cy="252413"/>
          </a:xfrm>
          <a:prstGeom prst="ellipse">
            <a:avLst/>
          </a:prstGeom>
          <a:solidFill>
            <a:srgbClr val="3333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5219700" y="4342974"/>
            <a:ext cx="287338" cy="250825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4452938" y="6106686"/>
            <a:ext cx="287337" cy="252413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6176963" y="4930349"/>
            <a:ext cx="287337" cy="252412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Line 12"/>
          <p:cNvSpPr>
            <a:spLocks noChangeShapeType="1"/>
          </p:cNvSpPr>
          <p:nvPr/>
        </p:nvSpPr>
        <p:spPr bwMode="auto">
          <a:xfrm flipV="1">
            <a:off x="2921000" y="4509661"/>
            <a:ext cx="669925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Line 13"/>
          <p:cNvSpPr>
            <a:spLocks noChangeShapeType="1"/>
          </p:cNvSpPr>
          <p:nvPr/>
        </p:nvSpPr>
        <p:spPr bwMode="auto">
          <a:xfrm>
            <a:off x="2871788" y="5154186"/>
            <a:ext cx="623887" cy="531813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Line 14"/>
          <p:cNvSpPr>
            <a:spLocks noChangeShapeType="1"/>
          </p:cNvSpPr>
          <p:nvPr/>
        </p:nvSpPr>
        <p:spPr bwMode="auto">
          <a:xfrm>
            <a:off x="3830638" y="4523949"/>
            <a:ext cx="574675" cy="5318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Line 15"/>
          <p:cNvSpPr>
            <a:spLocks noChangeShapeType="1"/>
          </p:cNvSpPr>
          <p:nvPr/>
        </p:nvSpPr>
        <p:spPr bwMode="auto">
          <a:xfrm>
            <a:off x="3735388" y="5770136"/>
            <a:ext cx="717550" cy="4206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Line 16"/>
          <p:cNvSpPr>
            <a:spLocks noChangeShapeType="1"/>
          </p:cNvSpPr>
          <p:nvPr/>
        </p:nvSpPr>
        <p:spPr bwMode="auto">
          <a:xfrm flipV="1">
            <a:off x="3767138" y="5224036"/>
            <a:ext cx="638175" cy="420688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Line 17"/>
          <p:cNvSpPr>
            <a:spLocks noChangeShapeType="1"/>
          </p:cNvSpPr>
          <p:nvPr/>
        </p:nvSpPr>
        <p:spPr bwMode="auto">
          <a:xfrm>
            <a:off x="4597400" y="5238324"/>
            <a:ext cx="654050" cy="392112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Line 18"/>
          <p:cNvSpPr>
            <a:spLocks noChangeShapeType="1"/>
          </p:cNvSpPr>
          <p:nvPr/>
        </p:nvSpPr>
        <p:spPr bwMode="auto">
          <a:xfrm flipV="1">
            <a:off x="4692650" y="5812999"/>
            <a:ext cx="590550" cy="3349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Line 19"/>
          <p:cNvSpPr>
            <a:spLocks noChangeShapeType="1"/>
          </p:cNvSpPr>
          <p:nvPr/>
        </p:nvSpPr>
        <p:spPr bwMode="auto">
          <a:xfrm flipV="1">
            <a:off x="4645025" y="5055761"/>
            <a:ext cx="1531938" cy="98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Line 20"/>
          <p:cNvSpPr>
            <a:spLocks noChangeShapeType="1"/>
          </p:cNvSpPr>
          <p:nvPr/>
        </p:nvSpPr>
        <p:spPr bwMode="auto">
          <a:xfrm>
            <a:off x="3846513" y="4454099"/>
            <a:ext cx="1373187" cy="142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Line 21"/>
          <p:cNvSpPr>
            <a:spLocks noChangeShapeType="1"/>
          </p:cNvSpPr>
          <p:nvPr/>
        </p:nvSpPr>
        <p:spPr bwMode="auto">
          <a:xfrm>
            <a:off x="5491163" y="4552524"/>
            <a:ext cx="766762" cy="4191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Text Box 22"/>
          <p:cNvSpPr txBox="1">
            <a:spLocks noChangeArrowheads="1"/>
          </p:cNvSpPr>
          <p:nvPr/>
        </p:nvSpPr>
        <p:spPr bwMode="auto">
          <a:xfrm>
            <a:off x="2963863" y="4288999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3</a:t>
            </a:r>
          </a:p>
        </p:txBody>
      </p:sp>
      <p:sp>
        <p:nvSpPr>
          <p:cNvPr id="24" name="Text Box 23"/>
          <p:cNvSpPr txBox="1">
            <a:spLocks noChangeArrowheads="1"/>
          </p:cNvSpPr>
          <p:nvPr/>
        </p:nvSpPr>
        <p:spPr bwMode="auto">
          <a:xfrm>
            <a:off x="4321175" y="3939749"/>
            <a:ext cx="3349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2</a:t>
            </a:r>
          </a:p>
        </p:txBody>
      </p:sp>
      <p:sp>
        <p:nvSpPr>
          <p:cNvPr id="25" name="Text Box 24"/>
          <p:cNvSpPr txBox="1">
            <a:spLocks noChangeArrowheads="1"/>
          </p:cNvSpPr>
          <p:nvPr/>
        </p:nvSpPr>
        <p:spPr bwMode="auto">
          <a:xfrm>
            <a:off x="3076575" y="4962099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2</a:t>
            </a:r>
          </a:p>
        </p:txBody>
      </p:sp>
      <p:sp>
        <p:nvSpPr>
          <p:cNvPr id="26" name="Text Box 25"/>
          <p:cNvSpPr txBox="1">
            <a:spLocks noChangeArrowheads="1"/>
          </p:cNvSpPr>
          <p:nvPr/>
        </p:nvSpPr>
        <p:spPr bwMode="auto">
          <a:xfrm>
            <a:off x="4081463" y="4387424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1</a:t>
            </a:r>
          </a:p>
        </p:txBody>
      </p:sp>
      <p:sp>
        <p:nvSpPr>
          <p:cNvPr id="27" name="Text Box 26"/>
          <p:cNvSpPr txBox="1">
            <a:spLocks noChangeArrowheads="1"/>
          </p:cNvSpPr>
          <p:nvPr/>
        </p:nvSpPr>
        <p:spPr bwMode="auto">
          <a:xfrm>
            <a:off x="3711575" y="5003374"/>
            <a:ext cx="3349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1</a:t>
            </a:r>
          </a:p>
        </p:txBody>
      </p:sp>
      <p:sp>
        <p:nvSpPr>
          <p:cNvPr id="28" name="Text Box 27"/>
          <p:cNvSpPr txBox="1">
            <a:spLocks noChangeArrowheads="1"/>
          </p:cNvSpPr>
          <p:nvPr/>
        </p:nvSpPr>
        <p:spPr bwMode="auto">
          <a:xfrm>
            <a:off x="5056188" y="4625549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3</a:t>
            </a:r>
          </a:p>
        </p:txBody>
      </p:sp>
      <p:sp>
        <p:nvSpPr>
          <p:cNvPr id="29" name="Text Box 28"/>
          <p:cNvSpPr txBox="1">
            <a:spLocks noChangeArrowheads="1"/>
          </p:cNvSpPr>
          <p:nvPr/>
        </p:nvSpPr>
        <p:spPr bwMode="auto">
          <a:xfrm>
            <a:off x="5757863" y="4219149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1</a:t>
            </a:r>
          </a:p>
        </p:txBody>
      </p:sp>
      <p:sp>
        <p:nvSpPr>
          <p:cNvPr id="30" name="Text Box 29"/>
          <p:cNvSpPr txBox="1">
            <a:spLocks noChangeArrowheads="1"/>
          </p:cNvSpPr>
          <p:nvPr/>
        </p:nvSpPr>
        <p:spPr bwMode="auto">
          <a:xfrm>
            <a:off x="3730625" y="5844749"/>
            <a:ext cx="3381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4</a:t>
            </a:r>
          </a:p>
        </p:txBody>
      </p:sp>
      <p:sp>
        <p:nvSpPr>
          <p:cNvPr id="31" name="Text Box 30"/>
          <p:cNvSpPr txBox="1">
            <a:spLocks noChangeArrowheads="1"/>
          </p:cNvSpPr>
          <p:nvPr/>
        </p:nvSpPr>
        <p:spPr bwMode="auto">
          <a:xfrm>
            <a:off x="4911725" y="5060524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5</a:t>
            </a:r>
          </a:p>
        </p:txBody>
      </p:sp>
      <p:sp>
        <p:nvSpPr>
          <p:cNvPr id="32" name="Text Box 31"/>
          <p:cNvSpPr txBox="1">
            <a:spLocks noChangeArrowheads="1"/>
          </p:cNvSpPr>
          <p:nvPr/>
        </p:nvSpPr>
        <p:spPr bwMode="auto">
          <a:xfrm>
            <a:off x="4976813" y="5871736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3</a:t>
            </a:r>
          </a:p>
        </p:txBody>
      </p:sp>
      <p:sp>
        <p:nvSpPr>
          <p:cNvPr id="33" name="Oval 32"/>
          <p:cNvSpPr>
            <a:spLocks noChangeArrowheads="1"/>
          </p:cNvSpPr>
          <p:nvPr/>
        </p:nvSpPr>
        <p:spPr bwMode="auto">
          <a:xfrm>
            <a:off x="2281238" y="3893711"/>
            <a:ext cx="4598987" cy="267493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Line 33"/>
          <p:cNvSpPr>
            <a:spLocks noChangeShapeType="1"/>
          </p:cNvSpPr>
          <p:nvPr/>
        </p:nvSpPr>
        <p:spPr bwMode="auto">
          <a:xfrm flipH="1" flipV="1">
            <a:off x="1674813" y="4735086"/>
            <a:ext cx="958850" cy="293688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Line 34"/>
          <p:cNvSpPr>
            <a:spLocks noChangeShapeType="1"/>
          </p:cNvSpPr>
          <p:nvPr/>
        </p:nvSpPr>
        <p:spPr bwMode="auto">
          <a:xfrm flipH="1">
            <a:off x="1643063" y="5139899"/>
            <a:ext cx="1006475" cy="196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Line 35"/>
          <p:cNvSpPr>
            <a:spLocks noChangeShapeType="1"/>
          </p:cNvSpPr>
          <p:nvPr/>
        </p:nvSpPr>
        <p:spPr bwMode="auto">
          <a:xfrm>
            <a:off x="5507038" y="5728861"/>
            <a:ext cx="1612900" cy="6985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Line 36"/>
          <p:cNvSpPr>
            <a:spLocks noChangeShapeType="1"/>
          </p:cNvSpPr>
          <p:nvPr/>
        </p:nvSpPr>
        <p:spPr bwMode="auto">
          <a:xfrm>
            <a:off x="5459413" y="5827286"/>
            <a:ext cx="1117600" cy="4746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Line 37"/>
          <p:cNvSpPr>
            <a:spLocks noChangeShapeType="1"/>
          </p:cNvSpPr>
          <p:nvPr/>
        </p:nvSpPr>
        <p:spPr bwMode="auto">
          <a:xfrm flipH="1">
            <a:off x="6432550" y="4789061"/>
            <a:ext cx="1006475" cy="195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" name="Line 38"/>
          <p:cNvSpPr>
            <a:spLocks noChangeShapeType="1"/>
          </p:cNvSpPr>
          <p:nvPr/>
        </p:nvSpPr>
        <p:spPr bwMode="auto">
          <a:xfrm>
            <a:off x="3122613" y="3633361"/>
            <a:ext cx="574675" cy="7159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Line 39"/>
          <p:cNvSpPr>
            <a:spLocks noChangeShapeType="1"/>
          </p:cNvSpPr>
          <p:nvPr/>
        </p:nvSpPr>
        <p:spPr bwMode="auto">
          <a:xfrm flipH="1">
            <a:off x="2606675" y="5781249"/>
            <a:ext cx="915988" cy="511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" name="Text Box 46"/>
          <p:cNvSpPr txBox="1">
            <a:spLocks noChangeArrowheads="1"/>
          </p:cNvSpPr>
          <p:nvPr/>
        </p:nvSpPr>
        <p:spPr bwMode="auto">
          <a:xfrm>
            <a:off x="3703638" y="4962099"/>
            <a:ext cx="33655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>
                <a:solidFill>
                  <a:srgbClr val="FF9900"/>
                </a:solidFill>
              </a:rPr>
              <a:t>3</a:t>
            </a:r>
          </a:p>
        </p:txBody>
      </p:sp>
      <p:sp>
        <p:nvSpPr>
          <p:cNvPr id="42" name="Oval 45"/>
          <p:cNvSpPr>
            <a:spLocks noChangeArrowheads="1"/>
          </p:cNvSpPr>
          <p:nvPr/>
        </p:nvSpPr>
        <p:spPr bwMode="auto">
          <a:xfrm>
            <a:off x="3590925" y="5019249"/>
            <a:ext cx="554038" cy="4318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" name="Freeform 48"/>
          <p:cNvSpPr>
            <a:spLocks/>
          </p:cNvSpPr>
          <p:nvPr/>
        </p:nvSpPr>
        <p:spPr bwMode="auto">
          <a:xfrm>
            <a:off x="1612900" y="4976386"/>
            <a:ext cx="5281613" cy="1552575"/>
          </a:xfrm>
          <a:custGeom>
            <a:avLst/>
            <a:gdLst>
              <a:gd name="T0" fmla="*/ 0 w 3327"/>
              <a:gd name="T1" fmla="*/ 0 h 978"/>
              <a:gd name="T2" fmla="*/ 206375 w 3327"/>
              <a:gd name="T3" fmla="*/ 50800 h 978"/>
              <a:gd name="T4" fmla="*/ 996950 w 3327"/>
              <a:gd name="T5" fmla="*/ 277813 h 978"/>
              <a:gd name="T6" fmla="*/ 1725613 w 3327"/>
              <a:gd name="T7" fmla="*/ 841375 h 978"/>
              <a:gd name="T8" fmla="*/ 2867025 w 3327"/>
              <a:gd name="T9" fmla="*/ 1520825 h 978"/>
              <a:gd name="T10" fmla="*/ 4048125 w 3327"/>
              <a:gd name="T11" fmla="*/ 1036638 h 978"/>
              <a:gd name="T12" fmla="*/ 5281613 w 3327"/>
              <a:gd name="T13" fmla="*/ 1139825 h 97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327"/>
              <a:gd name="T22" fmla="*/ 0 h 978"/>
              <a:gd name="T23" fmla="*/ 3327 w 3327"/>
              <a:gd name="T24" fmla="*/ 978 h 97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327" h="978">
                <a:moveTo>
                  <a:pt x="0" y="0"/>
                </a:moveTo>
                <a:cubicBezTo>
                  <a:pt x="12" y="1"/>
                  <a:pt x="25" y="3"/>
                  <a:pt x="130" y="32"/>
                </a:cubicBezTo>
                <a:cubicBezTo>
                  <a:pt x="235" y="61"/>
                  <a:pt x="469" y="92"/>
                  <a:pt x="628" y="175"/>
                </a:cubicBezTo>
                <a:cubicBezTo>
                  <a:pt x="787" y="258"/>
                  <a:pt x="891" y="400"/>
                  <a:pt x="1087" y="530"/>
                </a:cubicBezTo>
                <a:cubicBezTo>
                  <a:pt x="1283" y="660"/>
                  <a:pt x="1562" y="938"/>
                  <a:pt x="1806" y="958"/>
                </a:cubicBezTo>
                <a:cubicBezTo>
                  <a:pt x="2050" y="978"/>
                  <a:pt x="2297" y="693"/>
                  <a:pt x="2550" y="653"/>
                </a:cubicBezTo>
                <a:cubicBezTo>
                  <a:pt x="2803" y="613"/>
                  <a:pt x="3065" y="665"/>
                  <a:pt x="3327" y="718"/>
                </a:cubicBezTo>
              </a:path>
            </a:pathLst>
          </a:custGeom>
          <a:noFill/>
          <a:ln w="50800">
            <a:solidFill>
              <a:srgbClr val="FF99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9494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2" grpId="0" animBg="1"/>
      <p:bldP spid="4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Measure, Model, Control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Oval 3"/>
          <p:cNvSpPr>
            <a:spLocks noChangeArrowheads="1"/>
          </p:cNvSpPr>
          <p:nvPr/>
        </p:nvSpPr>
        <p:spPr bwMode="auto">
          <a:xfrm>
            <a:off x="1895475" y="4859506"/>
            <a:ext cx="5467350" cy="1719262"/>
          </a:xfrm>
          <a:prstGeom prst="ellipse">
            <a:avLst/>
          </a:prstGeom>
          <a:solidFill>
            <a:srgbClr val="99CC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701675" y="3410118"/>
            <a:ext cx="2487613" cy="707886"/>
          </a:xfrm>
          <a:prstGeom prst="rect">
            <a:avLst/>
          </a:prstGeom>
          <a:noFill/>
          <a:ln w="38100">
            <a:solidFill>
              <a:srgbClr val="3333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dirty="0">
                <a:latin typeface="Tahoma" charset="0"/>
              </a:rPr>
              <a:t>Topology/</a:t>
            </a:r>
          </a:p>
          <a:p>
            <a:pPr algn="ctr" eaLnBrk="1" hangingPunct="1"/>
            <a:r>
              <a:rPr lang="en-US" dirty="0">
                <a:latin typeface="Tahoma" charset="0"/>
              </a:rPr>
              <a:t>Configuration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4244289" y="3440281"/>
            <a:ext cx="1155485" cy="707886"/>
          </a:xfrm>
          <a:prstGeom prst="rect">
            <a:avLst/>
          </a:prstGeom>
          <a:noFill/>
          <a:ln w="38100">
            <a:solidFill>
              <a:srgbClr val="3333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dirty="0">
                <a:latin typeface="Tahoma" charset="0"/>
              </a:rPr>
              <a:t>Offered</a:t>
            </a:r>
          </a:p>
          <a:p>
            <a:pPr algn="ctr" eaLnBrk="1" hangingPunct="1"/>
            <a:r>
              <a:rPr lang="en-US" dirty="0">
                <a:latin typeface="Tahoma" charset="0"/>
              </a:rPr>
              <a:t>traffic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6434138" y="3459331"/>
            <a:ext cx="1755358" cy="707886"/>
          </a:xfrm>
          <a:prstGeom prst="rect">
            <a:avLst/>
          </a:prstGeom>
          <a:noFill/>
          <a:ln w="38100">
            <a:solidFill>
              <a:srgbClr val="3333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dirty="0">
                <a:latin typeface="Tahoma" charset="0"/>
              </a:rPr>
              <a:t>Changes to</a:t>
            </a:r>
          </a:p>
          <a:p>
            <a:pPr algn="ctr" eaLnBrk="1" hangingPunct="1"/>
            <a:r>
              <a:rPr lang="en-US" dirty="0" smtClean="0">
                <a:latin typeface="Tahoma" charset="0"/>
              </a:rPr>
              <a:t>link weights</a:t>
            </a:r>
            <a:endParaRPr lang="en-US" dirty="0">
              <a:latin typeface="Tahoma" charset="0"/>
            </a:endParaRPr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 flipH="1" flipV="1">
            <a:off x="1254125" y="4438818"/>
            <a:ext cx="915988" cy="1189038"/>
          </a:xfrm>
          <a:prstGeom prst="line">
            <a:avLst/>
          </a:prstGeom>
          <a:noFill/>
          <a:ln w="50800">
            <a:solidFill>
              <a:srgbClr val="3333FF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Line 8"/>
          <p:cNvSpPr>
            <a:spLocks noChangeShapeType="1"/>
          </p:cNvSpPr>
          <p:nvPr/>
        </p:nvSpPr>
        <p:spPr bwMode="auto">
          <a:xfrm flipH="1" flipV="1">
            <a:off x="2162175" y="4445168"/>
            <a:ext cx="584200" cy="1133475"/>
          </a:xfrm>
          <a:prstGeom prst="line">
            <a:avLst/>
          </a:prstGeom>
          <a:noFill/>
          <a:ln w="50800">
            <a:solidFill>
              <a:srgbClr val="3333FF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Line 9"/>
          <p:cNvSpPr>
            <a:spLocks noChangeShapeType="1"/>
          </p:cNvSpPr>
          <p:nvPr/>
        </p:nvSpPr>
        <p:spPr bwMode="auto">
          <a:xfrm flipV="1">
            <a:off x="3995738" y="4437231"/>
            <a:ext cx="752475" cy="1149350"/>
          </a:xfrm>
          <a:prstGeom prst="line">
            <a:avLst/>
          </a:prstGeom>
          <a:noFill/>
          <a:ln w="50800">
            <a:solidFill>
              <a:srgbClr val="3333FF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Line 10"/>
          <p:cNvSpPr>
            <a:spLocks noChangeShapeType="1"/>
          </p:cNvSpPr>
          <p:nvPr/>
        </p:nvSpPr>
        <p:spPr bwMode="auto">
          <a:xfrm flipH="1" flipV="1">
            <a:off x="5205413" y="4432468"/>
            <a:ext cx="474662" cy="1189038"/>
          </a:xfrm>
          <a:prstGeom prst="line">
            <a:avLst/>
          </a:prstGeom>
          <a:noFill/>
          <a:ln w="50800">
            <a:solidFill>
              <a:srgbClr val="3333FF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Line 11"/>
          <p:cNvSpPr>
            <a:spLocks noChangeShapeType="1"/>
          </p:cNvSpPr>
          <p:nvPr/>
        </p:nvSpPr>
        <p:spPr bwMode="auto">
          <a:xfrm flipH="1">
            <a:off x="6115050" y="4427706"/>
            <a:ext cx="804863" cy="1117600"/>
          </a:xfrm>
          <a:prstGeom prst="line">
            <a:avLst/>
          </a:prstGeom>
          <a:noFill/>
          <a:ln w="50800">
            <a:solidFill>
              <a:srgbClr val="3333FF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12"/>
          <p:cNvSpPr>
            <a:spLocks noChangeShapeType="1"/>
          </p:cNvSpPr>
          <p:nvPr/>
        </p:nvSpPr>
        <p:spPr bwMode="auto">
          <a:xfrm flipH="1">
            <a:off x="6378575" y="4437231"/>
            <a:ext cx="1771650" cy="1611312"/>
          </a:xfrm>
          <a:prstGeom prst="line">
            <a:avLst/>
          </a:prstGeom>
          <a:noFill/>
          <a:ln w="50800">
            <a:solidFill>
              <a:srgbClr val="3333FF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Text Box 13"/>
          <p:cNvSpPr txBox="1">
            <a:spLocks noChangeArrowheads="1"/>
          </p:cNvSpPr>
          <p:nvPr/>
        </p:nvSpPr>
        <p:spPr bwMode="auto">
          <a:xfrm>
            <a:off x="2810669" y="5663744"/>
            <a:ext cx="38750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Tahoma" charset="0"/>
              </a:rPr>
              <a:t>Operational network</a:t>
            </a:r>
          </a:p>
        </p:txBody>
      </p:sp>
      <p:sp>
        <p:nvSpPr>
          <p:cNvPr id="16" name="Text Box 14"/>
          <p:cNvSpPr txBox="1">
            <a:spLocks noChangeArrowheads="1"/>
          </p:cNvSpPr>
          <p:nvPr/>
        </p:nvSpPr>
        <p:spPr bwMode="auto">
          <a:xfrm>
            <a:off x="2157413" y="1565443"/>
            <a:ext cx="2687637" cy="707886"/>
          </a:xfrm>
          <a:prstGeom prst="rect">
            <a:avLst/>
          </a:prstGeom>
          <a:noFill/>
          <a:ln w="38100">
            <a:solidFill>
              <a:srgbClr val="3333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dirty="0">
                <a:latin typeface="Tahoma" charset="0"/>
              </a:rPr>
              <a:t>Network-wide</a:t>
            </a:r>
          </a:p>
          <a:p>
            <a:pPr algn="ctr" eaLnBrk="1" hangingPunct="1"/>
            <a:r>
              <a:rPr lang="ja-JP" altLang="en-US" dirty="0">
                <a:latin typeface="Tahoma" charset="0"/>
              </a:rPr>
              <a:t>“</a:t>
            </a:r>
            <a:r>
              <a:rPr lang="en-US" dirty="0">
                <a:latin typeface="Tahoma" charset="0"/>
              </a:rPr>
              <a:t>what if</a:t>
            </a:r>
            <a:r>
              <a:rPr lang="ja-JP" altLang="en-US" dirty="0">
                <a:latin typeface="Tahoma" charset="0"/>
              </a:rPr>
              <a:t>”</a:t>
            </a:r>
            <a:r>
              <a:rPr lang="en-US" dirty="0">
                <a:latin typeface="Tahoma" charset="0"/>
              </a:rPr>
              <a:t> model</a:t>
            </a:r>
          </a:p>
        </p:txBody>
      </p:sp>
      <p:sp>
        <p:nvSpPr>
          <p:cNvPr id="17" name="Line 15"/>
          <p:cNvSpPr>
            <a:spLocks noChangeShapeType="1"/>
          </p:cNvSpPr>
          <p:nvPr/>
        </p:nvSpPr>
        <p:spPr bwMode="auto">
          <a:xfrm flipV="1">
            <a:off x="1930400" y="2273329"/>
            <a:ext cx="1173163" cy="1143139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Line 16"/>
          <p:cNvSpPr>
            <a:spLocks noChangeShapeType="1"/>
          </p:cNvSpPr>
          <p:nvPr/>
        </p:nvSpPr>
        <p:spPr bwMode="auto">
          <a:xfrm flipH="1" flipV="1">
            <a:off x="3800474" y="2273329"/>
            <a:ext cx="1173163" cy="1147902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Line 17"/>
          <p:cNvSpPr>
            <a:spLocks noChangeShapeType="1"/>
          </p:cNvSpPr>
          <p:nvPr/>
        </p:nvSpPr>
        <p:spPr bwMode="auto">
          <a:xfrm>
            <a:off x="4930775" y="1970256"/>
            <a:ext cx="2413000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Line 18"/>
          <p:cNvSpPr>
            <a:spLocks noChangeShapeType="1"/>
          </p:cNvSpPr>
          <p:nvPr/>
        </p:nvSpPr>
        <p:spPr bwMode="auto">
          <a:xfrm>
            <a:off x="7319963" y="1963906"/>
            <a:ext cx="15875" cy="146685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Text Box 19"/>
          <p:cNvSpPr txBox="1">
            <a:spLocks noChangeArrowheads="1"/>
          </p:cNvSpPr>
          <p:nvPr/>
        </p:nvSpPr>
        <p:spPr bwMode="auto">
          <a:xfrm>
            <a:off x="2640013" y="4384843"/>
            <a:ext cx="15303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solidFill>
                  <a:srgbClr val="3333FF"/>
                </a:solidFill>
                <a:latin typeface="Tahoma" charset="0"/>
              </a:rPr>
              <a:t>measure</a:t>
            </a:r>
          </a:p>
        </p:txBody>
      </p:sp>
      <p:sp>
        <p:nvSpPr>
          <p:cNvPr id="22" name="Text Box 20"/>
          <p:cNvSpPr txBox="1">
            <a:spLocks noChangeArrowheads="1"/>
          </p:cNvSpPr>
          <p:nvPr/>
        </p:nvSpPr>
        <p:spPr bwMode="auto">
          <a:xfrm>
            <a:off x="7496175" y="5070643"/>
            <a:ext cx="12620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solidFill>
                  <a:srgbClr val="3333FF"/>
                </a:solidFill>
                <a:latin typeface="Tahoma" charset="0"/>
              </a:rPr>
              <a:t>control</a:t>
            </a:r>
          </a:p>
        </p:txBody>
      </p:sp>
    </p:spTree>
    <p:extLst>
      <p:ext uri="{BB962C8B-B14F-4D97-AF65-F5344CB8AC3E}">
        <p14:creationId xmlns:p14="http://schemas.microsoft.com/office/powerpoint/2010/main" val="24911990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Pros and Cons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4294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Advantages</a:t>
            </a:r>
          </a:p>
          <a:p>
            <a:pPr lvl="1"/>
            <a:r>
              <a:rPr lang="en-US" dirty="0" smtClean="0"/>
              <a:t>Network-wide optimization</a:t>
            </a:r>
          </a:p>
          <a:p>
            <a:pPr lvl="1"/>
            <a:r>
              <a:rPr lang="en-US" dirty="0" smtClean="0"/>
              <a:t>Avoids oscillation</a:t>
            </a:r>
          </a:p>
          <a:p>
            <a:pPr lvl="1"/>
            <a:r>
              <a:rPr lang="en-US" dirty="0" smtClean="0"/>
              <a:t>No changes to the routing protocols</a:t>
            </a:r>
          </a:p>
          <a:p>
            <a:r>
              <a:rPr lang="en-US" dirty="0" smtClean="0"/>
              <a:t>Disadvantages</a:t>
            </a:r>
          </a:p>
          <a:p>
            <a:pPr lvl="1"/>
            <a:r>
              <a:rPr lang="en-US" dirty="0" smtClean="0"/>
              <a:t>Overhead of collecting the measurements</a:t>
            </a:r>
          </a:p>
          <a:p>
            <a:pPr lvl="1"/>
            <a:r>
              <a:rPr lang="en-US" dirty="0" smtClean="0"/>
              <a:t>Limited splitting of traffic over multiple paths</a:t>
            </a:r>
          </a:p>
          <a:p>
            <a:pPr lvl="1"/>
            <a:r>
              <a:rPr lang="en-US" dirty="0" smtClean="0"/>
              <a:t>Computational complexity of the optimization</a:t>
            </a:r>
          </a:p>
          <a:p>
            <a:pPr lvl="1"/>
            <a:r>
              <a:rPr lang="en-US" dirty="0" smtClean="0"/>
              <a:t>Transient disruptions during weight changes</a:t>
            </a:r>
          </a:p>
          <a:p>
            <a:r>
              <a:rPr lang="en-US" dirty="0" smtClean="0"/>
              <a:t>So, performed at a slow time scale (hours)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42033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MPLS-TE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MultiProtocol</a:t>
            </a:r>
            <a:r>
              <a:rPr lang="en-US" dirty="0" smtClean="0"/>
              <a:t> Label Switching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27788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Explicit End-to-End Paths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024719"/>
          </a:xfrm>
        </p:spPr>
        <p:txBody>
          <a:bodyPr>
            <a:normAutofit fontScale="92500"/>
          </a:bodyPr>
          <a:lstStyle/>
          <a:p>
            <a:r>
              <a:rPr lang="en-US" dirty="0">
                <a:latin typeface="Arial" charset="0"/>
                <a:cs typeface="Arial" charset="0"/>
              </a:rPr>
              <a:t>Establish end-to-end path in advance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Learn the topology (as in link-state routing)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End host or router computes and signals a path</a:t>
            </a:r>
          </a:p>
          <a:p>
            <a:r>
              <a:rPr lang="en-US" dirty="0">
                <a:latin typeface="Arial" charset="0"/>
                <a:cs typeface="Arial" charset="0"/>
              </a:rPr>
              <a:t>Routers supports virtual circuits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Signaling: install entry for each circuit at each hop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Forwarding: look up the circuit id in the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table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16</a:t>
            </a:fld>
            <a:endParaRPr lang="en-US" dirty="0"/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2387600" y="5822693"/>
            <a:ext cx="838200" cy="6985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4851400" y="5822693"/>
            <a:ext cx="838200" cy="6985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 flipV="1">
            <a:off x="1371600" y="6311643"/>
            <a:ext cx="1041400" cy="2159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" name="Line 7"/>
          <p:cNvSpPr>
            <a:spLocks noChangeShapeType="1"/>
          </p:cNvSpPr>
          <p:nvPr/>
        </p:nvSpPr>
        <p:spPr bwMode="auto">
          <a:xfrm>
            <a:off x="3213100" y="6171943"/>
            <a:ext cx="16383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" name="Line 8"/>
          <p:cNvSpPr>
            <a:spLocks noChangeShapeType="1"/>
          </p:cNvSpPr>
          <p:nvPr/>
        </p:nvSpPr>
        <p:spPr bwMode="auto">
          <a:xfrm flipV="1">
            <a:off x="5664200" y="5663943"/>
            <a:ext cx="7747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" name="Line 9"/>
          <p:cNvSpPr>
            <a:spLocks noChangeShapeType="1"/>
          </p:cNvSpPr>
          <p:nvPr/>
        </p:nvSpPr>
        <p:spPr bwMode="auto">
          <a:xfrm>
            <a:off x="5638800" y="6311643"/>
            <a:ext cx="838200" cy="139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1" name="Line 10"/>
          <p:cNvSpPr>
            <a:spLocks noChangeShapeType="1"/>
          </p:cNvSpPr>
          <p:nvPr/>
        </p:nvSpPr>
        <p:spPr bwMode="auto">
          <a:xfrm>
            <a:off x="1397000" y="5765543"/>
            <a:ext cx="1016000" cy="27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1485900" y="5384543"/>
            <a:ext cx="4889500" cy="639763"/>
          </a:xfrm>
          <a:custGeom>
            <a:avLst/>
            <a:gdLst>
              <a:gd name="T0" fmla="*/ 0 w 3080"/>
              <a:gd name="T1" fmla="*/ 2147483647 h 403"/>
              <a:gd name="T2" fmla="*/ 2147483647 w 3080"/>
              <a:gd name="T3" fmla="*/ 2147483647 h 403"/>
              <a:gd name="T4" fmla="*/ 2147483647 w 3080"/>
              <a:gd name="T5" fmla="*/ 2147483647 h 403"/>
              <a:gd name="T6" fmla="*/ 2147483647 w 3080"/>
              <a:gd name="T7" fmla="*/ 0 h 403"/>
              <a:gd name="T8" fmla="*/ 0 60000 65536"/>
              <a:gd name="T9" fmla="*/ 0 60000 65536"/>
              <a:gd name="T10" fmla="*/ 0 60000 65536"/>
              <a:gd name="T11" fmla="*/ 0 60000 65536"/>
              <a:gd name="T12" fmla="*/ 0 w 3080"/>
              <a:gd name="T13" fmla="*/ 0 h 403"/>
              <a:gd name="T14" fmla="*/ 3080 w 3080"/>
              <a:gd name="T15" fmla="*/ 403 h 40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080" h="403">
                <a:moveTo>
                  <a:pt x="0" y="96"/>
                </a:moveTo>
                <a:cubicBezTo>
                  <a:pt x="196" y="203"/>
                  <a:pt x="393" y="311"/>
                  <a:pt x="792" y="352"/>
                </a:cubicBezTo>
                <a:cubicBezTo>
                  <a:pt x="1191" y="393"/>
                  <a:pt x="2011" y="403"/>
                  <a:pt x="2392" y="344"/>
                </a:cubicBezTo>
                <a:cubicBezTo>
                  <a:pt x="2773" y="285"/>
                  <a:pt x="2926" y="142"/>
                  <a:pt x="3080" y="0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 type="arrow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>
            <a:off x="1382713" y="6294181"/>
            <a:ext cx="4954587" cy="384175"/>
          </a:xfrm>
          <a:custGeom>
            <a:avLst/>
            <a:gdLst>
              <a:gd name="T0" fmla="*/ 2147483647 w 3121"/>
              <a:gd name="T1" fmla="*/ 2147483647 h 242"/>
              <a:gd name="T2" fmla="*/ 2147483647 w 3121"/>
              <a:gd name="T3" fmla="*/ 2147483647 h 242"/>
              <a:gd name="T4" fmla="*/ 2147483647 w 3121"/>
              <a:gd name="T5" fmla="*/ 2147483647 h 242"/>
              <a:gd name="T6" fmla="*/ 2147483647 w 3121"/>
              <a:gd name="T7" fmla="*/ 2147483647 h 242"/>
              <a:gd name="T8" fmla="*/ 2147483647 w 3121"/>
              <a:gd name="T9" fmla="*/ 2147483647 h 24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121"/>
              <a:gd name="T16" fmla="*/ 0 h 242"/>
              <a:gd name="T17" fmla="*/ 3121 w 3121"/>
              <a:gd name="T18" fmla="*/ 242 h 24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121" h="242">
                <a:moveTo>
                  <a:pt x="73" y="235"/>
                </a:moveTo>
                <a:cubicBezTo>
                  <a:pt x="36" y="238"/>
                  <a:pt x="0" y="242"/>
                  <a:pt x="121" y="211"/>
                </a:cubicBezTo>
                <a:cubicBezTo>
                  <a:pt x="242" y="180"/>
                  <a:pt x="485" y="82"/>
                  <a:pt x="801" y="51"/>
                </a:cubicBezTo>
                <a:cubicBezTo>
                  <a:pt x="1117" y="20"/>
                  <a:pt x="1630" y="0"/>
                  <a:pt x="2017" y="27"/>
                </a:cubicBezTo>
                <a:cubicBezTo>
                  <a:pt x="2404" y="54"/>
                  <a:pt x="2762" y="132"/>
                  <a:pt x="3121" y="211"/>
                </a:cubicBezTo>
              </a:path>
            </a:pathLst>
          </a:custGeom>
          <a:noFill/>
          <a:ln w="38100">
            <a:solidFill>
              <a:srgbClr val="008000"/>
            </a:solidFill>
            <a:round/>
            <a:headEnd/>
            <a:tailEnd type="arrow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1482725" y="5171818"/>
            <a:ext cx="3619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solidFill>
                  <a:srgbClr val="FF3300"/>
                </a:solidFill>
              </a:rPr>
              <a:t>1</a:t>
            </a: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1508125" y="6010018"/>
            <a:ext cx="3619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solidFill>
                  <a:srgbClr val="008000"/>
                </a:solidFill>
              </a:rPr>
              <a:t>2</a:t>
            </a:r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2514600" y="4778118"/>
            <a:ext cx="736600" cy="9556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solidFill>
                  <a:srgbClr val="FF3300"/>
                </a:solidFill>
              </a:rPr>
              <a:t>1: 7</a:t>
            </a:r>
          </a:p>
          <a:p>
            <a:pPr eaLnBrk="1" hangingPunct="1"/>
            <a:r>
              <a:rPr lang="en-US">
                <a:solidFill>
                  <a:srgbClr val="008000"/>
                </a:solidFill>
              </a:rPr>
              <a:t>2: 7</a:t>
            </a:r>
          </a:p>
        </p:txBody>
      </p:sp>
      <p:sp>
        <p:nvSpPr>
          <p:cNvPr id="17" name="Line 16"/>
          <p:cNvSpPr>
            <a:spLocks noChangeShapeType="1"/>
          </p:cNvSpPr>
          <p:nvPr/>
        </p:nvSpPr>
        <p:spPr bwMode="auto">
          <a:xfrm flipH="1">
            <a:off x="3479800" y="5282943"/>
            <a:ext cx="4953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8" name="Text Box 17"/>
          <p:cNvSpPr txBox="1">
            <a:spLocks noChangeArrowheads="1"/>
          </p:cNvSpPr>
          <p:nvPr/>
        </p:nvSpPr>
        <p:spPr bwMode="auto">
          <a:xfrm>
            <a:off x="3587750" y="4841618"/>
            <a:ext cx="10033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link 7</a:t>
            </a:r>
          </a:p>
        </p:txBody>
      </p:sp>
      <p:sp>
        <p:nvSpPr>
          <p:cNvPr id="19" name="Text Box 18"/>
          <p:cNvSpPr txBox="1">
            <a:spLocks noChangeArrowheads="1"/>
          </p:cNvSpPr>
          <p:nvPr/>
        </p:nvSpPr>
        <p:spPr bwMode="auto">
          <a:xfrm>
            <a:off x="4826000" y="4816218"/>
            <a:ext cx="914400" cy="9556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solidFill>
                  <a:srgbClr val="FF3300"/>
                </a:solidFill>
              </a:rPr>
              <a:t>1: 14</a:t>
            </a:r>
          </a:p>
          <a:p>
            <a:pPr eaLnBrk="1" hangingPunct="1"/>
            <a:r>
              <a:rPr lang="en-US">
                <a:solidFill>
                  <a:srgbClr val="008000"/>
                </a:solidFill>
              </a:rPr>
              <a:t>2: 8</a:t>
            </a:r>
          </a:p>
        </p:txBody>
      </p:sp>
      <p:sp>
        <p:nvSpPr>
          <p:cNvPr id="20" name="Line 19"/>
          <p:cNvSpPr>
            <a:spLocks noChangeShapeType="1"/>
          </p:cNvSpPr>
          <p:nvPr/>
        </p:nvSpPr>
        <p:spPr bwMode="auto">
          <a:xfrm flipH="1" flipV="1">
            <a:off x="6235700" y="5892543"/>
            <a:ext cx="800100" cy="12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1" name="Line 20"/>
          <p:cNvSpPr>
            <a:spLocks noChangeShapeType="1"/>
          </p:cNvSpPr>
          <p:nvPr/>
        </p:nvSpPr>
        <p:spPr bwMode="auto">
          <a:xfrm flipH="1">
            <a:off x="6223000" y="6273543"/>
            <a:ext cx="812800" cy="12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2" name="Text Box 21"/>
          <p:cNvSpPr txBox="1">
            <a:spLocks noChangeArrowheads="1"/>
          </p:cNvSpPr>
          <p:nvPr/>
        </p:nvSpPr>
        <p:spPr bwMode="auto">
          <a:xfrm>
            <a:off x="7016750" y="5590918"/>
            <a:ext cx="11811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link 14</a:t>
            </a:r>
          </a:p>
        </p:txBody>
      </p:sp>
      <p:sp>
        <p:nvSpPr>
          <p:cNvPr id="23" name="Text Box 22"/>
          <p:cNvSpPr txBox="1">
            <a:spLocks noChangeArrowheads="1"/>
          </p:cNvSpPr>
          <p:nvPr/>
        </p:nvSpPr>
        <p:spPr bwMode="auto">
          <a:xfrm>
            <a:off x="7016750" y="6046531"/>
            <a:ext cx="10033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link 8</a:t>
            </a:r>
          </a:p>
        </p:txBody>
      </p:sp>
    </p:spTree>
    <p:extLst>
      <p:ext uri="{BB962C8B-B14F-4D97-AF65-F5344CB8AC3E}">
        <p14:creationId xmlns:p14="http://schemas.microsoft.com/office/powerpoint/2010/main" val="40140026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MPLS-TE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2127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Learn about congestion</a:t>
            </a:r>
          </a:p>
          <a:p>
            <a:pPr lvl="1"/>
            <a:r>
              <a:rPr lang="en-US" dirty="0" smtClean="0"/>
              <a:t>Dynamically changing link weights</a:t>
            </a:r>
          </a:p>
          <a:p>
            <a:r>
              <a:rPr lang="en-US" dirty="0" smtClean="0"/>
              <a:t>Reserve resources on paths</a:t>
            </a:r>
          </a:p>
          <a:p>
            <a:pPr lvl="1"/>
            <a:r>
              <a:rPr lang="en-US" dirty="0" smtClean="0"/>
              <a:t>Pick a path, and signal to reserve resources</a:t>
            </a:r>
          </a:p>
          <a:p>
            <a:r>
              <a:rPr lang="en-US" dirty="0" smtClean="0"/>
              <a:t>Change paths during congestion</a:t>
            </a:r>
          </a:p>
          <a:p>
            <a:pPr lvl="1"/>
            <a:r>
              <a:rPr lang="en-US" dirty="0" smtClean="0"/>
              <a:t>Pick a new path, and reserve resources</a:t>
            </a:r>
          </a:p>
          <a:p>
            <a:r>
              <a:rPr lang="en-US" dirty="0" smtClean="0"/>
              <a:t>More flexible, but still some limitations</a:t>
            </a:r>
          </a:p>
          <a:p>
            <a:pPr lvl="1"/>
            <a:r>
              <a:rPr lang="en-US" dirty="0" smtClean="0"/>
              <a:t>Uncoordinated decisions at different nodes</a:t>
            </a:r>
          </a:p>
          <a:p>
            <a:pPr lvl="1"/>
            <a:r>
              <a:rPr lang="en-US" dirty="0" smtClean="0"/>
              <a:t>Suboptimal decisions, and non-deterministic</a:t>
            </a:r>
          </a:p>
          <a:p>
            <a:pPr lvl="1"/>
            <a:r>
              <a:rPr lang="en-US" dirty="0" smtClean="0"/>
              <a:t>Complex interaction of several protocols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22105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Traffic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5121276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Assigning resources to traffic</a:t>
            </a:r>
          </a:p>
          <a:p>
            <a:pPr lvl="1"/>
            <a:r>
              <a:rPr lang="en-US" dirty="0" smtClean="0"/>
              <a:t>Optimize some objective </a:t>
            </a:r>
          </a:p>
          <a:p>
            <a:pPr lvl="2"/>
            <a:r>
              <a:rPr lang="en-US" dirty="0" smtClean="0"/>
              <a:t>Min congestion, max utility, min delay, …</a:t>
            </a:r>
          </a:p>
          <a:p>
            <a:pPr lvl="1"/>
            <a:r>
              <a:rPr lang="en-US" dirty="0" smtClean="0"/>
              <a:t>Given network resource constraints</a:t>
            </a:r>
          </a:p>
          <a:p>
            <a:r>
              <a:rPr lang="en-US" dirty="0" smtClean="0"/>
              <a:t>Three main “knobs”</a:t>
            </a:r>
          </a:p>
          <a:p>
            <a:pPr lvl="1"/>
            <a:r>
              <a:rPr lang="en-US" dirty="0" smtClean="0"/>
              <a:t>Routing: what path(s) the traffic takes</a:t>
            </a:r>
          </a:p>
          <a:p>
            <a:pPr lvl="1"/>
            <a:r>
              <a:rPr lang="en-US" dirty="0" smtClean="0"/>
              <a:t>Link scheduling: how to share each link</a:t>
            </a:r>
          </a:p>
          <a:p>
            <a:pPr lvl="1"/>
            <a:r>
              <a:rPr lang="en-US" dirty="0" smtClean="0"/>
              <a:t>Rate control: how much a source can send</a:t>
            </a:r>
          </a:p>
          <a:p>
            <a:r>
              <a:rPr lang="en-US" dirty="0" smtClean="0"/>
              <a:t>Host/network split</a:t>
            </a:r>
          </a:p>
          <a:p>
            <a:pPr lvl="1"/>
            <a:r>
              <a:rPr lang="en-US" dirty="0" smtClean="0"/>
              <a:t>Host: rate control</a:t>
            </a:r>
          </a:p>
          <a:p>
            <a:pPr lvl="1"/>
            <a:r>
              <a:rPr lang="en-US" dirty="0" smtClean="0"/>
              <a:t>Network: routing and link scheduling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73621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Traffic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46073"/>
          </a:xfrm>
        </p:spPr>
        <p:txBody>
          <a:bodyPr>
            <a:normAutofit fontScale="92500"/>
          </a:bodyPr>
          <a:lstStyle/>
          <a:p>
            <a:r>
              <a:rPr lang="en-US" dirty="0" smtClean="0">
                <a:latin typeface="Arial" charset="0"/>
                <a:cs typeface="Arial" charset="0"/>
              </a:rPr>
              <a:t>Protocols adapt automatically</a:t>
            </a:r>
            <a:endParaRPr lang="en-US" dirty="0">
              <a:latin typeface="Arial" charset="0"/>
              <a:cs typeface="Arial" charset="0"/>
            </a:endParaRP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TCP senders send less traffic during congestion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Routing protocols adapt to topology changes</a:t>
            </a:r>
          </a:p>
          <a:p>
            <a:r>
              <a:rPr lang="en-US" dirty="0">
                <a:latin typeface="Arial" charset="0"/>
                <a:cs typeface="Arial" charset="0"/>
              </a:rPr>
              <a:t>But, does the network run </a:t>
            </a:r>
            <a:r>
              <a:rPr lang="en-US" i="1" dirty="0">
                <a:latin typeface="Arial" charset="0"/>
                <a:cs typeface="Arial" charset="0"/>
              </a:rPr>
              <a:t>efficiently</a:t>
            </a:r>
            <a:r>
              <a:rPr lang="en-US" dirty="0">
                <a:latin typeface="Arial" charset="0"/>
                <a:cs typeface="Arial" charset="0"/>
              </a:rPr>
              <a:t>?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Congested link when idle paths exist?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High-delay path when a low-delay path exists?</a:t>
            </a:r>
          </a:p>
          <a:p>
            <a:r>
              <a:rPr lang="en-US" dirty="0">
                <a:latin typeface="Arial" charset="0"/>
                <a:cs typeface="Arial" charset="0"/>
              </a:rPr>
              <a:t>How should routing adapt to the traffic?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Avoiding congested links in the network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Satisfying application requirements (e.g., delay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)</a:t>
            </a:r>
            <a:endParaRPr lang="en-US" dirty="0">
              <a:latin typeface="Arial" charset="0"/>
              <a:cs typeface="Arial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034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Automatically Adapting</a:t>
            </a:r>
            <a:b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</a:br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the Link Weights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9459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>
                <a:latin typeface="Arial" charset="0"/>
                <a:cs typeface="Arial" charset="0"/>
              </a:rPr>
              <a:t>ARPAnet</a:t>
            </a:r>
            <a:r>
              <a:rPr lang="en-US" dirty="0" smtClean="0">
                <a:latin typeface="Arial" charset="0"/>
                <a:cs typeface="Arial" charset="0"/>
              </a:rPr>
              <a:t> Routing</a:t>
            </a: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229600" y="6324600"/>
            <a:ext cx="914400" cy="381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4CE397C-4C5E-3848-A6CC-BE9C3FA808DC}" type="slidenum">
              <a:rPr lang="en-US" sz="1400" b="0">
                <a:latin typeface="Times New Roman" charset="0"/>
              </a:rPr>
              <a:pPr eaLnBrk="1" hangingPunct="1"/>
              <a:t>4</a:t>
            </a:fld>
            <a:endParaRPr lang="en-US" sz="1400" b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78079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Original </a:t>
            </a:r>
            <a:r>
              <a:rPr lang="en-US" dirty="0" err="1" smtClean="0"/>
              <a:t>ARPAnet</a:t>
            </a:r>
            <a:r>
              <a:rPr lang="en-US" dirty="0" smtClean="0"/>
              <a:t> Routing (1969)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514599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latin typeface="Arial" charset="0"/>
                <a:cs typeface="Arial" charset="0"/>
              </a:rPr>
              <a:t>Routing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Shortest-path routing based on link metrics</a:t>
            </a:r>
          </a:p>
          <a:p>
            <a:pPr lvl="1"/>
            <a:r>
              <a:rPr lang="en-US" i="1" dirty="0">
                <a:latin typeface="Arial" charset="0"/>
                <a:ea typeface="Arial" charset="0"/>
                <a:cs typeface="Arial" charset="0"/>
              </a:rPr>
              <a:t>Distance-vector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algorithm (i.e., Bellman-Ford)</a:t>
            </a:r>
          </a:p>
          <a:p>
            <a:r>
              <a:rPr lang="en-US" dirty="0" smtClean="0">
                <a:latin typeface="Arial" charset="0"/>
                <a:cs typeface="Arial" charset="0"/>
              </a:rPr>
              <a:t>Link metrics</a:t>
            </a:r>
            <a:endParaRPr lang="en-US" dirty="0">
              <a:latin typeface="Arial" charset="0"/>
              <a:cs typeface="Arial" charset="0"/>
            </a:endParaRPr>
          </a:p>
          <a:p>
            <a:pPr lvl="1"/>
            <a:r>
              <a:rPr lang="en-US" i="1" dirty="0">
                <a:latin typeface="Arial" charset="0"/>
                <a:ea typeface="Arial" charset="0"/>
                <a:cs typeface="Arial" charset="0"/>
              </a:rPr>
              <a:t>Instantaneous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queue length plus a constant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Each node updates distance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computation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Oval 34"/>
          <p:cNvSpPr>
            <a:spLocks noChangeArrowheads="1"/>
          </p:cNvSpPr>
          <p:nvPr/>
        </p:nvSpPr>
        <p:spPr bwMode="auto">
          <a:xfrm>
            <a:off x="2227263" y="4149435"/>
            <a:ext cx="4598987" cy="267493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Oval 6"/>
          <p:cNvSpPr>
            <a:spLocks noChangeArrowheads="1"/>
          </p:cNvSpPr>
          <p:nvPr/>
        </p:nvSpPr>
        <p:spPr bwMode="auto">
          <a:xfrm>
            <a:off x="2579688" y="5186073"/>
            <a:ext cx="287337" cy="252412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Oval 7"/>
          <p:cNvSpPr>
            <a:spLocks noChangeArrowheads="1"/>
          </p:cNvSpPr>
          <p:nvPr/>
        </p:nvSpPr>
        <p:spPr bwMode="auto">
          <a:xfrm>
            <a:off x="3441700" y="5857585"/>
            <a:ext cx="287338" cy="252413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Oval 8"/>
          <p:cNvSpPr>
            <a:spLocks noChangeArrowheads="1"/>
          </p:cNvSpPr>
          <p:nvPr/>
        </p:nvSpPr>
        <p:spPr bwMode="auto">
          <a:xfrm>
            <a:off x="3536950" y="4598698"/>
            <a:ext cx="287338" cy="250825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Oval 9"/>
          <p:cNvSpPr>
            <a:spLocks noChangeArrowheads="1"/>
          </p:cNvSpPr>
          <p:nvPr/>
        </p:nvSpPr>
        <p:spPr bwMode="auto">
          <a:xfrm>
            <a:off x="4303713" y="5270210"/>
            <a:ext cx="287337" cy="252413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Oval 10"/>
          <p:cNvSpPr>
            <a:spLocks noChangeArrowheads="1"/>
          </p:cNvSpPr>
          <p:nvPr/>
        </p:nvSpPr>
        <p:spPr bwMode="auto">
          <a:xfrm>
            <a:off x="5165725" y="5857585"/>
            <a:ext cx="287338" cy="252413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Oval 11"/>
          <p:cNvSpPr>
            <a:spLocks noChangeArrowheads="1"/>
          </p:cNvSpPr>
          <p:nvPr/>
        </p:nvSpPr>
        <p:spPr bwMode="auto">
          <a:xfrm>
            <a:off x="5165725" y="4598698"/>
            <a:ext cx="287338" cy="250825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Oval 13"/>
          <p:cNvSpPr>
            <a:spLocks noChangeArrowheads="1"/>
          </p:cNvSpPr>
          <p:nvPr/>
        </p:nvSpPr>
        <p:spPr bwMode="auto">
          <a:xfrm>
            <a:off x="6122988" y="5186073"/>
            <a:ext cx="287337" cy="252412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Line 14"/>
          <p:cNvSpPr>
            <a:spLocks noChangeShapeType="1"/>
          </p:cNvSpPr>
          <p:nvPr/>
        </p:nvSpPr>
        <p:spPr bwMode="auto">
          <a:xfrm flipV="1">
            <a:off x="2867025" y="4765385"/>
            <a:ext cx="669925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Line 15"/>
          <p:cNvSpPr>
            <a:spLocks noChangeShapeType="1"/>
          </p:cNvSpPr>
          <p:nvPr/>
        </p:nvSpPr>
        <p:spPr bwMode="auto">
          <a:xfrm>
            <a:off x="2817813" y="5409910"/>
            <a:ext cx="623887" cy="531813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Line 16"/>
          <p:cNvSpPr>
            <a:spLocks noChangeShapeType="1"/>
          </p:cNvSpPr>
          <p:nvPr/>
        </p:nvSpPr>
        <p:spPr bwMode="auto">
          <a:xfrm>
            <a:off x="3776663" y="4779673"/>
            <a:ext cx="574675" cy="5318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Line 17"/>
          <p:cNvSpPr>
            <a:spLocks noChangeShapeType="1"/>
          </p:cNvSpPr>
          <p:nvPr/>
        </p:nvSpPr>
        <p:spPr bwMode="auto">
          <a:xfrm flipV="1">
            <a:off x="3681413" y="6008398"/>
            <a:ext cx="1509712" cy="17462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Line 18"/>
          <p:cNvSpPr>
            <a:spLocks noChangeShapeType="1"/>
          </p:cNvSpPr>
          <p:nvPr/>
        </p:nvSpPr>
        <p:spPr bwMode="auto">
          <a:xfrm flipV="1">
            <a:off x="3713163" y="5479760"/>
            <a:ext cx="638175" cy="420688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Line 19"/>
          <p:cNvSpPr>
            <a:spLocks noChangeShapeType="1"/>
          </p:cNvSpPr>
          <p:nvPr/>
        </p:nvSpPr>
        <p:spPr bwMode="auto">
          <a:xfrm>
            <a:off x="4543425" y="5494048"/>
            <a:ext cx="654050" cy="392112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Line 21"/>
          <p:cNvSpPr>
            <a:spLocks noChangeShapeType="1"/>
          </p:cNvSpPr>
          <p:nvPr/>
        </p:nvSpPr>
        <p:spPr bwMode="auto">
          <a:xfrm flipV="1">
            <a:off x="4591050" y="5311485"/>
            <a:ext cx="1531938" cy="98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Line 22"/>
          <p:cNvSpPr>
            <a:spLocks noChangeShapeType="1"/>
          </p:cNvSpPr>
          <p:nvPr/>
        </p:nvSpPr>
        <p:spPr bwMode="auto">
          <a:xfrm>
            <a:off x="3792538" y="4709823"/>
            <a:ext cx="1373187" cy="142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Line 23"/>
          <p:cNvSpPr>
            <a:spLocks noChangeShapeType="1"/>
          </p:cNvSpPr>
          <p:nvPr/>
        </p:nvSpPr>
        <p:spPr bwMode="auto">
          <a:xfrm>
            <a:off x="5437188" y="4808248"/>
            <a:ext cx="766762" cy="4191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Text Box 24"/>
          <p:cNvSpPr txBox="1">
            <a:spLocks noChangeArrowheads="1"/>
          </p:cNvSpPr>
          <p:nvPr/>
        </p:nvSpPr>
        <p:spPr bwMode="auto">
          <a:xfrm>
            <a:off x="2909888" y="4544723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9pPr>
          </a:lstStyle>
          <a:p>
            <a:pPr algn="l" eaLnBrk="1" hangingPunct="1"/>
            <a:r>
              <a:rPr lang="en-US" sz="2400"/>
              <a:t>3</a:t>
            </a:r>
          </a:p>
        </p:txBody>
      </p:sp>
      <p:sp>
        <p:nvSpPr>
          <p:cNvPr id="23" name="Text Box 25"/>
          <p:cNvSpPr txBox="1">
            <a:spLocks noChangeArrowheads="1"/>
          </p:cNvSpPr>
          <p:nvPr/>
        </p:nvSpPr>
        <p:spPr bwMode="auto">
          <a:xfrm>
            <a:off x="4267200" y="4195473"/>
            <a:ext cx="3349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9pPr>
          </a:lstStyle>
          <a:p>
            <a:pPr algn="l" eaLnBrk="1" hangingPunct="1"/>
            <a:r>
              <a:rPr lang="en-US" sz="2400"/>
              <a:t>2</a:t>
            </a:r>
          </a:p>
        </p:txBody>
      </p:sp>
      <p:sp>
        <p:nvSpPr>
          <p:cNvPr id="24" name="Text Box 26"/>
          <p:cNvSpPr txBox="1">
            <a:spLocks noChangeArrowheads="1"/>
          </p:cNvSpPr>
          <p:nvPr/>
        </p:nvSpPr>
        <p:spPr bwMode="auto">
          <a:xfrm>
            <a:off x="3022600" y="5217823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9pPr>
          </a:lstStyle>
          <a:p>
            <a:pPr algn="l" eaLnBrk="1" hangingPunct="1"/>
            <a:r>
              <a:rPr lang="en-US" sz="2400"/>
              <a:t>2</a:t>
            </a:r>
          </a:p>
        </p:txBody>
      </p:sp>
      <p:sp>
        <p:nvSpPr>
          <p:cNvPr id="25" name="Text Box 27"/>
          <p:cNvSpPr txBox="1">
            <a:spLocks noChangeArrowheads="1"/>
          </p:cNvSpPr>
          <p:nvPr/>
        </p:nvSpPr>
        <p:spPr bwMode="auto">
          <a:xfrm>
            <a:off x="4027488" y="4643148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9pPr>
          </a:lstStyle>
          <a:p>
            <a:pPr algn="l" eaLnBrk="1" hangingPunct="1"/>
            <a:r>
              <a:rPr lang="en-US" sz="2400"/>
              <a:t>1</a:t>
            </a:r>
          </a:p>
        </p:txBody>
      </p:sp>
      <p:sp>
        <p:nvSpPr>
          <p:cNvPr id="26" name="Text Box 28"/>
          <p:cNvSpPr txBox="1">
            <a:spLocks noChangeArrowheads="1"/>
          </p:cNvSpPr>
          <p:nvPr/>
        </p:nvSpPr>
        <p:spPr bwMode="auto">
          <a:xfrm>
            <a:off x="3724275" y="5287673"/>
            <a:ext cx="3349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9pPr>
          </a:lstStyle>
          <a:p>
            <a:pPr algn="l" eaLnBrk="1" hangingPunct="1"/>
            <a:r>
              <a:rPr lang="en-US" sz="2400"/>
              <a:t>1</a:t>
            </a:r>
          </a:p>
        </p:txBody>
      </p:sp>
      <p:sp>
        <p:nvSpPr>
          <p:cNvPr id="27" name="Text Box 29"/>
          <p:cNvSpPr txBox="1">
            <a:spLocks noChangeArrowheads="1"/>
          </p:cNvSpPr>
          <p:nvPr/>
        </p:nvSpPr>
        <p:spPr bwMode="auto">
          <a:xfrm>
            <a:off x="5002213" y="4881273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9pPr>
          </a:lstStyle>
          <a:p>
            <a:pPr algn="l" eaLnBrk="1" hangingPunct="1"/>
            <a:r>
              <a:rPr lang="en-US" sz="2400"/>
              <a:t>3</a:t>
            </a:r>
          </a:p>
        </p:txBody>
      </p:sp>
      <p:sp>
        <p:nvSpPr>
          <p:cNvPr id="28" name="Text Box 30"/>
          <p:cNvSpPr txBox="1">
            <a:spLocks noChangeArrowheads="1"/>
          </p:cNvSpPr>
          <p:nvPr/>
        </p:nvSpPr>
        <p:spPr bwMode="auto">
          <a:xfrm>
            <a:off x="5703888" y="4474873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9pPr>
          </a:lstStyle>
          <a:p>
            <a:pPr algn="l" eaLnBrk="1" hangingPunct="1"/>
            <a:r>
              <a:rPr lang="en-US" sz="2400"/>
              <a:t>1</a:t>
            </a:r>
          </a:p>
        </p:txBody>
      </p:sp>
      <p:sp>
        <p:nvSpPr>
          <p:cNvPr id="29" name="Text Box 32"/>
          <p:cNvSpPr txBox="1">
            <a:spLocks noChangeArrowheads="1"/>
          </p:cNvSpPr>
          <p:nvPr/>
        </p:nvSpPr>
        <p:spPr bwMode="auto">
          <a:xfrm>
            <a:off x="4857750" y="5316248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9pPr>
          </a:lstStyle>
          <a:p>
            <a:pPr algn="l" eaLnBrk="1" hangingPunct="1"/>
            <a:r>
              <a:rPr lang="en-US" sz="2400"/>
              <a:t>5</a:t>
            </a:r>
          </a:p>
        </p:txBody>
      </p:sp>
      <p:sp>
        <p:nvSpPr>
          <p:cNvPr id="30" name="Line 35"/>
          <p:cNvSpPr>
            <a:spLocks noChangeShapeType="1"/>
          </p:cNvSpPr>
          <p:nvPr/>
        </p:nvSpPr>
        <p:spPr bwMode="auto">
          <a:xfrm flipH="1" flipV="1">
            <a:off x="1620838" y="4990810"/>
            <a:ext cx="958850" cy="293688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Line 36"/>
          <p:cNvSpPr>
            <a:spLocks noChangeShapeType="1"/>
          </p:cNvSpPr>
          <p:nvPr/>
        </p:nvSpPr>
        <p:spPr bwMode="auto">
          <a:xfrm flipH="1">
            <a:off x="1589088" y="5395623"/>
            <a:ext cx="1006475" cy="196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Line 37"/>
          <p:cNvSpPr>
            <a:spLocks noChangeShapeType="1"/>
          </p:cNvSpPr>
          <p:nvPr/>
        </p:nvSpPr>
        <p:spPr bwMode="auto">
          <a:xfrm>
            <a:off x="5453063" y="5984585"/>
            <a:ext cx="1612900" cy="6985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Line 38"/>
          <p:cNvSpPr>
            <a:spLocks noChangeShapeType="1"/>
          </p:cNvSpPr>
          <p:nvPr/>
        </p:nvSpPr>
        <p:spPr bwMode="auto">
          <a:xfrm>
            <a:off x="5405438" y="6083010"/>
            <a:ext cx="1117600" cy="4746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Line 39"/>
          <p:cNvSpPr>
            <a:spLocks noChangeShapeType="1"/>
          </p:cNvSpPr>
          <p:nvPr/>
        </p:nvSpPr>
        <p:spPr bwMode="auto">
          <a:xfrm flipH="1">
            <a:off x="6378575" y="4766973"/>
            <a:ext cx="1006475" cy="195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Line 40"/>
          <p:cNvSpPr>
            <a:spLocks noChangeShapeType="1"/>
          </p:cNvSpPr>
          <p:nvPr/>
        </p:nvSpPr>
        <p:spPr bwMode="auto">
          <a:xfrm>
            <a:off x="2895600" y="4157373"/>
            <a:ext cx="747713" cy="447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Line 41"/>
          <p:cNvSpPr>
            <a:spLocks noChangeShapeType="1"/>
          </p:cNvSpPr>
          <p:nvPr/>
        </p:nvSpPr>
        <p:spPr bwMode="auto">
          <a:xfrm flipH="1">
            <a:off x="2552700" y="6036973"/>
            <a:ext cx="915988" cy="511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Text Box 42"/>
          <p:cNvSpPr txBox="1">
            <a:spLocks noChangeArrowheads="1"/>
          </p:cNvSpPr>
          <p:nvPr/>
        </p:nvSpPr>
        <p:spPr bwMode="auto">
          <a:xfrm>
            <a:off x="4257675" y="5984585"/>
            <a:ext cx="48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9pPr>
          </a:lstStyle>
          <a:p>
            <a:pPr algn="l" eaLnBrk="1" hangingPunct="1"/>
            <a:r>
              <a:rPr lang="en-US" sz="2400">
                <a:solidFill>
                  <a:srgbClr val="FF0000"/>
                </a:solidFill>
              </a:rPr>
              <a:t>20</a:t>
            </a:r>
          </a:p>
        </p:txBody>
      </p:sp>
      <p:sp>
        <p:nvSpPr>
          <p:cNvPr id="38" name="Text Box 43"/>
          <p:cNvSpPr txBox="1">
            <a:spLocks noChangeArrowheads="1"/>
          </p:cNvSpPr>
          <p:nvPr/>
        </p:nvSpPr>
        <p:spPr bwMode="auto">
          <a:xfrm>
            <a:off x="3316288" y="6262398"/>
            <a:ext cx="22447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solidFill>
                  <a:srgbClr val="FF0000"/>
                </a:solidFill>
              </a:rPr>
              <a:t>congested link</a:t>
            </a:r>
          </a:p>
        </p:txBody>
      </p:sp>
    </p:spTree>
    <p:extLst>
      <p:ext uri="{BB962C8B-B14F-4D97-AF65-F5344CB8AC3E}">
        <p14:creationId xmlns:p14="http://schemas.microsoft.com/office/powerpoint/2010/main" val="35278087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Problems With the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6150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latin typeface="Arial" charset="0"/>
                <a:cs typeface="Arial" charset="0"/>
              </a:rPr>
              <a:t>Instantaneous queue length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Poor indicator of expected delay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Fluctuates widely, even at low traffic levels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Leading to routing oscillations</a:t>
            </a:r>
          </a:p>
          <a:p>
            <a:r>
              <a:rPr lang="en-US" dirty="0">
                <a:latin typeface="Arial" charset="0"/>
                <a:cs typeface="Arial" charset="0"/>
              </a:rPr>
              <a:t>Distance-vector routing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Transient loops during (slow) convergence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Triggered by link weight changes, not just failures</a:t>
            </a:r>
          </a:p>
          <a:p>
            <a:r>
              <a:rPr lang="en-US" dirty="0">
                <a:latin typeface="Arial" charset="0"/>
                <a:cs typeface="Arial" charset="0"/>
              </a:rPr>
              <a:t>Protocol overhead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Frequent dissemination of link metric changes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Leading to high overhead in larger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topologies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90622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New </a:t>
            </a:r>
            <a:r>
              <a:rPr lang="en-US" dirty="0" err="1">
                <a:latin typeface="Helvetica" charset="0"/>
                <a:ea typeface="ＭＳ Ｐゴシック" charset="0"/>
                <a:cs typeface="ＭＳ Ｐゴシック" charset="0"/>
              </a:rPr>
              <a:t>ARPAnet</a:t>
            </a:r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 Routing (1979)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21275"/>
          </a:xfrm>
        </p:spPr>
        <p:txBody>
          <a:bodyPr>
            <a:normAutofit fontScale="92500"/>
          </a:bodyPr>
          <a:lstStyle/>
          <a:p>
            <a:r>
              <a:rPr lang="en-US" dirty="0">
                <a:latin typeface="Arial" charset="0"/>
                <a:cs typeface="Arial" charset="0"/>
              </a:rPr>
              <a:t>Averaging of the link metric over time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Old: Instantaneous delay fluctuates a lot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New: Averaging reduces the fluctuations</a:t>
            </a:r>
          </a:p>
          <a:p>
            <a:r>
              <a:rPr lang="en-US" dirty="0">
                <a:latin typeface="Arial" charset="0"/>
                <a:cs typeface="Arial" charset="0"/>
              </a:rPr>
              <a:t>Link-state protocol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Old: Distance-vector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computation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leads to loops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New: Link-state protocol where each router computes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paths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based on the complete topology</a:t>
            </a:r>
          </a:p>
          <a:p>
            <a:r>
              <a:rPr lang="en-US" dirty="0">
                <a:latin typeface="Arial" charset="0"/>
                <a:cs typeface="Arial" charset="0"/>
              </a:rPr>
              <a:t>Reduce frequency of updates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Old: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Too many update messages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New: Send updates if change passes a threshold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70001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Performance of New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2982"/>
          </a:xfrm>
        </p:spPr>
        <p:txBody>
          <a:bodyPr>
            <a:normAutofit fontScale="92500"/>
          </a:bodyPr>
          <a:lstStyle/>
          <a:p>
            <a:r>
              <a:rPr lang="en-US" dirty="0">
                <a:latin typeface="Arial" charset="0"/>
                <a:cs typeface="Arial" charset="0"/>
              </a:rPr>
              <a:t>Light load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Delay dominated by the constant part (transmission delay and propagation delay)</a:t>
            </a:r>
          </a:p>
          <a:p>
            <a:r>
              <a:rPr lang="en-US" dirty="0">
                <a:latin typeface="Arial" charset="0"/>
                <a:cs typeface="Arial" charset="0"/>
              </a:rPr>
              <a:t>Medium load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Queuing delay is no longer negligible on all links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Moderate traffic shifts to avoid congestion</a:t>
            </a:r>
          </a:p>
          <a:p>
            <a:r>
              <a:rPr lang="en-US" dirty="0">
                <a:latin typeface="Arial" charset="0"/>
                <a:cs typeface="Arial" charset="0"/>
              </a:rPr>
              <a:t>Heavy load</a:t>
            </a:r>
          </a:p>
          <a:p>
            <a:pPr lvl="1"/>
            <a:r>
              <a:rPr lang="en-US" i="1" dirty="0">
                <a:latin typeface="Arial" charset="0"/>
                <a:ea typeface="Arial" charset="0"/>
                <a:cs typeface="Arial" charset="0"/>
              </a:rPr>
              <a:t>Very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high metrics on congested links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Busy links look bad to </a:t>
            </a:r>
            <a:r>
              <a:rPr lang="en-US" i="1" dirty="0">
                <a:latin typeface="Arial" charset="0"/>
                <a:ea typeface="Arial" charset="0"/>
                <a:cs typeface="Arial" charset="0"/>
              </a:rPr>
              <a:t>all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of the routers</a:t>
            </a:r>
          </a:p>
          <a:p>
            <a:pPr lvl="1"/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Routers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may send packets on </a:t>
            </a:r>
            <a:r>
              <a:rPr lang="en-US" i="1" dirty="0">
                <a:latin typeface="Arial" charset="0"/>
                <a:ea typeface="Arial" charset="0"/>
                <a:cs typeface="Arial" charset="0"/>
              </a:rPr>
              <a:t>longer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paths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57569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Revised </a:t>
            </a:r>
            <a:r>
              <a:rPr lang="en-US" dirty="0" err="1">
                <a:latin typeface="Helvetica" charset="0"/>
                <a:ea typeface="ＭＳ Ｐゴシック" charset="0"/>
                <a:cs typeface="ＭＳ Ｐゴシック" charset="0"/>
              </a:rPr>
              <a:t>ARPAnet</a:t>
            </a:r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 Metric (1987)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6891"/>
          </a:xfrm>
        </p:spPr>
        <p:txBody>
          <a:bodyPr>
            <a:normAutofit fontScale="85000" lnSpcReduction="10000"/>
          </a:bodyPr>
          <a:lstStyle/>
          <a:p>
            <a:r>
              <a:rPr lang="en-US" dirty="0">
                <a:latin typeface="Arial" charset="0"/>
                <a:cs typeface="Arial" charset="0"/>
              </a:rPr>
              <a:t>Limit path length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Bound the value of the link metric</a:t>
            </a:r>
          </a:p>
          <a:p>
            <a:pPr lvl="1"/>
            <a:r>
              <a:rPr lang="ja-JP" altLang="en-US" dirty="0">
                <a:latin typeface="Arial" charset="0"/>
                <a:ea typeface="Arial" charset="0"/>
                <a:cs typeface="Arial" charset="0"/>
              </a:rPr>
              <a:t>“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This link is busy enough to go two extra hops</a:t>
            </a:r>
            <a:r>
              <a:rPr lang="ja-JP" altLang="en-US" dirty="0">
                <a:latin typeface="Arial" charset="0"/>
                <a:ea typeface="Arial" charset="0"/>
                <a:cs typeface="Arial" charset="0"/>
              </a:rPr>
              <a:t>”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dirty="0">
                <a:latin typeface="Arial" charset="0"/>
                <a:cs typeface="Arial" charset="0"/>
              </a:rPr>
              <a:t>Prevent over-reacting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Shed traffic from a congested link gradually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Starting with alternate paths that are </a:t>
            </a:r>
            <a:r>
              <a:rPr lang="en-US" i="1" dirty="0" smtClean="0">
                <a:latin typeface="Arial" charset="0"/>
                <a:ea typeface="Arial" charset="0"/>
                <a:cs typeface="Arial" charset="0"/>
              </a:rPr>
              <a:t>slightly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longer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Through weighted average in computing the metric, and limits on the change from one period to the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next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dirty="0">
                <a:latin typeface="Arial" charset="0"/>
                <a:cs typeface="Arial" charset="0"/>
              </a:rPr>
              <a:t>New algorithm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New way of computing the link weights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No change to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routing protocol or path computation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82234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2">
      <a:majorFont>
        <a:latin typeface="小塚ゴシック Pro 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小塚ゴシック Pro L"/>
        <a:ea typeface=""/>
        <a:cs typeface=""/>
        <a:font script="Jpan" typeface="ＭＳ Ｐ明朝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0">
          <a:tailEnd type="triangle"/>
        </a:ln>
      </a:spPr>
      <a:bodyPr rtlCol="0" anchor="ctr"/>
      <a:lstStyle>
        <a:defPPr algn="ctr">
          <a:defRPr/>
        </a:defPPr>
      </a:lstStyle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33140</TotalTime>
  <Words>819</Words>
  <Application>Microsoft Macintosh PowerPoint</Application>
  <PresentationFormat>On-screen Show (4:3)</PresentationFormat>
  <Paragraphs>188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PowerPoint Presentation</vt:lpstr>
      <vt:lpstr>Traffic Management</vt:lpstr>
      <vt:lpstr>Simple Traffic Management</vt:lpstr>
      <vt:lpstr>Automatically Adapting the Link Weights</vt:lpstr>
      <vt:lpstr>Original ARPAnet Routing (1969)</vt:lpstr>
      <vt:lpstr>Problems With the Algorithm</vt:lpstr>
      <vt:lpstr>New ARPAnet Routing (1979)</vt:lpstr>
      <vt:lpstr>Performance of New Algorithm</vt:lpstr>
      <vt:lpstr>Revised ARPAnet Metric (1987)</vt:lpstr>
      <vt:lpstr>Optimizing the “Static”  Link Weights</vt:lpstr>
      <vt:lpstr>Routing With “Static” Link Weights</vt:lpstr>
      <vt:lpstr>Setting the Link Weights</vt:lpstr>
      <vt:lpstr>Measure, Model, Control</vt:lpstr>
      <vt:lpstr>Pros and Cons</vt:lpstr>
      <vt:lpstr>MPLS-TE</vt:lpstr>
      <vt:lpstr>Explicit End-to-End Paths</vt:lpstr>
      <vt:lpstr>MPLS-TE</vt:lpstr>
    </vt:vector>
  </TitlesOfParts>
  <Company>Columbia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Understanding, Accommodating, and Leveraging Radical Changes in Mobility of Users, Devices, and Software</dc:title>
  <dc:creator>Joshua Reich</dc:creator>
  <cp:lastModifiedBy>Jennifer Rexford</cp:lastModifiedBy>
  <cp:revision>1055</cp:revision>
  <cp:lastPrinted>2013-10-16T04:02:28Z</cp:lastPrinted>
  <dcterms:created xsi:type="dcterms:W3CDTF">2011-07-06T20:32:25Z</dcterms:created>
  <dcterms:modified xsi:type="dcterms:W3CDTF">2013-10-22T15:29:41Z</dcterms:modified>
</cp:coreProperties>
</file>