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1383" r:id="rId2"/>
    <p:sldId id="1412" r:id="rId3"/>
    <p:sldId id="1385" r:id="rId4"/>
    <p:sldId id="1386" r:id="rId5"/>
    <p:sldId id="1394" r:id="rId6"/>
    <p:sldId id="1395" r:id="rId7"/>
    <p:sldId id="1396" r:id="rId8"/>
    <p:sldId id="1397" r:id="rId9"/>
    <p:sldId id="1398" r:id="rId10"/>
    <p:sldId id="1399" r:id="rId11"/>
    <p:sldId id="1402" r:id="rId12"/>
    <p:sldId id="1403" r:id="rId13"/>
    <p:sldId id="1405" r:id="rId14"/>
    <p:sldId id="1406" r:id="rId15"/>
    <p:sldId id="1407" r:id="rId16"/>
    <p:sldId id="1409" r:id="rId17"/>
    <p:sldId id="141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90" autoAdjust="0"/>
    <p:restoredTop sz="99877" autoAdjust="0"/>
  </p:normalViewPr>
  <p:slideViewPr>
    <p:cSldViewPr snapToGrid="0" snapToObjects="1">
      <p:cViewPr varScale="1">
        <p:scale>
          <a:sx n="59" d="100"/>
          <a:sy n="59" d="100"/>
        </p:scale>
        <p:origin x="-5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10/22/13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10/22/13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10/22/13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10/22/13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10/22/13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10/22/13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10/22/13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10/22/13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10/22/13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10/22/13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10/22/13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10/22/13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10/22/13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10/22/13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University</a:t>
            </a:r>
          </a:p>
          <a:p>
            <a:r>
              <a:rPr lang="en-US" sz="2800" dirty="0" smtClean="0"/>
              <a:t>MW 11:00am-12:20pm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12" y="1958277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Wide-Area Traffic Management</a:t>
            </a:r>
          </a:p>
          <a:p>
            <a:r>
              <a:rPr lang="en-US" sz="2400" dirty="0"/>
              <a:t>COS 597E: Software Defined Networking</a:t>
            </a:r>
          </a:p>
        </p:txBody>
      </p:sp>
    </p:spTree>
    <p:extLst>
      <p:ext uri="{BB962C8B-B14F-4D97-AF65-F5344CB8AC3E}">
        <p14:creationId xmlns:p14="http://schemas.microsoft.com/office/powerpoint/2010/main" val="303347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Optimizing the “Static” </a:t>
            </a:r>
            <a:br>
              <a:rPr lang="en-US" dirty="0" smtClean="0"/>
            </a:br>
            <a:r>
              <a:rPr lang="en-US" dirty="0" smtClean="0"/>
              <a:t>Link Weights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Routing With </a:t>
            </a:r>
            <a:r>
              <a:rPr lang="ja-JP" altLang="en-US" dirty="0">
                <a:latin typeface="Helvetic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Static</a:t>
            </a:r>
            <a:r>
              <a:rPr lang="ja-JP" altLang="en-US" dirty="0">
                <a:latin typeface="Helvetic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 Link Weights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latin typeface="Arial" charset="0"/>
                <a:cs typeface="Arial" charset="0"/>
              </a:rPr>
              <a:t>Routers flood information to learn topology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Determine 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next hop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to reach other routers…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Compute shortest paths based on link weights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Arial" charset="0"/>
                <a:cs typeface="Arial" charset="0"/>
              </a:rPr>
              <a:t>Link weights configured by </a:t>
            </a:r>
            <a:r>
              <a:rPr lang="en-US" dirty="0" smtClean="0">
                <a:latin typeface="Arial" charset="0"/>
                <a:cs typeface="Arial" charset="0"/>
              </a:rPr>
              <a:t>the operator</a:t>
            </a:r>
            <a:endParaRPr lang="en-US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443038" y="3853003"/>
            <a:ext cx="5795962" cy="2935287"/>
            <a:chOff x="1368" y="2531"/>
            <a:chExt cx="2904" cy="1677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64" y="3272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2296" y="365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2344" y="293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2728" y="3320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3160" y="365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3160" y="2936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2776" y="3944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3640" y="3272"/>
              <a:ext cx="144" cy="14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2008" y="3032"/>
              <a:ext cx="336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984" y="3400"/>
              <a:ext cx="312" cy="304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464" y="3040"/>
              <a:ext cx="288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416" y="3752"/>
              <a:ext cx="36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2432" y="3440"/>
              <a:ext cx="320" cy="24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848" y="3448"/>
              <a:ext cx="328" cy="224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2896" y="3776"/>
              <a:ext cx="29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2872" y="3344"/>
              <a:ext cx="768" cy="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2472" y="3000"/>
              <a:ext cx="688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3296" y="3056"/>
              <a:ext cx="38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2030" y="2906"/>
              <a:ext cx="168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3</a:t>
              </a: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2710" y="2706"/>
              <a:ext cx="168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2</a:t>
              </a:r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2086" y="3290"/>
              <a:ext cx="169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2</a:t>
              </a: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2590" y="2962"/>
              <a:ext cx="168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1</a:t>
              </a:r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2438" y="3330"/>
              <a:ext cx="168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1</a:t>
              </a: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3078" y="3098"/>
              <a:ext cx="169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3</a:t>
              </a: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3430" y="2866"/>
              <a:ext cx="168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1</a:t>
              </a:r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2414" y="3794"/>
              <a:ext cx="169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4</a:t>
              </a:r>
            </a:p>
          </p:txBody>
        </p: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3006" y="3346"/>
              <a:ext cx="168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5</a:t>
              </a:r>
            </a:p>
          </p:txBody>
        </p:sp>
        <p:sp>
          <p:nvSpPr>
            <p:cNvPr id="33" name="Text Box 32"/>
            <p:cNvSpPr txBox="1">
              <a:spLocks noChangeArrowheads="1"/>
            </p:cNvSpPr>
            <p:nvPr/>
          </p:nvSpPr>
          <p:spPr bwMode="auto">
            <a:xfrm>
              <a:off x="3038" y="3810"/>
              <a:ext cx="169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 sz="2400"/>
                <a:t>3</a:t>
              </a:r>
            </a:p>
          </p:txBody>
        </p:sp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1688" y="2680"/>
              <a:ext cx="2304" cy="15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 flipH="1" flipV="1">
              <a:off x="1384" y="3160"/>
              <a:ext cx="480" cy="16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H="1">
              <a:off x="1368" y="3392"/>
              <a:ext cx="504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3304" y="3728"/>
              <a:ext cx="808" cy="4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3280" y="3784"/>
              <a:ext cx="56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 flipH="1">
              <a:off x="3768" y="3191"/>
              <a:ext cx="504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2109" y="2531"/>
              <a:ext cx="288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 flipH="1">
              <a:off x="1851" y="3758"/>
              <a:ext cx="459" cy="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9550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Link Weights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56242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How to set the weights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Inversely proportional to link capacity?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Proportional to propagation delay?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Network-wide optimization based on traffic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?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633663" y="4930349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495675" y="5601861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590925" y="4342974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357688" y="5014486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5219700" y="5601861"/>
            <a:ext cx="287338" cy="252413"/>
          </a:xfrm>
          <a:prstGeom prst="ellipse">
            <a:avLst/>
          </a:prstGeom>
          <a:solidFill>
            <a:srgbClr val="3333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219700" y="4342974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452938" y="6106686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176963" y="4930349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V="1">
            <a:off x="2921000" y="4509661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2871788" y="5154186"/>
            <a:ext cx="623887" cy="5318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3830638" y="4523949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3735388" y="5770136"/>
            <a:ext cx="717550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3767138" y="5224036"/>
            <a:ext cx="638175" cy="420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4597400" y="5238324"/>
            <a:ext cx="654050" cy="3921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4692650" y="5812999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V="1">
            <a:off x="4645025" y="5055761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3846513" y="4454099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5491163" y="4552524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963863" y="4288999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3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4321175" y="3939749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2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3076575" y="4962099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2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4081463" y="4387424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1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3711575" y="5003374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1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5056188" y="4625549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3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5757863" y="4219149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1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3730625" y="5844749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4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4911725" y="5060524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5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4976813" y="5871736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3</a:t>
            </a: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2281238" y="3893711"/>
            <a:ext cx="4598987" cy="26749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 flipV="1">
            <a:off x="1674813" y="4735086"/>
            <a:ext cx="958850" cy="293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 flipH="1">
            <a:off x="1643063" y="5139899"/>
            <a:ext cx="100647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5507038" y="5728861"/>
            <a:ext cx="1612900" cy="698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>
            <a:off x="5459413" y="5827286"/>
            <a:ext cx="11176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 flipH="1">
            <a:off x="6432550" y="4789061"/>
            <a:ext cx="1006475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3122613" y="3633361"/>
            <a:ext cx="574675" cy="71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 flipH="1">
            <a:off x="2606675" y="5781249"/>
            <a:ext cx="9159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3703638" y="4962099"/>
            <a:ext cx="3365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9900"/>
                </a:solidFill>
              </a:rPr>
              <a:t>3</a:t>
            </a:r>
          </a:p>
        </p:txBody>
      </p:sp>
      <p:sp>
        <p:nvSpPr>
          <p:cNvPr id="42" name="Oval 45"/>
          <p:cNvSpPr>
            <a:spLocks noChangeArrowheads="1"/>
          </p:cNvSpPr>
          <p:nvPr/>
        </p:nvSpPr>
        <p:spPr bwMode="auto">
          <a:xfrm>
            <a:off x="3590925" y="5019249"/>
            <a:ext cx="554038" cy="43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48"/>
          <p:cNvSpPr>
            <a:spLocks/>
          </p:cNvSpPr>
          <p:nvPr/>
        </p:nvSpPr>
        <p:spPr bwMode="auto">
          <a:xfrm>
            <a:off x="1612900" y="4976386"/>
            <a:ext cx="5281613" cy="1552575"/>
          </a:xfrm>
          <a:custGeom>
            <a:avLst/>
            <a:gdLst>
              <a:gd name="T0" fmla="*/ 0 w 3327"/>
              <a:gd name="T1" fmla="*/ 0 h 978"/>
              <a:gd name="T2" fmla="*/ 206375 w 3327"/>
              <a:gd name="T3" fmla="*/ 50800 h 978"/>
              <a:gd name="T4" fmla="*/ 996950 w 3327"/>
              <a:gd name="T5" fmla="*/ 277813 h 978"/>
              <a:gd name="T6" fmla="*/ 1725613 w 3327"/>
              <a:gd name="T7" fmla="*/ 841375 h 978"/>
              <a:gd name="T8" fmla="*/ 2867025 w 3327"/>
              <a:gd name="T9" fmla="*/ 1520825 h 978"/>
              <a:gd name="T10" fmla="*/ 4048125 w 3327"/>
              <a:gd name="T11" fmla="*/ 1036638 h 978"/>
              <a:gd name="T12" fmla="*/ 5281613 w 3327"/>
              <a:gd name="T13" fmla="*/ 1139825 h 9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27"/>
              <a:gd name="T22" fmla="*/ 0 h 978"/>
              <a:gd name="T23" fmla="*/ 3327 w 3327"/>
              <a:gd name="T24" fmla="*/ 978 h 9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27" h="978">
                <a:moveTo>
                  <a:pt x="0" y="0"/>
                </a:moveTo>
                <a:cubicBezTo>
                  <a:pt x="12" y="1"/>
                  <a:pt x="25" y="3"/>
                  <a:pt x="130" y="32"/>
                </a:cubicBezTo>
                <a:cubicBezTo>
                  <a:pt x="235" y="61"/>
                  <a:pt x="469" y="92"/>
                  <a:pt x="628" y="175"/>
                </a:cubicBezTo>
                <a:cubicBezTo>
                  <a:pt x="787" y="258"/>
                  <a:pt x="891" y="400"/>
                  <a:pt x="1087" y="530"/>
                </a:cubicBezTo>
                <a:cubicBezTo>
                  <a:pt x="1283" y="660"/>
                  <a:pt x="1562" y="938"/>
                  <a:pt x="1806" y="958"/>
                </a:cubicBezTo>
                <a:cubicBezTo>
                  <a:pt x="2050" y="978"/>
                  <a:pt x="2297" y="693"/>
                  <a:pt x="2550" y="653"/>
                </a:cubicBezTo>
                <a:cubicBezTo>
                  <a:pt x="2803" y="613"/>
                  <a:pt x="3065" y="665"/>
                  <a:pt x="3327" y="718"/>
                </a:cubicBezTo>
              </a:path>
            </a:pathLst>
          </a:custGeom>
          <a:noFill/>
          <a:ln w="50800">
            <a:solidFill>
              <a:srgbClr val="FF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49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Measure, Model,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1895475" y="4859506"/>
            <a:ext cx="5467350" cy="1719262"/>
          </a:xfrm>
          <a:prstGeom prst="ellipse">
            <a:avLst/>
          </a:prstGeom>
          <a:solidFill>
            <a:srgbClr val="99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1675" y="3410118"/>
            <a:ext cx="2487613" cy="707886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>
                <a:latin typeface="Tahoma" charset="0"/>
              </a:rPr>
              <a:t>Topology/</a:t>
            </a:r>
          </a:p>
          <a:p>
            <a:pPr algn="ctr" eaLnBrk="1" hangingPunct="1"/>
            <a:r>
              <a:rPr lang="en-US" dirty="0">
                <a:latin typeface="Tahoma" charset="0"/>
              </a:rPr>
              <a:t>Configuration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244289" y="3440281"/>
            <a:ext cx="1155485" cy="707886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>
                <a:latin typeface="Tahoma" charset="0"/>
              </a:rPr>
              <a:t>Offered</a:t>
            </a:r>
          </a:p>
          <a:p>
            <a:pPr algn="ctr" eaLnBrk="1" hangingPunct="1"/>
            <a:r>
              <a:rPr lang="en-US" dirty="0">
                <a:latin typeface="Tahoma" charset="0"/>
              </a:rPr>
              <a:t>traffic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434138" y="3459331"/>
            <a:ext cx="1755358" cy="707886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>
                <a:latin typeface="Tahoma" charset="0"/>
              </a:rPr>
              <a:t>Changes to</a:t>
            </a:r>
          </a:p>
          <a:p>
            <a:pPr algn="ctr" eaLnBrk="1" hangingPunct="1"/>
            <a:r>
              <a:rPr lang="en-US" dirty="0" smtClean="0">
                <a:latin typeface="Tahoma" charset="0"/>
              </a:rPr>
              <a:t>link weights</a:t>
            </a:r>
            <a:endParaRPr lang="en-US" dirty="0">
              <a:latin typeface="Tahoma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 flipV="1">
            <a:off x="1254125" y="4438818"/>
            <a:ext cx="915988" cy="1189038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 flipV="1">
            <a:off x="2162175" y="4445168"/>
            <a:ext cx="584200" cy="1133475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3995738" y="4437231"/>
            <a:ext cx="752475" cy="1149350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 flipV="1">
            <a:off x="5205413" y="4432468"/>
            <a:ext cx="474662" cy="1189038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H="1">
            <a:off x="6115050" y="4427706"/>
            <a:ext cx="804863" cy="1117600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H="1">
            <a:off x="6378575" y="4437231"/>
            <a:ext cx="1771650" cy="1611312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810669" y="5663744"/>
            <a:ext cx="3875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ahoma" charset="0"/>
              </a:rPr>
              <a:t>Operational network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157413" y="1565443"/>
            <a:ext cx="2687637" cy="707886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>
                <a:latin typeface="Tahoma" charset="0"/>
              </a:rPr>
              <a:t>Network-wide</a:t>
            </a:r>
          </a:p>
          <a:p>
            <a:pPr algn="ctr" eaLnBrk="1" hangingPunct="1"/>
            <a:r>
              <a:rPr lang="ja-JP" altLang="en-US" dirty="0">
                <a:latin typeface="Tahoma" charset="0"/>
              </a:rPr>
              <a:t>“</a:t>
            </a:r>
            <a:r>
              <a:rPr lang="en-US" dirty="0">
                <a:latin typeface="Tahoma" charset="0"/>
              </a:rPr>
              <a:t>what if</a:t>
            </a:r>
            <a:r>
              <a:rPr lang="ja-JP" altLang="en-US" dirty="0">
                <a:latin typeface="Tahoma" charset="0"/>
              </a:rPr>
              <a:t>”</a:t>
            </a:r>
            <a:r>
              <a:rPr lang="en-US" dirty="0">
                <a:latin typeface="Tahoma" charset="0"/>
              </a:rPr>
              <a:t> model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1930400" y="2273329"/>
            <a:ext cx="1173163" cy="1143139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 flipV="1">
            <a:off x="3800474" y="2273329"/>
            <a:ext cx="1173163" cy="114790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4930775" y="1970256"/>
            <a:ext cx="24130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7319963" y="1963906"/>
            <a:ext cx="15875" cy="14668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640013" y="4384843"/>
            <a:ext cx="1530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3333FF"/>
                </a:solidFill>
                <a:latin typeface="Tahoma" charset="0"/>
              </a:rPr>
              <a:t>measure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496175" y="5070643"/>
            <a:ext cx="1262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3333FF"/>
                </a:solidFill>
                <a:latin typeface="Tahoma" charset="0"/>
              </a:rPr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249119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29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Network-wide optimization</a:t>
            </a:r>
          </a:p>
          <a:p>
            <a:pPr lvl="1"/>
            <a:r>
              <a:rPr lang="en-US" dirty="0" smtClean="0"/>
              <a:t>Avoids oscillation</a:t>
            </a:r>
          </a:p>
          <a:p>
            <a:pPr lvl="1"/>
            <a:r>
              <a:rPr lang="en-US" dirty="0" smtClean="0"/>
              <a:t>No changes to the routing protocols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Overhead of collecting the measurements</a:t>
            </a:r>
          </a:p>
          <a:p>
            <a:pPr lvl="1"/>
            <a:r>
              <a:rPr lang="en-US" dirty="0" smtClean="0"/>
              <a:t>Limited splitting of traffic over multiple paths</a:t>
            </a:r>
          </a:p>
          <a:p>
            <a:pPr lvl="1"/>
            <a:r>
              <a:rPr lang="en-US" dirty="0" smtClean="0"/>
              <a:t>Computational complexity of the optimization</a:t>
            </a:r>
          </a:p>
          <a:p>
            <a:pPr lvl="1"/>
            <a:r>
              <a:rPr lang="en-US" dirty="0" smtClean="0"/>
              <a:t>Transient disruptions during weight changes</a:t>
            </a:r>
          </a:p>
          <a:p>
            <a:r>
              <a:rPr lang="en-US" dirty="0" smtClean="0"/>
              <a:t>So, performed at a slow time scale (hours)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03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MPLS-TE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MultiProtocol</a:t>
            </a:r>
            <a:r>
              <a:rPr lang="en-US" dirty="0" smtClean="0"/>
              <a:t> Label Switching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778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End-to-End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24719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Establish end-to-end path in advance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Learn the topology (as in link-state routing)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End host or router computes and signals a path</a:t>
            </a:r>
          </a:p>
          <a:p>
            <a:r>
              <a:rPr lang="en-US" dirty="0">
                <a:latin typeface="Arial" charset="0"/>
                <a:cs typeface="Arial" charset="0"/>
              </a:rPr>
              <a:t>Routers supports virtual circuits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Signaling: install entry for each circuit at each hop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Forwarding: look up the circuit id in the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table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387600" y="5822693"/>
            <a:ext cx="838200" cy="6985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851400" y="5822693"/>
            <a:ext cx="838200" cy="6985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1371600" y="6311643"/>
            <a:ext cx="1041400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3213100" y="6171943"/>
            <a:ext cx="1638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5664200" y="5663943"/>
            <a:ext cx="7747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5638800" y="6311643"/>
            <a:ext cx="838200" cy="139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397000" y="5765543"/>
            <a:ext cx="101600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1485900" y="5384543"/>
            <a:ext cx="4889500" cy="639763"/>
          </a:xfrm>
          <a:custGeom>
            <a:avLst/>
            <a:gdLst>
              <a:gd name="T0" fmla="*/ 0 w 3080"/>
              <a:gd name="T1" fmla="*/ 2147483647 h 403"/>
              <a:gd name="T2" fmla="*/ 2147483647 w 3080"/>
              <a:gd name="T3" fmla="*/ 2147483647 h 403"/>
              <a:gd name="T4" fmla="*/ 2147483647 w 3080"/>
              <a:gd name="T5" fmla="*/ 2147483647 h 403"/>
              <a:gd name="T6" fmla="*/ 2147483647 w 3080"/>
              <a:gd name="T7" fmla="*/ 0 h 403"/>
              <a:gd name="T8" fmla="*/ 0 60000 65536"/>
              <a:gd name="T9" fmla="*/ 0 60000 65536"/>
              <a:gd name="T10" fmla="*/ 0 60000 65536"/>
              <a:gd name="T11" fmla="*/ 0 60000 65536"/>
              <a:gd name="T12" fmla="*/ 0 w 3080"/>
              <a:gd name="T13" fmla="*/ 0 h 403"/>
              <a:gd name="T14" fmla="*/ 3080 w 3080"/>
              <a:gd name="T15" fmla="*/ 403 h 40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80" h="403">
                <a:moveTo>
                  <a:pt x="0" y="96"/>
                </a:moveTo>
                <a:cubicBezTo>
                  <a:pt x="196" y="203"/>
                  <a:pt x="393" y="311"/>
                  <a:pt x="792" y="352"/>
                </a:cubicBezTo>
                <a:cubicBezTo>
                  <a:pt x="1191" y="393"/>
                  <a:pt x="2011" y="403"/>
                  <a:pt x="2392" y="344"/>
                </a:cubicBezTo>
                <a:cubicBezTo>
                  <a:pt x="2773" y="285"/>
                  <a:pt x="2926" y="142"/>
                  <a:pt x="3080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1382713" y="6294181"/>
            <a:ext cx="4954587" cy="384175"/>
          </a:xfrm>
          <a:custGeom>
            <a:avLst/>
            <a:gdLst>
              <a:gd name="T0" fmla="*/ 2147483647 w 3121"/>
              <a:gd name="T1" fmla="*/ 2147483647 h 242"/>
              <a:gd name="T2" fmla="*/ 2147483647 w 3121"/>
              <a:gd name="T3" fmla="*/ 2147483647 h 242"/>
              <a:gd name="T4" fmla="*/ 2147483647 w 3121"/>
              <a:gd name="T5" fmla="*/ 2147483647 h 242"/>
              <a:gd name="T6" fmla="*/ 2147483647 w 3121"/>
              <a:gd name="T7" fmla="*/ 2147483647 h 242"/>
              <a:gd name="T8" fmla="*/ 2147483647 w 3121"/>
              <a:gd name="T9" fmla="*/ 2147483647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1"/>
              <a:gd name="T16" fmla="*/ 0 h 242"/>
              <a:gd name="T17" fmla="*/ 3121 w 3121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1" h="242">
                <a:moveTo>
                  <a:pt x="73" y="235"/>
                </a:moveTo>
                <a:cubicBezTo>
                  <a:pt x="36" y="238"/>
                  <a:pt x="0" y="242"/>
                  <a:pt x="121" y="211"/>
                </a:cubicBezTo>
                <a:cubicBezTo>
                  <a:pt x="242" y="180"/>
                  <a:pt x="485" y="82"/>
                  <a:pt x="801" y="51"/>
                </a:cubicBezTo>
                <a:cubicBezTo>
                  <a:pt x="1117" y="20"/>
                  <a:pt x="1630" y="0"/>
                  <a:pt x="2017" y="27"/>
                </a:cubicBezTo>
                <a:cubicBezTo>
                  <a:pt x="2404" y="54"/>
                  <a:pt x="2762" y="132"/>
                  <a:pt x="3121" y="211"/>
                </a:cubicBez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482725" y="5171818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508125" y="6010018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514600" y="4778118"/>
            <a:ext cx="73660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1: 7</a:t>
            </a:r>
          </a:p>
          <a:p>
            <a:pPr eaLnBrk="1" hangingPunct="1"/>
            <a:r>
              <a:rPr lang="en-US">
                <a:solidFill>
                  <a:srgbClr val="008000"/>
                </a:solidFill>
              </a:rPr>
              <a:t>2: 7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H="1">
            <a:off x="3479800" y="5282943"/>
            <a:ext cx="4953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587750" y="4841618"/>
            <a:ext cx="1003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link 7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826000" y="4816218"/>
            <a:ext cx="91440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1: 14</a:t>
            </a:r>
          </a:p>
          <a:p>
            <a:pPr eaLnBrk="1" hangingPunct="1"/>
            <a:r>
              <a:rPr lang="en-US">
                <a:solidFill>
                  <a:srgbClr val="008000"/>
                </a:solidFill>
              </a:rPr>
              <a:t>2: 8</a:t>
            </a: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H="1" flipV="1">
            <a:off x="6235700" y="5892543"/>
            <a:ext cx="8001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H="1">
            <a:off x="6223000" y="6273543"/>
            <a:ext cx="8128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7016750" y="5590918"/>
            <a:ext cx="1181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link 14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7016750" y="6046531"/>
            <a:ext cx="10033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link 8</a:t>
            </a:r>
          </a:p>
        </p:txBody>
      </p:sp>
    </p:spTree>
    <p:extLst>
      <p:ext uri="{BB962C8B-B14F-4D97-AF65-F5344CB8AC3E}">
        <p14:creationId xmlns:p14="http://schemas.microsoft.com/office/powerpoint/2010/main" val="4014002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MPLS-TE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Learn about congestion</a:t>
            </a:r>
          </a:p>
          <a:p>
            <a:pPr lvl="1"/>
            <a:r>
              <a:rPr lang="en-US" dirty="0" smtClean="0"/>
              <a:t>Dynamically changing link weights</a:t>
            </a:r>
          </a:p>
          <a:p>
            <a:r>
              <a:rPr lang="en-US" dirty="0" smtClean="0"/>
              <a:t>Reserve resources on paths</a:t>
            </a:r>
          </a:p>
          <a:p>
            <a:pPr lvl="1"/>
            <a:r>
              <a:rPr lang="en-US" dirty="0" smtClean="0"/>
              <a:t>Pick a path, and signal to reserve resources</a:t>
            </a:r>
          </a:p>
          <a:p>
            <a:r>
              <a:rPr lang="en-US" dirty="0" smtClean="0"/>
              <a:t>Change paths during congestion</a:t>
            </a:r>
          </a:p>
          <a:p>
            <a:pPr lvl="1"/>
            <a:r>
              <a:rPr lang="en-US" dirty="0" smtClean="0"/>
              <a:t>Pick a new path, and reserve resources</a:t>
            </a:r>
          </a:p>
          <a:p>
            <a:r>
              <a:rPr lang="en-US" dirty="0" smtClean="0"/>
              <a:t>More flexible, but still some limitations</a:t>
            </a:r>
          </a:p>
          <a:p>
            <a:pPr lvl="1"/>
            <a:r>
              <a:rPr lang="en-US" dirty="0" smtClean="0"/>
              <a:t>Uncoordinated decisions at different nodes</a:t>
            </a:r>
          </a:p>
          <a:p>
            <a:pPr lvl="1"/>
            <a:r>
              <a:rPr lang="en-US" dirty="0" smtClean="0"/>
              <a:t>Suboptimal decisions, and non-deterministic</a:t>
            </a:r>
          </a:p>
          <a:p>
            <a:pPr lvl="1"/>
            <a:r>
              <a:rPr lang="en-US" dirty="0" smtClean="0"/>
              <a:t>Complex interaction of several protocols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Assigning resources to traffic</a:t>
            </a:r>
          </a:p>
          <a:p>
            <a:pPr lvl="1"/>
            <a:r>
              <a:rPr lang="en-US" dirty="0" smtClean="0"/>
              <a:t>Optimize some objective </a:t>
            </a:r>
          </a:p>
          <a:p>
            <a:pPr lvl="2"/>
            <a:r>
              <a:rPr lang="en-US" dirty="0" smtClean="0"/>
              <a:t>Min congestion, max utility, min delay, …</a:t>
            </a:r>
          </a:p>
          <a:p>
            <a:pPr lvl="1"/>
            <a:r>
              <a:rPr lang="en-US" dirty="0" smtClean="0"/>
              <a:t>Given network resource constraints</a:t>
            </a:r>
          </a:p>
          <a:p>
            <a:r>
              <a:rPr lang="en-US" dirty="0" smtClean="0"/>
              <a:t>Three main “knobs”</a:t>
            </a:r>
          </a:p>
          <a:p>
            <a:pPr lvl="1"/>
            <a:r>
              <a:rPr lang="en-US" dirty="0" smtClean="0"/>
              <a:t>Routing: what path(s) the traffic takes</a:t>
            </a:r>
          </a:p>
          <a:p>
            <a:pPr lvl="1"/>
            <a:r>
              <a:rPr lang="en-US" dirty="0" smtClean="0"/>
              <a:t>Link scheduling: how to share each link</a:t>
            </a:r>
          </a:p>
          <a:p>
            <a:pPr lvl="1"/>
            <a:r>
              <a:rPr lang="en-US" dirty="0" smtClean="0"/>
              <a:t>Rate control: how much a source can send</a:t>
            </a:r>
          </a:p>
          <a:p>
            <a:r>
              <a:rPr lang="en-US" dirty="0" smtClean="0"/>
              <a:t>Host/network split</a:t>
            </a:r>
          </a:p>
          <a:p>
            <a:pPr lvl="1"/>
            <a:r>
              <a:rPr lang="en-US" dirty="0" smtClean="0"/>
              <a:t>Host: rate control</a:t>
            </a:r>
          </a:p>
          <a:p>
            <a:pPr lvl="1"/>
            <a:r>
              <a:rPr lang="en-US" dirty="0" smtClean="0"/>
              <a:t>Network: routing and link scheduling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36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Traffic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607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Protocols adapt automatically</a:t>
            </a:r>
            <a:endParaRPr lang="en-US" dirty="0">
              <a:latin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TCP senders send less traffic during congestion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Routing protocols adapt to topology changes</a:t>
            </a:r>
          </a:p>
          <a:p>
            <a:r>
              <a:rPr lang="en-US" dirty="0">
                <a:latin typeface="Arial" charset="0"/>
                <a:cs typeface="Arial" charset="0"/>
              </a:rPr>
              <a:t>But, does the network run </a:t>
            </a:r>
            <a:r>
              <a:rPr lang="en-US" i="1" dirty="0">
                <a:latin typeface="Arial" charset="0"/>
                <a:cs typeface="Arial" charset="0"/>
              </a:rPr>
              <a:t>efficiently</a:t>
            </a:r>
            <a:r>
              <a:rPr lang="en-US" dirty="0">
                <a:latin typeface="Arial" charset="0"/>
                <a:cs typeface="Arial" charset="0"/>
              </a:rPr>
              <a:t>?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Congested link when idle paths exist?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High-delay path when a low-delay path exists?</a:t>
            </a:r>
          </a:p>
          <a:p>
            <a:r>
              <a:rPr lang="en-US" dirty="0">
                <a:latin typeface="Arial" charset="0"/>
                <a:cs typeface="Arial" charset="0"/>
              </a:rPr>
              <a:t>How should routing adapt to the traffic?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Avoiding congested links in the network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Satisfying application requirements (e.g., delay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03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Automatically Adapting</a:t>
            </a:r>
            <a:b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the Link Weights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9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latin typeface="Arial" charset="0"/>
                <a:cs typeface="Arial" charset="0"/>
              </a:rPr>
              <a:t>ARPAnet</a:t>
            </a:r>
            <a:r>
              <a:rPr lang="en-US" dirty="0" smtClean="0">
                <a:latin typeface="Arial" charset="0"/>
                <a:cs typeface="Arial" charset="0"/>
              </a:rPr>
              <a:t> Routing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324600"/>
            <a:ext cx="914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4CE397C-4C5E-3848-A6CC-BE9C3FA808DC}" type="slidenum">
              <a:rPr lang="en-US" sz="1400" b="0">
                <a:latin typeface="Times New Roman" charset="0"/>
              </a:rPr>
              <a:pPr eaLnBrk="1" hangingPunct="1"/>
              <a:t>4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807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Original </a:t>
            </a:r>
            <a:r>
              <a:rPr lang="en-US" dirty="0" err="1" smtClean="0"/>
              <a:t>ARPAnet</a:t>
            </a:r>
            <a:r>
              <a:rPr lang="en-US" dirty="0" smtClean="0"/>
              <a:t> Routing (1969)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599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Routing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Shortest-path routing based on link metrics</a:t>
            </a:r>
          </a:p>
          <a:p>
            <a:pPr lvl="1"/>
            <a:r>
              <a:rPr lang="en-US" i="1" dirty="0">
                <a:latin typeface="Arial" charset="0"/>
                <a:ea typeface="Arial" charset="0"/>
                <a:cs typeface="Arial" charset="0"/>
              </a:rPr>
              <a:t>Distance-vector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algorithm (i.e., Bellman-Ford)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Link metrics</a:t>
            </a:r>
            <a:endParaRPr lang="en-US" dirty="0">
              <a:latin typeface="Arial" charset="0"/>
              <a:cs typeface="Arial" charset="0"/>
            </a:endParaRPr>
          </a:p>
          <a:p>
            <a:pPr lvl="1"/>
            <a:r>
              <a:rPr lang="en-US" i="1" dirty="0">
                <a:latin typeface="Arial" charset="0"/>
                <a:ea typeface="Arial" charset="0"/>
                <a:cs typeface="Arial" charset="0"/>
              </a:rPr>
              <a:t>Instantaneous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queue length plus a constant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Each node updates distance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computation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Oval 34"/>
          <p:cNvSpPr>
            <a:spLocks noChangeArrowheads="1"/>
          </p:cNvSpPr>
          <p:nvPr/>
        </p:nvSpPr>
        <p:spPr bwMode="auto">
          <a:xfrm>
            <a:off x="2227263" y="4149435"/>
            <a:ext cx="4598987" cy="26749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2579688" y="5186073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3441700" y="5857585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3536950" y="4598698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4303713" y="5270210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5165725" y="5857585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5165725" y="4598698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3"/>
          <p:cNvSpPr>
            <a:spLocks noChangeArrowheads="1"/>
          </p:cNvSpPr>
          <p:nvPr/>
        </p:nvSpPr>
        <p:spPr bwMode="auto">
          <a:xfrm>
            <a:off x="6122988" y="5186073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V="1">
            <a:off x="2867025" y="4765385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2817813" y="5409910"/>
            <a:ext cx="623887" cy="5318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776663" y="4779673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V="1">
            <a:off x="3681413" y="6008398"/>
            <a:ext cx="1509712" cy="1746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V="1">
            <a:off x="3713163" y="5479760"/>
            <a:ext cx="638175" cy="420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4543425" y="5494048"/>
            <a:ext cx="654050" cy="3921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 flipV="1">
            <a:off x="4591050" y="5311485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792538" y="4709823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5437188" y="4808248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2909888" y="45447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3</a:t>
            </a: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4267200" y="4195473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2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3022600" y="52178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2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027488" y="464314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1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724275" y="5287673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1</a:t>
            </a: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5002213" y="488127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3</a:t>
            </a: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5703888" y="447487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1</a:t>
            </a: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4857750" y="531624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/>
              <a:t>5</a:t>
            </a:r>
          </a:p>
        </p:txBody>
      </p:sp>
      <p:sp>
        <p:nvSpPr>
          <p:cNvPr id="30" name="Line 35"/>
          <p:cNvSpPr>
            <a:spLocks noChangeShapeType="1"/>
          </p:cNvSpPr>
          <p:nvPr/>
        </p:nvSpPr>
        <p:spPr bwMode="auto">
          <a:xfrm flipH="1" flipV="1">
            <a:off x="1620838" y="4990810"/>
            <a:ext cx="958850" cy="293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36"/>
          <p:cNvSpPr>
            <a:spLocks noChangeShapeType="1"/>
          </p:cNvSpPr>
          <p:nvPr/>
        </p:nvSpPr>
        <p:spPr bwMode="auto">
          <a:xfrm flipH="1">
            <a:off x="1589088" y="5395623"/>
            <a:ext cx="100647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7"/>
          <p:cNvSpPr>
            <a:spLocks noChangeShapeType="1"/>
          </p:cNvSpPr>
          <p:nvPr/>
        </p:nvSpPr>
        <p:spPr bwMode="auto">
          <a:xfrm>
            <a:off x="5453063" y="5984585"/>
            <a:ext cx="1612900" cy="698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38"/>
          <p:cNvSpPr>
            <a:spLocks noChangeShapeType="1"/>
          </p:cNvSpPr>
          <p:nvPr/>
        </p:nvSpPr>
        <p:spPr bwMode="auto">
          <a:xfrm>
            <a:off x="5405438" y="6083010"/>
            <a:ext cx="11176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9"/>
          <p:cNvSpPr>
            <a:spLocks noChangeShapeType="1"/>
          </p:cNvSpPr>
          <p:nvPr/>
        </p:nvSpPr>
        <p:spPr bwMode="auto">
          <a:xfrm flipH="1">
            <a:off x="6378575" y="4766973"/>
            <a:ext cx="1006475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40"/>
          <p:cNvSpPr>
            <a:spLocks noChangeShapeType="1"/>
          </p:cNvSpPr>
          <p:nvPr/>
        </p:nvSpPr>
        <p:spPr bwMode="auto">
          <a:xfrm>
            <a:off x="2895600" y="4157373"/>
            <a:ext cx="747713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41"/>
          <p:cNvSpPr>
            <a:spLocks noChangeShapeType="1"/>
          </p:cNvSpPr>
          <p:nvPr/>
        </p:nvSpPr>
        <p:spPr bwMode="auto">
          <a:xfrm flipH="1">
            <a:off x="2552700" y="6036973"/>
            <a:ext cx="9159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4257675" y="598458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3316288" y="6262398"/>
            <a:ext cx="2244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congested link</a:t>
            </a:r>
          </a:p>
        </p:txBody>
      </p:sp>
    </p:spTree>
    <p:extLst>
      <p:ext uri="{BB962C8B-B14F-4D97-AF65-F5344CB8AC3E}">
        <p14:creationId xmlns:p14="http://schemas.microsoft.com/office/powerpoint/2010/main" val="3527808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Problems With the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Instantaneous queue length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Poor indicator of expected delay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Fluctuates widely, even at low traffic levels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Leading to routing oscillations</a:t>
            </a:r>
          </a:p>
          <a:p>
            <a:r>
              <a:rPr lang="en-US" dirty="0">
                <a:latin typeface="Arial" charset="0"/>
                <a:cs typeface="Arial" charset="0"/>
              </a:rPr>
              <a:t>Distance-vector routing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Transient loops during (slow) convergence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Triggered by link weight changes, not just failures</a:t>
            </a:r>
          </a:p>
          <a:p>
            <a:r>
              <a:rPr lang="en-US" dirty="0">
                <a:latin typeface="Arial" charset="0"/>
                <a:cs typeface="Arial" charset="0"/>
              </a:rPr>
              <a:t>Protocol overhead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Frequent dissemination of link metric changes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Leading to high overhead in larger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topologies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062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New </a:t>
            </a:r>
            <a:r>
              <a:rPr lang="en-US" dirty="0" err="1">
                <a:latin typeface="Helvetica" charset="0"/>
                <a:ea typeface="ＭＳ Ｐゴシック" charset="0"/>
                <a:cs typeface="ＭＳ Ｐゴシック" charset="0"/>
              </a:rPr>
              <a:t>ARPAnet</a:t>
            </a: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 Routing (1979)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Averaging of the link metric over time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Old: Instantaneous delay fluctuates a lot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New: Averaging reduces the fluctuations</a:t>
            </a:r>
          </a:p>
          <a:p>
            <a:r>
              <a:rPr lang="en-US" dirty="0">
                <a:latin typeface="Arial" charset="0"/>
                <a:cs typeface="Arial" charset="0"/>
              </a:rPr>
              <a:t>Link-state protocol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Old: Distance-vector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computation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leads to loops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New: Link-state protocol where each router computes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paths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based on the complete topology</a:t>
            </a:r>
          </a:p>
          <a:p>
            <a:r>
              <a:rPr lang="en-US" dirty="0">
                <a:latin typeface="Arial" charset="0"/>
                <a:cs typeface="Arial" charset="0"/>
              </a:rPr>
              <a:t>Reduce frequency of updates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Old: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Too many update messages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New: Send updates if change passes a threshold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Performance of New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2982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Light load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Delay dominated by the constant part (transmission delay and propagation delay)</a:t>
            </a:r>
          </a:p>
          <a:p>
            <a:r>
              <a:rPr lang="en-US" dirty="0">
                <a:latin typeface="Arial" charset="0"/>
                <a:cs typeface="Arial" charset="0"/>
              </a:rPr>
              <a:t>Medium load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Queuing delay is no longer negligible on all links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Moderate traffic shifts to avoid congestion</a:t>
            </a:r>
          </a:p>
          <a:p>
            <a:r>
              <a:rPr lang="en-US" dirty="0">
                <a:latin typeface="Arial" charset="0"/>
                <a:cs typeface="Arial" charset="0"/>
              </a:rPr>
              <a:t>Heavy load</a:t>
            </a:r>
          </a:p>
          <a:p>
            <a:pPr lvl="1"/>
            <a:r>
              <a:rPr lang="en-US" i="1" dirty="0">
                <a:latin typeface="Arial" charset="0"/>
                <a:ea typeface="Arial" charset="0"/>
                <a:cs typeface="Arial" charset="0"/>
              </a:rPr>
              <a:t>Very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high metrics on congested links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Busy links look bad to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all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of the routers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Routers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may send packets on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longer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paths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756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Revised </a:t>
            </a:r>
            <a:r>
              <a:rPr lang="en-US" dirty="0" err="1">
                <a:latin typeface="Helvetica" charset="0"/>
                <a:ea typeface="ＭＳ Ｐゴシック" charset="0"/>
                <a:cs typeface="ＭＳ Ｐゴシック" charset="0"/>
              </a:rPr>
              <a:t>ARPAnet</a:t>
            </a: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 Metric (1987)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6891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Limit path length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Bound the value of the link metric</a:t>
            </a:r>
          </a:p>
          <a:p>
            <a:pPr lvl="1"/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This link is busy enough to go two extra hops</a:t>
            </a:r>
            <a:r>
              <a:rPr lang="ja-JP" altLang="en-US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Prevent over-reacting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Shed traffic from a congested link gradually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Starting with alternate paths that are </a:t>
            </a:r>
            <a:r>
              <a:rPr lang="en-US" i="1" dirty="0" smtClean="0">
                <a:latin typeface="Arial" charset="0"/>
                <a:ea typeface="Arial" charset="0"/>
                <a:cs typeface="Arial" charset="0"/>
              </a:rPr>
              <a:t>slightly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longer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Through weighted average in computing the metric, and limits on the change from one period to the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next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New algorithm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New way of computing the link weights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No change to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routing protocol or path computation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223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33140</TotalTime>
  <Words>819</Words>
  <Application>Microsoft Macintosh PowerPoint</Application>
  <PresentationFormat>On-screen Show (4:3)</PresentationFormat>
  <Paragraphs>188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Traffic Management</vt:lpstr>
      <vt:lpstr>Simple Traffic Management</vt:lpstr>
      <vt:lpstr>Automatically Adapting the Link Weights</vt:lpstr>
      <vt:lpstr>Original ARPAnet Routing (1969)</vt:lpstr>
      <vt:lpstr>Problems With the Algorithm</vt:lpstr>
      <vt:lpstr>New ARPAnet Routing (1979)</vt:lpstr>
      <vt:lpstr>Performance of New Algorithm</vt:lpstr>
      <vt:lpstr>Revised ARPAnet Metric (1987)</vt:lpstr>
      <vt:lpstr>Optimizing the “Static”  Link Weights</vt:lpstr>
      <vt:lpstr>Routing With “Static” Link Weights</vt:lpstr>
      <vt:lpstr>Setting the Link Weights</vt:lpstr>
      <vt:lpstr>Measure, Model, Control</vt:lpstr>
      <vt:lpstr>Pros and Cons</vt:lpstr>
      <vt:lpstr>MPLS-TE</vt:lpstr>
      <vt:lpstr>Explicit End-to-End Paths</vt:lpstr>
      <vt:lpstr>MPLS-TE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1055</cp:revision>
  <cp:lastPrinted>2013-10-16T04:02:28Z</cp:lastPrinted>
  <dcterms:created xsi:type="dcterms:W3CDTF">2011-07-06T20:32:25Z</dcterms:created>
  <dcterms:modified xsi:type="dcterms:W3CDTF">2013-10-22T15:29:41Z</dcterms:modified>
</cp:coreProperties>
</file>