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383" r:id="rId2"/>
    <p:sldId id="1385" r:id="rId3"/>
    <p:sldId id="1386" r:id="rId4"/>
    <p:sldId id="1387" r:id="rId5"/>
    <p:sldId id="1388" r:id="rId6"/>
    <p:sldId id="1389" r:id="rId7"/>
    <p:sldId id="1390" r:id="rId8"/>
    <p:sldId id="1391" r:id="rId9"/>
    <p:sldId id="1392" r:id="rId10"/>
    <p:sldId id="1393" r:id="rId11"/>
    <p:sldId id="1394" r:id="rId12"/>
    <p:sldId id="1395" r:id="rId13"/>
    <p:sldId id="1396" r:id="rId14"/>
    <p:sldId id="1397" r:id="rId15"/>
    <p:sldId id="1398" r:id="rId16"/>
    <p:sldId id="1399" r:id="rId17"/>
    <p:sldId id="1400" r:id="rId18"/>
    <p:sldId id="1401" r:id="rId19"/>
    <p:sldId id="1402" r:id="rId20"/>
    <p:sldId id="140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90" autoAdjust="0"/>
    <p:restoredTop sz="99877" autoAdjust="0"/>
  </p:normalViewPr>
  <p:slideViewPr>
    <p:cSldViewPr snapToGrid="0" snapToObjects="1">
      <p:cViewPr varScale="1">
        <p:scale>
          <a:sx n="117" d="100"/>
          <a:sy n="117" d="100"/>
        </p:scale>
        <p:origin x="-96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10/16/13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10/16/13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10/16/13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Jennifer Rexford</a:t>
            </a:r>
          </a:p>
          <a:p>
            <a:r>
              <a:rPr lang="en-US" sz="2800" dirty="0" smtClean="0"/>
              <a:t>Princeton </a:t>
            </a:r>
            <a:r>
              <a:rPr lang="en-US" sz="2800" smtClean="0"/>
              <a:t>University</a:t>
            </a:r>
            <a:endParaRPr lang="en-US" sz="2800" dirty="0" smtClean="0"/>
          </a:p>
          <a:p>
            <a:r>
              <a:rPr lang="en-US" sz="2800" dirty="0" smtClean="0"/>
              <a:t>MW 11:00am-12:20pm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12" y="1958277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Data-Center Traffic Management</a:t>
            </a:r>
          </a:p>
          <a:p>
            <a:r>
              <a:rPr lang="en-US" sz="2400" dirty="0"/>
              <a:t>COS 597E: Software Defined Networking</a:t>
            </a:r>
          </a:p>
        </p:txBody>
      </p:sp>
    </p:spTree>
    <p:extLst>
      <p:ext uri="{BB962C8B-B14F-4D97-AF65-F5344CB8AC3E}">
        <p14:creationId xmlns:p14="http://schemas.microsoft.com/office/powerpoint/2010/main" val="303347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Virtual Switch in Server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5BC5AF6F-37A6-8241-BE96-66E35FA235F4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10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2863"/>
            <a:ext cx="68580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2286000" y="3886200"/>
            <a:ext cx="22860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9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Top-of-Rack Architecture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Rack of servers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Commodity servers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And top-of-rack switch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Modular design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Preconfigured racks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Power, network, and</a:t>
            </a:r>
            <a:br>
              <a:rPr lang="en-US">
                <a:latin typeface="Calibri" charset="0"/>
                <a:ea typeface="ＭＳ Ｐゴシック" charset="0"/>
              </a:rPr>
            </a:br>
            <a:r>
              <a:rPr lang="en-US">
                <a:latin typeface="Calibri" charset="0"/>
                <a:ea typeface="ＭＳ Ｐゴシック" charset="0"/>
              </a:rPr>
              <a:t>storage cabling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442919A8-66BA-6647-A661-189DA1F5FBC1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11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4229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2" name="Straight Arrow Connector 8"/>
          <p:cNvCxnSpPr>
            <a:cxnSpLocks noChangeShapeType="1"/>
          </p:cNvCxnSpPr>
          <p:nvPr/>
        </p:nvCxnSpPr>
        <p:spPr bwMode="auto">
          <a:xfrm>
            <a:off x="4114800" y="2057400"/>
            <a:ext cx="1905000" cy="1219200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9275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Aggregate to the Next Level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820FDEB8-C3E3-4B4F-AEB6-DB9A3FF861D2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12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380413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4114800"/>
            <a:ext cx="8382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6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769675"/>
            <a:ext cx="40322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Modularity, Modularity, Modularity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Containers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Many containers</a:t>
            </a:r>
          </a:p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52E7309F-007A-D943-BAC7-F5E17E00DEF4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13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317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4944"/>
            <a:ext cx="4203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30" y="3886200"/>
            <a:ext cx="38862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6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Data Center Network Topology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2B9385C6-410D-D641-AA4B-FA5CAEB6101A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14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00250" y="303530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cxnSp>
        <p:nvCxnSpPr>
          <p:cNvPr id="6" name="Straight Connector 57"/>
          <p:cNvCxnSpPr>
            <a:cxnSpLocks noChangeShapeType="1"/>
          </p:cNvCxnSpPr>
          <p:nvPr/>
        </p:nvCxnSpPr>
        <p:spPr bwMode="auto">
          <a:xfrm>
            <a:off x="685800" y="195421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016879" y="182436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CR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440313" y="182436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CR</a:t>
            </a: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041668" y="25862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/>
              <a:t>AR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940680" y="25862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97058" y="25862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554737" y="25862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cxnSp>
        <p:nvCxnSpPr>
          <p:cNvPr id="32792" name="AutoShape 13"/>
          <p:cNvCxnSpPr>
            <a:cxnSpLocks noChangeShapeType="1"/>
          </p:cNvCxnSpPr>
          <p:nvPr/>
        </p:nvCxnSpPr>
        <p:spPr bwMode="auto">
          <a:xfrm rot="5400000">
            <a:off x="3467894" y="184864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AutoShape 14"/>
          <p:cNvCxnSpPr>
            <a:cxnSpLocks noChangeShapeType="1"/>
          </p:cNvCxnSpPr>
          <p:nvPr/>
        </p:nvCxnSpPr>
        <p:spPr bwMode="auto">
          <a:xfrm rot="5400000" flipH="1" flipV="1">
            <a:off x="4179094" y="113744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AutoShape 15"/>
          <p:cNvCxnSpPr>
            <a:cxnSpLocks noChangeShapeType="1"/>
          </p:cNvCxnSpPr>
          <p:nvPr/>
        </p:nvCxnSpPr>
        <p:spPr bwMode="auto">
          <a:xfrm rot="5400000">
            <a:off x="4629150" y="158750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AutoShape 16"/>
          <p:cNvCxnSpPr>
            <a:cxnSpLocks noChangeShapeType="1"/>
          </p:cNvCxnSpPr>
          <p:nvPr/>
        </p:nvCxnSpPr>
        <p:spPr bwMode="auto">
          <a:xfrm rot="16200000" flipH="1">
            <a:off x="5457031" y="225822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AutoShape 17"/>
          <p:cNvCxnSpPr>
            <a:cxnSpLocks noChangeShapeType="1"/>
          </p:cNvCxnSpPr>
          <p:nvPr/>
        </p:nvCxnSpPr>
        <p:spPr bwMode="auto">
          <a:xfrm rot="16200000" flipH="1">
            <a:off x="5935663" y="177958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7" name="AutoShape 18"/>
          <p:cNvCxnSpPr>
            <a:cxnSpLocks noChangeShapeType="1"/>
          </p:cNvCxnSpPr>
          <p:nvPr/>
        </p:nvCxnSpPr>
        <p:spPr bwMode="auto">
          <a:xfrm rot="16200000" flipH="1">
            <a:off x="5224463" y="106838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AutoShape 19"/>
          <p:cNvCxnSpPr>
            <a:cxnSpLocks noChangeShapeType="1"/>
          </p:cNvCxnSpPr>
          <p:nvPr/>
        </p:nvCxnSpPr>
        <p:spPr bwMode="auto">
          <a:xfrm rot="5400000">
            <a:off x="3917950" y="229870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9" name="AutoShape 20"/>
          <p:cNvCxnSpPr>
            <a:cxnSpLocks noChangeShapeType="1"/>
          </p:cNvCxnSpPr>
          <p:nvPr/>
        </p:nvCxnSpPr>
        <p:spPr bwMode="auto">
          <a:xfrm rot="16200000" flipH="1">
            <a:off x="4745831" y="154702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572000" y="2305050"/>
            <a:ext cx="62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952042" y="322333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053032" y="322333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32807" name="AutoShape 59"/>
          <p:cNvCxnSpPr>
            <a:cxnSpLocks noChangeShapeType="1"/>
          </p:cNvCxnSpPr>
          <p:nvPr/>
        </p:nvCxnSpPr>
        <p:spPr bwMode="auto">
          <a:xfrm rot="5400000" flipH="1" flipV="1">
            <a:off x="3042444" y="303609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AutoShape 60"/>
          <p:cNvCxnSpPr>
            <a:cxnSpLocks noChangeShapeType="1"/>
          </p:cNvCxnSpPr>
          <p:nvPr/>
        </p:nvCxnSpPr>
        <p:spPr bwMode="auto">
          <a:xfrm rot="16200000" flipV="1">
            <a:off x="3492501" y="258603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9" name="AutoShape 61"/>
          <p:cNvCxnSpPr>
            <a:cxnSpLocks noChangeShapeType="1"/>
          </p:cNvCxnSpPr>
          <p:nvPr/>
        </p:nvCxnSpPr>
        <p:spPr bwMode="auto">
          <a:xfrm rot="5400000" flipH="1" flipV="1">
            <a:off x="3942557" y="303609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0" name="AutoShape 62"/>
          <p:cNvCxnSpPr>
            <a:cxnSpLocks noChangeShapeType="1"/>
          </p:cNvCxnSpPr>
          <p:nvPr/>
        </p:nvCxnSpPr>
        <p:spPr bwMode="auto">
          <a:xfrm rot="5400000" flipH="1" flipV="1">
            <a:off x="3492501" y="258603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1" name="AutoShape 63"/>
          <p:cNvCxnSpPr>
            <a:cxnSpLocks noChangeShapeType="1"/>
          </p:cNvCxnSpPr>
          <p:nvPr/>
        </p:nvCxnSpPr>
        <p:spPr bwMode="auto">
          <a:xfrm>
            <a:off x="3405188" y="334486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2" name="AutoShape 64"/>
          <p:cNvCxnSpPr>
            <a:cxnSpLocks noChangeShapeType="1"/>
          </p:cNvCxnSpPr>
          <p:nvPr/>
        </p:nvCxnSpPr>
        <p:spPr bwMode="auto">
          <a:xfrm rot="5400000" flipH="1" flipV="1">
            <a:off x="3009106" y="283130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3" name="AutoShape 65"/>
          <p:cNvCxnSpPr>
            <a:cxnSpLocks noChangeShapeType="1"/>
          </p:cNvCxnSpPr>
          <p:nvPr/>
        </p:nvCxnSpPr>
        <p:spPr bwMode="auto">
          <a:xfrm rot="5400000" flipH="1" flipV="1">
            <a:off x="2559050" y="328136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4" name="AutoShape 66"/>
          <p:cNvCxnSpPr>
            <a:cxnSpLocks noChangeShapeType="1"/>
          </p:cNvCxnSpPr>
          <p:nvPr/>
        </p:nvCxnSpPr>
        <p:spPr bwMode="auto">
          <a:xfrm rot="16200000" flipV="1">
            <a:off x="3009106" y="368538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AutoShape 67"/>
          <p:cNvCxnSpPr>
            <a:cxnSpLocks noChangeShapeType="1"/>
          </p:cNvCxnSpPr>
          <p:nvPr/>
        </p:nvCxnSpPr>
        <p:spPr bwMode="auto">
          <a:xfrm rot="5400000" flipH="1" flipV="1">
            <a:off x="3459163" y="328136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540202" y="144780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98295" y="395146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99285" y="395146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32825" name="AutoShape 69"/>
          <p:cNvCxnSpPr>
            <a:cxnSpLocks noChangeShapeType="1"/>
          </p:cNvCxnSpPr>
          <p:nvPr/>
        </p:nvCxnSpPr>
        <p:spPr bwMode="auto">
          <a:xfrm rot="5400000" flipH="1" flipV="1">
            <a:off x="2615406" y="395684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6" name="AutoShape 70"/>
          <p:cNvCxnSpPr>
            <a:cxnSpLocks noChangeShapeType="1"/>
          </p:cNvCxnSpPr>
          <p:nvPr/>
        </p:nvCxnSpPr>
        <p:spPr bwMode="auto">
          <a:xfrm rot="16200000" flipV="1">
            <a:off x="2165350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7" name="AutoShape 71"/>
          <p:cNvCxnSpPr>
            <a:cxnSpLocks noChangeShapeType="1"/>
          </p:cNvCxnSpPr>
          <p:nvPr/>
        </p:nvCxnSpPr>
        <p:spPr bwMode="auto">
          <a:xfrm rot="16200000" flipV="1">
            <a:off x="2614612" y="395446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28" name="AutoShape 72"/>
          <p:cNvCxnSpPr>
            <a:cxnSpLocks noChangeShapeType="1"/>
          </p:cNvCxnSpPr>
          <p:nvPr/>
        </p:nvCxnSpPr>
        <p:spPr bwMode="auto">
          <a:xfrm rot="16200000" flipV="1">
            <a:off x="3064669" y="440451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80"/>
          <p:cNvSpPr>
            <a:spLocks noChangeArrowheads="1"/>
          </p:cNvSpPr>
          <p:nvPr/>
        </p:nvSpPr>
        <p:spPr bwMode="auto">
          <a:xfrm rot="16171351">
            <a:off x="214395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 rot="16171351">
            <a:off x="304296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45" name="AutoShape 82"/>
          <p:cNvSpPr>
            <a:spLocks noChangeArrowheads="1"/>
          </p:cNvSpPr>
          <p:nvPr/>
        </p:nvSpPr>
        <p:spPr bwMode="auto">
          <a:xfrm rot="16171351">
            <a:off x="2489819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2841625" y="466725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39" name="AutoShape 69"/>
          <p:cNvCxnSpPr>
            <a:cxnSpLocks noChangeShapeType="1"/>
          </p:cNvCxnSpPr>
          <p:nvPr/>
        </p:nvCxnSpPr>
        <p:spPr bwMode="auto">
          <a:xfrm rot="5400000" flipH="1" flipV="1">
            <a:off x="2788444" y="412988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0" name="AutoShape 69"/>
          <p:cNvCxnSpPr>
            <a:cxnSpLocks noChangeShapeType="1"/>
          </p:cNvCxnSpPr>
          <p:nvPr/>
        </p:nvCxnSpPr>
        <p:spPr bwMode="auto">
          <a:xfrm rot="16200000" flipV="1">
            <a:off x="2338387" y="423068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4804231" y="395146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3905221" y="395146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32847" name="AutoShape 69"/>
          <p:cNvCxnSpPr>
            <a:cxnSpLocks noChangeShapeType="1"/>
          </p:cNvCxnSpPr>
          <p:nvPr/>
        </p:nvCxnSpPr>
        <p:spPr bwMode="auto">
          <a:xfrm rot="5400000" flipH="1" flipV="1">
            <a:off x="4321175" y="395763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8" name="AutoShape 70"/>
          <p:cNvCxnSpPr>
            <a:cxnSpLocks noChangeShapeType="1"/>
          </p:cNvCxnSpPr>
          <p:nvPr/>
        </p:nvCxnSpPr>
        <p:spPr bwMode="auto">
          <a:xfrm rot="16200000" flipV="1">
            <a:off x="3871913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49" name="AutoShape 71"/>
          <p:cNvCxnSpPr>
            <a:cxnSpLocks noChangeShapeType="1"/>
          </p:cNvCxnSpPr>
          <p:nvPr/>
        </p:nvCxnSpPr>
        <p:spPr bwMode="auto">
          <a:xfrm rot="16200000" flipV="1">
            <a:off x="4321175" y="395446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50" name="AutoShape 72"/>
          <p:cNvCxnSpPr>
            <a:cxnSpLocks noChangeShapeType="1"/>
          </p:cNvCxnSpPr>
          <p:nvPr/>
        </p:nvCxnSpPr>
        <p:spPr bwMode="auto">
          <a:xfrm rot="16200000" flipV="1">
            <a:off x="4770438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80"/>
          <p:cNvSpPr>
            <a:spLocks noChangeArrowheads="1"/>
          </p:cNvSpPr>
          <p:nvPr/>
        </p:nvSpPr>
        <p:spPr bwMode="auto">
          <a:xfrm rot="16171351">
            <a:off x="3849890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6" name="AutoShape 82"/>
          <p:cNvSpPr>
            <a:spLocks noChangeArrowheads="1"/>
          </p:cNvSpPr>
          <p:nvPr/>
        </p:nvSpPr>
        <p:spPr bwMode="auto">
          <a:xfrm rot="16171351">
            <a:off x="4748899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7" name="AutoShape 82"/>
          <p:cNvSpPr>
            <a:spLocks noChangeArrowheads="1"/>
          </p:cNvSpPr>
          <p:nvPr/>
        </p:nvSpPr>
        <p:spPr bwMode="auto">
          <a:xfrm rot="16171351">
            <a:off x="419575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533900" y="46672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61" name="AutoShape 69"/>
          <p:cNvCxnSpPr>
            <a:cxnSpLocks noChangeShapeType="1"/>
          </p:cNvCxnSpPr>
          <p:nvPr/>
        </p:nvCxnSpPr>
        <p:spPr bwMode="auto">
          <a:xfrm rot="5400000" flipH="1" flipV="1">
            <a:off x="4494213" y="413067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2" name="AutoShape 69"/>
          <p:cNvCxnSpPr>
            <a:cxnSpLocks noChangeShapeType="1"/>
          </p:cNvCxnSpPr>
          <p:nvPr/>
        </p:nvCxnSpPr>
        <p:spPr bwMode="auto">
          <a:xfrm rot="16200000" flipV="1">
            <a:off x="4044950" y="423068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3" name="AutoShape 64"/>
          <p:cNvCxnSpPr>
            <a:cxnSpLocks noChangeShapeType="1"/>
          </p:cNvCxnSpPr>
          <p:nvPr/>
        </p:nvCxnSpPr>
        <p:spPr bwMode="auto">
          <a:xfrm rot="16200000" flipV="1">
            <a:off x="3861594" y="283289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4" name="AutoShape 65"/>
          <p:cNvCxnSpPr>
            <a:cxnSpLocks noChangeShapeType="1"/>
          </p:cNvCxnSpPr>
          <p:nvPr/>
        </p:nvCxnSpPr>
        <p:spPr bwMode="auto">
          <a:xfrm rot="16200000" flipV="1">
            <a:off x="3412331" y="328215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5" name="AutoShape 66"/>
          <p:cNvCxnSpPr>
            <a:cxnSpLocks noChangeShapeType="1"/>
          </p:cNvCxnSpPr>
          <p:nvPr/>
        </p:nvCxnSpPr>
        <p:spPr bwMode="auto">
          <a:xfrm rot="5400000" flipH="1" flipV="1">
            <a:off x="3862388" y="368458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66" name="AutoShape 67"/>
          <p:cNvCxnSpPr>
            <a:cxnSpLocks noChangeShapeType="1"/>
          </p:cNvCxnSpPr>
          <p:nvPr/>
        </p:nvCxnSpPr>
        <p:spPr bwMode="auto">
          <a:xfrm rot="16200000" flipV="1">
            <a:off x="4311650" y="328295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397500" y="3870325"/>
            <a:ext cx="62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19800" y="4572000"/>
            <a:ext cx="2743200" cy="1169988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Key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CR = Core Router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AR = Access Router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S = Ethernet Switch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A = Rack of app. servers         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03425" y="510381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~ 1,000 servers/pod</a:t>
            </a:r>
          </a:p>
        </p:txBody>
      </p:sp>
      <p:cxnSp>
        <p:nvCxnSpPr>
          <p:cNvPr id="32870" name="AutoShape 17"/>
          <p:cNvCxnSpPr>
            <a:cxnSpLocks noChangeShapeType="1"/>
          </p:cNvCxnSpPr>
          <p:nvPr/>
        </p:nvCxnSpPr>
        <p:spPr bwMode="auto">
          <a:xfrm rot="5400000" flipH="1" flipV="1">
            <a:off x="5553075" y="158591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1" name="AutoShape 17"/>
          <p:cNvCxnSpPr>
            <a:cxnSpLocks noChangeShapeType="1"/>
          </p:cNvCxnSpPr>
          <p:nvPr/>
        </p:nvCxnSpPr>
        <p:spPr bwMode="auto">
          <a:xfrm rot="16200000" flipV="1">
            <a:off x="5400675" y="159702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2" name="AutoShape 17"/>
          <p:cNvCxnSpPr>
            <a:cxnSpLocks noChangeShapeType="1"/>
          </p:cNvCxnSpPr>
          <p:nvPr/>
        </p:nvCxnSpPr>
        <p:spPr bwMode="auto">
          <a:xfrm rot="5400000">
            <a:off x="5467350" y="166211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3" name="AutoShape 17"/>
          <p:cNvCxnSpPr>
            <a:cxnSpLocks noChangeShapeType="1"/>
          </p:cNvCxnSpPr>
          <p:nvPr/>
        </p:nvCxnSpPr>
        <p:spPr bwMode="auto">
          <a:xfrm rot="5400000" flipH="1" flipV="1">
            <a:off x="4118769" y="158035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4" name="AutoShape 17"/>
          <p:cNvCxnSpPr>
            <a:cxnSpLocks noChangeShapeType="1"/>
          </p:cNvCxnSpPr>
          <p:nvPr/>
        </p:nvCxnSpPr>
        <p:spPr bwMode="auto">
          <a:xfrm rot="16200000" flipV="1">
            <a:off x="3966369" y="158511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75" name="AutoShape 17"/>
          <p:cNvCxnSpPr>
            <a:cxnSpLocks noChangeShapeType="1"/>
          </p:cNvCxnSpPr>
          <p:nvPr/>
        </p:nvCxnSpPr>
        <p:spPr bwMode="auto">
          <a:xfrm rot="5400000">
            <a:off x="4037013" y="165576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6949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Capacity Mismatch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D9322D93-BF07-4948-948C-FB31F364D418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15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004888" y="3071813"/>
            <a:ext cx="3281362" cy="2286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964167" y="1937390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CR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685451" y="1937390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CR</a:t>
            </a: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988956" y="26230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/>
              <a:t>AR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887968" y="26230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890290" y="26230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781945" y="26230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cxnSp>
        <p:nvCxnSpPr>
          <p:cNvPr id="12" name="AutoShape 13"/>
          <p:cNvCxnSpPr>
            <a:cxnSpLocks noChangeShapeType="1"/>
            <a:stCxn id="6" idx="4"/>
            <a:endCxn id="8" idx="0"/>
          </p:cNvCxnSpPr>
          <p:nvPr/>
        </p:nvCxnSpPr>
        <p:spPr bwMode="auto">
          <a:xfrm rot="5400000">
            <a:off x="2453481" y="1923257"/>
            <a:ext cx="422275" cy="97631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" name="AutoShape 14"/>
          <p:cNvCxnSpPr>
            <a:cxnSpLocks noChangeShapeType="1"/>
            <a:endCxn id="7" idx="4"/>
          </p:cNvCxnSpPr>
          <p:nvPr/>
        </p:nvCxnSpPr>
        <p:spPr bwMode="auto">
          <a:xfrm rot="5400000" flipH="1" flipV="1">
            <a:off x="3813969" y="562769"/>
            <a:ext cx="422275" cy="36972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" name="AutoShape 15"/>
          <p:cNvCxnSpPr>
            <a:cxnSpLocks noChangeShapeType="1"/>
            <a:stCxn id="7" idx="4"/>
            <a:endCxn id="9" idx="0"/>
          </p:cNvCxnSpPr>
          <p:nvPr/>
        </p:nvCxnSpPr>
        <p:spPr bwMode="auto">
          <a:xfrm rot="5400000">
            <a:off x="4264025" y="1012825"/>
            <a:ext cx="422275" cy="2797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" name="AutoShape 16"/>
          <p:cNvCxnSpPr>
            <a:cxnSpLocks noChangeShapeType="1"/>
            <a:stCxn id="7" idx="4"/>
            <a:endCxn id="10" idx="0"/>
          </p:cNvCxnSpPr>
          <p:nvPr/>
        </p:nvCxnSpPr>
        <p:spPr bwMode="auto">
          <a:xfrm rot="16200000" flipH="1">
            <a:off x="5765006" y="2309019"/>
            <a:ext cx="422275" cy="2047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" name="AutoShape 17"/>
          <p:cNvCxnSpPr>
            <a:cxnSpLocks noChangeShapeType="1"/>
            <a:stCxn id="7" idx="4"/>
            <a:endCxn id="11" idx="0"/>
          </p:cNvCxnSpPr>
          <p:nvPr/>
        </p:nvCxnSpPr>
        <p:spPr bwMode="auto">
          <a:xfrm rot="16200000" flipH="1">
            <a:off x="6211094" y="1862931"/>
            <a:ext cx="422275" cy="10969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" name="AutoShape 18"/>
          <p:cNvCxnSpPr>
            <a:cxnSpLocks noChangeShapeType="1"/>
            <a:stCxn id="6" idx="4"/>
            <a:endCxn id="11" idx="0"/>
          </p:cNvCxnSpPr>
          <p:nvPr/>
        </p:nvCxnSpPr>
        <p:spPr bwMode="auto">
          <a:xfrm rot="16200000" flipH="1">
            <a:off x="4850606" y="502444"/>
            <a:ext cx="422275" cy="38179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" name="AutoShape 19"/>
          <p:cNvCxnSpPr>
            <a:cxnSpLocks noChangeShapeType="1"/>
            <a:stCxn id="6" idx="4"/>
            <a:endCxn id="9" idx="0"/>
          </p:cNvCxnSpPr>
          <p:nvPr/>
        </p:nvCxnSpPr>
        <p:spPr bwMode="auto">
          <a:xfrm rot="5400000">
            <a:off x="2903537" y="2373313"/>
            <a:ext cx="422275" cy="762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" name="AutoShape 20"/>
          <p:cNvCxnSpPr>
            <a:cxnSpLocks noChangeShapeType="1"/>
            <a:stCxn id="6" idx="4"/>
            <a:endCxn id="10" idx="0"/>
          </p:cNvCxnSpPr>
          <p:nvPr/>
        </p:nvCxnSpPr>
        <p:spPr bwMode="auto">
          <a:xfrm rot="16200000" flipH="1">
            <a:off x="4404519" y="948531"/>
            <a:ext cx="422275" cy="29257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899330" y="32601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2000320" y="32601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22" name="AutoShape 59"/>
          <p:cNvCxnSpPr>
            <a:cxnSpLocks noChangeShapeType="1"/>
            <a:endCxn id="8" idx="4"/>
          </p:cNvCxnSpPr>
          <p:nvPr/>
        </p:nvCxnSpPr>
        <p:spPr bwMode="auto">
          <a:xfrm rot="5400000" flipH="1" flipV="1">
            <a:off x="1989138" y="3073400"/>
            <a:ext cx="37465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3" name="AutoShape 60"/>
          <p:cNvCxnSpPr>
            <a:cxnSpLocks noChangeShapeType="1"/>
            <a:endCxn id="8" idx="4"/>
          </p:cNvCxnSpPr>
          <p:nvPr/>
        </p:nvCxnSpPr>
        <p:spPr bwMode="auto">
          <a:xfrm rot="16200000" flipV="1">
            <a:off x="2438401" y="2624137"/>
            <a:ext cx="374650" cy="89852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4" name="AutoShape 61"/>
          <p:cNvCxnSpPr>
            <a:cxnSpLocks noChangeShapeType="1"/>
            <a:endCxn id="9" idx="4"/>
          </p:cNvCxnSpPr>
          <p:nvPr/>
        </p:nvCxnSpPr>
        <p:spPr bwMode="auto">
          <a:xfrm rot="5400000" flipH="1" flipV="1">
            <a:off x="2888457" y="3072606"/>
            <a:ext cx="374650" cy="15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5" name="AutoShape 62"/>
          <p:cNvCxnSpPr>
            <a:cxnSpLocks noChangeShapeType="1"/>
            <a:endCxn id="9" idx="4"/>
          </p:cNvCxnSpPr>
          <p:nvPr/>
        </p:nvCxnSpPr>
        <p:spPr bwMode="auto">
          <a:xfrm rot="5400000" flipH="1" flipV="1">
            <a:off x="2439194" y="2623344"/>
            <a:ext cx="374650" cy="90011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6" name="AutoShape 63"/>
          <p:cNvCxnSpPr>
            <a:cxnSpLocks noChangeShapeType="1"/>
          </p:cNvCxnSpPr>
          <p:nvPr/>
        </p:nvCxnSpPr>
        <p:spPr bwMode="auto">
          <a:xfrm>
            <a:off x="2352675" y="3381375"/>
            <a:ext cx="54610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7" name="AutoShape 64"/>
          <p:cNvCxnSpPr>
            <a:cxnSpLocks noChangeShapeType="1"/>
          </p:cNvCxnSpPr>
          <p:nvPr/>
        </p:nvCxnSpPr>
        <p:spPr bwMode="auto">
          <a:xfrm rot="5400000" flipH="1" flipV="1">
            <a:off x="1956594" y="2869407"/>
            <a:ext cx="484187" cy="17526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8" name="AutoShape 65"/>
          <p:cNvCxnSpPr>
            <a:cxnSpLocks noChangeShapeType="1"/>
          </p:cNvCxnSpPr>
          <p:nvPr/>
        </p:nvCxnSpPr>
        <p:spPr bwMode="auto">
          <a:xfrm rot="5400000" flipH="1" flipV="1">
            <a:off x="1507332" y="3318669"/>
            <a:ext cx="484187" cy="8540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9" name="AutoShape 66"/>
          <p:cNvCxnSpPr>
            <a:cxnSpLocks noChangeShapeType="1"/>
          </p:cNvCxnSpPr>
          <p:nvPr/>
        </p:nvCxnSpPr>
        <p:spPr bwMode="auto">
          <a:xfrm rot="16200000" flipV="1">
            <a:off x="1957388" y="3722688"/>
            <a:ext cx="484187" cy="4603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0" name="AutoShape 67"/>
          <p:cNvCxnSpPr>
            <a:cxnSpLocks noChangeShapeType="1"/>
          </p:cNvCxnSpPr>
          <p:nvPr/>
        </p:nvCxnSpPr>
        <p:spPr bwMode="auto">
          <a:xfrm rot="5400000" flipH="1" flipV="1">
            <a:off x="2406650" y="3319463"/>
            <a:ext cx="484187" cy="8524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2045583" y="39882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1146573" y="39882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33" name="AutoShape 69"/>
          <p:cNvCxnSpPr>
            <a:cxnSpLocks noChangeShapeType="1"/>
          </p:cNvCxnSpPr>
          <p:nvPr/>
        </p:nvCxnSpPr>
        <p:spPr bwMode="auto">
          <a:xfrm rot="5400000" flipH="1" flipV="1">
            <a:off x="1562894" y="3993357"/>
            <a:ext cx="422275" cy="89693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70"/>
          <p:cNvCxnSpPr>
            <a:cxnSpLocks noChangeShapeType="1"/>
          </p:cNvCxnSpPr>
          <p:nvPr/>
        </p:nvCxnSpPr>
        <p:spPr bwMode="auto">
          <a:xfrm rot="16200000" flipV="1">
            <a:off x="1112838" y="4440238"/>
            <a:ext cx="422275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71"/>
          <p:cNvCxnSpPr>
            <a:cxnSpLocks noChangeShapeType="1"/>
          </p:cNvCxnSpPr>
          <p:nvPr/>
        </p:nvCxnSpPr>
        <p:spPr bwMode="auto">
          <a:xfrm rot="16200000" flipV="1">
            <a:off x="1562100" y="3990976"/>
            <a:ext cx="422275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72"/>
          <p:cNvCxnSpPr>
            <a:cxnSpLocks noChangeShapeType="1"/>
          </p:cNvCxnSpPr>
          <p:nvPr/>
        </p:nvCxnSpPr>
        <p:spPr bwMode="auto">
          <a:xfrm rot="16200000" flipV="1">
            <a:off x="2012156" y="4441032"/>
            <a:ext cx="422275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7" name="AutoShape 80"/>
          <p:cNvSpPr>
            <a:spLocks noChangeArrowheads="1"/>
          </p:cNvSpPr>
          <p:nvPr/>
        </p:nvSpPr>
        <p:spPr bwMode="auto">
          <a:xfrm rot="16171351">
            <a:off x="1091242" y="4739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8" name="AutoShape 82"/>
          <p:cNvSpPr>
            <a:spLocks noChangeArrowheads="1"/>
          </p:cNvSpPr>
          <p:nvPr/>
        </p:nvSpPr>
        <p:spPr bwMode="auto">
          <a:xfrm rot="16171351">
            <a:off x="1990252" y="4739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39" name="AutoShape 82"/>
          <p:cNvSpPr>
            <a:spLocks noChangeArrowheads="1"/>
          </p:cNvSpPr>
          <p:nvPr/>
        </p:nvSpPr>
        <p:spPr bwMode="auto">
          <a:xfrm rot="16171351">
            <a:off x="1437107" y="47396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1789113" y="4735513"/>
            <a:ext cx="344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1" name="AutoShape 69"/>
          <p:cNvCxnSpPr>
            <a:cxnSpLocks noChangeShapeType="1"/>
          </p:cNvCxnSpPr>
          <p:nvPr/>
        </p:nvCxnSpPr>
        <p:spPr bwMode="auto">
          <a:xfrm rot="5400000" flipH="1" flipV="1">
            <a:off x="1735931" y="4166395"/>
            <a:ext cx="422275" cy="55086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2" name="AutoShape 69"/>
          <p:cNvCxnSpPr>
            <a:cxnSpLocks noChangeShapeType="1"/>
          </p:cNvCxnSpPr>
          <p:nvPr/>
        </p:nvCxnSpPr>
        <p:spPr bwMode="auto">
          <a:xfrm rot="16200000" flipV="1">
            <a:off x="1285875" y="4267201"/>
            <a:ext cx="422275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751519" y="39882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852509" y="39882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45" name="AutoShape 69"/>
          <p:cNvCxnSpPr>
            <a:cxnSpLocks noChangeShapeType="1"/>
          </p:cNvCxnSpPr>
          <p:nvPr/>
        </p:nvCxnSpPr>
        <p:spPr bwMode="auto">
          <a:xfrm rot="5400000" flipH="1" flipV="1">
            <a:off x="3269456" y="3993357"/>
            <a:ext cx="420687" cy="8953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6" name="AutoShape 70"/>
          <p:cNvCxnSpPr>
            <a:cxnSpLocks noChangeShapeType="1"/>
          </p:cNvCxnSpPr>
          <p:nvPr/>
        </p:nvCxnSpPr>
        <p:spPr bwMode="auto">
          <a:xfrm rot="16200000" flipV="1">
            <a:off x="2820194" y="4439444"/>
            <a:ext cx="420687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71"/>
          <p:cNvCxnSpPr>
            <a:cxnSpLocks noChangeShapeType="1"/>
          </p:cNvCxnSpPr>
          <p:nvPr/>
        </p:nvCxnSpPr>
        <p:spPr bwMode="auto">
          <a:xfrm rot="16200000" flipV="1">
            <a:off x="3269456" y="3990182"/>
            <a:ext cx="420687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72"/>
          <p:cNvCxnSpPr>
            <a:cxnSpLocks noChangeShapeType="1"/>
          </p:cNvCxnSpPr>
          <p:nvPr/>
        </p:nvCxnSpPr>
        <p:spPr bwMode="auto">
          <a:xfrm rot="16200000" flipV="1">
            <a:off x="3718719" y="4439444"/>
            <a:ext cx="420687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9" name="AutoShape 80"/>
          <p:cNvSpPr>
            <a:spLocks noChangeArrowheads="1"/>
          </p:cNvSpPr>
          <p:nvPr/>
        </p:nvSpPr>
        <p:spPr bwMode="auto">
          <a:xfrm rot="16171351">
            <a:off x="2797178" y="4738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0" name="AutoShape 82"/>
          <p:cNvSpPr>
            <a:spLocks noChangeArrowheads="1"/>
          </p:cNvSpPr>
          <p:nvPr/>
        </p:nvSpPr>
        <p:spPr bwMode="auto">
          <a:xfrm rot="16171351">
            <a:off x="3696187" y="4738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1" name="AutoShape 82"/>
          <p:cNvSpPr>
            <a:spLocks noChangeArrowheads="1"/>
          </p:cNvSpPr>
          <p:nvPr/>
        </p:nvSpPr>
        <p:spPr bwMode="auto">
          <a:xfrm rot="16171351">
            <a:off x="3143042" y="47384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3481388" y="4733925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rot="5400000" flipH="1" flipV="1">
            <a:off x="3442494" y="4166394"/>
            <a:ext cx="420687" cy="549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4" name="AutoShape 69"/>
          <p:cNvCxnSpPr>
            <a:cxnSpLocks noChangeShapeType="1"/>
          </p:cNvCxnSpPr>
          <p:nvPr/>
        </p:nvCxnSpPr>
        <p:spPr bwMode="auto">
          <a:xfrm rot="16200000" flipV="1">
            <a:off x="2993231" y="4266407"/>
            <a:ext cx="420687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5" name="AutoShape 64"/>
          <p:cNvCxnSpPr>
            <a:cxnSpLocks noChangeShapeType="1"/>
          </p:cNvCxnSpPr>
          <p:nvPr/>
        </p:nvCxnSpPr>
        <p:spPr bwMode="auto">
          <a:xfrm rot="16200000" flipV="1">
            <a:off x="2809875" y="2870201"/>
            <a:ext cx="484187" cy="175101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 rot="16200000" flipV="1">
            <a:off x="2360613" y="3319463"/>
            <a:ext cx="484187" cy="8524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 rot="5400000" flipH="1" flipV="1">
            <a:off x="2809875" y="3722688"/>
            <a:ext cx="484187" cy="460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rot="16200000" flipV="1">
            <a:off x="3259138" y="3319463"/>
            <a:ext cx="484187" cy="8524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4284663" y="3906838"/>
            <a:ext cx="62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cxnSp>
        <p:nvCxnSpPr>
          <p:cNvPr id="60" name="AutoShape 17"/>
          <p:cNvCxnSpPr>
            <a:cxnSpLocks noChangeShapeType="1"/>
          </p:cNvCxnSpPr>
          <p:nvPr/>
        </p:nvCxnSpPr>
        <p:spPr bwMode="auto">
          <a:xfrm rot="5400000" flipH="1" flipV="1">
            <a:off x="5798344" y="1699419"/>
            <a:ext cx="312737" cy="16192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1" name="AutoShape 17"/>
          <p:cNvCxnSpPr>
            <a:cxnSpLocks noChangeShapeType="1"/>
          </p:cNvCxnSpPr>
          <p:nvPr/>
        </p:nvCxnSpPr>
        <p:spPr bwMode="auto">
          <a:xfrm rot="16200000" flipV="1">
            <a:off x="5645944" y="1708944"/>
            <a:ext cx="312737" cy="1428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2" name="AutoShape 17"/>
          <p:cNvCxnSpPr>
            <a:cxnSpLocks noChangeShapeType="1"/>
          </p:cNvCxnSpPr>
          <p:nvPr/>
        </p:nvCxnSpPr>
        <p:spPr bwMode="auto">
          <a:xfrm rot="5400000">
            <a:off x="5712619" y="1775619"/>
            <a:ext cx="322262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 rot="5400000" flipH="1" flipV="1">
            <a:off x="3066257" y="1693068"/>
            <a:ext cx="330200" cy="1571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4" name="AutoShape 17"/>
          <p:cNvCxnSpPr>
            <a:cxnSpLocks noChangeShapeType="1"/>
          </p:cNvCxnSpPr>
          <p:nvPr/>
        </p:nvCxnSpPr>
        <p:spPr bwMode="auto">
          <a:xfrm rot="16200000" flipV="1">
            <a:off x="2913857" y="1697831"/>
            <a:ext cx="330200" cy="14763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5" name="AutoShape 17"/>
          <p:cNvCxnSpPr>
            <a:cxnSpLocks noChangeShapeType="1"/>
          </p:cNvCxnSpPr>
          <p:nvPr/>
        </p:nvCxnSpPr>
        <p:spPr bwMode="auto">
          <a:xfrm rot="5400000">
            <a:off x="2984500" y="1768475"/>
            <a:ext cx="336550" cy="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66" name="Rectangle 65"/>
          <p:cNvSpPr/>
          <p:nvPr/>
        </p:nvSpPr>
        <p:spPr bwMode="auto">
          <a:xfrm>
            <a:off x="4902200" y="3055938"/>
            <a:ext cx="3281363" cy="2286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6796945" y="32360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5897935" y="32360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69" name="AutoShape 59"/>
          <p:cNvCxnSpPr>
            <a:cxnSpLocks noChangeShapeType="1"/>
            <a:endCxn id="10" idx="4"/>
          </p:cNvCxnSpPr>
          <p:nvPr/>
        </p:nvCxnSpPr>
        <p:spPr bwMode="auto">
          <a:xfrm rot="5400000" flipH="1" flipV="1">
            <a:off x="5901532" y="3058318"/>
            <a:ext cx="349250" cy="47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0" name="AutoShape 60"/>
          <p:cNvCxnSpPr>
            <a:cxnSpLocks noChangeShapeType="1"/>
            <a:endCxn id="10" idx="4"/>
          </p:cNvCxnSpPr>
          <p:nvPr/>
        </p:nvCxnSpPr>
        <p:spPr bwMode="auto">
          <a:xfrm rot="16200000" flipV="1">
            <a:off x="6351588" y="2613025"/>
            <a:ext cx="349250" cy="8953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1" name="AutoShape 61"/>
          <p:cNvCxnSpPr>
            <a:cxnSpLocks noChangeShapeType="1"/>
            <a:endCxn id="11" idx="4"/>
          </p:cNvCxnSpPr>
          <p:nvPr/>
        </p:nvCxnSpPr>
        <p:spPr bwMode="auto">
          <a:xfrm rot="16200000" flipV="1">
            <a:off x="6797676" y="3059112"/>
            <a:ext cx="349250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2" name="AutoShape 62"/>
          <p:cNvCxnSpPr>
            <a:cxnSpLocks noChangeShapeType="1"/>
            <a:endCxn id="11" idx="4"/>
          </p:cNvCxnSpPr>
          <p:nvPr/>
        </p:nvCxnSpPr>
        <p:spPr bwMode="auto">
          <a:xfrm rot="5400000" flipH="1" flipV="1">
            <a:off x="6347619" y="2612231"/>
            <a:ext cx="349250" cy="8969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3" name="AutoShape 63"/>
          <p:cNvCxnSpPr>
            <a:cxnSpLocks noChangeShapeType="1"/>
          </p:cNvCxnSpPr>
          <p:nvPr/>
        </p:nvCxnSpPr>
        <p:spPr bwMode="auto">
          <a:xfrm>
            <a:off x="6249988" y="3357563"/>
            <a:ext cx="547687" cy="15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4" name="AutoShape 64"/>
          <p:cNvCxnSpPr>
            <a:cxnSpLocks noChangeShapeType="1"/>
          </p:cNvCxnSpPr>
          <p:nvPr/>
        </p:nvCxnSpPr>
        <p:spPr bwMode="auto">
          <a:xfrm rot="5400000" flipH="1" flipV="1">
            <a:off x="5854700" y="2844801"/>
            <a:ext cx="485775" cy="17526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5" name="AutoShape 65"/>
          <p:cNvCxnSpPr>
            <a:cxnSpLocks noChangeShapeType="1"/>
          </p:cNvCxnSpPr>
          <p:nvPr/>
        </p:nvCxnSpPr>
        <p:spPr bwMode="auto">
          <a:xfrm rot="5400000" flipH="1" flipV="1">
            <a:off x="5404644" y="3294857"/>
            <a:ext cx="485775" cy="8524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6" name="AutoShape 66"/>
          <p:cNvCxnSpPr>
            <a:cxnSpLocks noChangeShapeType="1"/>
          </p:cNvCxnSpPr>
          <p:nvPr/>
        </p:nvCxnSpPr>
        <p:spPr bwMode="auto">
          <a:xfrm rot="16200000" flipV="1">
            <a:off x="5853906" y="3698082"/>
            <a:ext cx="485775" cy="460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7" name="AutoShape 67"/>
          <p:cNvCxnSpPr>
            <a:cxnSpLocks noChangeShapeType="1"/>
          </p:cNvCxnSpPr>
          <p:nvPr/>
        </p:nvCxnSpPr>
        <p:spPr bwMode="auto">
          <a:xfrm rot="5400000" flipH="1" flipV="1">
            <a:off x="6303963" y="3294063"/>
            <a:ext cx="485775" cy="8540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5943198" y="39641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5044188" y="39641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80" name="AutoShape 69"/>
          <p:cNvCxnSpPr>
            <a:cxnSpLocks noChangeShapeType="1"/>
          </p:cNvCxnSpPr>
          <p:nvPr/>
        </p:nvCxnSpPr>
        <p:spPr bwMode="auto">
          <a:xfrm rot="5400000" flipH="1" flipV="1">
            <a:off x="5460206" y="3969544"/>
            <a:ext cx="422275" cy="89693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1" name="AutoShape 70"/>
          <p:cNvCxnSpPr>
            <a:cxnSpLocks noChangeShapeType="1"/>
          </p:cNvCxnSpPr>
          <p:nvPr/>
        </p:nvCxnSpPr>
        <p:spPr bwMode="auto">
          <a:xfrm rot="16200000" flipV="1">
            <a:off x="5010944" y="4417219"/>
            <a:ext cx="422275" cy="15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2" name="AutoShape 71"/>
          <p:cNvCxnSpPr>
            <a:cxnSpLocks noChangeShapeType="1"/>
          </p:cNvCxnSpPr>
          <p:nvPr/>
        </p:nvCxnSpPr>
        <p:spPr bwMode="auto">
          <a:xfrm rot="16200000" flipV="1">
            <a:off x="5461000" y="3967163"/>
            <a:ext cx="422275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3" name="AutoShape 72"/>
          <p:cNvCxnSpPr>
            <a:cxnSpLocks noChangeShapeType="1"/>
          </p:cNvCxnSpPr>
          <p:nvPr/>
        </p:nvCxnSpPr>
        <p:spPr bwMode="auto">
          <a:xfrm rot="16200000" flipV="1">
            <a:off x="5910263" y="4416425"/>
            <a:ext cx="422275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4" name="AutoShape 80"/>
          <p:cNvSpPr>
            <a:spLocks noChangeArrowheads="1"/>
          </p:cNvSpPr>
          <p:nvPr/>
        </p:nvSpPr>
        <p:spPr bwMode="auto">
          <a:xfrm rot="16171351">
            <a:off x="4988857" y="4715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5" name="AutoShape 82"/>
          <p:cNvSpPr>
            <a:spLocks noChangeArrowheads="1"/>
          </p:cNvSpPr>
          <p:nvPr/>
        </p:nvSpPr>
        <p:spPr bwMode="auto">
          <a:xfrm rot="16171351">
            <a:off x="5887867" y="4715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86" name="AutoShape 82"/>
          <p:cNvSpPr>
            <a:spLocks noChangeArrowheads="1"/>
          </p:cNvSpPr>
          <p:nvPr/>
        </p:nvSpPr>
        <p:spPr bwMode="auto">
          <a:xfrm rot="16171351">
            <a:off x="5334722" y="47155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5686425" y="47117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88" name="AutoShape 69"/>
          <p:cNvCxnSpPr>
            <a:cxnSpLocks noChangeShapeType="1"/>
          </p:cNvCxnSpPr>
          <p:nvPr/>
        </p:nvCxnSpPr>
        <p:spPr bwMode="auto">
          <a:xfrm rot="5400000" flipH="1" flipV="1">
            <a:off x="5633244" y="4142581"/>
            <a:ext cx="422275" cy="5508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9" name="AutoShape 69"/>
          <p:cNvCxnSpPr>
            <a:cxnSpLocks noChangeShapeType="1"/>
          </p:cNvCxnSpPr>
          <p:nvPr/>
        </p:nvCxnSpPr>
        <p:spPr bwMode="auto">
          <a:xfrm rot="16200000" flipV="1">
            <a:off x="5183981" y="4244182"/>
            <a:ext cx="422275" cy="34766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7649134" y="39641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6750124" y="39641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92" name="AutoShape 69"/>
          <p:cNvCxnSpPr>
            <a:cxnSpLocks noChangeShapeType="1"/>
          </p:cNvCxnSpPr>
          <p:nvPr/>
        </p:nvCxnSpPr>
        <p:spPr bwMode="auto">
          <a:xfrm rot="5400000" flipH="1" flipV="1">
            <a:off x="7166769" y="3969544"/>
            <a:ext cx="420688" cy="8953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70"/>
          <p:cNvCxnSpPr>
            <a:cxnSpLocks noChangeShapeType="1"/>
          </p:cNvCxnSpPr>
          <p:nvPr/>
        </p:nvCxnSpPr>
        <p:spPr bwMode="auto">
          <a:xfrm rot="16200000" flipV="1">
            <a:off x="6717507" y="4415631"/>
            <a:ext cx="420688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71"/>
          <p:cNvCxnSpPr>
            <a:cxnSpLocks noChangeShapeType="1"/>
          </p:cNvCxnSpPr>
          <p:nvPr/>
        </p:nvCxnSpPr>
        <p:spPr bwMode="auto">
          <a:xfrm rot="16200000" flipV="1">
            <a:off x="7166769" y="3966369"/>
            <a:ext cx="420688" cy="9017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72"/>
          <p:cNvCxnSpPr>
            <a:cxnSpLocks noChangeShapeType="1"/>
          </p:cNvCxnSpPr>
          <p:nvPr/>
        </p:nvCxnSpPr>
        <p:spPr bwMode="auto">
          <a:xfrm rot="16200000" flipV="1">
            <a:off x="7616032" y="4415631"/>
            <a:ext cx="420688" cy="31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6" name="AutoShape 80"/>
          <p:cNvSpPr>
            <a:spLocks noChangeArrowheads="1"/>
          </p:cNvSpPr>
          <p:nvPr/>
        </p:nvSpPr>
        <p:spPr bwMode="auto">
          <a:xfrm rot="16171351">
            <a:off x="6694793" y="4714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7" name="AutoShape 82"/>
          <p:cNvSpPr>
            <a:spLocks noChangeArrowheads="1"/>
          </p:cNvSpPr>
          <p:nvPr/>
        </p:nvSpPr>
        <p:spPr bwMode="auto">
          <a:xfrm rot="16171351">
            <a:off x="7593802" y="4714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8" name="AutoShape 82"/>
          <p:cNvSpPr>
            <a:spLocks noChangeArrowheads="1"/>
          </p:cNvSpPr>
          <p:nvPr/>
        </p:nvSpPr>
        <p:spPr bwMode="auto">
          <a:xfrm rot="16171351">
            <a:off x="7040657" y="47143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7378700" y="4710113"/>
            <a:ext cx="342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100" name="AutoShape 69"/>
          <p:cNvCxnSpPr>
            <a:cxnSpLocks noChangeShapeType="1"/>
          </p:cNvCxnSpPr>
          <p:nvPr/>
        </p:nvCxnSpPr>
        <p:spPr bwMode="auto">
          <a:xfrm rot="5400000" flipH="1" flipV="1">
            <a:off x="7339807" y="4142581"/>
            <a:ext cx="420688" cy="549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69"/>
          <p:cNvCxnSpPr>
            <a:cxnSpLocks noChangeShapeType="1"/>
          </p:cNvCxnSpPr>
          <p:nvPr/>
        </p:nvCxnSpPr>
        <p:spPr bwMode="auto">
          <a:xfrm rot="16200000" flipV="1">
            <a:off x="6890544" y="4242594"/>
            <a:ext cx="420688" cy="3492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64"/>
          <p:cNvCxnSpPr>
            <a:cxnSpLocks noChangeShapeType="1"/>
          </p:cNvCxnSpPr>
          <p:nvPr/>
        </p:nvCxnSpPr>
        <p:spPr bwMode="auto">
          <a:xfrm rot="16200000" flipV="1">
            <a:off x="6706394" y="2845594"/>
            <a:ext cx="485775" cy="175101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3" name="AutoShape 65"/>
          <p:cNvCxnSpPr>
            <a:cxnSpLocks noChangeShapeType="1"/>
          </p:cNvCxnSpPr>
          <p:nvPr/>
        </p:nvCxnSpPr>
        <p:spPr bwMode="auto">
          <a:xfrm rot="16200000" flipV="1">
            <a:off x="6257131" y="3294857"/>
            <a:ext cx="485775" cy="8524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4" name="AutoShape 66"/>
          <p:cNvCxnSpPr>
            <a:cxnSpLocks noChangeShapeType="1"/>
          </p:cNvCxnSpPr>
          <p:nvPr/>
        </p:nvCxnSpPr>
        <p:spPr bwMode="auto">
          <a:xfrm rot="5400000" flipH="1" flipV="1">
            <a:off x="6707188" y="3697288"/>
            <a:ext cx="485775" cy="4762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5" name="AutoShape 67"/>
          <p:cNvCxnSpPr>
            <a:cxnSpLocks noChangeShapeType="1"/>
          </p:cNvCxnSpPr>
          <p:nvPr/>
        </p:nvCxnSpPr>
        <p:spPr bwMode="auto">
          <a:xfrm rot="16200000" flipV="1">
            <a:off x="7156450" y="3295651"/>
            <a:ext cx="485775" cy="8509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6" name="U-Turn Arrow 105"/>
          <p:cNvSpPr/>
          <p:nvPr/>
        </p:nvSpPr>
        <p:spPr>
          <a:xfrm>
            <a:off x="1865313" y="4038600"/>
            <a:ext cx="801687" cy="546100"/>
          </a:xfrm>
          <a:prstGeom prst="uturnArrow">
            <a:avLst>
              <a:gd name="adj1" fmla="val 30955"/>
              <a:gd name="adj2" fmla="val 25000"/>
              <a:gd name="adj3" fmla="val 35250"/>
              <a:gd name="adj4" fmla="val 43750"/>
              <a:gd name="adj5" fmla="val 100000"/>
            </a:avLst>
          </a:prstGeom>
          <a:gradFill>
            <a:gsLst>
              <a:gs pos="0">
                <a:srgbClr val="00863D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~ 5:1</a:t>
            </a:r>
          </a:p>
        </p:txBody>
      </p:sp>
      <p:sp>
        <p:nvSpPr>
          <p:cNvPr id="107" name="U-Turn Arrow 106"/>
          <p:cNvSpPr/>
          <p:nvPr/>
        </p:nvSpPr>
        <p:spPr>
          <a:xfrm>
            <a:off x="1560513" y="3608388"/>
            <a:ext cx="2362200" cy="990600"/>
          </a:xfrm>
          <a:prstGeom prst="uturnArrow">
            <a:avLst>
              <a:gd name="adj1" fmla="val 7680"/>
              <a:gd name="adj2" fmla="val 11727"/>
              <a:gd name="adj3" fmla="val 18778"/>
              <a:gd name="adj4" fmla="val 58519"/>
              <a:gd name="adj5" fmla="val 1000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~ 40:1</a:t>
            </a:r>
          </a:p>
        </p:txBody>
      </p:sp>
      <p:sp>
        <p:nvSpPr>
          <p:cNvPr id="108" name="U-Turn Arrow 107"/>
          <p:cNvSpPr/>
          <p:nvPr/>
        </p:nvSpPr>
        <p:spPr>
          <a:xfrm>
            <a:off x="1295400" y="2362200"/>
            <a:ext cx="6172200" cy="2236788"/>
          </a:xfrm>
          <a:prstGeom prst="uturnArrow">
            <a:avLst>
              <a:gd name="adj1" fmla="val 1411"/>
              <a:gd name="adj2" fmla="val 3566"/>
              <a:gd name="adj3" fmla="val 8126"/>
              <a:gd name="adj4" fmla="val 71433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~ 200:1</a:t>
            </a:r>
          </a:p>
        </p:txBody>
      </p:sp>
    </p:spTree>
    <p:extLst>
      <p:ext uri="{BB962C8B-B14F-4D97-AF65-F5344CB8AC3E}">
        <p14:creationId xmlns:p14="http://schemas.microsoft.com/office/powerpoint/2010/main" val="1575112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Data-Center Routing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EE966F88-6A7D-0542-AE75-39C8AF0E4AAD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16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00250" y="303530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cxnSp>
        <p:nvCxnSpPr>
          <p:cNvPr id="6" name="Straight Connector 57"/>
          <p:cNvCxnSpPr>
            <a:cxnSpLocks noChangeShapeType="1"/>
          </p:cNvCxnSpPr>
          <p:nvPr/>
        </p:nvCxnSpPr>
        <p:spPr bwMode="auto">
          <a:xfrm>
            <a:off x="685800" y="195421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57"/>
          <p:cNvCxnSpPr>
            <a:cxnSpLocks noChangeShapeType="1"/>
          </p:cNvCxnSpPr>
          <p:nvPr/>
        </p:nvCxnSpPr>
        <p:spPr bwMode="auto">
          <a:xfrm>
            <a:off x="687388" y="2730500"/>
            <a:ext cx="7554912" cy="11113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016879" y="182436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</a:rPr>
              <a:t>CR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440313" y="182436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FFFF"/>
                </a:solidFill>
                <a:latin typeface="Calibri" charset="0"/>
              </a:rPr>
              <a:t>CR</a:t>
            </a:r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3041668" y="25862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/>
              <a:t>AR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940680" y="25862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97058" y="25862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554737" y="25862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cxnSp>
        <p:nvCxnSpPr>
          <p:cNvPr id="34841" name="AutoShape 13"/>
          <p:cNvCxnSpPr>
            <a:cxnSpLocks noChangeShapeType="1"/>
          </p:cNvCxnSpPr>
          <p:nvPr/>
        </p:nvCxnSpPr>
        <p:spPr bwMode="auto">
          <a:xfrm rot="5400000">
            <a:off x="3467894" y="184864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2" name="AutoShape 14"/>
          <p:cNvCxnSpPr>
            <a:cxnSpLocks noChangeShapeType="1"/>
          </p:cNvCxnSpPr>
          <p:nvPr/>
        </p:nvCxnSpPr>
        <p:spPr bwMode="auto">
          <a:xfrm rot="5400000" flipH="1" flipV="1">
            <a:off x="4179094" y="113744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3" name="AutoShape 15"/>
          <p:cNvCxnSpPr>
            <a:cxnSpLocks noChangeShapeType="1"/>
          </p:cNvCxnSpPr>
          <p:nvPr/>
        </p:nvCxnSpPr>
        <p:spPr bwMode="auto">
          <a:xfrm rot="5400000">
            <a:off x="4629150" y="158750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4" name="AutoShape 16"/>
          <p:cNvCxnSpPr>
            <a:cxnSpLocks noChangeShapeType="1"/>
          </p:cNvCxnSpPr>
          <p:nvPr/>
        </p:nvCxnSpPr>
        <p:spPr bwMode="auto">
          <a:xfrm rot="16200000" flipH="1">
            <a:off x="5457031" y="225822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5" name="AutoShape 17"/>
          <p:cNvCxnSpPr>
            <a:cxnSpLocks noChangeShapeType="1"/>
          </p:cNvCxnSpPr>
          <p:nvPr/>
        </p:nvCxnSpPr>
        <p:spPr bwMode="auto">
          <a:xfrm rot="16200000" flipH="1">
            <a:off x="5935663" y="177958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6" name="AutoShape 18"/>
          <p:cNvCxnSpPr>
            <a:cxnSpLocks noChangeShapeType="1"/>
          </p:cNvCxnSpPr>
          <p:nvPr/>
        </p:nvCxnSpPr>
        <p:spPr bwMode="auto">
          <a:xfrm rot="16200000" flipH="1">
            <a:off x="5224463" y="106838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7" name="AutoShape 19"/>
          <p:cNvCxnSpPr>
            <a:cxnSpLocks noChangeShapeType="1"/>
          </p:cNvCxnSpPr>
          <p:nvPr/>
        </p:nvCxnSpPr>
        <p:spPr bwMode="auto">
          <a:xfrm rot="5400000">
            <a:off x="3917950" y="229870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48" name="AutoShape 20"/>
          <p:cNvCxnSpPr>
            <a:cxnSpLocks noChangeShapeType="1"/>
          </p:cNvCxnSpPr>
          <p:nvPr/>
        </p:nvCxnSpPr>
        <p:spPr bwMode="auto">
          <a:xfrm rot="16200000" flipH="1">
            <a:off x="4745831" y="154702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572000" y="2305050"/>
            <a:ext cx="62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952042" y="322333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3053032" y="322333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34856" name="AutoShape 59"/>
          <p:cNvCxnSpPr>
            <a:cxnSpLocks noChangeShapeType="1"/>
          </p:cNvCxnSpPr>
          <p:nvPr/>
        </p:nvCxnSpPr>
        <p:spPr bwMode="auto">
          <a:xfrm rot="5400000" flipH="1" flipV="1">
            <a:off x="3042444" y="303609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7" name="AutoShape 60"/>
          <p:cNvCxnSpPr>
            <a:cxnSpLocks noChangeShapeType="1"/>
          </p:cNvCxnSpPr>
          <p:nvPr/>
        </p:nvCxnSpPr>
        <p:spPr bwMode="auto">
          <a:xfrm rot="16200000" flipV="1">
            <a:off x="3492501" y="258603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8" name="AutoShape 61"/>
          <p:cNvCxnSpPr>
            <a:cxnSpLocks noChangeShapeType="1"/>
          </p:cNvCxnSpPr>
          <p:nvPr/>
        </p:nvCxnSpPr>
        <p:spPr bwMode="auto">
          <a:xfrm rot="5400000" flipH="1" flipV="1">
            <a:off x="3942557" y="303609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59" name="AutoShape 62"/>
          <p:cNvCxnSpPr>
            <a:cxnSpLocks noChangeShapeType="1"/>
          </p:cNvCxnSpPr>
          <p:nvPr/>
        </p:nvCxnSpPr>
        <p:spPr bwMode="auto">
          <a:xfrm rot="5400000" flipH="1" flipV="1">
            <a:off x="3492501" y="258603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0" name="AutoShape 63"/>
          <p:cNvCxnSpPr>
            <a:cxnSpLocks noChangeShapeType="1"/>
          </p:cNvCxnSpPr>
          <p:nvPr/>
        </p:nvCxnSpPr>
        <p:spPr bwMode="auto">
          <a:xfrm>
            <a:off x="3405188" y="334486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1" name="AutoShape 64"/>
          <p:cNvCxnSpPr>
            <a:cxnSpLocks noChangeShapeType="1"/>
          </p:cNvCxnSpPr>
          <p:nvPr/>
        </p:nvCxnSpPr>
        <p:spPr bwMode="auto">
          <a:xfrm rot="5400000" flipH="1" flipV="1">
            <a:off x="3009106" y="283130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2" name="AutoShape 65"/>
          <p:cNvCxnSpPr>
            <a:cxnSpLocks noChangeShapeType="1"/>
          </p:cNvCxnSpPr>
          <p:nvPr/>
        </p:nvCxnSpPr>
        <p:spPr bwMode="auto">
          <a:xfrm rot="5400000" flipH="1" flipV="1">
            <a:off x="2559050" y="328136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3" name="AutoShape 66"/>
          <p:cNvCxnSpPr>
            <a:cxnSpLocks noChangeShapeType="1"/>
          </p:cNvCxnSpPr>
          <p:nvPr/>
        </p:nvCxnSpPr>
        <p:spPr bwMode="auto">
          <a:xfrm rot="16200000" flipV="1">
            <a:off x="3009106" y="368538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64" name="AutoShape 67"/>
          <p:cNvCxnSpPr>
            <a:cxnSpLocks noChangeShapeType="1"/>
          </p:cNvCxnSpPr>
          <p:nvPr/>
        </p:nvCxnSpPr>
        <p:spPr bwMode="auto">
          <a:xfrm rot="5400000" flipH="1" flipV="1">
            <a:off x="3459163" y="328136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Box 58"/>
          <p:cNvSpPr txBox="1">
            <a:spLocks noChangeArrowheads="1"/>
          </p:cNvSpPr>
          <p:nvPr/>
        </p:nvSpPr>
        <p:spPr bwMode="auto">
          <a:xfrm>
            <a:off x="418994" y="2133600"/>
            <a:ext cx="145781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latin typeface="+mn-lt"/>
                <a:ea typeface="Arial" charset="0"/>
                <a:cs typeface="Arial" charset="0"/>
              </a:rPr>
              <a:t>DC-Layer 3</a:t>
            </a:r>
          </a:p>
        </p:txBody>
      </p: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540202" y="144780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98295" y="395146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99285" y="395146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34877" name="AutoShape 69"/>
          <p:cNvCxnSpPr>
            <a:cxnSpLocks noChangeShapeType="1"/>
          </p:cNvCxnSpPr>
          <p:nvPr/>
        </p:nvCxnSpPr>
        <p:spPr bwMode="auto">
          <a:xfrm rot="5400000" flipH="1" flipV="1">
            <a:off x="2615406" y="395684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8" name="AutoShape 70"/>
          <p:cNvCxnSpPr>
            <a:cxnSpLocks noChangeShapeType="1"/>
          </p:cNvCxnSpPr>
          <p:nvPr/>
        </p:nvCxnSpPr>
        <p:spPr bwMode="auto">
          <a:xfrm rot="16200000" flipV="1">
            <a:off x="2165350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79" name="AutoShape 71"/>
          <p:cNvCxnSpPr>
            <a:cxnSpLocks noChangeShapeType="1"/>
          </p:cNvCxnSpPr>
          <p:nvPr/>
        </p:nvCxnSpPr>
        <p:spPr bwMode="auto">
          <a:xfrm rot="16200000" flipV="1">
            <a:off x="2614612" y="395446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80" name="AutoShape 72"/>
          <p:cNvCxnSpPr>
            <a:cxnSpLocks noChangeShapeType="1"/>
          </p:cNvCxnSpPr>
          <p:nvPr/>
        </p:nvCxnSpPr>
        <p:spPr bwMode="auto">
          <a:xfrm rot="16200000" flipV="1">
            <a:off x="3064669" y="440451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80"/>
          <p:cNvSpPr>
            <a:spLocks noChangeArrowheads="1"/>
          </p:cNvSpPr>
          <p:nvPr/>
        </p:nvSpPr>
        <p:spPr bwMode="auto">
          <a:xfrm rot="16171351">
            <a:off x="214395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 rot="16171351">
            <a:off x="304296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45" name="AutoShape 82"/>
          <p:cNvSpPr>
            <a:spLocks noChangeArrowheads="1"/>
          </p:cNvSpPr>
          <p:nvPr/>
        </p:nvSpPr>
        <p:spPr bwMode="auto">
          <a:xfrm rot="16171351">
            <a:off x="2489819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2841625" y="466725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4891" name="AutoShape 69"/>
          <p:cNvCxnSpPr>
            <a:cxnSpLocks noChangeShapeType="1"/>
          </p:cNvCxnSpPr>
          <p:nvPr/>
        </p:nvCxnSpPr>
        <p:spPr bwMode="auto">
          <a:xfrm rot="5400000" flipH="1" flipV="1">
            <a:off x="2788444" y="412988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892" name="AutoShape 69"/>
          <p:cNvCxnSpPr>
            <a:cxnSpLocks noChangeShapeType="1"/>
          </p:cNvCxnSpPr>
          <p:nvPr/>
        </p:nvCxnSpPr>
        <p:spPr bwMode="auto">
          <a:xfrm rot="16200000" flipV="1">
            <a:off x="2338387" y="423068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4804231" y="395146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3905221" y="395146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34899" name="AutoShape 69"/>
          <p:cNvCxnSpPr>
            <a:cxnSpLocks noChangeShapeType="1"/>
          </p:cNvCxnSpPr>
          <p:nvPr/>
        </p:nvCxnSpPr>
        <p:spPr bwMode="auto">
          <a:xfrm rot="5400000" flipH="1" flipV="1">
            <a:off x="4321175" y="395763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0" name="AutoShape 70"/>
          <p:cNvCxnSpPr>
            <a:cxnSpLocks noChangeShapeType="1"/>
          </p:cNvCxnSpPr>
          <p:nvPr/>
        </p:nvCxnSpPr>
        <p:spPr bwMode="auto">
          <a:xfrm rot="16200000" flipV="1">
            <a:off x="3871913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1" name="AutoShape 71"/>
          <p:cNvCxnSpPr>
            <a:cxnSpLocks noChangeShapeType="1"/>
          </p:cNvCxnSpPr>
          <p:nvPr/>
        </p:nvCxnSpPr>
        <p:spPr bwMode="auto">
          <a:xfrm rot="16200000" flipV="1">
            <a:off x="4321175" y="395446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02" name="AutoShape 72"/>
          <p:cNvCxnSpPr>
            <a:cxnSpLocks noChangeShapeType="1"/>
          </p:cNvCxnSpPr>
          <p:nvPr/>
        </p:nvCxnSpPr>
        <p:spPr bwMode="auto">
          <a:xfrm rot="16200000" flipV="1">
            <a:off x="4770438" y="440372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80"/>
          <p:cNvSpPr>
            <a:spLocks noChangeArrowheads="1"/>
          </p:cNvSpPr>
          <p:nvPr/>
        </p:nvSpPr>
        <p:spPr bwMode="auto">
          <a:xfrm rot="16171351">
            <a:off x="3849890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6" name="AutoShape 82"/>
          <p:cNvSpPr>
            <a:spLocks noChangeArrowheads="1"/>
          </p:cNvSpPr>
          <p:nvPr/>
        </p:nvSpPr>
        <p:spPr bwMode="auto">
          <a:xfrm rot="16171351">
            <a:off x="4748899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7" name="AutoShape 82"/>
          <p:cNvSpPr>
            <a:spLocks noChangeArrowheads="1"/>
          </p:cNvSpPr>
          <p:nvPr/>
        </p:nvSpPr>
        <p:spPr bwMode="auto">
          <a:xfrm rot="16171351">
            <a:off x="4195754" y="47022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533900" y="466725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4913" name="AutoShape 69"/>
          <p:cNvCxnSpPr>
            <a:cxnSpLocks noChangeShapeType="1"/>
          </p:cNvCxnSpPr>
          <p:nvPr/>
        </p:nvCxnSpPr>
        <p:spPr bwMode="auto">
          <a:xfrm rot="5400000" flipH="1" flipV="1">
            <a:off x="4494213" y="413067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4" name="AutoShape 69"/>
          <p:cNvCxnSpPr>
            <a:cxnSpLocks noChangeShapeType="1"/>
          </p:cNvCxnSpPr>
          <p:nvPr/>
        </p:nvCxnSpPr>
        <p:spPr bwMode="auto">
          <a:xfrm rot="16200000" flipV="1">
            <a:off x="4044950" y="423068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5" name="AutoShape 64"/>
          <p:cNvCxnSpPr>
            <a:cxnSpLocks noChangeShapeType="1"/>
          </p:cNvCxnSpPr>
          <p:nvPr/>
        </p:nvCxnSpPr>
        <p:spPr bwMode="auto">
          <a:xfrm rot="16200000" flipV="1">
            <a:off x="3861594" y="283289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6" name="AutoShape 65"/>
          <p:cNvCxnSpPr>
            <a:cxnSpLocks noChangeShapeType="1"/>
          </p:cNvCxnSpPr>
          <p:nvPr/>
        </p:nvCxnSpPr>
        <p:spPr bwMode="auto">
          <a:xfrm rot="16200000" flipV="1">
            <a:off x="3412331" y="328215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7" name="AutoShape 66"/>
          <p:cNvCxnSpPr>
            <a:cxnSpLocks noChangeShapeType="1"/>
          </p:cNvCxnSpPr>
          <p:nvPr/>
        </p:nvCxnSpPr>
        <p:spPr bwMode="auto">
          <a:xfrm rot="5400000" flipH="1" flipV="1">
            <a:off x="3862388" y="368458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18" name="AutoShape 67"/>
          <p:cNvCxnSpPr>
            <a:cxnSpLocks noChangeShapeType="1"/>
          </p:cNvCxnSpPr>
          <p:nvPr/>
        </p:nvCxnSpPr>
        <p:spPr bwMode="auto">
          <a:xfrm rot="16200000" flipV="1">
            <a:off x="4311650" y="328295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397500" y="3870325"/>
            <a:ext cx="62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6" name="TextBox 58"/>
          <p:cNvSpPr txBox="1">
            <a:spLocks noChangeArrowheads="1"/>
          </p:cNvSpPr>
          <p:nvPr/>
        </p:nvSpPr>
        <p:spPr bwMode="auto">
          <a:xfrm>
            <a:off x="412191" y="2900064"/>
            <a:ext cx="145781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i="1" dirty="0">
                <a:latin typeface="+mn-lt"/>
                <a:ea typeface="Arial" charset="0"/>
                <a:cs typeface="Arial" charset="0"/>
              </a:rPr>
              <a:t>DC-Layer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19800" y="4572000"/>
            <a:ext cx="2743200" cy="1169988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Key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CR = Core Router (L3)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AR = Access Router (L3)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S = Ethernet Switch (L2)</a:t>
            </a:r>
          </a:p>
          <a:p>
            <a:pPr marL="228600" indent="-174625" algn="l">
              <a:buFont typeface="Arial" pitchFamily="34" charset="0"/>
              <a:buChar char="•"/>
              <a:defRPr/>
            </a:pPr>
            <a:r>
              <a:rPr lang="en-US" sz="1400" dirty="0">
                <a:latin typeface="+mn-lt"/>
                <a:ea typeface="Arial" charset="0"/>
                <a:cs typeface="Arial" charset="0"/>
              </a:rPr>
              <a:t>A = Rack of app. servers         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03425" y="510381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~ 1,000 servers/pod == IP subnet</a:t>
            </a:r>
          </a:p>
        </p:txBody>
      </p:sp>
      <p:cxnSp>
        <p:nvCxnSpPr>
          <p:cNvPr id="34925" name="AutoShape 17"/>
          <p:cNvCxnSpPr>
            <a:cxnSpLocks noChangeShapeType="1"/>
          </p:cNvCxnSpPr>
          <p:nvPr/>
        </p:nvCxnSpPr>
        <p:spPr bwMode="auto">
          <a:xfrm rot="5400000" flipH="1" flipV="1">
            <a:off x="5553075" y="158591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26" name="AutoShape 17"/>
          <p:cNvCxnSpPr>
            <a:cxnSpLocks noChangeShapeType="1"/>
          </p:cNvCxnSpPr>
          <p:nvPr/>
        </p:nvCxnSpPr>
        <p:spPr bwMode="auto">
          <a:xfrm rot="16200000" flipV="1">
            <a:off x="5400675" y="159702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27" name="AutoShape 17"/>
          <p:cNvCxnSpPr>
            <a:cxnSpLocks noChangeShapeType="1"/>
          </p:cNvCxnSpPr>
          <p:nvPr/>
        </p:nvCxnSpPr>
        <p:spPr bwMode="auto">
          <a:xfrm rot="5400000">
            <a:off x="5467350" y="166211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28" name="AutoShape 17"/>
          <p:cNvCxnSpPr>
            <a:cxnSpLocks noChangeShapeType="1"/>
          </p:cNvCxnSpPr>
          <p:nvPr/>
        </p:nvCxnSpPr>
        <p:spPr bwMode="auto">
          <a:xfrm rot="5400000" flipH="1" flipV="1">
            <a:off x="4118769" y="158035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29" name="AutoShape 17"/>
          <p:cNvCxnSpPr>
            <a:cxnSpLocks noChangeShapeType="1"/>
          </p:cNvCxnSpPr>
          <p:nvPr/>
        </p:nvCxnSpPr>
        <p:spPr bwMode="auto">
          <a:xfrm rot="16200000" flipV="1">
            <a:off x="3966369" y="158511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930" name="AutoShape 17"/>
          <p:cNvCxnSpPr>
            <a:cxnSpLocks noChangeShapeType="1"/>
          </p:cNvCxnSpPr>
          <p:nvPr/>
        </p:nvCxnSpPr>
        <p:spPr bwMode="auto">
          <a:xfrm rot="5400000">
            <a:off x="4037013" y="165576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931" name="TextBox 79"/>
          <p:cNvSpPr txBox="1">
            <a:spLocks noChangeArrowheads="1"/>
          </p:cNvSpPr>
          <p:nvPr/>
        </p:nvSpPr>
        <p:spPr bwMode="auto">
          <a:xfrm flipH="1">
            <a:off x="2133600" y="3886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S</a:t>
            </a:r>
          </a:p>
        </p:txBody>
      </p:sp>
      <p:sp>
        <p:nvSpPr>
          <p:cNvPr id="34932" name="TextBox 80"/>
          <p:cNvSpPr txBox="1">
            <a:spLocks noChangeArrowheads="1"/>
          </p:cNvSpPr>
          <p:nvPr/>
        </p:nvSpPr>
        <p:spPr bwMode="auto">
          <a:xfrm flipH="1">
            <a:off x="3048000" y="3886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S</a:t>
            </a:r>
          </a:p>
        </p:txBody>
      </p:sp>
      <p:sp>
        <p:nvSpPr>
          <p:cNvPr id="34933" name="TextBox 81"/>
          <p:cNvSpPr txBox="1">
            <a:spLocks noChangeArrowheads="1"/>
          </p:cNvSpPr>
          <p:nvPr/>
        </p:nvSpPr>
        <p:spPr bwMode="auto">
          <a:xfrm flipH="1">
            <a:off x="3810000" y="3886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S</a:t>
            </a:r>
          </a:p>
        </p:txBody>
      </p:sp>
      <p:sp>
        <p:nvSpPr>
          <p:cNvPr id="34934" name="TextBox 82"/>
          <p:cNvSpPr txBox="1">
            <a:spLocks noChangeArrowheads="1"/>
          </p:cNvSpPr>
          <p:nvPr/>
        </p:nvSpPr>
        <p:spPr bwMode="auto">
          <a:xfrm flipH="1">
            <a:off x="4724400" y="3886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S</a:t>
            </a:r>
          </a:p>
        </p:txBody>
      </p:sp>
      <p:sp>
        <p:nvSpPr>
          <p:cNvPr id="34935" name="TextBox 83"/>
          <p:cNvSpPr txBox="1">
            <a:spLocks noChangeArrowheads="1"/>
          </p:cNvSpPr>
          <p:nvPr/>
        </p:nvSpPr>
        <p:spPr bwMode="auto">
          <a:xfrm flipH="1">
            <a:off x="3886200" y="3124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S</a:t>
            </a:r>
          </a:p>
        </p:txBody>
      </p:sp>
      <p:sp>
        <p:nvSpPr>
          <p:cNvPr id="34936" name="TextBox 84"/>
          <p:cNvSpPr txBox="1">
            <a:spLocks noChangeArrowheads="1"/>
          </p:cNvSpPr>
          <p:nvPr/>
        </p:nvSpPr>
        <p:spPr bwMode="auto">
          <a:xfrm flipH="1">
            <a:off x="2971800" y="31242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20742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Traffic Management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Hedera</a:t>
            </a:r>
            <a:r>
              <a:rPr lang="en-US" dirty="0" smtClean="0"/>
              <a:t> and 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2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Management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volumes of “east-west traffic”</a:t>
            </a:r>
          </a:p>
          <a:p>
            <a:r>
              <a:rPr lang="en-US" dirty="0" smtClean="0"/>
              <a:t>Low bisection bandwidth</a:t>
            </a:r>
          </a:p>
          <a:p>
            <a:r>
              <a:rPr lang="en-US" dirty="0" smtClean="0"/>
              <a:t>Volatile traffic patterns</a:t>
            </a:r>
          </a:p>
          <a:p>
            <a:r>
              <a:rPr lang="en-US" dirty="0" smtClean="0"/>
              <a:t>Elephant flows</a:t>
            </a:r>
          </a:p>
          <a:p>
            <a:r>
              <a:rPr lang="en-US" dirty="0" smtClean="0"/>
              <a:t>TCP </a:t>
            </a:r>
            <a:r>
              <a:rPr lang="en-US" dirty="0" err="1" smtClean="0"/>
              <a:t>incast</a:t>
            </a:r>
            <a:endParaRPr lang="en-US" dirty="0" smtClean="0"/>
          </a:p>
          <a:p>
            <a:r>
              <a:rPr lang="en-US" dirty="0" smtClean="0"/>
              <a:t>Naïve application programmers</a:t>
            </a:r>
          </a:p>
          <a:p>
            <a:r>
              <a:rPr lang="en-US" dirty="0" smtClean="0"/>
              <a:t>Performance problems due to stragglers</a:t>
            </a:r>
          </a:p>
          <a:p>
            <a:r>
              <a:rPr lang="en-US" dirty="0" smtClean="0"/>
              <a:t>Difficulty of collecting measurement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998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Traffic Management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14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 latencies within the data center</a:t>
            </a:r>
          </a:p>
          <a:p>
            <a:pPr lvl="1"/>
            <a:r>
              <a:rPr lang="en-US" dirty="0" smtClean="0"/>
              <a:t>Small TCP round-trip times</a:t>
            </a:r>
          </a:p>
          <a:p>
            <a:pPr lvl="1"/>
            <a:r>
              <a:rPr lang="en-US" dirty="0" smtClean="0"/>
              <a:t>Easier to use central controller</a:t>
            </a:r>
          </a:p>
          <a:p>
            <a:r>
              <a:rPr lang="en-US" dirty="0" smtClean="0"/>
              <a:t>End-to-end control</a:t>
            </a:r>
          </a:p>
          <a:p>
            <a:pPr lvl="1"/>
            <a:r>
              <a:rPr lang="en-US" dirty="0" smtClean="0"/>
              <a:t>Applications, servers, and switches</a:t>
            </a:r>
          </a:p>
          <a:p>
            <a:r>
              <a:rPr lang="en-US" dirty="0" smtClean="0"/>
              <a:t>Greater visibility</a:t>
            </a:r>
          </a:p>
          <a:p>
            <a:pPr lvl="1"/>
            <a:r>
              <a:rPr lang="en-US" dirty="0" smtClean="0"/>
              <a:t>Monitoring on the end hosts and soft switches</a:t>
            </a:r>
          </a:p>
          <a:p>
            <a:r>
              <a:rPr lang="en-US" dirty="0" smtClean="0"/>
              <a:t>Green-field </a:t>
            </a:r>
            <a:r>
              <a:rPr lang="en-US" dirty="0" smtClean="0"/>
              <a:t>deployments</a:t>
            </a:r>
          </a:p>
          <a:p>
            <a:r>
              <a:rPr lang="en-US" dirty="0" smtClean="0"/>
              <a:t>VM placement and migration</a:t>
            </a:r>
          </a:p>
          <a:p>
            <a:r>
              <a:rPr lang="en-US" dirty="0" smtClean="0"/>
              <a:t>Simple, </a:t>
            </a:r>
            <a:r>
              <a:rPr lang="en-US" smtClean="0"/>
              <a:t>symmetric topologies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0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Cloud Computing</a:t>
            </a:r>
          </a:p>
        </p:txBody>
      </p:sp>
      <p:sp>
        <p:nvSpPr>
          <p:cNvPr id="19459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9144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1B58A8E-1478-E341-8E83-9D4CD0CAF27A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eaLnBrk="1" hangingPunct="1"/>
              <a:t>2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6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Granularity of monitoring and control</a:t>
            </a:r>
          </a:p>
          <a:p>
            <a:pPr lvl="1"/>
            <a:r>
              <a:rPr lang="en-US" dirty="0" smtClean="0"/>
              <a:t>Individual flows?</a:t>
            </a:r>
          </a:p>
          <a:p>
            <a:pPr lvl="1"/>
            <a:r>
              <a:rPr lang="en-US" dirty="0" smtClean="0"/>
              <a:t>Larger traffic aggregates?</a:t>
            </a:r>
          </a:p>
          <a:p>
            <a:r>
              <a:rPr lang="en-US" dirty="0" smtClean="0"/>
              <a:t>End host vs. network</a:t>
            </a:r>
          </a:p>
          <a:p>
            <a:pPr lvl="1"/>
            <a:r>
              <a:rPr lang="en-US" dirty="0" smtClean="0"/>
              <a:t>Where to measure?</a:t>
            </a:r>
          </a:p>
          <a:p>
            <a:pPr lvl="1"/>
            <a:r>
              <a:rPr lang="en-US" dirty="0" smtClean="0"/>
              <a:t>Where to exercise control?</a:t>
            </a:r>
          </a:p>
          <a:p>
            <a:r>
              <a:rPr lang="en-US" dirty="0" smtClean="0"/>
              <a:t>Integrating end hosts with the controller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0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Cloud Computing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Elastic resources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Expand and contract resources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Pay-per-use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Infrastructure on demand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Multi-tenancy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Multiple independent users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Security and resource isolation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Amortize the cost of the (shared) infrastructure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Flexible service management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FA64162E-D63B-294B-A99F-2AE9D2AA6462}" type="slidenum">
              <a:rPr lang="en-US" sz="1200">
                <a:solidFill>
                  <a:srgbClr val="898989"/>
                </a:solidFill>
              </a:rPr>
              <a:pPr algn="l" eaLnBrk="1" hangingPunct="1"/>
              <a:t>3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2150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219200"/>
            <a:ext cx="30416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4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Cloud Service Models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3324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Software as a Service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Provider licenses applications to users as a service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E.g., customer relationship management, e-mail, </a:t>
            </a:r>
            <a:r>
              <a:rPr lang="en-US" dirty="0" smtClean="0">
                <a:latin typeface="Calibri" charset="0"/>
                <a:ea typeface="ＭＳ Ｐゴシック" charset="0"/>
              </a:rPr>
              <a:t>…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Avoid costs of installation, maintenance, </a:t>
            </a:r>
            <a:r>
              <a:rPr lang="en-US" dirty="0" smtClean="0">
                <a:latin typeface="Calibri" charset="0"/>
                <a:ea typeface="ＭＳ Ｐゴシック" charset="0"/>
              </a:rPr>
              <a:t>patches…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Platform as a Service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Provider offers platform for building applications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E.g., </a:t>
            </a:r>
            <a:r>
              <a:rPr lang="en-US" dirty="0" smtClean="0">
                <a:latin typeface="Calibri" charset="0"/>
                <a:ea typeface="ＭＳ Ｐゴシック" charset="0"/>
              </a:rPr>
              <a:t>Google’s </a:t>
            </a:r>
            <a:r>
              <a:rPr lang="en-US" dirty="0">
                <a:latin typeface="Calibri" charset="0"/>
                <a:ea typeface="ＭＳ Ｐゴシック" charset="0"/>
              </a:rPr>
              <a:t>App-Engine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Avoid worrying about scalability of platform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41A0DEC4-E702-CF49-9981-19D85F65233A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4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7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Cloud Service Models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Infrastructure as a Service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Provider offers raw computing, storage, and network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E.g., Amazon</a:t>
            </a:r>
            <a:r>
              <a:rPr lang="ja-JP" altLang="en-US">
                <a:latin typeface="Calibri" charset="0"/>
                <a:ea typeface="ＭＳ Ｐゴシック" charset="0"/>
              </a:rPr>
              <a:t>’</a:t>
            </a:r>
            <a:r>
              <a:rPr lang="en-US">
                <a:latin typeface="Calibri" charset="0"/>
                <a:ea typeface="ＭＳ Ｐゴシック" charset="0"/>
              </a:rPr>
              <a:t>s Elastic Computing Cloud (EC2)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Avoid buying servers and estimating resource needs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3CFF20F1-F811-3F47-9758-D78949268439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5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54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Enabling Technology: Virtualization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2400" y="4419600"/>
            <a:ext cx="9144000" cy="1752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Multiple virtual machines on one physical machine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Applications run unmodified as on real machine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VM can migrate from one computer to another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CF64E0BC-7D45-7D46-8DF6-42FA63EE27F3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6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  <p:pic>
        <p:nvPicPr>
          <p:cNvPr id="2458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5626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36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Multi-Tier Applications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Applications consist of tasks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Many separate components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Running on different machines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Commodity computers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Many general-purpose computers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Not one big mainframe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Easier scaling</a:t>
            </a:r>
          </a:p>
        </p:txBody>
      </p:sp>
    </p:spTree>
    <p:extLst>
      <p:ext uri="{BB962C8B-B14F-4D97-AF65-F5344CB8AC3E}">
        <p14:creationId xmlns:p14="http://schemas.microsoft.com/office/powerpoint/2010/main" val="140358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Multi-Tier Applications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58229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 eaLnBrk="1" hangingPunct="1"/>
            <a:fld id="{11B5ADF0-5D6F-DC4B-80C3-F7923ABEAC9C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algn="l" eaLnBrk="1" hangingPunct="1"/>
              <a:t>8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2800" y="1219200"/>
            <a:ext cx="2667000" cy="1143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Front end Server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52800" y="3033713"/>
            <a:ext cx="2667000" cy="62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Aggregator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4284663" y="2682875"/>
            <a:ext cx="727075" cy="3175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33400" y="4252913"/>
            <a:ext cx="2667000" cy="62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Aggregator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52800" y="4252913"/>
            <a:ext cx="2667000" cy="62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Aggregator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15000" y="3978275"/>
            <a:ext cx="1655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… …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72200" y="4252913"/>
            <a:ext cx="2667000" cy="62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Aggregator</a:t>
            </a:r>
          </a:p>
        </p:txBody>
      </p:sp>
      <p:cxnSp>
        <p:nvCxnSpPr>
          <p:cNvPr id="13" name="Straight Arrow Connector 12"/>
          <p:cNvCxnSpPr>
            <a:endCxn id="9" idx="0"/>
          </p:cNvCxnSpPr>
          <p:nvPr/>
        </p:nvCxnSpPr>
        <p:spPr>
          <a:xfrm rot="10800000" flipV="1">
            <a:off x="1866900" y="3733800"/>
            <a:ext cx="2019300" cy="519113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  <a:endCxn id="7" idx="2"/>
          </p:cNvCxnSpPr>
          <p:nvPr/>
        </p:nvCxnSpPr>
        <p:spPr>
          <a:xfrm rot="5400000" flipH="1" flipV="1">
            <a:off x="4389438" y="3956050"/>
            <a:ext cx="595312" cy="1588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2" idx="0"/>
          </p:cNvCxnSpPr>
          <p:nvPr/>
        </p:nvCxnSpPr>
        <p:spPr>
          <a:xfrm>
            <a:off x="5410200" y="3733800"/>
            <a:ext cx="2095500" cy="519113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52400" y="5548313"/>
            <a:ext cx="1563688" cy="62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Worker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914400" y="4876800"/>
            <a:ext cx="914400" cy="8382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0" y="4968875"/>
            <a:ext cx="552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…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789113" y="5548313"/>
            <a:ext cx="1563687" cy="62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Worker</a:t>
            </a:r>
          </a:p>
        </p:txBody>
      </p:sp>
      <p:cxnSp>
        <p:nvCxnSpPr>
          <p:cNvPr id="20" name="Straight Arrow Connector 19"/>
          <p:cNvCxnSpPr>
            <a:stCxn id="9" idx="2"/>
            <a:endCxn id="19" idx="0"/>
          </p:cNvCxnSpPr>
          <p:nvPr/>
        </p:nvCxnSpPr>
        <p:spPr>
          <a:xfrm rot="16200000" flipH="1">
            <a:off x="1883568" y="4860132"/>
            <a:ext cx="671513" cy="70485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3429000" y="5548313"/>
            <a:ext cx="1563688" cy="62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Worker</a:t>
            </a: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>
          <a:xfrm>
            <a:off x="2590800" y="4876800"/>
            <a:ext cx="1619250" cy="671513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162800" y="4968875"/>
            <a:ext cx="5524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/>
              <a:t>…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791200" y="5548313"/>
            <a:ext cx="1563688" cy="62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Worker</a:t>
            </a:r>
          </a:p>
        </p:txBody>
      </p:sp>
      <p:cxnSp>
        <p:nvCxnSpPr>
          <p:cNvPr id="25" name="Straight Arrow Connector 24"/>
          <p:cNvCxnSpPr>
            <a:endCxn id="24" idx="0"/>
          </p:cNvCxnSpPr>
          <p:nvPr/>
        </p:nvCxnSpPr>
        <p:spPr>
          <a:xfrm rot="10800000" flipV="1">
            <a:off x="6572250" y="4876800"/>
            <a:ext cx="819150" cy="671513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7543800" y="5548313"/>
            <a:ext cx="1563688" cy="6238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/>
              <a:t>Worker</a:t>
            </a:r>
          </a:p>
        </p:txBody>
      </p:sp>
      <p:cxnSp>
        <p:nvCxnSpPr>
          <p:cNvPr id="27" name="Straight Arrow Connector 26"/>
          <p:cNvCxnSpPr>
            <a:endCxn id="26" idx="0"/>
          </p:cNvCxnSpPr>
          <p:nvPr/>
        </p:nvCxnSpPr>
        <p:spPr>
          <a:xfrm rot="16200000" flipH="1">
            <a:off x="7865268" y="5088732"/>
            <a:ext cx="671513" cy="24765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81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/>
      <p:bldP spid="12" grpId="0" animBg="1"/>
      <p:bldP spid="16" grpId="0" animBg="1"/>
      <p:bldP spid="18" grpId="0"/>
      <p:bldP spid="19" grpId="0" animBg="1"/>
      <p:bldP spid="21" grpId="0" animBg="1"/>
      <p:bldP spid="23" grpId="0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Data Center Network</a:t>
            </a:r>
          </a:p>
        </p:txBody>
      </p:sp>
      <p:sp>
        <p:nvSpPr>
          <p:cNvPr id="24579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1" charset="0"/>
              <a:buNone/>
              <a:defRPr/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324600"/>
            <a:ext cx="9144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6291A4E-7EEE-2143-ACBD-8D8189939A54}" type="slidenum">
              <a:rPr lang="en-US" sz="1200">
                <a:solidFill>
                  <a:srgbClr val="898989"/>
                </a:solidFill>
                <a:latin typeface="Times New Roman" charset="0"/>
                <a:cs typeface="Arial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5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30770</TotalTime>
  <Words>611</Words>
  <Application>Microsoft Macintosh PowerPoint</Application>
  <PresentationFormat>On-screen Show (4:3)</PresentationFormat>
  <Paragraphs>227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Cloud Computing</vt:lpstr>
      <vt:lpstr>Cloud Computing</vt:lpstr>
      <vt:lpstr>Cloud Service Models</vt:lpstr>
      <vt:lpstr>Cloud Service Models</vt:lpstr>
      <vt:lpstr>Enabling Technology: Virtualization</vt:lpstr>
      <vt:lpstr>Multi-Tier Applications</vt:lpstr>
      <vt:lpstr>Multi-Tier Applications</vt:lpstr>
      <vt:lpstr>Data Center Network</vt:lpstr>
      <vt:lpstr>Virtual Switch in Server</vt:lpstr>
      <vt:lpstr>Top-of-Rack Architecture</vt:lpstr>
      <vt:lpstr>Aggregate to the Next Level</vt:lpstr>
      <vt:lpstr>Modularity, Modularity, Modularity</vt:lpstr>
      <vt:lpstr>Data Center Network Topology</vt:lpstr>
      <vt:lpstr>Capacity Mismatch</vt:lpstr>
      <vt:lpstr>Data-Center Routing</vt:lpstr>
      <vt:lpstr>Traffic Management</vt:lpstr>
      <vt:lpstr>Traffic Management Challenges</vt:lpstr>
      <vt:lpstr>Traffic Management Opportunities</vt:lpstr>
      <vt:lpstr>Discussion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1019</cp:revision>
  <cp:lastPrinted>2013-10-16T04:02:28Z</cp:lastPrinted>
  <dcterms:created xsi:type="dcterms:W3CDTF">2011-07-06T20:32:25Z</dcterms:created>
  <dcterms:modified xsi:type="dcterms:W3CDTF">2013-10-16T04:04:45Z</dcterms:modified>
</cp:coreProperties>
</file>