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1383" r:id="rId2"/>
    <p:sldId id="1386" r:id="rId3"/>
    <p:sldId id="1387" r:id="rId4"/>
    <p:sldId id="1389" r:id="rId5"/>
    <p:sldId id="1390" r:id="rId6"/>
    <p:sldId id="1391" r:id="rId7"/>
    <p:sldId id="1392" r:id="rId8"/>
    <p:sldId id="1393" r:id="rId9"/>
    <p:sldId id="1398" r:id="rId10"/>
    <p:sldId id="1396" r:id="rId11"/>
    <p:sldId id="1394" r:id="rId12"/>
    <p:sldId id="1384" r:id="rId13"/>
    <p:sldId id="1385" r:id="rId14"/>
    <p:sldId id="1395" r:id="rId15"/>
    <p:sldId id="139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90" autoAdjust="0"/>
    <p:restoredTop sz="99877" autoAdjust="0"/>
  </p:normalViewPr>
  <p:slideViewPr>
    <p:cSldViewPr snapToGrid="0" snapToObjects="1">
      <p:cViewPr varScale="1">
        <p:scale>
          <a:sx n="59" d="100"/>
          <a:sy n="59" d="100"/>
        </p:scale>
        <p:origin x="-5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10/14/13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10/14/13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10/14/13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10/14/13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10/14/13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10/14/13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10/14/13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10/14/13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10/14/13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10/14/13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10/14/13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10/14/13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10/14/13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10/14/13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Jennifer Rexford</a:t>
            </a:r>
          </a:p>
          <a:p>
            <a:r>
              <a:rPr lang="en-US" sz="2800" dirty="0" smtClean="0"/>
              <a:t>Princeton </a:t>
            </a:r>
            <a:r>
              <a:rPr lang="en-US" sz="2800" smtClean="0"/>
              <a:t>University</a:t>
            </a:r>
            <a:endParaRPr lang="en-US" sz="2800" dirty="0" smtClean="0"/>
          </a:p>
          <a:p>
            <a:r>
              <a:rPr lang="en-US" sz="2800" dirty="0" smtClean="0"/>
              <a:t>MW 11:00am-12:20pm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12" y="1958277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Network Virtualization</a:t>
            </a:r>
            <a:endParaRPr lang="en-US" dirty="0" smtClean="0"/>
          </a:p>
          <a:p>
            <a:r>
              <a:rPr lang="en-US" sz="2400" dirty="0"/>
              <a:t>COS 597E: Software Defined Networking</a:t>
            </a:r>
          </a:p>
        </p:txBody>
      </p:sp>
    </p:spTree>
    <p:extLst>
      <p:ext uri="{BB962C8B-B14F-4D97-AF65-F5344CB8AC3E}">
        <p14:creationId xmlns:p14="http://schemas.microsoft.com/office/powerpoint/2010/main" val="303347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Decoupling the services provided by a network from the physical infrastructure</a:t>
            </a:r>
          </a:p>
          <a:p>
            <a:r>
              <a:rPr lang="en-US" dirty="0" smtClean="0"/>
              <a:t>Virtual network is a “container” of network services, provisioned by software</a:t>
            </a:r>
          </a:p>
          <a:p>
            <a:r>
              <a:rPr lang="en-US" dirty="0" smtClean="0"/>
              <a:t>Faithful reproduction of services provided by a physical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7556" y="6356350"/>
            <a:ext cx="8225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http://</a:t>
            </a:r>
            <a:r>
              <a:rPr lang="en-US" sz="2000" dirty="0" err="1"/>
              <a:t>www.opennetsummit.org</a:t>
            </a:r>
            <a:r>
              <a:rPr lang="en-US" sz="2000" dirty="0"/>
              <a:t>/</a:t>
            </a:r>
            <a:r>
              <a:rPr lang="en-US" sz="2000" dirty="0" err="1"/>
              <a:t>pdf</a:t>
            </a:r>
            <a:r>
              <a:rPr lang="en-US" sz="2000" dirty="0"/>
              <a:t>/2013/presentations/</a:t>
            </a:r>
            <a:r>
              <a:rPr lang="en-US" sz="2000" dirty="0" err="1"/>
              <a:t>bruce_davie.pdf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18503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Main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Sharing the network</a:t>
            </a:r>
          </a:p>
          <a:p>
            <a:pPr lvl="1"/>
            <a:r>
              <a:rPr lang="en-US" dirty="0" smtClean="0"/>
              <a:t>Different controllers for different users/traffic</a:t>
            </a:r>
          </a:p>
          <a:p>
            <a:pPr lvl="1"/>
            <a:r>
              <a:rPr lang="en-US" dirty="0" smtClean="0"/>
              <a:t>Isolation (bandwidth, table space, flow space)</a:t>
            </a:r>
          </a:p>
          <a:p>
            <a:r>
              <a:rPr lang="en-US" dirty="0" smtClean="0"/>
              <a:t>Abstracting the topology</a:t>
            </a:r>
          </a:p>
          <a:p>
            <a:pPr lvl="1"/>
            <a:r>
              <a:rPr lang="en-US" dirty="0" smtClean="0"/>
              <a:t>One big virtual switch</a:t>
            </a:r>
          </a:p>
          <a:p>
            <a:pPr lvl="1"/>
            <a:r>
              <a:rPr lang="en-US" dirty="0" smtClean="0"/>
              <a:t>Many virtual switches to one physical switch</a:t>
            </a:r>
          </a:p>
          <a:p>
            <a:pPr lvl="1"/>
            <a:r>
              <a:rPr lang="en-US" dirty="0" smtClean="0"/>
              <a:t>Arbitrary network topologies</a:t>
            </a:r>
          </a:p>
          <a:p>
            <a:pPr lvl="1"/>
            <a:endParaRPr lang="en-US" dirty="0"/>
          </a:p>
          <a:p>
            <a:r>
              <a:rPr lang="en-US" dirty="0" smtClean="0"/>
              <a:t>While presenting a familiar abstraction</a:t>
            </a:r>
          </a:p>
          <a:p>
            <a:pPr lvl="1"/>
            <a:r>
              <a:rPr lang="en-US" dirty="0" smtClean="0"/>
              <a:t>A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900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Slice the Network?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61022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Multiple administrative groups</a:t>
            </a:r>
          </a:p>
          <a:p>
            <a:pPr lvl="1"/>
            <a:r>
              <a:rPr lang="en-US" dirty="0" smtClean="0"/>
              <a:t>Different departments on a campus</a:t>
            </a:r>
          </a:p>
          <a:p>
            <a:r>
              <a:rPr lang="en-US" dirty="0" smtClean="0"/>
              <a:t>Multiple customers</a:t>
            </a:r>
          </a:p>
          <a:p>
            <a:pPr lvl="1"/>
            <a:r>
              <a:rPr lang="en-US" dirty="0" smtClean="0"/>
              <a:t>Tenants in a shared data center</a:t>
            </a:r>
          </a:p>
          <a:p>
            <a:pPr lvl="1"/>
            <a:r>
              <a:rPr lang="en-US" dirty="0" smtClean="0"/>
              <a:t>Researchers on a shared infrastructure</a:t>
            </a:r>
          </a:p>
          <a:p>
            <a:r>
              <a:rPr lang="en-US" dirty="0" smtClean="0"/>
              <a:t>Experiments vs. operational network</a:t>
            </a:r>
          </a:p>
          <a:p>
            <a:pPr lvl="1"/>
            <a:r>
              <a:rPr lang="en-US" dirty="0" smtClean="0"/>
              <a:t>Support research without breaking real services</a:t>
            </a:r>
          </a:p>
          <a:p>
            <a:r>
              <a:rPr lang="en-US" dirty="0" smtClean="0"/>
              <a:t>Expanding a network’s footprint</a:t>
            </a:r>
          </a:p>
          <a:p>
            <a:pPr lvl="1"/>
            <a:r>
              <a:rPr lang="en-US" dirty="0" smtClean="0"/>
              <a:t>Lease components in another carrier’s network</a:t>
            </a:r>
          </a:p>
          <a:p>
            <a:r>
              <a:rPr lang="en-US" dirty="0" smtClean="0"/>
              <a:t>Multiple services or applications in </a:t>
            </a:r>
            <a:r>
              <a:rPr lang="en-US" smtClean="0"/>
              <a:t>one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765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Abstract the Topology?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3201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Partial deployment</a:t>
            </a:r>
          </a:p>
          <a:p>
            <a:pPr lvl="1"/>
            <a:r>
              <a:rPr lang="en-US" dirty="0" smtClean="0"/>
              <a:t>Tunnel through components you don’t control</a:t>
            </a:r>
          </a:p>
          <a:p>
            <a:r>
              <a:rPr lang="en-US" dirty="0" smtClean="0"/>
              <a:t>Simplicity</a:t>
            </a:r>
          </a:p>
          <a:p>
            <a:pPr lvl="1"/>
            <a:r>
              <a:rPr lang="en-US" dirty="0" smtClean="0"/>
              <a:t>Hide inessential details, churn, migration, …</a:t>
            </a:r>
          </a:p>
          <a:p>
            <a:r>
              <a:rPr lang="en-US" dirty="0" smtClean="0"/>
              <a:t>Privacy</a:t>
            </a:r>
          </a:p>
          <a:p>
            <a:pPr lvl="1"/>
            <a:r>
              <a:rPr lang="en-US" dirty="0" smtClean="0"/>
              <a:t>Hide internal details of the network</a:t>
            </a:r>
          </a:p>
          <a:p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Present a smaller topology and fewer events</a:t>
            </a:r>
          </a:p>
          <a:p>
            <a:r>
              <a:rPr lang="en-US" dirty="0" smtClean="0"/>
              <a:t>Experimentation</a:t>
            </a:r>
            <a:endParaRPr lang="en-US" dirty="0"/>
          </a:p>
          <a:p>
            <a:pPr lvl="1"/>
            <a:r>
              <a:rPr lang="en-US" dirty="0"/>
              <a:t>Try topologies that don’t really </a:t>
            </a:r>
            <a:r>
              <a:rPr lang="en-US" dirty="0" smtClean="0"/>
              <a:t>exist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202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Virtualization and SDN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virtualization != SDN</a:t>
            </a:r>
          </a:p>
          <a:p>
            <a:pPr lvl="1"/>
            <a:r>
              <a:rPr lang="en-US" dirty="0" smtClean="0"/>
              <a:t>Predates SDN</a:t>
            </a:r>
          </a:p>
          <a:p>
            <a:pPr lvl="1"/>
            <a:r>
              <a:rPr lang="en-US" dirty="0" smtClean="0"/>
              <a:t>Doesn’t require SDN</a:t>
            </a:r>
          </a:p>
          <a:p>
            <a:r>
              <a:rPr lang="en-US" dirty="0" smtClean="0"/>
              <a:t>Easier to virtualize an SDN switch</a:t>
            </a:r>
          </a:p>
          <a:p>
            <a:pPr lvl="1"/>
            <a:r>
              <a:rPr lang="en-US" dirty="0" smtClean="0"/>
              <a:t>Run separate controller per virtual network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artition the space of all flows</a:t>
            </a:r>
          </a:p>
          <a:p>
            <a:pPr lvl="1"/>
            <a:r>
              <a:rPr lang="en-US" dirty="0" smtClean="0"/>
              <a:t>Leverage open interface to the hardware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527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to support virtualization?</a:t>
            </a:r>
          </a:p>
          <a:p>
            <a:pPr lvl="1"/>
            <a:r>
              <a:rPr lang="en-US" dirty="0" smtClean="0"/>
              <a:t>Controller platform </a:t>
            </a:r>
          </a:p>
          <a:p>
            <a:pPr lvl="1"/>
            <a:r>
              <a:rPr lang="en-US" dirty="0" smtClean="0"/>
              <a:t>Hypervisor</a:t>
            </a:r>
          </a:p>
          <a:p>
            <a:pPr lvl="1"/>
            <a:r>
              <a:rPr lang="en-US" dirty="0" smtClean="0"/>
              <a:t>Switch</a:t>
            </a:r>
          </a:p>
          <a:p>
            <a:r>
              <a:rPr lang="en-US" dirty="0" smtClean="0"/>
              <a:t>Is a virtual network a good abstraction?</a:t>
            </a:r>
          </a:p>
          <a:p>
            <a:pPr lvl="1"/>
            <a:r>
              <a:rPr lang="en-US" dirty="0" smtClean="0"/>
              <a:t>Familiar abstraction</a:t>
            </a:r>
          </a:p>
          <a:p>
            <a:pPr lvl="1"/>
            <a:r>
              <a:rPr lang="en-US" dirty="0" smtClean="0"/>
              <a:t>But, is it the right one?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4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2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Timeline</a:t>
            </a:r>
          </a:p>
          <a:p>
            <a:pPr lvl="1"/>
            <a:r>
              <a:rPr lang="en-US" dirty="0" smtClean="0"/>
              <a:t>Mon Oct 21: Short proposal due </a:t>
            </a:r>
          </a:p>
          <a:p>
            <a:pPr lvl="1"/>
            <a:r>
              <a:rPr lang="en-US" dirty="0" smtClean="0"/>
              <a:t>Tue Jan 14: Written report due</a:t>
            </a:r>
          </a:p>
          <a:p>
            <a:pPr lvl="1"/>
            <a:r>
              <a:rPr lang="en-US" dirty="0" smtClean="0"/>
              <a:t>Later that week: short oral presentation</a:t>
            </a:r>
          </a:p>
          <a:p>
            <a:r>
              <a:rPr lang="en-US" dirty="0" smtClean="0"/>
              <a:t>Project </a:t>
            </a:r>
          </a:p>
          <a:p>
            <a:pPr lvl="1"/>
            <a:r>
              <a:rPr lang="en-US" dirty="0" smtClean="0"/>
              <a:t>Work alone, or in teams of 2-3</a:t>
            </a:r>
          </a:p>
          <a:p>
            <a:pPr lvl="1"/>
            <a:r>
              <a:rPr lang="en-US" dirty="0" smtClean="0"/>
              <a:t>Your own topic, or from a suggestion</a:t>
            </a:r>
          </a:p>
          <a:p>
            <a:pPr lvl="1"/>
            <a:r>
              <a:rPr lang="en-US" dirty="0" smtClean="0"/>
              <a:t>Can overlap with independent work, thesis, or graduate research topic</a:t>
            </a:r>
          </a:p>
          <a:p>
            <a:pPr lvl="1"/>
            <a:r>
              <a:rPr lang="en-US" dirty="0" smtClean="0"/>
              <a:t>Optionally use or extend Pyretic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90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Controller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78" y="1600200"/>
            <a:ext cx="8686800" cy="4975578"/>
          </a:xfrm>
        </p:spPr>
        <p:txBody>
          <a:bodyPr>
            <a:normAutofit/>
          </a:bodyPr>
          <a:lstStyle/>
          <a:p>
            <a:r>
              <a:rPr lang="en-US" dirty="0" smtClean="0"/>
              <a:t>Distributed server load balancer</a:t>
            </a:r>
          </a:p>
          <a:p>
            <a:r>
              <a:rPr lang="en-US" dirty="0" smtClean="0"/>
              <a:t>Denial of service attack detection/mitigation</a:t>
            </a:r>
          </a:p>
          <a:p>
            <a:r>
              <a:rPr lang="en-US" dirty="0" smtClean="0"/>
              <a:t>Traffic engineering</a:t>
            </a:r>
          </a:p>
          <a:p>
            <a:r>
              <a:rPr lang="en-US" dirty="0"/>
              <a:t>Latency-equalized routing</a:t>
            </a:r>
          </a:p>
          <a:p>
            <a:r>
              <a:rPr lang="en-US" dirty="0" smtClean="0"/>
              <a:t>Routing in intermittingly-connected networks</a:t>
            </a:r>
          </a:p>
          <a:p>
            <a:r>
              <a:rPr lang="en-US" dirty="0" smtClean="0"/>
              <a:t>Countermeasures against wiretapping</a:t>
            </a:r>
          </a:p>
          <a:p>
            <a:r>
              <a:rPr lang="en-US" dirty="0" smtClean="0"/>
              <a:t>Inter-domain control (e.g., for </a:t>
            </a:r>
            <a:r>
              <a:rPr lang="en-US" dirty="0" err="1" smtClean="0"/>
              <a:t>DoS</a:t>
            </a:r>
            <a:r>
              <a:rPr lang="en-US" dirty="0" smtClean="0"/>
              <a:t> detection, flexible routing, monitoring, …)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08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Efficient compilation</a:t>
            </a:r>
          </a:p>
          <a:p>
            <a:pPr lvl="1"/>
            <a:r>
              <a:rPr lang="en-US" dirty="0" smtClean="0"/>
              <a:t>Hardware switches with multi-stage tables</a:t>
            </a:r>
            <a:endParaRPr lang="en-US" dirty="0"/>
          </a:p>
          <a:p>
            <a:pPr lvl="1"/>
            <a:r>
              <a:rPr lang="en-US" dirty="0" smtClean="0"/>
              <a:t>Software switches with configurable tables</a:t>
            </a:r>
          </a:p>
          <a:p>
            <a:pPr lvl="1"/>
            <a:r>
              <a:rPr lang="en-US" dirty="0" smtClean="0"/>
              <a:t>Network virtualization</a:t>
            </a:r>
          </a:p>
          <a:p>
            <a:r>
              <a:rPr lang="en-US" dirty="0" smtClean="0"/>
              <a:t>Better tools</a:t>
            </a:r>
          </a:p>
          <a:p>
            <a:pPr lvl="1"/>
            <a:r>
              <a:rPr lang="en-US" dirty="0" smtClean="0"/>
              <a:t>Network debugging </a:t>
            </a:r>
          </a:p>
          <a:p>
            <a:r>
              <a:rPr lang="en-US" dirty="0"/>
              <a:t>Partial deployment</a:t>
            </a:r>
          </a:p>
          <a:p>
            <a:pPr lvl="1"/>
            <a:r>
              <a:rPr lang="en-US" dirty="0" smtClean="0"/>
              <a:t>Interact with legacy routing protocols</a:t>
            </a:r>
          </a:p>
          <a:p>
            <a:pPr lvl="1"/>
            <a:r>
              <a:rPr lang="en-US" dirty="0" smtClean="0"/>
              <a:t>Support programmability in partial deployment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777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Incorporating end hosts</a:t>
            </a:r>
          </a:p>
          <a:p>
            <a:pPr lvl="1"/>
            <a:r>
              <a:rPr lang="en-US" dirty="0" smtClean="0"/>
              <a:t>Ship low-level packet processing to VMs</a:t>
            </a:r>
          </a:p>
          <a:p>
            <a:pPr lvl="1"/>
            <a:r>
              <a:rPr lang="en-US" dirty="0" smtClean="0"/>
              <a:t>Steer traffic through </a:t>
            </a:r>
            <a:r>
              <a:rPr lang="en-US" dirty="0" err="1" smtClean="0"/>
              <a:t>middleboxes</a:t>
            </a:r>
            <a:endParaRPr lang="en-US" dirty="0" smtClean="0"/>
          </a:p>
          <a:p>
            <a:pPr lvl="1"/>
            <a:r>
              <a:rPr lang="en-US" dirty="0" smtClean="0"/>
              <a:t>Integrate Pyretic with </a:t>
            </a:r>
            <a:r>
              <a:rPr lang="en-US" dirty="0" err="1" smtClean="0"/>
              <a:t>OpenStack</a:t>
            </a:r>
            <a:endParaRPr lang="en-US" dirty="0" smtClean="0"/>
          </a:p>
          <a:p>
            <a:r>
              <a:rPr lang="en-US" dirty="0" smtClean="0"/>
              <a:t>Network measurement</a:t>
            </a:r>
          </a:p>
          <a:p>
            <a:pPr lvl="1"/>
            <a:r>
              <a:rPr lang="en-US" dirty="0" smtClean="0"/>
              <a:t>Better measurement support on switches</a:t>
            </a:r>
          </a:p>
          <a:p>
            <a:pPr lvl="1"/>
            <a:r>
              <a:rPr lang="en-US" dirty="0" smtClean="0"/>
              <a:t>Integration with existing measurement (</a:t>
            </a:r>
            <a:r>
              <a:rPr lang="en-US" dirty="0" err="1" smtClean="0"/>
              <a:t>sFlow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Collecting measurements at end hosts</a:t>
            </a:r>
          </a:p>
          <a:p>
            <a:r>
              <a:rPr lang="en-US" dirty="0" smtClean="0"/>
              <a:t>Preventing </a:t>
            </a:r>
            <a:r>
              <a:rPr lang="en-US" dirty="0" err="1" smtClean="0"/>
              <a:t>DoS</a:t>
            </a:r>
            <a:r>
              <a:rPr lang="en-US" dirty="0" smtClean="0"/>
              <a:t> attacks on the controller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901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5578"/>
          </a:xfrm>
        </p:spPr>
        <p:txBody>
          <a:bodyPr>
            <a:normAutofit/>
          </a:bodyPr>
          <a:lstStyle/>
          <a:p>
            <a:r>
              <a:rPr lang="en-US" dirty="0" smtClean="0"/>
              <a:t>Distributed controllers</a:t>
            </a:r>
          </a:p>
          <a:p>
            <a:pPr lvl="1"/>
            <a:r>
              <a:rPr lang="en-US" dirty="0" smtClean="0"/>
              <a:t>Multi-threaded controller</a:t>
            </a:r>
          </a:p>
          <a:p>
            <a:pPr lvl="1"/>
            <a:r>
              <a:rPr lang="en-US" dirty="0" smtClean="0"/>
              <a:t>Hierarchical controllers</a:t>
            </a:r>
          </a:p>
          <a:p>
            <a:pPr lvl="1"/>
            <a:r>
              <a:rPr lang="en-US" dirty="0" smtClean="0"/>
              <a:t>Fault tolerance through backup controllers</a:t>
            </a:r>
          </a:p>
          <a:p>
            <a:pPr lvl="1"/>
            <a:r>
              <a:rPr lang="en-US" dirty="0" smtClean="0"/>
              <a:t>Scalability by sub-dividing the network</a:t>
            </a:r>
          </a:p>
          <a:p>
            <a:pPr lvl="1"/>
            <a:r>
              <a:rPr lang="en-US" dirty="0" smtClean="0"/>
              <a:t>Inter-domain controllers</a:t>
            </a:r>
          </a:p>
          <a:p>
            <a:r>
              <a:rPr lang="en-US" dirty="0" smtClean="0"/>
              <a:t>Quality of service</a:t>
            </a:r>
          </a:p>
          <a:p>
            <a:pPr lvl="1"/>
            <a:r>
              <a:rPr lang="en-US" dirty="0" smtClean="0"/>
              <a:t>Extend Pyretic to support </a:t>
            </a:r>
            <a:r>
              <a:rPr lang="en-US" dirty="0" err="1" smtClean="0"/>
              <a:t>QoS</a:t>
            </a:r>
            <a:r>
              <a:rPr lang="en-US" dirty="0" smtClean="0"/>
              <a:t> mechanisms</a:t>
            </a:r>
          </a:p>
          <a:p>
            <a:pPr lvl="1"/>
            <a:r>
              <a:rPr lang="en-US" dirty="0" smtClean="0"/>
              <a:t>Support specification of higher-level policies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233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Ways to Find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Talk with graduate students and postdocs working on SDN</a:t>
            </a:r>
          </a:p>
          <a:p>
            <a:r>
              <a:rPr lang="en-US" dirty="0" smtClean="0"/>
              <a:t>Follow up on one of the papers we’ve read</a:t>
            </a:r>
          </a:p>
          <a:p>
            <a:r>
              <a:rPr lang="en-US" dirty="0" smtClean="0"/>
              <a:t>Combine SDN with one of your other interests</a:t>
            </a:r>
          </a:p>
          <a:p>
            <a:r>
              <a:rPr lang="en-US" dirty="0" smtClean="0"/>
              <a:t>Look at workshop papers</a:t>
            </a:r>
          </a:p>
          <a:p>
            <a:pPr lvl="1"/>
            <a:r>
              <a:rPr lang="en-US" dirty="0" err="1" smtClean="0"/>
              <a:t>HotSDN</a:t>
            </a:r>
            <a:r>
              <a:rPr lang="en-US" dirty="0" smtClean="0"/>
              <a:t> workshop (August 2012 and 2013)</a:t>
            </a:r>
          </a:p>
          <a:p>
            <a:pPr lvl="1"/>
            <a:r>
              <a:rPr lang="en-US" dirty="0" smtClean="0"/>
              <a:t>Open Networking Summit Research Track (April 2013)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52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Virtualization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FlowVisor</a:t>
            </a:r>
            <a:r>
              <a:rPr lang="en-US" dirty="0" smtClean="0"/>
              <a:t> and </a:t>
            </a:r>
            <a:r>
              <a:rPr lang="en-US" dirty="0" err="1" smtClean="0"/>
              <a:t>Nicira’s</a:t>
            </a:r>
            <a:r>
              <a:rPr lang="en-US" dirty="0" smtClean="0"/>
              <a:t> NVP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375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Virtualization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2646"/>
            <a:ext cx="84328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Dedicated overlays for incremental deployment</a:t>
            </a:r>
          </a:p>
          <a:p>
            <a:pPr lvl="1"/>
            <a:r>
              <a:rPr lang="en-US" dirty="0" err="1" smtClean="0"/>
              <a:t>Mbone</a:t>
            </a:r>
            <a:r>
              <a:rPr lang="en-US" dirty="0" smtClean="0"/>
              <a:t> (multicast) and 6bone (IPv6)</a:t>
            </a:r>
          </a:p>
          <a:p>
            <a:r>
              <a:rPr lang="en-US" dirty="0" smtClean="0"/>
              <a:t>Multi-service networks</a:t>
            </a:r>
          </a:p>
          <a:p>
            <a:pPr lvl="1"/>
            <a:r>
              <a:rPr lang="en-US" dirty="0" smtClean="0"/>
              <a:t>Tempest project for ATM networks</a:t>
            </a:r>
          </a:p>
          <a:p>
            <a:r>
              <a:rPr lang="en-US" dirty="0" smtClean="0"/>
              <a:t>Overlays for improving the network</a:t>
            </a:r>
          </a:p>
          <a:p>
            <a:pPr lvl="1"/>
            <a:r>
              <a:rPr lang="en-US" dirty="0" smtClean="0"/>
              <a:t>Resilient Overlay Networks (RON)</a:t>
            </a:r>
          </a:p>
          <a:p>
            <a:r>
              <a:rPr lang="en-US" dirty="0" smtClean="0"/>
              <a:t>Shared experimental </a:t>
            </a:r>
            <a:r>
              <a:rPr lang="en-US" dirty="0" err="1" smtClean="0"/>
              <a:t>testbeds</a:t>
            </a:r>
            <a:endParaRPr lang="en-US" dirty="0" smtClean="0"/>
          </a:p>
          <a:p>
            <a:pPr lvl="1"/>
            <a:r>
              <a:rPr lang="en-US" dirty="0" err="1" smtClean="0"/>
              <a:t>PlanetLab</a:t>
            </a:r>
            <a:r>
              <a:rPr lang="en-US" dirty="0" smtClean="0"/>
              <a:t>, </a:t>
            </a:r>
            <a:r>
              <a:rPr lang="en-US" dirty="0" err="1" smtClean="0"/>
              <a:t>Emulab</a:t>
            </a:r>
            <a:r>
              <a:rPr lang="en-US" dirty="0" smtClean="0"/>
              <a:t>, Orbit, …</a:t>
            </a:r>
          </a:p>
          <a:p>
            <a:r>
              <a:rPr lang="en-US" dirty="0" smtClean="0"/>
              <a:t>Virtualizing the network infrastructure</a:t>
            </a:r>
          </a:p>
          <a:p>
            <a:pPr lvl="1"/>
            <a:r>
              <a:rPr lang="en-US" dirty="0" smtClean="0"/>
              <a:t>Overcoming Internet impasse through virtualization</a:t>
            </a:r>
          </a:p>
          <a:p>
            <a:pPr lvl="1"/>
            <a:r>
              <a:rPr lang="en-US" dirty="0" smtClean="0"/>
              <a:t>Later </a:t>
            </a:r>
            <a:r>
              <a:rPr lang="en-US" dirty="0" err="1" smtClean="0"/>
              <a:t>testbeds</a:t>
            </a:r>
            <a:r>
              <a:rPr lang="en-US" dirty="0" smtClean="0"/>
              <a:t> like GENI, VINI, …</a:t>
            </a:r>
          </a:p>
          <a:p>
            <a:r>
              <a:rPr lang="en-US" dirty="0" smtClean="0"/>
              <a:t>Virtualization in SDN</a:t>
            </a:r>
          </a:p>
          <a:p>
            <a:pPr lvl="1"/>
            <a:r>
              <a:rPr lang="en-US" dirty="0" smtClean="0"/>
              <a:t>Open </a:t>
            </a:r>
            <a:r>
              <a:rPr lang="en-US" dirty="0" err="1" smtClean="0"/>
              <a:t>vSwitch</a:t>
            </a:r>
            <a:r>
              <a:rPr lang="en-US" dirty="0" smtClean="0"/>
              <a:t>, </a:t>
            </a:r>
            <a:r>
              <a:rPr lang="en-US" dirty="0" err="1" smtClean="0"/>
              <a:t>MiniNet</a:t>
            </a:r>
            <a:r>
              <a:rPr lang="en-US" dirty="0" smtClean="0"/>
              <a:t>, </a:t>
            </a:r>
            <a:r>
              <a:rPr lang="en-US" dirty="0" err="1" smtClean="0"/>
              <a:t>FlowVisor</a:t>
            </a:r>
            <a:r>
              <a:rPr lang="en-US" dirty="0" smtClean="0"/>
              <a:t>, </a:t>
            </a:r>
            <a:r>
              <a:rPr lang="en-US" dirty="0" err="1" smtClean="0"/>
              <a:t>Nicira</a:t>
            </a:r>
            <a:r>
              <a:rPr lang="en-US" dirty="0" smtClean="0"/>
              <a:t> NVP,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6895" y="6488670"/>
            <a:ext cx="853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www.cs.princeton.edu</a:t>
            </a:r>
            <a:r>
              <a:rPr lang="en-US" dirty="0"/>
              <a:t>/courses/archive/fall13/cos597E/papers/</a:t>
            </a:r>
            <a:r>
              <a:rPr lang="en-US" dirty="0" err="1"/>
              <a:t>sdnhistory.pdf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01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30738</TotalTime>
  <Words>677</Words>
  <Application>Microsoft Macintosh PowerPoint</Application>
  <PresentationFormat>On-screen Show (4:3)</PresentationFormat>
  <Paragraphs>145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Course Project</vt:lpstr>
      <vt:lpstr>Controller Applications</vt:lpstr>
      <vt:lpstr>SDN Platform</vt:lpstr>
      <vt:lpstr>SDN Platform</vt:lpstr>
      <vt:lpstr>SDN Platform</vt:lpstr>
      <vt:lpstr>Other Ways to Find Projects</vt:lpstr>
      <vt:lpstr>Network Virtualization</vt:lpstr>
      <vt:lpstr>Network Virtualization History</vt:lpstr>
      <vt:lpstr>Network Virtualization</vt:lpstr>
      <vt:lpstr>Two Main Ideas</vt:lpstr>
      <vt:lpstr>Why Slice the Network?</vt:lpstr>
      <vt:lpstr>Why Abstract the Topology?</vt:lpstr>
      <vt:lpstr>Network Virtualization and SDN</vt:lpstr>
      <vt:lpstr>Discussion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1008</cp:revision>
  <cp:lastPrinted>2013-10-14T14:08:09Z</cp:lastPrinted>
  <dcterms:created xsi:type="dcterms:W3CDTF">2011-07-06T20:32:25Z</dcterms:created>
  <dcterms:modified xsi:type="dcterms:W3CDTF">2013-10-14T15:53:07Z</dcterms:modified>
</cp:coreProperties>
</file>