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1383" r:id="rId2"/>
    <p:sldId id="1379" r:id="rId3"/>
    <p:sldId id="1326" r:id="rId4"/>
    <p:sldId id="1327" r:id="rId5"/>
    <p:sldId id="1308" r:id="rId6"/>
    <p:sldId id="1380" r:id="rId7"/>
    <p:sldId id="1373" r:id="rId8"/>
    <p:sldId id="1375" r:id="rId9"/>
    <p:sldId id="1378" r:id="rId10"/>
    <p:sldId id="1382" r:id="rId11"/>
    <p:sldId id="1381" r:id="rId12"/>
    <p:sldId id="1372" r:id="rId13"/>
    <p:sldId id="1292" r:id="rId14"/>
    <p:sldId id="1293" r:id="rId15"/>
    <p:sldId id="1310" r:id="rId16"/>
    <p:sldId id="1295" r:id="rId17"/>
    <p:sldId id="1333" r:id="rId18"/>
    <p:sldId id="1343" r:id="rId19"/>
    <p:sldId id="1344" r:id="rId20"/>
    <p:sldId id="1334" r:id="rId21"/>
    <p:sldId id="1335" r:id="rId22"/>
    <p:sldId id="1336" r:id="rId23"/>
    <p:sldId id="1345" r:id="rId24"/>
    <p:sldId id="1338" r:id="rId25"/>
    <p:sldId id="1337" r:id="rId26"/>
    <p:sldId id="1384" r:id="rId27"/>
    <p:sldId id="1385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F8"/>
    <a:srgbClr val="D77C93"/>
    <a:srgbClr val="D70072"/>
    <a:srgbClr val="C6AD06"/>
    <a:srgbClr val="D96A60"/>
    <a:srgbClr val="EDE116"/>
    <a:srgbClr val="A49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290" autoAdjust="0"/>
    <p:restoredTop sz="99877" autoAdjust="0"/>
  </p:normalViewPr>
  <p:slideViewPr>
    <p:cSldViewPr snapToGrid="0" snapToObjects="1">
      <p:cViewPr>
        <p:scale>
          <a:sx n="90" d="100"/>
          <a:sy n="90" d="100"/>
        </p:scale>
        <p:origin x="-80" y="7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8F128-454A-114B-92A9-1C0719602E73}" type="datetimeFigureOut">
              <a:rPr lang="en-US" smtClean="0"/>
              <a:t>10/2/13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865C4-0CFA-9E48-9849-760297064B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995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76EC3-4053-4042-87E8-774DB7BE948A}" type="datetimeFigureOut">
              <a:rPr lang="en-US" smtClean="0"/>
              <a:t>10/2/13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A564-B5A9-1B48-9539-F4CC86F95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5213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2984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Load balancer splits traffic sent to public IP address over multiple replicas, based on client IP address, and rewrites the IP address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AC150-71D9-B143-8A5E-44D1C8FD1E6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516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AC150-71D9-B143-8A5E-44D1C8FD1E6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51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2984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But, real</a:t>
            </a:r>
            <a:r>
              <a:rPr lang="en-US" baseline="0" dirty="0" smtClean="0"/>
              <a:t> networks perform a wide variety of tasks</a:t>
            </a:r>
          </a:p>
          <a:p>
            <a:r>
              <a:rPr lang="en-US" baseline="0" dirty="0" smtClean="0"/>
              <a:t>Routing, network monitoring, firewalls, server load balancing,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AC150-71D9-B143-8A5E-44D1C8FD1E6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51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AC150-71D9-B143-8A5E-44D1C8FD1E6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51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Simple case: multi-tenancy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Each module controls a different subset of the traffic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Relatively easy to partition traffic, rule space, and bandwidth resources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0" indent="0">
              <a:buFontTx/>
              <a:buNone/>
            </a:pPr>
            <a:r>
              <a:rPr lang="en-US" baseline="0" dirty="0" smtClean="0"/>
              <a:t>We want to write a single application out of modules that affect the handling of same traffic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AC150-71D9-B143-8A5E-44D1C8FD1E6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516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AC150-71D9-B143-8A5E-44D1C8FD1E6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516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From ICFP’11 and POPL’12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AC150-71D9-B143-8A5E-44D1C8FD1E6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516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From ICFP’11 and POPL’12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AC150-71D9-B143-8A5E-44D1C8FD1E6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516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Load balancer splits traffic sent to public IP address over multiple replicas, based on client IP address, and rewrites the IP address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AC150-71D9-B143-8A5E-44D1C8FD1E6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51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7221-A141-AA43-B1F0-23D2847EA1E7}" type="datetime1">
              <a:rPr lang="en-US" smtClean="0"/>
              <a:t>10/2/13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5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46FD-CAEB-C54F-B132-B4CA3EC352AC}" type="datetime1">
              <a:rPr lang="en-US" smtClean="0"/>
              <a:t>10/2/13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80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343F-F236-D24F-9542-1F5BF53408EE}" type="datetime1">
              <a:rPr lang="en-US" smtClean="0"/>
              <a:t>10/2/13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1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6873-4DAE-B741-9B99-9D8B68699C87}" type="datetime1">
              <a:rPr lang="en-US" smtClean="0"/>
              <a:t>10/2/13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8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624F-1A88-BA4D-8F32-D8D68F384383}" type="datetime1">
              <a:rPr lang="en-US" smtClean="0"/>
              <a:t>10/2/13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7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9989-A835-614E-8756-5C3A6DA81AD9}" type="datetime1">
              <a:rPr lang="en-US" smtClean="0"/>
              <a:t>10/2/13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23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F12-EDFE-114A-B8B0-2910906EE2F2}" type="datetime1">
              <a:rPr lang="en-US" smtClean="0"/>
              <a:t>10/2/13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01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44CF-6988-C044-98A8-B4CCC8BD5E44}" type="datetime1">
              <a:rPr lang="en-US" smtClean="0"/>
              <a:t>10/2/13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0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9443-4150-6948-B8B2-657E1C7F7449}" type="datetime1">
              <a:rPr lang="en-US" smtClean="0"/>
              <a:t>10/2/13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EC35-A62B-A846-A654-946E4A678AFE}" type="datetime1">
              <a:rPr lang="en-US" smtClean="0"/>
              <a:t>10/2/13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9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4760-C3B7-E349-85B8-7B6FCB4D35D5}" type="datetime1">
              <a:rPr lang="en-US" smtClean="0"/>
              <a:t>10/2/13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0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575C6-B12F-EB40-887D-260FBEAD9CEE}" type="datetime1">
              <a:rPr lang="en-US" smtClean="0"/>
              <a:t>10/2/13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dirty="0" smtClean="0"/>
              <a:t>Jennifer Rexford</a:t>
            </a:r>
          </a:p>
          <a:p>
            <a:r>
              <a:rPr lang="en-US" sz="2800" dirty="0" smtClean="0"/>
              <a:t>Princeton </a:t>
            </a:r>
            <a:r>
              <a:rPr lang="en-US" sz="2800" smtClean="0"/>
              <a:t>University</a:t>
            </a:r>
            <a:endParaRPr lang="en-US" sz="2800" dirty="0" smtClean="0"/>
          </a:p>
          <a:p>
            <a:r>
              <a:rPr lang="en-US" sz="2800" dirty="0" smtClean="0"/>
              <a:t>MW 11:00am-12:20pm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512" y="1958277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SDN Programming Languages</a:t>
            </a:r>
          </a:p>
          <a:p>
            <a:r>
              <a:rPr lang="en-US" sz="2400" dirty="0"/>
              <a:t>COS 597E: Software Defined Networking</a:t>
            </a:r>
          </a:p>
        </p:txBody>
      </p:sp>
    </p:spTree>
    <p:extLst>
      <p:ext uri="{BB962C8B-B14F-4D97-AF65-F5344CB8AC3E}">
        <p14:creationId xmlns:p14="http://schemas.microsoft.com/office/powerpoint/2010/main" val="3033479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3145"/>
    </mc:Choice>
    <mc:Fallback xmlns="">
      <p:transition xmlns:p14="http://schemas.microsoft.com/office/powerpoint/2010/main" advTm="1314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Queries as Buckets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dirty="0"/>
              <a:t>F</a:t>
            </a:r>
            <a:r>
              <a:rPr lang="en-US" dirty="0" smtClean="0"/>
              <a:t>orwarding to a “bucket”</a:t>
            </a:r>
          </a:p>
          <a:p>
            <a:pPr lvl="1"/>
            <a:r>
              <a:rPr lang="en-US" dirty="0">
                <a:solidFill>
                  <a:srgbClr val="4F81BD"/>
                </a:solidFill>
                <a:latin typeface="Consolas"/>
                <a:cs typeface="Consolas"/>
              </a:rPr>
              <a:t>Q = packets(limit=1,group_by=['</a:t>
            </a:r>
            <a:r>
              <a:rPr lang="en-US" dirty="0" err="1">
                <a:solidFill>
                  <a:srgbClr val="4F81BD"/>
                </a:solidFill>
                <a:latin typeface="Consolas"/>
                <a:cs typeface="Consolas"/>
              </a:rPr>
              <a:t>srcip</a:t>
            </a:r>
            <a:r>
              <a:rPr lang="en-US" dirty="0">
                <a:solidFill>
                  <a:srgbClr val="4F81BD"/>
                </a:solidFill>
                <a:latin typeface="Consolas"/>
                <a:cs typeface="Consolas"/>
              </a:rPr>
              <a:t>'])</a:t>
            </a:r>
            <a:endParaRPr lang="en-US" dirty="0" smtClean="0">
              <a:solidFill>
                <a:srgbClr val="4F81BD"/>
              </a:solidFill>
              <a:latin typeface="Consolas"/>
              <a:cs typeface="Consolas"/>
            </a:endParaRPr>
          </a:p>
          <a:p>
            <a:r>
              <a:rPr lang="en-US" dirty="0" smtClean="0"/>
              <a:t>Callback functions</a:t>
            </a:r>
          </a:p>
          <a:p>
            <a:pPr lvl="1"/>
            <a:r>
              <a:rPr lang="en-US" dirty="0" err="1">
                <a:solidFill>
                  <a:srgbClr val="4F81BD"/>
                </a:solidFill>
                <a:latin typeface="Consolas"/>
                <a:cs typeface="Consolas"/>
              </a:rPr>
              <a:t>Q.register_callback</a:t>
            </a:r>
            <a:r>
              <a:rPr lang="en-US" dirty="0">
                <a:solidFill>
                  <a:srgbClr val="4F81BD"/>
                </a:solidFill>
                <a:latin typeface="Consolas"/>
                <a:cs typeface="Consolas"/>
              </a:rPr>
              <a:t>(printer)</a:t>
            </a:r>
            <a:endParaRPr lang="en-US" dirty="0" smtClean="0">
              <a:solidFill>
                <a:srgbClr val="4F81BD"/>
              </a:solidFill>
              <a:latin typeface="Consolas"/>
              <a:cs typeface="Consolas"/>
            </a:endParaRPr>
          </a:p>
          <a:p>
            <a:r>
              <a:rPr lang="en-US" dirty="0" smtClean="0"/>
              <a:t>Multiple kinds of buckets</a:t>
            </a:r>
          </a:p>
          <a:p>
            <a:pPr lvl="1"/>
            <a:r>
              <a:rPr lang="en-US" dirty="0" smtClean="0"/>
              <a:t>Packets: with limit on number</a:t>
            </a:r>
          </a:p>
          <a:p>
            <a:pPr lvl="1"/>
            <a:r>
              <a:rPr lang="en-US" dirty="0" smtClean="0"/>
              <a:t>Packet counts: with time interval</a:t>
            </a:r>
          </a:p>
          <a:p>
            <a:pPr lvl="1"/>
            <a:r>
              <a:rPr lang="en-US" dirty="0" smtClean="0"/>
              <a:t>Byte counts: with time interval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347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of Policy as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Dynamic policy</a:t>
            </a:r>
          </a:p>
          <a:p>
            <a:pPr lvl="1"/>
            <a:r>
              <a:rPr lang="en-US" dirty="0" smtClean="0"/>
              <a:t>A stream of policy functions</a:t>
            </a:r>
          </a:p>
          <a:p>
            <a:r>
              <a:rPr lang="en-US" dirty="0" smtClean="0"/>
              <a:t>Composition</a:t>
            </a:r>
          </a:p>
          <a:p>
            <a:pPr lvl="1"/>
            <a:r>
              <a:rPr lang="en-US" dirty="0" smtClean="0"/>
              <a:t>Parallel: </a:t>
            </a:r>
            <a:r>
              <a:rPr lang="en-US" dirty="0" smtClean="0">
                <a:solidFill>
                  <a:srgbClr val="4F81BD"/>
                </a:solidFill>
                <a:latin typeface="Consolas"/>
                <a:cs typeface="Consolas"/>
              </a:rPr>
              <a:t>Monitor + Route</a:t>
            </a:r>
            <a:endParaRPr lang="en-US" i="1" dirty="0" smtClean="0">
              <a:solidFill>
                <a:srgbClr val="4F81BD"/>
              </a:solidFill>
              <a:latin typeface="Consolas"/>
              <a:cs typeface="Consolas"/>
            </a:endParaRPr>
          </a:p>
          <a:p>
            <a:pPr lvl="1"/>
            <a:r>
              <a:rPr lang="en-US" dirty="0" smtClean="0"/>
              <a:t>Sequential: </a:t>
            </a:r>
            <a:r>
              <a:rPr lang="en-US" dirty="0" smtClean="0">
                <a:solidFill>
                  <a:srgbClr val="4F81BD"/>
                </a:solidFill>
                <a:latin typeface="Consolas"/>
                <a:cs typeface="Consolas"/>
              </a:rPr>
              <a:t>Firewall &gt;&gt; </a:t>
            </a:r>
            <a:r>
              <a:rPr lang="en-US" dirty="0" smtClean="0">
                <a:solidFill>
                  <a:srgbClr val="4F81BD"/>
                </a:solidFill>
                <a:latin typeface="Consolas"/>
                <a:cs typeface="Consolas"/>
              </a:rPr>
              <a:t>Route</a:t>
            </a:r>
          </a:p>
          <a:p>
            <a:r>
              <a:rPr lang="en-US" dirty="0" smtClean="0">
                <a:solidFill>
                  <a:srgbClr val="4F81BD"/>
                </a:solidFill>
                <a:latin typeface="Consolas"/>
                <a:cs typeface="Consolas"/>
              </a:rPr>
              <a:t>A &gt;&gt; (B + C) &gt;&gt; D</a:t>
            </a:r>
          </a:p>
          <a:p>
            <a:r>
              <a:rPr lang="en-US" smtClean="0">
                <a:solidFill>
                  <a:srgbClr val="4F81BD"/>
                </a:solidFill>
                <a:latin typeface="Consolas"/>
                <a:cs typeface="Consolas"/>
              </a:rPr>
              <a:t>(A &gt;&gt; P) + (B &gt;&gt; P)  (A + B)&gt;&gt;P</a:t>
            </a:r>
            <a:endParaRPr lang="en-US" dirty="0" smtClean="0">
              <a:solidFill>
                <a:srgbClr val="4F81BD"/>
              </a:solidFill>
              <a:latin typeface="Consolas"/>
              <a:cs typeface="Consola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963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Computing Policy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117602" y="3886200"/>
            <a:ext cx="6812844" cy="1752600"/>
          </a:xfrm>
        </p:spPr>
        <p:txBody>
          <a:bodyPr/>
          <a:lstStyle/>
          <a:p>
            <a:r>
              <a:rPr lang="en-US" dirty="0" smtClean="0"/>
              <a:t>Parallel and Sequential Composition</a:t>
            </a:r>
          </a:p>
          <a:p>
            <a:r>
              <a:rPr lang="en-US" dirty="0" smtClean="0"/>
              <a:t>Topology Abstraction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081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Many Networking Tasks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13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90942" y="3099473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90942" y="2366061"/>
            <a:ext cx="4724400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Monitor + Route + FW + LB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683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1500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55814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4271432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 rot="10800000">
            <a:off x="4873974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357265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1531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99627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stCxn id="18" idx="2"/>
          </p:cNvCxnSpPr>
          <p:nvPr/>
        </p:nvCxnSpPr>
        <p:spPr>
          <a:xfrm>
            <a:off x="1075972" y="2502929"/>
            <a:ext cx="1054806" cy="2064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04610" y="1671932"/>
            <a:ext cx="17427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Monolithic application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1172844" y="5725462"/>
            <a:ext cx="7249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Hard to program, test, debug, reuse, port, …</a:t>
            </a:r>
          </a:p>
        </p:txBody>
      </p:sp>
    </p:spTree>
    <p:extLst>
      <p:ext uri="{BB962C8B-B14F-4D97-AF65-F5344CB8AC3E}">
        <p14:creationId xmlns:p14="http://schemas.microsoft.com/office/powerpoint/2010/main" val="2010644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Modular Controller Applications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14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90942" y="3099473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172202" y="2374973"/>
            <a:ext cx="886893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LB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683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1500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55814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4271432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 rot="10800000">
            <a:off x="4873974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357265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1531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99627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3781775" y="2374973"/>
            <a:ext cx="1128892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Route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310697" y="2374973"/>
            <a:ext cx="1340556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Monitor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5059072" y="2374973"/>
            <a:ext cx="963789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FW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40955" y="5654907"/>
            <a:ext cx="57136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Easier to program, test, and debug</a:t>
            </a:r>
          </a:p>
          <a:p>
            <a:pPr algn="ctr"/>
            <a:r>
              <a:rPr lang="en-US" sz="2800" dirty="0" smtClean="0"/>
              <a:t>Greater reusability and portability</a:t>
            </a:r>
            <a:endParaRPr lang="en-US" sz="2800" dirty="0"/>
          </a:p>
        </p:txBody>
      </p:sp>
      <p:cxnSp>
        <p:nvCxnSpPr>
          <p:cNvPr id="21" name="Straight Arrow Connector 20"/>
          <p:cNvCxnSpPr>
            <a:stCxn id="22" idx="2"/>
          </p:cNvCxnSpPr>
          <p:nvPr/>
        </p:nvCxnSpPr>
        <p:spPr>
          <a:xfrm>
            <a:off x="1167694" y="2502929"/>
            <a:ext cx="963084" cy="2064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04610" y="1671932"/>
            <a:ext cx="1926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module for each task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08481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Beyond Multi-Tenancy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15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90942" y="3099473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683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1500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55814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4271432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 rot="10800000">
            <a:off x="4873974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357265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1531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99627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2290942" y="2377349"/>
            <a:ext cx="1319392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Slice 1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779667" y="2359816"/>
            <a:ext cx="1319392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Slice </a:t>
            </a:r>
            <a:r>
              <a:rPr lang="en-US" sz="2600" dirty="0">
                <a:solidFill>
                  <a:srgbClr val="FFFFFF"/>
                </a:solidFill>
                <a:latin typeface="+mj-lt"/>
              </a:rPr>
              <a:t>2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5651509" y="2359816"/>
            <a:ext cx="1319392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Slice </a:t>
            </a:r>
            <a:r>
              <a:rPr lang="en-US" sz="2600" dirty="0">
                <a:solidFill>
                  <a:srgbClr val="FFFFFF"/>
                </a:solidFill>
                <a:latin typeface="+mj-lt"/>
              </a:rPr>
              <a:t>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38719" y="2012604"/>
            <a:ext cx="6977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... </a:t>
            </a:r>
            <a:endParaRPr lang="en-US" sz="4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397000" y="2303345"/>
            <a:ext cx="790222" cy="3777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1632" y="1472348"/>
            <a:ext cx="422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Each module controls a </a:t>
            </a:r>
            <a:r>
              <a:rPr lang="en-US" sz="2400" i="1" dirty="0" smtClean="0"/>
              <a:t>different</a:t>
            </a:r>
            <a:r>
              <a:rPr lang="en-US" sz="2400" dirty="0" smtClean="0"/>
              <a:t> portion of the traffic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1533555" y="5559720"/>
            <a:ext cx="6754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Relatively easy to partition </a:t>
            </a:r>
            <a:r>
              <a:rPr lang="en-US" sz="2400" i="1" dirty="0" smtClean="0"/>
              <a:t>rule space</a:t>
            </a:r>
            <a:r>
              <a:rPr lang="en-US" sz="2400" dirty="0" smtClean="0"/>
              <a:t>, </a:t>
            </a:r>
            <a:r>
              <a:rPr lang="en-US" sz="2400" i="1" dirty="0" smtClean="0"/>
              <a:t>link </a:t>
            </a:r>
            <a:br>
              <a:rPr lang="en-US" sz="2400" i="1" dirty="0" smtClean="0"/>
            </a:br>
            <a:r>
              <a:rPr lang="en-US" sz="2400" i="1" dirty="0" smtClean="0"/>
              <a:t>bandwidth</a:t>
            </a:r>
            <a:r>
              <a:rPr lang="en-US" sz="2400" dirty="0" smtClean="0"/>
              <a:t>, and </a:t>
            </a:r>
            <a:r>
              <a:rPr lang="en-US" sz="2400" i="1" dirty="0" smtClean="0"/>
              <a:t>network events </a:t>
            </a:r>
            <a:r>
              <a:rPr lang="en-US" sz="2400" dirty="0" smtClean="0"/>
              <a:t>across modules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35646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Modules Affect the </a:t>
            </a:r>
            <a:r>
              <a:rPr lang="en-US" i="1" dirty="0" smtClean="0"/>
              <a:t>Same</a:t>
            </a:r>
            <a:r>
              <a:rPr lang="en-US" dirty="0" smtClean="0"/>
              <a:t> Traffic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16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90942" y="3099473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172202" y="2374973"/>
            <a:ext cx="886893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LB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683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1500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55814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4271432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 rot="10800000">
            <a:off x="4873974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357265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1531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99627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3787414" y="2377349"/>
            <a:ext cx="1128892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Route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320585" y="2377349"/>
            <a:ext cx="1340556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Monitor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5059072" y="2374973"/>
            <a:ext cx="963789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FW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1497" y="5833130"/>
            <a:ext cx="87673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How to combine modules into a complete application?</a:t>
            </a:r>
            <a:endParaRPr lang="en-US" sz="28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469442" y="2173111"/>
            <a:ext cx="535521" cy="1619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2333" y="1354579"/>
            <a:ext cx="26098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Each module </a:t>
            </a:r>
            <a:r>
              <a:rPr lang="en-US" sz="2400" i="1" dirty="0" smtClean="0"/>
              <a:t>partially</a:t>
            </a:r>
            <a:r>
              <a:rPr lang="en-US" sz="2400" dirty="0" smtClean="0"/>
              <a:t> specifies the handling of the traffic</a:t>
            </a:r>
            <a:endParaRPr lang="en-US" sz="2400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469442" y="2173111"/>
            <a:ext cx="1879607" cy="1619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5628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Parallel Composition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17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90942" y="3099473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683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1500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55814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4271432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 rot="10800000">
            <a:off x="4873974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357265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1531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99627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5058842" y="2088444"/>
            <a:ext cx="1956500" cy="857356"/>
          </a:xfrm>
          <a:prstGeom prst="roundRect">
            <a:avLst/>
          </a:prstGeom>
          <a:solidFill>
            <a:srgbClr val="008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Route on destination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290942" y="2108423"/>
            <a:ext cx="1886657" cy="847551"/>
          </a:xfrm>
          <a:prstGeom prst="round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Monitor on source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84320" y="2140510"/>
            <a:ext cx="4842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+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5997703" y="1265534"/>
            <a:ext cx="2909395" cy="707886"/>
          </a:xfrm>
          <a:prstGeom prst="rect">
            <a:avLst/>
          </a:prstGeom>
          <a:solidFill>
            <a:srgbClr val="FFF299"/>
          </a:solidFill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008000"/>
                </a:solidFill>
              </a:rPr>
              <a:t>dstip</a:t>
            </a:r>
            <a:r>
              <a:rPr lang="en-US" sz="2000" dirty="0" smtClean="0">
                <a:solidFill>
                  <a:srgbClr val="008000"/>
                </a:solidFill>
              </a:rPr>
              <a:t> = 1.2.3.4 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 </a:t>
            </a:r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fwd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(1)</a:t>
            </a:r>
          </a:p>
          <a:p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 = 3.4.5.6  </a:t>
            </a:r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fwd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(2</a:t>
            </a:r>
            <a:r>
              <a:rPr lang="en-US" dirty="0" smtClean="0">
                <a:solidFill>
                  <a:srgbClr val="008000"/>
                </a:solidFill>
                <a:sym typeface="Wingdings"/>
              </a:rPr>
              <a:t>)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4412" y="1465589"/>
            <a:ext cx="2823985" cy="400110"/>
          </a:xfrm>
          <a:prstGeom prst="rect">
            <a:avLst/>
          </a:prstGeom>
          <a:solidFill>
            <a:srgbClr val="FFF299"/>
          </a:solidFill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s</a:t>
            </a:r>
            <a:r>
              <a:rPr lang="en-US" sz="2000" dirty="0" err="1" smtClean="0">
                <a:solidFill>
                  <a:srgbClr val="FF0000"/>
                </a:solidFill>
              </a:rPr>
              <a:t>rcip</a:t>
            </a:r>
            <a:r>
              <a:rPr lang="en-US" sz="2000" dirty="0" smtClean="0">
                <a:solidFill>
                  <a:srgbClr val="FF0000"/>
                </a:solidFill>
              </a:rPr>
              <a:t> = 5.6.7.8 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 count</a:t>
            </a:r>
          </a:p>
        </p:txBody>
      </p:sp>
    </p:spTree>
    <p:extLst>
      <p:ext uri="{BB962C8B-B14F-4D97-AF65-F5344CB8AC3E}">
        <p14:creationId xmlns:p14="http://schemas.microsoft.com/office/powerpoint/2010/main" val="941615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Parallel Composition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18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90942" y="3099473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683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1500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55814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4271432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 rot="10800000">
            <a:off x="4873974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357265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1531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99627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5058842" y="2088444"/>
            <a:ext cx="1956500" cy="857356"/>
          </a:xfrm>
          <a:prstGeom prst="roundRect">
            <a:avLst/>
          </a:prstGeom>
          <a:solidFill>
            <a:srgbClr val="008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Route on destination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290942" y="2108423"/>
            <a:ext cx="1886657" cy="847551"/>
          </a:xfrm>
          <a:prstGeom prst="round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Monitor on source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84320" y="2140510"/>
            <a:ext cx="4842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+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5997703" y="1265534"/>
            <a:ext cx="2909395" cy="707886"/>
          </a:xfrm>
          <a:prstGeom prst="rect">
            <a:avLst/>
          </a:prstGeom>
          <a:solidFill>
            <a:srgbClr val="FFF299"/>
          </a:solidFill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008000"/>
                </a:solidFill>
              </a:rPr>
              <a:t>dstip</a:t>
            </a:r>
            <a:r>
              <a:rPr lang="en-US" sz="2000" dirty="0" smtClean="0">
                <a:solidFill>
                  <a:srgbClr val="008000"/>
                </a:solidFill>
              </a:rPr>
              <a:t> = 1.2.3.4 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 </a:t>
            </a:r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fwd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(1)</a:t>
            </a:r>
          </a:p>
          <a:p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 = 3.4.5.6  </a:t>
            </a:r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fwd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(2</a:t>
            </a:r>
            <a:r>
              <a:rPr lang="en-US" dirty="0" smtClean="0">
                <a:solidFill>
                  <a:srgbClr val="008000"/>
                </a:solidFill>
                <a:sym typeface="Wingdings"/>
              </a:rPr>
              <a:t>)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4412" y="1465589"/>
            <a:ext cx="2823985" cy="400110"/>
          </a:xfrm>
          <a:prstGeom prst="rect">
            <a:avLst/>
          </a:prstGeom>
          <a:solidFill>
            <a:srgbClr val="FFF299"/>
          </a:solidFill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s</a:t>
            </a:r>
            <a:r>
              <a:rPr lang="en-US" sz="2000" dirty="0" err="1" smtClean="0">
                <a:solidFill>
                  <a:srgbClr val="FF0000"/>
                </a:solidFill>
              </a:rPr>
              <a:t>rcip</a:t>
            </a:r>
            <a:r>
              <a:rPr lang="en-US" sz="2000" dirty="0" smtClean="0">
                <a:solidFill>
                  <a:srgbClr val="FF0000"/>
                </a:solidFill>
              </a:rPr>
              <a:t> = 5.6.7.8 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 count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52278" y="5151916"/>
            <a:ext cx="5440011" cy="1631216"/>
          </a:xfrm>
          <a:prstGeom prst="rect">
            <a:avLst/>
          </a:prstGeom>
          <a:solidFill>
            <a:srgbClr val="FFF299"/>
          </a:solidFill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s</a:t>
            </a:r>
            <a:r>
              <a:rPr lang="en-US" sz="2000" dirty="0" err="1" smtClean="0">
                <a:solidFill>
                  <a:srgbClr val="FF0000"/>
                </a:solidFill>
              </a:rPr>
              <a:t>rcip</a:t>
            </a:r>
            <a:r>
              <a:rPr lang="en-US" sz="2000" dirty="0" smtClean="0">
                <a:solidFill>
                  <a:srgbClr val="FF0000"/>
                </a:solidFill>
              </a:rPr>
              <a:t> = 5.6.7.8,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err="1" smtClean="0">
                <a:solidFill>
                  <a:srgbClr val="008000"/>
                </a:solidFill>
              </a:rPr>
              <a:t>dstip</a:t>
            </a:r>
            <a:r>
              <a:rPr lang="en-US" sz="2000" dirty="0" smtClean="0">
                <a:solidFill>
                  <a:srgbClr val="008000"/>
                </a:solidFill>
              </a:rPr>
              <a:t> = 1.2.3.4 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 </a:t>
            </a:r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fwd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(1), 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count</a:t>
            </a:r>
          </a:p>
          <a:p>
            <a:r>
              <a:rPr lang="en-US" sz="2000" dirty="0" err="1" smtClean="0">
                <a:solidFill>
                  <a:srgbClr val="FF0000"/>
                </a:solidFill>
                <a:sym typeface="Wingdings"/>
              </a:rPr>
              <a:t>srcip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 = 5.6.7.8,</a:t>
            </a:r>
            <a:r>
              <a:rPr lang="en-US" sz="2000" dirty="0" smtClean="0">
                <a:solidFill>
                  <a:srgbClr val="000000"/>
                </a:solidFill>
                <a:sym typeface="Wingdings"/>
              </a:rPr>
              <a:t> </a:t>
            </a:r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 = 3.4.5.6  </a:t>
            </a:r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fwd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(2</a:t>
            </a:r>
            <a:r>
              <a:rPr lang="en-US" dirty="0" smtClean="0">
                <a:solidFill>
                  <a:srgbClr val="008000"/>
                </a:solidFill>
                <a:sym typeface="Wingdings"/>
              </a:rPr>
              <a:t>)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, 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count</a:t>
            </a:r>
          </a:p>
          <a:p>
            <a:r>
              <a:rPr lang="en-US" sz="2000" dirty="0" err="1">
                <a:solidFill>
                  <a:srgbClr val="FF0000"/>
                </a:solidFill>
                <a:sym typeface="Wingdings"/>
              </a:rPr>
              <a:t>s</a:t>
            </a:r>
            <a:r>
              <a:rPr lang="en-US" sz="2000" dirty="0" err="1" smtClean="0">
                <a:solidFill>
                  <a:srgbClr val="FF0000"/>
                </a:solidFill>
                <a:sym typeface="Wingdings"/>
              </a:rPr>
              <a:t>rcip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 = 5.6.7.8  count</a:t>
            </a:r>
          </a:p>
          <a:p>
            <a:r>
              <a:rPr lang="en-US" sz="2000" dirty="0" err="1" smtClean="0">
                <a:solidFill>
                  <a:srgbClr val="008000"/>
                </a:solidFill>
              </a:rPr>
              <a:t>dstip</a:t>
            </a:r>
            <a:r>
              <a:rPr lang="en-US" sz="2000" dirty="0" smtClean="0">
                <a:solidFill>
                  <a:srgbClr val="008000"/>
                </a:solidFill>
              </a:rPr>
              <a:t> = 1.2.3.4 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 </a:t>
            </a:r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fwd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(1)</a:t>
            </a:r>
          </a:p>
          <a:p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 = 3.4.5.6  </a:t>
            </a:r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fwd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(2)</a:t>
            </a:r>
            <a:endParaRPr lang="en-US" sz="20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503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Sequential Composition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19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90942" y="3099473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683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1500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55814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4271432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 rot="10800000">
            <a:off x="4873974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357265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1531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99627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5058842" y="2088444"/>
            <a:ext cx="1956500" cy="857356"/>
          </a:xfrm>
          <a:prstGeom prst="roundRect">
            <a:avLst/>
          </a:prstGeom>
          <a:solidFill>
            <a:srgbClr val="008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Routing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290942" y="2108423"/>
            <a:ext cx="1886657" cy="847551"/>
          </a:xfrm>
          <a:prstGeom prst="round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Load Balancer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43210" y="2140510"/>
            <a:ext cx="7837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&gt;&gt;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5969481" y="1265534"/>
            <a:ext cx="3043496" cy="707886"/>
          </a:xfrm>
          <a:prstGeom prst="rect">
            <a:avLst/>
          </a:prstGeom>
          <a:solidFill>
            <a:srgbClr val="FFF299"/>
          </a:solidFill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008000"/>
                </a:solidFill>
              </a:rPr>
              <a:t>dstip</a:t>
            </a:r>
            <a:r>
              <a:rPr lang="en-US" sz="2000" dirty="0" smtClean="0">
                <a:solidFill>
                  <a:srgbClr val="008000"/>
                </a:solidFill>
              </a:rPr>
              <a:t> = 10.0.0.1 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 </a:t>
            </a:r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fwd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(1)</a:t>
            </a:r>
          </a:p>
          <a:p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 = 10.0.0.2  </a:t>
            </a:r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fwd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(2</a:t>
            </a:r>
            <a:r>
              <a:rPr lang="en-US" dirty="0" smtClean="0">
                <a:solidFill>
                  <a:srgbClr val="008000"/>
                </a:solidFill>
                <a:sym typeface="Wingdings"/>
              </a:rPr>
              <a:t>)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2079" y="1265534"/>
            <a:ext cx="4891609" cy="707886"/>
          </a:xfrm>
          <a:prstGeom prst="rect">
            <a:avLst/>
          </a:prstGeom>
          <a:solidFill>
            <a:srgbClr val="FFF299"/>
          </a:solidFill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s</a:t>
            </a:r>
            <a:r>
              <a:rPr lang="en-US" sz="2000" dirty="0" err="1" smtClean="0">
                <a:solidFill>
                  <a:srgbClr val="FF0000"/>
                </a:solidFill>
              </a:rPr>
              <a:t>rcip</a:t>
            </a:r>
            <a:r>
              <a:rPr lang="en-US" sz="2000" dirty="0" smtClean="0">
                <a:solidFill>
                  <a:srgbClr val="FF0000"/>
                </a:solidFill>
              </a:rPr>
              <a:t> = 0*, </a:t>
            </a:r>
            <a:r>
              <a:rPr lang="en-US" sz="2000" dirty="0" err="1" smtClean="0">
                <a:solidFill>
                  <a:srgbClr val="FF0000"/>
                </a:solidFill>
              </a:rPr>
              <a:t>dstip</a:t>
            </a:r>
            <a:r>
              <a:rPr lang="en-US" sz="2000" dirty="0" smtClean="0">
                <a:solidFill>
                  <a:srgbClr val="FF0000"/>
                </a:solidFill>
              </a:rPr>
              <a:t>=1.2.3.4 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 </a:t>
            </a:r>
            <a:r>
              <a:rPr lang="en-US" sz="2000" dirty="0" err="1" smtClean="0">
                <a:solidFill>
                  <a:srgbClr val="FF0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=10.0.0.1</a:t>
            </a:r>
          </a:p>
          <a:p>
            <a:r>
              <a:rPr lang="en-US" sz="2000" dirty="0" err="1">
                <a:solidFill>
                  <a:srgbClr val="FF0000"/>
                </a:solidFill>
                <a:sym typeface="Wingdings"/>
              </a:rPr>
              <a:t>s</a:t>
            </a:r>
            <a:r>
              <a:rPr lang="en-US" sz="2000" dirty="0" err="1" smtClean="0">
                <a:solidFill>
                  <a:srgbClr val="FF0000"/>
                </a:solidFill>
                <a:sym typeface="Wingdings"/>
              </a:rPr>
              <a:t>rcip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 = 1*, </a:t>
            </a:r>
            <a:r>
              <a:rPr lang="en-US" sz="2000" dirty="0" err="1" smtClean="0">
                <a:solidFill>
                  <a:srgbClr val="FF0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=1.2.3.4  </a:t>
            </a:r>
            <a:r>
              <a:rPr lang="en-US" sz="2000" dirty="0" err="1" smtClean="0">
                <a:solidFill>
                  <a:srgbClr val="FF0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=10.0.0.2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812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Programming </a:t>
            </a:r>
            <a:r>
              <a:rPr lang="en-US" dirty="0" smtClean="0">
                <a:latin typeface="Helvetica" charset="0"/>
                <a:ea typeface="ＭＳ Ｐゴシック" charset="0"/>
                <a:cs typeface="ＭＳ Ｐゴシック" charset="0"/>
              </a:rPr>
              <a:t>SDNs</a:t>
            </a:r>
            <a:endParaRPr lang="en-US" dirty="0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C9F79E8-7332-2C48-86B2-A1C6606A4FF2}" type="slidenum">
              <a:rPr lang="en-US" sz="1400" b="0">
                <a:latin typeface="Times New Roman" charset="0"/>
              </a:rPr>
              <a:pPr eaLnBrk="1" hangingPunct="1"/>
              <a:t>2</a:t>
            </a:fld>
            <a:endParaRPr lang="en-US" sz="1400" b="0">
              <a:latin typeface="Times New Roman" charset="0"/>
            </a:endParaRPr>
          </a:p>
        </p:txBody>
      </p:sp>
      <p:pic>
        <p:nvPicPr>
          <p:cNvPr id="20484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1776413"/>
            <a:ext cx="2990850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975" y="3490913"/>
            <a:ext cx="2990850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5143500"/>
            <a:ext cx="299085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7" name="Rectangle 6"/>
          <p:cNvSpPr>
            <a:spLocks/>
          </p:cNvSpPr>
          <p:nvPr/>
        </p:nvSpPr>
        <p:spPr bwMode="auto">
          <a:xfrm>
            <a:off x="577850" y="6197600"/>
            <a:ext cx="1003300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700">
                <a:solidFill>
                  <a:srgbClr val="FFFFFF"/>
                </a:solidFill>
                <a:cs typeface="Myriad Pro Light" charset="0"/>
              </a:rPr>
              <a:t>Images by Billy Perkins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4038600" y="1447800"/>
            <a:ext cx="5867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223838" indent="-223838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563563" indent="-223838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 b="0" dirty="0">
                <a:latin typeface="Arial" charset="0"/>
                <a:sym typeface="Myriad Pro Semibold" charset="0"/>
              </a:rPr>
              <a:t>The Good</a:t>
            </a:r>
          </a:p>
          <a:p>
            <a:pPr lvl="1" algn="l">
              <a:spcBef>
                <a:spcPct val="10000"/>
              </a:spcBef>
              <a:buFont typeface="Helvetica" charset="0"/>
              <a:buChar char="–"/>
            </a:pPr>
            <a:r>
              <a:rPr lang="en-US" b="0" dirty="0" smtClean="0">
                <a:latin typeface="Arial" charset="0"/>
                <a:ea typeface="ＭＳ Ｐゴシック" charset="0"/>
              </a:rPr>
              <a:t>Network-wide visibility</a:t>
            </a:r>
            <a:endParaRPr lang="en-US" b="0" dirty="0">
              <a:latin typeface="Arial" charset="0"/>
              <a:ea typeface="ＭＳ Ｐゴシック" charset="0"/>
            </a:endParaRPr>
          </a:p>
          <a:p>
            <a:pPr lvl="1" algn="l">
              <a:spcBef>
                <a:spcPct val="10000"/>
              </a:spcBef>
              <a:buFont typeface="Helvetica" charset="0"/>
              <a:buChar char="–"/>
            </a:pPr>
            <a:r>
              <a:rPr lang="en-US" b="0" dirty="0">
                <a:latin typeface="Arial" charset="0"/>
                <a:ea typeface="ＭＳ Ｐゴシック" charset="0"/>
              </a:rPr>
              <a:t>Direct control </a:t>
            </a:r>
            <a:r>
              <a:rPr lang="en-US" b="0" dirty="0" smtClean="0">
                <a:latin typeface="Arial" charset="0"/>
                <a:ea typeface="ＭＳ Ｐゴシック" charset="0"/>
              </a:rPr>
              <a:t>over the switches</a:t>
            </a:r>
          </a:p>
          <a:p>
            <a:pPr lvl="1" algn="l">
              <a:spcBef>
                <a:spcPct val="10000"/>
              </a:spcBef>
              <a:buFont typeface="Helvetica" charset="0"/>
              <a:buChar char="–"/>
            </a:pPr>
            <a:r>
              <a:rPr lang="en-US" b="0" dirty="0" smtClean="0">
                <a:latin typeface="Arial" charset="0"/>
                <a:ea typeface="ＭＳ Ｐゴシック" charset="0"/>
              </a:rPr>
              <a:t>Simple data-plane abstraction</a:t>
            </a:r>
            <a:endParaRPr lang="en-US" b="0" dirty="0">
              <a:latin typeface="Arial" charset="0"/>
              <a:ea typeface="ＭＳ Ｐゴシック" charset="0"/>
            </a:endParaRPr>
          </a:p>
          <a:p>
            <a:pPr lvl="1" algn="l">
              <a:spcBef>
                <a:spcPct val="10000"/>
              </a:spcBef>
              <a:buFont typeface="Helvetica" charset="0"/>
              <a:buChar char="–"/>
            </a:pPr>
            <a:endParaRPr lang="en-US" b="0" dirty="0">
              <a:latin typeface="Arial" charset="0"/>
              <a:ea typeface="ＭＳ Ｐゴシック" charset="0"/>
            </a:endParaRPr>
          </a:p>
        </p:txBody>
      </p:sp>
      <p:sp>
        <p:nvSpPr>
          <p:cNvPr id="11" name="Content Placeholder 19"/>
          <p:cNvSpPr>
            <a:spLocks noGrp="1"/>
          </p:cNvSpPr>
          <p:nvPr>
            <p:ph idx="1"/>
          </p:nvPr>
        </p:nvSpPr>
        <p:spPr>
          <a:xfrm>
            <a:off x="4038600" y="3276600"/>
            <a:ext cx="4800600" cy="1600200"/>
          </a:xfrm>
        </p:spPr>
        <p:txBody>
          <a:bodyPr/>
          <a:lstStyle/>
          <a:p>
            <a:r>
              <a:rPr lang="en-US" sz="2400" dirty="0">
                <a:latin typeface="Arial" charset="0"/>
                <a:cs typeface="Arial" charset="0"/>
                <a:sym typeface="Myriad Pro Semibold" charset="0"/>
              </a:rPr>
              <a:t>The Bad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Low-level programming interface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Functionality tied to hardware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Explicit resource control</a:t>
            </a:r>
          </a:p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2" name="Content Placeholder 26"/>
          <p:cNvSpPr txBox="1">
            <a:spLocks/>
          </p:cNvSpPr>
          <p:nvPr/>
        </p:nvSpPr>
        <p:spPr bwMode="auto">
          <a:xfrm>
            <a:off x="4038600" y="4953000"/>
            <a:ext cx="5181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223838" indent="-223838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563563" indent="-223838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400" b="0" dirty="0">
                <a:solidFill>
                  <a:srgbClr val="000000"/>
                </a:solidFill>
                <a:latin typeface="Arial" charset="0"/>
                <a:sym typeface="Myriad Pro Semibold" charset="0"/>
              </a:rPr>
              <a:t>The Ugly</a:t>
            </a:r>
          </a:p>
          <a:p>
            <a:pPr lvl="1" algn="l">
              <a:spcBef>
                <a:spcPct val="10000"/>
              </a:spcBef>
              <a:buFont typeface="Helvetica" charset="0"/>
              <a:buChar char="–"/>
            </a:pPr>
            <a:r>
              <a:rPr lang="en-US" b="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Non-modular, non-compositional</a:t>
            </a:r>
          </a:p>
          <a:p>
            <a:pPr lvl="1" algn="l">
              <a:spcBef>
                <a:spcPct val="10000"/>
              </a:spcBef>
              <a:buFont typeface="Helvetica" charset="0"/>
              <a:buChar char="–"/>
            </a:pPr>
            <a:r>
              <a:rPr lang="en-US" b="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C</a:t>
            </a:r>
            <a:r>
              <a:rPr lang="en-US" b="0" dirty="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hallenging </a:t>
            </a:r>
            <a:r>
              <a:rPr lang="en-US" b="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distributed </a:t>
            </a:r>
            <a:r>
              <a:rPr lang="en-US" b="0" dirty="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programming</a:t>
            </a:r>
            <a:endParaRPr lang="en-US" b="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  <a:p>
            <a:pPr algn="l">
              <a:spcBef>
                <a:spcPct val="50000"/>
              </a:spcBef>
              <a:buFontTx/>
              <a:buChar char="•"/>
            </a:pPr>
            <a:endParaRPr lang="en-US" sz="2800" b="0" dirty="0">
              <a:solidFill>
                <a:srgbClr val="0000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563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Sequential Composition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20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90942" y="3099473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683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1500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55814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4271432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 rot="10800000">
            <a:off x="4873974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357265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1531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99627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5058842" y="2088444"/>
            <a:ext cx="1956500" cy="857356"/>
          </a:xfrm>
          <a:prstGeom prst="roundRect">
            <a:avLst/>
          </a:prstGeom>
          <a:solidFill>
            <a:srgbClr val="008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Routing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290942" y="2108423"/>
            <a:ext cx="1886657" cy="847551"/>
          </a:xfrm>
          <a:prstGeom prst="round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Load Balancer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43210" y="2140510"/>
            <a:ext cx="7837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&gt;&gt;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5969481" y="1265534"/>
            <a:ext cx="3043496" cy="707886"/>
          </a:xfrm>
          <a:prstGeom prst="rect">
            <a:avLst/>
          </a:prstGeom>
          <a:solidFill>
            <a:srgbClr val="FFF299"/>
          </a:solidFill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008000"/>
                </a:solidFill>
              </a:rPr>
              <a:t>dstip</a:t>
            </a:r>
            <a:r>
              <a:rPr lang="en-US" sz="2000" dirty="0" smtClean="0">
                <a:solidFill>
                  <a:srgbClr val="008000"/>
                </a:solidFill>
              </a:rPr>
              <a:t> = 10.0.0.1 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 </a:t>
            </a:r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fwd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(1)</a:t>
            </a:r>
          </a:p>
          <a:p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 = 10.0.0.2  </a:t>
            </a:r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fwd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(2</a:t>
            </a:r>
            <a:r>
              <a:rPr lang="en-US" dirty="0" smtClean="0">
                <a:solidFill>
                  <a:srgbClr val="008000"/>
                </a:solidFill>
                <a:sym typeface="Wingdings"/>
              </a:rPr>
              <a:t>)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2079" y="1265534"/>
            <a:ext cx="4891609" cy="707886"/>
          </a:xfrm>
          <a:prstGeom prst="rect">
            <a:avLst/>
          </a:prstGeom>
          <a:solidFill>
            <a:srgbClr val="FFF299"/>
          </a:solidFill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s</a:t>
            </a:r>
            <a:r>
              <a:rPr lang="en-US" sz="2000" dirty="0" err="1" smtClean="0">
                <a:solidFill>
                  <a:srgbClr val="FF0000"/>
                </a:solidFill>
              </a:rPr>
              <a:t>rcip</a:t>
            </a:r>
            <a:r>
              <a:rPr lang="en-US" sz="2000" dirty="0" smtClean="0">
                <a:solidFill>
                  <a:srgbClr val="FF0000"/>
                </a:solidFill>
              </a:rPr>
              <a:t> = 0*, </a:t>
            </a:r>
            <a:r>
              <a:rPr lang="en-US" sz="2000" dirty="0" err="1" smtClean="0">
                <a:solidFill>
                  <a:srgbClr val="FF0000"/>
                </a:solidFill>
              </a:rPr>
              <a:t>dstip</a:t>
            </a:r>
            <a:r>
              <a:rPr lang="en-US" sz="2000" dirty="0" smtClean="0">
                <a:solidFill>
                  <a:srgbClr val="FF0000"/>
                </a:solidFill>
              </a:rPr>
              <a:t>=1.2.3.4 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 </a:t>
            </a:r>
            <a:r>
              <a:rPr lang="en-US" sz="2000" dirty="0" err="1" smtClean="0">
                <a:solidFill>
                  <a:srgbClr val="FF0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=10.0.0.1</a:t>
            </a:r>
          </a:p>
          <a:p>
            <a:r>
              <a:rPr lang="en-US" sz="2000" dirty="0" err="1">
                <a:solidFill>
                  <a:srgbClr val="FF0000"/>
                </a:solidFill>
                <a:sym typeface="Wingdings"/>
              </a:rPr>
              <a:t>s</a:t>
            </a:r>
            <a:r>
              <a:rPr lang="en-US" sz="2000" dirty="0" err="1" smtClean="0">
                <a:solidFill>
                  <a:srgbClr val="FF0000"/>
                </a:solidFill>
                <a:sym typeface="Wingdings"/>
              </a:rPr>
              <a:t>rcip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 = 1*, </a:t>
            </a:r>
            <a:r>
              <a:rPr lang="en-US" sz="2000" dirty="0" err="1" smtClean="0">
                <a:solidFill>
                  <a:srgbClr val="FF0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=1.2.3.4  </a:t>
            </a:r>
            <a:r>
              <a:rPr lang="en-US" sz="2000" dirty="0" err="1" smtClean="0">
                <a:solidFill>
                  <a:srgbClr val="FF0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=10.0.0.2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16442" y="5495217"/>
            <a:ext cx="6031745" cy="707886"/>
          </a:xfrm>
          <a:prstGeom prst="rect">
            <a:avLst/>
          </a:prstGeom>
          <a:solidFill>
            <a:srgbClr val="FFF299"/>
          </a:solidFill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s</a:t>
            </a:r>
            <a:r>
              <a:rPr lang="en-US" sz="2000" dirty="0" err="1" smtClean="0">
                <a:solidFill>
                  <a:srgbClr val="FF0000"/>
                </a:solidFill>
              </a:rPr>
              <a:t>rcip</a:t>
            </a:r>
            <a:r>
              <a:rPr lang="en-US" sz="2000" dirty="0" smtClean="0">
                <a:solidFill>
                  <a:srgbClr val="FF0000"/>
                </a:solidFill>
              </a:rPr>
              <a:t> = 0*, </a:t>
            </a:r>
            <a:r>
              <a:rPr lang="en-US" sz="2000" dirty="0" err="1" smtClean="0">
                <a:solidFill>
                  <a:srgbClr val="FF0000"/>
                </a:solidFill>
              </a:rPr>
              <a:t>dstip</a:t>
            </a:r>
            <a:r>
              <a:rPr lang="en-US" sz="2000" dirty="0" smtClean="0">
                <a:solidFill>
                  <a:srgbClr val="FF0000"/>
                </a:solidFill>
              </a:rPr>
              <a:t> = 1.2.3.4 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 </a:t>
            </a:r>
            <a:r>
              <a:rPr lang="en-US" sz="2000" dirty="0" err="1" smtClean="0">
                <a:solidFill>
                  <a:srgbClr val="FF0000"/>
                </a:solidFill>
                <a:sym typeface="Wingdings"/>
              </a:rPr>
              <a:t>dstip</a:t>
            </a:r>
            <a:r>
              <a:rPr lang="en-US" sz="2000" dirty="0">
                <a:solidFill>
                  <a:srgbClr val="FF0000"/>
                </a:solidFill>
                <a:sym typeface="Wingdings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= 10.0.0.1, </a:t>
            </a:r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fwd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(1)</a:t>
            </a:r>
          </a:p>
          <a:p>
            <a:r>
              <a:rPr lang="en-US" sz="2000" dirty="0" err="1" smtClean="0">
                <a:solidFill>
                  <a:srgbClr val="FF0000"/>
                </a:solidFill>
                <a:sym typeface="Wingdings"/>
              </a:rPr>
              <a:t>srcip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 = 1*, </a:t>
            </a:r>
            <a:r>
              <a:rPr lang="en-US" sz="2000" dirty="0" err="1" smtClean="0">
                <a:solidFill>
                  <a:srgbClr val="FF0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 = 1.2.3.4  </a:t>
            </a:r>
            <a:r>
              <a:rPr lang="en-US" sz="2000" dirty="0" err="1" smtClean="0">
                <a:solidFill>
                  <a:srgbClr val="FF0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 = 10.0.0.2, </a:t>
            </a:r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fwd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(2</a:t>
            </a:r>
            <a:r>
              <a:rPr lang="en-US" dirty="0" smtClean="0">
                <a:solidFill>
                  <a:srgbClr val="008000"/>
                </a:solidFill>
                <a:sym typeface="Wingding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45105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Dividing the Traffic Over Modules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Predicates</a:t>
            </a:r>
          </a:p>
          <a:p>
            <a:pPr lvl="1"/>
            <a:r>
              <a:rPr lang="en-US" dirty="0" smtClean="0"/>
              <a:t>Specify which traffic traverses which modules</a:t>
            </a:r>
          </a:p>
          <a:p>
            <a:pPr lvl="1"/>
            <a:r>
              <a:rPr lang="en-US" dirty="0" smtClean="0"/>
              <a:t>Based on input port and packet-header fields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974737" y="4971652"/>
            <a:ext cx="1956500" cy="857356"/>
          </a:xfrm>
          <a:prstGeom prst="roundRect">
            <a:avLst/>
          </a:prstGeom>
          <a:solidFill>
            <a:srgbClr val="008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Routing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196427" y="3609628"/>
            <a:ext cx="1886657" cy="847551"/>
          </a:xfrm>
          <a:prstGeom prst="round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Load Balancer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206837" y="4982862"/>
            <a:ext cx="1886657" cy="847551"/>
          </a:xfrm>
          <a:prstGeom prst="roundRect">
            <a:avLst/>
          </a:prstGeom>
          <a:solidFill>
            <a:srgbClr val="F7840D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Monitor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964327" y="3599823"/>
            <a:ext cx="1956500" cy="857356"/>
          </a:xfrm>
          <a:prstGeom prst="roundRect">
            <a:avLst/>
          </a:prstGeom>
          <a:solidFill>
            <a:srgbClr val="008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Routing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61431" y="4993699"/>
            <a:ext cx="19041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Non-web</a:t>
            </a:r>
          </a:p>
          <a:p>
            <a:r>
              <a:rPr lang="en-US" sz="2400" dirty="0" err="1" smtClean="0"/>
              <a:t>dstport</a:t>
            </a:r>
            <a:r>
              <a:rPr lang="en-US" sz="2400" dirty="0" smtClean="0"/>
              <a:t> != 80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151021" y="3682421"/>
            <a:ext cx="18186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Web traffic</a:t>
            </a:r>
          </a:p>
          <a:p>
            <a:r>
              <a:rPr lang="en-US" sz="2400" dirty="0" err="1" smtClean="0"/>
              <a:t>dstport</a:t>
            </a:r>
            <a:r>
              <a:rPr lang="en-US" sz="2400" dirty="0" smtClean="0"/>
              <a:t> = 80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166428" y="3666072"/>
            <a:ext cx="7837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&gt;&gt;</a:t>
            </a:r>
            <a:endParaRPr lang="en-US" sz="4000" dirty="0"/>
          </a:p>
        </p:txBody>
      </p:sp>
      <p:sp>
        <p:nvSpPr>
          <p:cNvPr id="19" name="TextBox 18"/>
          <p:cNvSpPr txBox="1"/>
          <p:nvPr/>
        </p:nvSpPr>
        <p:spPr>
          <a:xfrm>
            <a:off x="5300218" y="5039306"/>
            <a:ext cx="4842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+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24794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Abstract Topology: Load Balancer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352" y="1417638"/>
            <a:ext cx="8479448" cy="2519895"/>
          </a:xfrm>
        </p:spPr>
        <p:txBody>
          <a:bodyPr>
            <a:normAutofit/>
          </a:bodyPr>
          <a:lstStyle/>
          <a:p>
            <a:r>
              <a:rPr lang="en-US" dirty="0" smtClean="0"/>
              <a:t>Present an abstract topology</a:t>
            </a:r>
          </a:p>
          <a:p>
            <a:pPr lvl="1"/>
            <a:r>
              <a:rPr lang="en-US" dirty="0" smtClean="0"/>
              <a:t>Information hiding: limit what a module </a:t>
            </a:r>
            <a:r>
              <a:rPr lang="en-US" i="1" dirty="0" smtClean="0"/>
              <a:t>sees</a:t>
            </a:r>
          </a:p>
          <a:p>
            <a:pPr lvl="1"/>
            <a:r>
              <a:rPr lang="en-US" dirty="0" smtClean="0"/>
              <a:t>Protection: limit what a module </a:t>
            </a:r>
            <a:r>
              <a:rPr lang="en-US" i="1" dirty="0" smtClean="0"/>
              <a:t>does</a:t>
            </a:r>
          </a:p>
          <a:p>
            <a:pPr lvl="1"/>
            <a:r>
              <a:rPr lang="en-US" dirty="0" smtClean="0"/>
              <a:t>Abstraction: present a familiar interface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02431CD-A83D-384C-97C7-66FF0CCEF56F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-552508" y="5288424"/>
            <a:ext cx="1385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21" name="Picture 20" descr="1234405093667521867buggi_server_1.svg.hi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113" y="4656828"/>
            <a:ext cx="441379" cy="57979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080" y="4685219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ounded Rectangle 22"/>
          <p:cNvSpPr/>
          <p:nvPr/>
        </p:nvSpPr>
        <p:spPr>
          <a:xfrm>
            <a:off x="5970149" y="4096936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6944099" y="5539386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7113661" y="5239608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7112147" y="4515537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5957167" y="4807863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6125064" y="5236240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6123551" y="4512170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6399042" y="5009122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6399042" y="5725001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6399042" y="4261158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7368872" y="4978775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Rounded Rectangle 59"/>
          <p:cNvSpPr>
            <a:spLocks noChangeAspect="1"/>
          </p:cNvSpPr>
          <p:nvPr/>
        </p:nvSpPr>
        <p:spPr>
          <a:xfrm>
            <a:off x="6940697" y="4813842"/>
            <a:ext cx="342900" cy="3429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ounded Rectangle 60"/>
          <p:cNvSpPr/>
          <p:nvPr/>
        </p:nvSpPr>
        <p:spPr>
          <a:xfrm>
            <a:off x="5955503" y="5536019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3" name="Picture 62" descr="1234405093667521867buggi_server_1.svg.hi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113" y="3942961"/>
            <a:ext cx="441379" cy="579792"/>
          </a:xfrm>
          <a:prstGeom prst="rect">
            <a:avLst/>
          </a:prstGeom>
        </p:spPr>
      </p:pic>
      <p:cxnSp>
        <p:nvCxnSpPr>
          <p:cNvPr id="65" name="Straight Connector 64"/>
          <p:cNvCxnSpPr/>
          <p:nvPr/>
        </p:nvCxnSpPr>
        <p:spPr>
          <a:xfrm flipH="1" flipV="1">
            <a:off x="7383389" y="5774931"/>
            <a:ext cx="664413" cy="21878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 flipV="1">
            <a:off x="7403441" y="5156800"/>
            <a:ext cx="644361" cy="38498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>
            <a:off x="7392459" y="4250961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Rounded Rectangle 69"/>
          <p:cNvSpPr>
            <a:spLocks noChangeAspect="1"/>
          </p:cNvSpPr>
          <p:nvPr/>
        </p:nvSpPr>
        <p:spPr>
          <a:xfrm>
            <a:off x="6944099" y="4114953"/>
            <a:ext cx="342900" cy="3429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3" name="Straight Connector 72"/>
          <p:cNvCxnSpPr>
            <a:stCxn id="29" idx="1"/>
          </p:cNvCxnSpPr>
          <p:nvPr/>
        </p:nvCxnSpPr>
        <p:spPr>
          <a:xfrm flipH="1" flipV="1">
            <a:off x="5347055" y="4965850"/>
            <a:ext cx="610112" cy="1346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ounded Rectangle 76"/>
          <p:cNvSpPr>
            <a:spLocks noChangeAspect="1"/>
          </p:cNvSpPr>
          <p:nvPr/>
        </p:nvSpPr>
        <p:spPr>
          <a:xfrm>
            <a:off x="1825502" y="4656828"/>
            <a:ext cx="690033" cy="690033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8" name="Straight Connector 77"/>
          <p:cNvCxnSpPr/>
          <p:nvPr/>
        </p:nvCxnSpPr>
        <p:spPr>
          <a:xfrm flipH="1">
            <a:off x="2557868" y="5010432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endCxn id="82" idx="3"/>
          </p:cNvCxnSpPr>
          <p:nvPr/>
        </p:nvCxnSpPr>
        <p:spPr>
          <a:xfrm flipH="1">
            <a:off x="1264736" y="4996696"/>
            <a:ext cx="49814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0" name="Picture 79" descr="1234405093667521867buggi_server_1.svg.hi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396" y="4668686"/>
            <a:ext cx="441379" cy="579792"/>
          </a:xfrm>
          <a:prstGeom prst="rect">
            <a:avLst/>
          </a:prstGeom>
        </p:spPr>
      </p:pic>
      <p:pic>
        <p:nvPicPr>
          <p:cNvPr id="81" name="Picture 80" descr="1234405093667521867buggi_server_1.svg.hi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706" y="4828279"/>
            <a:ext cx="441379" cy="579792"/>
          </a:xfrm>
          <a:prstGeom prst="rect">
            <a:avLst/>
          </a:prstGeom>
        </p:spPr>
      </p:pic>
      <p:pic>
        <p:nvPicPr>
          <p:cNvPr id="82" name="Picture 8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98" y="4703140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" name="TextBox 82"/>
          <p:cNvSpPr txBox="1"/>
          <p:nvPr/>
        </p:nvSpPr>
        <p:spPr>
          <a:xfrm>
            <a:off x="6059548" y="6199010"/>
            <a:ext cx="1980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Real network</a:t>
            </a:r>
            <a:endParaRPr lang="en-US" sz="2400" dirty="0"/>
          </a:p>
        </p:txBody>
      </p:sp>
      <p:sp>
        <p:nvSpPr>
          <p:cNvPr id="84" name="TextBox 83"/>
          <p:cNvSpPr txBox="1"/>
          <p:nvPr/>
        </p:nvSpPr>
        <p:spPr>
          <a:xfrm>
            <a:off x="1264736" y="5565423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Abstract view</a:t>
            </a:r>
            <a:endParaRPr lang="en-US" sz="2400" dirty="0"/>
          </a:p>
        </p:txBody>
      </p:sp>
      <p:sp>
        <p:nvSpPr>
          <p:cNvPr id="38" name="Freeform 37"/>
          <p:cNvSpPr/>
          <p:nvPr/>
        </p:nvSpPr>
        <p:spPr>
          <a:xfrm>
            <a:off x="5380922" y="4043848"/>
            <a:ext cx="2286000" cy="716892"/>
          </a:xfrm>
          <a:custGeom>
            <a:avLst/>
            <a:gdLst>
              <a:gd name="connsiteX0" fmla="*/ 0 w 2286000"/>
              <a:gd name="connsiteY0" fmla="*/ 716892 h 716892"/>
              <a:gd name="connsiteX1" fmla="*/ 541867 w 2286000"/>
              <a:gd name="connsiteY1" fmla="*/ 598359 h 716892"/>
              <a:gd name="connsiteX2" fmla="*/ 939800 w 2286000"/>
              <a:gd name="connsiteY2" fmla="*/ 22626 h 716892"/>
              <a:gd name="connsiteX3" fmla="*/ 2286000 w 2286000"/>
              <a:gd name="connsiteY3" fmla="*/ 107292 h 716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86000" h="716892">
                <a:moveTo>
                  <a:pt x="0" y="716892"/>
                </a:moveTo>
                <a:cubicBezTo>
                  <a:pt x="192617" y="715481"/>
                  <a:pt x="385234" y="714070"/>
                  <a:pt x="541867" y="598359"/>
                </a:cubicBezTo>
                <a:cubicBezTo>
                  <a:pt x="698500" y="482648"/>
                  <a:pt x="649111" y="104470"/>
                  <a:pt x="939800" y="22626"/>
                </a:cubicBezTo>
                <a:cubicBezTo>
                  <a:pt x="1230489" y="-59218"/>
                  <a:pt x="2286000" y="107292"/>
                  <a:pt x="2286000" y="107292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5372456" y="4370179"/>
            <a:ext cx="2319866" cy="551555"/>
          </a:xfrm>
          <a:custGeom>
            <a:avLst/>
            <a:gdLst>
              <a:gd name="connsiteX0" fmla="*/ 0 w 2319866"/>
              <a:gd name="connsiteY0" fmla="*/ 551428 h 551555"/>
              <a:gd name="connsiteX1" fmla="*/ 1329266 w 2319866"/>
              <a:gd name="connsiteY1" fmla="*/ 466761 h 551555"/>
              <a:gd name="connsiteX2" fmla="*/ 1608666 w 2319866"/>
              <a:gd name="connsiteY2" fmla="*/ 34961 h 551555"/>
              <a:gd name="connsiteX3" fmla="*/ 2319866 w 2319866"/>
              <a:gd name="connsiteY3" fmla="*/ 26495 h 551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9866" h="551555">
                <a:moveTo>
                  <a:pt x="0" y="551428"/>
                </a:moveTo>
                <a:cubicBezTo>
                  <a:pt x="530577" y="552133"/>
                  <a:pt x="1061155" y="552839"/>
                  <a:pt x="1329266" y="466761"/>
                </a:cubicBezTo>
                <a:cubicBezTo>
                  <a:pt x="1597377" y="380683"/>
                  <a:pt x="1443566" y="108339"/>
                  <a:pt x="1608666" y="34961"/>
                </a:cubicBezTo>
                <a:cubicBezTo>
                  <a:pt x="1773766" y="-38417"/>
                  <a:pt x="2319866" y="26495"/>
                  <a:pt x="2319866" y="26495"/>
                </a:cubicBezTo>
              </a:path>
            </a:pathLst>
          </a:cu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183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Abstract Topology: Gateway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23</a:t>
            </a:fld>
            <a:endParaRPr lang="en-US" dirty="0"/>
          </a:p>
        </p:txBody>
      </p:sp>
      <p:sp>
        <p:nvSpPr>
          <p:cNvPr id="9" name="Parallelogram 8"/>
          <p:cNvSpPr/>
          <p:nvPr/>
        </p:nvSpPr>
        <p:spPr>
          <a:xfrm>
            <a:off x="123979" y="3031584"/>
            <a:ext cx="8863862" cy="2162589"/>
          </a:xfrm>
          <a:prstGeom prst="parallelogram">
            <a:avLst>
              <a:gd name="adj" fmla="val 48222"/>
            </a:avLst>
          </a:prstGeom>
          <a:solidFill>
            <a:srgbClr val="FFFFFF">
              <a:alpha val="3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512753" y="3087151"/>
            <a:ext cx="3898359" cy="1823465"/>
          </a:xfrm>
          <a:prstGeom prst="ellipse">
            <a:avLst/>
          </a:prstGeom>
          <a:noFill/>
          <a:ln w="38100"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800889" y="3147566"/>
            <a:ext cx="4024243" cy="1823465"/>
          </a:xfrm>
          <a:prstGeom prst="ellipse">
            <a:avLst/>
          </a:prstGeom>
          <a:noFill/>
          <a:ln w="38100"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>
            <a:stCxn id="45" idx="3"/>
            <a:endCxn id="43" idx="2"/>
          </p:cNvCxnSpPr>
          <p:nvPr/>
        </p:nvCxnSpPr>
        <p:spPr>
          <a:xfrm flipV="1">
            <a:off x="6984693" y="4356453"/>
            <a:ext cx="1055191" cy="29320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5011999" y="3504466"/>
            <a:ext cx="1631880" cy="41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44" idx="2"/>
            <a:endCxn id="45" idx="0"/>
          </p:cNvCxnSpPr>
          <p:nvPr/>
        </p:nvCxnSpPr>
        <p:spPr>
          <a:xfrm flipH="1">
            <a:off x="6610031" y="3777782"/>
            <a:ext cx="398352" cy="62272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714678" y="3516983"/>
            <a:ext cx="1552147" cy="3978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endCxn id="43" idx="1"/>
          </p:cNvCxnSpPr>
          <p:nvPr/>
        </p:nvCxnSpPr>
        <p:spPr>
          <a:xfrm>
            <a:off x="4967204" y="4083137"/>
            <a:ext cx="2698017" cy="241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endCxn id="46" idx="3"/>
          </p:cNvCxnSpPr>
          <p:nvPr/>
        </p:nvCxnSpPr>
        <p:spPr>
          <a:xfrm flipH="1">
            <a:off x="2647089" y="4194722"/>
            <a:ext cx="1619738" cy="50161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2" name="Picture 41" descr="blue_switch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889" y="3945080"/>
            <a:ext cx="749325" cy="498297"/>
          </a:xfrm>
          <a:prstGeom prst="rect">
            <a:avLst/>
          </a:prstGeom>
        </p:spPr>
      </p:pic>
      <p:pic>
        <p:nvPicPr>
          <p:cNvPr id="43" name="Picture 42" descr="green_switch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5221" y="3858156"/>
            <a:ext cx="749325" cy="498297"/>
          </a:xfrm>
          <a:prstGeom prst="rect">
            <a:avLst/>
          </a:prstGeom>
        </p:spPr>
      </p:pic>
      <p:pic>
        <p:nvPicPr>
          <p:cNvPr id="44" name="Picture 43" descr="green_switch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720" y="3279485"/>
            <a:ext cx="749325" cy="498297"/>
          </a:xfrm>
          <a:prstGeom prst="rect">
            <a:avLst/>
          </a:prstGeom>
        </p:spPr>
      </p:pic>
      <p:pic>
        <p:nvPicPr>
          <p:cNvPr id="45" name="Picture 44" descr="green_switch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368" y="4400509"/>
            <a:ext cx="749325" cy="498297"/>
          </a:xfrm>
          <a:prstGeom prst="rect">
            <a:avLst/>
          </a:prstGeom>
        </p:spPr>
      </p:pic>
      <p:pic>
        <p:nvPicPr>
          <p:cNvPr id="46" name="Picture 45" descr="blue_switch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764" y="4447184"/>
            <a:ext cx="749325" cy="498297"/>
          </a:xfrm>
          <a:prstGeom prst="rect">
            <a:avLst/>
          </a:prstGeom>
        </p:spPr>
      </p:pic>
      <p:pic>
        <p:nvPicPr>
          <p:cNvPr id="47" name="Picture 46" descr="blue_switch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352" y="3279485"/>
            <a:ext cx="749325" cy="498297"/>
          </a:xfrm>
          <a:prstGeom prst="rect">
            <a:avLst/>
          </a:prstGeom>
        </p:spPr>
      </p:pic>
      <p:grpSp>
        <p:nvGrpSpPr>
          <p:cNvPr id="52" name="Group 51"/>
          <p:cNvGrpSpPr>
            <a:grpSpLocks noChangeAspect="1"/>
          </p:cNvGrpSpPr>
          <p:nvPr/>
        </p:nvGrpSpPr>
        <p:grpSpPr>
          <a:xfrm>
            <a:off x="4237187" y="3798020"/>
            <a:ext cx="797185" cy="559223"/>
            <a:chOff x="3519586" y="5282558"/>
            <a:chExt cx="696276" cy="452997"/>
          </a:xfrm>
        </p:grpSpPr>
        <p:pic>
          <p:nvPicPr>
            <p:cNvPr id="53" name="Picture 52" descr="green_switch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39240" y="5283575"/>
              <a:ext cx="676622" cy="449953"/>
            </a:xfrm>
            <a:prstGeom prst="rect">
              <a:avLst/>
            </a:prstGeom>
          </p:spPr>
        </p:pic>
        <p:pic>
          <p:nvPicPr>
            <p:cNvPr id="54" name="Picture 53" descr="green_switch.png"/>
            <p:cNvPicPr>
              <a:picLocks noChangeAspect="1"/>
            </p:cNvPicPr>
            <p:nvPr/>
          </p:nvPicPr>
          <p:blipFill rotWithShape="1">
            <a:blip r:embed="rId3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8375"/>
            <a:stretch/>
          </p:blipFill>
          <p:spPr>
            <a:xfrm>
              <a:off x="3525872" y="5285602"/>
              <a:ext cx="484632" cy="449953"/>
            </a:xfrm>
            <a:prstGeom prst="rect">
              <a:avLst/>
            </a:prstGeom>
          </p:spPr>
        </p:pic>
        <p:pic>
          <p:nvPicPr>
            <p:cNvPr id="55" name="Picture 54" descr="blue_switch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8105"/>
            <a:stretch/>
          </p:blipFill>
          <p:spPr>
            <a:xfrm>
              <a:off x="3519586" y="5282558"/>
              <a:ext cx="283464" cy="449953"/>
            </a:xfrm>
            <a:prstGeom prst="rect">
              <a:avLst/>
            </a:prstGeom>
          </p:spPr>
        </p:pic>
      </p:grpSp>
      <p:sp>
        <p:nvSpPr>
          <p:cNvPr id="57" name="TextBox 56"/>
          <p:cNvSpPr txBox="1"/>
          <p:nvPr/>
        </p:nvSpPr>
        <p:spPr>
          <a:xfrm>
            <a:off x="5098548" y="4053445"/>
            <a:ext cx="1408985" cy="492443"/>
          </a:xfrm>
          <a:prstGeom prst="rect">
            <a:avLst/>
          </a:prstGeom>
          <a:noFill/>
          <a:scene3d>
            <a:camera prst="orthographicFront">
              <a:rot lat="1864996" lon="19823877" rev="20562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latin typeface="American Typewriter"/>
                <a:cs typeface="American Typewriter"/>
              </a:rPr>
              <a:t>IP Core</a:t>
            </a:r>
            <a:endParaRPr lang="en-US" sz="2600" b="1" dirty="0">
              <a:latin typeface="American Typewriter"/>
              <a:cs typeface="American Typewriter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344545" y="3795517"/>
            <a:ext cx="1708066" cy="492443"/>
          </a:xfrm>
          <a:prstGeom prst="rect">
            <a:avLst/>
          </a:prstGeom>
          <a:noFill/>
          <a:scene3d>
            <a:camera prst="orthographicFront">
              <a:rot lat="1866000" lon="19824000" rev="20562000"/>
            </a:camera>
            <a:lightRig rig="threePt" dir="t"/>
          </a:scene3d>
          <a:sp3d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latin typeface="American Typewriter"/>
                <a:cs typeface="American Typewriter"/>
              </a:rPr>
              <a:t>Ethernet</a:t>
            </a:r>
            <a:endParaRPr lang="en-US" sz="2600" b="1" dirty="0">
              <a:latin typeface="American Typewriter"/>
              <a:cs typeface="American Typewriter"/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>
            <a:off x="1502689" y="4320978"/>
            <a:ext cx="441255" cy="2211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4230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Abstract Topology: Gateway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24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741399" y="1774216"/>
            <a:ext cx="3640667" cy="558800"/>
          </a:xfrm>
          <a:prstGeom prst="roundRect">
            <a:avLst/>
          </a:prstGeom>
          <a:ln w="19050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6350" cmpd="sng">
                <a:solidFill>
                  <a:schemeClr val="tx1"/>
                </a:solidFill>
              </a:ln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5291667"/>
            <a:ext cx="8229600" cy="147214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Left: </a:t>
            </a:r>
            <a:r>
              <a:rPr lang="en-US" dirty="0" smtClean="0"/>
              <a:t>learning switch on MAC addresses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Middle: </a:t>
            </a:r>
            <a:r>
              <a:rPr lang="en-US" dirty="0" smtClean="0"/>
              <a:t>ARP on gateway, plus simple repeater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Right: </a:t>
            </a:r>
            <a:r>
              <a:rPr lang="en-US" dirty="0" smtClean="0"/>
              <a:t>shortest-path forwarding on IP prefixes</a:t>
            </a:r>
            <a:endParaRPr lang="en-US" dirty="0"/>
          </a:p>
        </p:txBody>
      </p:sp>
      <p:sp>
        <p:nvSpPr>
          <p:cNvPr id="8" name="Parallelogram 7"/>
          <p:cNvSpPr/>
          <p:nvPr/>
        </p:nvSpPr>
        <p:spPr>
          <a:xfrm>
            <a:off x="3630298" y="1243826"/>
            <a:ext cx="2139499" cy="1524134"/>
          </a:xfrm>
          <a:prstGeom prst="parallelogram">
            <a:avLst>
              <a:gd name="adj" fmla="val 48222"/>
            </a:avLst>
          </a:prstGeom>
          <a:solidFill>
            <a:srgbClr val="FFFFFF">
              <a:alpha val="3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arallelogram 8"/>
          <p:cNvSpPr/>
          <p:nvPr/>
        </p:nvSpPr>
        <p:spPr>
          <a:xfrm>
            <a:off x="123979" y="3031584"/>
            <a:ext cx="8863862" cy="2162589"/>
          </a:xfrm>
          <a:prstGeom prst="parallelogram">
            <a:avLst>
              <a:gd name="adj" fmla="val 48222"/>
            </a:avLst>
          </a:prstGeom>
          <a:solidFill>
            <a:srgbClr val="FFFFFF">
              <a:alpha val="3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512753" y="3087151"/>
            <a:ext cx="3898359" cy="1823465"/>
          </a:xfrm>
          <a:prstGeom prst="ellipse">
            <a:avLst/>
          </a:prstGeom>
          <a:noFill/>
          <a:ln w="38100"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800889" y="3147566"/>
            <a:ext cx="4024243" cy="1823465"/>
          </a:xfrm>
          <a:prstGeom prst="ellipse">
            <a:avLst/>
          </a:prstGeom>
          <a:noFill/>
          <a:ln w="38100"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4561733" y="2053616"/>
            <a:ext cx="93916" cy="2071906"/>
          </a:xfrm>
          <a:prstGeom prst="line">
            <a:avLst/>
          </a:prstGeom>
          <a:ln cap="flat">
            <a:solidFill>
              <a:schemeClr val="tx1">
                <a:alpha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403651" y="2303072"/>
            <a:ext cx="1074467" cy="1822450"/>
          </a:xfrm>
          <a:prstGeom prst="line">
            <a:avLst/>
          </a:prstGeom>
          <a:ln cap="flat">
            <a:solidFill>
              <a:schemeClr val="tx1">
                <a:alpha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4825133" y="2303072"/>
            <a:ext cx="1016918" cy="1892300"/>
          </a:xfrm>
          <a:prstGeom prst="line">
            <a:avLst/>
          </a:prstGeom>
          <a:ln cap="flat">
            <a:solidFill>
              <a:schemeClr val="tx1">
                <a:alpha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30" idx="2"/>
            <a:endCxn id="47" idx="0"/>
          </p:cNvCxnSpPr>
          <p:nvPr/>
        </p:nvCxnSpPr>
        <p:spPr>
          <a:xfrm>
            <a:off x="1985353" y="1909516"/>
            <a:ext cx="374662" cy="1369969"/>
          </a:xfrm>
          <a:prstGeom prst="line">
            <a:avLst/>
          </a:prstGeom>
          <a:ln w="25400" cap="flat">
            <a:solidFill>
              <a:schemeClr val="tx1">
                <a:alpha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967204" y="2072354"/>
            <a:ext cx="63059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3" name="Picture 32" descr="green_switch.png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601" y="1868329"/>
            <a:ext cx="749325" cy="498297"/>
          </a:xfrm>
          <a:prstGeom prst="rect">
            <a:avLst/>
          </a:prstGeom>
        </p:spPr>
      </p:pic>
      <p:cxnSp>
        <p:nvCxnSpPr>
          <p:cNvPr id="35" name="Straight Connector 34"/>
          <p:cNvCxnSpPr>
            <a:stCxn id="45" idx="3"/>
            <a:endCxn id="43" idx="2"/>
          </p:cNvCxnSpPr>
          <p:nvPr/>
        </p:nvCxnSpPr>
        <p:spPr>
          <a:xfrm flipV="1">
            <a:off x="6984693" y="4356453"/>
            <a:ext cx="1055191" cy="29320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5011999" y="3504466"/>
            <a:ext cx="1631880" cy="41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44" idx="2"/>
            <a:endCxn id="45" idx="0"/>
          </p:cNvCxnSpPr>
          <p:nvPr/>
        </p:nvCxnSpPr>
        <p:spPr>
          <a:xfrm flipH="1">
            <a:off x="6610031" y="3777782"/>
            <a:ext cx="398352" cy="62272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714678" y="3516983"/>
            <a:ext cx="1552147" cy="3978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endCxn id="43" idx="1"/>
          </p:cNvCxnSpPr>
          <p:nvPr/>
        </p:nvCxnSpPr>
        <p:spPr>
          <a:xfrm>
            <a:off x="4967204" y="4083137"/>
            <a:ext cx="2698017" cy="241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endCxn id="46" idx="3"/>
          </p:cNvCxnSpPr>
          <p:nvPr/>
        </p:nvCxnSpPr>
        <p:spPr>
          <a:xfrm flipH="1">
            <a:off x="2647089" y="4194722"/>
            <a:ext cx="1619738" cy="50161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981097" y="1823380"/>
            <a:ext cx="0" cy="1892314"/>
          </a:xfrm>
          <a:prstGeom prst="line">
            <a:avLst/>
          </a:prstGeom>
          <a:ln cap="flat">
            <a:solidFill>
              <a:schemeClr val="tx1">
                <a:alpha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2" name="Picture 41" descr="blue_switch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889" y="3945080"/>
            <a:ext cx="749325" cy="498297"/>
          </a:xfrm>
          <a:prstGeom prst="rect">
            <a:avLst/>
          </a:prstGeom>
        </p:spPr>
      </p:pic>
      <p:pic>
        <p:nvPicPr>
          <p:cNvPr id="43" name="Picture 42" descr="green_switch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5221" y="3858156"/>
            <a:ext cx="749325" cy="498297"/>
          </a:xfrm>
          <a:prstGeom prst="rect">
            <a:avLst/>
          </a:prstGeom>
        </p:spPr>
      </p:pic>
      <p:pic>
        <p:nvPicPr>
          <p:cNvPr id="44" name="Picture 43" descr="green_switch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720" y="3279485"/>
            <a:ext cx="749325" cy="498297"/>
          </a:xfrm>
          <a:prstGeom prst="rect">
            <a:avLst/>
          </a:prstGeom>
        </p:spPr>
      </p:pic>
      <p:pic>
        <p:nvPicPr>
          <p:cNvPr id="45" name="Picture 44" descr="green_switch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368" y="4400509"/>
            <a:ext cx="749325" cy="498297"/>
          </a:xfrm>
          <a:prstGeom prst="rect">
            <a:avLst/>
          </a:prstGeom>
        </p:spPr>
      </p:pic>
      <p:pic>
        <p:nvPicPr>
          <p:cNvPr id="46" name="Picture 45" descr="blue_switch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764" y="4447184"/>
            <a:ext cx="749325" cy="498297"/>
          </a:xfrm>
          <a:prstGeom prst="rect">
            <a:avLst/>
          </a:prstGeom>
        </p:spPr>
      </p:pic>
      <p:pic>
        <p:nvPicPr>
          <p:cNvPr id="47" name="Picture 46" descr="blue_switch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352" y="3279485"/>
            <a:ext cx="749325" cy="498297"/>
          </a:xfrm>
          <a:prstGeom prst="rect">
            <a:avLst/>
          </a:prstGeom>
        </p:spPr>
      </p:pic>
      <p:cxnSp>
        <p:nvCxnSpPr>
          <p:cNvPr id="48" name="Straight Connector 47"/>
          <p:cNvCxnSpPr/>
          <p:nvPr/>
        </p:nvCxnSpPr>
        <p:spPr>
          <a:xfrm>
            <a:off x="8039884" y="2051671"/>
            <a:ext cx="15045" cy="2273045"/>
          </a:xfrm>
          <a:prstGeom prst="line">
            <a:avLst/>
          </a:prstGeom>
          <a:ln cap="flat">
            <a:solidFill>
              <a:schemeClr val="tx1">
                <a:alpha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28" idx="2"/>
          </p:cNvCxnSpPr>
          <p:nvPr/>
        </p:nvCxnSpPr>
        <p:spPr>
          <a:xfrm>
            <a:off x="6633721" y="2748679"/>
            <a:ext cx="23689" cy="2283205"/>
          </a:xfrm>
          <a:prstGeom prst="line">
            <a:avLst/>
          </a:prstGeom>
          <a:ln cap="flat">
            <a:solidFill>
              <a:schemeClr val="tx1">
                <a:alpha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227327" y="2622700"/>
            <a:ext cx="0" cy="2246690"/>
          </a:xfrm>
          <a:prstGeom prst="line">
            <a:avLst/>
          </a:prstGeom>
          <a:ln cap="flat">
            <a:solidFill>
              <a:schemeClr val="tx1">
                <a:alpha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25" idx="2"/>
            <a:endCxn id="42" idx="0"/>
          </p:cNvCxnSpPr>
          <p:nvPr/>
        </p:nvCxnSpPr>
        <p:spPr>
          <a:xfrm>
            <a:off x="1175552" y="2499531"/>
            <a:ext cx="0" cy="1445549"/>
          </a:xfrm>
          <a:prstGeom prst="line">
            <a:avLst/>
          </a:prstGeom>
          <a:ln cap="flat">
            <a:solidFill>
              <a:schemeClr val="tx1">
                <a:alpha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2" name="Group 51"/>
          <p:cNvGrpSpPr>
            <a:grpSpLocks noChangeAspect="1"/>
          </p:cNvGrpSpPr>
          <p:nvPr/>
        </p:nvGrpSpPr>
        <p:grpSpPr>
          <a:xfrm>
            <a:off x="4237187" y="3798020"/>
            <a:ext cx="797185" cy="559223"/>
            <a:chOff x="3519586" y="5282558"/>
            <a:chExt cx="696276" cy="452997"/>
          </a:xfrm>
        </p:grpSpPr>
        <p:pic>
          <p:nvPicPr>
            <p:cNvPr id="53" name="Picture 52" descr="green_switch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39240" y="5283575"/>
              <a:ext cx="676622" cy="449953"/>
            </a:xfrm>
            <a:prstGeom prst="rect">
              <a:avLst/>
            </a:prstGeom>
          </p:spPr>
        </p:pic>
        <p:pic>
          <p:nvPicPr>
            <p:cNvPr id="54" name="Picture 53" descr="green_switch.png"/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8375"/>
            <a:stretch/>
          </p:blipFill>
          <p:spPr>
            <a:xfrm>
              <a:off x="3525872" y="5285602"/>
              <a:ext cx="484632" cy="449953"/>
            </a:xfrm>
            <a:prstGeom prst="rect">
              <a:avLst/>
            </a:prstGeom>
          </p:spPr>
        </p:pic>
        <p:pic>
          <p:nvPicPr>
            <p:cNvPr id="55" name="Picture 54" descr="blue_switch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8105"/>
            <a:stretch/>
          </p:blipFill>
          <p:spPr>
            <a:xfrm>
              <a:off x="3519586" y="5282558"/>
              <a:ext cx="283464" cy="449953"/>
            </a:xfrm>
            <a:prstGeom prst="rect">
              <a:avLst/>
            </a:prstGeom>
          </p:spPr>
        </p:pic>
      </p:grpSp>
      <p:sp>
        <p:nvSpPr>
          <p:cNvPr id="57" name="TextBox 56"/>
          <p:cNvSpPr txBox="1"/>
          <p:nvPr/>
        </p:nvSpPr>
        <p:spPr>
          <a:xfrm>
            <a:off x="5098548" y="4053445"/>
            <a:ext cx="1408985" cy="492443"/>
          </a:xfrm>
          <a:prstGeom prst="rect">
            <a:avLst/>
          </a:prstGeom>
          <a:noFill/>
          <a:scene3d>
            <a:camera prst="orthographicFront">
              <a:rot lat="1864996" lon="19823877" rev="20562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latin typeface="American Typewriter"/>
                <a:cs typeface="American Typewriter"/>
              </a:rPr>
              <a:t>IP Core</a:t>
            </a:r>
            <a:endParaRPr lang="en-US" sz="2600" b="1" dirty="0">
              <a:latin typeface="American Typewriter"/>
              <a:cs typeface="American Typewriter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344545" y="3795517"/>
            <a:ext cx="1708066" cy="492443"/>
          </a:xfrm>
          <a:prstGeom prst="rect">
            <a:avLst/>
          </a:prstGeom>
          <a:noFill/>
          <a:scene3d>
            <a:camera prst="orthographicFront">
              <a:rot lat="1866000" lon="19824000" rev="20562000"/>
            </a:camera>
            <a:lightRig rig="threePt" dir="t"/>
          </a:scene3d>
          <a:sp3d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latin typeface="American Typewriter"/>
                <a:cs typeface="American Typewriter"/>
              </a:rPr>
              <a:t>Ethernet</a:t>
            </a:r>
            <a:endParaRPr lang="en-US" sz="2600" b="1" dirty="0">
              <a:latin typeface="American Typewriter"/>
              <a:cs typeface="American Typewriter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5249496" y="1243825"/>
            <a:ext cx="3738345" cy="1524133"/>
            <a:chOff x="5249496" y="1243825"/>
            <a:chExt cx="3738345" cy="1524133"/>
          </a:xfrm>
        </p:grpSpPr>
        <p:sp>
          <p:nvSpPr>
            <p:cNvPr id="10" name="Parallelogram 9"/>
            <p:cNvSpPr/>
            <p:nvPr/>
          </p:nvSpPr>
          <p:spPr>
            <a:xfrm>
              <a:off x="5249496" y="1243825"/>
              <a:ext cx="3738345" cy="1524133"/>
            </a:xfrm>
            <a:prstGeom prst="parallelogram">
              <a:avLst>
                <a:gd name="adj" fmla="val 48222"/>
              </a:avLst>
            </a:prstGeom>
            <a:solidFill>
              <a:srgbClr val="FFFFFF">
                <a:alpha val="35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cxnSp>
          <p:nvCxnSpPr>
            <p:cNvPr id="17" name="Straight Connector 16"/>
            <p:cNvCxnSpPr/>
            <p:nvPr/>
          </p:nvCxnSpPr>
          <p:spPr>
            <a:xfrm flipV="1">
              <a:off x="7008383" y="2364268"/>
              <a:ext cx="786582" cy="1352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6306986" y="1688693"/>
              <a:ext cx="338279" cy="20850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27" idx="2"/>
              <a:endCxn id="28" idx="0"/>
            </p:cNvCxnSpPr>
            <p:nvPr/>
          </p:nvCxnSpPr>
          <p:spPr>
            <a:xfrm flipH="1">
              <a:off x="6633721" y="1833936"/>
              <a:ext cx="374662" cy="41644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endCxn id="26" idx="1"/>
            </p:cNvCxnSpPr>
            <p:nvPr/>
          </p:nvCxnSpPr>
          <p:spPr>
            <a:xfrm>
              <a:off x="6333311" y="2163459"/>
              <a:ext cx="134345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26" name="Picture 25" descr="green_switch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76766" y="1914310"/>
              <a:ext cx="749325" cy="498297"/>
            </a:xfrm>
            <a:prstGeom prst="rect">
              <a:avLst/>
            </a:prstGeom>
          </p:spPr>
        </p:pic>
        <p:pic>
          <p:nvPicPr>
            <p:cNvPr id="27" name="Picture 26" descr="green_switch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33720" y="1335639"/>
              <a:ext cx="749325" cy="498297"/>
            </a:xfrm>
            <a:prstGeom prst="rect">
              <a:avLst/>
            </a:prstGeom>
          </p:spPr>
        </p:pic>
        <p:pic>
          <p:nvPicPr>
            <p:cNvPr id="28" name="Picture 27" descr="green_switch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59058" y="2250382"/>
              <a:ext cx="749325" cy="498297"/>
            </a:xfrm>
            <a:prstGeom prst="rect">
              <a:avLst/>
            </a:prstGeom>
          </p:spPr>
        </p:pic>
        <p:pic>
          <p:nvPicPr>
            <p:cNvPr id="32" name="Picture 31" descr="green_switch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7803" y="1883268"/>
              <a:ext cx="749325" cy="498297"/>
            </a:xfrm>
            <a:prstGeom prst="rect">
              <a:avLst/>
            </a:prstGeom>
          </p:spPr>
        </p:pic>
        <p:sp>
          <p:nvSpPr>
            <p:cNvPr id="59" name="TextBox 58"/>
            <p:cNvSpPr txBox="1"/>
            <p:nvPr/>
          </p:nvSpPr>
          <p:spPr>
            <a:xfrm>
              <a:off x="7345339" y="1243826"/>
              <a:ext cx="1408985" cy="892552"/>
            </a:xfrm>
            <a:prstGeom prst="rect">
              <a:avLst/>
            </a:prstGeom>
            <a:noFill/>
            <a:scene3d>
              <a:camera prst="orthographicFront">
                <a:rot lat="1866000" lon="19824000" rev="20562000"/>
              </a:camera>
              <a:lightRig rig="threePt" dir="t"/>
            </a:scene3d>
            <a:sp3d/>
          </p:spPr>
          <p:txBody>
            <a:bodyPr wrap="none" rtlCol="0">
              <a:spAutoFit/>
            </a:bodyPr>
            <a:lstStyle/>
            <a:p>
              <a:r>
                <a:rPr lang="en-US" sz="2600" b="1" dirty="0" smtClean="0">
                  <a:latin typeface="American Typewriter"/>
                  <a:cs typeface="American Typewriter"/>
                </a:rPr>
                <a:t>IP Core</a:t>
              </a:r>
            </a:p>
            <a:p>
              <a:endParaRPr lang="en-US" sz="2600" b="1" dirty="0" smtClean="0">
                <a:latin typeface="American Typewriter"/>
                <a:cs typeface="American Typewriter"/>
              </a:endParaRP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4110369" y="1293084"/>
            <a:ext cx="1659429" cy="492443"/>
          </a:xfrm>
          <a:prstGeom prst="rect">
            <a:avLst/>
          </a:prstGeom>
          <a:noFill/>
          <a:scene3d>
            <a:camera prst="orthographicFront">
              <a:rot lat="1866000" lon="19824000" rev="20562000"/>
            </a:camera>
            <a:lightRig rig="threePt" dir="t"/>
          </a:scene3d>
          <a:sp3d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latin typeface="American Typewriter"/>
                <a:cs typeface="American Typewriter"/>
              </a:rPr>
              <a:t>Gateway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463601" y="1243825"/>
            <a:ext cx="3676058" cy="1524134"/>
            <a:chOff x="463601" y="1243825"/>
            <a:chExt cx="3676058" cy="1524134"/>
          </a:xfrm>
        </p:grpSpPr>
        <p:sp>
          <p:nvSpPr>
            <p:cNvPr id="11" name="Parallelogram 10"/>
            <p:cNvSpPr/>
            <p:nvPr/>
          </p:nvSpPr>
          <p:spPr>
            <a:xfrm>
              <a:off x="463601" y="1243825"/>
              <a:ext cx="3589010" cy="1524134"/>
            </a:xfrm>
            <a:prstGeom prst="parallelogram">
              <a:avLst>
                <a:gd name="adj" fmla="val 48222"/>
              </a:avLst>
            </a:prstGeom>
            <a:solidFill>
              <a:srgbClr val="FFFFFF">
                <a:alpha val="35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2360015" y="1833936"/>
              <a:ext cx="508339" cy="10057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2665933" y="2352027"/>
              <a:ext cx="307189" cy="94476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endCxn id="29" idx="1"/>
            </p:cNvCxnSpPr>
            <p:nvPr/>
          </p:nvCxnSpPr>
          <p:spPr>
            <a:xfrm>
              <a:off x="1502689" y="2363572"/>
              <a:ext cx="413919" cy="4903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25" name="Picture 24" descr="blue_switch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0889" y="2001234"/>
              <a:ext cx="749325" cy="498297"/>
            </a:xfrm>
            <a:prstGeom prst="rect">
              <a:avLst/>
            </a:prstGeom>
          </p:spPr>
        </p:pic>
        <p:pic>
          <p:nvPicPr>
            <p:cNvPr id="29" name="Picture 28" descr="blue_switch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16608" y="2163459"/>
              <a:ext cx="749325" cy="498297"/>
            </a:xfrm>
            <a:prstGeom prst="rect">
              <a:avLst/>
            </a:prstGeom>
          </p:spPr>
        </p:pic>
        <p:pic>
          <p:nvPicPr>
            <p:cNvPr id="30" name="Picture 29" descr="blue_switch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10690" y="1411219"/>
              <a:ext cx="749325" cy="498297"/>
            </a:xfrm>
            <a:prstGeom prst="rect">
              <a:avLst/>
            </a:prstGeom>
          </p:spPr>
        </p:pic>
        <p:pic>
          <p:nvPicPr>
            <p:cNvPr id="34" name="Picture 33" descr="blue_switch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4356" y="1853730"/>
              <a:ext cx="749325" cy="498297"/>
            </a:xfrm>
            <a:prstGeom prst="rect">
              <a:avLst/>
            </a:prstGeom>
          </p:spPr>
        </p:pic>
        <p:sp>
          <p:nvSpPr>
            <p:cNvPr id="56" name="TextBox 55"/>
            <p:cNvSpPr txBox="1"/>
            <p:nvPr/>
          </p:nvSpPr>
          <p:spPr>
            <a:xfrm>
              <a:off x="2293264" y="1269291"/>
              <a:ext cx="1708066" cy="492443"/>
            </a:xfrm>
            <a:prstGeom prst="rect">
              <a:avLst/>
            </a:prstGeom>
            <a:noFill/>
            <a:scene3d>
              <a:camera prst="orthographicFront">
                <a:rot lat="1866000" lon="19824000" rev="20562000"/>
              </a:camera>
              <a:lightRig rig="threePt" dir="t"/>
            </a:scene3d>
            <a:sp3d/>
          </p:spPr>
          <p:txBody>
            <a:bodyPr wrap="none" rtlCol="0">
              <a:spAutoFit/>
            </a:bodyPr>
            <a:lstStyle/>
            <a:p>
              <a:r>
                <a:rPr lang="en-US" sz="2600" b="1" dirty="0" smtClean="0">
                  <a:latin typeface="American Typewriter"/>
                  <a:cs typeface="American Typewriter"/>
                </a:rPr>
                <a:t>Ethernet</a:t>
              </a:r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3630299" y="2063124"/>
              <a:ext cx="50936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2" name="Straight Connector 61"/>
          <p:cNvCxnSpPr/>
          <p:nvPr/>
        </p:nvCxnSpPr>
        <p:spPr>
          <a:xfrm>
            <a:off x="1502689" y="4320978"/>
            <a:ext cx="441255" cy="2211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5112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High-Level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8856" y="508579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90942" y="3663913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868334" y="511646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5715002" y="511646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6558142" y="511646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Up Arrow 18"/>
          <p:cNvSpPr/>
          <p:nvPr/>
        </p:nvSpPr>
        <p:spPr>
          <a:xfrm>
            <a:off x="4172655" y="4351862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Up Arrow 19"/>
          <p:cNvSpPr/>
          <p:nvPr/>
        </p:nvSpPr>
        <p:spPr>
          <a:xfrm rot="10800000">
            <a:off x="4775197" y="4351862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2357265" y="511646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3153134" y="511646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3996274" y="511646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2247083" y="1778051"/>
            <a:ext cx="862192" cy="880534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M1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312474" y="1778026"/>
            <a:ext cx="862192" cy="880534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M2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406084" y="1778051"/>
            <a:ext cx="862192" cy="880534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M3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5499029" y="1778001"/>
            <a:ext cx="1704329" cy="880534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Main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Program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1" name="Up Arrow 30"/>
          <p:cNvSpPr/>
          <p:nvPr/>
        </p:nvSpPr>
        <p:spPr>
          <a:xfrm rot="13131325">
            <a:off x="6282448" y="2895623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Up Arrow 32"/>
          <p:cNvSpPr/>
          <p:nvPr/>
        </p:nvSpPr>
        <p:spPr>
          <a:xfrm>
            <a:off x="3434537" y="2895648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Up Arrow 33"/>
          <p:cNvSpPr/>
          <p:nvPr/>
        </p:nvSpPr>
        <p:spPr>
          <a:xfrm rot="10800000">
            <a:off x="3884682" y="2895648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Up Arrow 34"/>
          <p:cNvSpPr/>
          <p:nvPr/>
        </p:nvSpPr>
        <p:spPr>
          <a:xfrm>
            <a:off x="4535185" y="2912584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Up Arrow 35"/>
          <p:cNvSpPr/>
          <p:nvPr/>
        </p:nvSpPr>
        <p:spPr>
          <a:xfrm rot="10800000">
            <a:off x="4985330" y="2912584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Up Arrow 36"/>
          <p:cNvSpPr/>
          <p:nvPr/>
        </p:nvSpPr>
        <p:spPr>
          <a:xfrm>
            <a:off x="2316962" y="2929517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Up Arrow 37"/>
          <p:cNvSpPr/>
          <p:nvPr/>
        </p:nvSpPr>
        <p:spPr>
          <a:xfrm rot="10800000">
            <a:off x="2767107" y="2929517"/>
            <a:ext cx="211667" cy="524934"/>
          </a:xfrm>
          <a:prstGeom prst="upArrow">
            <a:avLst/>
          </a:prstGeom>
          <a:ln w="1270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73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Paper Discussion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Pyretic and Maple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258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ways to combine multiple policies?</a:t>
            </a:r>
          </a:p>
          <a:p>
            <a:r>
              <a:rPr lang="en-US" dirty="0" smtClean="0"/>
              <a:t>How to compile policies efficiently?</a:t>
            </a:r>
          </a:p>
          <a:p>
            <a:r>
              <a:rPr lang="en-US" dirty="0" smtClean="0"/>
              <a:t>Relationships to the other papers we’ve read (e.g., HSA, </a:t>
            </a:r>
            <a:r>
              <a:rPr lang="en-US" dirty="0" err="1" smtClean="0"/>
              <a:t>VeriFlow</a:t>
            </a:r>
            <a:r>
              <a:rPr lang="en-US" dirty="0" smtClean="0"/>
              <a:t>, NICE, </a:t>
            </a:r>
            <a:r>
              <a:rPr lang="en-US" dirty="0" err="1" smtClean="0"/>
              <a:t>ndb</a:t>
            </a:r>
            <a:r>
              <a:rPr lang="en-US" dirty="0" smtClean="0"/>
              <a:t>)?</a:t>
            </a:r>
          </a:p>
          <a:p>
            <a:r>
              <a:rPr lang="en-US" dirty="0" smtClean="0"/>
              <a:t>Comparison of Pyretic and Maple?</a:t>
            </a:r>
          </a:p>
          <a:p>
            <a:r>
              <a:rPr lang="en-US" dirty="0" smtClean="0"/>
              <a:t>Support for distributed controllers, fault tolerance, supporting more sophisticated switches, etc.?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6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elvetica" charset="0"/>
                <a:ea typeface="ＭＳ Ｐゴシック" charset="0"/>
                <a:cs typeface="ＭＳ Ｐゴシック" charset="0"/>
              </a:rPr>
              <a:t>Network Control Loop</a:t>
            </a:r>
            <a:endParaRPr lang="en-US" dirty="0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6200935-1A53-9943-8759-A038387A75F2}" type="slidenum">
              <a:rPr lang="en-US" sz="1400" b="0">
                <a:latin typeface="Times New Roman" charset="0"/>
              </a:rPr>
              <a:pPr eaLnBrk="1" hangingPunct="1"/>
              <a:t>3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31748" name="Rounded Rectangle 23"/>
          <p:cNvSpPr>
            <a:spLocks noChangeArrowheads="1"/>
          </p:cNvSpPr>
          <p:nvPr/>
        </p:nvSpPr>
        <p:spPr bwMode="auto">
          <a:xfrm>
            <a:off x="3352800" y="1524000"/>
            <a:ext cx="2590800" cy="1447800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Cloud 5"/>
          <p:cNvSpPr/>
          <p:nvPr/>
        </p:nvSpPr>
        <p:spPr>
          <a:xfrm>
            <a:off x="1447800" y="4343400"/>
            <a:ext cx="6477000" cy="1752600"/>
          </a:xfrm>
          <a:prstGeom prst="cloud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7" name="Freeform 6"/>
          <p:cNvSpPr>
            <a:spLocks noChangeArrowheads="1"/>
          </p:cNvSpPr>
          <p:nvPr/>
        </p:nvSpPr>
        <p:spPr bwMode="auto">
          <a:xfrm>
            <a:off x="1722438" y="2185988"/>
            <a:ext cx="1628775" cy="2397125"/>
          </a:xfrm>
          <a:custGeom>
            <a:avLst/>
            <a:gdLst>
              <a:gd name="T0" fmla="*/ 723704 w 1630110"/>
              <a:gd name="T1" fmla="*/ 2400796 h 2396208"/>
              <a:gd name="T2" fmla="*/ 149957 w 1630110"/>
              <a:gd name="T3" fmla="*/ 878980 h 2396208"/>
              <a:gd name="T4" fmla="*/ 1623445 w 1630110"/>
              <a:gd name="T5" fmla="*/ 0 h 2396208"/>
              <a:gd name="T6" fmla="*/ 0 60000 65536"/>
              <a:gd name="T7" fmla="*/ 0 60000 65536"/>
              <a:gd name="T8" fmla="*/ 0 60000 65536"/>
              <a:gd name="T9" fmla="*/ 0 w 1630110"/>
              <a:gd name="T10" fmla="*/ 0 h 2396208"/>
              <a:gd name="T11" fmla="*/ 1630110 w 1630110"/>
              <a:gd name="T12" fmla="*/ 2396208 h 23962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30110" h="2396208">
                <a:moveTo>
                  <a:pt x="726675" y="2396208"/>
                </a:moveTo>
                <a:cubicBezTo>
                  <a:pt x="363337" y="1836438"/>
                  <a:pt x="0" y="1276668"/>
                  <a:pt x="150572" y="877300"/>
                </a:cubicBezTo>
                <a:cubicBezTo>
                  <a:pt x="301144" y="477932"/>
                  <a:pt x="1630110" y="0"/>
                  <a:pt x="1630110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7"/>
          <p:cNvSpPr>
            <a:spLocks noChangeArrowheads="1"/>
          </p:cNvSpPr>
          <p:nvPr/>
        </p:nvSpPr>
        <p:spPr bwMode="auto">
          <a:xfrm>
            <a:off x="5957888" y="2147888"/>
            <a:ext cx="1592262" cy="2238375"/>
          </a:xfrm>
          <a:custGeom>
            <a:avLst/>
            <a:gdLst>
              <a:gd name="T0" fmla="*/ 0 w 1593011"/>
              <a:gd name="T1" fmla="*/ 0 h 2239080"/>
              <a:gd name="T2" fmla="*/ 1436874 w 1593011"/>
              <a:gd name="T3" fmla="*/ 483719 h 2239080"/>
              <a:gd name="T4" fmla="*/ 914374 w 1593011"/>
              <a:gd name="T5" fmla="*/ 2235557 h 2239080"/>
              <a:gd name="T6" fmla="*/ 0 60000 65536"/>
              <a:gd name="T7" fmla="*/ 0 60000 65536"/>
              <a:gd name="T8" fmla="*/ 0 60000 65536"/>
              <a:gd name="T9" fmla="*/ 0 w 1593011"/>
              <a:gd name="T10" fmla="*/ 0 h 2239080"/>
              <a:gd name="T11" fmla="*/ 1593011 w 1593011"/>
              <a:gd name="T12" fmla="*/ 2239080 h 22390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93011" h="2239080">
                <a:moveTo>
                  <a:pt x="0" y="0"/>
                </a:moveTo>
                <a:cubicBezTo>
                  <a:pt x="643751" y="55650"/>
                  <a:pt x="1287503" y="111300"/>
                  <a:pt x="1440257" y="484480"/>
                </a:cubicBezTo>
                <a:cubicBezTo>
                  <a:pt x="1593011" y="857660"/>
                  <a:pt x="916527" y="2239080"/>
                  <a:pt x="916527" y="223908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28486" y="3049833"/>
            <a:ext cx="88864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i="1" dirty="0" smtClean="0"/>
              <a:t>Read</a:t>
            </a:r>
          </a:p>
          <a:p>
            <a:pPr eaLnBrk="1" hangingPunct="1"/>
            <a:r>
              <a:rPr lang="en-US" dirty="0" smtClean="0"/>
              <a:t>state</a:t>
            </a:r>
            <a:endParaRPr lang="en-US" dirty="0"/>
          </a:p>
        </p:txBody>
      </p:sp>
      <p:sp>
        <p:nvSpPr>
          <p:cNvPr id="31753" name="TextBox 10"/>
          <p:cNvSpPr txBox="1">
            <a:spLocks noChangeArrowheads="1"/>
          </p:cNvSpPr>
          <p:nvPr/>
        </p:nvSpPr>
        <p:spPr bwMode="auto">
          <a:xfrm>
            <a:off x="3929063" y="4800600"/>
            <a:ext cx="16716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 err="1" smtClean="0">
                <a:solidFill>
                  <a:srgbClr val="FFFFFF"/>
                </a:solidFill>
              </a:rPr>
              <a:t>OpenFlow</a:t>
            </a:r>
            <a:endParaRPr lang="en-US" sz="2400" dirty="0">
              <a:solidFill>
                <a:srgbClr val="FFFFFF"/>
              </a:solidFill>
            </a:endParaRPr>
          </a:p>
          <a:p>
            <a:pPr eaLnBrk="1" hangingPunct="1"/>
            <a:r>
              <a:rPr lang="en-US" sz="2400" dirty="0">
                <a:solidFill>
                  <a:srgbClr val="FFFFFF"/>
                </a:solidFill>
              </a:rPr>
              <a:t>Switches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453487" y="3049764"/>
            <a:ext cx="99907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i="1" dirty="0" smtClean="0"/>
              <a:t>Write</a:t>
            </a:r>
            <a:endParaRPr lang="en-US" i="1" dirty="0"/>
          </a:p>
          <a:p>
            <a:pPr eaLnBrk="1" hangingPunct="1"/>
            <a:r>
              <a:rPr lang="en-US" dirty="0" smtClean="0"/>
              <a:t>policy</a:t>
            </a:r>
            <a:endParaRPr lang="en-US" dirty="0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575755" y="1947863"/>
            <a:ext cx="216746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i="1" dirty="0" smtClean="0"/>
              <a:t>Compute Policy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141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elvetica" charset="0"/>
                <a:ea typeface="ＭＳ Ｐゴシック" charset="0"/>
                <a:cs typeface="ＭＳ Ｐゴシック" charset="0"/>
              </a:rPr>
              <a:t>Language-Based Abstractions</a:t>
            </a:r>
            <a:endParaRPr lang="en-US" dirty="0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6200935-1A53-9943-8759-A038387A75F2}" type="slidenum">
              <a:rPr lang="en-US" sz="1400" b="0">
                <a:latin typeface="Times New Roman" charset="0"/>
              </a:rPr>
              <a:pPr eaLnBrk="1" hangingPunct="1"/>
              <a:t>4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31748" name="Rounded Rectangle 23"/>
          <p:cNvSpPr>
            <a:spLocks noChangeArrowheads="1"/>
          </p:cNvSpPr>
          <p:nvPr/>
        </p:nvSpPr>
        <p:spPr bwMode="auto">
          <a:xfrm>
            <a:off x="3352800" y="1524000"/>
            <a:ext cx="2590800" cy="1447800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Cloud 5"/>
          <p:cNvSpPr/>
          <p:nvPr/>
        </p:nvSpPr>
        <p:spPr>
          <a:xfrm>
            <a:off x="1447800" y="4343400"/>
            <a:ext cx="6477000" cy="1752600"/>
          </a:xfrm>
          <a:prstGeom prst="cloud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7" name="Freeform 6"/>
          <p:cNvSpPr>
            <a:spLocks noChangeArrowheads="1"/>
          </p:cNvSpPr>
          <p:nvPr/>
        </p:nvSpPr>
        <p:spPr bwMode="auto">
          <a:xfrm>
            <a:off x="1722438" y="2185988"/>
            <a:ext cx="1628775" cy="2397125"/>
          </a:xfrm>
          <a:custGeom>
            <a:avLst/>
            <a:gdLst>
              <a:gd name="T0" fmla="*/ 723704 w 1630110"/>
              <a:gd name="T1" fmla="*/ 2400796 h 2396208"/>
              <a:gd name="T2" fmla="*/ 149957 w 1630110"/>
              <a:gd name="T3" fmla="*/ 878980 h 2396208"/>
              <a:gd name="T4" fmla="*/ 1623445 w 1630110"/>
              <a:gd name="T5" fmla="*/ 0 h 2396208"/>
              <a:gd name="T6" fmla="*/ 0 60000 65536"/>
              <a:gd name="T7" fmla="*/ 0 60000 65536"/>
              <a:gd name="T8" fmla="*/ 0 60000 65536"/>
              <a:gd name="T9" fmla="*/ 0 w 1630110"/>
              <a:gd name="T10" fmla="*/ 0 h 2396208"/>
              <a:gd name="T11" fmla="*/ 1630110 w 1630110"/>
              <a:gd name="T12" fmla="*/ 2396208 h 23962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30110" h="2396208">
                <a:moveTo>
                  <a:pt x="726675" y="2396208"/>
                </a:moveTo>
                <a:cubicBezTo>
                  <a:pt x="363337" y="1836438"/>
                  <a:pt x="0" y="1276668"/>
                  <a:pt x="150572" y="877300"/>
                </a:cubicBezTo>
                <a:cubicBezTo>
                  <a:pt x="301144" y="477932"/>
                  <a:pt x="1630110" y="0"/>
                  <a:pt x="1630110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7"/>
          <p:cNvSpPr>
            <a:spLocks noChangeArrowheads="1"/>
          </p:cNvSpPr>
          <p:nvPr/>
        </p:nvSpPr>
        <p:spPr bwMode="auto">
          <a:xfrm>
            <a:off x="5957888" y="2147888"/>
            <a:ext cx="1592262" cy="2238375"/>
          </a:xfrm>
          <a:custGeom>
            <a:avLst/>
            <a:gdLst>
              <a:gd name="T0" fmla="*/ 0 w 1593011"/>
              <a:gd name="T1" fmla="*/ 0 h 2239080"/>
              <a:gd name="T2" fmla="*/ 1436874 w 1593011"/>
              <a:gd name="T3" fmla="*/ 483719 h 2239080"/>
              <a:gd name="T4" fmla="*/ 914374 w 1593011"/>
              <a:gd name="T5" fmla="*/ 2235557 h 2239080"/>
              <a:gd name="T6" fmla="*/ 0 60000 65536"/>
              <a:gd name="T7" fmla="*/ 0 60000 65536"/>
              <a:gd name="T8" fmla="*/ 0 60000 65536"/>
              <a:gd name="T9" fmla="*/ 0 w 1593011"/>
              <a:gd name="T10" fmla="*/ 0 h 2239080"/>
              <a:gd name="T11" fmla="*/ 1593011 w 1593011"/>
              <a:gd name="T12" fmla="*/ 2239080 h 22390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93011" h="2239080">
                <a:moveTo>
                  <a:pt x="0" y="0"/>
                </a:moveTo>
                <a:cubicBezTo>
                  <a:pt x="643751" y="55650"/>
                  <a:pt x="1287503" y="111300"/>
                  <a:pt x="1440257" y="484480"/>
                </a:cubicBezTo>
                <a:cubicBezTo>
                  <a:pt x="1593011" y="857660"/>
                  <a:pt x="916527" y="2239080"/>
                  <a:pt x="916527" y="223908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41111" y="2971800"/>
            <a:ext cx="168796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i="1" dirty="0" smtClean="0"/>
              <a:t>Query abstractions</a:t>
            </a:r>
            <a:endParaRPr lang="en-US" dirty="0"/>
          </a:p>
        </p:txBody>
      </p:sp>
      <p:sp>
        <p:nvSpPr>
          <p:cNvPr id="31753" name="TextBox 10"/>
          <p:cNvSpPr txBox="1">
            <a:spLocks noChangeArrowheads="1"/>
          </p:cNvSpPr>
          <p:nvPr/>
        </p:nvSpPr>
        <p:spPr bwMode="auto">
          <a:xfrm>
            <a:off x="3929063" y="4800600"/>
            <a:ext cx="16716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 err="1" smtClean="0">
                <a:solidFill>
                  <a:srgbClr val="FFFFFF"/>
                </a:solidFill>
              </a:rPr>
              <a:t>OpenFlow</a:t>
            </a:r>
            <a:endParaRPr lang="en-US" sz="2400" dirty="0">
              <a:solidFill>
                <a:srgbClr val="FFFFFF"/>
              </a:solidFill>
            </a:endParaRPr>
          </a:p>
          <a:p>
            <a:pPr eaLnBrk="1" hangingPunct="1"/>
            <a:r>
              <a:rPr lang="en-US" sz="2400" dirty="0">
                <a:solidFill>
                  <a:srgbClr val="FFFFFF"/>
                </a:solidFill>
              </a:rPr>
              <a:t>Switches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356546" y="2971800"/>
            <a:ext cx="178745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i="1" dirty="0" smtClean="0"/>
              <a:t>Update abstractions</a:t>
            </a:r>
            <a:endParaRPr lang="en-US" dirty="0"/>
          </a:p>
        </p:txBody>
      </p:sp>
      <p:sp>
        <p:nvSpPr>
          <p:cNvPr id="14" name="Rounded Rectangle 13"/>
          <p:cNvSpPr>
            <a:spLocks noChangeArrowheads="1"/>
          </p:cNvSpPr>
          <p:nvPr/>
        </p:nvSpPr>
        <p:spPr bwMode="auto">
          <a:xfrm>
            <a:off x="3810000" y="1752600"/>
            <a:ext cx="609600" cy="533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ounded Rectangle 14"/>
          <p:cNvSpPr>
            <a:spLocks noChangeArrowheads="1"/>
          </p:cNvSpPr>
          <p:nvPr/>
        </p:nvSpPr>
        <p:spPr bwMode="auto">
          <a:xfrm>
            <a:off x="4876800" y="1752600"/>
            <a:ext cx="609600" cy="5334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283355" y="2273824"/>
            <a:ext cx="28142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i="1" dirty="0" smtClean="0"/>
              <a:t>Writing/combining modules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256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Policy as a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5</a:t>
            </a:fld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361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in </a:t>
            </a:r>
            <a:r>
              <a:rPr lang="en-US" dirty="0" err="1" smtClean="0"/>
              <a:t>OpenFlow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Defining “policy” is complicated</a:t>
            </a:r>
          </a:p>
          <a:p>
            <a:pPr lvl="1"/>
            <a:r>
              <a:rPr lang="en-US" dirty="0" smtClean="0"/>
              <a:t>All rules in all switches</a:t>
            </a:r>
          </a:p>
          <a:p>
            <a:pPr lvl="1"/>
            <a:r>
              <a:rPr lang="en-US" dirty="0" smtClean="0"/>
              <a:t>Packet-in handlers</a:t>
            </a:r>
          </a:p>
          <a:p>
            <a:pPr lvl="1"/>
            <a:r>
              <a:rPr lang="en-US" dirty="0" smtClean="0"/>
              <a:t>Polling of counters</a:t>
            </a:r>
          </a:p>
          <a:p>
            <a:r>
              <a:rPr lang="en-US" dirty="0" smtClean="0"/>
              <a:t>Programming “policy” is error-prone</a:t>
            </a:r>
          </a:p>
          <a:p>
            <a:pPr lvl="1"/>
            <a:r>
              <a:rPr lang="en-US" dirty="0" smtClean="0"/>
              <a:t>Duplication between rules and handlers</a:t>
            </a:r>
          </a:p>
          <a:p>
            <a:pPr lvl="1"/>
            <a:r>
              <a:rPr lang="en-US" dirty="0" smtClean="0"/>
              <a:t>Frequent changes in policy (e.g., </a:t>
            </a:r>
            <a:r>
              <a:rPr lang="en-US" dirty="0" err="1" smtClean="0"/>
              <a:t>flowmods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Policy changes affect packets in flight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546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Rules to a Policy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Located packet</a:t>
            </a:r>
          </a:p>
          <a:p>
            <a:pPr lvl="1"/>
            <a:r>
              <a:rPr lang="en-US" dirty="0" smtClean="0"/>
              <a:t>A packet and its location (switch and port)</a:t>
            </a:r>
          </a:p>
          <a:p>
            <a:r>
              <a:rPr lang="en-US" dirty="0" smtClean="0"/>
              <a:t>Policy function</a:t>
            </a:r>
          </a:p>
          <a:p>
            <a:pPr lvl="1"/>
            <a:r>
              <a:rPr lang="en-US" dirty="0" smtClean="0"/>
              <a:t>From located packet to set of located packets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Original packet: </a:t>
            </a:r>
            <a:r>
              <a:rPr lang="en-US" dirty="0" smtClean="0">
                <a:solidFill>
                  <a:schemeClr val="accent1"/>
                </a:solidFill>
                <a:latin typeface="Consolas"/>
                <a:cs typeface="Consolas"/>
              </a:rPr>
              <a:t>identity</a:t>
            </a:r>
          </a:p>
          <a:p>
            <a:pPr lvl="1"/>
            <a:r>
              <a:rPr lang="en-US" dirty="0" smtClean="0"/>
              <a:t>Drop the packet: </a:t>
            </a:r>
            <a:r>
              <a:rPr lang="en-US" dirty="0" smtClean="0">
                <a:solidFill>
                  <a:srgbClr val="4F81BD"/>
                </a:solidFill>
                <a:latin typeface="Consolas"/>
                <a:cs typeface="Consolas"/>
              </a:rPr>
              <a:t>none</a:t>
            </a:r>
          </a:p>
          <a:p>
            <a:pPr lvl="1"/>
            <a:r>
              <a:rPr lang="en-US" dirty="0" smtClean="0"/>
              <a:t>Modified header: </a:t>
            </a:r>
            <a:r>
              <a:rPr lang="en-US" dirty="0" smtClean="0">
                <a:solidFill>
                  <a:srgbClr val="4F81BD"/>
                </a:solidFill>
                <a:latin typeface="Consolas"/>
                <a:cs typeface="Consolas"/>
              </a:rPr>
              <a:t>modify(f=v)</a:t>
            </a:r>
          </a:p>
          <a:p>
            <a:pPr lvl="1"/>
            <a:r>
              <a:rPr lang="en-US" dirty="0" smtClean="0"/>
              <a:t>New location: </a:t>
            </a:r>
            <a:r>
              <a:rPr lang="en-US" dirty="0" err="1" smtClean="0">
                <a:solidFill>
                  <a:srgbClr val="4F81BD"/>
                </a:solidFill>
                <a:latin typeface="Consolas"/>
                <a:cs typeface="Consolas"/>
              </a:rPr>
              <a:t>fwd</a:t>
            </a:r>
            <a:r>
              <a:rPr lang="en-US" dirty="0" smtClean="0">
                <a:solidFill>
                  <a:srgbClr val="4F81BD"/>
                </a:solidFill>
                <a:latin typeface="Consolas"/>
                <a:cs typeface="Consolas"/>
              </a:rPr>
              <a:t>(a)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672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Bit Patterns to Predicates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OpenFlow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 direct way to specify </a:t>
            </a:r>
            <a:r>
              <a:rPr lang="en-US" dirty="0" err="1" smtClean="0">
                <a:solidFill>
                  <a:srgbClr val="4F81BD"/>
                </a:solidFill>
                <a:latin typeface="Consolas"/>
                <a:cs typeface="Consolas"/>
              </a:rPr>
              <a:t>dstip</a:t>
            </a:r>
            <a:r>
              <a:rPr lang="en-US" dirty="0" smtClean="0">
                <a:solidFill>
                  <a:srgbClr val="4F81BD"/>
                </a:solidFill>
                <a:latin typeface="Consolas"/>
                <a:cs typeface="Consolas"/>
              </a:rPr>
              <a:t>!=10.0.0.1 </a:t>
            </a:r>
            <a:endParaRPr lang="en-US" dirty="0" smtClean="0">
              <a:solidFill>
                <a:srgbClr val="4F81BD"/>
              </a:solidFill>
              <a:cs typeface="Consolas"/>
            </a:endParaRPr>
          </a:p>
          <a:p>
            <a:pPr lvl="1"/>
            <a:r>
              <a:rPr lang="en-US" dirty="0" smtClean="0">
                <a:cs typeface="Consolas"/>
              </a:rPr>
              <a:t>Requires </a:t>
            </a:r>
            <a:r>
              <a:rPr lang="en-US" dirty="0">
                <a:cs typeface="Consolas"/>
              </a:rPr>
              <a:t>t</a:t>
            </a:r>
            <a:r>
              <a:rPr lang="en-US" dirty="0" smtClean="0">
                <a:cs typeface="Consolas"/>
              </a:rPr>
              <a:t>wo prioritized </a:t>
            </a:r>
            <a:r>
              <a:rPr lang="en-US" dirty="0" err="1" smtClean="0">
                <a:cs typeface="Consolas"/>
              </a:rPr>
              <a:t>bitmatches</a:t>
            </a:r>
            <a:endParaRPr lang="en-US" dirty="0" smtClean="0">
              <a:cs typeface="Consolas"/>
            </a:endParaRPr>
          </a:p>
          <a:p>
            <a:pPr lvl="2"/>
            <a:r>
              <a:rPr lang="en-US" dirty="0" smtClean="0">
                <a:cs typeface="Consolas"/>
              </a:rPr>
              <a:t>Higher priority</a:t>
            </a:r>
            <a:r>
              <a:rPr lang="en-US" dirty="0" smtClean="0">
                <a:solidFill>
                  <a:srgbClr val="4F81BD"/>
                </a:solidFill>
                <a:cs typeface="Consolas"/>
              </a:rPr>
              <a:t>: </a:t>
            </a:r>
            <a:r>
              <a:rPr lang="en-US" dirty="0" err="1" smtClean="0">
                <a:solidFill>
                  <a:srgbClr val="4F81BD"/>
                </a:solidFill>
                <a:latin typeface="Consolas"/>
                <a:cs typeface="Consolas"/>
              </a:rPr>
              <a:t>dstip</a:t>
            </a:r>
            <a:r>
              <a:rPr lang="en-US" dirty="0" smtClean="0">
                <a:solidFill>
                  <a:srgbClr val="4F81BD"/>
                </a:solidFill>
                <a:latin typeface="Consolas"/>
                <a:cs typeface="Consolas"/>
              </a:rPr>
              <a:t>=10.0.0.1</a:t>
            </a:r>
          </a:p>
          <a:p>
            <a:pPr lvl="2"/>
            <a:r>
              <a:rPr lang="en-US" dirty="0" smtClean="0">
                <a:cs typeface="Consolas"/>
              </a:rPr>
              <a:t>Lower priority:</a:t>
            </a:r>
            <a:r>
              <a:rPr lang="en-US" dirty="0" smtClean="0">
                <a:latin typeface="Consolas"/>
                <a:cs typeface="Consolas"/>
              </a:rPr>
              <a:t>  </a:t>
            </a:r>
            <a:r>
              <a:rPr lang="en-US" dirty="0" smtClean="0">
                <a:solidFill>
                  <a:schemeClr val="accent1"/>
                </a:solidFill>
                <a:latin typeface="Consolas"/>
                <a:cs typeface="Consolas"/>
              </a:rPr>
              <a:t>*</a:t>
            </a:r>
          </a:p>
          <a:p>
            <a:pPr lvl="2"/>
            <a:endParaRPr lang="en-US" dirty="0">
              <a:latin typeface="Consolas"/>
              <a:cs typeface="Consolas"/>
            </a:endParaRPr>
          </a:p>
          <a:p>
            <a:r>
              <a:rPr lang="en-US" dirty="0" smtClean="0">
                <a:cs typeface="Consolas"/>
              </a:rPr>
              <a:t>Using </a:t>
            </a:r>
            <a:r>
              <a:rPr lang="en-US" dirty="0" err="1" smtClean="0">
                <a:cs typeface="Consolas"/>
              </a:rPr>
              <a:t>boolean</a:t>
            </a:r>
            <a:r>
              <a:rPr lang="en-US" dirty="0" smtClean="0">
                <a:cs typeface="Consolas"/>
              </a:rPr>
              <a:t> </a:t>
            </a:r>
            <a:r>
              <a:rPr lang="en-US" dirty="0">
                <a:cs typeface="Consolas"/>
              </a:rPr>
              <a:t>p</a:t>
            </a:r>
            <a:r>
              <a:rPr lang="en-US" dirty="0" smtClean="0">
                <a:cs typeface="Consolas"/>
              </a:rPr>
              <a:t>redicates</a:t>
            </a:r>
          </a:p>
          <a:p>
            <a:pPr lvl="1"/>
            <a:r>
              <a:rPr lang="en-US" dirty="0" smtClean="0">
                <a:cs typeface="Consolas"/>
              </a:rPr>
              <a:t>Providing</a:t>
            </a:r>
            <a:r>
              <a:rPr lang="en-US" sz="3000" dirty="0" smtClean="0">
                <a:solidFill>
                  <a:srgbClr val="4F81BD"/>
                </a:solidFill>
                <a:latin typeface="Consolas"/>
                <a:cs typeface="Consolas"/>
              </a:rPr>
              <a:t> &amp;</a:t>
            </a:r>
            <a:r>
              <a:rPr lang="en-US" dirty="0" smtClean="0">
                <a:cs typeface="Consolas"/>
              </a:rPr>
              <a:t>, </a:t>
            </a:r>
            <a:r>
              <a:rPr lang="en-US" dirty="0" smtClean="0">
                <a:solidFill>
                  <a:srgbClr val="4F81BD"/>
                </a:solidFill>
                <a:latin typeface="Consolas"/>
                <a:cs typeface="Consolas"/>
              </a:rPr>
              <a:t>|</a:t>
            </a:r>
            <a:r>
              <a:rPr lang="en-US" dirty="0" smtClean="0">
                <a:cs typeface="Consolas"/>
              </a:rPr>
              <a:t>, and </a:t>
            </a:r>
            <a:r>
              <a:rPr lang="en-US" dirty="0" smtClean="0">
                <a:solidFill>
                  <a:srgbClr val="4F81BD"/>
                </a:solidFill>
                <a:latin typeface="Consolas"/>
                <a:cs typeface="Consolas"/>
              </a:rPr>
              <a:t>~</a:t>
            </a:r>
            <a:endParaRPr lang="en-US" dirty="0">
              <a:solidFill>
                <a:srgbClr val="4F81BD"/>
              </a:solidFill>
              <a:latin typeface="Consolas"/>
              <a:cs typeface="Consolas"/>
            </a:endParaRPr>
          </a:p>
          <a:p>
            <a:pPr lvl="1"/>
            <a:r>
              <a:rPr lang="en-US" dirty="0" smtClean="0">
                <a:cs typeface="Consolas"/>
              </a:rPr>
              <a:t>E.g., </a:t>
            </a:r>
            <a:r>
              <a:rPr lang="en-US" dirty="0" smtClean="0">
                <a:solidFill>
                  <a:srgbClr val="4F81BD"/>
                </a:solidFill>
                <a:latin typeface="Consolas"/>
                <a:cs typeface="Consolas"/>
              </a:rPr>
              <a:t>~match(</a:t>
            </a:r>
            <a:r>
              <a:rPr lang="en-US" dirty="0" err="1" smtClean="0">
                <a:solidFill>
                  <a:srgbClr val="4F81BD"/>
                </a:solidFill>
                <a:latin typeface="Consolas"/>
                <a:cs typeface="Consolas"/>
              </a:rPr>
              <a:t>dstip</a:t>
            </a:r>
            <a:r>
              <a:rPr lang="en-US" dirty="0" smtClean="0">
                <a:solidFill>
                  <a:srgbClr val="4F81BD"/>
                </a:solidFill>
                <a:latin typeface="Consolas"/>
                <a:cs typeface="Consolas"/>
              </a:rPr>
              <a:t>=10.0.0.1)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098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Header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3356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Unified abstraction</a:t>
            </a:r>
          </a:p>
          <a:p>
            <a:pPr lvl="1"/>
            <a:r>
              <a:rPr lang="en-US" dirty="0" smtClean="0"/>
              <a:t>Real headers: </a:t>
            </a:r>
            <a:r>
              <a:rPr lang="en-US" dirty="0" err="1" smtClean="0">
                <a:solidFill>
                  <a:srgbClr val="4F81BD"/>
                </a:solidFill>
                <a:latin typeface="Consolas"/>
                <a:cs typeface="Consolas"/>
              </a:rPr>
              <a:t>dstip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4F81BD"/>
                </a:solidFill>
                <a:latin typeface="Consolas"/>
                <a:cs typeface="Consolas"/>
              </a:rPr>
              <a:t>srcport</a:t>
            </a:r>
            <a:r>
              <a:rPr lang="en-US" dirty="0" smtClean="0"/>
              <a:t>, …</a:t>
            </a:r>
          </a:p>
          <a:p>
            <a:pPr lvl="1"/>
            <a:r>
              <a:rPr lang="en-US" dirty="0" smtClean="0"/>
              <a:t>Packet location: </a:t>
            </a:r>
            <a:r>
              <a:rPr lang="en-US" dirty="0" smtClean="0">
                <a:solidFill>
                  <a:srgbClr val="4F81BD"/>
                </a:solidFill>
                <a:latin typeface="Consolas"/>
                <a:cs typeface="Consolas"/>
              </a:rPr>
              <a:t>switch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4F81BD"/>
                </a:solidFill>
                <a:latin typeface="Consolas"/>
                <a:cs typeface="Consolas"/>
              </a:rPr>
              <a:t>port</a:t>
            </a:r>
          </a:p>
          <a:p>
            <a:pPr lvl="1"/>
            <a:r>
              <a:rPr lang="en-US" dirty="0" smtClean="0"/>
              <a:t>User-defined: e.g., </a:t>
            </a:r>
            <a:r>
              <a:rPr lang="en-US" dirty="0" err="1" smtClean="0">
                <a:solidFill>
                  <a:srgbClr val="4F81BD"/>
                </a:solidFill>
                <a:latin typeface="Consolas"/>
                <a:cs typeface="Consolas"/>
              </a:rPr>
              <a:t>traffic_class</a:t>
            </a:r>
            <a:endParaRPr lang="en-US" dirty="0" smtClean="0">
              <a:solidFill>
                <a:srgbClr val="4F81BD"/>
              </a:solidFill>
              <a:latin typeface="Consolas"/>
              <a:cs typeface="Consolas"/>
            </a:endParaRPr>
          </a:p>
          <a:p>
            <a:r>
              <a:rPr lang="en-US" dirty="0"/>
              <a:t>Simple operations</a:t>
            </a:r>
          </a:p>
          <a:p>
            <a:pPr lvl="1"/>
            <a:r>
              <a:rPr lang="en-US" dirty="0"/>
              <a:t>Match: </a:t>
            </a:r>
            <a:r>
              <a:rPr lang="en-US" dirty="0">
                <a:solidFill>
                  <a:srgbClr val="4F81BD"/>
                </a:solidFill>
                <a:latin typeface="Consolas"/>
                <a:cs typeface="Consolas"/>
              </a:rPr>
              <a:t>match(f=v)</a:t>
            </a:r>
            <a:endParaRPr lang="en-US" dirty="0"/>
          </a:p>
          <a:p>
            <a:pPr lvl="1"/>
            <a:r>
              <a:rPr lang="en-US" dirty="0"/>
              <a:t>Modify: </a:t>
            </a:r>
            <a:r>
              <a:rPr lang="en-US" dirty="0" smtClean="0">
                <a:solidFill>
                  <a:srgbClr val="4F81BD"/>
                </a:solidFill>
                <a:latin typeface="Consolas"/>
                <a:cs typeface="Consolas"/>
              </a:rPr>
              <a:t>modify(</a:t>
            </a:r>
            <a:r>
              <a:rPr lang="en-US" dirty="0">
                <a:solidFill>
                  <a:srgbClr val="4F81BD"/>
                </a:solidFill>
                <a:latin typeface="Consolas"/>
                <a:cs typeface="Consolas"/>
              </a:rPr>
              <a:t>f=v)</a:t>
            </a:r>
            <a:endParaRPr lang="en-US" dirty="0"/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>
                <a:solidFill>
                  <a:srgbClr val="4F81BD"/>
                </a:solidFill>
                <a:latin typeface="Consolas"/>
                <a:cs typeface="Consolas"/>
              </a:rPr>
              <a:t>m</a:t>
            </a:r>
            <a:r>
              <a:rPr lang="en-US" dirty="0" smtClean="0">
                <a:solidFill>
                  <a:srgbClr val="4F81BD"/>
                </a:solidFill>
                <a:latin typeface="Consolas"/>
                <a:cs typeface="Consolas"/>
              </a:rPr>
              <a:t>atch(switch=A) &amp; match(</a:t>
            </a:r>
            <a:r>
              <a:rPr lang="en-US" dirty="0" err="1" smtClean="0">
                <a:solidFill>
                  <a:srgbClr val="4F81BD"/>
                </a:solidFill>
                <a:latin typeface="Consolas"/>
                <a:cs typeface="Consolas"/>
              </a:rPr>
              <a:t>dstip</a:t>
            </a:r>
            <a:r>
              <a:rPr lang="en-US" dirty="0" smtClean="0">
                <a:solidFill>
                  <a:srgbClr val="4F81BD"/>
                </a:solidFill>
                <a:latin typeface="Consolas"/>
                <a:cs typeface="Consolas"/>
              </a:rPr>
              <a:t>=‘1.0.0.3’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30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小塚ゴシック Pro 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小塚ゴシック Pro L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0"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30475</TotalTime>
  <Words>1149</Words>
  <Application>Microsoft Macintosh PowerPoint</Application>
  <PresentationFormat>On-screen Show (4:3)</PresentationFormat>
  <Paragraphs>260</Paragraphs>
  <Slides>27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Programming SDNs</vt:lpstr>
      <vt:lpstr>Network Control Loop</vt:lpstr>
      <vt:lpstr>Language-Based Abstractions</vt:lpstr>
      <vt:lpstr>Policy as a Function</vt:lpstr>
      <vt:lpstr>Policy in OpenFlow</vt:lpstr>
      <vt:lpstr>From Rules to a Policy Function</vt:lpstr>
      <vt:lpstr>From Bit Patterns to Predicates</vt:lpstr>
      <vt:lpstr>Virtual Header Fields</vt:lpstr>
      <vt:lpstr>Queries as Buckets</vt:lpstr>
      <vt:lpstr>Power of Policy as a Function</vt:lpstr>
      <vt:lpstr>Computing Policy</vt:lpstr>
      <vt:lpstr>Combining Many Networking Tasks</vt:lpstr>
      <vt:lpstr>Modular Controller Applications</vt:lpstr>
      <vt:lpstr>Beyond Multi-Tenancy</vt:lpstr>
      <vt:lpstr>Modules Affect the Same Traffic</vt:lpstr>
      <vt:lpstr>Parallel Composition</vt:lpstr>
      <vt:lpstr>Parallel Composition</vt:lpstr>
      <vt:lpstr>Sequential Composition</vt:lpstr>
      <vt:lpstr>Sequential Composition</vt:lpstr>
      <vt:lpstr>Dividing the Traffic Over Modules</vt:lpstr>
      <vt:lpstr>Abstract Topology: Load Balancer</vt:lpstr>
      <vt:lpstr>Abstract Topology: Gateway</vt:lpstr>
      <vt:lpstr>Abstract Topology: Gateway</vt:lpstr>
      <vt:lpstr>High-Level Architecture</vt:lpstr>
      <vt:lpstr>Paper Discussion</vt:lpstr>
      <vt:lpstr>Questions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Understanding, Accommodating, and Leveraging Radical Changes in Mobility of Users, Devices, and Software</dc:title>
  <dc:creator>Joshua Reich</dc:creator>
  <cp:lastModifiedBy>Jennifer Rexford</cp:lastModifiedBy>
  <cp:revision>935</cp:revision>
  <cp:lastPrinted>2013-10-02T04:46:00Z</cp:lastPrinted>
  <dcterms:created xsi:type="dcterms:W3CDTF">2011-07-06T20:32:25Z</dcterms:created>
  <dcterms:modified xsi:type="dcterms:W3CDTF">2013-10-02T15:22:44Z</dcterms:modified>
</cp:coreProperties>
</file>