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22" r:id="rId2"/>
    <p:sldId id="453" r:id="rId3"/>
    <p:sldId id="423" r:id="rId4"/>
    <p:sldId id="443" r:id="rId5"/>
    <p:sldId id="441" r:id="rId6"/>
    <p:sldId id="445" r:id="rId7"/>
    <p:sldId id="449" r:id="rId8"/>
    <p:sldId id="450" r:id="rId9"/>
    <p:sldId id="455" r:id="rId10"/>
    <p:sldId id="458" r:id="rId11"/>
    <p:sldId id="451" r:id="rId12"/>
    <p:sldId id="452" r:id="rId13"/>
    <p:sldId id="454" r:id="rId14"/>
    <p:sldId id="444" r:id="rId15"/>
    <p:sldId id="457" r:id="rId16"/>
    <p:sldId id="45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8D"/>
    <a:srgbClr val="1A1DFF"/>
    <a:srgbClr val="FFFCF8"/>
    <a:srgbClr val="D77C93"/>
    <a:srgbClr val="D70072"/>
    <a:srgbClr val="C6AD06"/>
    <a:srgbClr val="D96A60"/>
    <a:srgbClr val="EDE116"/>
    <a:srgbClr val="A49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90" autoAdjust="0"/>
    <p:restoredTop sz="99877" autoAdjust="0"/>
  </p:normalViewPr>
  <p:slideViewPr>
    <p:cSldViewPr snapToGrid="0" snapToObjects="1">
      <p:cViewPr varScale="1">
        <p:scale>
          <a:sx n="90" d="100"/>
          <a:sy n="90" d="100"/>
        </p:scale>
        <p:origin x="-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8F128-454A-114B-92A9-1C0719602E73}" type="datetimeFigureOut">
              <a:rPr lang="en-US" smtClean="0"/>
              <a:t>10/2/13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865C4-0CFA-9E48-9849-760297064B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9995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76EC3-4053-4042-87E8-774DB7BE948A}" type="datetimeFigureOut">
              <a:rPr lang="en-US" smtClean="0"/>
              <a:t>10/2/13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A564-B5A9-1B48-9539-F4CC86F953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521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7221-A141-AA43-B1F0-23D2847EA1E7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5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146FD-CAEB-C54F-B132-B4CA3EC352AC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0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343F-F236-D24F-9542-1F5BF53408EE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26873-4DAE-B741-9B99-9D8B68699C87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8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0624F-1A88-BA4D-8F32-D8D68F384383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7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9989-A835-614E-8756-5C3A6DA81AD9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23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F12-EDFE-114A-B8B0-2910906EE2F2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01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844CF-6988-C044-98A8-B4CCC8BD5E44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00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9443-4150-6948-B8B2-657E1C7F7449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BEC35-A62B-A846-A654-946E4A678AFE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4760-C3B7-E349-85B8-7B6FCB4D35D5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90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575C6-B12F-EB40-887D-260FBEAD9CEE}" type="datetime1">
              <a:rPr lang="en-US" smtClean="0"/>
              <a:t>10/2/13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31CD-A83D-384C-97C7-66FF0CCEF5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Jennifer Rexford</a:t>
            </a:r>
          </a:p>
          <a:p>
            <a:r>
              <a:rPr lang="en-US" sz="2800" dirty="0" smtClean="0"/>
              <a:t>Princeton University</a:t>
            </a:r>
          </a:p>
          <a:p>
            <a:r>
              <a:rPr lang="en-US" sz="2800" dirty="0" smtClean="0"/>
              <a:t>MW 11:00am-12:20pm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12" y="1958277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Testing and Debugging</a:t>
            </a:r>
          </a:p>
          <a:p>
            <a:r>
              <a:rPr lang="en-US" sz="2400" dirty="0"/>
              <a:t>COS 597E: Software Defined Networking</a:t>
            </a:r>
          </a:p>
        </p:txBody>
      </p:sp>
    </p:spTree>
    <p:extLst>
      <p:ext uri="{BB962C8B-B14F-4D97-AF65-F5344CB8AC3E}">
        <p14:creationId xmlns:p14="http://schemas.microsoft.com/office/powerpoint/2010/main" val="7432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3145"/>
    </mc:Choice>
    <mc:Fallback xmlns="">
      <p:transition xmlns:p14="http://schemas.microsoft.com/office/powerpoint/2010/main" advTm="131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#5: Conflicting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Modular programs</a:t>
            </a:r>
          </a:p>
          <a:p>
            <a:pPr lvl="1"/>
            <a:r>
              <a:rPr lang="en-US" dirty="0" smtClean="0"/>
              <a:t>Multiple modules for different tasks</a:t>
            </a:r>
          </a:p>
          <a:p>
            <a:pPr lvl="1"/>
            <a:r>
              <a:rPr lang="en-US" dirty="0" smtClean="0"/>
              <a:t>E.g., firewall and routing</a:t>
            </a:r>
          </a:p>
          <a:p>
            <a:r>
              <a:rPr lang="en-US" dirty="0" smtClean="0"/>
              <a:t>Routing</a:t>
            </a:r>
          </a:p>
          <a:p>
            <a:pPr lvl="1"/>
            <a:r>
              <a:rPr lang="en-US" dirty="0" smtClean="0"/>
              <a:t>Match(</a:t>
            </a:r>
            <a:r>
              <a:rPr lang="en-US" dirty="0" err="1" smtClean="0"/>
              <a:t>dstip</a:t>
            </a:r>
            <a:r>
              <a:rPr lang="en-US" dirty="0" smtClean="0"/>
              <a:t>=12.0.0.0/8) </a:t>
            </a:r>
            <a:r>
              <a:rPr lang="en-US" dirty="0" smtClean="0">
                <a:sym typeface="Wingdings"/>
              </a:rPr>
              <a:t> forward(3)</a:t>
            </a:r>
            <a:endParaRPr lang="en-US" dirty="0" smtClean="0"/>
          </a:p>
          <a:p>
            <a:r>
              <a:rPr lang="en-US" dirty="0" smtClean="0"/>
              <a:t>Firewall</a:t>
            </a:r>
          </a:p>
          <a:p>
            <a:pPr lvl="1"/>
            <a:r>
              <a:rPr lang="en-US" dirty="0" smtClean="0"/>
              <a:t>Match(</a:t>
            </a:r>
            <a:r>
              <a:rPr lang="en-US" dirty="0" err="1" smtClean="0"/>
              <a:t>srcip</a:t>
            </a:r>
            <a:r>
              <a:rPr lang="en-US" dirty="0" smtClean="0"/>
              <a:t>=1.2.3.4, </a:t>
            </a:r>
            <a:r>
              <a:rPr lang="en-US" dirty="0" err="1" smtClean="0"/>
              <a:t>dstip</a:t>
            </a:r>
            <a:r>
              <a:rPr lang="en-US" dirty="0" smtClean="0"/>
              <a:t>=12.1.1.1) </a:t>
            </a:r>
            <a:r>
              <a:rPr lang="en-US" dirty="0" smtClean="0">
                <a:sym typeface="Wingdings"/>
              </a:rPr>
              <a:t> drop</a:t>
            </a:r>
          </a:p>
          <a:p>
            <a:r>
              <a:rPr lang="en-US" dirty="0" smtClean="0">
                <a:sym typeface="Wingdings"/>
              </a:rPr>
              <a:t>One rule may conflict with another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433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#6: Topologies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network topologies</a:t>
            </a:r>
          </a:p>
          <a:p>
            <a:pPr lvl="1"/>
            <a:r>
              <a:rPr lang="en-US" dirty="0" smtClean="0"/>
              <a:t>Chain</a:t>
            </a:r>
          </a:p>
          <a:p>
            <a:pPr lvl="1"/>
            <a:r>
              <a:rPr lang="en-US" dirty="0" smtClean="0"/>
              <a:t>Tree</a:t>
            </a:r>
          </a:p>
          <a:p>
            <a:pPr lvl="1"/>
            <a:r>
              <a:rPr lang="en-US" dirty="0" smtClean="0"/>
              <a:t>Arbitrary graph</a:t>
            </a:r>
          </a:p>
          <a:p>
            <a:r>
              <a:rPr lang="en-US" dirty="0" smtClean="0"/>
              <a:t>Program should work for all topologies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Program that (implicitly) assumes the graph has no cycles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91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67" y="274638"/>
            <a:ext cx="8545701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 #7: End-to-End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Internet applications are robust to errors</a:t>
            </a:r>
          </a:p>
          <a:p>
            <a:pPr lvl="1"/>
            <a:r>
              <a:rPr lang="en-US" dirty="0" smtClean="0"/>
              <a:t>Retransmission of lost packets</a:t>
            </a:r>
          </a:p>
          <a:p>
            <a:pPr lvl="1"/>
            <a:r>
              <a:rPr lang="en-US" dirty="0" smtClean="0"/>
              <a:t>Reordering of out-of-order packets</a:t>
            </a:r>
          </a:p>
          <a:p>
            <a:r>
              <a:rPr lang="en-US" dirty="0" smtClean="0"/>
              <a:t>This can mask some bugs</a:t>
            </a:r>
          </a:p>
          <a:p>
            <a:pPr lvl="1"/>
            <a:r>
              <a:rPr lang="en-US" dirty="0" smtClean="0"/>
              <a:t>E.g., forgetting to handle the packet that triggered an event</a:t>
            </a:r>
          </a:p>
          <a:p>
            <a:pPr lvl="1"/>
            <a:r>
              <a:rPr lang="en-US" dirty="0" smtClean="0"/>
              <a:t>E.g., forgetting to handle packets that arrive before you install rules in the switches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62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Discussing the Papers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NICE and </a:t>
            </a:r>
            <a:r>
              <a:rPr lang="en-US" dirty="0" err="1" smtClean="0"/>
              <a:t>ndb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962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vs.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Debugging</a:t>
            </a:r>
          </a:p>
          <a:p>
            <a:pPr lvl="1"/>
            <a:r>
              <a:rPr lang="en-US" dirty="0"/>
              <a:t>Fixing a known problem in your program</a:t>
            </a:r>
          </a:p>
          <a:p>
            <a:pPr lvl="1"/>
            <a:r>
              <a:rPr lang="en-US" dirty="0"/>
              <a:t>Locating and fixing </a:t>
            </a:r>
            <a:r>
              <a:rPr lang="en-US" dirty="0" smtClean="0"/>
              <a:t>bugs</a:t>
            </a:r>
          </a:p>
          <a:p>
            <a:pPr lvl="1"/>
            <a:r>
              <a:rPr lang="en-US" dirty="0" smtClean="0"/>
              <a:t>E.g., using tools like </a:t>
            </a:r>
            <a:r>
              <a:rPr lang="en-US" dirty="0" err="1" smtClean="0"/>
              <a:t>gdb</a:t>
            </a:r>
            <a:endParaRPr lang="en-US" dirty="0" smtClean="0"/>
          </a:p>
          <a:p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Convincing yourself that your program (probably) works</a:t>
            </a:r>
          </a:p>
          <a:p>
            <a:pPr lvl="1"/>
            <a:r>
              <a:rPr lang="en-US" dirty="0" smtClean="0"/>
              <a:t>Systematically finding inputs that lead to incorrect outputs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959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12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What debugging features are useful for SDN programmers?</a:t>
            </a:r>
          </a:p>
          <a:p>
            <a:pPr lvl="1"/>
            <a:r>
              <a:rPr lang="en-US" dirty="0" smtClean="0"/>
              <a:t>How can we exploit </a:t>
            </a:r>
            <a:r>
              <a:rPr lang="en-US" dirty="0" err="1" smtClean="0"/>
              <a:t>OpenFlow</a:t>
            </a:r>
            <a:r>
              <a:rPr lang="en-US" dirty="0" smtClean="0"/>
              <a:t> capabilities to support debugging?</a:t>
            </a:r>
          </a:p>
          <a:p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How to overcome the scalability challenges?</a:t>
            </a:r>
          </a:p>
          <a:p>
            <a:pPr lvl="1"/>
            <a:r>
              <a:rPr lang="en-US" dirty="0" smtClean="0"/>
              <a:t>How to detect performance bugs?</a:t>
            </a:r>
            <a:endParaRPr lang="en-US" dirty="0"/>
          </a:p>
          <a:p>
            <a:r>
              <a:rPr lang="en-US" dirty="0" smtClean="0"/>
              <a:t>Preventing bugs</a:t>
            </a:r>
          </a:p>
          <a:p>
            <a:pPr lvl="1"/>
            <a:r>
              <a:rPr lang="en-US" dirty="0" smtClean="0"/>
              <a:t>How can we change the programming environment to prevent bugs?</a:t>
            </a:r>
          </a:p>
          <a:p>
            <a:pPr lvl="1"/>
            <a:r>
              <a:rPr lang="en-US" dirty="0" smtClean="0"/>
              <a:t>How can we change the programming environment to make testing easier?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072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MAC-Learning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2134" y="1844118"/>
            <a:ext cx="8782172" cy="4524315"/>
          </a:xfrm>
          <a:prstGeom prst="rect">
            <a:avLst/>
          </a:prstGeom>
          <a:solidFill>
            <a:srgbClr val="FFF78D"/>
          </a:solidFill>
        </p:spPr>
        <p:txBody>
          <a:bodyPr wrap="none" rtlCol="0">
            <a:spAutoFit/>
          </a:bodyPr>
          <a:lstStyle/>
          <a:p>
            <a:r>
              <a:rPr lang="en-US" sz="3200" dirty="0" err="1"/>
              <a:t>m</a:t>
            </a:r>
            <a:r>
              <a:rPr lang="en-US" sz="3200" dirty="0" err="1" smtClean="0"/>
              <a:t>actable</a:t>
            </a:r>
            <a:r>
              <a:rPr lang="en-US" sz="3200" dirty="0" smtClean="0"/>
              <a:t>[</a:t>
            </a:r>
            <a:r>
              <a:rPr lang="en-US" sz="3200" dirty="0" err="1" smtClean="0"/>
              <a:t>srcmac</a:t>
            </a:r>
            <a:r>
              <a:rPr lang="en-US" sz="3200" dirty="0" smtClean="0"/>
              <a:t>] = </a:t>
            </a:r>
            <a:r>
              <a:rPr lang="en-US" sz="3200" dirty="0" err="1" smtClean="0"/>
              <a:t>inport</a:t>
            </a:r>
            <a:endParaRPr lang="en-US" sz="3200" dirty="0" smtClean="0"/>
          </a:p>
          <a:p>
            <a:r>
              <a:rPr lang="en-US" sz="3200" dirty="0" smtClean="0"/>
              <a:t>if (</a:t>
            </a:r>
            <a:r>
              <a:rPr lang="en-US" sz="3200" dirty="0" err="1" smtClean="0"/>
              <a:t>dstmac</a:t>
            </a:r>
            <a:r>
              <a:rPr lang="en-US" sz="3200" dirty="0" smtClean="0"/>
              <a:t> is broadcast address)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flood packet</a:t>
            </a:r>
          </a:p>
          <a:p>
            <a:r>
              <a:rPr lang="en-US" sz="3200" dirty="0" smtClean="0"/>
              <a:t>else if (</a:t>
            </a:r>
            <a:r>
              <a:rPr lang="en-US" sz="3200" dirty="0" err="1" smtClean="0"/>
              <a:t>dstmac</a:t>
            </a:r>
            <a:r>
              <a:rPr lang="en-US" sz="3200" dirty="0" smtClean="0"/>
              <a:t> is in </a:t>
            </a:r>
            <a:r>
              <a:rPr lang="en-US" sz="3200" dirty="0" err="1" smtClean="0"/>
              <a:t>mactable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en-US" sz="3200" dirty="0" err="1" smtClean="0"/>
              <a:t>outport</a:t>
            </a:r>
            <a:r>
              <a:rPr lang="en-US" sz="3200" dirty="0" smtClean="0"/>
              <a:t> = </a:t>
            </a:r>
            <a:r>
              <a:rPr lang="en-US" sz="3200" dirty="0" err="1" smtClean="0"/>
              <a:t>mactable</a:t>
            </a:r>
            <a:r>
              <a:rPr lang="en-US" sz="3200" dirty="0" smtClean="0"/>
              <a:t>[</a:t>
            </a:r>
            <a:r>
              <a:rPr lang="en-US" sz="3200" dirty="0" err="1" smtClean="0"/>
              <a:t>dstmac</a:t>
            </a:r>
            <a:r>
              <a:rPr lang="en-US" sz="3200" dirty="0" smtClean="0"/>
              <a:t>]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install rule matching (</a:t>
            </a:r>
            <a:r>
              <a:rPr lang="en-US" sz="3200" dirty="0" err="1" smtClean="0"/>
              <a:t>inport</a:t>
            </a:r>
            <a:r>
              <a:rPr lang="en-US" sz="3200" dirty="0" smtClean="0"/>
              <a:t>, </a:t>
            </a:r>
            <a:r>
              <a:rPr lang="en-US" sz="3200" dirty="0" err="1" smtClean="0"/>
              <a:t>srcmac</a:t>
            </a:r>
            <a:r>
              <a:rPr lang="en-US" sz="3200" dirty="0" smtClean="0"/>
              <a:t>, </a:t>
            </a:r>
            <a:r>
              <a:rPr lang="en-US" sz="3200" dirty="0" err="1" smtClean="0"/>
              <a:t>dstmac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with action of forwarding packet to </a:t>
            </a:r>
            <a:r>
              <a:rPr lang="en-US" sz="3200" dirty="0" err="1" smtClean="0"/>
              <a:t>outport</a:t>
            </a:r>
            <a:endParaRPr lang="en-US" sz="3200" dirty="0" smtClean="0"/>
          </a:p>
          <a:p>
            <a:r>
              <a:rPr lang="en-US" sz="3200" dirty="0" smtClean="0"/>
              <a:t>else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flood packet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3005" y="1343024"/>
            <a:ext cx="4301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Packet-In Event Handler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578813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Challenges for SDN Programmers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17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Enables New Functionality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30974" y="4912460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24111" y="1870476"/>
            <a:ext cx="2333381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24111" y="2648200"/>
            <a:ext cx="2333381" cy="7580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93400" y="4154426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544037" y="5478334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endCxn id="9" idx="1"/>
          </p:cNvCxnSpPr>
          <p:nvPr/>
        </p:nvCxnSpPr>
        <p:spPr>
          <a:xfrm flipV="1">
            <a:off x="2540137" y="4533443"/>
            <a:ext cx="1053263" cy="58575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3"/>
            <a:endCxn id="10" idx="0"/>
          </p:cNvCxnSpPr>
          <p:nvPr/>
        </p:nvCxnSpPr>
        <p:spPr>
          <a:xfrm>
            <a:off x="4602563" y="4533443"/>
            <a:ext cx="1446056" cy="944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40137" y="5562203"/>
            <a:ext cx="3003900" cy="4134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25476" y="5478335"/>
            <a:ext cx="605498" cy="349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25476" y="4912460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53200" y="6020165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6553200" y="5562203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2"/>
          </p:cNvCxnSpPr>
          <p:nvPr/>
        </p:nvCxnSpPr>
        <p:spPr>
          <a:xfrm>
            <a:off x="4090802" y="3406234"/>
            <a:ext cx="2220158" cy="2072100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2"/>
          </p:cNvCxnSpPr>
          <p:nvPr/>
        </p:nvCxnSpPr>
        <p:spPr>
          <a:xfrm>
            <a:off x="4090802" y="3406234"/>
            <a:ext cx="9640" cy="748192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6" idx="0"/>
            <a:endCxn id="8" idx="2"/>
          </p:cNvCxnSpPr>
          <p:nvPr/>
        </p:nvCxnSpPr>
        <p:spPr>
          <a:xfrm flipV="1">
            <a:off x="2035556" y="3406234"/>
            <a:ext cx="2055246" cy="150622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3022561" y="271948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Network OS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3091481" y="1995718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Application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1481749" y="5044977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3573710" y="4302610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5524351" y="5631114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47642" y="3923593"/>
            <a:ext cx="173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OpenFlow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3643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1DFF"/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… at the Risk of Bugs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239000" y="228600"/>
            <a:ext cx="1095696" cy="1095696"/>
            <a:chOff x="6524304" y="1981200"/>
            <a:chExt cx="1095696" cy="1095696"/>
          </a:xfrm>
        </p:grpSpPr>
        <p:pic>
          <p:nvPicPr>
            <p:cNvPr id="6" name="Picture 3" descr="C:\Users\Marco\Documents\work\art\clicker\red-cross-md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4304" y="1981200"/>
              <a:ext cx="1095696" cy="10956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C:\Documents and Settings\maysam\Local Settings\Temporary Internet Files\Content.IE5\G2CNU7NB\MCj04380280000[1]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76138" y="2091389"/>
              <a:ext cx="992028" cy="875319"/>
            </a:xfrm>
            <a:prstGeom prst="rect">
              <a:avLst/>
            </a:prstGeom>
            <a:noFill/>
          </p:spPr>
        </p:pic>
      </p:grp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1776413"/>
            <a:ext cx="9107487" cy="330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3993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MAC-Learning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2134" y="1844118"/>
            <a:ext cx="8782172" cy="4524315"/>
          </a:xfrm>
          <a:prstGeom prst="rect">
            <a:avLst/>
          </a:prstGeom>
          <a:solidFill>
            <a:srgbClr val="FFF78D"/>
          </a:solidFill>
        </p:spPr>
        <p:txBody>
          <a:bodyPr wrap="none" rtlCol="0">
            <a:spAutoFit/>
          </a:bodyPr>
          <a:lstStyle/>
          <a:p>
            <a:r>
              <a:rPr lang="en-US" sz="3200" dirty="0" err="1"/>
              <a:t>m</a:t>
            </a:r>
            <a:r>
              <a:rPr lang="en-US" sz="3200" dirty="0" err="1" smtClean="0"/>
              <a:t>actable</a:t>
            </a:r>
            <a:r>
              <a:rPr lang="en-US" sz="3200" dirty="0" smtClean="0"/>
              <a:t>[</a:t>
            </a:r>
            <a:r>
              <a:rPr lang="en-US" sz="3200" dirty="0" err="1" smtClean="0"/>
              <a:t>srcmac</a:t>
            </a:r>
            <a:r>
              <a:rPr lang="en-US" sz="3200" dirty="0" smtClean="0"/>
              <a:t>] = </a:t>
            </a:r>
            <a:r>
              <a:rPr lang="en-US" sz="3200" dirty="0" err="1" smtClean="0"/>
              <a:t>inport</a:t>
            </a:r>
            <a:endParaRPr lang="en-US" sz="3200" dirty="0" smtClean="0"/>
          </a:p>
          <a:p>
            <a:r>
              <a:rPr lang="en-US" sz="3200" dirty="0" smtClean="0"/>
              <a:t>if (</a:t>
            </a:r>
            <a:r>
              <a:rPr lang="en-US" sz="3200" dirty="0" err="1" smtClean="0"/>
              <a:t>dstmac</a:t>
            </a:r>
            <a:r>
              <a:rPr lang="en-US" sz="3200" dirty="0" smtClean="0"/>
              <a:t> is broadcast address)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flood packet</a:t>
            </a:r>
          </a:p>
          <a:p>
            <a:r>
              <a:rPr lang="en-US" sz="3200" dirty="0" smtClean="0"/>
              <a:t>else if (</a:t>
            </a:r>
            <a:r>
              <a:rPr lang="en-US" sz="3200" dirty="0" err="1" smtClean="0"/>
              <a:t>dstmac</a:t>
            </a:r>
            <a:r>
              <a:rPr lang="en-US" sz="3200" dirty="0" smtClean="0"/>
              <a:t> is in </a:t>
            </a:r>
            <a:r>
              <a:rPr lang="en-US" sz="3200" dirty="0" err="1" smtClean="0"/>
              <a:t>mactable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</a:t>
            </a:r>
            <a:r>
              <a:rPr lang="en-US" sz="3200" dirty="0" err="1" smtClean="0"/>
              <a:t>outport</a:t>
            </a:r>
            <a:r>
              <a:rPr lang="en-US" sz="3200" dirty="0" smtClean="0"/>
              <a:t> = </a:t>
            </a:r>
            <a:r>
              <a:rPr lang="en-US" sz="3200" dirty="0" err="1" smtClean="0"/>
              <a:t>mactable</a:t>
            </a:r>
            <a:r>
              <a:rPr lang="en-US" sz="3200" dirty="0" smtClean="0"/>
              <a:t>[</a:t>
            </a:r>
            <a:r>
              <a:rPr lang="en-US" sz="3200" dirty="0" err="1" smtClean="0"/>
              <a:t>dstmac</a:t>
            </a:r>
            <a:r>
              <a:rPr lang="en-US" sz="3200" dirty="0" smtClean="0"/>
              <a:t>]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install rule matching (</a:t>
            </a:r>
            <a:r>
              <a:rPr lang="en-US" sz="3200" dirty="0" err="1" smtClean="0"/>
              <a:t>inport</a:t>
            </a:r>
            <a:r>
              <a:rPr lang="en-US" sz="3200" dirty="0" smtClean="0"/>
              <a:t>, </a:t>
            </a:r>
            <a:r>
              <a:rPr lang="en-US" sz="3200" dirty="0" err="1" smtClean="0"/>
              <a:t>srcmac</a:t>
            </a:r>
            <a:r>
              <a:rPr lang="en-US" sz="3200" dirty="0" smtClean="0"/>
              <a:t>, </a:t>
            </a:r>
            <a:r>
              <a:rPr lang="en-US" sz="3200" dirty="0" err="1" smtClean="0"/>
              <a:t>dstmac</a:t>
            </a:r>
            <a:r>
              <a:rPr lang="en-US" sz="3200" dirty="0" smtClean="0"/>
              <a:t>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with action of forwarding packet to </a:t>
            </a:r>
            <a:r>
              <a:rPr lang="en-US" sz="3200" dirty="0" err="1" smtClean="0"/>
              <a:t>outport</a:t>
            </a:r>
            <a:endParaRPr lang="en-US" sz="3200" dirty="0" smtClean="0"/>
          </a:p>
          <a:p>
            <a:r>
              <a:rPr lang="en-US" sz="3200" dirty="0" smtClean="0"/>
              <a:t>else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flood packet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3005" y="1343024"/>
            <a:ext cx="4301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Packet-In Event Handler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96061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#1: Two-Tiered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Two-tiered application</a:t>
            </a:r>
          </a:p>
          <a:p>
            <a:pPr lvl="1"/>
            <a:r>
              <a:rPr lang="en-US" dirty="0" smtClean="0"/>
              <a:t>Controller</a:t>
            </a:r>
          </a:p>
          <a:p>
            <a:pPr lvl="1"/>
            <a:r>
              <a:rPr lang="en-US" dirty="0" smtClean="0"/>
              <a:t>Switches</a:t>
            </a:r>
          </a:p>
          <a:p>
            <a:r>
              <a:rPr lang="en-US" dirty="0" smtClean="0"/>
              <a:t>Rules in the switches</a:t>
            </a:r>
            <a:endParaRPr lang="en-US" dirty="0"/>
          </a:p>
          <a:p>
            <a:pPr lvl="1"/>
            <a:r>
              <a:rPr lang="en-US" dirty="0" smtClean="0"/>
              <a:t>Crucial for performance</a:t>
            </a:r>
          </a:p>
          <a:p>
            <a:pPr lvl="1"/>
            <a:r>
              <a:rPr lang="en-US" dirty="0" smtClean="0"/>
              <a:t>… but limits visibility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MAC learning bug from Monday’s class</a:t>
            </a:r>
          </a:p>
          <a:p>
            <a:pPr lvl="1"/>
            <a:r>
              <a:rPr lang="en-US" dirty="0" smtClean="0"/>
              <a:t>Matching on </a:t>
            </a:r>
            <a:r>
              <a:rPr lang="en-US" dirty="0" err="1" smtClean="0"/>
              <a:t>dstmac</a:t>
            </a:r>
            <a:r>
              <a:rPr lang="en-US" dirty="0" smtClean="0"/>
              <a:t>, without </a:t>
            </a:r>
            <a:r>
              <a:rPr lang="en-US" dirty="0" err="1" smtClean="0"/>
              <a:t>inport</a:t>
            </a:r>
            <a:r>
              <a:rPr lang="en-US" dirty="0" smtClean="0"/>
              <a:t> and </a:t>
            </a:r>
            <a:r>
              <a:rPr lang="en-US" dirty="0" err="1" smtClean="0"/>
              <a:t>srcmac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55835" y="2074315"/>
            <a:ext cx="2333381" cy="7580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23205" y="2199557"/>
            <a:ext cx="2225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Application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6574555" y="3778407"/>
            <a:ext cx="1009163" cy="75803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0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7583718" y="4320238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583718" y="3862276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54869" y="3931187"/>
            <a:ext cx="1270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Switch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49371" y="4320238"/>
            <a:ext cx="605498" cy="1972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969057" y="3841127"/>
            <a:ext cx="605498" cy="2162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038204" y="2832349"/>
            <a:ext cx="0" cy="946058"/>
          </a:xfrm>
          <a:prstGeom prst="line">
            <a:avLst/>
          </a:prstGeom>
          <a:ln>
            <a:solidFill>
              <a:srgbClr val="D9969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712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708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 #2: Control-Plane Delays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70980"/>
          </a:xfrm>
        </p:spPr>
        <p:txBody>
          <a:bodyPr/>
          <a:lstStyle/>
          <a:p>
            <a:r>
              <a:rPr lang="en-US" dirty="0" smtClean="0"/>
              <a:t>Common programming idiom</a:t>
            </a:r>
          </a:p>
          <a:p>
            <a:pPr lvl="1"/>
            <a:r>
              <a:rPr lang="en-US" dirty="0" smtClean="0"/>
              <a:t>First packet goes to the controller</a:t>
            </a:r>
          </a:p>
          <a:p>
            <a:pPr lvl="1"/>
            <a:r>
              <a:rPr lang="en-US" dirty="0" smtClean="0"/>
              <a:t>Controller application installs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Picture 6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791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791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9120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10"/>
          <p:cNvCxnSpPr>
            <a:cxnSpLocks noChangeShapeType="1"/>
          </p:cNvCxnSpPr>
          <p:nvPr/>
        </p:nvCxnSpPr>
        <p:spPr bwMode="auto">
          <a:xfrm>
            <a:off x="1066800" y="5942013"/>
            <a:ext cx="12954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1"/>
          <p:cNvCxnSpPr>
            <a:cxnSpLocks noChangeShapeType="1"/>
          </p:cNvCxnSpPr>
          <p:nvPr/>
        </p:nvCxnSpPr>
        <p:spPr bwMode="auto">
          <a:xfrm>
            <a:off x="3200400" y="5942013"/>
            <a:ext cx="12192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3"/>
          <p:cNvCxnSpPr>
            <a:cxnSpLocks noChangeShapeType="1"/>
          </p:cNvCxnSpPr>
          <p:nvPr/>
        </p:nvCxnSpPr>
        <p:spPr bwMode="auto">
          <a:xfrm>
            <a:off x="5257800" y="5942013"/>
            <a:ext cx="12192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4"/>
          <p:cNvCxnSpPr>
            <a:cxnSpLocks noChangeShapeType="1"/>
          </p:cNvCxnSpPr>
          <p:nvPr/>
        </p:nvCxnSpPr>
        <p:spPr bwMode="auto">
          <a:xfrm>
            <a:off x="7315200" y="5942013"/>
            <a:ext cx="762000" cy="15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1524000" y="5561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1981200" y="5561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1066800" y="5561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22"/>
          <p:cNvSpPr txBox="1">
            <a:spLocks noChangeArrowheads="1"/>
          </p:cNvSpPr>
          <p:nvPr/>
        </p:nvSpPr>
        <p:spPr bwMode="auto">
          <a:xfrm>
            <a:off x="1069975" y="5924550"/>
            <a:ext cx="113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660066"/>
                </a:solidFill>
              </a:rPr>
              <a:t>packets</a:t>
            </a:r>
          </a:p>
        </p:txBody>
      </p:sp>
      <p:sp>
        <p:nvSpPr>
          <p:cNvPr id="17" name="Rounded Rectangle 36"/>
          <p:cNvSpPr>
            <a:spLocks noChangeArrowheads="1"/>
          </p:cNvSpPr>
          <p:nvPr/>
        </p:nvSpPr>
        <p:spPr bwMode="auto">
          <a:xfrm>
            <a:off x="4267200" y="3579813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6">
              <a:lumMod val="60000"/>
              <a:lumOff val="40000"/>
            </a:schemeClr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" name="Straight Arrow Connector 37"/>
          <p:cNvCxnSpPr>
            <a:cxnSpLocks noChangeShapeType="1"/>
            <a:endCxn id="17" idx="1"/>
          </p:cNvCxnSpPr>
          <p:nvPr/>
        </p:nvCxnSpPr>
        <p:spPr bwMode="auto">
          <a:xfrm rot="5400000" flipH="1" flipV="1">
            <a:off x="2647950" y="4170363"/>
            <a:ext cx="1714500" cy="1524000"/>
          </a:xfrm>
          <a:prstGeom prst="straightConnector1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 rot="5400000">
            <a:off x="3543300" y="4608513"/>
            <a:ext cx="990600" cy="914400"/>
          </a:xfrm>
          <a:prstGeom prst="straightConnector1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971800" y="47990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590800" y="5103813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86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#3: Timing and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05300" cy="3338971"/>
          </a:xfrm>
        </p:spPr>
        <p:txBody>
          <a:bodyPr>
            <a:normAutofit/>
          </a:bodyPr>
          <a:lstStyle/>
          <a:p>
            <a:r>
              <a:rPr lang="en-US" dirty="0" smtClean="0"/>
              <a:t>Multiple switches</a:t>
            </a:r>
          </a:p>
          <a:p>
            <a:pPr lvl="1"/>
            <a:r>
              <a:rPr lang="en-US" dirty="0" smtClean="0"/>
              <a:t>Different delays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Installing rules </a:t>
            </a:r>
            <a:br>
              <a:rPr lang="en-US" dirty="0" smtClean="0"/>
            </a:br>
            <a:r>
              <a:rPr lang="en-US" dirty="0" smtClean="0"/>
              <a:t>along a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6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79972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79972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swit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799720"/>
            <a:ext cx="106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10"/>
          <p:cNvCxnSpPr>
            <a:cxnSpLocks noChangeShapeType="1"/>
          </p:cNvCxnSpPr>
          <p:nvPr/>
        </p:nvCxnSpPr>
        <p:spPr bwMode="auto">
          <a:xfrm>
            <a:off x="1066800" y="5952120"/>
            <a:ext cx="12954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11"/>
          <p:cNvCxnSpPr>
            <a:cxnSpLocks noChangeShapeType="1"/>
          </p:cNvCxnSpPr>
          <p:nvPr/>
        </p:nvCxnSpPr>
        <p:spPr bwMode="auto">
          <a:xfrm>
            <a:off x="3200400" y="595212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13"/>
          <p:cNvCxnSpPr>
            <a:cxnSpLocks noChangeShapeType="1"/>
          </p:cNvCxnSpPr>
          <p:nvPr/>
        </p:nvCxnSpPr>
        <p:spPr bwMode="auto">
          <a:xfrm>
            <a:off x="5257800" y="5952120"/>
            <a:ext cx="12192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Straight Connector 14"/>
          <p:cNvCxnSpPr>
            <a:cxnSpLocks noChangeShapeType="1"/>
          </p:cNvCxnSpPr>
          <p:nvPr/>
        </p:nvCxnSpPr>
        <p:spPr bwMode="auto">
          <a:xfrm>
            <a:off x="7315200" y="5952120"/>
            <a:ext cx="762000" cy="15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1524000" y="557112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1981200" y="557112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1066800" y="557112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22"/>
          <p:cNvSpPr txBox="1">
            <a:spLocks noChangeArrowheads="1"/>
          </p:cNvSpPr>
          <p:nvPr/>
        </p:nvSpPr>
        <p:spPr bwMode="auto">
          <a:xfrm>
            <a:off x="1069975" y="5933070"/>
            <a:ext cx="113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660066"/>
                </a:solidFill>
              </a:rPr>
              <a:t>packets</a:t>
            </a:r>
          </a:p>
        </p:txBody>
      </p:sp>
      <p:sp>
        <p:nvSpPr>
          <p:cNvPr id="16" name="Rounded Rectangle 36"/>
          <p:cNvSpPr>
            <a:spLocks noChangeArrowheads="1"/>
          </p:cNvSpPr>
          <p:nvPr/>
        </p:nvSpPr>
        <p:spPr bwMode="auto">
          <a:xfrm>
            <a:off x="4267200" y="3589920"/>
            <a:ext cx="990600" cy="990600"/>
          </a:xfrm>
          <a:prstGeom prst="roundRect">
            <a:avLst>
              <a:gd name="adj" fmla="val 16667"/>
            </a:avLst>
          </a:prstGeom>
          <a:solidFill>
            <a:srgbClr val="FAC090"/>
          </a:solidFill>
          <a:ln w="381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" name="Straight Arrow Connector 16"/>
          <p:cNvCxnSpPr>
            <a:cxnSpLocks noChangeShapeType="1"/>
          </p:cNvCxnSpPr>
          <p:nvPr/>
        </p:nvCxnSpPr>
        <p:spPr bwMode="auto">
          <a:xfrm rot="5400000">
            <a:off x="3200400" y="4580520"/>
            <a:ext cx="1295400" cy="1295400"/>
          </a:xfrm>
          <a:prstGeom prst="straightConnector1">
            <a:avLst/>
          </a:prstGeom>
          <a:noFill/>
          <a:ln w="38100">
            <a:solidFill>
              <a:srgbClr val="E46C0A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6" idx="2"/>
          </p:cNvCxnSpPr>
          <p:nvPr/>
        </p:nvCxnSpPr>
        <p:spPr bwMode="auto">
          <a:xfrm rot="16200000" flipH="1">
            <a:off x="4324350" y="5018670"/>
            <a:ext cx="914400" cy="38100"/>
          </a:xfrm>
          <a:prstGeom prst="straightConnector1">
            <a:avLst/>
          </a:prstGeom>
          <a:noFill/>
          <a:ln w="38100">
            <a:solidFill>
              <a:srgbClr val="E46C0A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cxnSpLocks noChangeShapeType="1"/>
          </p:cNvCxnSpPr>
          <p:nvPr/>
        </p:nvCxnSpPr>
        <p:spPr bwMode="auto">
          <a:xfrm>
            <a:off x="5029200" y="4580520"/>
            <a:ext cx="1295400" cy="838200"/>
          </a:xfrm>
          <a:prstGeom prst="straightConnector1">
            <a:avLst/>
          </a:prstGeom>
          <a:noFill/>
          <a:ln w="38100">
            <a:solidFill>
              <a:srgbClr val="E46C0A"/>
            </a:solidFill>
            <a:prstDash val="dash"/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886200" y="5571120"/>
            <a:ext cx="304800" cy="228600"/>
          </a:xfrm>
          <a:prstGeom prst="rect">
            <a:avLst/>
          </a:prstGeom>
          <a:solidFill>
            <a:srgbClr val="660066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0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#4: Overlapping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Semantics of a rule depend on context</a:t>
            </a:r>
          </a:p>
          <a:p>
            <a:pPr lvl="1"/>
            <a:r>
              <a:rPr lang="en-US" dirty="0" smtClean="0"/>
              <a:t>Overlapping patterns</a:t>
            </a:r>
          </a:p>
          <a:p>
            <a:pPr lvl="1"/>
            <a:r>
              <a:rPr lang="en-US" dirty="0" smtClean="0"/>
              <a:t>Disambiguated by priorities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Initial rule matching </a:t>
            </a:r>
            <a:r>
              <a:rPr lang="en-US" dirty="0" err="1" smtClean="0"/>
              <a:t>srcip</a:t>
            </a:r>
            <a:r>
              <a:rPr lang="en-US" dirty="0" smtClean="0"/>
              <a:t>==</a:t>
            </a:r>
            <a:r>
              <a:rPr lang="en-US" dirty="0"/>
              <a:t>12.1.0.0/</a:t>
            </a:r>
            <a:r>
              <a:rPr lang="en-US" dirty="0" smtClean="0"/>
              <a:t>16</a:t>
            </a:r>
          </a:p>
          <a:p>
            <a:pPr lvl="1"/>
            <a:r>
              <a:rPr lang="en-US" dirty="0" smtClean="0"/>
              <a:t>Add a rule matching </a:t>
            </a:r>
            <a:r>
              <a:rPr lang="en-US" dirty="0" err="1" smtClean="0"/>
              <a:t>srcip</a:t>
            </a:r>
            <a:r>
              <a:rPr lang="en-US" dirty="0" smtClean="0"/>
              <a:t>==12.0.0.0/8</a:t>
            </a:r>
          </a:p>
          <a:p>
            <a:r>
              <a:rPr lang="en-US" dirty="0" smtClean="0"/>
              <a:t>Two scenarios</a:t>
            </a:r>
          </a:p>
          <a:p>
            <a:pPr lvl="1"/>
            <a:r>
              <a:rPr lang="en-US" dirty="0" smtClean="0"/>
              <a:t>Overlap: 12.1.0.0/16 with higher priority</a:t>
            </a:r>
          </a:p>
          <a:p>
            <a:pPr lvl="1"/>
            <a:r>
              <a:rPr lang="en-US" dirty="0" smtClean="0"/>
              <a:t>Shadowing: 12.0.0.0/8 with higher priority</a:t>
            </a: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431CD-A83D-384C-97C7-66FF0CCEF56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80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小塚ゴシック Pro 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小塚ゴシック Pro L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0">
          <a:tailEnd type="triangle"/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31316</TotalTime>
  <Words>569</Words>
  <Application>Microsoft Macintosh PowerPoint</Application>
  <PresentationFormat>On-screen Show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Challenges for SDN Programmers</vt:lpstr>
      <vt:lpstr>SDN Enables New Functionality</vt:lpstr>
      <vt:lpstr>… at the Risk of Bugs</vt:lpstr>
      <vt:lpstr>MAC-Learning Application</vt:lpstr>
      <vt:lpstr>Challenge #1: Two-Tiered Program</vt:lpstr>
      <vt:lpstr>Challenge #2: Control-Plane Delays</vt:lpstr>
      <vt:lpstr>Challenge #3: Timing and Ordering</vt:lpstr>
      <vt:lpstr>Challenge #4: Overlapping Rules</vt:lpstr>
      <vt:lpstr>Challenge #5: Conflicting Modules</vt:lpstr>
      <vt:lpstr>Challenge #6: Topologies</vt:lpstr>
      <vt:lpstr>Challenge #7: End-to-End Protocols</vt:lpstr>
      <vt:lpstr>Discussing the Papers</vt:lpstr>
      <vt:lpstr>Testing vs. Debugging</vt:lpstr>
      <vt:lpstr>Discussion</vt:lpstr>
      <vt:lpstr>MAC-Learning Application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Understanding, Accommodating, and Leveraging Radical Changes in Mobility of Users, Devices, and Software</dc:title>
  <dc:creator>Joshua Reich</dc:creator>
  <cp:lastModifiedBy>Jennifer Rexford</cp:lastModifiedBy>
  <cp:revision>1261</cp:revision>
  <cp:lastPrinted>2013-09-23T13:10:21Z</cp:lastPrinted>
  <dcterms:created xsi:type="dcterms:W3CDTF">2011-07-06T20:32:25Z</dcterms:created>
  <dcterms:modified xsi:type="dcterms:W3CDTF">2013-10-02T04:26:57Z</dcterms:modified>
</cp:coreProperties>
</file>