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422" r:id="rId2"/>
    <p:sldId id="425" r:id="rId3"/>
    <p:sldId id="426" r:id="rId4"/>
    <p:sldId id="435" r:id="rId5"/>
    <p:sldId id="427" r:id="rId6"/>
    <p:sldId id="431" r:id="rId7"/>
    <p:sldId id="428" r:id="rId8"/>
    <p:sldId id="433" r:id="rId9"/>
    <p:sldId id="429" r:id="rId10"/>
    <p:sldId id="430" r:id="rId11"/>
    <p:sldId id="432" r:id="rId12"/>
    <p:sldId id="424" r:id="rId13"/>
    <p:sldId id="423" r:id="rId14"/>
    <p:sldId id="434" r:id="rId15"/>
    <p:sldId id="436" r:id="rId16"/>
    <p:sldId id="438" r:id="rId17"/>
    <p:sldId id="437" r:id="rId18"/>
    <p:sldId id="439" r:id="rId19"/>
    <p:sldId id="440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CF8"/>
    <a:srgbClr val="D77C93"/>
    <a:srgbClr val="D70072"/>
    <a:srgbClr val="C6AD06"/>
    <a:srgbClr val="D96A60"/>
    <a:srgbClr val="EDE116"/>
    <a:srgbClr val="A497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290" autoAdjust="0"/>
    <p:restoredTop sz="99877" autoAdjust="0"/>
  </p:normalViewPr>
  <p:slideViewPr>
    <p:cSldViewPr snapToGrid="0" snapToObjects="1">
      <p:cViewPr varScale="1">
        <p:scale>
          <a:sx n="58" d="100"/>
          <a:sy n="58" d="100"/>
        </p:scale>
        <p:origin x="-5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8F128-454A-114B-92A9-1C0719602E73}" type="datetimeFigureOut">
              <a:rPr lang="en-US" smtClean="0"/>
              <a:t>9/23/13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865C4-0CFA-9E48-9849-760297064B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9995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76EC3-4053-4042-87E8-774DB7BE948A}" type="datetimeFigureOut">
              <a:rPr lang="en-US" smtClean="0"/>
              <a:t>9/23/13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A564-B5A9-1B48-9539-F4CC86F953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5213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7221-A141-AA43-B1F0-23D2847EA1E7}" type="datetime1">
              <a:rPr lang="en-US" smtClean="0"/>
              <a:t>9/23/13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45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46FD-CAEB-C54F-B132-B4CA3EC352AC}" type="datetime1">
              <a:rPr lang="en-US" smtClean="0"/>
              <a:t>9/23/13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80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343F-F236-D24F-9542-1F5BF53408EE}" type="datetime1">
              <a:rPr lang="en-US" smtClean="0"/>
              <a:t>9/23/13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11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6873-4DAE-B741-9B99-9D8B68699C87}" type="datetime1">
              <a:rPr lang="en-US" smtClean="0"/>
              <a:t>9/23/13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8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624F-1A88-BA4D-8F32-D8D68F384383}" type="datetime1">
              <a:rPr lang="en-US" smtClean="0"/>
              <a:t>9/23/13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675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9989-A835-614E-8756-5C3A6DA81AD9}" type="datetime1">
              <a:rPr lang="en-US" smtClean="0"/>
              <a:t>9/23/13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23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F12-EDFE-114A-B8B0-2910906EE2F2}" type="datetime1">
              <a:rPr lang="en-US" smtClean="0"/>
              <a:t>9/23/13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01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44CF-6988-C044-98A8-B4CCC8BD5E44}" type="datetime1">
              <a:rPr lang="en-US" smtClean="0"/>
              <a:t>9/23/13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0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9443-4150-6948-B8B2-657E1C7F7449}" type="datetime1">
              <a:rPr lang="en-US" smtClean="0"/>
              <a:t>9/23/13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28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BEC35-A62B-A846-A654-946E4A678AFE}" type="datetime1">
              <a:rPr lang="en-US" smtClean="0"/>
              <a:t>9/23/13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39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4760-C3B7-E349-85B8-7B6FCB4D35D5}" type="datetime1">
              <a:rPr lang="en-US" smtClean="0"/>
              <a:t>9/23/13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901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575C6-B12F-EB40-887D-260FBEAD9CEE}" type="datetime1">
              <a:rPr lang="en-US" smtClean="0"/>
              <a:t>9/23/13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dirty="0" smtClean="0"/>
              <a:t>Jennifer Rexford</a:t>
            </a:r>
          </a:p>
          <a:p>
            <a:r>
              <a:rPr lang="en-US" sz="2800" dirty="0" smtClean="0"/>
              <a:t>Princeton University</a:t>
            </a:r>
          </a:p>
          <a:p>
            <a:r>
              <a:rPr lang="en-US" sz="2800" dirty="0" smtClean="0"/>
              <a:t>MW 11:00am-12:20pm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9512" y="1958277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Data-Plane Verification</a:t>
            </a:r>
            <a:endParaRPr lang="en-US" dirty="0" smtClean="0"/>
          </a:p>
          <a:p>
            <a:r>
              <a:rPr lang="en-US" sz="2400" dirty="0"/>
              <a:t>COS 597E: Software Defined Networking</a:t>
            </a:r>
          </a:p>
        </p:txBody>
      </p:sp>
    </p:spTree>
    <p:extLst>
      <p:ext uri="{BB962C8B-B14F-4D97-AF65-F5344CB8AC3E}">
        <p14:creationId xmlns:p14="http://schemas.microsoft.com/office/powerpoint/2010/main" val="743282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3145"/>
    </mc:Choice>
    <mc:Fallback xmlns="">
      <p:transition xmlns:p14="http://schemas.microsoft.com/office/powerpoint/2010/main" advTm="1314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Aggregate Traffic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992822" cy="1442655"/>
          </a:xfrm>
        </p:spPr>
        <p:txBody>
          <a:bodyPr/>
          <a:lstStyle/>
          <a:p>
            <a:r>
              <a:rPr lang="en-US" dirty="0" smtClean="0"/>
              <a:t>Switch (aka </a:t>
            </a:r>
            <a:r>
              <a:rPr lang="en-US" dirty="0" err="1" smtClean="0"/>
              <a:t>datapath</a:t>
            </a:r>
            <a:r>
              <a:rPr lang="en-US" dirty="0" smtClean="0"/>
              <a:t>)</a:t>
            </a:r>
          </a:p>
          <a:p>
            <a:r>
              <a:rPr lang="en-US" dirty="0" smtClean="0"/>
              <a:t>Header fields to match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433280" y="4947161"/>
            <a:ext cx="1009163" cy="75803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413594" y="5099941"/>
            <a:ext cx="1270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Switch</a:t>
            </a:r>
            <a:endParaRPr lang="en-US" sz="2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262024" y="3808203"/>
            <a:ext cx="1562862" cy="11389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08752" y="3408093"/>
            <a:ext cx="3706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C0504D"/>
                </a:solidFill>
              </a:rPr>
              <a:t>OFPFAggregateStatsRequest</a:t>
            </a:r>
            <a:endParaRPr lang="en-US" dirty="0">
              <a:solidFill>
                <a:srgbClr val="C0504D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115907" y="3834290"/>
            <a:ext cx="1228290" cy="11128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305807" y="3434180"/>
            <a:ext cx="31213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C0504D"/>
                </a:solidFill>
              </a:rPr>
              <a:t>OFPAggregateStatsReply</a:t>
            </a:r>
            <a:endParaRPr lang="en-US" dirty="0">
              <a:solidFill>
                <a:srgbClr val="C0504D"/>
              </a:solidFill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5621988" y="4378161"/>
            <a:ext cx="3164022" cy="214368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Byte count</a:t>
            </a:r>
          </a:p>
          <a:p>
            <a:r>
              <a:rPr lang="en-US" dirty="0" smtClean="0"/>
              <a:t>Packet count</a:t>
            </a:r>
          </a:p>
          <a:p>
            <a:r>
              <a:rPr lang="en-US" dirty="0" smtClean="0"/>
              <a:t>Duration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180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Topology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Switch (aka </a:t>
            </a:r>
            <a:r>
              <a:rPr lang="en-US" dirty="0" err="1" smtClean="0"/>
              <a:t>datapath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Reason (add, delete, modify)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433280" y="4947161"/>
            <a:ext cx="1009163" cy="75803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413594" y="5099941"/>
            <a:ext cx="1270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Switch</a:t>
            </a:r>
            <a:endParaRPr lang="en-US" sz="2400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3837707" y="4127699"/>
            <a:ext cx="1" cy="8194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883008" y="3727589"/>
            <a:ext cx="1909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C0504D"/>
                </a:solidFill>
              </a:rPr>
              <a:t>OFPPortStatus</a:t>
            </a:r>
            <a:endParaRPr lang="en-US" dirty="0">
              <a:solidFill>
                <a:srgbClr val="C050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49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Data-Plane Verification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Header-Space Analysis </a:t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 err="1" smtClean="0"/>
              <a:t>VeriFlow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757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Bugs to Catch?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30974" y="4912460"/>
            <a:ext cx="1009163" cy="75803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24111" y="1870476"/>
            <a:ext cx="2333381" cy="75803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24111" y="2648200"/>
            <a:ext cx="2333381" cy="75803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93400" y="4154426"/>
            <a:ext cx="1009163" cy="75803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544037" y="5478334"/>
            <a:ext cx="1009163" cy="75803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endCxn id="9" idx="1"/>
          </p:cNvCxnSpPr>
          <p:nvPr/>
        </p:nvCxnSpPr>
        <p:spPr>
          <a:xfrm flipV="1">
            <a:off x="2540137" y="4533443"/>
            <a:ext cx="1053263" cy="58575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9" idx="3"/>
            <a:endCxn id="10" idx="0"/>
          </p:cNvCxnSpPr>
          <p:nvPr/>
        </p:nvCxnSpPr>
        <p:spPr>
          <a:xfrm>
            <a:off x="4602563" y="4533443"/>
            <a:ext cx="1446056" cy="9448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540137" y="5562203"/>
            <a:ext cx="3003900" cy="41347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925476" y="5478335"/>
            <a:ext cx="605498" cy="34967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925476" y="4912460"/>
            <a:ext cx="605498" cy="21620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553200" y="6020165"/>
            <a:ext cx="605498" cy="21620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6553200" y="5562203"/>
            <a:ext cx="605498" cy="19727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2"/>
          </p:cNvCxnSpPr>
          <p:nvPr/>
        </p:nvCxnSpPr>
        <p:spPr>
          <a:xfrm>
            <a:off x="4090802" y="3406234"/>
            <a:ext cx="2220158" cy="2072100"/>
          </a:xfrm>
          <a:prstGeom prst="line">
            <a:avLst/>
          </a:prstGeom>
          <a:ln>
            <a:solidFill>
              <a:srgbClr val="D9969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8" idx="2"/>
          </p:cNvCxnSpPr>
          <p:nvPr/>
        </p:nvCxnSpPr>
        <p:spPr>
          <a:xfrm>
            <a:off x="4090802" y="3406234"/>
            <a:ext cx="9640" cy="748192"/>
          </a:xfrm>
          <a:prstGeom prst="line">
            <a:avLst/>
          </a:prstGeom>
          <a:ln>
            <a:solidFill>
              <a:srgbClr val="D9969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6" idx="0"/>
            <a:endCxn id="8" idx="2"/>
          </p:cNvCxnSpPr>
          <p:nvPr/>
        </p:nvCxnSpPr>
        <p:spPr>
          <a:xfrm flipV="1">
            <a:off x="2035556" y="3406234"/>
            <a:ext cx="2055246" cy="1506226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022561" y="2719488"/>
            <a:ext cx="22250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Network OS</a:t>
            </a:r>
            <a:endParaRPr lang="en-US" sz="2800" dirty="0"/>
          </a:p>
        </p:txBody>
      </p:sp>
      <p:sp>
        <p:nvSpPr>
          <p:cNvPr id="37" name="TextBox 36"/>
          <p:cNvSpPr txBox="1"/>
          <p:nvPr/>
        </p:nvSpPr>
        <p:spPr>
          <a:xfrm>
            <a:off x="3091481" y="1995718"/>
            <a:ext cx="22250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Application</a:t>
            </a:r>
            <a:endParaRPr lang="en-US" sz="2800" dirty="0"/>
          </a:p>
        </p:txBody>
      </p:sp>
      <p:sp>
        <p:nvSpPr>
          <p:cNvPr id="38" name="TextBox 37"/>
          <p:cNvSpPr txBox="1"/>
          <p:nvPr/>
        </p:nvSpPr>
        <p:spPr>
          <a:xfrm>
            <a:off x="1481749" y="5044977"/>
            <a:ext cx="1270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Switch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3573710" y="4302610"/>
            <a:ext cx="1270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Switch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5524351" y="5631114"/>
            <a:ext cx="1270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Switch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5247643" y="3923593"/>
            <a:ext cx="718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API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83643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Verify?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30974" y="4912460"/>
            <a:ext cx="1009163" cy="75803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24111" y="1870476"/>
            <a:ext cx="2333381" cy="75803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24111" y="2648200"/>
            <a:ext cx="2333381" cy="75803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93400" y="4154426"/>
            <a:ext cx="1009163" cy="75803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544037" y="5478334"/>
            <a:ext cx="1009163" cy="75803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endCxn id="9" idx="1"/>
          </p:cNvCxnSpPr>
          <p:nvPr/>
        </p:nvCxnSpPr>
        <p:spPr>
          <a:xfrm flipV="1">
            <a:off x="2540137" y="4533443"/>
            <a:ext cx="1053263" cy="58575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9" idx="3"/>
            <a:endCxn id="10" idx="0"/>
          </p:cNvCxnSpPr>
          <p:nvPr/>
        </p:nvCxnSpPr>
        <p:spPr>
          <a:xfrm>
            <a:off x="4602563" y="4533443"/>
            <a:ext cx="1446056" cy="9448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540137" y="5562203"/>
            <a:ext cx="3003900" cy="41347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925476" y="5478335"/>
            <a:ext cx="605498" cy="34967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925476" y="4912460"/>
            <a:ext cx="605498" cy="21620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553200" y="6020165"/>
            <a:ext cx="605498" cy="21620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6553200" y="5562203"/>
            <a:ext cx="605498" cy="19727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2"/>
          </p:cNvCxnSpPr>
          <p:nvPr/>
        </p:nvCxnSpPr>
        <p:spPr>
          <a:xfrm>
            <a:off x="4090802" y="3406234"/>
            <a:ext cx="2220158" cy="2072100"/>
          </a:xfrm>
          <a:prstGeom prst="line">
            <a:avLst/>
          </a:prstGeom>
          <a:ln>
            <a:solidFill>
              <a:srgbClr val="D9969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8" idx="2"/>
          </p:cNvCxnSpPr>
          <p:nvPr/>
        </p:nvCxnSpPr>
        <p:spPr>
          <a:xfrm>
            <a:off x="4090802" y="3406234"/>
            <a:ext cx="9640" cy="748192"/>
          </a:xfrm>
          <a:prstGeom prst="line">
            <a:avLst/>
          </a:prstGeom>
          <a:ln>
            <a:solidFill>
              <a:srgbClr val="D9969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6" idx="0"/>
            <a:endCxn id="8" idx="2"/>
          </p:cNvCxnSpPr>
          <p:nvPr/>
        </p:nvCxnSpPr>
        <p:spPr>
          <a:xfrm flipV="1">
            <a:off x="2035556" y="3406234"/>
            <a:ext cx="2055246" cy="1506226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022561" y="2719488"/>
            <a:ext cx="22250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Network OS</a:t>
            </a:r>
            <a:endParaRPr lang="en-US" sz="2800" dirty="0"/>
          </a:p>
        </p:txBody>
      </p:sp>
      <p:sp>
        <p:nvSpPr>
          <p:cNvPr id="37" name="TextBox 36"/>
          <p:cNvSpPr txBox="1"/>
          <p:nvPr/>
        </p:nvSpPr>
        <p:spPr>
          <a:xfrm>
            <a:off x="3091481" y="1995718"/>
            <a:ext cx="22250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Application</a:t>
            </a:r>
            <a:endParaRPr lang="en-US" sz="2800" dirty="0"/>
          </a:p>
        </p:txBody>
      </p:sp>
      <p:sp>
        <p:nvSpPr>
          <p:cNvPr id="38" name="TextBox 37"/>
          <p:cNvSpPr txBox="1"/>
          <p:nvPr/>
        </p:nvSpPr>
        <p:spPr>
          <a:xfrm>
            <a:off x="1481749" y="5044977"/>
            <a:ext cx="1270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Switch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3573710" y="4302610"/>
            <a:ext cx="1270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Switch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5524351" y="5631114"/>
            <a:ext cx="1270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Switch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5247643" y="3923593"/>
            <a:ext cx="718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API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06682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Data-Plane Verification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Input</a:t>
            </a:r>
          </a:p>
          <a:p>
            <a:pPr lvl="1"/>
            <a:r>
              <a:rPr lang="en-US" dirty="0" smtClean="0"/>
              <a:t>Snapshot of the rules </a:t>
            </a:r>
            <a:endParaRPr lang="en-US" dirty="0"/>
          </a:p>
          <a:p>
            <a:r>
              <a:rPr lang="en-US" dirty="0" smtClean="0"/>
              <a:t>Output</a:t>
            </a:r>
          </a:p>
          <a:p>
            <a:pPr lvl="1"/>
            <a:r>
              <a:rPr lang="en-US" dirty="0" smtClean="0"/>
              <a:t>Whether an invariant holds</a:t>
            </a:r>
          </a:p>
          <a:p>
            <a:pPr lvl="1"/>
            <a:r>
              <a:rPr lang="en-US" dirty="0" smtClean="0"/>
              <a:t>Counter-example(s)</a:t>
            </a:r>
          </a:p>
          <a:p>
            <a:r>
              <a:rPr lang="en-US" dirty="0" smtClean="0"/>
              <a:t>Example </a:t>
            </a:r>
          </a:p>
          <a:p>
            <a:pPr lvl="1"/>
            <a:r>
              <a:rPr lang="en-US" dirty="0" smtClean="0"/>
              <a:t>No loops</a:t>
            </a:r>
          </a:p>
          <a:p>
            <a:pPr lvl="1"/>
            <a:r>
              <a:rPr lang="en-US" dirty="0" smtClean="0"/>
              <a:t>No </a:t>
            </a:r>
            <a:r>
              <a:rPr lang="en-US" dirty="0" err="1" smtClean="0"/>
              <a:t>blackholes</a:t>
            </a:r>
            <a:endParaRPr lang="en-US" dirty="0" smtClean="0"/>
          </a:p>
          <a:p>
            <a:pPr lvl="1"/>
            <a:r>
              <a:rPr lang="en-US" dirty="0" smtClean="0"/>
              <a:t>Access control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251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Packets in Multiple Dimensions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121275"/>
          </a:xfrm>
        </p:spPr>
        <p:txBody>
          <a:bodyPr>
            <a:normAutofit/>
          </a:bodyPr>
          <a:lstStyle/>
          <a:p>
            <a:r>
              <a:rPr lang="en-US" dirty="0" smtClean="0"/>
              <a:t>Packets as points in a geometric space</a:t>
            </a:r>
          </a:p>
          <a:p>
            <a:pPr lvl="1"/>
            <a:r>
              <a:rPr lang="en-US" dirty="0" smtClean="0"/>
              <a:t>A dimension for every bit in the header</a:t>
            </a:r>
          </a:p>
          <a:p>
            <a:r>
              <a:rPr lang="en-US" dirty="0" smtClean="0"/>
              <a:t>Policies as functions</a:t>
            </a:r>
          </a:p>
          <a:p>
            <a:pPr lvl="1"/>
            <a:r>
              <a:rPr lang="en-US" dirty="0" smtClean="0"/>
              <a:t>Mapping a packet and its location</a:t>
            </a:r>
          </a:p>
          <a:p>
            <a:pPr lvl="1"/>
            <a:r>
              <a:rPr lang="en-US" dirty="0" smtClean="0"/>
              <a:t>… to a new packet and location</a:t>
            </a:r>
          </a:p>
          <a:p>
            <a:r>
              <a:rPr lang="en-US" dirty="0" smtClean="0"/>
              <a:t>Many packets treated </a:t>
            </a:r>
            <a:br>
              <a:rPr lang="en-US" dirty="0" smtClean="0"/>
            </a:br>
            <a:r>
              <a:rPr lang="en-US" dirty="0" smtClean="0"/>
              <a:t>the same way</a:t>
            </a:r>
          </a:p>
          <a:p>
            <a:pPr lvl="1"/>
            <a:r>
              <a:rPr lang="en-US" dirty="0" smtClean="0"/>
              <a:t>E.g., all packets with </a:t>
            </a:r>
            <a:br>
              <a:rPr lang="en-US" dirty="0" smtClean="0"/>
            </a:br>
            <a:r>
              <a:rPr lang="en-US" dirty="0" smtClean="0"/>
              <a:t>TCP </a:t>
            </a:r>
            <a:r>
              <a:rPr lang="en-US" dirty="0" err="1" smtClean="0"/>
              <a:t>dest</a:t>
            </a:r>
            <a:r>
              <a:rPr lang="en-US" dirty="0" smtClean="0"/>
              <a:t> port 80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40753" y="4573711"/>
            <a:ext cx="2333381" cy="190889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65634" y="4780741"/>
            <a:ext cx="1070808" cy="75803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flipH="1">
            <a:off x="7010276" y="4573712"/>
            <a:ext cx="442868" cy="190889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280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Header-space analysis</a:t>
            </a:r>
          </a:p>
          <a:p>
            <a:pPr lvl="1"/>
            <a:r>
              <a:rPr lang="en-US" dirty="0" smtClean="0"/>
              <a:t>Ternary symbolic execution</a:t>
            </a:r>
          </a:p>
          <a:p>
            <a:pPr lvl="1"/>
            <a:r>
              <a:rPr lang="en-US" dirty="0" smtClean="0"/>
              <a:t>Follow a symbolic packet through the network</a:t>
            </a:r>
          </a:p>
          <a:p>
            <a:pPr lvl="1"/>
            <a:r>
              <a:rPr lang="en-US" dirty="0" smtClean="0"/>
              <a:t>Algorithms for checking specific invariants</a:t>
            </a:r>
          </a:p>
          <a:p>
            <a:r>
              <a:rPr lang="en-US" dirty="0" err="1" smtClean="0"/>
              <a:t>VeriFlow</a:t>
            </a:r>
            <a:endParaRPr lang="en-US" dirty="0" smtClean="0"/>
          </a:p>
          <a:p>
            <a:pPr lvl="1"/>
            <a:r>
              <a:rPr lang="en-US" dirty="0" smtClean="0"/>
              <a:t>Generate equivalence classes of packets</a:t>
            </a:r>
          </a:p>
          <a:p>
            <a:pPr lvl="1"/>
            <a:r>
              <a:rPr lang="en-US" dirty="0" smtClean="0"/>
              <a:t>Generate per-class forwarding graphs</a:t>
            </a:r>
          </a:p>
          <a:p>
            <a:pPr lvl="1"/>
            <a:r>
              <a:rPr lang="en-US" dirty="0" smtClean="0"/>
              <a:t>Traverse graphs to check specific  invariants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637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Efficiency</a:t>
            </a:r>
          </a:p>
          <a:p>
            <a:pPr lvl="1"/>
            <a:r>
              <a:rPr lang="en-US" dirty="0" smtClean="0"/>
              <a:t>Usable in real time?</a:t>
            </a:r>
          </a:p>
          <a:p>
            <a:r>
              <a:rPr lang="en-US" dirty="0" smtClean="0"/>
              <a:t>Limitations</a:t>
            </a:r>
          </a:p>
          <a:p>
            <a:pPr lvl="1"/>
            <a:r>
              <a:rPr lang="en-US" dirty="0" smtClean="0"/>
              <a:t>What invariants can(not) be checked?</a:t>
            </a:r>
          </a:p>
          <a:p>
            <a:pPr lvl="1"/>
            <a:r>
              <a:rPr lang="en-US" dirty="0" smtClean="0"/>
              <a:t>How are invariants specified?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140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started on assignment 2 (due Oct 1)</a:t>
            </a:r>
          </a:p>
          <a:p>
            <a:pPr lvl="1"/>
            <a:r>
              <a:rPr lang="en-US" dirty="0" smtClean="0"/>
              <a:t>Programming in </a:t>
            </a:r>
            <a:r>
              <a:rPr lang="en-US" dirty="0" err="1" smtClean="0"/>
              <a:t>Ryu</a:t>
            </a:r>
            <a:endParaRPr lang="en-US" dirty="0" smtClean="0"/>
          </a:p>
          <a:p>
            <a:pPr lvl="1"/>
            <a:r>
              <a:rPr lang="en-US" dirty="0" smtClean="0"/>
              <a:t>Use the references from assignments page</a:t>
            </a:r>
          </a:p>
          <a:p>
            <a:r>
              <a:rPr lang="en-US" dirty="0" smtClean="0"/>
              <a:t>Reading for Wednesday</a:t>
            </a:r>
          </a:p>
          <a:p>
            <a:pPr lvl="1"/>
            <a:r>
              <a:rPr lang="en-US" dirty="0" smtClean="0"/>
              <a:t>Testing and debugging</a:t>
            </a:r>
          </a:p>
          <a:p>
            <a:pPr lvl="1"/>
            <a:r>
              <a:rPr lang="en-US" dirty="0" smtClean="0"/>
              <a:t>NICE and </a:t>
            </a:r>
            <a:r>
              <a:rPr lang="en-US" dirty="0" err="1" smtClean="0"/>
              <a:t>ndb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463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Writing SDN Controller Apps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860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Event-Driven Programming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30974" y="4912460"/>
            <a:ext cx="1009163" cy="75803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24111" y="1870476"/>
            <a:ext cx="2333381" cy="75803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24111" y="2648200"/>
            <a:ext cx="2333381" cy="75803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93400" y="4154426"/>
            <a:ext cx="1009163" cy="75803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544037" y="5478334"/>
            <a:ext cx="1009163" cy="75803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endCxn id="9" idx="1"/>
          </p:cNvCxnSpPr>
          <p:nvPr/>
        </p:nvCxnSpPr>
        <p:spPr>
          <a:xfrm flipV="1">
            <a:off x="2540137" y="4533443"/>
            <a:ext cx="1053263" cy="58575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9" idx="3"/>
            <a:endCxn id="10" idx="0"/>
          </p:cNvCxnSpPr>
          <p:nvPr/>
        </p:nvCxnSpPr>
        <p:spPr>
          <a:xfrm>
            <a:off x="4602563" y="4533443"/>
            <a:ext cx="1446056" cy="9448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540137" y="5562203"/>
            <a:ext cx="3003900" cy="41347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925476" y="5478335"/>
            <a:ext cx="605498" cy="34967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925476" y="4912460"/>
            <a:ext cx="605498" cy="21620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553200" y="6020165"/>
            <a:ext cx="605498" cy="21620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6553200" y="5562203"/>
            <a:ext cx="605498" cy="19727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2"/>
          </p:cNvCxnSpPr>
          <p:nvPr/>
        </p:nvCxnSpPr>
        <p:spPr>
          <a:xfrm>
            <a:off x="4090802" y="3406234"/>
            <a:ext cx="2220158" cy="2072100"/>
          </a:xfrm>
          <a:prstGeom prst="line">
            <a:avLst/>
          </a:prstGeom>
          <a:ln>
            <a:solidFill>
              <a:srgbClr val="D9969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8" idx="2"/>
          </p:cNvCxnSpPr>
          <p:nvPr/>
        </p:nvCxnSpPr>
        <p:spPr>
          <a:xfrm>
            <a:off x="4090802" y="3406234"/>
            <a:ext cx="9640" cy="748192"/>
          </a:xfrm>
          <a:prstGeom prst="line">
            <a:avLst/>
          </a:prstGeom>
          <a:ln>
            <a:solidFill>
              <a:srgbClr val="D9969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6" idx="0"/>
            <a:endCxn id="8" idx="2"/>
          </p:cNvCxnSpPr>
          <p:nvPr/>
        </p:nvCxnSpPr>
        <p:spPr>
          <a:xfrm flipV="1">
            <a:off x="2035556" y="3406234"/>
            <a:ext cx="2055246" cy="1506226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022561" y="2719488"/>
            <a:ext cx="22250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Network OS</a:t>
            </a:r>
            <a:endParaRPr lang="en-US" sz="2800" dirty="0"/>
          </a:p>
        </p:txBody>
      </p:sp>
      <p:sp>
        <p:nvSpPr>
          <p:cNvPr id="37" name="TextBox 36"/>
          <p:cNvSpPr txBox="1"/>
          <p:nvPr/>
        </p:nvSpPr>
        <p:spPr>
          <a:xfrm>
            <a:off x="3091481" y="1995718"/>
            <a:ext cx="22250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Application</a:t>
            </a:r>
            <a:endParaRPr lang="en-US" sz="2800" dirty="0"/>
          </a:p>
        </p:txBody>
      </p:sp>
      <p:sp>
        <p:nvSpPr>
          <p:cNvPr id="38" name="TextBox 37"/>
          <p:cNvSpPr txBox="1"/>
          <p:nvPr/>
        </p:nvSpPr>
        <p:spPr>
          <a:xfrm>
            <a:off x="1481749" y="5044977"/>
            <a:ext cx="1270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Switch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3573710" y="4302610"/>
            <a:ext cx="1270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Switch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5524351" y="5631114"/>
            <a:ext cx="1270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Switch</a:t>
            </a:r>
            <a:endParaRPr lang="en-US" sz="2400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540137" y="2209377"/>
            <a:ext cx="0" cy="19450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688131" y="2209377"/>
            <a:ext cx="0" cy="19450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925476" y="2888012"/>
            <a:ext cx="139373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C0504D"/>
                </a:solidFill>
              </a:rPr>
              <a:t>events</a:t>
            </a:r>
            <a:endParaRPr lang="en-US" dirty="0">
              <a:solidFill>
                <a:srgbClr val="C0504D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869953" y="2812143"/>
            <a:ext cx="219162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commands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382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OpenFlow</a:t>
            </a:r>
            <a:r>
              <a:rPr lang="en-US" dirty="0" smtClean="0"/>
              <a:t> 1.0 Switch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73675" y="3016391"/>
            <a:ext cx="4453734" cy="289732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676206" y="1587573"/>
            <a:ext cx="1801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504D"/>
                </a:solidFill>
              </a:rPr>
              <a:t>Control channel</a:t>
            </a:r>
            <a:endParaRPr lang="en-US" dirty="0">
              <a:solidFill>
                <a:srgbClr val="C0504D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77518" y="4696582"/>
            <a:ext cx="2478911" cy="1098074"/>
          </a:xfrm>
          <a:prstGeom prst="rect">
            <a:avLst/>
          </a:prstGeom>
          <a:ln>
            <a:tailEnd type="triangle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Flow Table</a:t>
            </a:r>
            <a:endParaRPr lang="en-US" sz="3200" dirty="0"/>
          </a:p>
        </p:txBody>
      </p:sp>
      <p:sp>
        <p:nvSpPr>
          <p:cNvPr id="12" name="Rectangle 11"/>
          <p:cNvSpPr/>
          <p:nvPr/>
        </p:nvSpPr>
        <p:spPr>
          <a:xfrm>
            <a:off x="4259483" y="3016392"/>
            <a:ext cx="317477" cy="687952"/>
          </a:xfrm>
          <a:prstGeom prst="rect">
            <a:avLst/>
          </a:prstGeom>
          <a:solidFill>
            <a:srgbClr val="C0504D"/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702903" y="3016392"/>
            <a:ext cx="317477" cy="687952"/>
          </a:xfrm>
          <a:prstGeom prst="rect">
            <a:avLst/>
          </a:prstGeom>
          <a:solidFill>
            <a:srgbClr val="C0504D"/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127233" y="3097703"/>
            <a:ext cx="13360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Queue of events 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2" idx="0"/>
          </p:cNvCxnSpPr>
          <p:nvPr/>
        </p:nvCxnSpPr>
        <p:spPr>
          <a:xfrm flipH="1" flipV="1">
            <a:off x="4405314" y="2196148"/>
            <a:ext cx="12908" cy="8202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854753" y="2196148"/>
            <a:ext cx="0" cy="8202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020380" y="3097703"/>
            <a:ext cx="13360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Queue of commands 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1071485" y="3353886"/>
            <a:ext cx="1402190" cy="4585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1071485" y="5314285"/>
            <a:ext cx="1402190" cy="36130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6927409" y="3451144"/>
            <a:ext cx="1402190" cy="36130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927409" y="5428699"/>
            <a:ext cx="1402190" cy="4585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72977" y="3581612"/>
            <a:ext cx="8688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ports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2870522" y="4162346"/>
            <a:ext cx="1388961" cy="282869"/>
          </a:xfrm>
          <a:prstGeom prst="rect">
            <a:avLst/>
          </a:prstGeom>
          <a:solidFill>
            <a:srgbClr val="C0504D"/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4360547" y="3931515"/>
            <a:ext cx="22343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Queue of packets awaiting controller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05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Receiving a Packet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Switch (aka </a:t>
            </a:r>
            <a:r>
              <a:rPr lang="en-US" dirty="0" err="1" smtClean="0"/>
              <a:t>datapath</a:t>
            </a:r>
            <a:r>
              <a:rPr lang="en-US" dirty="0" smtClean="0"/>
              <a:t>)</a:t>
            </a:r>
          </a:p>
          <a:p>
            <a:r>
              <a:rPr lang="en-US" dirty="0"/>
              <a:t>Input </a:t>
            </a:r>
            <a:r>
              <a:rPr lang="en-US" dirty="0" smtClean="0"/>
              <a:t>port</a:t>
            </a:r>
          </a:p>
          <a:p>
            <a:r>
              <a:rPr lang="en-US" dirty="0"/>
              <a:t>Reason </a:t>
            </a:r>
            <a:r>
              <a:rPr lang="en-US" dirty="0" smtClean="0"/>
              <a:t>(no-match, action)</a:t>
            </a:r>
          </a:p>
          <a:p>
            <a:r>
              <a:rPr lang="en-US" dirty="0" smtClean="0"/>
              <a:t>Packet data </a:t>
            </a:r>
          </a:p>
          <a:p>
            <a:r>
              <a:rPr lang="en-US" dirty="0" smtClean="0"/>
              <a:t>Buffer-id for packet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553200" y="3467403"/>
            <a:ext cx="1009163" cy="75803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533514" y="3620183"/>
            <a:ext cx="1270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Switch</a:t>
            </a:r>
            <a:endParaRPr lang="en-US" sz="2400" dirty="0"/>
          </a:p>
        </p:txBody>
      </p:sp>
      <p:cxnSp>
        <p:nvCxnSpPr>
          <p:cNvPr id="7" name="Straight Arrow Connector 6"/>
          <p:cNvCxnSpPr>
            <a:stCxn id="5" idx="0"/>
          </p:cNvCxnSpPr>
          <p:nvPr/>
        </p:nvCxnSpPr>
        <p:spPr>
          <a:xfrm flipV="1">
            <a:off x="7057782" y="2728555"/>
            <a:ext cx="0" cy="7388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208203" y="2328445"/>
            <a:ext cx="17098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C0504D"/>
                </a:solidFill>
              </a:rPr>
              <a:t>OFPPacketIn</a:t>
            </a:r>
            <a:endParaRPr lang="en-US" dirty="0">
              <a:solidFill>
                <a:srgbClr val="C050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70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Sending a Packet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Switch (aka </a:t>
            </a:r>
            <a:r>
              <a:rPr lang="en-US" dirty="0" err="1" smtClean="0"/>
              <a:t>datapath</a:t>
            </a:r>
            <a:r>
              <a:rPr lang="en-US" dirty="0" smtClean="0"/>
              <a:t>)</a:t>
            </a:r>
          </a:p>
          <a:p>
            <a:r>
              <a:rPr lang="en-US" dirty="0" smtClean="0"/>
              <a:t>Actions</a:t>
            </a:r>
          </a:p>
          <a:p>
            <a:r>
              <a:rPr lang="en-US" dirty="0" smtClean="0"/>
              <a:t>Packet</a:t>
            </a:r>
          </a:p>
          <a:p>
            <a:pPr lvl="1"/>
            <a:r>
              <a:rPr lang="en-US" dirty="0" smtClean="0"/>
              <a:t>Packet data (if any)</a:t>
            </a:r>
          </a:p>
          <a:p>
            <a:pPr lvl="1"/>
            <a:r>
              <a:rPr lang="en-US" dirty="0"/>
              <a:t>Buffer-id for </a:t>
            </a:r>
            <a:r>
              <a:rPr lang="en-US" dirty="0" smtClean="0"/>
              <a:t>packet (if any)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553200" y="3467403"/>
            <a:ext cx="1009163" cy="75803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533514" y="3620183"/>
            <a:ext cx="1270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Switch</a:t>
            </a:r>
            <a:endParaRPr lang="en-US" sz="2400" dirty="0"/>
          </a:p>
        </p:txBody>
      </p:sp>
      <p:cxnSp>
        <p:nvCxnSpPr>
          <p:cNvPr id="7" name="Straight Arrow Connector 6"/>
          <p:cNvCxnSpPr>
            <a:endCxn id="5" idx="0"/>
          </p:cNvCxnSpPr>
          <p:nvPr/>
        </p:nvCxnSpPr>
        <p:spPr>
          <a:xfrm>
            <a:off x="7057782" y="2728555"/>
            <a:ext cx="0" cy="7388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208203" y="2328445"/>
            <a:ext cx="1909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C0504D"/>
                </a:solidFill>
              </a:rPr>
              <a:t>OFPPacketOut</a:t>
            </a:r>
            <a:endParaRPr lang="en-US" dirty="0">
              <a:solidFill>
                <a:srgbClr val="C0504D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64083" y="5913723"/>
            <a:ext cx="627467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C0504D"/>
                </a:solidFill>
              </a:rPr>
              <a:t>How to create a very simple hub?</a:t>
            </a:r>
            <a:endParaRPr lang="en-US" sz="3200" dirty="0">
              <a:solidFill>
                <a:srgbClr val="C050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022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Installing a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Switch (aka </a:t>
            </a:r>
            <a:r>
              <a:rPr lang="en-US" dirty="0" err="1" smtClean="0"/>
              <a:t>datapath</a:t>
            </a:r>
            <a:r>
              <a:rPr lang="en-US" dirty="0" smtClean="0"/>
              <a:t>)</a:t>
            </a:r>
          </a:p>
          <a:p>
            <a:r>
              <a:rPr lang="en-US" dirty="0"/>
              <a:t>Add, modify, </a:t>
            </a:r>
            <a:r>
              <a:rPr lang="en-US" dirty="0" smtClean="0"/>
              <a:t>delete</a:t>
            </a:r>
          </a:p>
          <a:p>
            <a:r>
              <a:rPr lang="en-US" dirty="0" smtClean="0"/>
              <a:t>Rule</a:t>
            </a:r>
          </a:p>
          <a:p>
            <a:pPr lvl="1"/>
            <a:r>
              <a:rPr lang="en-US" dirty="0" smtClean="0"/>
              <a:t>Header fields to match</a:t>
            </a:r>
          </a:p>
          <a:p>
            <a:pPr lvl="1"/>
            <a:r>
              <a:rPr lang="en-US" dirty="0"/>
              <a:t>Set of </a:t>
            </a:r>
            <a:r>
              <a:rPr lang="en-US" dirty="0" smtClean="0"/>
              <a:t>actions</a:t>
            </a:r>
          </a:p>
          <a:p>
            <a:pPr lvl="1"/>
            <a:r>
              <a:rPr lang="en-US" dirty="0" smtClean="0"/>
              <a:t>Hard </a:t>
            </a:r>
            <a:r>
              <a:rPr lang="en-US" dirty="0"/>
              <a:t>and soft </a:t>
            </a:r>
            <a:r>
              <a:rPr lang="en-US" dirty="0" smtClean="0"/>
              <a:t>timeout</a:t>
            </a:r>
          </a:p>
          <a:p>
            <a:r>
              <a:rPr lang="en-US" dirty="0"/>
              <a:t>Buffered packet to apply </a:t>
            </a:r>
            <a:r>
              <a:rPr lang="en-US" dirty="0" smtClean="0"/>
              <a:t>to (if any)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553200" y="3467403"/>
            <a:ext cx="1009163" cy="75803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533514" y="3620183"/>
            <a:ext cx="1270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Switch</a:t>
            </a:r>
            <a:endParaRPr lang="en-US" sz="2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727815" y="2548601"/>
            <a:ext cx="1164082" cy="9188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901436" y="2148491"/>
            <a:ext cx="17523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C0504D"/>
                </a:solidFill>
              </a:rPr>
              <a:t>OFPFlowMod</a:t>
            </a:r>
            <a:endParaRPr lang="en-US" dirty="0">
              <a:solidFill>
                <a:srgbClr val="C0504D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7233005" y="2748656"/>
            <a:ext cx="570782" cy="7187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653789" y="2342187"/>
            <a:ext cx="23510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C0504D"/>
                </a:solidFill>
              </a:rPr>
              <a:t>OFPFlowRemoved</a:t>
            </a:r>
            <a:endParaRPr lang="en-US" dirty="0">
              <a:solidFill>
                <a:srgbClr val="C0504D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06976" y="5913723"/>
            <a:ext cx="665538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C0504D"/>
                </a:solidFill>
              </a:rPr>
              <a:t>How to create a more efficient hub?</a:t>
            </a:r>
            <a:endParaRPr lang="en-US" sz="3200" dirty="0">
              <a:solidFill>
                <a:srgbClr val="C050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189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Learning Switch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Learning the sender’s location</a:t>
            </a:r>
          </a:p>
          <a:p>
            <a:pPr lvl="1"/>
            <a:r>
              <a:rPr lang="en-US" dirty="0" smtClean="0"/>
              <a:t>Learn host’s location when sending a packet</a:t>
            </a:r>
          </a:p>
          <a:p>
            <a:pPr lvl="1"/>
            <a:r>
              <a:rPr lang="en-US" dirty="0" smtClean="0"/>
              <a:t>Associate the source MAC with the input port</a:t>
            </a:r>
          </a:p>
          <a:p>
            <a:r>
              <a:rPr lang="en-US" dirty="0" smtClean="0"/>
              <a:t>Forwarding to the destination</a:t>
            </a:r>
          </a:p>
          <a:p>
            <a:pPr lvl="1"/>
            <a:r>
              <a:rPr lang="en-US" dirty="0" smtClean="0"/>
              <a:t>Unknown destination: flood</a:t>
            </a:r>
          </a:p>
          <a:p>
            <a:pPr lvl="1"/>
            <a:r>
              <a:rPr lang="en-US" dirty="0" smtClean="0"/>
              <a:t>Known destination: unicast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14378" y="5913723"/>
            <a:ext cx="757491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C0504D"/>
                </a:solidFill>
              </a:rPr>
              <a:t>How to program this as a controller app?</a:t>
            </a:r>
            <a:endParaRPr lang="en-US" sz="3200" dirty="0">
              <a:solidFill>
                <a:srgbClr val="C050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85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Collecting Traffic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992822" cy="1442655"/>
          </a:xfrm>
        </p:spPr>
        <p:txBody>
          <a:bodyPr/>
          <a:lstStyle/>
          <a:p>
            <a:r>
              <a:rPr lang="en-US" dirty="0" smtClean="0"/>
              <a:t>Switch (aka </a:t>
            </a:r>
            <a:r>
              <a:rPr lang="en-US" dirty="0" err="1" smtClean="0"/>
              <a:t>datapath</a:t>
            </a:r>
            <a:r>
              <a:rPr lang="en-US" dirty="0" smtClean="0"/>
              <a:t>)</a:t>
            </a:r>
          </a:p>
          <a:p>
            <a:r>
              <a:rPr lang="en-US" dirty="0" smtClean="0"/>
              <a:t>Header fields to match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433280" y="4947161"/>
            <a:ext cx="1009163" cy="75803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413594" y="5099941"/>
            <a:ext cx="1270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Switch</a:t>
            </a:r>
            <a:endParaRPr lang="en-US" sz="2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262024" y="3808203"/>
            <a:ext cx="1562862" cy="11389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031708" y="3408093"/>
            <a:ext cx="27931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C0504D"/>
                </a:solidFill>
              </a:rPr>
              <a:t>OFPFlowStatsRequest</a:t>
            </a:r>
            <a:endParaRPr lang="en-US" dirty="0">
              <a:solidFill>
                <a:srgbClr val="C0504D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115907" y="3834290"/>
            <a:ext cx="1228290" cy="11128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305807" y="3434180"/>
            <a:ext cx="25648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C0504D"/>
                </a:solidFill>
              </a:rPr>
              <a:t>OFPFlowStatsReply</a:t>
            </a:r>
            <a:endParaRPr lang="en-US" dirty="0">
              <a:solidFill>
                <a:srgbClr val="C0504D"/>
              </a:solidFill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5621988" y="4378161"/>
            <a:ext cx="3164022" cy="214368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Byte count</a:t>
            </a:r>
          </a:p>
          <a:p>
            <a:r>
              <a:rPr lang="en-US" dirty="0" smtClean="0"/>
              <a:t>Packet count</a:t>
            </a:r>
          </a:p>
          <a:p>
            <a:r>
              <a:rPr lang="en-US" dirty="0" smtClean="0"/>
              <a:t>Duration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132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小塚ゴシック Pro 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小塚ゴシック Pro L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0">
          <a:tailEnd type="triangle"/>
        </a:ln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31126</TotalTime>
  <Words>472</Words>
  <Application>Microsoft Macintosh PowerPoint</Application>
  <PresentationFormat>On-screen Show (4:3)</PresentationFormat>
  <Paragraphs>157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Writing SDN Controller Apps</vt:lpstr>
      <vt:lpstr>Event-Driven Programming</vt:lpstr>
      <vt:lpstr>OpenFlow 1.0 Switch</vt:lpstr>
      <vt:lpstr>Receiving a Packet</vt:lpstr>
      <vt:lpstr>Sending a Packet</vt:lpstr>
      <vt:lpstr>Installing a Rule</vt:lpstr>
      <vt:lpstr>Creating a Learning Switch</vt:lpstr>
      <vt:lpstr>Collecting Traffic Statistics</vt:lpstr>
      <vt:lpstr>Aggregate Traffic Statistics</vt:lpstr>
      <vt:lpstr>Topology Changes</vt:lpstr>
      <vt:lpstr>Data-Plane Verification</vt:lpstr>
      <vt:lpstr>What Bugs to Catch?</vt:lpstr>
      <vt:lpstr>Where to Verify?</vt:lpstr>
      <vt:lpstr>Data-Plane Verification</vt:lpstr>
      <vt:lpstr>Packets in Multiple Dimensions</vt:lpstr>
      <vt:lpstr>Two Approaches</vt:lpstr>
      <vt:lpstr>Discussion</vt:lpstr>
      <vt:lpstr>Next Time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Understanding, Accommodating, and Leveraging Radical Changes in Mobility of Users, Devices, and Software</dc:title>
  <dc:creator>Joshua Reich</dc:creator>
  <cp:lastModifiedBy>Jennifer Rexford</cp:lastModifiedBy>
  <cp:revision>1204</cp:revision>
  <cp:lastPrinted>2013-09-23T13:10:21Z</cp:lastPrinted>
  <dcterms:created xsi:type="dcterms:W3CDTF">2011-07-06T20:32:25Z</dcterms:created>
  <dcterms:modified xsi:type="dcterms:W3CDTF">2013-09-23T16:11:40Z</dcterms:modified>
</cp:coreProperties>
</file>