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22" r:id="rId2"/>
    <p:sldId id="425" r:id="rId3"/>
    <p:sldId id="426" r:id="rId4"/>
    <p:sldId id="432" r:id="rId5"/>
    <p:sldId id="434" r:id="rId6"/>
    <p:sldId id="435" r:id="rId7"/>
    <p:sldId id="437" r:id="rId8"/>
    <p:sldId id="439" r:id="rId9"/>
    <p:sldId id="440" r:id="rId10"/>
    <p:sldId id="441" r:id="rId11"/>
    <p:sldId id="444" r:id="rId12"/>
    <p:sldId id="442" r:id="rId13"/>
    <p:sldId id="443" r:id="rId14"/>
    <p:sldId id="445" r:id="rId15"/>
    <p:sldId id="433" r:id="rId16"/>
    <p:sldId id="423" r:id="rId17"/>
    <p:sldId id="424" r:id="rId18"/>
    <p:sldId id="446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F8"/>
    <a:srgbClr val="D77C93"/>
    <a:srgbClr val="D70072"/>
    <a:srgbClr val="C6AD06"/>
    <a:srgbClr val="D96A60"/>
    <a:srgbClr val="EDE116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90" autoAdjust="0"/>
    <p:restoredTop sz="99877" autoAdjust="0"/>
  </p:normalViewPr>
  <p:slideViewPr>
    <p:cSldViewPr snapToGrid="0" snapToObjects="1">
      <p:cViewPr varScale="1">
        <p:scale>
          <a:sx n="109" d="100"/>
          <a:sy n="109" d="100"/>
        </p:scale>
        <p:origin x="-3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9/17/13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9/17/13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9/17/13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9/17/13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9/17/13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9/17/13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9/17/13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9/17/13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9/17/13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9/17/13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9/17/13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9/17/13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9/17/13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9/17/13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oleObject3.bin"/><Relationship Id="rId7" Type="http://schemas.openxmlformats.org/officeDocument/2006/relationships/oleObject" Target="../embeddings/oleObject4.bin"/><Relationship Id="rId8" Type="http://schemas.openxmlformats.org/officeDocument/2006/relationships/oleObject" Target="../embeddings/oleObject5.bin"/><Relationship Id="rId9" Type="http://schemas.openxmlformats.org/officeDocument/2006/relationships/oleObject" Target="../embeddings/oleObject6.bin"/><Relationship Id="rId10" Type="http://schemas.openxmlformats.org/officeDocument/2006/relationships/oleObject" Target="../embeddings/oleObject7.bin"/><Relationship Id="rId11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6" Type="http://schemas.openxmlformats.org/officeDocument/2006/relationships/oleObject" Target="../embeddings/oleObject10.bin"/><Relationship Id="rId7" Type="http://schemas.openxmlformats.org/officeDocument/2006/relationships/oleObject" Target="../embeddings/oleObject11.bin"/><Relationship Id="rId8" Type="http://schemas.openxmlformats.org/officeDocument/2006/relationships/oleObject" Target="../embeddings/oleObject12.bin"/><Relationship Id="rId9" Type="http://schemas.openxmlformats.org/officeDocument/2006/relationships/oleObject" Target="../embeddings/oleObject13.bin"/><Relationship Id="rId10" Type="http://schemas.openxmlformats.org/officeDocument/2006/relationships/oleObject" Target="../embeddings/oleObject14.bin"/><Relationship Id="rId11" Type="http://schemas.openxmlformats.org/officeDocument/2006/relationships/image" Target="../media/image2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2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Jennifer Rexford</a:t>
            </a:r>
          </a:p>
          <a:p>
            <a:r>
              <a:rPr lang="en-US" sz="2800" dirty="0" smtClean="0"/>
              <a:t>Princeton University</a:t>
            </a:r>
          </a:p>
          <a:p>
            <a:r>
              <a:rPr lang="en-US" sz="2800" dirty="0" smtClean="0"/>
              <a:t>MW 11:00am-12:20pm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12" y="1958277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SDN Software Stack</a:t>
            </a:r>
            <a:endParaRPr lang="en-US" dirty="0" smtClean="0"/>
          </a:p>
          <a:p>
            <a:r>
              <a:rPr lang="en-US" sz="2400" dirty="0"/>
              <a:t>COS 597E: Software Defined Networking</a:t>
            </a:r>
          </a:p>
        </p:txBody>
      </p:sp>
    </p:spTree>
    <p:extLst>
      <p:ext uri="{BB962C8B-B14F-4D97-AF65-F5344CB8AC3E}">
        <p14:creationId xmlns:p14="http://schemas.microsoft.com/office/powerpoint/2010/main" val="74328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Server Virtualization</a:t>
            </a:r>
            <a:br>
              <a:rPr lang="en-US" dirty="0" smtClean="0"/>
            </a:br>
            <a:r>
              <a:rPr lang="en-US" dirty="0" smtClean="0"/>
              <a:t>and Virtual Switches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93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Machines (VMs)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384" y="1562546"/>
            <a:ext cx="6843919" cy="500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522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Machine (VM)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387"/>
          </a:xfrm>
        </p:spPr>
        <p:txBody>
          <a:bodyPr>
            <a:normAutofit/>
          </a:bodyPr>
          <a:lstStyle/>
          <a:p>
            <a:r>
              <a:rPr lang="en-US" dirty="0" smtClean="0"/>
              <a:t>Virtual machine</a:t>
            </a:r>
          </a:p>
          <a:p>
            <a:pPr lvl="1"/>
            <a:r>
              <a:rPr lang="en-US" dirty="0" smtClean="0"/>
              <a:t>Software implementation of a computer</a:t>
            </a:r>
          </a:p>
          <a:p>
            <a:pPr lvl="1"/>
            <a:r>
              <a:rPr lang="en-US" dirty="0" smtClean="0"/>
              <a:t>With interface identical to bare hardware</a:t>
            </a:r>
          </a:p>
          <a:p>
            <a:pPr lvl="1"/>
            <a:r>
              <a:rPr lang="en-US" dirty="0" smtClean="0"/>
              <a:t>Devices, interrupts, memory, page tables, etc.</a:t>
            </a:r>
          </a:p>
          <a:p>
            <a:r>
              <a:rPr lang="en-US" dirty="0" smtClean="0"/>
              <a:t>Hypervisor (virtual machine monitor)</a:t>
            </a:r>
          </a:p>
          <a:p>
            <a:pPr lvl="1"/>
            <a:r>
              <a:rPr lang="en-US" dirty="0" smtClean="0"/>
              <a:t>Creates and runs virtual machines</a:t>
            </a:r>
          </a:p>
          <a:p>
            <a:pPr lvl="1"/>
            <a:r>
              <a:rPr lang="en-US" dirty="0" smtClean="0"/>
              <a:t>Manages execution of the guest </a:t>
            </a:r>
            <a:r>
              <a:rPr lang="en-US" dirty="0" err="1" smtClean="0"/>
              <a:t>OSes</a:t>
            </a:r>
            <a:endParaRPr lang="en-US" dirty="0" smtClean="0"/>
          </a:p>
          <a:p>
            <a:pPr lvl="1"/>
            <a:r>
              <a:rPr lang="en-US" dirty="0" smtClean="0"/>
              <a:t>Subdivides the hardware resources</a:t>
            </a:r>
          </a:p>
          <a:p>
            <a:pPr lvl="1"/>
            <a:r>
              <a:rPr lang="en-US" dirty="0"/>
              <a:t>Executes privileged instructions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344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 for VMs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264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Diverse operating systems</a:t>
            </a:r>
          </a:p>
          <a:p>
            <a:pPr lvl="1"/>
            <a:r>
              <a:rPr lang="en-US" dirty="0" smtClean="0"/>
              <a:t>Running software for obsolete platforms</a:t>
            </a:r>
          </a:p>
          <a:p>
            <a:pPr lvl="1"/>
            <a:r>
              <a:rPr lang="en-US" dirty="0" smtClean="0"/>
              <a:t>Research, experimentation, and testing</a:t>
            </a:r>
          </a:p>
          <a:p>
            <a:r>
              <a:rPr lang="en-US" dirty="0" smtClean="0"/>
              <a:t>Sharing a single host</a:t>
            </a:r>
          </a:p>
          <a:p>
            <a:pPr lvl="1"/>
            <a:r>
              <a:rPr lang="en-US" dirty="0" smtClean="0"/>
              <a:t>Server consolidation (lower cost, energy)</a:t>
            </a:r>
          </a:p>
          <a:p>
            <a:pPr lvl="1"/>
            <a:r>
              <a:rPr lang="en-US" dirty="0" smtClean="0"/>
              <a:t>Isolation of applications or customers/tenants</a:t>
            </a:r>
          </a:p>
          <a:p>
            <a:r>
              <a:rPr lang="en-US" dirty="0" smtClean="0"/>
              <a:t>Fast provisioning of new servers</a:t>
            </a:r>
          </a:p>
          <a:p>
            <a:r>
              <a:rPr lang="en-US" dirty="0" smtClean="0"/>
              <a:t>Snapshotting system state</a:t>
            </a:r>
          </a:p>
          <a:p>
            <a:pPr lvl="1"/>
            <a:r>
              <a:rPr lang="en-US" dirty="0" smtClean="0"/>
              <a:t>Backup and redeployment</a:t>
            </a:r>
          </a:p>
          <a:p>
            <a:pPr lvl="1"/>
            <a:r>
              <a:rPr lang="en-US" dirty="0" smtClean="0"/>
              <a:t>Migrating a VM to a different host machine</a:t>
            </a:r>
          </a:p>
          <a:p>
            <a:r>
              <a:rPr lang="en-US" dirty="0" smtClean="0"/>
              <a:t>VM introspection</a:t>
            </a:r>
          </a:p>
          <a:p>
            <a:pPr lvl="1"/>
            <a:r>
              <a:rPr lang="en-US" dirty="0" smtClean="0"/>
              <a:t>Track configuration settings</a:t>
            </a:r>
          </a:p>
          <a:p>
            <a:pPr lvl="1"/>
            <a:r>
              <a:rPr lang="en-US" dirty="0" smtClean="0"/>
              <a:t>Identify configuration mistakes or compromises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297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Switches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12863"/>
            <a:ext cx="6858000" cy="519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286000" y="3886200"/>
            <a:ext cx="2286000" cy="685800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8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SDN Software Stack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56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Software Stack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30974" y="4912460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24111" y="1870476"/>
            <a:ext cx="2333381" cy="7580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24111" y="2648200"/>
            <a:ext cx="2333381" cy="75803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93400" y="4154426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544037" y="5478334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endCxn id="9" idx="1"/>
          </p:cNvCxnSpPr>
          <p:nvPr/>
        </p:nvCxnSpPr>
        <p:spPr>
          <a:xfrm flipV="1">
            <a:off x="2540137" y="4533443"/>
            <a:ext cx="1053263" cy="58575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9" idx="3"/>
            <a:endCxn id="10" idx="0"/>
          </p:cNvCxnSpPr>
          <p:nvPr/>
        </p:nvCxnSpPr>
        <p:spPr>
          <a:xfrm>
            <a:off x="4602563" y="4533443"/>
            <a:ext cx="1446056" cy="9448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40137" y="5562203"/>
            <a:ext cx="3003900" cy="4134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925476" y="5478335"/>
            <a:ext cx="605498" cy="3496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25476" y="4912460"/>
            <a:ext cx="605498" cy="2162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553200" y="6020165"/>
            <a:ext cx="605498" cy="2162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6553200" y="5562203"/>
            <a:ext cx="605498" cy="19727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2"/>
          </p:cNvCxnSpPr>
          <p:nvPr/>
        </p:nvCxnSpPr>
        <p:spPr>
          <a:xfrm>
            <a:off x="4090802" y="3406234"/>
            <a:ext cx="2220158" cy="2072100"/>
          </a:xfrm>
          <a:prstGeom prst="line">
            <a:avLst/>
          </a:prstGeom>
          <a:ln>
            <a:solidFill>
              <a:srgbClr val="D9969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8" idx="2"/>
          </p:cNvCxnSpPr>
          <p:nvPr/>
        </p:nvCxnSpPr>
        <p:spPr>
          <a:xfrm>
            <a:off x="4090802" y="3406234"/>
            <a:ext cx="9640" cy="748192"/>
          </a:xfrm>
          <a:prstGeom prst="line">
            <a:avLst/>
          </a:prstGeom>
          <a:ln>
            <a:solidFill>
              <a:srgbClr val="D9969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6" idx="0"/>
            <a:endCxn id="8" idx="2"/>
          </p:cNvCxnSpPr>
          <p:nvPr/>
        </p:nvCxnSpPr>
        <p:spPr>
          <a:xfrm flipV="1">
            <a:off x="2035556" y="3406234"/>
            <a:ext cx="2055246" cy="1506226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022561" y="2719488"/>
            <a:ext cx="2225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Network OS</a:t>
            </a:r>
            <a:endParaRPr lang="en-US" sz="2800" dirty="0"/>
          </a:p>
        </p:txBody>
      </p:sp>
      <p:sp>
        <p:nvSpPr>
          <p:cNvPr id="37" name="TextBox 36"/>
          <p:cNvSpPr txBox="1"/>
          <p:nvPr/>
        </p:nvSpPr>
        <p:spPr>
          <a:xfrm>
            <a:off x="3091481" y="1995718"/>
            <a:ext cx="2225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Application</a:t>
            </a:r>
            <a:endParaRPr lang="en-US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1481749" y="5044977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Switch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573710" y="4302610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Switch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5524351" y="5631114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Switch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5247643" y="3923593"/>
            <a:ext cx="718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API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3643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Software Stack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40819" y="4912460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24111" y="1870476"/>
            <a:ext cx="2333381" cy="7580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24111" y="2648200"/>
            <a:ext cx="2333381" cy="75803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93400" y="4154426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544037" y="5478334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endCxn id="9" idx="1"/>
          </p:cNvCxnSpPr>
          <p:nvPr/>
        </p:nvCxnSpPr>
        <p:spPr>
          <a:xfrm flipV="1">
            <a:off x="2540137" y="4533443"/>
            <a:ext cx="1053263" cy="58575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9" idx="3"/>
            <a:endCxn id="10" idx="0"/>
          </p:cNvCxnSpPr>
          <p:nvPr/>
        </p:nvCxnSpPr>
        <p:spPr>
          <a:xfrm>
            <a:off x="4602563" y="4533443"/>
            <a:ext cx="1446056" cy="9448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40137" y="5562203"/>
            <a:ext cx="3003900" cy="4134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925476" y="5478335"/>
            <a:ext cx="605498" cy="3496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25476" y="4912460"/>
            <a:ext cx="605498" cy="2162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553200" y="6020165"/>
            <a:ext cx="605498" cy="2162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6553200" y="5562203"/>
            <a:ext cx="605498" cy="19727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2"/>
          </p:cNvCxnSpPr>
          <p:nvPr/>
        </p:nvCxnSpPr>
        <p:spPr>
          <a:xfrm>
            <a:off x="4090802" y="3406234"/>
            <a:ext cx="2220158" cy="2072100"/>
          </a:xfrm>
          <a:prstGeom prst="line">
            <a:avLst/>
          </a:prstGeom>
          <a:ln>
            <a:solidFill>
              <a:srgbClr val="D9969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8" idx="2"/>
          </p:cNvCxnSpPr>
          <p:nvPr/>
        </p:nvCxnSpPr>
        <p:spPr>
          <a:xfrm>
            <a:off x="4090802" y="3406234"/>
            <a:ext cx="9640" cy="748192"/>
          </a:xfrm>
          <a:prstGeom prst="line">
            <a:avLst/>
          </a:prstGeom>
          <a:ln>
            <a:solidFill>
              <a:srgbClr val="D9969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6" idx="0"/>
            <a:endCxn id="8" idx="2"/>
          </p:cNvCxnSpPr>
          <p:nvPr/>
        </p:nvCxnSpPr>
        <p:spPr>
          <a:xfrm flipV="1">
            <a:off x="2045401" y="3406234"/>
            <a:ext cx="2045401" cy="1506226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593400" y="2721864"/>
            <a:ext cx="1077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NOX</a:t>
            </a:r>
            <a:endParaRPr lang="en-US" sz="2800" dirty="0"/>
          </a:p>
        </p:txBody>
      </p:sp>
      <p:sp>
        <p:nvSpPr>
          <p:cNvPr id="37" name="TextBox 36"/>
          <p:cNvSpPr txBox="1"/>
          <p:nvPr/>
        </p:nvSpPr>
        <p:spPr>
          <a:xfrm>
            <a:off x="3091481" y="1995718"/>
            <a:ext cx="2225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Application</a:t>
            </a:r>
            <a:endParaRPr lang="en-US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1619579" y="5044977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OVS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632780" y="4302610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OVS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5603111" y="5631114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OVS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5090127" y="3918868"/>
            <a:ext cx="1693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OpenFlow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4681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What is a good “division of labor”?</a:t>
            </a:r>
          </a:p>
          <a:p>
            <a:r>
              <a:rPr lang="en-US" dirty="0" smtClean="0"/>
              <a:t>Good design for the protocol?</a:t>
            </a:r>
          </a:p>
          <a:p>
            <a:r>
              <a:rPr lang="en-US" dirty="0"/>
              <a:t>Good abstractions for the NOS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apt is the “operating system” analogy?</a:t>
            </a:r>
          </a:p>
          <a:p>
            <a:r>
              <a:rPr lang="en-US" dirty="0" smtClean="0"/>
              <a:t>What parts of the system need standards?</a:t>
            </a:r>
          </a:p>
          <a:p>
            <a:r>
              <a:rPr lang="en-US" dirty="0" smtClean="0"/>
              <a:t>What are interesting SDN applications?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705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Background: Enterprise Networks and VLANs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252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9" name="Line 171"/>
          <p:cNvSpPr>
            <a:spLocks noChangeShapeType="1"/>
          </p:cNvSpPr>
          <p:nvPr/>
        </p:nvSpPr>
        <p:spPr bwMode="auto">
          <a:xfrm flipV="1">
            <a:off x="2362200" y="5688025"/>
            <a:ext cx="4572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71"/>
          <p:cNvSpPr>
            <a:spLocks noChangeShapeType="1"/>
          </p:cNvSpPr>
          <p:nvPr/>
        </p:nvSpPr>
        <p:spPr bwMode="auto">
          <a:xfrm flipH="1" flipV="1">
            <a:off x="3124200" y="5840425"/>
            <a:ext cx="4572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Simple Enterprise Design</a:t>
            </a:r>
          </a:p>
        </p:txBody>
      </p:sp>
      <p:sp>
        <p:nvSpPr>
          <p:cNvPr id="20492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495800" cy="4525963"/>
          </a:xfrm>
        </p:spPr>
        <p:txBody>
          <a:bodyPr/>
          <a:lstStyle/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Single layer-two subnet</a:t>
            </a:r>
          </a:p>
          <a:p>
            <a:pPr lvl="1"/>
            <a:r>
              <a:rPr lang="en-US" sz="2800">
                <a:latin typeface="Calibri" charset="0"/>
                <a:ea typeface="ＭＳ Ｐゴシック" charset="0"/>
              </a:rPr>
              <a:t>Hubs and switches</a:t>
            </a:r>
          </a:p>
          <a:p>
            <a:pPr lvl="1"/>
            <a:r>
              <a:rPr lang="en-US" sz="2800">
                <a:latin typeface="Calibri" charset="0"/>
                <a:ea typeface="ＭＳ Ｐゴシック" charset="0"/>
              </a:rPr>
              <a:t>Gateway to the Internet</a:t>
            </a:r>
          </a:p>
          <a:p>
            <a:pPr lvl="1"/>
            <a:r>
              <a:rPr lang="en-US" sz="2800">
                <a:latin typeface="Calibri" charset="0"/>
                <a:ea typeface="ＭＳ Ｐゴシック" charset="0"/>
              </a:rPr>
              <a:t>Single IP address block</a:t>
            </a:r>
          </a:p>
        </p:txBody>
      </p:sp>
      <p:sp>
        <p:nvSpPr>
          <p:cNvPr id="20493" name="Content Placeholder 43"/>
          <p:cNvSpPr>
            <a:spLocks noGrp="1"/>
          </p:cNvSpPr>
          <p:nvPr>
            <p:ph sz="half" idx="2"/>
          </p:nvPr>
        </p:nvSpPr>
        <p:spPr>
          <a:xfrm>
            <a:off x="4953000" y="1265238"/>
            <a:ext cx="4038600" cy="4525962"/>
          </a:xfrm>
        </p:spPr>
        <p:txBody>
          <a:bodyPr/>
          <a:lstStyle/>
          <a:p>
            <a:r>
              <a:rPr lang="en-US" sz="3600">
                <a:latin typeface="Calibri" charset="0"/>
                <a:ea typeface="ＭＳ Ｐゴシック" charset="0"/>
                <a:cs typeface="ＭＳ Ｐゴシック" charset="0"/>
              </a:rPr>
              <a:t>Local services</a:t>
            </a:r>
          </a:p>
          <a:p>
            <a:pPr lvl="1"/>
            <a:r>
              <a:rPr lang="en-US" sz="3200">
                <a:latin typeface="Calibri" charset="0"/>
                <a:ea typeface="ＭＳ Ｐゴシック" charset="0"/>
              </a:rPr>
              <a:t>DHCP</a:t>
            </a:r>
          </a:p>
          <a:p>
            <a:pPr lvl="1"/>
            <a:r>
              <a:rPr lang="en-US" sz="3200">
                <a:latin typeface="Calibri" charset="0"/>
                <a:ea typeface="ＭＳ Ｐゴシック" charset="0"/>
              </a:rPr>
              <a:t>DNS</a:t>
            </a:r>
          </a:p>
        </p:txBody>
      </p:sp>
      <p:sp>
        <p:nvSpPr>
          <p:cNvPr id="2049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32AF8A3-D444-2041-B7F1-BC9FA8F47918}" type="slidenum">
              <a:rPr lang="en-US" sz="1200">
                <a:solidFill>
                  <a:srgbClr val="898989"/>
                </a:solidFill>
                <a:latin typeface="Times New Roman" charset="0"/>
              </a:rPr>
              <a:pPr eaLnBrk="1" hangingPunct="1"/>
              <a:t>3</a:t>
            </a:fld>
            <a:endParaRPr lang="en-US" sz="1200">
              <a:solidFill>
                <a:srgbClr val="898989"/>
              </a:solidFill>
              <a:latin typeface="Times New Roman" charset="0"/>
            </a:endParaRPr>
          </a:p>
        </p:txBody>
      </p:sp>
      <p:sp>
        <p:nvSpPr>
          <p:cNvPr id="20495" name="Freeform 178"/>
          <p:cNvSpPr>
            <a:spLocks/>
          </p:cNvSpPr>
          <p:nvPr/>
        </p:nvSpPr>
        <p:spPr bwMode="auto">
          <a:xfrm>
            <a:off x="2166938" y="3859225"/>
            <a:ext cx="4343400" cy="2590800"/>
          </a:xfrm>
          <a:custGeom>
            <a:avLst/>
            <a:gdLst>
              <a:gd name="T0" fmla="*/ 0 w 3376"/>
              <a:gd name="T1" fmla="*/ 2147483647 h 2392"/>
              <a:gd name="T2" fmla="*/ 2147483647 w 3376"/>
              <a:gd name="T3" fmla="*/ 2147483647 h 2392"/>
              <a:gd name="T4" fmla="*/ 2147483647 w 3376"/>
              <a:gd name="T5" fmla="*/ 2147483647 h 2392"/>
              <a:gd name="T6" fmla="*/ 2147483647 w 3376"/>
              <a:gd name="T7" fmla="*/ 2147483647 h 2392"/>
              <a:gd name="T8" fmla="*/ 2147483647 w 3376"/>
              <a:gd name="T9" fmla="*/ 2147483647 h 2392"/>
              <a:gd name="T10" fmla="*/ 2147483647 w 3376"/>
              <a:gd name="T11" fmla="*/ 2147483647 h 2392"/>
              <a:gd name="T12" fmla="*/ 2147483647 w 3376"/>
              <a:gd name="T13" fmla="*/ 2147483647 h 2392"/>
              <a:gd name="T14" fmla="*/ 0 w 3376"/>
              <a:gd name="T15" fmla="*/ 2147483647 h 23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376"/>
              <a:gd name="T25" fmla="*/ 0 h 2392"/>
              <a:gd name="T26" fmla="*/ 3376 w 3376"/>
              <a:gd name="T27" fmla="*/ 2392 h 239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376" h="2392">
                <a:moveTo>
                  <a:pt x="0" y="440"/>
                </a:moveTo>
                <a:cubicBezTo>
                  <a:pt x="0" y="608"/>
                  <a:pt x="176" y="968"/>
                  <a:pt x="336" y="1208"/>
                </a:cubicBezTo>
                <a:cubicBezTo>
                  <a:pt x="496" y="1448"/>
                  <a:pt x="576" y="1712"/>
                  <a:pt x="960" y="1880"/>
                </a:cubicBezTo>
                <a:cubicBezTo>
                  <a:pt x="1344" y="2048"/>
                  <a:pt x="2272" y="2392"/>
                  <a:pt x="2640" y="2216"/>
                </a:cubicBezTo>
                <a:cubicBezTo>
                  <a:pt x="3008" y="2040"/>
                  <a:pt x="3376" y="1176"/>
                  <a:pt x="3168" y="824"/>
                </a:cubicBezTo>
                <a:cubicBezTo>
                  <a:pt x="2960" y="472"/>
                  <a:pt x="1864" y="208"/>
                  <a:pt x="1392" y="104"/>
                </a:cubicBezTo>
                <a:cubicBezTo>
                  <a:pt x="920" y="0"/>
                  <a:pt x="568" y="144"/>
                  <a:pt x="336" y="200"/>
                </a:cubicBezTo>
                <a:cubicBezTo>
                  <a:pt x="104" y="256"/>
                  <a:pt x="0" y="272"/>
                  <a:pt x="0" y="44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30"/>
          <p:cNvSpPr>
            <a:spLocks noChangeShapeType="1"/>
          </p:cNvSpPr>
          <p:nvPr/>
        </p:nvSpPr>
        <p:spPr bwMode="auto">
          <a:xfrm flipH="1" flipV="1">
            <a:off x="3767138" y="3935425"/>
            <a:ext cx="1981200" cy="205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33"/>
          <p:cNvSpPr>
            <a:spLocks noChangeShapeType="1"/>
          </p:cNvSpPr>
          <p:nvPr/>
        </p:nvSpPr>
        <p:spPr bwMode="auto">
          <a:xfrm>
            <a:off x="2319338" y="4595825"/>
            <a:ext cx="6096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34"/>
          <p:cNvSpPr>
            <a:spLocks noChangeShapeType="1"/>
          </p:cNvSpPr>
          <p:nvPr/>
        </p:nvSpPr>
        <p:spPr bwMode="auto">
          <a:xfrm>
            <a:off x="3767138" y="3935425"/>
            <a:ext cx="2667000" cy="1031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35"/>
          <p:cNvSpPr>
            <a:spLocks noChangeShapeType="1"/>
          </p:cNvSpPr>
          <p:nvPr/>
        </p:nvSpPr>
        <p:spPr bwMode="auto">
          <a:xfrm flipV="1">
            <a:off x="3157538" y="3986225"/>
            <a:ext cx="533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136"/>
          <p:cNvSpPr>
            <a:spLocks noChangeShapeType="1"/>
          </p:cNvSpPr>
          <p:nvPr/>
        </p:nvSpPr>
        <p:spPr bwMode="auto">
          <a:xfrm>
            <a:off x="3157538" y="5686438"/>
            <a:ext cx="2514600" cy="433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AutoShape 138"/>
          <p:cNvSpPr>
            <a:spLocks noChangeArrowheads="1"/>
          </p:cNvSpPr>
          <p:nvPr/>
        </p:nvSpPr>
        <p:spPr bwMode="auto">
          <a:xfrm>
            <a:off x="2776538" y="5510225"/>
            <a:ext cx="441325" cy="360363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54000" anchor="ctr"/>
          <a:lstStyle/>
          <a:p>
            <a:r>
              <a:rPr lang="en-US" altLang="ko-KR" sz="1800" i="1">
                <a:latin typeface="Lucida Sans Typewriter" charset="0"/>
                <a:cs typeface="맑은 고딕" charset="0"/>
              </a:rPr>
              <a:t>S</a:t>
            </a:r>
          </a:p>
        </p:txBody>
      </p:sp>
      <p:sp>
        <p:nvSpPr>
          <p:cNvPr id="20502" name="Line 171"/>
          <p:cNvSpPr>
            <a:spLocks noChangeShapeType="1"/>
          </p:cNvSpPr>
          <p:nvPr/>
        </p:nvSpPr>
        <p:spPr bwMode="auto">
          <a:xfrm flipV="1">
            <a:off x="2319338" y="3976700"/>
            <a:ext cx="1447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AutoShape 173"/>
          <p:cNvSpPr>
            <a:spLocks noChangeArrowheads="1"/>
          </p:cNvSpPr>
          <p:nvPr/>
        </p:nvSpPr>
        <p:spPr bwMode="auto">
          <a:xfrm>
            <a:off x="2030413" y="4271975"/>
            <a:ext cx="441325" cy="360363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54000" anchor="ctr"/>
          <a:lstStyle/>
          <a:p>
            <a:r>
              <a:rPr lang="en-US" altLang="ko-KR" sz="1800" i="1">
                <a:latin typeface="Lucida Sans Typewriter" charset="0"/>
                <a:cs typeface="맑은 고딕" charset="0"/>
              </a:rPr>
              <a:t>S</a:t>
            </a:r>
          </a:p>
        </p:txBody>
      </p:sp>
      <p:sp>
        <p:nvSpPr>
          <p:cNvPr id="20504" name="Line 175"/>
          <p:cNvSpPr>
            <a:spLocks noChangeShapeType="1"/>
          </p:cNvSpPr>
          <p:nvPr/>
        </p:nvSpPr>
        <p:spPr bwMode="auto">
          <a:xfrm flipH="1">
            <a:off x="5824538" y="5002225"/>
            <a:ext cx="5334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AutoShape 166"/>
          <p:cNvSpPr>
            <a:spLocks noChangeArrowheads="1"/>
          </p:cNvSpPr>
          <p:nvPr/>
        </p:nvSpPr>
        <p:spPr bwMode="auto">
          <a:xfrm>
            <a:off x="5595938" y="5891225"/>
            <a:ext cx="441325" cy="360363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54000" anchor="ctr"/>
          <a:lstStyle/>
          <a:p>
            <a:r>
              <a:rPr lang="en-US" altLang="ko-KR" sz="1800" i="1">
                <a:latin typeface="Lucida Sans Typewriter" charset="0"/>
                <a:cs typeface="맑은 고딕" charset="0"/>
              </a:rPr>
              <a:t>S</a:t>
            </a:r>
          </a:p>
        </p:txBody>
      </p:sp>
      <p:sp>
        <p:nvSpPr>
          <p:cNvPr id="20506" name="AutoShape 139"/>
          <p:cNvSpPr>
            <a:spLocks noChangeArrowheads="1"/>
          </p:cNvSpPr>
          <p:nvPr/>
        </p:nvSpPr>
        <p:spPr bwMode="auto">
          <a:xfrm>
            <a:off x="6145213" y="4797438"/>
            <a:ext cx="441325" cy="360362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54000" anchor="ctr"/>
          <a:lstStyle/>
          <a:p>
            <a:r>
              <a:rPr lang="en-US" altLang="ko-KR" sz="1800" i="1">
                <a:latin typeface="Lucida Sans Typewriter" charset="0"/>
                <a:cs typeface="맑은 고딕" charset="0"/>
              </a:rPr>
              <a:t>G</a:t>
            </a:r>
          </a:p>
        </p:txBody>
      </p:sp>
      <p:sp>
        <p:nvSpPr>
          <p:cNvPr id="20507" name="AutoShape 172"/>
          <p:cNvSpPr>
            <a:spLocks noChangeArrowheads="1"/>
          </p:cNvSpPr>
          <p:nvPr/>
        </p:nvSpPr>
        <p:spPr bwMode="auto">
          <a:xfrm>
            <a:off x="3538538" y="3859225"/>
            <a:ext cx="441325" cy="360363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54000" anchor="ctr"/>
          <a:lstStyle/>
          <a:p>
            <a:r>
              <a:rPr lang="en-US" altLang="ko-KR" sz="1800" i="1">
                <a:latin typeface="Lucida Sans Typewriter" charset="0"/>
                <a:cs typeface="맑은 고딕" charset="0"/>
              </a:rPr>
              <a:t>S</a:t>
            </a: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2804176"/>
              </p:ext>
            </p:extLst>
          </p:nvPr>
        </p:nvGraphicFramePr>
        <p:xfrm>
          <a:off x="1116013" y="3859225"/>
          <a:ext cx="582612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9" name="Clip" r:id="rId3" imgW="1307948" imgH="1084823" progId="MS_ClipArt_Gallery.2">
                  <p:embed/>
                </p:oleObj>
              </mc:Choice>
              <mc:Fallback>
                <p:oleObj name="Clip" r:id="rId3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859225"/>
                        <a:ext cx="582612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27895"/>
              </p:ext>
            </p:extLst>
          </p:nvPr>
        </p:nvGraphicFramePr>
        <p:xfrm>
          <a:off x="1066800" y="4646625"/>
          <a:ext cx="582613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" name="Clip" r:id="rId5" imgW="1307948" imgH="1084823" progId="MS_ClipArt_Gallery.2">
                  <p:embed/>
                </p:oleObj>
              </mc:Choice>
              <mc:Fallback>
                <p:oleObj name="Clip" r:id="rId5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646625"/>
                        <a:ext cx="582613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642735"/>
              </p:ext>
            </p:extLst>
          </p:nvPr>
        </p:nvGraphicFramePr>
        <p:xfrm>
          <a:off x="1878013" y="5840425"/>
          <a:ext cx="582612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" name="Clip" r:id="rId6" imgW="1307948" imgH="1084823" progId="MS_ClipArt_Gallery.2">
                  <p:embed/>
                </p:oleObj>
              </mc:Choice>
              <mc:Fallback>
                <p:oleObj name="Clip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8013" y="5840425"/>
                        <a:ext cx="582612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8" name="Line 171"/>
          <p:cNvSpPr>
            <a:spLocks noChangeShapeType="1"/>
          </p:cNvSpPr>
          <p:nvPr/>
        </p:nvSpPr>
        <p:spPr bwMode="auto">
          <a:xfrm flipV="1">
            <a:off x="6553200" y="4976825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8630946"/>
              </p:ext>
            </p:extLst>
          </p:nvPr>
        </p:nvGraphicFramePr>
        <p:xfrm>
          <a:off x="5181600" y="3508388"/>
          <a:ext cx="914400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" name="Clip" r:id="rId7" imgW="1307948" imgH="1084823" progId="MS_ClipArt_Gallery.2">
                  <p:embed/>
                </p:oleObj>
              </mc:Choice>
              <mc:Fallback>
                <p:oleObj name="Clip" r:id="rId7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508388"/>
                        <a:ext cx="914400" cy="1036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4618598"/>
              </p:ext>
            </p:extLst>
          </p:nvPr>
        </p:nvGraphicFramePr>
        <p:xfrm>
          <a:off x="7010400" y="5653100"/>
          <a:ext cx="83820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" name="Clip" r:id="rId8" imgW="1307948" imgH="1084823" progId="MS_ClipArt_Gallery.2">
                  <p:embed/>
                </p:oleObj>
              </mc:Choice>
              <mc:Fallback>
                <p:oleObj name="Clip" r:id="rId8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5653100"/>
                        <a:ext cx="838200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4606201"/>
              </p:ext>
            </p:extLst>
          </p:nvPr>
        </p:nvGraphicFramePr>
        <p:xfrm>
          <a:off x="3352800" y="6170625"/>
          <a:ext cx="582613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" name="Clip" r:id="rId9" imgW="1307948" imgH="1084823" progId="MS_ClipArt_Gallery.2">
                  <p:embed/>
                </p:oleObj>
              </mc:Choice>
              <mc:Fallback>
                <p:oleObj name="Clip" r:id="rId9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6170625"/>
                        <a:ext cx="582613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9" name="Line 171"/>
          <p:cNvSpPr>
            <a:spLocks noChangeShapeType="1"/>
          </p:cNvSpPr>
          <p:nvPr/>
        </p:nvSpPr>
        <p:spPr bwMode="auto">
          <a:xfrm>
            <a:off x="1447800" y="4087825"/>
            <a:ext cx="6096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Line 171"/>
          <p:cNvSpPr>
            <a:spLocks noChangeShapeType="1"/>
          </p:cNvSpPr>
          <p:nvPr/>
        </p:nvSpPr>
        <p:spPr bwMode="auto">
          <a:xfrm flipV="1">
            <a:off x="1524000" y="4621225"/>
            <a:ext cx="6858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1" name="Line 171"/>
          <p:cNvSpPr>
            <a:spLocks noChangeShapeType="1"/>
          </p:cNvSpPr>
          <p:nvPr/>
        </p:nvSpPr>
        <p:spPr bwMode="auto">
          <a:xfrm flipV="1">
            <a:off x="3962400" y="3859225"/>
            <a:ext cx="1295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2" name="Line 171"/>
          <p:cNvSpPr>
            <a:spLocks noChangeShapeType="1"/>
          </p:cNvSpPr>
          <p:nvPr/>
        </p:nvSpPr>
        <p:spPr bwMode="auto">
          <a:xfrm flipV="1">
            <a:off x="6019800" y="5916625"/>
            <a:ext cx="10668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3" name="TextBox 37"/>
          <p:cNvSpPr txBox="1">
            <a:spLocks noChangeArrowheads="1"/>
          </p:cNvSpPr>
          <p:nvPr/>
        </p:nvSpPr>
        <p:spPr bwMode="auto">
          <a:xfrm>
            <a:off x="6169357" y="3511702"/>
            <a:ext cx="110814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dirty="0"/>
              <a:t>DHCP </a:t>
            </a:r>
            <a:endParaRPr lang="en-US" dirty="0" smtClean="0"/>
          </a:p>
          <a:p>
            <a:pPr algn="ctr" eaLnBrk="1" hangingPunct="1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20514" name="TextBox 38"/>
          <p:cNvSpPr txBox="1">
            <a:spLocks noChangeArrowheads="1"/>
          </p:cNvSpPr>
          <p:nvPr/>
        </p:nvSpPr>
        <p:spPr bwMode="auto">
          <a:xfrm>
            <a:off x="7883454" y="5618602"/>
            <a:ext cx="110814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dirty="0"/>
              <a:t>DNS </a:t>
            </a:r>
            <a:endParaRPr lang="en-US" dirty="0" smtClean="0"/>
          </a:p>
          <a:p>
            <a:pPr algn="ctr" eaLnBrk="1" hangingPunct="1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20515" name="TextBox 39"/>
          <p:cNvSpPr txBox="1">
            <a:spLocks noChangeArrowheads="1"/>
          </p:cNvSpPr>
          <p:nvPr/>
        </p:nvSpPr>
        <p:spPr bwMode="auto">
          <a:xfrm>
            <a:off x="68890" y="3949797"/>
            <a:ext cx="1154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1.2.3.1</a:t>
            </a:r>
            <a:endParaRPr lang="en-US" dirty="0"/>
          </a:p>
        </p:txBody>
      </p:sp>
      <p:sp>
        <p:nvSpPr>
          <p:cNvPr id="20516" name="TextBox 40"/>
          <p:cNvSpPr txBox="1">
            <a:spLocks noChangeArrowheads="1"/>
          </p:cNvSpPr>
          <p:nvPr/>
        </p:nvSpPr>
        <p:spPr bwMode="auto">
          <a:xfrm>
            <a:off x="764573" y="5193415"/>
            <a:ext cx="12928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1.2.3.76</a:t>
            </a:r>
          </a:p>
        </p:txBody>
      </p:sp>
      <p:sp>
        <p:nvSpPr>
          <p:cNvPr id="20517" name="TextBox 41"/>
          <p:cNvSpPr txBox="1">
            <a:spLocks noChangeArrowheads="1"/>
          </p:cNvSpPr>
          <p:nvPr/>
        </p:nvSpPr>
        <p:spPr bwMode="auto">
          <a:xfrm>
            <a:off x="811188" y="5972545"/>
            <a:ext cx="1154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1.2.3.5</a:t>
            </a:r>
          </a:p>
        </p:txBody>
      </p:sp>
      <p:sp>
        <p:nvSpPr>
          <p:cNvPr id="20518" name="TextBox 42"/>
          <p:cNvSpPr txBox="1">
            <a:spLocks noChangeArrowheads="1"/>
          </p:cNvSpPr>
          <p:nvPr/>
        </p:nvSpPr>
        <p:spPr bwMode="auto">
          <a:xfrm>
            <a:off x="3934760" y="6295460"/>
            <a:ext cx="14313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1.2.3.150</a:t>
            </a:r>
          </a:p>
        </p:txBody>
      </p:sp>
      <p:grpSp>
        <p:nvGrpSpPr>
          <p:cNvPr id="20519" name="Group 6"/>
          <p:cNvGrpSpPr>
            <a:grpSpLocks/>
          </p:cNvGrpSpPr>
          <p:nvPr/>
        </p:nvGrpSpPr>
        <p:grpSpPr bwMode="auto">
          <a:xfrm>
            <a:off x="7620000" y="4411675"/>
            <a:ext cx="1290638" cy="1098550"/>
            <a:chOff x="2193" y="3325"/>
            <a:chExt cx="813" cy="692"/>
          </a:xfrm>
        </p:grpSpPr>
        <p:graphicFrame>
          <p:nvGraphicFramePr>
            <p:cNvPr id="20488" name="Object 8"/>
            <p:cNvGraphicFramePr>
              <a:graphicFrameLocks noChangeAspect="1"/>
            </p:cNvGraphicFramePr>
            <p:nvPr/>
          </p:nvGraphicFramePr>
          <p:xfrm>
            <a:off x="2193" y="3325"/>
            <a:ext cx="813" cy="6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5" name="Photo Editor Photo" r:id="rId10" imgW="1905266" imgH="1390844" progId="MSPhotoEd.3">
                    <p:embed/>
                  </p:oleObj>
                </mc:Choice>
                <mc:Fallback>
                  <p:oleObj name="Photo Editor Photo" r:id="rId10" imgW="1905266" imgH="1390844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3" y="3325"/>
                          <a:ext cx="813" cy="6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24" name="Text Box 8"/>
            <p:cNvSpPr txBox="1">
              <a:spLocks noChangeArrowheads="1"/>
            </p:cNvSpPr>
            <p:nvPr/>
          </p:nvSpPr>
          <p:spPr bwMode="auto">
            <a:xfrm>
              <a:off x="2285" y="3501"/>
              <a:ext cx="68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Times New Roman" charset="0"/>
                </a:rPr>
                <a:t>Internet</a:t>
              </a:r>
            </a:p>
          </p:txBody>
        </p:sp>
      </p:grpSp>
      <p:sp>
        <p:nvSpPr>
          <p:cNvPr id="20520" name="TextBox 47"/>
          <p:cNvSpPr txBox="1">
            <a:spLocks noChangeArrowheads="1"/>
          </p:cNvSpPr>
          <p:nvPr/>
        </p:nvSpPr>
        <p:spPr bwMode="auto">
          <a:xfrm>
            <a:off x="6477000" y="4316425"/>
            <a:ext cx="1325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1.2.3.0/24</a:t>
            </a:r>
          </a:p>
        </p:txBody>
      </p:sp>
      <p:cxnSp>
        <p:nvCxnSpPr>
          <p:cNvPr id="20521" name="Straight Arrow Connector 49"/>
          <p:cNvCxnSpPr>
            <a:cxnSpLocks noChangeShapeType="1"/>
          </p:cNvCxnSpPr>
          <p:nvPr/>
        </p:nvCxnSpPr>
        <p:spPr bwMode="auto">
          <a:xfrm rot="10800000">
            <a:off x="6629400" y="4849825"/>
            <a:ext cx="1066800" cy="1588"/>
          </a:xfrm>
          <a:prstGeom prst="straightConnector1">
            <a:avLst/>
          </a:pr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2" name="Straight Arrow Connector 50"/>
          <p:cNvCxnSpPr>
            <a:cxnSpLocks noChangeShapeType="1"/>
          </p:cNvCxnSpPr>
          <p:nvPr/>
        </p:nvCxnSpPr>
        <p:spPr bwMode="auto">
          <a:xfrm rot="10800000" flipH="1">
            <a:off x="6629400" y="5078425"/>
            <a:ext cx="1066800" cy="1588"/>
          </a:xfrm>
          <a:prstGeom prst="straightConnector1">
            <a:avLst/>
          </a:pr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23" name="TextBox 51"/>
          <p:cNvSpPr txBox="1">
            <a:spLocks noChangeArrowheads="1"/>
          </p:cNvSpPr>
          <p:nvPr/>
        </p:nvSpPr>
        <p:spPr bwMode="auto">
          <a:xfrm>
            <a:off x="6553200" y="5078425"/>
            <a:ext cx="1182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0.0.0.0/0</a:t>
            </a:r>
          </a:p>
        </p:txBody>
      </p:sp>
    </p:spTree>
    <p:extLst>
      <p:ext uri="{BB962C8B-B14F-4D97-AF65-F5344CB8AC3E}">
        <p14:creationId xmlns:p14="http://schemas.microsoft.com/office/powerpoint/2010/main" val="1492545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3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Limitations of Simple Design</a:t>
            </a:r>
          </a:p>
        </p:txBody>
      </p:sp>
      <p:sp>
        <p:nvSpPr>
          <p:cNvPr id="21514" name="Content Placeholder 6"/>
          <p:cNvSpPr>
            <a:spLocks noGrp="1"/>
          </p:cNvSpPr>
          <p:nvPr>
            <p:ph sz="half" idx="1"/>
          </p:nvPr>
        </p:nvSpPr>
        <p:spPr>
          <a:xfrm>
            <a:off x="4419600" y="1310366"/>
            <a:ext cx="4267200" cy="1948199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Scalability</a:t>
            </a: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Large switch tables</a:t>
            </a: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Flooding overhead</a:t>
            </a: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Broadcast (ARP, DHCP)</a:t>
            </a:r>
          </a:p>
        </p:txBody>
      </p:sp>
      <p:sp>
        <p:nvSpPr>
          <p:cNvPr id="21515" name="Content Placeholder 46"/>
          <p:cNvSpPr>
            <a:spLocks noGrp="1"/>
          </p:cNvSpPr>
          <p:nvPr>
            <p:ph sz="half" idx="2"/>
          </p:nvPr>
        </p:nvSpPr>
        <p:spPr>
          <a:xfrm>
            <a:off x="583032" y="1310366"/>
            <a:ext cx="3479456" cy="2230871"/>
          </a:xfrm>
        </p:spPr>
        <p:txBody>
          <a:bodyPr>
            <a:noAutofit/>
          </a:bodyPr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Performance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Spanning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tree</a:t>
            </a: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Security</a:t>
            </a: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No access control</a:t>
            </a: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No isolation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1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492C583-0C3B-C14E-AD96-4713BB92AD01}" type="slidenum">
              <a:rPr lang="en-US" sz="1200">
                <a:solidFill>
                  <a:srgbClr val="898989"/>
                </a:solidFill>
              </a:rPr>
              <a:pPr eaLnBrk="1" hangingPunct="1"/>
              <a:t>4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45" name="Line 171"/>
          <p:cNvSpPr>
            <a:spLocks noChangeShapeType="1"/>
          </p:cNvSpPr>
          <p:nvPr/>
        </p:nvSpPr>
        <p:spPr bwMode="auto">
          <a:xfrm flipV="1">
            <a:off x="2372045" y="5717560"/>
            <a:ext cx="4572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71"/>
          <p:cNvSpPr>
            <a:spLocks noChangeShapeType="1"/>
          </p:cNvSpPr>
          <p:nvPr/>
        </p:nvSpPr>
        <p:spPr bwMode="auto">
          <a:xfrm flipH="1" flipV="1">
            <a:off x="3134045" y="5869960"/>
            <a:ext cx="4572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Freeform 178"/>
          <p:cNvSpPr>
            <a:spLocks/>
          </p:cNvSpPr>
          <p:nvPr/>
        </p:nvSpPr>
        <p:spPr bwMode="auto">
          <a:xfrm>
            <a:off x="2176783" y="3888760"/>
            <a:ext cx="4343400" cy="2590800"/>
          </a:xfrm>
          <a:custGeom>
            <a:avLst/>
            <a:gdLst>
              <a:gd name="T0" fmla="*/ 0 w 3376"/>
              <a:gd name="T1" fmla="*/ 2147483647 h 2392"/>
              <a:gd name="T2" fmla="*/ 2147483647 w 3376"/>
              <a:gd name="T3" fmla="*/ 2147483647 h 2392"/>
              <a:gd name="T4" fmla="*/ 2147483647 w 3376"/>
              <a:gd name="T5" fmla="*/ 2147483647 h 2392"/>
              <a:gd name="T6" fmla="*/ 2147483647 w 3376"/>
              <a:gd name="T7" fmla="*/ 2147483647 h 2392"/>
              <a:gd name="T8" fmla="*/ 2147483647 w 3376"/>
              <a:gd name="T9" fmla="*/ 2147483647 h 2392"/>
              <a:gd name="T10" fmla="*/ 2147483647 w 3376"/>
              <a:gd name="T11" fmla="*/ 2147483647 h 2392"/>
              <a:gd name="T12" fmla="*/ 2147483647 w 3376"/>
              <a:gd name="T13" fmla="*/ 2147483647 h 2392"/>
              <a:gd name="T14" fmla="*/ 0 w 3376"/>
              <a:gd name="T15" fmla="*/ 2147483647 h 23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376"/>
              <a:gd name="T25" fmla="*/ 0 h 2392"/>
              <a:gd name="T26" fmla="*/ 3376 w 3376"/>
              <a:gd name="T27" fmla="*/ 2392 h 239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376" h="2392">
                <a:moveTo>
                  <a:pt x="0" y="440"/>
                </a:moveTo>
                <a:cubicBezTo>
                  <a:pt x="0" y="608"/>
                  <a:pt x="176" y="968"/>
                  <a:pt x="336" y="1208"/>
                </a:cubicBezTo>
                <a:cubicBezTo>
                  <a:pt x="496" y="1448"/>
                  <a:pt x="576" y="1712"/>
                  <a:pt x="960" y="1880"/>
                </a:cubicBezTo>
                <a:cubicBezTo>
                  <a:pt x="1344" y="2048"/>
                  <a:pt x="2272" y="2392"/>
                  <a:pt x="2640" y="2216"/>
                </a:cubicBezTo>
                <a:cubicBezTo>
                  <a:pt x="3008" y="2040"/>
                  <a:pt x="3376" y="1176"/>
                  <a:pt x="3168" y="824"/>
                </a:cubicBezTo>
                <a:cubicBezTo>
                  <a:pt x="2960" y="472"/>
                  <a:pt x="1864" y="208"/>
                  <a:pt x="1392" y="104"/>
                </a:cubicBezTo>
                <a:cubicBezTo>
                  <a:pt x="920" y="0"/>
                  <a:pt x="568" y="144"/>
                  <a:pt x="336" y="200"/>
                </a:cubicBezTo>
                <a:cubicBezTo>
                  <a:pt x="104" y="256"/>
                  <a:pt x="0" y="272"/>
                  <a:pt x="0" y="44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130"/>
          <p:cNvSpPr>
            <a:spLocks noChangeShapeType="1"/>
          </p:cNvSpPr>
          <p:nvPr/>
        </p:nvSpPr>
        <p:spPr bwMode="auto">
          <a:xfrm flipH="1" flipV="1">
            <a:off x="3776983" y="3964960"/>
            <a:ext cx="1981200" cy="205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133"/>
          <p:cNvSpPr>
            <a:spLocks noChangeShapeType="1"/>
          </p:cNvSpPr>
          <p:nvPr/>
        </p:nvSpPr>
        <p:spPr bwMode="auto">
          <a:xfrm>
            <a:off x="2329183" y="4625360"/>
            <a:ext cx="6096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134"/>
          <p:cNvSpPr>
            <a:spLocks noChangeShapeType="1"/>
          </p:cNvSpPr>
          <p:nvPr/>
        </p:nvSpPr>
        <p:spPr bwMode="auto">
          <a:xfrm>
            <a:off x="3776983" y="3964960"/>
            <a:ext cx="2667000" cy="1031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135"/>
          <p:cNvSpPr>
            <a:spLocks noChangeShapeType="1"/>
          </p:cNvSpPr>
          <p:nvPr/>
        </p:nvSpPr>
        <p:spPr bwMode="auto">
          <a:xfrm flipV="1">
            <a:off x="3167383" y="4015760"/>
            <a:ext cx="5334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136"/>
          <p:cNvSpPr>
            <a:spLocks noChangeShapeType="1"/>
          </p:cNvSpPr>
          <p:nvPr/>
        </p:nvSpPr>
        <p:spPr bwMode="auto">
          <a:xfrm>
            <a:off x="3167383" y="5715973"/>
            <a:ext cx="2514600" cy="433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AutoShape 138"/>
          <p:cNvSpPr>
            <a:spLocks noChangeArrowheads="1"/>
          </p:cNvSpPr>
          <p:nvPr/>
        </p:nvSpPr>
        <p:spPr bwMode="auto">
          <a:xfrm>
            <a:off x="2786383" y="5539760"/>
            <a:ext cx="441325" cy="360363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54000" anchor="ctr"/>
          <a:lstStyle/>
          <a:p>
            <a:r>
              <a:rPr lang="en-US" altLang="ko-KR" sz="1800" i="1">
                <a:latin typeface="Lucida Sans Typewriter" charset="0"/>
                <a:cs typeface="맑은 고딕" charset="0"/>
              </a:rPr>
              <a:t>S</a:t>
            </a:r>
          </a:p>
        </p:txBody>
      </p:sp>
      <p:sp>
        <p:nvSpPr>
          <p:cNvPr id="54" name="Line 171"/>
          <p:cNvSpPr>
            <a:spLocks noChangeShapeType="1"/>
          </p:cNvSpPr>
          <p:nvPr/>
        </p:nvSpPr>
        <p:spPr bwMode="auto">
          <a:xfrm flipV="1">
            <a:off x="2329183" y="4006235"/>
            <a:ext cx="1447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AutoShape 173"/>
          <p:cNvSpPr>
            <a:spLocks noChangeArrowheads="1"/>
          </p:cNvSpPr>
          <p:nvPr/>
        </p:nvSpPr>
        <p:spPr bwMode="auto">
          <a:xfrm>
            <a:off x="2040258" y="4301510"/>
            <a:ext cx="441325" cy="360363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54000" anchor="ctr"/>
          <a:lstStyle/>
          <a:p>
            <a:r>
              <a:rPr lang="en-US" altLang="ko-KR" sz="1800" i="1">
                <a:latin typeface="Lucida Sans Typewriter" charset="0"/>
                <a:cs typeface="맑은 고딕" charset="0"/>
              </a:rPr>
              <a:t>S</a:t>
            </a:r>
          </a:p>
        </p:txBody>
      </p:sp>
      <p:sp>
        <p:nvSpPr>
          <p:cNvPr id="56" name="Line 175"/>
          <p:cNvSpPr>
            <a:spLocks noChangeShapeType="1"/>
          </p:cNvSpPr>
          <p:nvPr/>
        </p:nvSpPr>
        <p:spPr bwMode="auto">
          <a:xfrm flipH="1">
            <a:off x="5834383" y="5031760"/>
            <a:ext cx="5334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AutoShape 166"/>
          <p:cNvSpPr>
            <a:spLocks noChangeArrowheads="1"/>
          </p:cNvSpPr>
          <p:nvPr/>
        </p:nvSpPr>
        <p:spPr bwMode="auto">
          <a:xfrm>
            <a:off x="5605783" y="5920760"/>
            <a:ext cx="441325" cy="360363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54000" anchor="ctr"/>
          <a:lstStyle/>
          <a:p>
            <a:r>
              <a:rPr lang="en-US" altLang="ko-KR" sz="1800" i="1">
                <a:latin typeface="Lucida Sans Typewriter" charset="0"/>
                <a:cs typeface="맑은 고딕" charset="0"/>
              </a:rPr>
              <a:t>S</a:t>
            </a:r>
          </a:p>
        </p:txBody>
      </p:sp>
      <p:sp>
        <p:nvSpPr>
          <p:cNvPr id="58" name="AutoShape 139"/>
          <p:cNvSpPr>
            <a:spLocks noChangeArrowheads="1"/>
          </p:cNvSpPr>
          <p:nvPr/>
        </p:nvSpPr>
        <p:spPr bwMode="auto">
          <a:xfrm>
            <a:off x="6155058" y="4826973"/>
            <a:ext cx="441325" cy="360362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54000" anchor="ctr"/>
          <a:lstStyle/>
          <a:p>
            <a:r>
              <a:rPr lang="en-US" altLang="ko-KR" sz="1800" i="1">
                <a:latin typeface="Lucida Sans Typewriter" charset="0"/>
                <a:cs typeface="맑은 고딕" charset="0"/>
              </a:rPr>
              <a:t>G</a:t>
            </a:r>
          </a:p>
        </p:txBody>
      </p:sp>
      <p:sp>
        <p:nvSpPr>
          <p:cNvPr id="59" name="AutoShape 172"/>
          <p:cNvSpPr>
            <a:spLocks noChangeArrowheads="1"/>
          </p:cNvSpPr>
          <p:nvPr/>
        </p:nvSpPr>
        <p:spPr bwMode="auto">
          <a:xfrm>
            <a:off x="3548383" y="3888760"/>
            <a:ext cx="441325" cy="360363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54000" anchor="ctr"/>
          <a:lstStyle/>
          <a:p>
            <a:r>
              <a:rPr lang="en-US" altLang="ko-KR" sz="1800" i="1">
                <a:latin typeface="Lucida Sans Typewriter" charset="0"/>
                <a:cs typeface="맑은 고딕" charset="0"/>
              </a:rPr>
              <a:t>S</a:t>
            </a:r>
          </a:p>
        </p:txBody>
      </p:sp>
      <p:graphicFrame>
        <p:nvGraphicFramePr>
          <p:cNvPr id="6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893566"/>
              </p:ext>
            </p:extLst>
          </p:nvPr>
        </p:nvGraphicFramePr>
        <p:xfrm>
          <a:off x="1125858" y="3888760"/>
          <a:ext cx="582612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5" name="Clip" r:id="rId3" imgW="1307948" imgH="1084823" progId="MS_ClipArt_Gallery.2">
                  <p:embed/>
                </p:oleObj>
              </mc:Choice>
              <mc:Fallback>
                <p:oleObj name="Clip" r:id="rId3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858" y="3888760"/>
                        <a:ext cx="582612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9291302"/>
              </p:ext>
            </p:extLst>
          </p:nvPr>
        </p:nvGraphicFramePr>
        <p:xfrm>
          <a:off x="1076645" y="4676160"/>
          <a:ext cx="582613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6" name="Clip" r:id="rId5" imgW="1307948" imgH="1084823" progId="MS_ClipArt_Gallery.2">
                  <p:embed/>
                </p:oleObj>
              </mc:Choice>
              <mc:Fallback>
                <p:oleObj name="Clip" r:id="rId5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6645" y="4676160"/>
                        <a:ext cx="582613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9695295"/>
              </p:ext>
            </p:extLst>
          </p:nvPr>
        </p:nvGraphicFramePr>
        <p:xfrm>
          <a:off x="1887858" y="5869960"/>
          <a:ext cx="582612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7" name="Clip" r:id="rId6" imgW="1307948" imgH="1084823" progId="MS_ClipArt_Gallery.2">
                  <p:embed/>
                </p:oleObj>
              </mc:Choice>
              <mc:Fallback>
                <p:oleObj name="Clip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7858" y="5869960"/>
                        <a:ext cx="582612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Line 171"/>
          <p:cNvSpPr>
            <a:spLocks noChangeShapeType="1"/>
          </p:cNvSpPr>
          <p:nvPr/>
        </p:nvSpPr>
        <p:spPr bwMode="auto">
          <a:xfrm flipV="1">
            <a:off x="6563045" y="500636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9443609"/>
              </p:ext>
            </p:extLst>
          </p:nvPr>
        </p:nvGraphicFramePr>
        <p:xfrm>
          <a:off x="5191445" y="3537923"/>
          <a:ext cx="914400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8" name="Clip" r:id="rId7" imgW="1307948" imgH="1084823" progId="MS_ClipArt_Gallery.2">
                  <p:embed/>
                </p:oleObj>
              </mc:Choice>
              <mc:Fallback>
                <p:oleObj name="Clip" r:id="rId7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445" y="3537923"/>
                        <a:ext cx="914400" cy="1036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471852"/>
              </p:ext>
            </p:extLst>
          </p:nvPr>
        </p:nvGraphicFramePr>
        <p:xfrm>
          <a:off x="7020245" y="5682635"/>
          <a:ext cx="83820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9" name="Clip" r:id="rId8" imgW="1307948" imgH="1084823" progId="MS_ClipArt_Gallery.2">
                  <p:embed/>
                </p:oleObj>
              </mc:Choice>
              <mc:Fallback>
                <p:oleObj name="Clip" r:id="rId8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45" y="5682635"/>
                        <a:ext cx="838200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956705"/>
              </p:ext>
            </p:extLst>
          </p:nvPr>
        </p:nvGraphicFramePr>
        <p:xfrm>
          <a:off x="3362645" y="6200160"/>
          <a:ext cx="582613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60" name="Clip" r:id="rId9" imgW="1307948" imgH="1084823" progId="MS_ClipArt_Gallery.2">
                  <p:embed/>
                </p:oleObj>
              </mc:Choice>
              <mc:Fallback>
                <p:oleObj name="Clip" r:id="rId9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645" y="6200160"/>
                        <a:ext cx="582613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Line 171"/>
          <p:cNvSpPr>
            <a:spLocks noChangeShapeType="1"/>
          </p:cNvSpPr>
          <p:nvPr/>
        </p:nvSpPr>
        <p:spPr bwMode="auto">
          <a:xfrm>
            <a:off x="1457645" y="4117360"/>
            <a:ext cx="6096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171"/>
          <p:cNvSpPr>
            <a:spLocks noChangeShapeType="1"/>
          </p:cNvSpPr>
          <p:nvPr/>
        </p:nvSpPr>
        <p:spPr bwMode="auto">
          <a:xfrm flipV="1">
            <a:off x="1533845" y="4650760"/>
            <a:ext cx="6858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Line 171"/>
          <p:cNvSpPr>
            <a:spLocks noChangeShapeType="1"/>
          </p:cNvSpPr>
          <p:nvPr/>
        </p:nvSpPr>
        <p:spPr bwMode="auto">
          <a:xfrm flipV="1">
            <a:off x="3972245" y="3888760"/>
            <a:ext cx="1295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Line 171"/>
          <p:cNvSpPr>
            <a:spLocks noChangeShapeType="1"/>
          </p:cNvSpPr>
          <p:nvPr/>
        </p:nvSpPr>
        <p:spPr bwMode="auto">
          <a:xfrm flipV="1">
            <a:off x="6029645" y="5946160"/>
            <a:ext cx="10668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TextBox 37"/>
          <p:cNvSpPr txBox="1">
            <a:spLocks noChangeArrowheads="1"/>
          </p:cNvSpPr>
          <p:nvPr/>
        </p:nvSpPr>
        <p:spPr bwMode="auto">
          <a:xfrm>
            <a:off x="6179202" y="3541237"/>
            <a:ext cx="110814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dirty="0"/>
              <a:t>DHCP </a:t>
            </a:r>
            <a:endParaRPr lang="en-US" dirty="0" smtClean="0"/>
          </a:p>
          <a:p>
            <a:pPr algn="ctr" eaLnBrk="1" hangingPunct="1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72" name="TextBox 38"/>
          <p:cNvSpPr txBox="1">
            <a:spLocks noChangeArrowheads="1"/>
          </p:cNvSpPr>
          <p:nvPr/>
        </p:nvSpPr>
        <p:spPr bwMode="auto">
          <a:xfrm>
            <a:off x="7893299" y="5648137"/>
            <a:ext cx="110814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dirty="0"/>
              <a:t>DNS </a:t>
            </a:r>
            <a:endParaRPr lang="en-US" dirty="0" smtClean="0"/>
          </a:p>
          <a:p>
            <a:pPr algn="ctr" eaLnBrk="1" hangingPunct="1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73" name="TextBox 39"/>
          <p:cNvSpPr txBox="1">
            <a:spLocks noChangeArrowheads="1"/>
          </p:cNvSpPr>
          <p:nvPr/>
        </p:nvSpPr>
        <p:spPr bwMode="auto">
          <a:xfrm>
            <a:off x="78735" y="3979332"/>
            <a:ext cx="1154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1.2.3.1</a:t>
            </a:r>
            <a:endParaRPr lang="en-US" dirty="0"/>
          </a:p>
        </p:txBody>
      </p:sp>
      <p:sp>
        <p:nvSpPr>
          <p:cNvPr id="74" name="TextBox 40"/>
          <p:cNvSpPr txBox="1">
            <a:spLocks noChangeArrowheads="1"/>
          </p:cNvSpPr>
          <p:nvPr/>
        </p:nvSpPr>
        <p:spPr bwMode="auto">
          <a:xfrm>
            <a:off x="774418" y="5222950"/>
            <a:ext cx="12928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1.2.3.76</a:t>
            </a:r>
          </a:p>
        </p:txBody>
      </p:sp>
      <p:sp>
        <p:nvSpPr>
          <p:cNvPr id="75" name="TextBox 41"/>
          <p:cNvSpPr txBox="1">
            <a:spLocks noChangeArrowheads="1"/>
          </p:cNvSpPr>
          <p:nvPr/>
        </p:nvSpPr>
        <p:spPr bwMode="auto">
          <a:xfrm>
            <a:off x="821033" y="6002080"/>
            <a:ext cx="1154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1.2.3.5</a:t>
            </a:r>
          </a:p>
        </p:txBody>
      </p:sp>
      <p:sp>
        <p:nvSpPr>
          <p:cNvPr id="76" name="TextBox 42"/>
          <p:cNvSpPr txBox="1">
            <a:spLocks noChangeArrowheads="1"/>
          </p:cNvSpPr>
          <p:nvPr/>
        </p:nvSpPr>
        <p:spPr bwMode="auto">
          <a:xfrm>
            <a:off x="3944605" y="6324995"/>
            <a:ext cx="14313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1.2.3.150</a:t>
            </a:r>
          </a:p>
        </p:txBody>
      </p:sp>
      <p:grpSp>
        <p:nvGrpSpPr>
          <p:cNvPr id="77" name="Group 6"/>
          <p:cNvGrpSpPr>
            <a:grpSpLocks/>
          </p:cNvGrpSpPr>
          <p:nvPr/>
        </p:nvGrpSpPr>
        <p:grpSpPr bwMode="auto">
          <a:xfrm>
            <a:off x="7629845" y="4441210"/>
            <a:ext cx="1290638" cy="1098550"/>
            <a:chOff x="2193" y="3325"/>
            <a:chExt cx="813" cy="692"/>
          </a:xfrm>
        </p:grpSpPr>
        <p:graphicFrame>
          <p:nvGraphicFramePr>
            <p:cNvPr id="78" name="Object 8"/>
            <p:cNvGraphicFramePr>
              <a:graphicFrameLocks noChangeAspect="1"/>
            </p:cNvGraphicFramePr>
            <p:nvPr/>
          </p:nvGraphicFramePr>
          <p:xfrm>
            <a:off x="2193" y="3325"/>
            <a:ext cx="813" cy="6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61" name="Photo Editor Photo" r:id="rId10" imgW="1905266" imgH="1390844" progId="MSPhotoEd.3">
                    <p:embed/>
                  </p:oleObj>
                </mc:Choice>
                <mc:Fallback>
                  <p:oleObj name="Photo Editor Photo" r:id="rId10" imgW="1905266" imgH="1390844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3" y="3325"/>
                          <a:ext cx="813" cy="6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9" name="Text Box 8"/>
            <p:cNvSpPr txBox="1">
              <a:spLocks noChangeArrowheads="1"/>
            </p:cNvSpPr>
            <p:nvPr/>
          </p:nvSpPr>
          <p:spPr bwMode="auto">
            <a:xfrm>
              <a:off x="2285" y="3501"/>
              <a:ext cx="68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Times New Roman" charset="0"/>
                </a:rPr>
                <a:t>Internet</a:t>
              </a:r>
            </a:p>
          </p:txBody>
        </p:sp>
      </p:grpSp>
      <p:sp>
        <p:nvSpPr>
          <p:cNvPr id="80" name="TextBox 47"/>
          <p:cNvSpPr txBox="1">
            <a:spLocks noChangeArrowheads="1"/>
          </p:cNvSpPr>
          <p:nvPr/>
        </p:nvSpPr>
        <p:spPr bwMode="auto">
          <a:xfrm>
            <a:off x="6486845" y="4345960"/>
            <a:ext cx="1325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1.2.3.0/24</a:t>
            </a:r>
          </a:p>
        </p:txBody>
      </p:sp>
      <p:cxnSp>
        <p:nvCxnSpPr>
          <p:cNvPr id="81" name="Straight Arrow Connector 49"/>
          <p:cNvCxnSpPr>
            <a:cxnSpLocks noChangeShapeType="1"/>
          </p:cNvCxnSpPr>
          <p:nvPr/>
        </p:nvCxnSpPr>
        <p:spPr bwMode="auto">
          <a:xfrm rot="10800000">
            <a:off x="6639245" y="4879360"/>
            <a:ext cx="1066800" cy="1588"/>
          </a:xfrm>
          <a:prstGeom prst="straightConnector1">
            <a:avLst/>
          </a:pr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" name="Straight Arrow Connector 50"/>
          <p:cNvCxnSpPr>
            <a:cxnSpLocks noChangeShapeType="1"/>
          </p:cNvCxnSpPr>
          <p:nvPr/>
        </p:nvCxnSpPr>
        <p:spPr bwMode="auto">
          <a:xfrm rot="10800000" flipH="1">
            <a:off x="6639245" y="5107960"/>
            <a:ext cx="1066800" cy="1588"/>
          </a:xfrm>
          <a:prstGeom prst="straightConnector1">
            <a:avLst/>
          </a:pr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3" name="TextBox 51"/>
          <p:cNvSpPr txBox="1">
            <a:spLocks noChangeArrowheads="1"/>
          </p:cNvSpPr>
          <p:nvPr/>
        </p:nvSpPr>
        <p:spPr bwMode="auto">
          <a:xfrm>
            <a:off x="6563045" y="5107960"/>
            <a:ext cx="1182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0.0.0.0/0</a:t>
            </a:r>
          </a:p>
        </p:txBody>
      </p:sp>
    </p:spTree>
    <p:extLst>
      <p:ext uri="{BB962C8B-B14F-4D97-AF65-F5344CB8AC3E}">
        <p14:creationId xmlns:p14="http://schemas.microsoft.com/office/powerpoint/2010/main" val="1634413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of Switches and Routers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reeform 178"/>
          <p:cNvSpPr>
            <a:spLocks/>
          </p:cNvSpPr>
          <p:nvPr/>
        </p:nvSpPr>
        <p:spPr bwMode="auto">
          <a:xfrm>
            <a:off x="3048000" y="2844800"/>
            <a:ext cx="4343400" cy="2590800"/>
          </a:xfrm>
          <a:custGeom>
            <a:avLst/>
            <a:gdLst>
              <a:gd name="T0" fmla="*/ 0 w 3376"/>
              <a:gd name="T1" fmla="*/ 2147483647 h 2392"/>
              <a:gd name="T2" fmla="*/ 2147483647 w 3376"/>
              <a:gd name="T3" fmla="*/ 2147483647 h 2392"/>
              <a:gd name="T4" fmla="*/ 2147483647 w 3376"/>
              <a:gd name="T5" fmla="*/ 2147483647 h 2392"/>
              <a:gd name="T6" fmla="*/ 2147483647 w 3376"/>
              <a:gd name="T7" fmla="*/ 2147483647 h 2392"/>
              <a:gd name="T8" fmla="*/ 2147483647 w 3376"/>
              <a:gd name="T9" fmla="*/ 2147483647 h 2392"/>
              <a:gd name="T10" fmla="*/ 2147483647 w 3376"/>
              <a:gd name="T11" fmla="*/ 2147483647 h 2392"/>
              <a:gd name="T12" fmla="*/ 2147483647 w 3376"/>
              <a:gd name="T13" fmla="*/ 2147483647 h 2392"/>
              <a:gd name="T14" fmla="*/ 0 w 3376"/>
              <a:gd name="T15" fmla="*/ 2147483647 h 23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376"/>
              <a:gd name="T25" fmla="*/ 0 h 2392"/>
              <a:gd name="T26" fmla="*/ 3376 w 3376"/>
              <a:gd name="T27" fmla="*/ 2392 h 239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376" h="2392">
                <a:moveTo>
                  <a:pt x="0" y="440"/>
                </a:moveTo>
                <a:cubicBezTo>
                  <a:pt x="0" y="608"/>
                  <a:pt x="176" y="968"/>
                  <a:pt x="336" y="1208"/>
                </a:cubicBezTo>
                <a:cubicBezTo>
                  <a:pt x="496" y="1448"/>
                  <a:pt x="576" y="1712"/>
                  <a:pt x="960" y="1880"/>
                </a:cubicBezTo>
                <a:cubicBezTo>
                  <a:pt x="1344" y="2048"/>
                  <a:pt x="2272" y="2392"/>
                  <a:pt x="2640" y="2216"/>
                </a:cubicBezTo>
                <a:cubicBezTo>
                  <a:pt x="3008" y="2040"/>
                  <a:pt x="3376" y="1176"/>
                  <a:pt x="3168" y="824"/>
                </a:cubicBezTo>
                <a:cubicBezTo>
                  <a:pt x="2960" y="472"/>
                  <a:pt x="1864" y="208"/>
                  <a:pt x="1392" y="104"/>
                </a:cubicBezTo>
                <a:cubicBezTo>
                  <a:pt x="920" y="0"/>
                  <a:pt x="568" y="144"/>
                  <a:pt x="336" y="200"/>
                </a:cubicBezTo>
                <a:cubicBezTo>
                  <a:pt x="104" y="256"/>
                  <a:pt x="0" y="272"/>
                  <a:pt x="0" y="440"/>
                </a:cubicBezTo>
                <a:close/>
              </a:path>
            </a:pathLst>
          </a:cu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28"/>
          <p:cNvSpPr>
            <a:spLocks/>
          </p:cNvSpPr>
          <p:nvPr/>
        </p:nvSpPr>
        <p:spPr bwMode="auto">
          <a:xfrm>
            <a:off x="2590800" y="4597400"/>
            <a:ext cx="1676400" cy="1066800"/>
          </a:xfrm>
          <a:custGeom>
            <a:avLst/>
            <a:gdLst>
              <a:gd name="T0" fmla="*/ 2147483647 w 1344"/>
              <a:gd name="T1" fmla="*/ 2147483647 h 904"/>
              <a:gd name="T2" fmla="*/ 2147483647 w 1344"/>
              <a:gd name="T3" fmla="*/ 2147483647 h 904"/>
              <a:gd name="T4" fmla="*/ 2147483647 w 1344"/>
              <a:gd name="T5" fmla="*/ 2147483647 h 904"/>
              <a:gd name="T6" fmla="*/ 2147483647 w 1344"/>
              <a:gd name="T7" fmla="*/ 2147483647 h 904"/>
              <a:gd name="T8" fmla="*/ 2147483647 w 1344"/>
              <a:gd name="T9" fmla="*/ 2147483647 h 904"/>
              <a:gd name="T10" fmla="*/ 2147483647 w 1344"/>
              <a:gd name="T11" fmla="*/ 2147483647 h 904"/>
              <a:gd name="T12" fmla="*/ 2147483647 w 1344"/>
              <a:gd name="T13" fmla="*/ 2147483647 h 904"/>
              <a:gd name="T14" fmla="*/ 2147483647 w 1344"/>
              <a:gd name="T15" fmla="*/ 2147483647 h 904"/>
              <a:gd name="T16" fmla="*/ 2147483647 w 1344"/>
              <a:gd name="T17" fmla="*/ 2147483647 h 90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44"/>
              <a:gd name="T28" fmla="*/ 0 h 904"/>
              <a:gd name="T29" fmla="*/ 1344 w 1344"/>
              <a:gd name="T30" fmla="*/ 904 h 90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44" h="904">
                <a:moveTo>
                  <a:pt x="768" y="8"/>
                </a:moveTo>
                <a:cubicBezTo>
                  <a:pt x="624" y="0"/>
                  <a:pt x="400" y="8"/>
                  <a:pt x="288" y="56"/>
                </a:cubicBezTo>
                <a:cubicBezTo>
                  <a:pt x="176" y="104"/>
                  <a:pt x="136" y="208"/>
                  <a:pt x="96" y="296"/>
                </a:cubicBezTo>
                <a:cubicBezTo>
                  <a:pt x="56" y="384"/>
                  <a:pt x="0" y="488"/>
                  <a:pt x="48" y="584"/>
                </a:cubicBezTo>
                <a:cubicBezTo>
                  <a:pt x="96" y="680"/>
                  <a:pt x="200" y="840"/>
                  <a:pt x="384" y="872"/>
                </a:cubicBezTo>
                <a:cubicBezTo>
                  <a:pt x="568" y="904"/>
                  <a:pt x="992" y="864"/>
                  <a:pt x="1152" y="776"/>
                </a:cubicBezTo>
                <a:cubicBezTo>
                  <a:pt x="1312" y="688"/>
                  <a:pt x="1344" y="456"/>
                  <a:pt x="1344" y="344"/>
                </a:cubicBezTo>
                <a:cubicBezTo>
                  <a:pt x="1344" y="232"/>
                  <a:pt x="1248" y="160"/>
                  <a:pt x="1152" y="104"/>
                </a:cubicBezTo>
                <a:cubicBezTo>
                  <a:pt x="1056" y="48"/>
                  <a:pt x="912" y="16"/>
                  <a:pt x="768" y="8"/>
                </a:cubicBezTo>
                <a:close/>
              </a:path>
            </a:pathLst>
          </a:custGeom>
          <a:solidFill>
            <a:srgbClr val="99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9"/>
          <p:cNvSpPr>
            <a:spLocks/>
          </p:cNvSpPr>
          <p:nvPr/>
        </p:nvSpPr>
        <p:spPr bwMode="auto">
          <a:xfrm>
            <a:off x="381000" y="2362200"/>
            <a:ext cx="2781300" cy="2057400"/>
          </a:xfrm>
          <a:custGeom>
            <a:avLst/>
            <a:gdLst>
              <a:gd name="T0" fmla="*/ 2147483647 w 1464"/>
              <a:gd name="T1" fmla="*/ 2147483647 h 904"/>
              <a:gd name="T2" fmla="*/ 2147483647 w 1464"/>
              <a:gd name="T3" fmla="*/ 2147483647 h 904"/>
              <a:gd name="T4" fmla="*/ 2147483647 w 1464"/>
              <a:gd name="T5" fmla="*/ 2147483647 h 904"/>
              <a:gd name="T6" fmla="*/ 2147483647 w 1464"/>
              <a:gd name="T7" fmla="*/ 2147483647 h 904"/>
              <a:gd name="T8" fmla="*/ 2147483647 w 1464"/>
              <a:gd name="T9" fmla="*/ 2147483647 h 904"/>
              <a:gd name="T10" fmla="*/ 2147483647 w 1464"/>
              <a:gd name="T11" fmla="*/ 2147483647 h 904"/>
              <a:gd name="T12" fmla="*/ 2147483647 w 1464"/>
              <a:gd name="T13" fmla="*/ 2147483647 h 904"/>
              <a:gd name="T14" fmla="*/ 2147483647 w 1464"/>
              <a:gd name="T15" fmla="*/ 2147483647 h 904"/>
              <a:gd name="T16" fmla="*/ 2147483647 w 1464"/>
              <a:gd name="T17" fmla="*/ 2147483647 h 90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464"/>
              <a:gd name="T28" fmla="*/ 0 h 904"/>
              <a:gd name="T29" fmla="*/ 1464 w 1464"/>
              <a:gd name="T30" fmla="*/ 904 h 90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464" h="904">
                <a:moveTo>
                  <a:pt x="440" y="72"/>
                </a:moveTo>
                <a:cubicBezTo>
                  <a:pt x="320" y="120"/>
                  <a:pt x="112" y="208"/>
                  <a:pt x="56" y="312"/>
                </a:cubicBezTo>
                <a:cubicBezTo>
                  <a:pt x="0" y="416"/>
                  <a:pt x="16" y="600"/>
                  <a:pt x="104" y="696"/>
                </a:cubicBezTo>
                <a:cubicBezTo>
                  <a:pt x="192" y="792"/>
                  <a:pt x="392" y="872"/>
                  <a:pt x="584" y="888"/>
                </a:cubicBezTo>
                <a:cubicBezTo>
                  <a:pt x="776" y="904"/>
                  <a:pt x="1112" y="872"/>
                  <a:pt x="1256" y="792"/>
                </a:cubicBezTo>
                <a:cubicBezTo>
                  <a:pt x="1400" y="712"/>
                  <a:pt x="1464" y="504"/>
                  <a:pt x="1448" y="408"/>
                </a:cubicBezTo>
                <a:cubicBezTo>
                  <a:pt x="1432" y="312"/>
                  <a:pt x="1272" y="280"/>
                  <a:pt x="1160" y="216"/>
                </a:cubicBezTo>
                <a:cubicBezTo>
                  <a:pt x="1048" y="152"/>
                  <a:pt x="896" y="48"/>
                  <a:pt x="776" y="24"/>
                </a:cubicBezTo>
                <a:cubicBezTo>
                  <a:pt x="656" y="0"/>
                  <a:pt x="560" y="24"/>
                  <a:pt x="440" y="72"/>
                </a:cubicBezTo>
                <a:close/>
              </a:path>
            </a:pathLst>
          </a:custGeom>
          <a:solidFill>
            <a:srgbClr val="99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30"/>
          <p:cNvSpPr>
            <a:spLocks noChangeShapeType="1"/>
          </p:cNvSpPr>
          <p:nvPr/>
        </p:nvSpPr>
        <p:spPr bwMode="auto">
          <a:xfrm flipH="1" flipV="1">
            <a:off x="4648200" y="2921000"/>
            <a:ext cx="1981200" cy="205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33"/>
          <p:cNvSpPr>
            <a:spLocks noChangeShapeType="1"/>
          </p:cNvSpPr>
          <p:nvPr/>
        </p:nvSpPr>
        <p:spPr bwMode="auto">
          <a:xfrm>
            <a:off x="3200400" y="3581400"/>
            <a:ext cx="60960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34"/>
          <p:cNvSpPr>
            <a:spLocks noChangeShapeType="1"/>
          </p:cNvSpPr>
          <p:nvPr/>
        </p:nvSpPr>
        <p:spPr bwMode="auto">
          <a:xfrm>
            <a:off x="4648200" y="2921000"/>
            <a:ext cx="2667000" cy="1031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35"/>
          <p:cNvSpPr>
            <a:spLocks noChangeShapeType="1"/>
          </p:cNvSpPr>
          <p:nvPr/>
        </p:nvSpPr>
        <p:spPr bwMode="auto">
          <a:xfrm flipV="1">
            <a:off x="4038600" y="2971800"/>
            <a:ext cx="533400" cy="1600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36"/>
          <p:cNvSpPr>
            <a:spLocks noChangeShapeType="1"/>
          </p:cNvSpPr>
          <p:nvPr/>
        </p:nvSpPr>
        <p:spPr bwMode="auto">
          <a:xfrm>
            <a:off x="4038600" y="4672013"/>
            <a:ext cx="2514600" cy="4333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AutoShape 138"/>
          <p:cNvSpPr>
            <a:spLocks noChangeArrowheads="1"/>
          </p:cNvSpPr>
          <p:nvPr/>
        </p:nvSpPr>
        <p:spPr bwMode="auto">
          <a:xfrm>
            <a:off x="3657600" y="4495800"/>
            <a:ext cx="441325" cy="360363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54000" anchor="ctr"/>
          <a:lstStyle/>
          <a:p>
            <a:r>
              <a:rPr lang="en-US" altLang="ko-KR" sz="1800" i="1">
                <a:latin typeface="Lucida Sans Typewriter" charset="0"/>
                <a:cs typeface="맑은 고딕" charset="0"/>
              </a:rPr>
              <a:t>R</a:t>
            </a:r>
          </a:p>
        </p:txBody>
      </p:sp>
      <p:sp>
        <p:nvSpPr>
          <p:cNvPr id="14" name="Freeform 165"/>
          <p:cNvSpPr>
            <a:spLocks/>
          </p:cNvSpPr>
          <p:nvPr/>
        </p:nvSpPr>
        <p:spPr bwMode="auto">
          <a:xfrm>
            <a:off x="5876925" y="4978400"/>
            <a:ext cx="1689100" cy="965200"/>
          </a:xfrm>
          <a:custGeom>
            <a:avLst/>
            <a:gdLst>
              <a:gd name="T0" fmla="*/ 2147483647 w 1496"/>
              <a:gd name="T1" fmla="*/ 2147483647 h 768"/>
              <a:gd name="T2" fmla="*/ 2147483647 w 1496"/>
              <a:gd name="T3" fmla="*/ 2147483647 h 768"/>
              <a:gd name="T4" fmla="*/ 2147483647 w 1496"/>
              <a:gd name="T5" fmla="*/ 2147483647 h 768"/>
              <a:gd name="T6" fmla="*/ 2147483647 w 1496"/>
              <a:gd name="T7" fmla="*/ 2147483647 h 768"/>
              <a:gd name="T8" fmla="*/ 2147483647 w 1496"/>
              <a:gd name="T9" fmla="*/ 2147483647 h 768"/>
              <a:gd name="T10" fmla="*/ 2147483647 w 1496"/>
              <a:gd name="T11" fmla="*/ 2147483647 h 768"/>
              <a:gd name="T12" fmla="*/ 2147483647 w 1496"/>
              <a:gd name="T13" fmla="*/ 0 h 768"/>
              <a:gd name="T14" fmla="*/ 2147483647 w 1496"/>
              <a:gd name="T15" fmla="*/ 2147483647 h 7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496"/>
              <a:gd name="T25" fmla="*/ 0 h 768"/>
              <a:gd name="T26" fmla="*/ 1496 w 1496"/>
              <a:gd name="T27" fmla="*/ 768 h 7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496" h="768">
                <a:moveTo>
                  <a:pt x="344" y="192"/>
                </a:moveTo>
                <a:cubicBezTo>
                  <a:pt x="168" y="248"/>
                  <a:pt x="152" y="264"/>
                  <a:pt x="104" y="336"/>
                </a:cubicBezTo>
                <a:cubicBezTo>
                  <a:pt x="56" y="408"/>
                  <a:pt x="0" y="552"/>
                  <a:pt x="56" y="624"/>
                </a:cubicBezTo>
                <a:cubicBezTo>
                  <a:pt x="112" y="696"/>
                  <a:pt x="256" y="768"/>
                  <a:pt x="440" y="768"/>
                </a:cubicBezTo>
                <a:cubicBezTo>
                  <a:pt x="624" y="768"/>
                  <a:pt x="984" y="720"/>
                  <a:pt x="1160" y="624"/>
                </a:cubicBezTo>
                <a:cubicBezTo>
                  <a:pt x="1336" y="528"/>
                  <a:pt x="1496" y="296"/>
                  <a:pt x="1496" y="192"/>
                </a:cubicBezTo>
                <a:cubicBezTo>
                  <a:pt x="1496" y="88"/>
                  <a:pt x="1352" y="0"/>
                  <a:pt x="1160" y="0"/>
                </a:cubicBezTo>
                <a:cubicBezTo>
                  <a:pt x="968" y="0"/>
                  <a:pt x="520" y="136"/>
                  <a:pt x="344" y="192"/>
                </a:cubicBezTo>
                <a:close/>
              </a:path>
            </a:pathLst>
          </a:custGeom>
          <a:solidFill>
            <a:srgbClr val="99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67"/>
          <p:cNvSpPr>
            <a:spLocks/>
          </p:cNvSpPr>
          <p:nvPr/>
        </p:nvSpPr>
        <p:spPr bwMode="auto">
          <a:xfrm>
            <a:off x="3513138" y="1930400"/>
            <a:ext cx="1981200" cy="1003300"/>
          </a:xfrm>
          <a:custGeom>
            <a:avLst/>
            <a:gdLst>
              <a:gd name="T0" fmla="*/ 2147483647 w 1544"/>
              <a:gd name="T1" fmla="*/ 2147483647 h 728"/>
              <a:gd name="T2" fmla="*/ 2147483647 w 1544"/>
              <a:gd name="T3" fmla="*/ 2147483647 h 728"/>
              <a:gd name="T4" fmla="*/ 2147483647 w 1544"/>
              <a:gd name="T5" fmla="*/ 2147483647 h 728"/>
              <a:gd name="T6" fmla="*/ 2147483647 w 1544"/>
              <a:gd name="T7" fmla="*/ 2147483647 h 728"/>
              <a:gd name="T8" fmla="*/ 2147483647 w 1544"/>
              <a:gd name="T9" fmla="*/ 2147483647 h 728"/>
              <a:gd name="T10" fmla="*/ 2147483647 w 1544"/>
              <a:gd name="T11" fmla="*/ 2147483647 h 728"/>
              <a:gd name="T12" fmla="*/ 2147483647 w 1544"/>
              <a:gd name="T13" fmla="*/ 2147483647 h 728"/>
              <a:gd name="T14" fmla="*/ 2147483647 w 1544"/>
              <a:gd name="T15" fmla="*/ 2147483647 h 728"/>
              <a:gd name="T16" fmla="*/ 2147483647 w 1544"/>
              <a:gd name="T17" fmla="*/ 2147483647 h 72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44"/>
              <a:gd name="T28" fmla="*/ 0 h 728"/>
              <a:gd name="T29" fmla="*/ 1544 w 1544"/>
              <a:gd name="T30" fmla="*/ 728 h 72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44" h="728">
                <a:moveTo>
                  <a:pt x="136" y="240"/>
                </a:moveTo>
                <a:cubicBezTo>
                  <a:pt x="24" y="312"/>
                  <a:pt x="0" y="408"/>
                  <a:pt x="40" y="480"/>
                </a:cubicBezTo>
                <a:cubicBezTo>
                  <a:pt x="80" y="552"/>
                  <a:pt x="240" y="632"/>
                  <a:pt x="376" y="672"/>
                </a:cubicBezTo>
                <a:cubicBezTo>
                  <a:pt x="512" y="712"/>
                  <a:pt x="688" y="728"/>
                  <a:pt x="856" y="720"/>
                </a:cubicBezTo>
                <a:cubicBezTo>
                  <a:pt x="1024" y="712"/>
                  <a:pt x="1272" y="688"/>
                  <a:pt x="1384" y="624"/>
                </a:cubicBezTo>
                <a:cubicBezTo>
                  <a:pt x="1496" y="560"/>
                  <a:pt x="1544" y="432"/>
                  <a:pt x="1528" y="336"/>
                </a:cubicBezTo>
                <a:cubicBezTo>
                  <a:pt x="1512" y="240"/>
                  <a:pt x="1424" y="96"/>
                  <a:pt x="1288" y="48"/>
                </a:cubicBezTo>
                <a:cubicBezTo>
                  <a:pt x="1152" y="0"/>
                  <a:pt x="904" y="16"/>
                  <a:pt x="712" y="48"/>
                </a:cubicBezTo>
                <a:cubicBezTo>
                  <a:pt x="520" y="80"/>
                  <a:pt x="248" y="168"/>
                  <a:pt x="136" y="240"/>
                </a:cubicBezTo>
                <a:close/>
              </a:path>
            </a:pathLst>
          </a:custGeom>
          <a:solidFill>
            <a:srgbClr val="99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71"/>
          <p:cNvSpPr>
            <a:spLocks noChangeShapeType="1"/>
          </p:cNvSpPr>
          <p:nvPr/>
        </p:nvSpPr>
        <p:spPr bwMode="auto">
          <a:xfrm flipV="1">
            <a:off x="3200400" y="2962275"/>
            <a:ext cx="1447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AutoShape 173"/>
          <p:cNvSpPr>
            <a:spLocks noChangeArrowheads="1"/>
          </p:cNvSpPr>
          <p:nvPr/>
        </p:nvSpPr>
        <p:spPr bwMode="auto">
          <a:xfrm>
            <a:off x="2911475" y="3257550"/>
            <a:ext cx="441325" cy="360363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54000" anchor="ctr"/>
          <a:lstStyle/>
          <a:p>
            <a:r>
              <a:rPr lang="en-US" altLang="ko-KR" sz="1800" i="1">
                <a:latin typeface="Lucida Sans Typewriter" charset="0"/>
                <a:cs typeface="맑은 고딕" charset="0"/>
              </a:rPr>
              <a:t>R</a:t>
            </a:r>
          </a:p>
        </p:txBody>
      </p:sp>
      <p:sp>
        <p:nvSpPr>
          <p:cNvPr id="18" name="Line 175"/>
          <p:cNvSpPr>
            <a:spLocks noChangeShapeType="1"/>
          </p:cNvSpPr>
          <p:nvPr/>
        </p:nvSpPr>
        <p:spPr bwMode="auto">
          <a:xfrm flipH="1">
            <a:off x="6705600" y="3987800"/>
            <a:ext cx="533400" cy="9906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AutoShape 166"/>
          <p:cNvSpPr>
            <a:spLocks noChangeArrowheads="1"/>
          </p:cNvSpPr>
          <p:nvPr/>
        </p:nvSpPr>
        <p:spPr bwMode="auto">
          <a:xfrm>
            <a:off x="6477000" y="4876800"/>
            <a:ext cx="441325" cy="360363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54000" anchor="ctr"/>
          <a:lstStyle/>
          <a:p>
            <a:r>
              <a:rPr lang="en-US" altLang="ko-KR" sz="1800" i="1">
                <a:latin typeface="Lucida Sans Typewriter" charset="0"/>
                <a:cs typeface="맑은 고딕" charset="0"/>
              </a:rPr>
              <a:t>R</a:t>
            </a:r>
          </a:p>
        </p:txBody>
      </p:sp>
      <p:sp>
        <p:nvSpPr>
          <p:cNvPr id="20" name="AutoShape 139"/>
          <p:cNvSpPr>
            <a:spLocks noChangeArrowheads="1"/>
          </p:cNvSpPr>
          <p:nvPr/>
        </p:nvSpPr>
        <p:spPr bwMode="auto">
          <a:xfrm>
            <a:off x="7026275" y="3783013"/>
            <a:ext cx="441325" cy="360362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54000" anchor="ctr"/>
          <a:lstStyle/>
          <a:p>
            <a:r>
              <a:rPr lang="en-US" altLang="ko-KR" sz="1800" i="1">
                <a:latin typeface="Lucida Sans Typewriter" charset="0"/>
                <a:cs typeface="맑은 고딕" charset="0"/>
              </a:rPr>
              <a:t>R</a:t>
            </a:r>
          </a:p>
        </p:txBody>
      </p:sp>
      <p:sp>
        <p:nvSpPr>
          <p:cNvPr id="21" name="Text Box 176"/>
          <p:cNvSpPr txBox="1">
            <a:spLocks noChangeArrowheads="1"/>
          </p:cNvSpPr>
          <p:nvPr/>
        </p:nvSpPr>
        <p:spPr bwMode="auto">
          <a:xfrm>
            <a:off x="609600" y="2897188"/>
            <a:ext cx="2260600" cy="12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 sz="1800">
                <a:latin typeface="Trebuchet MS" charset="0"/>
                <a:cs typeface="맑은 고딕" charset="0"/>
              </a:rPr>
              <a:t>Ethernet Bridging</a:t>
            </a:r>
          </a:p>
          <a:p>
            <a:pPr eaLnBrk="1" hangingPunct="1"/>
            <a:r>
              <a:rPr lang="en-US" altLang="ko-KR" sz="1400">
                <a:latin typeface="Trebuchet MS" charset="0"/>
                <a:cs typeface="맑은 고딕" charset="0"/>
              </a:rPr>
              <a:t> - Flat addressing</a:t>
            </a:r>
          </a:p>
          <a:p>
            <a:pPr eaLnBrk="1" hangingPunct="1"/>
            <a:r>
              <a:rPr lang="en-US" altLang="ko-KR" sz="1400">
                <a:latin typeface="Trebuchet MS" charset="0"/>
                <a:cs typeface="맑은 고딕" charset="0"/>
              </a:rPr>
              <a:t> - Self-learning</a:t>
            </a:r>
          </a:p>
          <a:p>
            <a:pPr eaLnBrk="1" hangingPunct="1"/>
            <a:r>
              <a:rPr lang="en-US" altLang="ko-KR" sz="1400">
                <a:latin typeface="Trebuchet MS" charset="0"/>
                <a:cs typeface="맑은 고딕" charset="0"/>
              </a:rPr>
              <a:t> - Flooding</a:t>
            </a:r>
            <a:br>
              <a:rPr lang="en-US" altLang="ko-KR" sz="1400">
                <a:latin typeface="Trebuchet MS" charset="0"/>
                <a:cs typeface="맑은 고딕" charset="0"/>
              </a:rPr>
            </a:br>
            <a:r>
              <a:rPr lang="en-US" altLang="ko-KR" sz="1400">
                <a:latin typeface="Trebuchet MS" charset="0"/>
                <a:cs typeface="맑은 고딕" charset="0"/>
              </a:rPr>
              <a:t> - Forwarding along a tree</a:t>
            </a:r>
          </a:p>
        </p:txBody>
      </p:sp>
      <p:sp>
        <p:nvSpPr>
          <p:cNvPr id="22" name="Text Box 177"/>
          <p:cNvSpPr txBox="1">
            <a:spLocks noChangeArrowheads="1"/>
          </p:cNvSpPr>
          <p:nvPr/>
        </p:nvSpPr>
        <p:spPr bwMode="auto">
          <a:xfrm>
            <a:off x="3871913" y="3276600"/>
            <a:ext cx="2909887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 sz="1800">
                <a:latin typeface="Trebuchet MS" charset="0"/>
                <a:cs typeface="맑은 고딕" charset="0"/>
              </a:rPr>
              <a:t>IP Routing</a:t>
            </a:r>
          </a:p>
          <a:p>
            <a:pPr eaLnBrk="1" hangingPunct="1"/>
            <a:r>
              <a:rPr lang="en-US" altLang="ko-KR" sz="1400">
                <a:latin typeface="Trebuchet MS" charset="0"/>
                <a:cs typeface="맑은 고딕" charset="0"/>
              </a:rPr>
              <a:t> - Hierarchical addressing</a:t>
            </a:r>
          </a:p>
          <a:p>
            <a:pPr eaLnBrk="1" hangingPunct="1"/>
            <a:r>
              <a:rPr lang="en-US" altLang="ko-KR" sz="1400">
                <a:latin typeface="Trebuchet MS" charset="0"/>
                <a:cs typeface="맑은 고딕" charset="0"/>
              </a:rPr>
              <a:t> - Subnet configuration</a:t>
            </a:r>
          </a:p>
          <a:p>
            <a:pPr eaLnBrk="1" hangingPunct="1"/>
            <a:r>
              <a:rPr lang="en-US" altLang="ko-KR" sz="1400">
                <a:latin typeface="Trebuchet MS" charset="0"/>
                <a:cs typeface="맑은 고딕" charset="0"/>
              </a:rPr>
              <a:t> - Host configuration</a:t>
            </a:r>
          </a:p>
          <a:p>
            <a:pPr eaLnBrk="1" hangingPunct="1"/>
            <a:r>
              <a:rPr lang="en-US" altLang="ko-KR" sz="1400">
                <a:latin typeface="Trebuchet MS" charset="0"/>
                <a:cs typeface="맑은 고딕" charset="0"/>
              </a:rPr>
              <a:t> - Forwarding along shortest paths</a:t>
            </a:r>
          </a:p>
        </p:txBody>
      </p:sp>
      <p:sp>
        <p:nvSpPr>
          <p:cNvPr id="23" name="AutoShape 172"/>
          <p:cNvSpPr>
            <a:spLocks noChangeArrowheads="1"/>
          </p:cNvSpPr>
          <p:nvPr/>
        </p:nvSpPr>
        <p:spPr bwMode="auto">
          <a:xfrm>
            <a:off x="4419600" y="2844800"/>
            <a:ext cx="441325" cy="360363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54000" anchor="ctr"/>
          <a:lstStyle/>
          <a:p>
            <a:r>
              <a:rPr lang="en-US" altLang="ko-KR" sz="1800" i="1">
                <a:latin typeface="Lucida Sans Typewriter" charset="0"/>
                <a:cs typeface="맑은 고딕" charset="0"/>
              </a:rPr>
              <a:t>R</a:t>
            </a:r>
          </a:p>
        </p:txBody>
      </p:sp>
      <p:sp>
        <p:nvSpPr>
          <p:cNvPr id="24" name="TextBox 24"/>
          <p:cNvSpPr txBox="1">
            <a:spLocks noChangeArrowheads="1"/>
          </p:cNvSpPr>
          <p:nvPr/>
        </p:nvSpPr>
        <p:spPr bwMode="auto">
          <a:xfrm>
            <a:off x="838200" y="4191000"/>
            <a:ext cx="1611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1.2.3.192/26</a:t>
            </a:r>
          </a:p>
        </p:txBody>
      </p:sp>
      <p:sp>
        <p:nvSpPr>
          <p:cNvPr id="25" name="TextBox 25"/>
          <p:cNvSpPr txBox="1">
            <a:spLocks noChangeArrowheads="1"/>
          </p:cNvSpPr>
          <p:nvPr/>
        </p:nvSpPr>
        <p:spPr bwMode="auto">
          <a:xfrm>
            <a:off x="2667000" y="4953000"/>
            <a:ext cx="1611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1.2.3.128/26</a:t>
            </a:r>
          </a:p>
        </p:txBody>
      </p:sp>
      <p:sp>
        <p:nvSpPr>
          <p:cNvPr id="26" name="TextBox 26"/>
          <p:cNvSpPr txBox="1">
            <a:spLocks noChangeArrowheads="1"/>
          </p:cNvSpPr>
          <p:nvPr/>
        </p:nvSpPr>
        <p:spPr bwMode="auto">
          <a:xfrm>
            <a:off x="3679455" y="2236775"/>
            <a:ext cx="1325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/>
              <a:t>1.2.3.0/26</a:t>
            </a:r>
          </a:p>
        </p:txBody>
      </p:sp>
      <p:sp>
        <p:nvSpPr>
          <p:cNvPr id="27" name="TextBox 27"/>
          <p:cNvSpPr txBox="1">
            <a:spLocks noChangeArrowheads="1"/>
          </p:cNvSpPr>
          <p:nvPr/>
        </p:nvSpPr>
        <p:spPr bwMode="auto">
          <a:xfrm>
            <a:off x="6019800" y="5257800"/>
            <a:ext cx="14684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1.2.3.64/26</a:t>
            </a:r>
          </a:p>
        </p:txBody>
      </p:sp>
      <p:sp>
        <p:nvSpPr>
          <p:cNvPr id="28" name="Line 171"/>
          <p:cNvSpPr>
            <a:spLocks noChangeShapeType="1"/>
          </p:cNvSpPr>
          <p:nvPr/>
        </p:nvSpPr>
        <p:spPr bwMode="auto">
          <a:xfrm flipV="1">
            <a:off x="7467600" y="39624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9" name="Group 6"/>
          <p:cNvGrpSpPr>
            <a:grpSpLocks/>
          </p:cNvGrpSpPr>
          <p:nvPr/>
        </p:nvGrpSpPr>
        <p:grpSpPr bwMode="auto">
          <a:xfrm>
            <a:off x="7777163" y="3429000"/>
            <a:ext cx="1290637" cy="1098550"/>
            <a:chOff x="2193" y="3325"/>
            <a:chExt cx="813" cy="692"/>
          </a:xfrm>
        </p:grpSpPr>
        <p:graphicFrame>
          <p:nvGraphicFramePr>
            <p:cNvPr id="30" name="Object 2"/>
            <p:cNvGraphicFramePr>
              <a:graphicFrameLocks noChangeAspect="1"/>
            </p:cNvGraphicFramePr>
            <p:nvPr/>
          </p:nvGraphicFramePr>
          <p:xfrm>
            <a:off x="2193" y="3325"/>
            <a:ext cx="813" cy="6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79" name="Photo Editor Photo" r:id="rId3" imgW="1905266" imgH="1390844" progId="MSPhotoEd.3">
                    <p:embed/>
                  </p:oleObj>
                </mc:Choice>
                <mc:Fallback>
                  <p:oleObj name="Photo Editor Photo" r:id="rId3" imgW="1905266" imgH="1390844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3" y="3325"/>
                          <a:ext cx="813" cy="6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" name="Text Box 8"/>
            <p:cNvSpPr txBox="1">
              <a:spLocks noChangeArrowheads="1"/>
            </p:cNvSpPr>
            <p:nvPr/>
          </p:nvSpPr>
          <p:spPr bwMode="auto">
            <a:xfrm>
              <a:off x="2285" y="3501"/>
              <a:ext cx="68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Times New Roman" charset="0"/>
                </a:rPr>
                <a:t>Internet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1382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Virtual Local Area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Group related hosts</a:t>
            </a:r>
          </a:p>
          <a:p>
            <a:pPr lvl="1"/>
            <a:r>
              <a:rPr lang="en-US" dirty="0" smtClean="0"/>
              <a:t>Same company </a:t>
            </a:r>
          </a:p>
          <a:p>
            <a:pPr lvl="1"/>
            <a:r>
              <a:rPr lang="en-US" dirty="0" smtClean="0"/>
              <a:t>Same role (e.g., faculty vs. students)</a:t>
            </a:r>
          </a:p>
          <a:p>
            <a:pPr lvl="1"/>
            <a:r>
              <a:rPr lang="en-US" dirty="0" smtClean="0"/>
              <a:t>All </a:t>
            </a:r>
            <a:r>
              <a:rPr lang="en-US" dirty="0" err="1" smtClean="0"/>
              <a:t>WiFi</a:t>
            </a:r>
            <a:r>
              <a:rPr lang="en-US" dirty="0" smtClean="0"/>
              <a:t> users</a:t>
            </a:r>
          </a:p>
          <a:p>
            <a:r>
              <a:rPr lang="en-US" dirty="0" smtClean="0"/>
              <a:t>Treat them as a single LAN</a:t>
            </a:r>
          </a:p>
          <a:p>
            <a:pPr lvl="1"/>
            <a:r>
              <a:rPr lang="en-US" dirty="0" smtClean="0"/>
              <a:t>Single IP address block</a:t>
            </a:r>
          </a:p>
          <a:p>
            <a:pPr lvl="1"/>
            <a:r>
              <a:rPr lang="en-US" dirty="0" smtClean="0"/>
              <a:t>Single broadcast domain</a:t>
            </a:r>
          </a:p>
          <a:p>
            <a:pPr lvl="1"/>
            <a:r>
              <a:rPr lang="en-US" dirty="0" smtClean="0"/>
              <a:t>No access control</a:t>
            </a:r>
          </a:p>
          <a:p>
            <a:r>
              <a:rPr lang="en-US" dirty="0" smtClean="0"/>
              <a:t>Independent of their location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22961" y="6198255"/>
            <a:ext cx="51938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Rewire the network in software!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097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Two VLANs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843213" y="3251200"/>
            <a:ext cx="355600" cy="889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68925" y="3251200"/>
            <a:ext cx="355600" cy="889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267075" y="3213100"/>
            <a:ext cx="21494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1422400" y="1600200"/>
            <a:ext cx="460375" cy="3460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1423988" y="2867025"/>
            <a:ext cx="460375" cy="3460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1423988" y="3403600"/>
            <a:ext cx="460375" cy="3460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7"/>
          <p:cNvSpPr>
            <a:spLocks noChangeArrowheads="1"/>
          </p:cNvSpPr>
          <p:nvPr/>
        </p:nvSpPr>
        <p:spPr bwMode="auto">
          <a:xfrm>
            <a:off x="1423988" y="3941763"/>
            <a:ext cx="460375" cy="3460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1423988" y="4479925"/>
            <a:ext cx="460375" cy="3460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9"/>
          <p:cNvSpPr>
            <a:spLocks noChangeShapeType="1"/>
          </p:cNvSpPr>
          <p:nvPr/>
        </p:nvSpPr>
        <p:spPr bwMode="auto">
          <a:xfrm>
            <a:off x="1865313" y="3021013"/>
            <a:ext cx="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20"/>
          <p:cNvSpPr>
            <a:spLocks noChangeShapeType="1"/>
          </p:cNvSpPr>
          <p:nvPr/>
        </p:nvSpPr>
        <p:spPr bwMode="auto">
          <a:xfrm>
            <a:off x="1884363" y="3021013"/>
            <a:ext cx="1112837" cy="1158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 flipV="1">
            <a:off x="1884363" y="3251200"/>
            <a:ext cx="958850" cy="3079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 flipV="1">
            <a:off x="1884363" y="3289300"/>
            <a:ext cx="1036637" cy="8064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23"/>
          <p:cNvSpPr>
            <a:spLocks noChangeShapeType="1"/>
          </p:cNvSpPr>
          <p:nvPr/>
        </p:nvSpPr>
        <p:spPr bwMode="auto">
          <a:xfrm flipV="1">
            <a:off x="1884363" y="3289300"/>
            <a:ext cx="1228725" cy="134461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6838950" y="2867025"/>
            <a:ext cx="460375" cy="3460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25"/>
          <p:cNvSpPr>
            <a:spLocks noChangeArrowheads="1"/>
          </p:cNvSpPr>
          <p:nvPr/>
        </p:nvSpPr>
        <p:spPr bwMode="auto">
          <a:xfrm>
            <a:off x="6838950" y="3403600"/>
            <a:ext cx="460375" cy="3460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6"/>
          <p:cNvSpPr>
            <a:spLocks noChangeArrowheads="1"/>
          </p:cNvSpPr>
          <p:nvPr/>
        </p:nvSpPr>
        <p:spPr bwMode="auto">
          <a:xfrm>
            <a:off x="6838950" y="3941763"/>
            <a:ext cx="460375" cy="3460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7"/>
          <p:cNvSpPr>
            <a:spLocks noChangeArrowheads="1"/>
          </p:cNvSpPr>
          <p:nvPr/>
        </p:nvSpPr>
        <p:spPr bwMode="auto">
          <a:xfrm>
            <a:off x="6838950" y="4479925"/>
            <a:ext cx="460375" cy="3460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28"/>
          <p:cNvSpPr>
            <a:spLocks noChangeShapeType="1"/>
          </p:cNvSpPr>
          <p:nvPr/>
        </p:nvSpPr>
        <p:spPr bwMode="auto">
          <a:xfrm>
            <a:off x="7280275" y="3021013"/>
            <a:ext cx="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9"/>
          <p:cNvSpPr>
            <a:spLocks noChangeShapeType="1"/>
          </p:cNvSpPr>
          <p:nvPr/>
        </p:nvSpPr>
        <p:spPr bwMode="auto">
          <a:xfrm>
            <a:off x="6376988" y="3021013"/>
            <a:ext cx="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30"/>
          <p:cNvSpPr>
            <a:spLocks noChangeShapeType="1"/>
          </p:cNvSpPr>
          <p:nvPr/>
        </p:nvSpPr>
        <p:spPr bwMode="auto">
          <a:xfrm flipV="1">
            <a:off x="5800725" y="3021013"/>
            <a:ext cx="1055688" cy="1539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31"/>
          <p:cNvSpPr>
            <a:spLocks noChangeShapeType="1"/>
          </p:cNvSpPr>
          <p:nvPr/>
        </p:nvSpPr>
        <p:spPr bwMode="auto">
          <a:xfrm>
            <a:off x="5800725" y="3251200"/>
            <a:ext cx="1055688" cy="3079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32"/>
          <p:cNvSpPr>
            <a:spLocks noChangeShapeType="1"/>
          </p:cNvSpPr>
          <p:nvPr/>
        </p:nvSpPr>
        <p:spPr bwMode="auto">
          <a:xfrm>
            <a:off x="5724525" y="3289300"/>
            <a:ext cx="1131888" cy="8064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33"/>
          <p:cNvSpPr>
            <a:spLocks noChangeShapeType="1"/>
          </p:cNvSpPr>
          <p:nvPr/>
        </p:nvSpPr>
        <p:spPr bwMode="auto">
          <a:xfrm>
            <a:off x="5608638" y="3328988"/>
            <a:ext cx="1247775" cy="13049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34"/>
          <p:cNvSpPr>
            <a:spLocks noChangeArrowheads="1"/>
          </p:cNvSpPr>
          <p:nvPr/>
        </p:nvSpPr>
        <p:spPr bwMode="auto">
          <a:xfrm>
            <a:off x="2036763" y="1600200"/>
            <a:ext cx="460375" cy="3460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35"/>
          <p:cNvSpPr>
            <a:spLocks noChangeArrowheads="1"/>
          </p:cNvSpPr>
          <p:nvPr/>
        </p:nvSpPr>
        <p:spPr bwMode="auto">
          <a:xfrm>
            <a:off x="2651125" y="1600200"/>
            <a:ext cx="460375" cy="3460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36"/>
          <p:cNvSpPr>
            <a:spLocks noChangeArrowheads="1"/>
          </p:cNvSpPr>
          <p:nvPr/>
        </p:nvSpPr>
        <p:spPr bwMode="auto">
          <a:xfrm>
            <a:off x="3265488" y="1600200"/>
            <a:ext cx="460375" cy="3460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37"/>
          <p:cNvSpPr>
            <a:spLocks noChangeShapeType="1"/>
          </p:cNvSpPr>
          <p:nvPr/>
        </p:nvSpPr>
        <p:spPr bwMode="auto">
          <a:xfrm>
            <a:off x="2825750" y="3903663"/>
            <a:ext cx="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38"/>
          <p:cNvSpPr>
            <a:spLocks noChangeShapeType="1"/>
          </p:cNvSpPr>
          <p:nvPr/>
        </p:nvSpPr>
        <p:spPr bwMode="auto">
          <a:xfrm rot="16200000" flipH="1">
            <a:off x="1710531" y="1850232"/>
            <a:ext cx="1190625" cy="138271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39"/>
          <p:cNvSpPr>
            <a:spLocks noChangeShapeType="1"/>
          </p:cNvSpPr>
          <p:nvPr/>
        </p:nvSpPr>
        <p:spPr bwMode="auto">
          <a:xfrm rot="16200000" flipH="1">
            <a:off x="2094706" y="2118519"/>
            <a:ext cx="1190625" cy="84613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40"/>
          <p:cNvSpPr>
            <a:spLocks noChangeShapeType="1"/>
          </p:cNvSpPr>
          <p:nvPr/>
        </p:nvSpPr>
        <p:spPr bwMode="auto">
          <a:xfrm rot="16200000" flipH="1">
            <a:off x="2460625" y="2368550"/>
            <a:ext cx="1150938" cy="3063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41"/>
          <p:cNvSpPr>
            <a:spLocks noChangeShapeType="1"/>
          </p:cNvSpPr>
          <p:nvPr/>
        </p:nvSpPr>
        <p:spPr bwMode="auto">
          <a:xfrm rot="5400000">
            <a:off x="2805907" y="2405856"/>
            <a:ext cx="1150938" cy="2317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42"/>
          <p:cNvSpPr>
            <a:spLocks noChangeArrowheads="1"/>
          </p:cNvSpPr>
          <p:nvPr/>
        </p:nvSpPr>
        <p:spPr bwMode="auto">
          <a:xfrm>
            <a:off x="5148263" y="1600200"/>
            <a:ext cx="460375" cy="3460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43"/>
          <p:cNvSpPr>
            <a:spLocks noChangeArrowheads="1"/>
          </p:cNvSpPr>
          <p:nvPr/>
        </p:nvSpPr>
        <p:spPr bwMode="auto">
          <a:xfrm>
            <a:off x="5762625" y="1600200"/>
            <a:ext cx="460375" cy="3460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44"/>
          <p:cNvSpPr>
            <a:spLocks noChangeArrowheads="1"/>
          </p:cNvSpPr>
          <p:nvPr/>
        </p:nvSpPr>
        <p:spPr bwMode="auto">
          <a:xfrm>
            <a:off x="6376988" y="1600200"/>
            <a:ext cx="460375" cy="3460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45"/>
          <p:cNvSpPr>
            <a:spLocks noChangeArrowheads="1"/>
          </p:cNvSpPr>
          <p:nvPr/>
        </p:nvSpPr>
        <p:spPr bwMode="auto">
          <a:xfrm>
            <a:off x="6991350" y="1600200"/>
            <a:ext cx="460375" cy="3460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46"/>
          <p:cNvSpPr>
            <a:spLocks noChangeShapeType="1"/>
          </p:cNvSpPr>
          <p:nvPr/>
        </p:nvSpPr>
        <p:spPr bwMode="auto">
          <a:xfrm rot="16200000" flipH="1">
            <a:off x="4841081" y="2445544"/>
            <a:ext cx="1190625" cy="1920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47"/>
          <p:cNvSpPr>
            <a:spLocks noChangeShapeType="1"/>
          </p:cNvSpPr>
          <p:nvPr/>
        </p:nvSpPr>
        <p:spPr bwMode="auto">
          <a:xfrm rot="5400000">
            <a:off x="5225257" y="2329656"/>
            <a:ext cx="1150938" cy="3841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Line 48"/>
          <p:cNvSpPr>
            <a:spLocks noChangeShapeType="1"/>
          </p:cNvSpPr>
          <p:nvPr/>
        </p:nvSpPr>
        <p:spPr bwMode="auto">
          <a:xfrm rot="5400000">
            <a:off x="5591175" y="2079625"/>
            <a:ext cx="1150938" cy="88423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Line 49"/>
          <p:cNvSpPr>
            <a:spLocks noChangeShapeType="1"/>
          </p:cNvSpPr>
          <p:nvPr/>
        </p:nvSpPr>
        <p:spPr bwMode="auto">
          <a:xfrm rot="5400000">
            <a:off x="5955506" y="1829594"/>
            <a:ext cx="1150938" cy="13843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Text Box 50"/>
          <p:cNvSpPr txBox="1">
            <a:spLocks noChangeArrowheads="1"/>
          </p:cNvSpPr>
          <p:nvPr/>
        </p:nvSpPr>
        <p:spPr bwMode="auto">
          <a:xfrm>
            <a:off x="1851025" y="5172075"/>
            <a:ext cx="52260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FF3300"/>
                </a:solidFill>
              </a:rPr>
              <a:t>Red VLAN</a:t>
            </a:r>
            <a:r>
              <a:rPr lang="en-US" sz="2400"/>
              <a:t> and </a:t>
            </a:r>
            <a:r>
              <a:rPr lang="en-US" sz="2400">
                <a:solidFill>
                  <a:srgbClr val="FFCC00"/>
                </a:solidFill>
              </a:rPr>
              <a:t>Orange VLAN</a:t>
            </a:r>
          </a:p>
          <a:p>
            <a:pPr eaLnBrk="1" hangingPunct="1"/>
            <a:r>
              <a:rPr lang="en-US" sz="2400"/>
              <a:t>Switches forward traffic as needed</a:t>
            </a:r>
          </a:p>
        </p:txBody>
      </p:sp>
      <p:sp>
        <p:nvSpPr>
          <p:cNvPr id="45" name="Text Box 51"/>
          <p:cNvSpPr txBox="1">
            <a:spLocks noChangeArrowheads="1"/>
          </p:cNvSpPr>
          <p:nvPr/>
        </p:nvSpPr>
        <p:spPr bwMode="auto">
          <a:xfrm>
            <a:off x="1960563" y="4391025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R</a:t>
            </a:r>
          </a:p>
        </p:txBody>
      </p:sp>
      <p:sp>
        <p:nvSpPr>
          <p:cNvPr id="46" name="Text Box 54"/>
          <p:cNvSpPr txBox="1">
            <a:spLocks noChangeArrowheads="1"/>
          </p:cNvSpPr>
          <p:nvPr/>
        </p:nvSpPr>
        <p:spPr bwMode="auto">
          <a:xfrm flipV="1">
            <a:off x="6453188" y="2674938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CC00"/>
                </a:solidFill>
              </a:rPr>
              <a:t>O</a:t>
            </a:r>
          </a:p>
        </p:txBody>
      </p:sp>
      <p:sp>
        <p:nvSpPr>
          <p:cNvPr id="47" name="Text Box 55"/>
          <p:cNvSpPr txBox="1">
            <a:spLocks noChangeArrowheads="1"/>
          </p:cNvSpPr>
          <p:nvPr/>
        </p:nvSpPr>
        <p:spPr bwMode="auto">
          <a:xfrm>
            <a:off x="3995738" y="2867025"/>
            <a:ext cx="56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R</a:t>
            </a:r>
            <a:r>
              <a:rPr lang="en-US">
                <a:solidFill>
                  <a:srgbClr val="FFCC00"/>
                </a:solidFill>
              </a:rPr>
              <a:t>O</a:t>
            </a:r>
          </a:p>
        </p:txBody>
      </p:sp>
      <p:sp>
        <p:nvSpPr>
          <p:cNvPr id="48" name="Text Box 56"/>
          <p:cNvSpPr txBox="1">
            <a:spLocks noChangeArrowheads="1"/>
          </p:cNvSpPr>
          <p:nvPr/>
        </p:nvSpPr>
        <p:spPr bwMode="auto">
          <a:xfrm>
            <a:off x="1922463" y="3903663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R</a:t>
            </a:r>
          </a:p>
        </p:txBody>
      </p:sp>
      <p:sp>
        <p:nvSpPr>
          <p:cNvPr id="49" name="Text Box 57"/>
          <p:cNvSpPr txBox="1">
            <a:spLocks noChangeArrowheads="1"/>
          </p:cNvSpPr>
          <p:nvPr/>
        </p:nvSpPr>
        <p:spPr bwMode="auto">
          <a:xfrm>
            <a:off x="1922463" y="344328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R</a:t>
            </a:r>
          </a:p>
        </p:txBody>
      </p:sp>
      <p:sp>
        <p:nvSpPr>
          <p:cNvPr id="50" name="Text Box 58"/>
          <p:cNvSpPr txBox="1">
            <a:spLocks noChangeArrowheads="1"/>
          </p:cNvSpPr>
          <p:nvPr/>
        </p:nvSpPr>
        <p:spPr bwMode="auto">
          <a:xfrm>
            <a:off x="1922463" y="2982913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R</a:t>
            </a:r>
          </a:p>
        </p:txBody>
      </p:sp>
      <p:sp>
        <p:nvSpPr>
          <p:cNvPr id="51" name="Text Box 59"/>
          <p:cNvSpPr txBox="1">
            <a:spLocks noChangeArrowheads="1"/>
          </p:cNvSpPr>
          <p:nvPr/>
        </p:nvSpPr>
        <p:spPr bwMode="auto">
          <a:xfrm>
            <a:off x="3497263" y="1946275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CC00"/>
                </a:solidFill>
              </a:rPr>
              <a:t>O</a:t>
            </a:r>
          </a:p>
        </p:txBody>
      </p:sp>
      <p:sp>
        <p:nvSpPr>
          <p:cNvPr id="52" name="Text Box 60"/>
          <p:cNvSpPr txBox="1">
            <a:spLocks noChangeArrowheads="1"/>
          </p:cNvSpPr>
          <p:nvPr/>
        </p:nvSpPr>
        <p:spPr bwMode="auto">
          <a:xfrm>
            <a:off x="2921000" y="1946275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CC00"/>
                </a:solidFill>
              </a:rPr>
              <a:t>O</a:t>
            </a:r>
          </a:p>
        </p:txBody>
      </p:sp>
      <p:sp>
        <p:nvSpPr>
          <p:cNvPr id="53" name="Text Box 61"/>
          <p:cNvSpPr txBox="1">
            <a:spLocks noChangeArrowheads="1"/>
          </p:cNvSpPr>
          <p:nvPr/>
        </p:nvSpPr>
        <p:spPr bwMode="auto">
          <a:xfrm>
            <a:off x="2382838" y="1946275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CC00"/>
                </a:solidFill>
              </a:rPr>
              <a:t>O</a:t>
            </a:r>
          </a:p>
        </p:txBody>
      </p:sp>
      <p:sp>
        <p:nvSpPr>
          <p:cNvPr id="54" name="Text Box 62"/>
          <p:cNvSpPr txBox="1">
            <a:spLocks noChangeArrowheads="1"/>
          </p:cNvSpPr>
          <p:nvPr/>
        </p:nvSpPr>
        <p:spPr bwMode="auto">
          <a:xfrm>
            <a:off x="1346200" y="190658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R</a:t>
            </a:r>
          </a:p>
        </p:txBody>
      </p:sp>
      <p:sp>
        <p:nvSpPr>
          <p:cNvPr id="55" name="Text Box 63"/>
          <p:cNvSpPr txBox="1">
            <a:spLocks noChangeArrowheads="1"/>
          </p:cNvSpPr>
          <p:nvPr/>
        </p:nvSpPr>
        <p:spPr bwMode="auto">
          <a:xfrm>
            <a:off x="5532438" y="1906588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CC00"/>
                </a:solidFill>
              </a:rPr>
              <a:t>O</a:t>
            </a:r>
          </a:p>
        </p:txBody>
      </p:sp>
      <p:sp>
        <p:nvSpPr>
          <p:cNvPr id="56" name="Text Box 64"/>
          <p:cNvSpPr txBox="1">
            <a:spLocks noChangeArrowheads="1"/>
          </p:cNvSpPr>
          <p:nvPr/>
        </p:nvSpPr>
        <p:spPr bwMode="auto">
          <a:xfrm>
            <a:off x="4994275" y="190658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R</a:t>
            </a:r>
          </a:p>
        </p:txBody>
      </p:sp>
      <p:sp>
        <p:nvSpPr>
          <p:cNvPr id="57" name="Text Box 65"/>
          <p:cNvSpPr txBox="1">
            <a:spLocks noChangeArrowheads="1"/>
          </p:cNvSpPr>
          <p:nvPr/>
        </p:nvSpPr>
        <p:spPr bwMode="auto">
          <a:xfrm>
            <a:off x="6084888" y="190658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R</a:t>
            </a:r>
          </a:p>
        </p:txBody>
      </p:sp>
      <p:sp>
        <p:nvSpPr>
          <p:cNvPr id="58" name="Text Box 66"/>
          <p:cNvSpPr txBox="1">
            <a:spLocks noChangeArrowheads="1"/>
          </p:cNvSpPr>
          <p:nvPr/>
        </p:nvSpPr>
        <p:spPr bwMode="auto">
          <a:xfrm>
            <a:off x="7123113" y="190658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R</a:t>
            </a:r>
          </a:p>
        </p:txBody>
      </p:sp>
      <p:sp>
        <p:nvSpPr>
          <p:cNvPr id="59" name="Text Box 67"/>
          <p:cNvSpPr txBox="1">
            <a:spLocks noChangeArrowheads="1"/>
          </p:cNvSpPr>
          <p:nvPr/>
        </p:nvSpPr>
        <p:spPr bwMode="auto">
          <a:xfrm flipV="1">
            <a:off x="6453188" y="3122613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CC00"/>
                </a:solidFill>
              </a:rPr>
              <a:t>O</a:t>
            </a:r>
          </a:p>
        </p:txBody>
      </p:sp>
      <p:sp>
        <p:nvSpPr>
          <p:cNvPr id="60" name="Text Box 68"/>
          <p:cNvSpPr txBox="1">
            <a:spLocks noChangeArrowheads="1"/>
          </p:cNvSpPr>
          <p:nvPr/>
        </p:nvSpPr>
        <p:spPr bwMode="auto">
          <a:xfrm flipV="1">
            <a:off x="6453188" y="3584575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CC00"/>
                </a:solidFill>
              </a:rPr>
              <a:t>O</a:t>
            </a:r>
          </a:p>
        </p:txBody>
      </p:sp>
      <p:sp>
        <p:nvSpPr>
          <p:cNvPr id="61" name="Text Box 69"/>
          <p:cNvSpPr txBox="1">
            <a:spLocks noChangeArrowheads="1"/>
          </p:cNvSpPr>
          <p:nvPr/>
        </p:nvSpPr>
        <p:spPr bwMode="auto">
          <a:xfrm flipV="1">
            <a:off x="6453188" y="401955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CC00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521194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VLANs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Changing the Ethernet header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Adding a field for a VLAN tag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Implemented on the bridges/switches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… but can </a:t>
            </a:r>
            <a:r>
              <a:rPr lang="en-US" dirty="0" smtClean="0">
                <a:latin typeface="Calibri" charset="0"/>
                <a:ea typeface="ＭＳ Ｐゴシック" charset="0"/>
              </a:rPr>
              <a:t>interoperate </a:t>
            </a:r>
            <a:r>
              <a:rPr lang="en-US" dirty="0">
                <a:latin typeface="Calibri" charset="0"/>
                <a:ea typeface="ＭＳ Ｐゴシック" charset="0"/>
              </a:rPr>
              <a:t>with old Ethernet cards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Bridges/switches trunk links</a:t>
            </a: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</a:rPr>
              <a:t>Say </a:t>
            </a:r>
            <a:r>
              <a:rPr lang="en-US" dirty="0">
                <a:latin typeface="Calibri" charset="0"/>
                <a:ea typeface="ＭＳ Ｐゴシック" charset="0"/>
              </a:rPr>
              <a:t>which VLANs are accessible via which interfaces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Approaches to mapping access links to VLANs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Each interface has a VLAN </a:t>
            </a:r>
            <a:r>
              <a:rPr lang="en-US" dirty="0" smtClean="0">
                <a:latin typeface="Calibri" charset="0"/>
                <a:ea typeface="ＭＳ Ｐゴシック" charset="0"/>
              </a:rPr>
              <a:t>“color”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Each MAC address has a VLAN </a:t>
            </a:r>
            <a:r>
              <a:rPr lang="en-US" dirty="0" smtClean="0">
                <a:latin typeface="Calibri" charset="0"/>
                <a:ea typeface="ＭＳ Ｐゴシック" charset="0"/>
              </a:rPr>
              <a:t>“color”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731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VLANs in SDN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Hybrid deployment</a:t>
            </a:r>
          </a:p>
          <a:p>
            <a:pPr lvl="1"/>
            <a:r>
              <a:rPr lang="en-US" dirty="0" smtClean="0"/>
              <a:t>VLAN for SDN adopters</a:t>
            </a:r>
          </a:p>
          <a:p>
            <a:pPr lvl="1"/>
            <a:r>
              <a:rPr lang="en-US" dirty="0" smtClean="0"/>
              <a:t>Remaining traffic using legacy protocols</a:t>
            </a:r>
          </a:p>
          <a:p>
            <a:r>
              <a:rPr lang="en-US" dirty="0" smtClean="0"/>
              <a:t>Switch-controller communication</a:t>
            </a:r>
          </a:p>
          <a:p>
            <a:pPr lvl="1"/>
            <a:r>
              <a:rPr lang="en-US" dirty="0" smtClean="0"/>
              <a:t>Separate VLAN </a:t>
            </a:r>
          </a:p>
          <a:p>
            <a:pPr lvl="1"/>
            <a:r>
              <a:rPr lang="en-US" dirty="0" smtClean="0"/>
              <a:t>Using legacy protocols</a:t>
            </a:r>
          </a:p>
          <a:p>
            <a:r>
              <a:rPr lang="en-US" dirty="0" smtClean="0"/>
              <a:t>Tagging of packets</a:t>
            </a:r>
          </a:p>
          <a:p>
            <a:pPr lvl="1"/>
            <a:r>
              <a:rPr lang="en-US" dirty="0" smtClean="0"/>
              <a:t>VLAN header as a virtual “tag” on packets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82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30852</TotalTime>
  <Words>566</Words>
  <Application>Microsoft Macintosh PowerPoint</Application>
  <PresentationFormat>On-screen Show (4:3)</PresentationFormat>
  <Paragraphs>194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Microsoft Clip Gallery</vt:lpstr>
      <vt:lpstr>Microsoft Photo Editor 3.0 Photo</vt:lpstr>
      <vt:lpstr>PowerPoint Presentation</vt:lpstr>
      <vt:lpstr>Background: Enterprise Networks and VLANs</vt:lpstr>
      <vt:lpstr>Simple Enterprise Design</vt:lpstr>
      <vt:lpstr>Limitations of Simple Design</vt:lpstr>
      <vt:lpstr>Hybrid of Switches and Routers</vt:lpstr>
      <vt:lpstr>Virtual Local Area Networks</vt:lpstr>
      <vt:lpstr>Example: Two VLANs</vt:lpstr>
      <vt:lpstr>Making VLANs Work</vt:lpstr>
      <vt:lpstr>VLANs in SDN</vt:lpstr>
      <vt:lpstr>Server Virtualization and Virtual Switches</vt:lpstr>
      <vt:lpstr>Virtual Machines (VMs)</vt:lpstr>
      <vt:lpstr>Virtual Machine (VM)</vt:lpstr>
      <vt:lpstr>Motivations for VMs</vt:lpstr>
      <vt:lpstr>Virtual Switches</vt:lpstr>
      <vt:lpstr>SDN Software Stack</vt:lpstr>
      <vt:lpstr>SDN Software Stack</vt:lpstr>
      <vt:lpstr>SDN Software Stack</vt:lpstr>
      <vt:lpstr>Discussion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Rexford</cp:lastModifiedBy>
  <cp:revision>1129</cp:revision>
  <cp:lastPrinted>2013-09-18T05:09:12Z</cp:lastPrinted>
  <dcterms:created xsi:type="dcterms:W3CDTF">2011-07-06T20:32:25Z</dcterms:created>
  <dcterms:modified xsi:type="dcterms:W3CDTF">2013-09-18T05:10:55Z</dcterms:modified>
</cp:coreProperties>
</file>