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22" r:id="rId2"/>
    <p:sldId id="1320" r:id="rId3"/>
    <p:sldId id="1316" r:id="rId4"/>
    <p:sldId id="1318" r:id="rId5"/>
    <p:sldId id="1319" r:id="rId6"/>
    <p:sldId id="1321" r:id="rId7"/>
    <p:sldId id="1327" r:id="rId8"/>
    <p:sldId id="1323" r:id="rId9"/>
    <p:sldId id="1337" r:id="rId10"/>
    <p:sldId id="1341" r:id="rId11"/>
    <p:sldId id="1342" r:id="rId12"/>
    <p:sldId id="1325" r:id="rId13"/>
    <p:sldId id="1329" r:id="rId14"/>
    <p:sldId id="1331" r:id="rId15"/>
    <p:sldId id="1330" r:id="rId16"/>
    <p:sldId id="1332" r:id="rId17"/>
    <p:sldId id="1333" r:id="rId18"/>
    <p:sldId id="1338" r:id="rId19"/>
    <p:sldId id="1344" r:id="rId20"/>
    <p:sldId id="1349" r:id="rId21"/>
    <p:sldId id="1346" r:id="rId22"/>
    <p:sldId id="1351" r:id="rId23"/>
    <p:sldId id="1348" r:id="rId24"/>
    <p:sldId id="135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90" autoAdjust="0"/>
    <p:restoredTop sz="99877" autoAdjust="0"/>
  </p:normalViewPr>
  <p:slideViewPr>
    <p:cSldViewPr snapToGrid="0" snapToObjects="1">
      <p:cViewPr>
        <p:scale>
          <a:sx n="90" d="100"/>
          <a:sy n="9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9/16/13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9/16/13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56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56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56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9/16/13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Logically-Centralized Control</a:t>
            </a:r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Switch: Match on Destination 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41689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MAC addresses are location independent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Assigned by the vendor of the interface card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Cannot be aggregated across hosts in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LAN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Content Placeholder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813810"/>
              </p:ext>
            </p:extLst>
          </p:nvPr>
        </p:nvGraphicFramePr>
        <p:xfrm>
          <a:off x="5346700" y="4108130"/>
          <a:ext cx="1905000" cy="1851660"/>
        </p:xfrm>
        <a:graphic>
          <a:graphicData uri="http://schemas.openxmlformats.org/drawingml/2006/table">
            <a:tbl>
              <a:tblPr/>
              <a:tblGrid>
                <a:gridCol w="990600"/>
                <a:gridCol w="914400"/>
              </a:tblGrid>
              <a:tr h="1365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mac5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533650" y="4678043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838450" y="437324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752850" y="437324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819650" y="437324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30475" y="4087493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425825" y="4068443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492625" y="4068443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057650" y="3992243"/>
            <a:ext cx="355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r>
              <a:rPr lang="en-US" sz="1600"/>
              <a:t>...</a:t>
            </a:r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>
            <a:off x="4362450" y="4678043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2451100" y="3622355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mac1</a:t>
            </a:r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3365500" y="360648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mac2</a:t>
            </a: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4432300" y="360648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mac3</a:t>
            </a:r>
          </a:p>
        </p:txBody>
      </p:sp>
      <p:sp>
        <p:nvSpPr>
          <p:cNvPr id="18" name="AutoShape 23"/>
          <p:cNvSpPr>
            <a:spLocks noChangeArrowheads="1"/>
          </p:cNvSpPr>
          <p:nvPr/>
        </p:nvSpPr>
        <p:spPr bwMode="auto">
          <a:xfrm>
            <a:off x="3975100" y="4966968"/>
            <a:ext cx="67945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600"/>
              <a:t>switch</a:t>
            </a: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4343400" y="534796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>
            <a:off x="3517900" y="5195568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962400" y="5652768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908300" y="5043168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3886200" y="6033768"/>
            <a:ext cx="774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mac4</a:t>
            </a:r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2832100" y="5347968"/>
            <a:ext cx="774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mac5</a:t>
            </a:r>
          </a:p>
        </p:txBody>
      </p:sp>
      <p:sp>
        <p:nvSpPr>
          <p:cNvPr id="25" name="AutoShape 40"/>
          <p:cNvSpPr>
            <a:spLocks noChangeArrowheads="1"/>
          </p:cNvSpPr>
          <p:nvPr/>
        </p:nvSpPr>
        <p:spPr bwMode="auto">
          <a:xfrm flipH="1">
            <a:off x="6565900" y="5327330"/>
            <a:ext cx="457200" cy="228600"/>
          </a:xfrm>
          <a:prstGeom prst="rightArrow">
            <a:avLst>
              <a:gd name="adj1" fmla="val 50000"/>
              <a:gd name="adj2" fmla="val 79139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40"/>
          <p:cNvSpPr>
            <a:spLocks noChangeArrowheads="1"/>
          </p:cNvSpPr>
          <p:nvPr/>
        </p:nvSpPr>
        <p:spPr bwMode="auto">
          <a:xfrm rot="16200000" flipH="1">
            <a:off x="6680200" y="5670230"/>
            <a:ext cx="304800" cy="228600"/>
          </a:xfrm>
          <a:prstGeom prst="rightArrow">
            <a:avLst>
              <a:gd name="adj1" fmla="val 50000"/>
              <a:gd name="adj2" fmla="val 79136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40"/>
          <p:cNvSpPr>
            <a:spLocks noChangeArrowheads="1"/>
          </p:cNvSpPr>
          <p:nvPr/>
        </p:nvSpPr>
        <p:spPr bwMode="auto">
          <a:xfrm rot="5400000" flipH="1" flipV="1">
            <a:off x="6680200" y="4908230"/>
            <a:ext cx="304800" cy="228600"/>
          </a:xfrm>
          <a:prstGeom prst="rightArrow">
            <a:avLst>
              <a:gd name="adj1" fmla="val 50000"/>
              <a:gd name="adj2" fmla="val 79136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40"/>
          <p:cNvSpPr>
            <a:spLocks noChangeArrowheads="1"/>
          </p:cNvSpPr>
          <p:nvPr/>
        </p:nvSpPr>
        <p:spPr bwMode="auto">
          <a:xfrm rot="5400000" flipH="1" flipV="1">
            <a:off x="6680200" y="4527230"/>
            <a:ext cx="304800" cy="228600"/>
          </a:xfrm>
          <a:prstGeom prst="rightArrow">
            <a:avLst>
              <a:gd name="adj1" fmla="val 50000"/>
              <a:gd name="adj2" fmla="val 79136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40"/>
          <p:cNvSpPr>
            <a:spLocks noChangeArrowheads="1"/>
          </p:cNvSpPr>
          <p:nvPr/>
        </p:nvSpPr>
        <p:spPr bwMode="auto">
          <a:xfrm rot="5400000" flipH="1" flipV="1">
            <a:off x="6680200" y="4146230"/>
            <a:ext cx="304800" cy="228600"/>
          </a:xfrm>
          <a:prstGeom prst="rightArrow">
            <a:avLst>
              <a:gd name="adj1" fmla="val 50000"/>
              <a:gd name="adj2" fmla="val 79136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11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Router: Match on IP Prefix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34356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IP addresses grouped into common subnets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Allocated by ICANN, regional registries, ISPs, and within individual organizations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Variable-length prefix identified by a mask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length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996950" y="4595459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301750" y="429065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216150" y="429065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282950" y="429065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93775" y="4004909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889125" y="3985859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955925" y="3985859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125538" y="4609746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r>
              <a:rPr lang="en-US" sz="1600"/>
              <a:t>LAN 1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20950" y="3909659"/>
            <a:ext cx="355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r>
              <a:rPr lang="en-US" sz="1600"/>
              <a:t>...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645150" y="4595459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5949950" y="429065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6864350" y="429065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7931150" y="429065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641975" y="4004909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537325" y="3985859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604125" y="3985859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/>
              <a:t>host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069138" y="4595459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r>
              <a:rPr lang="en-US" sz="1600"/>
              <a:t>LAN 2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7169150" y="3909659"/>
            <a:ext cx="355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r>
              <a:rPr lang="en-US" sz="1600"/>
              <a:t>...</a:t>
            </a: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2520950" y="4900259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600"/>
              <a:t>router</a:t>
            </a:r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4349750" y="4900259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600"/>
              <a:t>router</a:t>
            </a: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2825750" y="459545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25"/>
          <p:cNvSpPr>
            <a:spLocks noChangeArrowheads="1"/>
          </p:cNvSpPr>
          <p:nvPr/>
        </p:nvSpPr>
        <p:spPr bwMode="auto">
          <a:xfrm>
            <a:off x="6178550" y="4900259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600"/>
              <a:t>router</a:t>
            </a: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6483350" y="459545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3130550" y="5052659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4959350" y="5052659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408363" y="5052659"/>
            <a:ext cx="668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r>
              <a:rPr lang="en-US" sz="1600"/>
              <a:t>WAN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5235575" y="5052659"/>
            <a:ext cx="668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r>
              <a:rPr lang="en-US" sz="1600"/>
              <a:t>WAN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765175" y="3584221"/>
            <a:ext cx="1139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1.2.3.4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1679575" y="3584221"/>
            <a:ext cx="1139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1.2.3.7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590800" y="3584221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1.2.3.156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5413375" y="3584221"/>
            <a:ext cx="1139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3300"/>
                </a:solidFill>
              </a:rPr>
              <a:t>5.6.7.8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6261100" y="3584221"/>
            <a:ext cx="1139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3300"/>
                </a:solidFill>
              </a:rPr>
              <a:t>5.6.7.9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7239000" y="3584221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3300"/>
                </a:solidFill>
              </a:rPr>
              <a:t>5.6.7.212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1512888" y="5600346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1.2.3.0/24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1525588" y="5984521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3300"/>
                </a:solidFill>
              </a:rPr>
              <a:t>5.6.7.0/24</a:t>
            </a:r>
          </a:p>
        </p:txBody>
      </p:sp>
      <p:sp>
        <p:nvSpPr>
          <p:cNvPr id="40" name="AutoShape 39"/>
          <p:cNvSpPr>
            <a:spLocks noChangeArrowheads="1"/>
          </p:cNvSpPr>
          <p:nvPr/>
        </p:nvSpPr>
        <p:spPr bwMode="auto">
          <a:xfrm>
            <a:off x="3228975" y="6006746"/>
            <a:ext cx="728663" cy="230188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40"/>
          <p:cNvSpPr>
            <a:spLocks noChangeArrowheads="1"/>
          </p:cNvSpPr>
          <p:nvPr/>
        </p:nvSpPr>
        <p:spPr bwMode="auto">
          <a:xfrm flipH="1">
            <a:off x="3227388" y="5660671"/>
            <a:ext cx="728662" cy="230188"/>
          </a:xfrm>
          <a:prstGeom prst="rightArrow">
            <a:avLst>
              <a:gd name="adj1" fmla="val 50000"/>
              <a:gd name="adj2" fmla="val 79138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6"/>
          <p:cNvSpPr>
            <a:spLocks noChangeArrowheads="1"/>
          </p:cNvSpPr>
          <p:nvPr/>
        </p:nvSpPr>
        <p:spPr bwMode="auto">
          <a:xfrm>
            <a:off x="1538288" y="5544784"/>
            <a:ext cx="2573337" cy="808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47"/>
          <p:cNvSpPr>
            <a:spLocks noChangeShapeType="1"/>
          </p:cNvSpPr>
          <p:nvPr/>
        </p:nvSpPr>
        <p:spPr bwMode="auto">
          <a:xfrm>
            <a:off x="3074988" y="5544784"/>
            <a:ext cx="0" cy="808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48"/>
          <p:cNvSpPr>
            <a:spLocks noChangeShapeType="1"/>
          </p:cNvSpPr>
          <p:nvPr/>
        </p:nvSpPr>
        <p:spPr bwMode="auto">
          <a:xfrm flipV="1">
            <a:off x="1538288" y="5967059"/>
            <a:ext cx="25733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50"/>
          <p:cNvSpPr txBox="1">
            <a:spLocks noChangeArrowheads="1"/>
          </p:cNvSpPr>
          <p:nvPr/>
        </p:nvSpPr>
        <p:spPr bwMode="auto">
          <a:xfrm>
            <a:off x="1692275" y="6427434"/>
            <a:ext cx="2157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forwarding table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105400" y="5747984"/>
            <a:ext cx="3429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/>
              <a:t>Prefixes may be nested.  Routers identify the </a:t>
            </a:r>
            <a:r>
              <a:rPr lang="en-US" i="1"/>
              <a:t>longest matching </a:t>
            </a:r>
            <a:r>
              <a:rPr lang="en-US"/>
              <a:t>prefix.</a:t>
            </a:r>
          </a:p>
        </p:txBody>
      </p:sp>
    </p:spTree>
    <p:extLst>
      <p:ext uri="{BB962C8B-B14F-4D97-AF65-F5344CB8AC3E}">
        <p14:creationId xmlns:p14="http://schemas.microsoft.com/office/powerpoint/2010/main" val="1530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vs.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0133"/>
          </a:xfrm>
        </p:spPr>
        <p:txBody>
          <a:bodyPr>
            <a:normAutofit fontScale="92500"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Forwarding</a:t>
            </a:r>
            <a:r>
              <a:rPr lang="en-US" sz="3600" dirty="0">
                <a:latin typeface="Arial" charset="0"/>
                <a:cs typeface="Arial" charset="0"/>
              </a:rPr>
              <a:t>: data plane</a:t>
            </a:r>
          </a:p>
          <a:p>
            <a:pPr lvl="1"/>
            <a:r>
              <a:rPr lang="en-US" sz="3200" dirty="0">
                <a:latin typeface="Arial" charset="0"/>
                <a:ea typeface="Arial" charset="0"/>
                <a:cs typeface="Arial" charset="0"/>
              </a:rPr>
              <a:t>Directing a data packet to an outgoing link</a:t>
            </a:r>
          </a:p>
          <a:p>
            <a:pPr lvl="1"/>
            <a:r>
              <a:rPr lang="en-US" sz="3200" dirty="0">
                <a:latin typeface="Arial" charset="0"/>
                <a:ea typeface="Arial" charset="0"/>
                <a:cs typeface="Arial" charset="0"/>
              </a:rPr>
              <a:t>Individual router </a:t>
            </a:r>
            <a:r>
              <a:rPr lang="en-US" sz="3200" i="1" dirty="0">
                <a:latin typeface="Arial" charset="0"/>
                <a:ea typeface="Arial" charset="0"/>
                <a:cs typeface="Arial" charset="0"/>
              </a:rPr>
              <a:t>using</a:t>
            </a:r>
            <a:r>
              <a:rPr lang="en-US" sz="3200" dirty="0">
                <a:latin typeface="Arial" charset="0"/>
                <a:ea typeface="Arial" charset="0"/>
                <a:cs typeface="Arial" charset="0"/>
              </a:rPr>
              <a:t> a forwarding </a:t>
            </a:r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table</a:t>
            </a:r>
          </a:p>
          <a:p>
            <a:r>
              <a:rPr lang="en-US" sz="3600" dirty="0">
                <a:solidFill>
                  <a:srgbClr val="0000FF"/>
                </a:solidFill>
                <a:latin typeface="Arial" charset="0"/>
                <a:cs typeface="Arial" charset="0"/>
              </a:rPr>
              <a:t>Routing</a:t>
            </a:r>
            <a:r>
              <a:rPr lang="en-US" sz="3600" dirty="0">
                <a:latin typeface="Arial" charset="0"/>
                <a:cs typeface="Arial" charset="0"/>
              </a:rPr>
              <a:t>: control plane</a:t>
            </a:r>
          </a:p>
          <a:p>
            <a:pPr lvl="1"/>
            <a:r>
              <a:rPr lang="en-US" sz="3200" dirty="0">
                <a:latin typeface="Arial" charset="0"/>
                <a:ea typeface="Arial" charset="0"/>
                <a:cs typeface="Arial" charset="0"/>
              </a:rPr>
              <a:t>Computing paths the packets will follow</a:t>
            </a:r>
          </a:p>
          <a:p>
            <a:pPr lvl="1"/>
            <a:r>
              <a:rPr lang="en-US" sz="3200" dirty="0">
                <a:latin typeface="Arial" charset="0"/>
                <a:ea typeface="Arial" charset="0"/>
                <a:cs typeface="Arial" charset="0"/>
              </a:rPr>
              <a:t>Routers talking amongst themselves</a:t>
            </a:r>
          </a:p>
          <a:p>
            <a:pPr lvl="1"/>
            <a:r>
              <a:rPr lang="en-US" sz="3200" dirty="0">
                <a:latin typeface="Arial" charset="0"/>
                <a:ea typeface="Arial" charset="0"/>
                <a:cs typeface="Arial" charset="0"/>
              </a:rPr>
              <a:t>Individual router </a:t>
            </a:r>
            <a:r>
              <a:rPr lang="en-US" sz="3200" i="1" dirty="0">
                <a:latin typeface="Arial" charset="0"/>
                <a:ea typeface="Arial" charset="0"/>
                <a:cs typeface="Arial" charset="0"/>
              </a:rPr>
              <a:t>creating</a:t>
            </a:r>
            <a:r>
              <a:rPr lang="en-US" sz="3200" dirty="0">
                <a:latin typeface="Arial" charset="0"/>
                <a:ea typeface="Arial" charset="0"/>
                <a:cs typeface="Arial" charset="0"/>
              </a:rPr>
              <a:t> a forwarding </a:t>
            </a:r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table</a:t>
            </a:r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228975" y="6051371"/>
            <a:ext cx="590550" cy="430212"/>
            <a:chOff x="3120" y="2880"/>
            <a:chExt cx="144" cy="9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13" name="Group 10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23" name="Freeform 11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38 h 148"/>
                    <a:gd name="T2" fmla="*/ 27 w 479"/>
                    <a:gd name="T3" fmla="*/ 49 h 148"/>
                    <a:gd name="T4" fmla="*/ 91 w 479"/>
                    <a:gd name="T5" fmla="*/ 17 h 148"/>
                    <a:gd name="T6" fmla="*/ 120 w 479"/>
                    <a:gd name="T7" fmla="*/ 27 h 148"/>
                    <a:gd name="T8" fmla="*/ 104 w 479"/>
                    <a:gd name="T9" fmla="*/ 0 h 148"/>
                    <a:gd name="T10" fmla="*/ 29 w 479"/>
                    <a:gd name="T11" fmla="*/ 0 h 148"/>
                    <a:gd name="T12" fmla="*/ 60 w 479"/>
                    <a:gd name="T13" fmla="*/ 8 h 148"/>
                    <a:gd name="T14" fmla="*/ 0 w 479"/>
                    <a:gd name="T15" fmla="*/ 38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Freeform 12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38 h 148"/>
                    <a:gd name="T2" fmla="*/ 27 w 479"/>
                    <a:gd name="T3" fmla="*/ 49 h 148"/>
                    <a:gd name="T4" fmla="*/ 91 w 479"/>
                    <a:gd name="T5" fmla="*/ 17 h 148"/>
                    <a:gd name="T6" fmla="*/ 120 w 479"/>
                    <a:gd name="T7" fmla="*/ 27 h 148"/>
                    <a:gd name="T8" fmla="*/ 104 w 479"/>
                    <a:gd name="T9" fmla="*/ 0 h 148"/>
                    <a:gd name="T10" fmla="*/ 29 w 479"/>
                    <a:gd name="T11" fmla="*/ 0 h 148"/>
                    <a:gd name="T12" fmla="*/ 60 w 479"/>
                    <a:gd name="T13" fmla="*/ 8 h 148"/>
                    <a:gd name="T14" fmla="*/ 0 w 479"/>
                    <a:gd name="T15" fmla="*/ 38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Freeform 13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120 w 480"/>
                    <a:gd name="T1" fmla="*/ 11 h 158"/>
                    <a:gd name="T2" fmla="*/ 93 w 480"/>
                    <a:gd name="T3" fmla="*/ 0 h 158"/>
                    <a:gd name="T4" fmla="*/ 31 w 480"/>
                    <a:gd name="T5" fmla="*/ 33 h 158"/>
                    <a:gd name="T6" fmla="*/ 0 w 480"/>
                    <a:gd name="T7" fmla="*/ 22 h 158"/>
                    <a:gd name="T8" fmla="*/ 16 w 480"/>
                    <a:gd name="T9" fmla="*/ 52 h 158"/>
                    <a:gd name="T10" fmla="*/ 93 w 480"/>
                    <a:gd name="T11" fmla="*/ 52 h 158"/>
                    <a:gd name="T12" fmla="*/ 60 w 480"/>
                    <a:gd name="T13" fmla="*/ 41 h 158"/>
                    <a:gd name="T14" fmla="*/ 120 w 480"/>
                    <a:gd name="T15" fmla="*/ 1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Freeform 14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120 w 480"/>
                    <a:gd name="T1" fmla="*/ 11 h 158"/>
                    <a:gd name="T2" fmla="*/ 93 w 480"/>
                    <a:gd name="T3" fmla="*/ 0 h 158"/>
                    <a:gd name="T4" fmla="*/ 31 w 480"/>
                    <a:gd name="T5" fmla="*/ 33 h 158"/>
                    <a:gd name="T6" fmla="*/ 0 w 480"/>
                    <a:gd name="T7" fmla="*/ 22 h 158"/>
                    <a:gd name="T8" fmla="*/ 16 w 480"/>
                    <a:gd name="T9" fmla="*/ 52 h 158"/>
                    <a:gd name="T10" fmla="*/ 93 w 480"/>
                    <a:gd name="T11" fmla="*/ 52 h 158"/>
                    <a:gd name="T12" fmla="*/ 60 w 480"/>
                    <a:gd name="T13" fmla="*/ 41 h 158"/>
                    <a:gd name="T14" fmla="*/ 120 w 480"/>
                    <a:gd name="T15" fmla="*/ 1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15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1 h 149"/>
                    <a:gd name="T2" fmla="*/ 27 w 479"/>
                    <a:gd name="T3" fmla="*/ 0 h 149"/>
                    <a:gd name="T4" fmla="*/ 91 w 479"/>
                    <a:gd name="T5" fmla="*/ 31 h 149"/>
                    <a:gd name="T6" fmla="*/ 120 w 479"/>
                    <a:gd name="T7" fmla="*/ 22 h 149"/>
                    <a:gd name="T8" fmla="*/ 105 w 479"/>
                    <a:gd name="T9" fmla="*/ 50 h 149"/>
                    <a:gd name="T10" fmla="*/ 29 w 479"/>
                    <a:gd name="T11" fmla="*/ 50 h 149"/>
                    <a:gd name="T12" fmla="*/ 60 w 479"/>
                    <a:gd name="T13" fmla="*/ 42 h 149"/>
                    <a:gd name="T14" fmla="*/ 0 w 479"/>
                    <a:gd name="T15" fmla="*/ 1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16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1 h 149"/>
                    <a:gd name="T2" fmla="*/ 27 w 479"/>
                    <a:gd name="T3" fmla="*/ 0 h 149"/>
                    <a:gd name="T4" fmla="*/ 91 w 479"/>
                    <a:gd name="T5" fmla="*/ 31 h 149"/>
                    <a:gd name="T6" fmla="*/ 120 w 479"/>
                    <a:gd name="T7" fmla="*/ 22 h 149"/>
                    <a:gd name="T8" fmla="*/ 105 w 479"/>
                    <a:gd name="T9" fmla="*/ 50 h 149"/>
                    <a:gd name="T10" fmla="*/ 29 w 479"/>
                    <a:gd name="T11" fmla="*/ 50 h 149"/>
                    <a:gd name="T12" fmla="*/ 60 w 479"/>
                    <a:gd name="T13" fmla="*/ 42 h 149"/>
                    <a:gd name="T14" fmla="*/ 0 w 479"/>
                    <a:gd name="T15" fmla="*/ 1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17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119 w 478"/>
                    <a:gd name="T1" fmla="*/ 39 h 148"/>
                    <a:gd name="T2" fmla="*/ 93 w 478"/>
                    <a:gd name="T3" fmla="*/ 50 h 148"/>
                    <a:gd name="T4" fmla="*/ 31 w 478"/>
                    <a:gd name="T5" fmla="*/ 17 h 148"/>
                    <a:gd name="T6" fmla="*/ 0 w 478"/>
                    <a:gd name="T7" fmla="*/ 28 h 148"/>
                    <a:gd name="T8" fmla="*/ 15 w 478"/>
                    <a:gd name="T9" fmla="*/ 0 h 148"/>
                    <a:gd name="T10" fmla="*/ 93 w 478"/>
                    <a:gd name="T11" fmla="*/ 0 h 148"/>
                    <a:gd name="T12" fmla="*/ 59 w 478"/>
                    <a:gd name="T13" fmla="*/ 8 h 148"/>
                    <a:gd name="T14" fmla="*/ 119 w 478"/>
                    <a:gd name="T15" fmla="*/ 39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18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119 w 478"/>
                    <a:gd name="T1" fmla="*/ 39 h 148"/>
                    <a:gd name="T2" fmla="*/ 93 w 478"/>
                    <a:gd name="T3" fmla="*/ 50 h 148"/>
                    <a:gd name="T4" fmla="*/ 31 w 478"/>
                    <a:gd name="T5" fmla="*/ 17 h 148"/>
                    <a:gd name="T6" fmla="*/ 0 w 478"/>
                    <a:gd name="T7" fmla="*/ 28 h 148"/>
                    <a:gd name="T8" fmla="*/ 15 w 478"/>
                    <a:gd name="T9" fmla="*/ 0 h 148"/>
                    <a:gd name="T10" fmla="*/ 93 w 478"/>
                    <a:gd name="T11" fmla="*/ 0 h 148"/>
                    <a:gd name="T12" fmla="*/ 59 w 478"/>
                    <a:gd name="T13" fmla="*/ 8 h 148"/>
                    <a:gd name="T14" fmla="*/ 119 w 478"/>
                    <a:gd name="T15" fmla="*/ 39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9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15" name="Freeform 20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38 h 149"/>
                    <a:gd name="T2" fmla="*/ 27 w 479"/>
                    <a:gd name="T3" fmla="*/ 49 h 149"/>
                    <a:gd name="T4" fmla="*/ 91 w 479"/>
                    <a:gd name="T5" fmla="*/ 16 h 149"/>
                    <a:gd name="T6" fmla="*/ 120 w 479"/>
                    <a:gd name="T7" fmla="*/ 27 h 149"/>
                    <a:gd name="T8" fmla="*/ 104 w 479"/>
                    <a:gd name="T9" fmla="*/ 0 h 149"/>
                    <a:gd name="T10" fmla="*/ 29 w 479"/>
                    <a:gd name="T11" fmla="*/ 0 h 149"/>
                    <a:gd name="T12" fmla="*/ 60 w 479"/>
                    <a:gd name="T13" fmla="*/ 8 h 149"/>
                    <a:gd name="T14" fmla="*/ 0 w 479"/>
                    <a:gd name="T15" fmla="*/ 38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Freeform 21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38 h 149"/>
                    <a:gd name="T2" fmla="*/ 27 w 479"/>
                    <a:gd name="T3" fmla="*/ 49 h 149"/>
                    <a:gd name="T4" fmla="*/ 91 w 479"/>
                    <a:gd name="T5" fmla="*/ 16 h 149"/>
                    <a:gd name="T6" fmla="*/ 120 w 479"/>
                    <a:gd name="T7" fmla="*/ 27 h 149"/>
                    <a:gd name="T8" fmla="*/ 104 w 479"/>
                    <a:gd name="T9" fmla="*/ 0 h 149"/>
                    <a:gd name="T10" fmla="*/ 29 w 479"/>
                    <a:gd name="T11" fmla="*/ 0 h 149"/>
                    <a:gd name="T12" fmla="*/ 60 w 479"/>
                    <a:gd name="T13" fmla="*/ 8 h 149"/>
                    <a:gd name="T14" fmla="*/ 0 w 479"/>
                    <a:gd name="T15" fmla="*/ 38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Freeform 22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120 w 480"/>
                    <a:gd name="T1" fmla="*/ 11 h 156"/>
                    <a:gd name="T2" fmla="*/ 93 w 480"/>
                    <a:gd name="T3" fmla="*/ 0 h 156"/>
                    <a:gd name="T4" fmla="*/ 31 w 480"/>
                    <a:gd name="T5" fmla="*/ 33 h 156"/>
                    <a:gd name="T6" fmla="*/ 0 w 480"/>
                    <a:gd name="T7" fmla="*/ 22 h 156"/>
                    <a:gd name="T8" fmla="*/ 16 w 480"/>
                    <a:gd name="T9" fmla="*/ 52 h 156"/>
                    <a:gd name="T10" fmla="*/ 93 w 480"/>
                    <a:gd name="T11" fmla="*/ 52 h 156"/>
                    <a:gd name="T12" fmla="*/ 60 w 480"/>
                    <a:gd name="T13" fmla="*/ 41 h 156"/>
                    <a:gd name="T14" fmla="*/ 120 w 480"/>
                    <a:gd name="T15" fmla="*/ 1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Freeform 23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120 w 480"/>
                    <a:gd name="T1" fmla="*/ 11 h 156"/>
                    <a:gd name="T2" fmla="*/ 93 w 480"/>
                    <a:gd name="T3" fmla="*/ 0 h 156"/>
                    <a:gd name="T4" fmla="*/ 31 w 480"/>
                    <a:gd name="T5" fmla="*/ 33 h 156"/>
                    <a:gd name="T6" fmla="*/ 0 w 480"/>
                    <a:gd name="T7" fmla="*/ 22 h 156"/>
                    <a:gd name="T8" fmla="*/ 16 w 480"/>
                    <a:gd name="T9" fmla="*/ 52 h 156"/>
                    <a:gd name="T10" fmla="*/ 93 w 480"/>
                    <a:gd name="T11" fmla="*/ 52 h 156"/>
                    <a:gd name="T12" fmla="*/ 60 w 480"/>
                    <a:gd name="T13" fmla="*/ 41 h 156"/>
                    <a:gd name="T14" fmla="*/ 120 w 480"/>
                    <a:gd name="T15" fmla="*/ 1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Freeform 24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1 h 148"/>
                    <a:gd name="T2" fmla="*/ 27 w 479"/>
                    <a:gd name="T3" fmla="*/ 0 h 148"/>
                    <a:gd name="T4" fmla="*/ 91 w 479"/>
                    <a:gd name="T5" fmla="*/ 30 h 148"/>
                    <a:gd name="T6" fmla="*/ 120 w 479"/>
                    <a:gd name="T7" fmla="*/ 22 h 148"/>
                    <a:gd name="T8" fmla="*/ 104 w 479"/>
                    <a:gd name="T9" fmla="*/ 49 h 148"/>
                    <a:gd name="T10" fmla="*/ 29 w 479"/>
                    <a:gd name="T11" fmla="*/ 49 h 148"/>
                    <a:gd name="T12" fmla="*/ 60 w 479"/>
                    <a:gd name="T13" fmla="*/ 41 h 148"/>
                    <a:gd name="T14" fmla="*/ 0 w 479"/>
                    <a:gd name="T15" fmla="*/ 1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Freeform 25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1 h 148"/>
                    <a:gd name="T2" fmla="*/ 27 w 479"/>
                    <a:gd name="T3" fmla="*/ 0 h 148"/>
                    <a:gd name="T4" fmla="*/ 91 w 479"/>
                    <a:gd name="T5" fmla="*/ 30 h 148"/>
                    <a:gd name="T6" fmla="*/ 120 w 479"/>
                    <a:gd name="T7" fmla="*/ 22 h 148"/>
                    <a:gd name="T8" fmla="*/ 104 w 479"/>
                    <a:gd name="T9" fmla="*/ 49 h 148"/>
                    <a:gd name="T10" fmla="*/ 29 w 479"/>
                    <a:gd name="T11" fmla="*/ 49 h 148"/>
                    <a:gd name="T12" fmla="*/ 60 w 479"/>
                    <a:gd name="T13" fmla="*/ 41 h 148"/>
                    <a:gd name="T14" fmla="*/ 0 w 479"/>
                    <a:gd name="T15" fmla="*/ 1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26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120 w 478"/>
                    <a:gd name="T1" fmla="*/ 39 h 149"/>
                    <a:gd name="T2" fmla="*/ 93 w 478"/>
                    <a:gd name="T3" fmla="*/ 50 h 149"/>
                    <a:gd name="T4" fmla="*/ 31 w 478"/>
                    <a:gd name="T5" fmla="*/ 17 h 149"/>
                    <a:gd name="T6" fmla="*/ 0 w 478"/>
                    <a:gd name="T7" fmla="*/ 28 h 149"/>
                    <a:gd name="T8" fmla="*/ 15 w 478"/>
                    <a:gd name="T9" fmla="*/ 0 h 149"/>
                    <a:gd name="T10" fmla="*/ 93 w 478"/>
                    <a:gd name="T11" fmla="*/ 0 h 149"/>
                    <a:gd name="T12" fmla="*/ 60 w 478"/>
                    <a:gd name="T13" fmla="*/ 8 h 149"/>
                    <a:gd name="T14" fmla="*/ 120 w 478"/>
                    <a:gd name="T15" fmla="*/ 39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27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120 w 478"/>
                    <a:gd name="T1" fmla="*/ 39 h 149"/>
                    <a:gd name="T2" fmla="*/ 93 w 478"/>
                    <a:gd name="T3" fmla="*/ 50 h 149"/>
                    <a:gd name="T4" fmla="*/ 31 w 478"/>
                    <a:gd name="T5" fmla="*/ 17 h 149"/>
                    <a:gd name="T6" fmla="*/ 0 w 478"/>
                    <a:gd name="T7" fmla="*/ 28 h 149"/>
                    <a:gd name="T8" fmla="*/ 15 w 478"/>
                    <a:gd name="T9" fmla="*/ 0 h 149"/>
                    <a:gd name="T10" fmla="*/ 93 w 478"/>
                    <a:gd name="T11" fmla="*/ 0 h 149"/>
                    <a:gd name="T12" fmla="*/ 60 w 478"/>
                    <a:gd name="T13" fmla="*/ 8 h 149"/>
                    <a:gd name="T14" fmla="*/ 120 w 478"/>
                    <a:gd name="T15" fmla="*/ 39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" name="Line 28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9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1422400" y="6051371"/>
            <a:ext cx="590550" cy="430212"/>
            <a:chOff x="3120" y="2880"/>
            <a:chExt cx="144" cy="96"/>
          </a:xfrm>
        </p:grpSpPr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5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39" name="Group 36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49" name="Freeform 37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38 h 148"/>
                    <a:gd name="T2" fmla="*/ 27 w 479"/>
                    <a:gd name="T3" fmla="*/ 49 h 148"/>
                    <a:gd name="T4" fmla="*/ 91 w 479"/>
                    <a:gd name="T5" fmla="*/ 17 h 148"/>
                    <a:gd name="T6" fmla="*/ 120 w 479"/>
                    <a:gd name="T7" fmla="*/ 27 h 148"/>
                    <a:gd name="T8" fmla="*/ 104 w 479"/>
                    <a:gd name="T9" fmla="*/ 0 h 148"/>
                    <a:gd name="T10" fmla="*/ 29 w 479"/>
                    <a:gd name="T11" fmla="*/ 0 h 148"/>
                    <a:gd name="T12" fmla="*/ 60 w 479"/>
                    <a:gd name="T13" fmla="*/ 8 h 148"/>
                    <a:gd name="T14" fmla="*/ 0 w 479"/>
                    <a:gd name="T15" fmla="*/ 38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Freeform 38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38 h 148"/>
                    <a:gd name="T2" fmla="*/ 27 w 479"/>
                    <a:gd name="T3" fmla="*/ 49 h 148"/>
                    <a:gd name="T4" fmla="*/ 91 w 479"/>
                    <a:gd name="T5" fmla="*/ 17 h 148"/>
                    <a:gd name="T6" fmla="*/ 120 w 479"/>
                    <a:gd name="T7" fmla="*/ 27 h 148"/>
                    <a:gd name="T8" fmla="*/ 104 w 479"/>
                    <a:gd name="T9" fmla="*/ 0 h 148"/>
                    <a:gd name="T10" fmla="*/ 29 w 479"/>
                    <a:gd name="T11" fmla="*/ 0 h 148"/>
                    <a:gd name="T12" fmla="*/ 60 w 479"/>
                    <a:gd name="T13" fmla="*/ 8 h 148"/>
                    <a:gd name="T14" fmla="*/ 0 w 479"/>
                    <a:gd name="T15" fmla="*/ 38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Freeform 39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120 w 480"/>
                    <a:gd name="T1" fmla="*/ 11 h 158"/>
                    <a:gd name="T2" fmla="*/ 93 w 480"/>
                    <a:gd name="T3" fmla="*/ 0 h 158"/>
                    <a:gd name="T4" fmla="*/ 31 w 480"/>
                    <a:gd name="T5" fmla="*/ 33 h 158"/>
                    <a:gd name="T6" fmla="*/ 0 w 480"/>
                    <a:gd name="T7" fmla="*/ 22 h 158"/>
                    <a:gd name="T8" fmla="*/ 16 w 480"/>
                    <a:gd name="T9" fmla="*/ 52 h 158"/>
                    <a:gd name="T10" fmla="*/ 93 w 480"/>
                    <a:gd name="T11" fmla="*/ 52 h 158"/>
                    <a:gd name="T12" fmla="*/ 60 w 480"/>
                    <a:gd name="T13" fmla="*/ 41 h 158"/>
                    <a:gd name="T14" fmla="*/ 120 w 480"/>
                    <a:gd name="T15" fmla="*/ 1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Freeform 40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120 w 480"/>
                    <a:gd name="T1" fmla="*/ 11 h 158"/>
                    <a:gd name="T2" fmla="*/ 93 w 480"/>
                    <a:gd name="T3" fmla="*/ 0 h 158"/>
                    <a:gd name="T4" fmla="*/ 31 w 480"/>
                    <a:gd name="T5" fmla="*/ 33 h 158"/>
                    <a:gd name="T6" fmla="*/ 0 w 480"/>
                    <a:gd name="T7" fmla="*/ 22 h 158"/>
                    <a:gd name="T8" fmla="*/ 16 w 480"/>
                    <a:gd name="T9" fmla="*/ 52 h 158"/>
                    <a:gd name="T10" fmla="*/ 93 w 480"/>
                    <a:gd name="T11" fmla="*/ 52 h 158"/>
                    <a:gd name="T12" fmla="*/ 60 w 480"/>
                    <a:gd name="T13" fmla="*/ 41 h 158"/>
                    <a:gd name="T14" fmla="*/ 120 w 480"/>
                    <a:gd name="T15" fmla="*/ 1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41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1 h 149"/>
                    <a:gd name="T2" fmla="*/ 27 w 479"/>
                    <a:gd name="T3" fmla="*/ 0 h 149"/>
                    <a:gd name="T4" fmla="*/ 91 w 479"/>
                    <a:gd name="T5" fmla="*/ 31 h 149"/>
                    <a:gd name="T6" fmla="*/ 120 w 479"/>
                    <a:gd name="T7" fmla="*/ 22 h 149"/>
                    <a:gd name="T8" fmla="*/ 105 w 479"/>
                    <a:gd name="T9" fmla="*/ 50 h 149"/>
                    <a:gd name="T10" fmla="*/ 29 w 479"/>
                    <a:gd name="T11" fmla="*/ 50 h 149"/>
                    <a:gd name="T12" fmla="*/ 60 w 479"/>
                    <a:gd name="T13" fmla="*/ 42 h 149"/>
                    <a:gd name="T14" fmla="*/ 0 w 479"/>
                    <a:gd name="T15" fmla="*/ 1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42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1 h 149"/>
                    <a:gd name="T2" fmla="*/ 27 w 479"/>
                    <a:gd name="T3" fmla="*/ 0 h 149"/>
                    <a:gd name="T4" fmla="*/ 91 w 479"/>
                    <a:gd name="T5" fmla="*/ 31 h 149"/>
                    <a:gd name="T6" fmla="*/ 120 w 479"/>
                    <a:gd name="T7" fmla="*/ 22 h 149"/>
                    <a:gd name="T8" fmla="*/ 105 w 479"/>
                    <a:gd name="T9" fmla="*/ 50 h 149"/>
                    <a:gd name="T10" fmla="*/ 29 w 479"/>
                    <a:gd name="T11" fmla="*/ 50 h 149"/>
                    <a:gd name="T12" fmla="*/ 60 w 479"/>
                    <a:gd name="T13" fmla="*/ 42 h 149"/>
                    <a:gd name="T14" fmla="*/ 0 w 479"/>
                    <a:gd name="T15" fmla="*/ 1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43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119 w 478"/>
                    <a:gd name="T1" fmla="*/ 39 h 148"/>
                    <a:gd name="T2" fmla="*/ 93 w 478"/>
                    <a:gd name="T3" fmla="*/ 50 h 148"/>
                    <a:gd name="T4" fmla="*/ 31 w 478"/>
                    <a:gd name="T5" fmla="*/ 17 h 148"/>
                    <a:gd name="T6" fmla="*/ 0 w 478"/>
                    <a:gd name="T7" fmla="*/ 28 h 148"/>
                    <a:gd name="T8" fmla="*/ 15 w 478"/>
                    <a:gd name="T9" fmla="*/ 0 h 148"/>
                    <a:gd name="T10" fmla="*/ 93 w 478"/>
                    <a:gd name="T11" fmla="*/ 0 h 148"/>
                    <a:gd name="T12" fmla="*/ 59 w 478"/>
                    <a:gd name="T13" fmla="*/ 8 h 148"/>
                    <a:gd name="T14" fmla="*/ 119 w 478"/>
                    <a:gd name="T15" fmla="*/ 39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44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119 w 478"/>
                    <a:gd name="T1" fmla="*/ 39 h 148"/>
                    <a:gd name="T2" fmla="*/ 93 w 478"/>
                    <a:gd name="T3" fmla="*/ 50 h 148"/>
                    <a:gd name="T4" fmla="*/ 31 w 478"/>
                    <a:gd name="T5" fmla="*/ 17 h 148"/>
                    <a:gd name="T6" fmla="*/ 0 w 478"/>
                    <a:gd name="T7" fmla="*/ 28 h 148"/>
                    <a:gd name="T8" fmla="*/ 15 w 478"/>
                    <a:gd name="T9" fmla="*/ 0 h 148"/>
                    <a:gd name="T10" fmla="*/ 93 w 478"/>
                    <a:gd name="T11" fmla="*/ 0 h 148"/>
                    <a:gd name="T12" fmla="*/ 59 w 478"/>
                    <a:gd name="T13" fmla="*/ 8 h 148"/>
                    <a:gd name="T14" fmla="*/ 119 w 478"/>
                    <a:gd name="T15" fmla="*/ 39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0" name="Group 45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41" name="Freeform 46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38 h 149"/>
                    <a:gd name="T2" fmla="*/ 27 w 479"/>
                    <a:gd name="T3" fmla="*/ 49 h 149"/>
                    <a:gd name="T4" fmla="*/ 91 w 479"/>
                    <a:gd name="T5" fmla="*/ 16 h 149"/>
                    <a:gd name="T6" fmla="*/ 120 w 479"/>
                    <a:gd name="T7" fmla="*/ 27 h 149"/>
                    <a:gd name="T8" fmla="*/ 104 w 479"/>
                    <a:gd name="T9" fmla="*/ 0 h 149"/>
                    <a:gd name="T10" fmla="*/ 29 w 479"/>
                    <a:gd name="T11" fmla="*/ 0 h 149"/>
                    <a:gd name="T12" fmla="*/ 60 w 479"/>
                    <a:gd name="T13" fmla="*/ 8 h 149"/>
                    <a:gd name="T14" fmla="*/ 0 w 479"/>
                    <a:gd name="T15" fmla="*/ 38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47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38 h 149"/>
                    <a:gd name="T2" fmla="*/ 27 w 479"/>
                    <a:gd name="T3" fmla="*/ 49 h 149"/>
                    <a:gd name="T4" fmla="*/ 91 w 479"/>
                    <a:gd name="T5" fmla="*/ 16 h 149"/>
                    <a:gd name="T6" fmla="*/ 120 w 479"/>
                    <a:gd name="T7" fmla="*/ 27 h 149"/>
                    <a:gd name="T8" fmla="*/ 104 w 479"/>
                    <a:gd name="T9" fmla="*/ 0 h 149"/>
                    <a:gd name="T10" fmla="*/ 29 w 479"/>
                    <a:gd name="T11" fmla="*/ 0 h 149"/>
                    <a:gd name="T12" fmla="*/ 60 w 479"/>
                    <a:gd name="T13" fmla="*/ 8 h 149"/>
                    <a:gd name="T14" fmla="*/ 0 w 479"/>
                    <a:gd name="T15" fmla="*/ 38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48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120 w 480"/>
                    <a:gd name="T1" fmla="*/ 11 h 156"/>
                    <a:gd name="T2" fmla="*/ 93 w 480"/>
                    <a:gd name="T3" fmla="*/ 0 h 156"/>
                    <a:gd name="T4" fmla="*/ 31 w 480"/>
                    <a:gd name="T5" fmla="*/ 33 h 156"/>
                    <a:gd name="T6" fmla="*/ 0 w 480"/>
                    <a:gd name="T7" fmla="*/ 22 h 156"/>
                    <a:gd name="T8" fmla="*/ 16 w 480"/>
                    <a:gd name="T9" fmla="*/ 52 h 156"/>
                    <a:gd name="T10" fmla="*/ 93 w 480"/>
                    <a:gd name="T11" fmla="*/ 52 h 156"/>
                    <a:gd name="T12" fmla="*/ 60 w 480"/>
                    <a:gd name="T13" fmla="*/ 41 h 156"/>
                    <a:gd name="T14" fmla="*/ 120 w 480"/>
                    <a:gd name="T15" fmla="*/ 1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49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120 w 480"/>
                    <a:gd name="T1" fmla="*/ 11 h 156"/>
                    <a:gd name="T2" fmla="*/ 93 w 480"/>
                    <a:gd name="T3" fmla="*/ 0 h 156"/>
                    <a:gd name="T4" fmla="*/ 31 w 480"/>
                    <a:gd name="T5" fmla="*/ 33 h 156"/>
                    <a:gd name="T6" fmla="*/ 0 w 480"/>
                    <a:gd name="T7" fmla="*/ 22 h 156"/>
                    <a:gd name="T8" fmla="*/ 16 w 480"/>
                    <a:gd name="T9" fmla="*/ 52 h 156"/>
                    <a:gd name="T10" fmla="*/ 93 w 480"/>
                    <a:gd name="T11" fmla="*/ 52 h 156"/>
                    <a:gd name="T12" fmla="*/ 60 w 480"/>
                    <a:gd name="T13" fmla="*/ 41 h 156"/>
                    <a:gd name="T14" fmla="*/ 120 w 480"/>
                    <a:gd name="T15" fmla="*/ 1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50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1 h 148"/>
                    <a:gd name="T2" fmla="*/ 27 w 479"/>
                    <a:gd name="T3" fmla="*/ 0 h 148"/>
                    <a:gd name="T4" fmla="*/ 91 w 479"/>
                    <a:gd name="T5" fmla="*/ 30 h 148"/>
                    <a:gd name="T6" fmla="*/ 120 w 479"/>
                    <a:gd name="T7" fmla="*/ 22 h 148"/>
                    <a:gd name="T8" fmla="*/ 104 w 479"/>
                    <a:gd name="T9" fmla="*/ 49 h 148"/>
                    <a:gd name="T10" fmla="*/ 29 w 479"/>
                    <a:gd name="T11" fmla="*/ 49 h 148"/>
                    <a:gd name="T12" fmla="*/ 60 w 479"/>
                    <a:gd name="T13" fmla="*/ 41 h 148"/>
                    <a:gd name="T14" fmla="*/ 0 w 479"/>
                    <a:gd name="T15" fmla="*/ 1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51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1 h 148"/>
                    <a:gd name="T2" fmla="*/ 27 w 479"/>
                    <a:gd name="T3" fmla="*/ 0 h 148"/>
                    <a:gd name="T4" fmla="*/ 91 w 479"/>
                    <a:gd name="T5" fmla="*/ 30 h 148"/>
                    <a:gd name="T6" fmla="*/ 120 w 479"/>
                    <a:gd name="T7" fmla="*/ 22 h 148"/>
                    <a:gd name="T8" fmla="*/ 104 w 479"/>
                    <a:gd name="T9" fmla="*/ 49 h 148"/>
                    <a:gd name="T10" fmla="*/ 29 w 479"/>
                    <a:gd name="T11" fmla="*/ 49 h 148"/>
                    <a:gd name="T12" fmla="*/ 60 w 479"/>
                    <a:gd name="T13" fmla="*/ 41 h 148"/>
                    <a:gd name="T14" fmla="*/ 0 w 479"/>
                    <a:gd name="T15" fmla="*/ 1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52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120 w 478"/>
                    <a:gd name="T1" fmla="*/ 39 h 149"/>
                    <a:gd name="T2" fmla="*/ 93 w 478"/>
                    <a:gd name="T3" fmla="*/ 50 h 149"/>
                    <a:gd name="T4" fmla="*/ 31 w 478"/>
                    <a:gd name="T5" fmla="*/ 17 h 149"/>
                    <a:gd name="T6" fmla="*/ 0 w 478"/>
                    <a:gd name="T7" fmla="*/ 28 h 149"/>
                    <a:gd name="T8" fmla="*/ 15 w 478"/>
                    <a:gd name="T9" fmla="*/ 0 h 149"/>
                    <a:gd name="T10" fmla="*/ 93 w 478"/>
                    <a:gd name="T11" fmla="*/ 0 h 149"/>
                    <a:gd name="T12" fmla="*/ 60 w 478"/>
                    <a:gd name="T13" fmla="*/ 8 h 149"/>
                    <a:gd name="T14" fmla="*/ 120 w 478"/>
                    <a:gd name="T15" fmla="*/ 39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53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120 w 478"/>
                    <a:gd name="T1" fmla="*/ 39 h 149"/>
                    <a:gd name="T2" fmla="*/ 93 w 478"/>
                    <a:gd name="T3" fmla="*/ 50 h 149"/>
                    <a:gd name="T4" fmla="*/ 31 w 478"/>
                    <a:gd name="T5" fmla="*/ 17 h 149"/>
                    <a:gd name="T6" fmla="*/ 0 w 478"/>
                    <a:gd name="T7" fmla="*/ 28 h 149"/>
                    <a:gd name="T8" fmla="*/ 15 w 478"/>
                    <a:gd name="T9" fmla="*/ 0 h 149"/>
                    <a:gd name="T10" fmla="*/ 93 w 478"/>
                    <a:gd name="T11" fmla="*/ 0 h 149"/>
                    <a:gd name="T12" fmla="*/ 60 w 478"/>
                    <a:gd name="T13" fmla="*/ 8 h 149"/>
                    <a:gd name="T14" fmla="*/ 120 w 478"/>
                    <a:gd name="T15" fmla="*/ 39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7" name="Line 54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55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1951038" y="6297433"/>
            <a:ext cx="1292225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" name="Group 57"/>
          <p:cNvGrpSpPr>
            <a:grpSpLocks/>
          </p:cNvGrpSpPr>
          <p:nvPr/>
        </p:nvGrpSpPr>
        <p:grpSpPr bwMode="auto">
          <a:xfrm>
            <a:off x="5051425" y="6051371"/>
            <a:ext cx="590550" cy="430212"/>
            <a:chOff x="3120" y="2880"/>
            <a:chExt cx="144" cy="96"/>
          </a:xfrm>
        </p:grpSpPr>
        <p:sp>
          <p:nvSpPr>
            <p:cNvPr id="59" name="Oval 58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3" name="Group 62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66" name="Group 63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76" name="Freeform 64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38 h 148"/>
                    <a:gd name="T2" fmla="*/ 27 w 479"/>
                    <a:gd name="T3" fmla="*/ 49 h 148"/>
                    <a:gd name="T4" fmla="*/ 91 w 479"/>
                    <a:gd name="T5" fmla="*/ 17 h 148"/>
                    <a:gd name="T6" fmla="*/ 120 w 479"/>
                    <a:gd name="T7" fmla="*/ 27 h 148"/>
                    <a:gd name="T8" fmla="*/ 104 w 479"/>
                    <a:gd name="T9" fmla="*/ 0 h 148"/>
                    <a:gd name="T10" fmla="*/ 29 w 479"/>
                    <a:gd name="T11" fmla="*/ 0 h 148"/>
                    <a:gd name="T12" fmla="*/ 60 w 479"/>
                    <a:gd name="T13" fmla="*/ 8 h 148"/>
                    <a:gd name="T14" fmla="*/ 0 w 479"/>
                    <a:gd name="T15" fmla="*/ 38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" name="Freeform 65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38 h 148"/>
                    <a:gd name="T2" fmla="*/ 27 w 479"/>
                    <a:gd name="T3" fmla="*/ 49 h 148"/>
                    <a:gd name="T4" fmla="*/ 91 w 479"/>
                    <a:gd name="T5" fmla="*/ 17 h 148"/>
                    <a:gd name="T6" fmla="*/ 120 w 479"/>
                    <a:gd name="T7" fmla="*/ 27 h 148"/>
                    <a:gd name="T8" fmla="*/ 104 w 479"/>
                    <a:gd name="T9" fmla="*/ 0 h 148"/>
                    <a:gd name="T10" fmla="*/ 29 w 479"/>
                    <a:gd name="T11" fmla="*/ 0 h 148"/>
                    <a:gd name="T12" fmla="*/ 60 w 479"/>
                    <a:gd name="T13" fmla="*/ 8 h 148"/>
                    <a:gd name="T14" fmla="*/ 0 w 479"/>
                    <a:gd name="T15" fmla="*/ 38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Freeform 66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120 w 480"/>
                    <a:gd name="T1" fmla="*/ 11 h 158"/>
                    <a:gd name="T2" fmla="*/ 93 w 480"/>
                    <a:gd name="T3" fmla="*/ 0 h 158"/>
                    <a:gd name="T4" fmla="*/ 31 w 480"/>
                    <a:gd name="T5" fmla="*/ 33 h 158"/>
                    <a:gd name="T6" fmla="*/ 0 w 480"/>
                    <a:gd name="T7" fmla="*/ 22 h 158"/>
                    <a:gd name="T8" fmla="*/ 16 w 480"/>
                    <a:gd name="T9" fmla="*/ 52 h 158"/>
                    <a:gd name="T10" fmla="*/ 93 w 480"/>
                    <a:gd name="T11" fmla="*/ 52 h 158"/>
                    <a:gd name="T12" fmla="*/ 60 w 480"/>
                    <a:gd name="T13" fmla="*/ 41 h 158"/>
                    <a:gd name="T14" fmla="*/ 120 w 480"/>
                    <a:gd name="T15" fmla="*/ 1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Freeform 67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120 w 480"/>
                    <a:gd name="T1" fmla="*/ 11 h 158"/>
                    <a:gd name="T2" fmla="*/ 93 w 480"/>
                    <a:gd name="T3" fmla="*/ 0 h 158"/>
                    <a:gd name="T4" fmla="*/ 31 w 480"/>
                    <a:gd name="T5" fmla="*/ 33 h 158"/>
                    <a:gd name="T6" fmla="*/ 0 w 480"/>
                    <a:gd name="T7" fmla="*/ 22 h 158"/>
                    <a:gd name="T8" fmla="*/ 16 w 480"/>
                    <a:gd name="T9" fmla="*/ 52 h 158"/>
                    <a:gd name="T10" fmla="*/ 93 w 480"/>
                    <a:gd name="T11" fmla="*/ 52 h 158"/>
                    <a:gd name="T12" fmla="*/ 60 w 480"/>
                    <a:gd name="T13" fmla="*/ 41 h 158"/>
                    <a:gd name="T14" fmla="*/ 120 w 480"/>
                    <a:gd name="T15" fmla="*/ 1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Freeform 68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1 h 149"/>
                    <a:gd name="T2" fmla="*/ 27 w 479"/>
                    <a:gd name="T3" fmla="*/ 0 h 149"/>
                    <a:gd name="T4" fmla="*/ 91 w 479"/>
                    <a:gd name="T5" fmla="*/ 31 h 149"/>
                    <a:gd name="T6" fmla="*/ 120 w 479"/>
                    <a:gd name="T7" fmla="*/ 22 h 149"/>
                    <a:gd name="T8" fmla="*/ 105 w 479"/>
                    <a:gd name="T9" fmla="*/ 50 h 149"/>
                    <a:gd name="T10" fmla="*/ 29 w 479"/>
                    <a:gd name="T11" fmla="*/ 50 h 149"/>
                    <a:gd name="T12" fmla="*/ 60 w 479"/>
                    <a:gd name="T13" fmla="*/ 42 h 149"/>
                    <a:gd name="T14" fmla="*/ 0 w 479"/>
                    <a:gd name="T15" fmla="*/ 1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Freeform 69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1 h 149"/>
                    <a:gd name="T2" fmla="*/ 27 w 479"/>
                    <a:gd name="T3" fmla="*/ 0 h 149"/>
                    <a:gd name="T4" fmla="*/ 91 w 479"/>
                    <a:gd name="T5" fmla="*/ 31 h 149"/>
                    <a:gd name="T6" fmla="*/ 120 w 479"/>
                    <a:gd name="T7" fmla="*/ 22 h 149"/>
                    <a:gd name="T8" fmla="*/ 105 w 479"/>
                    <a:gd name="T9" fmla="*/ 50 h 149"/>
                    <a:gd name="T10" fmla="*/ 29 w 479"/>
                    <a:gd name="T11" fmla="*/ 50 h 149"/>
                    <a:gd name="T12" fmla="*/ 60 w 479"/>
                    <a:gd name="T13" fmla="*/ 42 h 149"/>
                    <a:gd name="T14" fmla="*/ 0 w 479"/>
                    <a:gd name="T15" fmla="*/ 1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Freeform 70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119 w 478"/>
                    <a:gd name="T1" fmla="*/ 39 h 148"/>
                    <a:gd name="T2" fmla="*/ 93 w 478"/>
                    <a:gd name="T3" fmla="*/ 50 h 148"/>
                    <a:gd name="T4" fmla="*/ 31 w 478"/>
                    <a:gd name="T5" fmla="*/ 17 h 148"/>
                    <a:gd name="T6" fmla="*/ 0 w 478"/>
                    <a:gd name="T7" fmla="*/ 28 h 148"/>
                    <a:gd name="T8" fmla="*/ 15 w 478"/>
                    <a:gd name="T9" fmla="*/ 0 h 148"/>
                    <a:gd name="T10" fmla="*/ 93 w 478"/>
                    <a:gd name="T11" fmla="*/ 0 h 148"/>
                    <a:gd name="T12" fmla="*/ 59 w 478"/>
                    <a:gd name="T13" fmla="*/ 8 h 148"/>
                    <a:gd name="T14" fmla="*/ 119 w 478"/>
                    <a:gd name="T15" fmla="*/ 39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Freeform 71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119 w 478"/>
                    <a:gd name="T1" fmla="*/ 39 h 148"/>
                    <a:gd name="T2" fmla="*/ 93 w 478"/>
                    <a:gd name="T3" fmla="*/ 50 h 148"/>
                    <a:gd name="T4" fmla="*/ 31 w 478"/>
                    <a:gd name="T5" fmla="*/ 17 h 148"/>
                    <a:gd name="T6" fmla="*/ 0 w 478"/>
                    <a:gd name="T7" fmla="*/ 28 h 148"/>
                    <a:gd name="T8" fmla="*/ 15 w 478"/>
                    <a:gd name="T9" fmla="*/ 0 h 148"/>
                    <a:gd name="T10" fmla="*/ 93 w 478"/>
                    <a:gd name="T11" fmla="*/ 0 h 148"/>
                    <a:gd name="T12" fmla="*/ 59 w 478"/>
                    <a:gd name="T13" fmla="*/ 8 h 148"/>
                    <a:gd name="T14" fmla="*/ 119 w 478"/>
                    <a:gd name="T15" fmla="*/ 39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7" name="Group 72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68" name="Freeform 73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38 h 149"/>
                    <a:gd name="T2" fmla="*/ 27 w 479"/>
                    <a:gd name="T3" fmla="*/ 49 h 149"/>
                    <a:gd name="T4" fmla="*/ 91 w 479"/>
                    <a:gd name="T5" fmla="*/ 16 h 149"/>
                    <a:gd name="T6" fmla="*/ 120 w 479"/>
                    <a:gd name="T7" fmla="*/ 27 h 149"/>
                    <a:gd name="T8" fmla="*/ 104 w 479"/>
                    <a:gd name="T9" fmla="*/ 0 h 149"/>
                    <a:gd name="T10" fmla="*/ 29 w 479"/>
                    <a:gd name="T11" fmla="*/ 0 h 149"/>
                    <a:gd name="T12" fmla="*/ 60 w 479"/>
                    <a:gd name="T13" fmla="*/ 8 h 149"/>
                    <a:gd name="T14" fmla="*/ 0 w 479"/>
                    <a:gd name="T15" fmla="*/ 38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Freeform 74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38 h 149"/>
                    <a:gd name="T2" fmla="*/ 27 w 479"/>
                    <a:gd name="T3" fmla="*/ 49 h 149"/>
                    <a:gd name="T4" fmla="*/ 91 w 479"/>
                    <a:gd name="T5" fmla="*/ 16 h 149"/>
                    <a:gd name="T6" fmla="*/ 120 w 479"/>
                    <a:gd name="T7" fmla="*/ 27 h 149"/>
                    <a:gd name="T8" fmla="*/ 104 w 479"/>
                    <a:gd name="T9" fmla="*/ 0 h 149"/>
                    <a:gd name="T10" fmla="*/ 29 w 479"/>
                    <a:gd name="T11" fmla="*/ 0 h 149"/>
                    <a:gd name="T12" fmla="*/ 60 w 479"/>
                    <a:gd name="T13" fmla="*/ 8 h 149"/>
                    <a:gd name="T14" fmla="*/ 0 w 479"/>
                    <a:gd name="T15" fmla="*/ 38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75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120 w 480"/>
                    <a:gd name="T1" fmla="*/ 11 h 156"/>
                    <a:gd name="T2" fmla="*/ 93 w 480"/>
                    <a:gd name="T3" fmla="*/ 0 h 156"/>
                    <a:gd name="T4" fmla="*/ 31 w 480"/>
                    <a:gd name="T5" fmla="*/ 33 h 156"/>
                    <a:gd name="T6" fmla="*/ 0 w 480"/>
                    <a:gd name="T7" fmla="*/ 22 h 156"/>
                    <a:gd name="T8" fmla="*/ 16 w 480"/>
                    <a:gd name="T9" fmla="*/ 52 h 156"/>
                    <a:gd name="T10" fmla="*/ 93 w 480"/>
                    <a:gd name="T11" fmla="*/ 52 h 156"/>
                    <a:gd name="T12" fmla="*/ 60 w 480"/>
                    <a:gd name="T13" fmla="*/ 41 h 156"/>
                    <a:gd name="T14" fmla="*/ 120 w 480"/>
                    <a:gd name="T15" fmla="*/ 1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Freeform 76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120 w 480"/>
                    <a:gd name="T1" fmla="*/ 11 h 156"/>
                    <a:gd name="T2" fmla="*/ 93 w 480"/>
                    <a:gd name="T3" fmla="*/ 0 h 156"/>
                    <a:gd name="T4" fmla="*/ 31 w 480"/>
                    <a:gd name="T5" fmla="*/ 33 h 156"/>
                    <a:gd name="T6" fmla="*/ 0 w 480"/>
                    <a:gd name="T7" fmla="*/ 22 h 156"/>
                    <a:gd name="T8" fmla="*/ 16 w 480"/>
                    <a:gd name="T9" fmla="*/ 52 h 156"/>
                    <a:gd name="T10" fmla="*/ 93 w 480"/>
                    <a:gd name="T11" fmla="*/ 52 h 156"/>
                    <a:gd name="T12" fmla="*/ 60 w 480"/>
                    <a:gd name="T13" fmla="*/ 41 h 156"/>
                    <a:gd name="T14" fmla="*/ 120 w 480"/>
                    <a:gd name="T15" fmla="*/ 1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Freeform 77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1 h 148"/>
                    <a:gd name="T2" fmla="*/ 27 w 479"/>
                    <a:gd name="T3" fmla="*/ 0 h 148"/>
                    <a:gd name="T4" fmla="*/ 91 w 479"/>
                    <a:gd name="T5" fmla="*/ 30 h 148"/>
                    <a:gd name="T6" fmla="*/ 120 w 479"/>
                    <a:gd name="T7" fmla="*/ 22 h 148"/>
                    <a:gd name="T8" fmla="*/ 104 w 479"/>
                    <a:gd name="T9" fmla="*/ 49 h 148"/>
                    <a:gd name="T10" fmla="*/ 29 w 479"/>
                    <a:gd name="T11" fmla="*/ 49 h 148"/>
                    <a:gd name="T12" fmla="*/ 60 w 479"/>
                    <a:gd name="T13" fmla="*/ 41 h 148"/>
                    <a:gd name="T14" fmla="*/ 0 w 479"/>
                    <a:gd name="T15" fmla="*/ 1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78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1 h 148"/>
                    <a:gd name="T2" fmla="*/ 27 w 479"/>
                    <a:gd name="T3" fmla="*/ 0 h 148"/>
                    <a:gd name="T4" fmla="*/ 91 w 479"/>
                    <a:gd name="T5" fmla="*/ 30 h 148"/>
                    <a:gd name="T6" fmla="*/ 120 w 479"/>
                    <a:gd name="T7" fmla="*/ 22 h 148"/>
                    <a:gd name="T8" fmla="*/ 104 w 479"/>
                    <a:gd name="T9" fmla="*/ 49 h 148"/>
                    <a:gd name="T10" fmla="*/ 29 w 479"/>
                    <a:gd name="T11" fmla="*/ 49 h 148"/>
                    <a:gd name="T12" fmla="*/ 60 w 479"/>
                    <a:gd name="T13" fmla="*/ 41 h 148"/>
                    <a:gd name="T14" fmla="*/ 0 w 479"/>
                    <a:gd name="T15" fmla="*/ 1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79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120 w 478"/>
                    <a:gd name="T1" fmla="*/ 39 h 149"/>
                    <a:gd name="T2" fmla="*/ 93 w 478"/>
                    <a:gd name="T3" fmla="*/ 50 h 149"/>
                    <a:gd name="T4" fmla="*/ 31 w 478"/>
                    <a:gd name="T5" fmla="*/ 17 h 149"/>
                    <a:gd name="T6" fmla="*/ 0 w 478"/>
                    <a:gd name="T7" fmla="*/ 28 h 149"/>
                    <a:gd name="T8" fmla="*/ 15 w 478"/>
                    <a:gd name="T9" fmla="*/ 0 h 149"/>
                    <a:gd name="T10" fmla="*/ 93 w 478"/>
                    <a:gd name="T11" fmla="*/ 0 h 149"/>
                    <a:gd name="T12" fmla="*/ 60 w 478"/>
                    <a:gd name="T13" fmla="*/ 8 h 149"/>
                    <a:gd name="T14" fmla="*/ 120 w 478"/>
                    <a:gd name="T15" fmla="*/ 39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80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120 w 478"/>
                    <a:gd name="T1" fmla="*/ 39 h 149"/>
                    <a:gd name="T2" fmla="*/ 93 w 478"/>
                    <a:gd name="T3" fmla="*/ 50 h 149"/>
                    <a:gd name="T4" fmla="*/ 31 w 478"/>
                    <a:gd name="T5" fmla="*/ 17 h 149"/>
                    <a:gd name="T6" fmla="*/ 0 w 478"/>
                    <a:gd name="T7" fmla="*/ 28 h 149"/>
                    <a:gd name="T8" fmla="*/ 15 w 478"/>
                    <a:gd name="T9" fmla="*/ 0 h 149"/>
                    <a:gd name="T10" fmla="*/ 93 w 478"/>
                    <a:gd name="T11" fmla="*/ 0 h 149"/>
                    <a:gd name="T12" fmla="*/ 60 w 478"/>
                    <a:gd name="T13" fmla="*/ 8 h 149"/>
                    <a:gd name="T14" fmla="*/ 120 w 478"/>
                    <a:gd name="T15" fmla="*/ 39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4" name="Line 81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82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" name="Line 83"/>
          <p:cNvSpPr>
            <a:spLocks noChangeShapeType="1"/>
          </p:cNvSpPr>
          <p:nvPr/>
        </p:nvSpPr>
        <p:spPr bwMode="auto">
          <a:xfrm flipV="1">
            <a:off x="3790950" y="6299021"/>
            <a:ext cx="12922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" name="Group 84"/>
          <p:cNvGrpSpPr>
            <a:grpSpLocks/>
          </p:cNvGrpSpPr>
          <p:nvPr/>
        </p:nvGrpSpPr>
        <p:grpSpPr bwMode="auto">
          <a:xfrm>
            <a:off x="6861175" y="6051371"/>
            <a:ext cx="590550" cy="430212"/>
            <a:chOff x="3120" y="2880"/>
            <a:chExt cx="144" cy="96"/>
          </a:xfrm>
        </p:grpSpPr>
        <p:sp>
          <p:nvSpPr>
            <p:cNvPr id="86" name="Oval 85"/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Oval 88"/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0" name="Group 89"/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93" name="Group 90"/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103" name="Freeform 91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38 h 148"/>
                    <a:gd name="T2" fmla="*/ 27 w 479"/>
                    <a:gd name="T3" fmla="*/ 49 h 148"/>
                    <a:gd name="T4" fmla="*/ 91 w 479"/>
                    <a:gd name="T5" fmla="*/ 17 h 148"/>
                    <a:gd name="T6" fmla="*/ 120 w 479"/>
                    <a:gd name="T7" fmla="*/ 27 h 148"/>
                    <a:gd name="T8" fmla="*/ 104 w 479"/>
                    <a:gd name="T9" fmla="*/ 0 h 148"/>
                    <a:gd name="T10" fmla="*/ 29 w 479"/>
                    <a:gd name="T11" fmla="*/ 0 h 148"/>
                    <a:gd name="T12" fmla="*/ 60 w 479"/>
                    <a:gd name="T13" fmla="*/ 8 h 148"/>
                    <a:gd name="T14" fmla="*/ 0 w 479"/>
                    <a:gd name="T15" fmla="*/ 38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92"/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38 h 148"/>
                    <a:gd name="T2" fmla="*/ 27 w 479"/>
                    <a:gd name="T3" fmla="*/ 49 h 148"/>
                    <a:gd name="T4" fmla="*/ 91 w 479"/>
                    <a:gd name="T5" fmla="*/ 17 h 148"/>
                    <a:gd name="T6" fmla="*/ 120 w 479"/>
                    <a:gd name="T7" fmla="*/ 27 h 148"/>
                    <a:gd name="T8" fmla="*/ 104 w 479"/>
                    <a:gd name="T9" fmla="*/ 0 h 148"/>
                    <a:gd name="T10" fmla="*/ 29 w 479"/>
                    <a:gd name="T11" fmla="*/ 0 h 148"/>
                    <a:gd name="T12" fmla="*/ 60 w 479"/>
                    <a:gd name="T13" fmla="*/ 8 h 148"/>
                    <a:gd name="T14" fmla="*/ 0 w 479"/>
                    <a:gd name="T15" fmla="*/ 38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93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120 w 480"/>
                    <a:gd name="T1" fmla="*/ 11 h 158"/>
                    <a:gd name="T2" fmla="*/ 93 w 480"/>
                    <a:gd name="T3" fmla="*/ 0 h 158"/>
                    <a:gd name="T4" fmla="*/ 31 w 480"/>
                    <a:gd name="T5" fmla="*/ 33 h 158"/>
                    <a:gd name="T6" fmla="*/ 0 w 480"/>
                    <a:gd name="T7" fmla="*/ 22 h 158"/>
                    <a:gd name="T8" fmla="*/ 16 w 480"/>
                    <a:gd name="T9" fmla="*/ 52 h 158"/>
                    <a:gd name="T10" fmla="*/ 93 w 480"/>
                    <a:gd name="T11" fmla="*/ 52 h 158"/>
                    <a:gd name="T12" fmla="*/ 60 w 480"/>
                    <a:gd name="T13" fmla="*/ 41 h 158"/>
                    <a:gd name="T14" fmla="*/ 120 w 480"/>
                    <a:gd name="T15" fmla="*/ 1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Freeform 94"/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120 w 480"/>
                    <a:gd name="T1" fmla="*/ 11 h 158"/>
                    <a:gd name="T2" fmla="*/ 93 w 480"/>
                    <a:gd name="T3" fmla="*/ 0 h 158"/>
                    <a:gd name="T4" fmla="*/ 31 w 480"/>
                    <a:gd name="T5" fmla="*/ 33 h 158"/>
                    <a:gd name="T6" fmla="*/ 0 w 480"/>
                    <a:gd name="T7" fmla="*/ 22 h 158"/>
                    <a:gd name="T8" fmla="*/ 16 w 480"/>
                    <a:gd name="T9" fmla="*/ 52 h 158"/>
                    <a:gd name="T10" fmla="*/ 93 w 480"/>
                    <a:gd name="T11" fmla="*/ 52 h 158"/>
                    <a:gd name="T12" fmla="*/ 60 w 480"/>
                    <a:gd name="T13" fmla="*/ 41 h 158"/>
                    <a:gd name="T14" fmla="*/ 120 w 480"/>
                    <a:gd name="T15" fmla="*/ 1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95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1 h 149"/>
                    <a:gd name="T2" fmla="*/ 27 w 479"/>
                    <a:gd name="T3" fmla="*/ 0 h 149"/>
                    <a:gd name="T4" fmla="*/ 91 w 479"/>
                    <a:gd name="T5" fmla="*/ 31 h 149"/>
                    <a:gd name="T6" fmla="*/ 120 w 479"/>
                    <a:gd name="T7" fmla="*/ 22 h 149"/>
                    <a:gd name="T8" fmla="*/ 105 w 479"/>
                    <a:gd name="T9" fmla="*/ 50 h 149"/>
                    <a:gd name="T10" fmla="*/ 29 w 479"/>
                    <a:gd name="T11" fmla="*/ 50 h 149"/>
                    <a:gd name="T12" fmla="*/ 60 w 479"/>
                    <a:gd name="T13" fmla="*/ 42 h 149"/>
                    <a:gd name="T14" fmla="*/ 0 w 479"/>
                    <a:gd name="T15" fmla="*/ 1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96"/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1 h 149"/>
                    <a:gd name="T2" fmla="*/ 27 w 479"/>
                    <a:gd name="T3" fmla="*/ 0 h 149"/>
                    <a:gd name="T4" fmla="*/ 91 w 479"/>
                    <a:gd name="T5" fmla="*/ 31 h 149"/>
                    <a:gd name="T6" fmla="*/ 120 w 479"/>
                    <a:gd name="T7" fmla="*/ 22 h 149"/>
                    <a:gd name="T8" fmla="*/ 105 w 479"/>
                    <a:gd name="T9" fmla="*/ 50 h 149"/>
                    <a:gd name="T10" fmla="*/ 29 w 479"/>
                    <a:gd name="T11" fmla="*/ 50 h 149"/>
                    <a:gd name="T12" fmla="*/ 60 w 479"/>
                    <a:gd name="T13" fmla="*/ 42 h 149"/>
                    <a:gd name="T14" fmla="*/ 0 w 479"/>
                    <a:gd name="T15" fmla="*/ 1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97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119 w 478"/>
                    <a:gd name="T1" fmla="*/ 39 h 148"/>
                    <a:gd name="T2" fmla="*/ 93 w 478"/>
                    <a:gd name="T3" fmla="*/ 50 h 148"/>
                    <a:gd name="T4" fmla="*/ 31 w 478"/>
                    <a:gd name="T5" fmla="*/ 17 h 148"/>
                    <a:gd name="T6" fmla="*/ 0 w 478"/>
                    <a:gd name="T7" fmla="*/ 28 h 148"/>
                    <a:gd name="T8" fmla="*/ 15 w 478"/>
                    <a:gd name="T9" fmla="*/ 0 h 148"/>
                    <a:gd name="T10" fmla="*/ 93 w 478"/>
                    <a:gd name="T11" fmla="*/ 0 h 148"/>
                    <a:gd name="T12" fmla="*/ 59 w 478"/>
                    <a:gd name="T13" fmla="*/ 8 h 148"/>
                    <a:gd name="T14" fmla="*/ 119 w 478"/>
                    <a:gd name="T15" fmla="*/ 39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Freeform 98"/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119 w 478"/>
                    <a:gd name="T1" fmla="*/ 39 h 148"/>
                    <a:gd name="T2" fmla="*/ 93 w 478"/>
                    <a:gd name="T3" fmla="*/ 50 h 148"/>
                    <a:gd name="T4" fmla="*/ 31 w 478"/>
                    <a:gd name="T5" fmla="*/ 17 h 148"/>
                    <a:gd name="T6" fmla="*/ 0 w 478"/>
                    <a:gd name="T7" fmla="*/ 28 h 148"/>
                    <a:gd name="T8" fmla="*/ 15 w 478"/>
                    <a:gd name="T9" fmla="*/ 0 h 148"/>
                    <a:gd name="T10" fmla="*/ 93 w 478"/>
                    <a:gd name="T11" fmla="*/ 0 h 148"/>
                    <a:gd name="T12" fmla="*/ 59 w 478"/>
                    <a:gd name="T13" fmla="*/ 8 h 148"/>
                    <a:gd name="T14" fmla="*/ 119 w 478"/>
                    <a:gd name="T15" fmla="*/ 39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4" name="Group 99"/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95" name="Freeform 100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38 h 149"/>
                    <a:gd name="T2" fmla="*/ 27 w 479"/>
                    <a:gd name="T3" fmla="*/ 49 h 149"/>
                    <a:gd name="T4" fmla="*/ 91 w 479"/>
                    <a:gd name="T5" fmla="*/ 16 h 149"/>
                    <a:gd name="T6" fmla="*/ 120 w 479"/>
                    <a:gd name="T7" fmla="*/ 27 h 149"/>
                    <a:gd name="T8" fmla="*/ 104 w 479"/>
                    <a:gd name="T9" fmla="*/ 0 h 149"/>
                    <a:gd name="T10" fmla="*/ 29 w 479"/>
                    <a:gd name="T11" fmla="*/ 0 h 149"/>
                    <a:gd name="T12" fmla="*/ 60 w 479"/>
                    <a:gd name="T13" fmla="*/ 8 h 149"/>
                    <a:gd name="T14" fmla="*/ 0 w 479"/>
                    <a:gd name="T15" fmla="*/ 38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101"/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38 h 149"/>
                    <a:gd name="T2" fmla="*/ 27 w 479"/>
                    <a:gd name="T3" fmla="*/ 49 h 149"/>
                    <a:gd name="T4" fmla="*/ 91 w 479"/>
                    <a:gd name="T5" fmla="*/ 16 h 149"/>
                    <a:gd name="T6" fmla="*/ 120 w 479"/>
                    <a:gd name="T7" fmla="*/ 27 h 149"/>
                    <a:gd name="T8" fmla="*/ 104 w 479"/>
                    <a:gd name="T9" fmla="*/ 0 h 149"/>
                    <a:gd name="T10" fmla="*/ 29 w 479"/>
                    <a:gd name="T11" fmla="*/ 0 h 149"/>
                    <a:gd name="T12" fmla="*/ 60 w 479"/>
                    <a:gd name="T13" fmla="*/ 8 h 149"/>
                    <a:gd name="T14" fmla="*/ 0 w 479"/>
                    <a:gd name="T15" fmla="*/ 38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Freeform 102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120 w 480"/>
                    <a:gd name="T1" fmla="*/ 11 h 156"/>
                    <a:gd name="T2" fmla="*/ 93 w 480"/>
                    <a:gd name="T3" fmla="*/ 0 h 156"/>
                    <a:gd name="T4" fmla="*/ 31 w 480"/>
                    <a:gd name="T5" fmla="*/ 33 h 156"/>
                    <a:gd name="T6" fmla="*/ 0 w 480"/>
                    <a:gd name="T7" fmla="*/ 22 h 156"/>
                    <a:gd name="T8" fmla="*/ 16 w 480"/>
                    <a:gd name="T9" fmla="*/ 52 h 156"/>
                    <a:gd name="T10" fmla="*/ 93 w 480"/>
                    <a:gd name="T11" fmla="*/ 52 h 156"/>
                    <a:gd name="T12" fmla="*/ 60 w 480"/>
                    <a:gd name="T13" fmla="*/ 41 h 156"/>
                    <a:gd name="T14" fmla="*/ 120 w 480"/>
                    <a:gd name="T15" fmla="*/ 1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Freeform 103"/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120 w 480"/>
                    <a:gd name="T1" fmla="*/ 11 h 156"/>
                    <a:gd name="T2" fmla="*/ 93 w 480"/>
                    <a:gd name="T3" fmla="*/ 0 h 156"/>
                    <a:gd name="T4" fmla="*/ 31 w 480"/>
                    <a:gd name="T5" fmla="*/ 33 h 156"/>
                    <a:gd name="T6" fmla="*/ 0 w 480"/>
                    <a:gd name="T7" fmla="*/ 22 h 156"/>
                    <a:gd name="T8" fmla="*/ 16 w 480"/>
                    <a:gd name="T9" fmla="*/ 52 h 156"/>
                    <a:gd name="T10" fmla="*/ 93 w 480"/>
                    <a:gd name="T11" fmla="*/ 52 h 156"/>
                    <a:gd name="T12" fmla="*/ 60 w 480"/>
                    <a:gd name="T13" fmla="*/ 41 h 156"/>
                    <a:gd name="T14" fmla="*/ 120 w 480"/>
                    <a:gd name="T15" fmla="*/ 1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Freeform 104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1 h 148"/>
                    <a:gd name="T2" fmla="*/ 27 w 479"/>
                    <a:gd name="T3" fmla="*/ 0 h 148"/>
                    <a:gd name="T4" fmla="*/ 91 w 479"/>
                    <a:gd name="T5" fmla="*/ 30 h 148"/>
                    <a:gd name="T6" fmla="*/ 120 w 479"/>
                    <a:gd name="T7" fmla="*/ 22 h 148"/>
                    <a:gd name="T8" fmla="*/ 104 w 479"/>
                    <a:gd name="T9" fmla="*/ 49 h 148"/>
                    <a:gd name="T10" fmla="*/ 29 w 479"/>
                    <a:gd name="T11" fmla="*/ 49 h 148"/>
                    <a:gd name="T12" fmla="*/ 60 w 479"/>
                    <a:gd name="T13" fmla="*/ 41 h 148"/>
                    <a:gd name="T14" fmla="*/ 0 w 479"/>
                    <a:gd name="T15" fmla="*/ 1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Freeform 105"/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1 h 148"/>
                    <a:gd name="T2" fmla="*/ 27 w 479"/>
                    <a:gd name="T3" fmla="*/ 0 h 148"/>
                    <a:gd name="T4" fmla="*/ 91 w 479"/>
                    <a:gd name="T5" fmla="*/ 30 h 148"/>
                    <a:gd name="T6" fmla="*/ 120 w 479"/>
                    <a:gd name="T7" fmla="*/ 22 h 148"/>
                    <a:gd name="T8" fmla="*/ 104 w 479"/>
                    <a:gd name="T9" fmla="*/ 49 h 148"/>
                    <a:gd name="T10" fmla="*/ 29 w 479"/>
                    <a:gd name="T11" fmla="*/ 49 h 148"/>
                    <a:gd name="T12" fmla="*/ 60 w 479"/>
                    <a:gd name="T13" fmla="*/ 41 h 148"/>
                    <a:gd name="T14" fmla="*/ 0 w 479"/>
                    <a:gd name="T15" fmla="*/ 1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Freeform 106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120 w 478"/>
                    <a:gd name="T1" fmla="*/ 39 h 149"/>
                    <a:gd name="T2" fmla="*/ 93 w 478"/>
                    <a:gd name="T3" fmla="*/ 50 h 149"/>
                    <a:gd name="T4" fmla="*/ 31 w 478"/>
                    <a:gd name="T5" fmla="*/ 17 h 149"/>
                    <a:gd name="T6" fmla="*/ 0 w 478"/>
                    <a:gd name="T7" fmla="*/ 28 h 149"/>
                    <a:gd name="T8" fmla="*/ 15 w 478"/>
                    <a:gd name="T9" fmla="*/ 0 h 149"/>
                    <a:gd name="T10" fmla="*/ 93 w 478"/>
                    <a:gd name="T11" fmla="*/ 0 h 149"/>
                    <a:gd name="T12" fmla="*/ 60 w 478"/>
                    <a:gd name="T13" fmla="*/ 8 h 149"/>
                    <a:gd name="T14" fmla="*/ 120 w 478"/>
                    <a:gd name="T15" fmla="*/ 39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Freeform 107"/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120 w 478"/>
                    <a:gd name="T1" fmla="*/ 39 h 149"/>
                    <a:gd name="T2" fmla="*/ 93 w 478"/>
                    <a:gd name="T3" fmla="*/ 50 h 149"/>
                    <a:gd name="T4" fmla="*/ 31 w 478"/>
                    <a:gd name="T5" fmla="*/ 17 h 149"/>
                    <a:gd name="T6" fmla="*/ 0 w 478"/>
                    <a:gd name="T7" fmla="*/ 28 h 149"/>
                    <a:gd name="T8" fmla="*/ 15 w 478"/>
                    <a:gd name="T9" fmla="*/ 0 h 149"/>
                    <a:gd name="T10" fmla="*/ 93 w 478"/>
                    <a:gd name="T11" fmla="*/ 0 h 149"/>
                    <a:gd name="T12" fmla="*/ 60 w 478"/>
                    <a:gd name="T13" fmla="*/ 8 h 149"/>
                    <a:gd name="T14" fmla="*/ 120 w 478"/>
                    <a:gd name="T15" fmla="*/ 39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1" name="Line 108"/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09"/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" name="Line 110"/>
          <p:cNvSpPr>
            <a:spLocks noChangeShapeType="1"/>
          </p:cNvSpPr>
          <p:nvPr/>
        </p:nvSpPr>
        <p:spPr bwMode="auto">
          <a:xfrm flipV="1">
            <a:off x="5640388" y="6299021"/>
            <a:ext cx="12922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30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Shortest-Path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5535"/>
            <a:ext cx="8229600" cy="2308578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Compute: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path costs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to all nodes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From a </a:t>
            </a:r>
            <a:r>
              <a:rPr lang="en-US" dirty="0" smtClean="0">
                <a:latin typeface="Calibri" charset="0"/>
                <a:ea typeface="ＭＳ Ｐゴシック" charset="0"/>
              </a:rPr>
              <a:t>source </a:t>
            </a:r>
            <a:r>
              <a:rPr lang="en-US" dirty="0">
                <a:latin typeface="Calibri" charset="0"/>
                <a:ea typeface="ＭＳ Ｐゴシック" charset="0"/>
              </a:rPr>
              <a:t>u to all other nodes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Cost of the path through each </a:t>
            </a:r>
            <a:r>
              <a:rPr lang="en-US" dirty="0" smtClean="0">
                <a:latin typeface="Calibri" charset="0"/>
                <a:ea typeface="ＭＳ Ｐゴシック" charset="0"/>
              </a:rPr>
              <a:t>link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Next hop along </a:t>
            </a:r>
            <a:r>
              <a:rPr lang="en-US" dirty="0" smtClean="0">
                <a:latin typeface="Calibri" charset="0"/>
                <a:ea typeface="ＭＳ Ｐゴシック" charset="0"/>
              </a:rPr>
              <a:t>least</a:t>
            </a:r>
            <a:r>
              <a:rPr lang="en-US" dirty="0">
                <a:latin typeface="Calibri" charset="0"/>
                <a:ea typeface="ＭＳ Ｐゴシック" charset="0"/>
              </a:rPr>
              <a:t>-cost path to 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494098" y="4868861"/>
            <a:ext cx="287337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2356110" y="5540373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2451360" y="4281486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3218123" y="4952998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4080135" y="5540373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3"/>
          <p:cNvSpPr>
            <a:spLocks noChangeArrowheads="1"/>
          </p:cNvSpPr>
          <p:nvPr/>
        </p:nvSpPr>
        <p:spPr bwMode="auto">
          <a:xfrm>
            <a:off x="4080135" y="4281486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4"/>
          <p:cNvSpPr>
            <a:spLocks noChangeArrowheads="1"/>
          </p:cNvSpPr>
          <p:nvPr/>
        </p:nvSpPr>
        <p:spPr bwMode="auto">
          <a:xfrm>
            <a:off x="3313373" y="6045198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5"/>
          <p:cNvSpPr>
            <a:spLocks noChangeArrowheads="1"/>
          </p:cNvSpPr>
          <p:nvPr/>
        </p:nvSpPr>
        <p:spPr bwMode="auto">
          <a:xfrm>
            <a:off x="5037398" y="4868861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1781435" y="4448173"/>
            <a:ext cx="669925" cy="5048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1732223" y="5092698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2691073" y="4462461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2633923" y="5700711"/>
            <a:ext cx="679450" cy="428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V="1">
            <a:off x="2627573" y="5162548"/>
            <a:ext cx="638175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3457835" y="5176836"/>
            <a:ext cx="654050" cy="392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3553085" y="5751511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V="1">
            <a:off x="3505460" y="4994273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2706948" y="4392611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>
            <a:off x="4362710" y="4471986"/>
            <a:ext cx="766763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1824298" y="422751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3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3181610" y="3878261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2</a:t>
            </a: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1937010" y="490061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2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2941898" y="439896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2638685" y="4970461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3916623" y="456406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4</a:t>
            </a: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4618298" y="415766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2591060" y="5783261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4</a:t>
            </a: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3440373" y="520541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5</a:t>
            </a:r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3837248" y="581024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3</a:t>
            </a:r>
          </a:p>
        </p:txBody>
      </p:sp>
      <p:sp>
        <p:nvSpPr>
          <p:cNvPr id="33" name="Text Box 44"/>
          <p:cNvSpPr txBox="1">
            <a:spLocks noChangeArrowheads="1"/>
          </p:cNvSpPr>
          <p:nvPr/>
        </p:nvSpPr>
        <p:spPr bwMode="auto">
          <a:xfrm>
            <a:off x="1090873" y="4740273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u</a:t>
            </a:r>
          </a:p>
        </p:txBody>
      </p:sp>
      <p:sp>
        <p:nvSpPr>
          <p:cNvPr id="34" name="Text Box 45"/>
          <p:cNvSpPr txBox="1">
            <a:spLocks noChangeArrowheads="1"/>
          </p:cNvSpPr>
          <p:nvPr/>
        </p:nvSpPr>
        <p:spPr bwMode="auto">
          <a:xfrm>
            <a:off x="3170498" y="6200773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35" name="Line 47"/>
          <p:cNvSpPr>
            <a:spLocks noChangeShapeType="1"/>
          </p:cNvSpPr>
          <p:nvPr/>
        </p:nvSpPr>
        <p:spPr bwMode="auto">
          <a:xfrm>
            <a:off x="1367098" y="5337173"/>
            <a:ext cx="1727200" cy="12287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1903673" y="5989636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00"/>
                </a:solidFill>
              </a:rPr>
              <a:t>6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6506985" y="2836515"/>
            <a:ext cx="2330450" cy="4032250"/>
            <a:chOff x="6506985" y="2836515"/>
            <a:chExt cx="2330450" cy="4032250"/>
          </a:xfrm>
        </p:grpSpPr>
        <p:sp>
          <p:nvSpPr>
            <p:cNvPr id="38" name="Line 45"/>
            <p:cNvSpPr>
              <a:spLocks noChangeShapeType="1"/>
            </p:cNvSpPr>
            <p:nvPr/>
          </p:nvSpPr>
          <p:spPr bwMode="auto">
            <a:xfrm>
              <a:off x="7264223" y="3017490"/>
              <a:ext cx="38100" cy="3851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46"/>
            <p:cNvSpPr>
              <a:spLocks noChangeShapeType="1"/>
            </p:cNvSpPr>
            <p:nvPr/>
          </p:nvSpPr>
          <p:spPr bwMode="auto">
            <a:xfrm flipV="1">
              <a:off x="6506985" y="3320702"/>
              <a:ext cx="2330450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0" name="Group 70"/>
            <p:cNvGrpSpPr>
              <a:grpSpLocks/>
            </p:cNvGrpSpPr>
            <p:nvPr/>
          </p:nvGrpSpPr>
          <p:grpSpPr bwMode="auto">
            <a:xfrm>
              <a:off x="6529210" y="3374678"/>
              <a:ext cx="1920875" cy="519112"/>
              <a:chOff x="3990" y="1726"/>
              <a:chExt cx="1210" cy="327"/>
            </a:xfrm>
          </p:grpSpPr>
          <p:sp>
            <p:nvSpPr>
              <p:cNvPr id="41" name="Text Box 47"/>
              <p:cNvSpPr txBox="1">
                <a:spLocks noChangeArrowheads="1"/>
              </p:cNvSpPr>
              <p:nvPr/>
            </p:nvSpPr>
            <p:spPr bwMode="auto">
              <a:xfrm>
                <a:off x="3990" y="1726"/>
                <a:ext cx="22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v</a:t>
                </a:r>
              </a:p>
            </p:txBody>
          </p:sp>
          <p:sp>
            <p:nvSpPr>
              <p:cNvPr id="42" name="Text Box 52"/>
              <p:cNvSpPr txBox="1">
                <a:spLocks noChangeArrowheads="1"/>
              </p:cNvSpPr>
              <p:nvPr/>
            </p:nvSpPr>
            <p:spPr bwMode="auto">
              <a:xfrm>
                <a:off x="4633" y="1726"/>
                <a:ext cx="56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(u,v)</a:t>
                </a:r>
              </a:p>
            </p:txBody>
          </p:sp>
        </p:grpSp>
        <p:grpSp>
          <p:nvGrpSpPr>
            <p:cNvPr id="43" name="Group 69"/>
            <p:cNvGrpSpPr>
              <a:grpSpLocks/>
            </p:cNvGrpSpPr>
            <p:nvPr/>
          </p:nvGrpSpPr>
          <p:grpSpPr bwMode="auto">
            <a:xfrm>
              <a:off x="6506985" y="3862040"/>
              <a:ext cx="1989138" cy="519113"/>
              <a:chOff x="3976" y="2022"/>
              <a:chExt cx="1253" cy="327"/>
            </a:xfrm>
          </p:grpSpPr>
          <p:sp>
            <p:nvSpPr>
              <p:cNvPr id="44" name="Text Box 48"/>
              <p:cNvSpPr txBox="1">
                <a:spLocks noChangeArrowheads="1"/>
              </p:cNvSpPr>
              <p:nvPr/>
            </p:nvSpPr>
            <p:spPr bwMode="auto">
              <a:xfrm>
                <a:off x="3976" y="2022"/>
                <a:ext cx="26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w</a:t>
                </a:r>
              </a:p>
            </p:txBody>
          </p:sp>
          <p:sp>
            <p:nvSpPr>
              <p:cNvPr id="45" name="Text Box 53"/>
              <p:cNvSpPr txBox="1">
                <a:spLocks noChangeArrowheads="1"/>
              </p:cNvSpPr>
              <p:nvPr/>
            </p:nvSpPr>
            <p:spPr bwMode="auto">
              <a:xfrm>
                <a:off x="4618" y="2022"/>
                <a:ext cx="61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 dirty="0">
                    <a:latin typeface="Comic Sans MS" charset="0"/>
                  </a:rPr>
                  <a:t>(</a:t>
                </a:r>
                <a:r>
                  <a:rPr lang="en-US" sz="2800" b="0" dirty="0" err="1">
                    <a:latin typeface="Comic Sans MS" charset="0"/>
                  </a:rPr>
                  <a:t>u,w</a:t>
                </a:r>
                <a:r>
                  <a:rPr lang="en-US" sz="2800" b="0" dirty="0">
                    <a:latin typeface="Comic Sans MS" charset="0"/>
                  </a:rPr>
                  <a:t>)</a:t>
                </a:r>
              </a:p>
            </p:txBody>
          </p:sp>
        </p:grpSp>
        <p:grpSp>
          <p:nvGrpSpPr>
            <p:cNvPr id="46" name="Group 68"/>
            <p:cNvGrpSpPr>
              <a:grpSpLocks/>
            </p:cNvGrpSpPr>
            <p:nvPr/>
          </p:nvGrpSpPr>
          <p:grpSpPr bwMode="auto">
            <a:xfrm>
              <a:off x="6518098" y="4349403"/>
              <a:ext cx="1978025" cy="520700"/>
              <a:chOff x="3983" y="2317"/>
              <a:chExt cx="1246" cy="328"/>
            </a:xfrm>
          </p:grpSpPr>
          <p:sp>
            <p:nvSpPr>
              <p:cNvPr id="47" name="Text Box 49"/>
              <p:cNvSpPr txBox="1">
                <a:spLocks noChangeArrowheads="1"/>
              </p:cNvSpPr>
              <p:nvPr/>
            </p:nvSpPr>
            <p:spPr bwMode="auto">
              <a:xfrm>
                <a:off x="3983" y="2317"/>
                <a:ext cx="24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x</a:t>
                </a:r>
              </a:p>
            </p:txBody>
          </p:sp>
          <p:sp>
            <p:nvSpPr>
              <p:cNvPr id="48" name="Text Box 54"/>
              <p:cNvSpPr txBox="1">
                <a:spLocks noChangeArrowheads="1"/>
              </p:cNvSpPr>
              <p:nvPr/>
            </p:nvSpPr>
            <p:spPr bwMode="auto">
              <a:xfrm>
                <a:off x="4618" y="2318"/>
                <a:ext cx="61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(u,w)</a:t>
                </a:r>
              </a:p>
            </p:txBody>
          </p:sp>
        </p:grpSp>
        <p:grpSp>
          <p:nvGrpSpPr>
            <p:cNvPr id="49" name="Group 67"/>
            <p:cNvGrpSpPr>
              <a:grpSpLocks/>
            </p:cNvGrpSpPr>
            <p:nvPr/>
          </p:nvGrpSpPr>
          <p:grpSpPr bwMode="auto">
            <a:xfrm>
              <a:off x="6526035" y="4838353"/>
              <a:ext cx="1922463" cy="519112"/>
              <a:chOff x="3988" y="2613"/>
              <a:chExt cx="1211" cy="327"/>
            </a:xfrm>
          </p:grpSpPr>
          <p:sp>
            <p:nvSpPr>
              <p:cNvPr id="50" name="Text Box 50"/>
              <p:cNvSpPr txBox="1">
                <a:spLocks noChangeArrowheads="1"/>
              </p:cNvSpPr>
              <p:nvPr/>
            </p:nvSpPr>
            <p:spPr bwMode="auto">
              <a:xfrm>
                <a:off x="3988" y="2613"/>
                <a:ext cx="23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y</a:t>
                </a:r>
              </a:p>
            </p:txBody>
          </p:sp>
          <p:sp>
            <p:nvSpPr>
              <p:cNvPr id="51" name="Text Box 55"/>
              <p:cNvSpPr txBox="1">
                <a:spLocks noChangeArrowheads="1"/>
              </p:cNvSpPr>
              <p:nvPr/>
            </p:nvSpPr>
            <p:spPr bwMode="auto">
              <a:xfrm>
                <a:off x="4632" y="2613"/>
                <a:ext cx="56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(u,v)</a:t>
                </a:r>
              </a:p>
            </p:txBody>
          </p:sp>
        </p:grpSp>
        <p:grpSp>
          <p:nvGrpSpPr>
            <p:cNvPr id="52" name="Group 66"/>
            <p:cNvGrpSpPr>
              <a:grpSpLocks/>
            </p:cNvGrpSpPr>
            <p:nvPr/>
          </p:nvGrpSpPr>
          <p:grpSpPr bwMode="auto">
            <a:xfrm>
              <a:off x="6524448" y="5325715"/>
              <a:ext cx="1924050" cy="520700"/>
              <a:chOff x="3987" y="2908"/>
              <a:chExt cx="1212" cy="328"/>
            </a:xfrm>
          </p:grpSpPr>
          <p:sp>
            <p:nvSpPr>
              <p:cNvPr id="53" name="Text Box 51"/>
              <p:cNvSpPr txBox="1">
                <a:spLocks noChangeArrowheads="1"/>
              </p:cNvSpPr>
              <p:nvPr/>
            </p:nvSpPr>
            <p:spPr bwMode="auto">
              <a:xfrm>
                <a:off x="3987" y="2908"/>
                <a:ext cx="23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z</a:t>
                </a:r>
              </a:p>
            </p:txBody>
          </p:sp>
          <p:sp>
            <p:nvSpPr>
              <p:cNvPr id="54" name="Text Box 56"/>
              <p:cNvSpPr txBox="1">
                <a:spLocks noChangeArrowheads="1"/>
              </p:cNvSpPr>
              <p:nvPr/>
            </p:nvSpPr>
            <p:spPr bwMode="auto">
              <a:xfrm>
                <a:off x="4632" y="2909"/>
                <a:ext cx="56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(u,v)</a:t>
                </a:r>
              </a:p>
            </p:txBody>
          </p:sp>
        </p:grpSp>
        <p:sp>
          <p:nvSpPr>
            <p:cNvPr id="55" name="Text Box 58"/>
            <p:cNvSpPr txBox="1">
              <a:spLocks noChangeArrowheads="1"/>
            </p:cNvSpPr>
            <p:nvPr/>
          </p:nvSpPr>
          <p:spPr bwMode="auto">
            <a:xfrm>
              <a:off x="7594423" y="2836515"/>
              <a:ext cx="7588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800" b="0">
                  <a:latin typeface="Comic Sans MS" charset="0"/>
                </a:rPr>
                <a:t>link</a:t>
              </a:r>
            </a:p>
          </p:txBody>
        </p:sp>
        <p:grpSp>
          <p:nvGrpSpPr>
            <p:cNvPr id="56" name="Group 65"/>
            <p:cNvGrpSpPr>
              <a:grpSpLocks/>
            </p:cNvGrpSpPr>
            <p:nvPr/>
          </p:nvGrpSpPr>
          <p:grpSpPr bwMode="auto">
            <a:xfrm>
              <a:off x="6530798" y="5814665"/>
              <a:ext cx="1965325" cy="519113"/>
              <a:chOff x="3991" y="3204"/>
              <a:chExt cx="1238" cy="327"/>
            </a:xfrm>
          </p:grpSpPr>
          <p:sp>
            <p:nvSpPr>
              <p:cNvPr id="57" name="Text Box 59"/>
              <p:cNvSpPr txBox="1">
                <a:spLocks noChangeArrowheads="1"/>
              </p:cNvSpPr>
              <p:nvPr/>
            </p:nvSpPr>
            <p:spPr bwMode="auto">
              <a:xfrm>
                <a:off x="3991" y="3204"/>
                <a:ext cx="22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 dirty="0">
                    <a:solidFill>
                      <a:srgbClr val="FF0000"/>
                    </a:solidFill>
                    <a:latin typeface="Comic Sans MS" charset="0"/>
                  </a:rPr>
                  <a:t>s</a:t>
                </a:r>
              </a:p>
            </p:txBody>
          </p:sp>
          <p:sp>
            <p:nvSpPr>
              <p:cNvPr id="58" name="Text Box 60"/>
              <p:cNvSpPr txBox="1">
                <a:spLocks noChangeArrowheads="1"/>
              </p:cNvSpPr>
              <p:nvPr/>
            </p:nvSpPr>
            <p:spPr bwMode="auto">
              <a:xfrm>
                <a:off x="4618" y="3204"/>
                <a:ext cx="61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 dirty="0">
                    <a:solidFill>
                      <a:srgbClr val="FF0000"/>
                    </a:solidFill>
                    <a:latin typeface="Comic Sans MS" charset="0"/>
                  </a:rPr>
                  <a:t>(</a:t>
                </a:r>
                <a:r>
                  <a:rPr lang="en-US" sz="2800" b="0" dirty="0" err="1">
                    <a:solidFill>
                      <a:srgbClr val="FF0000"/>
                    </a:solidFill>
                    <a:latin typeface="Comic Sans MS" charset="0"/>
                  </a:rPr>
                  <a:t>u,w</a:t>
                </a:r>
                <a:r>
                  <a:rPr lang="en-US" sz="2800" b="0" dirty="0">
                    <a:solidFill>
                      <a:srgbClr val="FF0000"/>
                    </a:solidFill>
                    <a:latin typeface="Comic Sans MS" charset="0"/>
                  </a:rPr>
                  <a:t>)</a:t>
                </a:r>
              </a:p>
            </p:txBody>
          </p:sp>
        </p:grpSp>
        <p:grpSp>
          <p:nvGrpSpPr>
            <p:cNvPr id="59" name="Group 64"/>
            <p:cNvGrpSpPr>
              <a:grpSpLocks/>
            </p:cNvGrpSpPr>
            <p:nvPr/>
          </p:nvGrpSpPr>
          <p:grpSpPr bwMode="auto">
            <a:xfrm>
              <a:off x="6532385" y="6300440"/>
              <a:ext cx="1963738" cy="530225"/>
              <a:chOff x="3992" y="3544"/>
              <a:chExt cx="1237" cy="334"/>
            </a:xfrm>
          </p:grpSpPr>
          <p:sp>
            <p:nvSpPr>
              <p:cNvPr id="60" name="Text Box 61"/>
              <p:cNvSpPr txBox="1">
                <a:spLocks noChangeArrowheads="1"/>
              </p:cNvSpPr>
              <p:nvPr/>
            </p:nvSpPr>
            <p:spPr bwMode="auto">
              <a:xfrm>
                <a:off x="3992" y="3551"/>
                <a:ext cx="22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t</a:t>
                </a:r>
              </a:p>
            </p:txBody>
          </p:sp>
          <p:sp>
            <p:nvSpPr>
              <p:cNvPr id="61" name="Text Box 62"/>
              <p:cNvSpPr txBox="1">
                <a:spLocks noChangeArrowheads="1"/>
              </p:cNvSpPr>
              <p:nvPr/>
            </p:nvSpPr>
            <p:spPr bwMode="auto">
              <a:xfrm>
                <a:off x="4618" y="3544"/>
                <a:ext cx="61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(u,w)</a:t>
                </a:r>
              </a:p>
            </p:txBody>
          </p:sp>
        </p:grpSp>
      </p:grp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2409027" y="3862387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64" name="Text Box 35"/>
          <p:cNvSpPr txBox="1">
            <a:spLocks noChangeArrowheads="1"/>
          </p:cNvSpPr>
          <p:nvPr/>
        </p:nvSpPr>
        <p:spPr bwMode="auto">
          <a:xfrm>
            <a:off x="2330357" y="5128865"/>
            <a:ext cx="388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65" name="Text Box 38"/>
          <p:cNvSpPr txBox="1">
            <a:spLocks noChangeArrowheads="1"/>
          </p:cNvSpPr>
          <p:nvPr/>
        </p:nvSpPr>
        <p:spPr bwMode="auto">
          <a:xfrm>
            <a:off x="4080135" y="3831166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66" name="Text Box 37"/>
          <p:cNvSpPr txBox="1">
            <a:spLocks noChangeArrowheads="1"/>
          </p:cNvSpPr>
          <p:nvPr/>
        </p:nvSpPr>
        <p:spPr bwMode="auto">
          <a:xfrm>
            <a:off x="3313373" y="4624386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67" name="Text Box 41"/>
          <p:cNvSpPr txBox="1">
            <a:spLocks noChangeArrowheads="1"/>
          </p:cNvSpPr>
          <p:nvPr/>
        </p:nvSpPr>
        <p:spPr bwMode="auto">
          <a:xfrm>
            <a:off x="4325752" y="5302955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5324735" y="4682066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31952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08578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Link-state routing</a:t>
            </a:r>
            <a:r>
              <a:rPr lang="en-US" dirty="0" smtClean="0"/>
              <a:t>: OSPF, IS-IS</a:t>
            </a:r>
          </a:p>
          <a:p>
            <a:pPr lvl="1"/>
            <a:r>
              <a:rPr lang="en-US" dirty="0" smtClean="0"/>
              <a:t>Flood the entire topology to all nodes</a:t>
            </a:r>
          </a:p>
          <a:p>
            <a:pPr lvl="1"/>
            <a:r>
              <a:rPr lang="en-US" dirty="0" smtClean="0"/>
              <a:t>Each node computes shortest paths</a:t>
            </a:r>
          </a:p>
          <a:p>
            <a:pPr lvl="1"/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sp>
        <p:nvSpPr>
          <p:cNvPr id="43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2431CD-A83D-384C-97C7-66FF0CCEF56F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6506985" y="2836515"/>
            <a:ext cx="2330450" cy="4032250"/>
            <a:chOff x="6506985" y="2836515"/>
            <a:chExt cx="2330450" cy="4032250"/>
          </a:xfrm>
        </p:grpSpPr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7264223" y="3017490"/>
              <a:ext cx="38100" cy="3851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V="1">
              <a:off x="6506985" y="3320702"/>
              <a:ext cx="2330450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7" name="Group 70"/>
            <p:cNvGrpSpPr>
              <a:grpSpLocks/>
            </p:cNvGrpSpPr>
            <p:nvPr/>
          </p:nvGrpSpPr>
          <p:grpSpPr bwMode="auto">
            <a:xfrm>
              <a:off x="6529210" y="3374678"/>
              <a:ext cx="1920875" cy="519112"/>
              <a:chOff x="3990" y="1726"/>
              <a:chExt cx="1210" cy="327"/>
            </a:xfrm>
          </p:grpSpPr>
          <p:sp>
            <p:nvSpPr>
              <p:cNvPr id="67" name="Text Box 47"/>
              <p:cNvSpPr txBox="1">
                <a:spLocks noChangeArrowheads="1"/>
              </p:cNvSpPr>
              <p:nvPr/>
            </p:nvSpPr>
            <p:spPr bwMode="auto">
              <a:xfrm>
                <a:off x="3990" y="1726"/>
                <a:ext cx="22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v</a:t>
                </a:r>
              </a:p>
            </p:txBody>
          </p:sp>
          <p:sp>
            <p:nvSpPr>
              <p:cNvPr id="68" name="Text Box 52"/>
              <p:cNvSpPr txBox="1">
                <a:spLocks noChangeArrowheads="1"/>
              </p:cNvSpPr>
              <p:nvPr/>
            </p:nvSpPr>
            <p:spPr bwMode="auto">
              <a:xfrm>
                <a:off x="4633" y="1726"/>
                <a:ext cx="56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(u,v)</a:t>
                </a:r>
              </a:p>
            </p:txBody>
          </p:sp>
        </p:grpSp>
        <p:grpSp>
          <p:nvGrpSpPr>
            <p:cNvPr id="48" name="Group 69"/>
            <p:cNvGrpSpPr>
              <a:grpSpLocks/>
            </p:cNvGrpSpPr>
            <p:nvPr/>
          </p:nvGrpSpPr>
          <p:grpSpPr bwMode="auto">
            <a:xfrm>
              <a:off x="6506985" y="3862040"/>
              <a:ext cx="1989138" cy="519113"/>
              <a:chOff x="3976" y="2022"/>
              <a:chExt cx="1253" cy="327"/>
            </a:xfrm>
          </p:grpSpPr>
          <p:sp>
            <p:nvSpPr>
              <p:cNvPr id="65" name="Text Box 48"/>
              <p:cNvSpPr txBox="1">
                <a:spLocks noChangeArrowheads="1"/>
              </p:cNvSpPr>
              <p:nvPr/>
            </p:nvSpPr>
            <p:spPr bwMode="auto">
              <a:xfrm>
                <a:off x="3976" y="2022"/>
                <a:ext cx="26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w</a:t>
                </a:r>
              </a:p>
            </p:txBody>
          </p:sp>
          <p:sp>
            <p:nvSpPr>
              <p:cNvPr id="66" name="Text Box 53"/>
              <p:cNvSpPr txBox="1">
                <a:spLocks noChangeArrowheads="1"/>
              </p:cNvSpPr>
              <p:nvPr/>
            </p:nvSpPr>
            <p:spPr bwMode="auto">
              <a:xfrm>
                <a:off x="4618" y="2022"/>
                <a:ext cx="61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 dirty="0">
                    <a:latin typeface="Comic Sans MS" charset="0"/>
                  </a:rPr>
                  <a:t>(</a:t>
                </a:r>
                <a:r>
                  <a:rPr lang="en-US" sz="2800" b="0" dirty="0" err="1">
                    <a:latin typeface="Comic Sans MS" charset="0"/>
                  </a:rPr>
                  <a:t>u,w</a:t>
                </a:r>
                <a:r>
                  <a:rPr lang="en-US" sz="2800" b="0" dirty="0">
                    <a:latin typeface="Comic Sans MS" charset="0"/>
                  </a:rPr>
                  <a:t>)</a:t>
                </a:r>
              </a:p>
            </p:txBody>
          </p:sp>
        </p:grpSp>
        <p:grpSp>
          <p:nvGrpSpPr>
            <p:cNvPr id="49" name="Group 68"/>
            <p:cNvGrpSpPr>
              <a:grpSpLocks/>
            </p:cNvGrpSpPr>
            <p:nvPr/>
          </p:nvGrpSpPr>
          <p:grpSpPr bwMode="auto">
            <a:xfrm>
              <a:off x="6518098" y="4349403"/>
              <a:ext cx="1978025" cy="520700"/>
              <a:chOff x="3983" y="2317"/>
              <a:chExt cx="1246" cy="328"/>
            </a:xfrm>
          </p:grpSpPr>
          <p:sp>
            <p:nvSpPr>
              <p:cNvPr id="63" name="Text Box 49"/>
              <p:cNvSpPr txBox="1">
                <a:spLocks noChangeArrowheads="1"/>
              </p:cNvSpPr>
              <p:nvPr/>
            </p:nvSpPr>
            <p:spPr bwMode="auto">
              <a:xfrm>
                <a:off x="3983" y="2317"/>
                <a:ext cx="24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x</a:t>
                </a:r>
              </a:p>
            </p:txBody>
          </p:sp>
          <p:sp>
            <p:nvSpPr>
              <p:cNvPr id="64" name="Text Box 54"/>
              <p:cNvSpPr txBox="1">
                <a:spLocks noChangeArrowheads="1"/>
              </p:cNvSpPr>
              <p:nvPr/>
            </p:nvSpPr>
            <p:spPr bwMode="auto">
              <a:xfrm>
                <a:off x="4618" y="2318"/>
                <a:ext cx="61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(u,w)</a:t>
                </a:r>
              </a:p>
            </p:txBody>
          </p:sp>
        </p:grpSp>
        <p:grpSp>
          <p:nvGrpSpPr>
            <p:cNvPr id="50" name="Group 67"/>
            <p:cNvGrpSpPr>
              <a:grpSpLocks/>
            </p:cNvGrpSpPr>
            <p:nvPr/>
          </p:nvGrpSpPr>
          <p:grpSpPr bwMode="auto">
            <a:xfrm>
              <a:off x="6526035" y="4838353"/>
              <a:ext cx="1922463" cy="519112"/>
              <a:chOff x="3988" y="2613"/>
              <a:chExt cx="1211" cy="327"/>
            </a:xfrm>
          </p:grpSpPr>
          <p:sp>
            <p:nvSpPr>
              <p:cNvPr id="61" name="Text Box 50"/>
              <p:cNvSpPr txBox="1">
                <a:spLocks noChangeArrowheads="1"/>
              </p:cNvSpPr>
              <p:nvPr/>
            </p:nvSpPr>
            <p:spPr bwMode="auto">
              <a:xfrm>
                <a:off x="3988" y="2613"/>
                <a:ext cx="23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y</a:t>
                </a:r>
              </a:p>
            </p:txBody>
          </p:sp>
          <p:sp>
            <p:nvSpPr>
              <p:cNvPr id="62" name="Text Box 55"/>
              <p:cNvSpPr txBox="1">
                <a:spLocks noChangeArrowheads="1"/>
              </p:cNvSpPr>
              <p:nvPr/>
            </p:nvSpPr>
            <p:spPr bwMode="auto">
              <a:xfrm>
                <a:off x="4632" y="2613"/>
                <a:ext cx="56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(u,v)</a:t>
                </a:r>
              </a:p>
            </p:txBody>
          </p:sp>
        </p:grpSp>
        <p:grpSp>
          <p:nvGrpSpPr>
            <p:cNvPr id="51" name="Group 66"/>
            <p:cNvGrpSpPr>
              <a:grpSpLocks/>
            </p:cNvGrpSpPr>
            <p:nvPr/>
          </p:nvGrpSpPr>
          <p:grpSpPr bwMode="auto">
            <a:xfrm>
              <a:off x="6524448" y="5325715"/>
              <a:ext cx="1924050" cy="520700"/>
              <a:chOff x="3987" y="2908"/>
              <a:chExt cx="1212" cy="328"/>
            </a:xfrm>
          </p:grpSpPr>
          <p:sp>
            <p:nvSpPr>
              <p:cNvPr id="59" name="Text Box 51"/>
              <p:cNvSpPr txBox="1">
                <a:spLocks noChangeArrowheads="1"/>
              </p:cNvSpPr>
              <p:nvPr/>
            </p:nvSpPr>
            <p:spPr bwMode="auto">
              <a:xfrm>
                <a:off x="3987" y="2908"/>
                <a:ext cx="23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z</a:t>
                </a:r>
              </a:p>
            </p:txBody>
          </p:sp>
          <p:sp>
            <p:nvSpPr>
              <p:cNvPr id="60" name="Text Box 56"/>
              <p:cNvSpPr txBox="1">
                <a:spLocks noChangeArrowheads="1"/>
              </p:cNvSpPr>
              <p:nvPr/>
            </p:nvSpPr>
            <p:spPr bwMode="auto">
              <a:xfrm>
                <a:off x="4632" y="2909"/>
                <a:ext cx="56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(u,v)</a:t>
                </a:r>
              </a:p>
            </p:txBody>
          </p:sp>
        </p:grpSp>
        <p:sp>
          <p:nvSpPr>
            <p:cNvPr id="52" name="Text Box 58"/>
            <p:cNvSpPr txBox="1">
              <a:spLocks noChangeArrowheads="1"/>
            </p:cNvSpPr>
            <p:nvPr/>
          </p:nvSpPr>
          <p:spPr bwMode="auto">
            <a:xfrm>
              <a:off x="7594423" y="2836515"/>
              <a:ext cx="7588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800" b="0">
                  <a:latin typeface="Comic Sans MS" charset="0"/>
                </a:rPr>
                <a:t>link</a:t>
              </a:r>
            </a:p>
          </p:txBody>
        </p:sp>
        <p:grpSp>
          <p:nvGrpSpPr>
            <p:cNvPr id="53" name="Group 65"/>
            <p:cNvGrpSpPr>
              <a:grpSpLocks/>
            </p:cNvGrpSpPr>
            <p:nvPr/>
          </p:nvGrpSpPr>
          <p:grpSpPr bwMode="auto">
            <a:xfrm>
              <a:off x="6530798" y="5814665"/>
              <a:ext cx="1965325" cy="519113"/>
              <a:chOff x="3991" y="3204"/>
              <a:chExt cx="1238" cy="327"/>
            </a:xfrm>
          </p:grpSpPr>
          <p:sp>
            <p:nvSpPr>
              <p:cNvPr id="57" name="Text Box 59"/>
              <p:cNvSpPr txBox="1">
                <a:spLocks noChangeArrowheads="1"/>
              </p:cNvSpPr>
              <p:nvPr/>
            </p:nvSpPr>
            <p:spPr bwMode="auto">
              <a:xfrm>
                <a:off x="3991" y="3204"/>
                <a:ext cx="22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 dirty="0">
                    <a:latin typeface="Comic Sans MS" charset="0"/>
                  </a:rPr>
                  <a:t>s</a:t>
                </a:r>
              </a:p>
            </p:txBody>
          </p:sp>
          <p:sp>
            <p:nvSpPr>
              <p:cNvPr id="58" name="Text Box 60"/>
              <p:cNvSpPr txBox="1">
                <a:spLocks noChangeArrowheads="1"/>
              </p:cNvSpPr>
              <p:nvPr/>
            </p:nvSpPr>
            <p:spPr bwMode="auto">
              <a:xfrm>
                <a:off x="4618" y="3204"/>
                <a:ext cx="61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 dirty="0">
                    <a:solidFill>
                      <a:srgbClr val="000000"/>
                    </a:solidFill>
                    <a:latin typeface="Comic Sans MS" charset="0"/>
                  </a:rPr>
                  <a:t>(</a:t>
                </a:r>
                <a:r>
                  <a:rPr lang="en-US" sz="2800" b="0" dirty="0" err="1">
                    <a:solidFill>
                      <a:srgbClr val="000000"/>
                    </a:solidFill>
                    <a:latin typeface="Comic Sans MS" charset="0"/>
                  </a:rPr>
                  <a:t>u,w</a:t>
                </a:r>
                <a:r>
                  <a:rPr lang="en-US" sz="2800" b="0" dirty="0">
                    <a:solidFill>
                      <a:srgbClr val="000000"/>
                    </a:solidFill>
                    <a:latin typeface="Comic Sans MS" charset="0"/>
                  </a:rPr>
                  <a:t>)</a:t>
                </a:r>
              </a:p>
            </p:txBody>
          </p:sp>
        </p:grpSp>
        <p:grpSp>
          <p:nvGrpSpPr>
            <p:cNvPr id="54" name="Group 64"/>
            <p:cNvGrpSpPr>
              <a:grpSpLocks/>
            </p:cNvGrpSpPr>
            <p:nvPr/>
          </p:nvGrpSpPr>
          <p:grpSpPr bwMode="auto">
            <a:xfrm>
              <a:off x="6532385" y="6300440"/>
              <a:ext cx="1963738" cy="530225"/>
              <a:chOff x="3992" y="3544"/>
              <a:chExt cx="1237" cy="334"/>
            </a:xfrm>
          </p:grpSpPr>
          <p:sp>
            <p:nvSpPr>
              <p:cNvPr id="55" name="Text Box 61"/>
              <p:cNvSpPr txBox="1">
                <a:spLocks noChangeArrowheads="1"/>
              </p:cNvSpPr>
              <p:nvPr/>
            </p:nvSpPr>
            <p:spPr bwMode="auto">
              <a:xfrm>
                <a:off x="3992" y="3551"/>
                <a:ext cx="22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t</a:t>
                </a:r>
              </a:p>
            </p:txBody>
          </p:sp>
          <p:sp>
            <p:nvSpPr>
              <p:cNvPr id="56" name="Text Box 62"/>
              <p:cNvSpPr txBox="1">
                <a:spLocks noChangeArrowheads="1"/>
              </p:cNvSpPr>
              <p:nvPr/>
            </p:nvSpPr>
            <p:spPr bwMode="auto">
              <a:xfrm>
                <a:off x="4618" y="3544"/>
                <a:ext cx="61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800" b="0">
                    <a:latin typeface="Comic Sans MS" charset="0"/>
                  </a:rPr>
                  <a:t>(u,w)</a:t>
                </a:r>
              </a:p>
            </p:txBody>
          </p:sp>
        </p:grpSp>
      </p:grp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1232254" y="4978576"/>
            <a:ext cx="287338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2094266" y="5650089"/>
            <a:ext cx="287338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2189516" y="4391201"/>
            <a:ext cx="287338" cy="25082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2956279" y="5062714"/>
            <a:ext cx="287338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3818291" y="5650089"/>
            <a:ext cx="287338" cy="252413"/>
          </a:xfrm>
          <a:prstGeom prst="ellipse">
            <a:avLst/>
          </a:prstGeom>
          <a:solidFill>
            <a:schemeClr val="accent1"/>
          </a:solidFill>
          <a:ln w="9525" cmpd="sng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3818291" y="4391201"/>
            <a:ext cx="287338" cy="25082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Oval 11"/>
          <p:cNvSpPr>
            <a:spLocks noChangeArrowheads="1"/>
          </p:cNvSpPr>
          <p:nvPr/>
        </p:nvSpPr>
        <p:spPr bwMode="auto">
          <a:xfrm>
            <a:off x="3051529" y="6154914"/>
            <a:ext cx="287338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Oval 12"/>
          <p:cNvSpPr>
            <a:spLocks noChangeArrowheads="1"/>
          </p:cNvSpPr>
          <p:nvPr/>
        </p:nvSpPr>
        <p:spPr bwMode="auto">
          <a:xfrm>
            <a:off x="4775554" y="4978576"/>
            <a:ext cx="287338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 flipV="1">
            <a:off x="1519591" y="4557889"/>
            <a:ext cx="669925" cy="504825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Line 14"/>
          <p:cNvSpPr>
            <a:spLocks noChangeShapeType="1"/>
          </p:cNvSpPr>
          <p:nvPr/>
        </p:nvSpPr>
        <p:spPr bwMode="auto">
          <a:xfrm>
            <a:off x="1464029" y="5218289"/>
            <a:ext cx="623888" cy="531813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2429229" y="4572176"/>
            <a:ext cx="574675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Line 16"/>
          <p:cNvSpPr>
            <a:spLocks noChangeShapeType="1"/>
          </p:cNvSpPr>
          <p:nvPr/>
        </p:nvSpPr>
        <p:spPr bwMode="auto">
          <a:xfrm>
            <a:off x="2333979" y="5818364"/>
            <a:ext cx="717550" cy="420688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Line 17"/>
          <p:cNvSpPr>
            <a:spLocks noChangeShapeType="1"/>
          </p:cNvSpPr>
          <p:nvPr/>
        </p:nvSpPr>
        <p:spPr bwMode="auto">
          <a:xfrm flipV="1">
            <a:off x="2365729" y="5272264"/>
            <a:ext cx="638175" cy="420688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>
            <a:off x="3195991" y="5286551"/>
            <a:ext cx="654050" cy="392113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Line 19"/>
          <p:cNvSpPr>
            <a:spLocks noChangeShapeType="1"/>
          </p:cNvSpPr>
          <p:nvPr/>
        </p:nvSpPr>
        <p:spPr bwMode="auto">
          <a:xfrm flipV="1">
            <a:off x="3291241" y="5861226"/>
            <a:ext cx="590550" cy="334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Line 20"/>
          <p:cNvSpPr>
            <a:spLocks noChangeShapeType="1"/>
          </p:cNvSpPr>
          <p:nvPr/>
        </p:nvSpPr>
        <p:spPr bwMode="auto">
          <a:xfrm flipV="1">
            <a:off x="3243616" y="5103989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Line 21"/>
          <p:cNvSpPr>
            <a:spLocks noChangeShapeType="1"/>
          </p:cNvSpPr>
          <p:nvPr/>
        </p:nvSpPr>
        <p:spPr bwMode="auto">
          <a:xfrm>
            <a:off x="2445104" y="4502326"/>
            <a:ext cx="1373188" cy="14288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Line 22"/>
          <p:cNvSpPr>
            <a:spLocks noChangeShapeType="1"/>
          </p:cNvSpPr>
          <p:nvPr/>
        </p:nvSpPr>
        <p:spPr bwMode="auto">
          <a:xfrm>
            <a:off x="4089754" y="4600751"/>
            <a:ext cx="766763" cy="419100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Text Box 23"/>
          <p:cNvSpPr txBox="1">
            <a:spLocks noChangeArrowheads="1"/>
          </p:cNvSpPr>
          <p:nvPr/>
        </p:nvSpPr>
        <p:spPr bwMode="auto">
          <a:xfrm>
            <a:off x="1562454" y="4337226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3</a:t>
            </a:r>
          </a:p>
        </p:txBody>
      </p:sp>
      <p:sp>
        <p:nvSpPr>
          <p:cNvPr id="88" name="Text Box 24"/>
          <p:cNvSpPr txBox="1">
            <a:spLocks noChangeArrowheads="1"/>
          </p:cNvSpPr>
          <p:nvPr/>
        </p:nvSpPr>
        <p:spPr bwMode="auto">
          <a:xfrm>
            <a:off x="2919766" y="3987976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2</a:t>
            </a:r>
          </a:p>
        </p:txBody>
      </p:sp>
      <p:sp>
        <p:nvSpPr>
          <p:cNvPr id="89" name="Text Box 25"/>
          <p:cNvSpPr txBox="1">
            <a:spLocks noChangeArrowheads="1"/>
          </p:cNvSpPr>
          <p:nvPr/>
        </p:nvSpPr>
        <p:spPr bwMode="auto">
          <a:xfrm>
            <a:off x="1675166" y="5010326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2</a:t>
            </a:r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2680054" y="443565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91" name="Text Box 27"/>
          <p:cNvSpPr txBox="1">
            <a:spLocks noChangeArrowheads="1"/>
          </p:cNvSpPr>
          <p:nvPr/>
        </p:nvSpPr>
        <p:spPr bwMode="auto">
          <a:xfrm>
            <a:off x="2376841" y="5080176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92" name="Text Box 28"/>
          <p:cNvSpPr txBox="1">
            <a:spLocks noChangeArrowheads="1"/>
          </p:cNvSpPr>
          <p:nvPr/>
        </p:nvSpPr>
        <p:spPr bwMode="auto">
          <a:xfrm>
            <a:off x="3654779" y="4673776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4</a:t>
            </a:r>
          </a:p>
        </p:txBody>
      </p:sp>
      <p:sp>
        <p:nvSpPr>
          <p:cNvPr id="93" name="Text Box 29"/>
          <p:cNvSpPr txBox="1">
            <a:spLocks noChangeArrowheads="1"/>
          </p:cNvSpPr>
          <p:nvPr/>
        </p:nvSpPr>
        <p:spPr bwMode="auto">
          <a:xfrm>
            <a:off x="4356454" y="4267376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94" name="Text Box 30"/>
          <p:cNvSpPr txBox="1">
            <a:spLocks noChangeArrowheads="1"/>
          </p:cNvSpPr>
          <p:nvPr/>
        </p:nvSpPr>
        <p:spPr bwMode="auto">
          <a:xfrm>
            <a:off x="2329216" y="5892976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4</a:t>
            </a:r>
          </a:p>
        </p:txBody>
      </p:sp>
      <p:sp>
        <p:nvSpPr>
          <p:cNvPr id="95" name="Text Box 31"/>
          <p:cNvSpPr txBox="1">
            <a:spLocks noChangeArrowheads="1"/>
          </p:cNvSpPr>
          <p:nvPr/>
        </p:nvSpPr>
        <p:spPr bwMode="auto">
          <a:xfrm>
            <a:off x="3178529" y="5353226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5</a:t>
            </a:r>
          </a:p>
        </p:txBody>
      </p:sp>
      <p:sp>
        <p:nvSpPr>
          <p:cNvPr id="96" name="Text Box 32"/>
          <p:cNvSpPr txBox="1">
            <a:spLocks noChangeArrowheads="1"/>
          </p:cNvSpPr>
          <p:nvPr/>
        </p:nvSpPr>
        <p:spPr bwMode="auto">
          <a:xfrm>
            <a:off x="3575404" y="591996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3</a:t>
            </a:r>
          </a:p>
        </p:txBody>
      </p:sp>
      <p:sp>
        <p:nvSpPr>
          <p:cNvPr id="97" name="Text Box 33"/>
          <p:cNvSpPr txBox="1">
            <a:spLocks noChangeArrowheads="1"/>
          </p:cNvSpPr>
          <p:nvPr/>
        </p:nvSpPr>
        <p:spPr bwMode="auto">
          <a:xfrm>
            <a:off x="836966" y="4872214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98" name="Text Box 34"/>
          <p:cNvSpPr txBox="1">
            <a:spLocks noChangeArrowheads="1"/>
          </p:cNvSpPr>
          <p:nvPr/>
        </p:nvSpPr>
        <p:spPr bwMode="auto">
          <a:xfrm>
            <a:off x="2110141" y="4002264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99" name="Text Box 35"/>
          <p:cNvSpPr txBox="1">
            <a:spLocks noChangeArrowheads="1"/>
          </p:cNvSpPr>
          <p:nvPr/>
        </p:nvSpPr>
        <p:spPr bwMode="auto">
          <a:xfrm>
            <a:off x="2033941" y="5870751"/>
            <a:ext cx="388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100" name="Text Box 37"/>
          <p:cNvSpPr txBox="1">
            <a:spLocks noChangeArrowheads="1"/>
          </p:cNvSpPr>
          <p:nvPr/>
        </p:nvSpPr>
        <p:spPr bwMode="auto">
          <a:xfrm>
            <a:off x="3008666" y="4705526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101" name="Text Box 38"/>
          <p:cNvSpPr txBox="1">
            <a:spLocks noChangeArrowheads="1"/>
          </p:cNvSpPr>
          <p:nvPr/>
        </p:nvSpPr>
        <p:spPr bwMode="auto">
          <a:xfrm>
            <a:off x="3816704" y="4013376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102" name="Text Box 39"/>
          <p:cNvSpPr txBox="1">
            <a:spLocks noChangeArrowheads="1"/>
          </p:cNvSpPr>
          <p:nvPr/>
        </p:nvSpPr>
        <p:spPr bwMode="auto">
          <a:xfrm>
            <a:off x="5091466" y="4859514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z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3257904" y="6216826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104" name="Text Box 41"/>
          <p:cNvSpPr txBox="1">
            <a:spLocks noChangeArrowheads="1"/>
          </p:cNvSpPr>
          <p:nvPr/>
        </p:nvSpPr>
        <p:spPr bwMode="auto">
          <a:xfrm>
            <a:off x="4151666" y="5550076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16665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06133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Distance-vector routing</a:t>
            </a:r>
            <a:r>
              <a:rPr lang="en-US" dirty="0" smtClean="0"/>
              <a:t>: RIP, EIGRP</a:t>
            </a:r>
          </a:p>
          <a:p>
            <a:pPr lvl="1"/>
            <a:r>
              <a:rPr lang="en-US" dirty="0" smtClean="0"/>
              <a:t>Each node computes path cost</a:t>
            </a:r>
          </a:p>
          <a:p>
            <a:pPr lvl="1"/>
            <a:r>
              <a:rPr lang="en-US" dirty="0" smtClean="0"/>
              <a:t>… based on each neighbors’ path cost</a:t>
            </a:r>
          </a:p>
          <a:p>
            <a:pPr lvl="1"/>
            <a:r>
              <a:rPr lang="en-US" dirty="0" smtClean="0"/>
              <a:t>Bellman-Ford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Oval 77"/>
          <p:cNvSpPr>
            <a:spLocks noChangeArrowheads="1"/>
          </p:cNvSpPr>
          <p:nvPr/>
        </p:nvSpPr>
        <p:spPr bwMode="auto">
          <a:xfrm>
            <a:off x="765969" y="4918253"/>
            <a:ext cx="287337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78"/>
          <p:cNvSpPr>
            <a:spLocks noChangeArrowheads="1"/>
          </p:cNvSpPr>
          <p:nvPr/>
        </p:nvSpPr>
        <p:spPr bwMode="auto">
          <a:xfrm>
            <a:off x="1627981" y="5589766"/>
            <a:ext cx="287338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79"/>
          <p:cNvSpPr>
            <a:spLocks noChangeArrowheads="1"/>
          </p:cNvSpPr>
          <p:nvPr/>
        </p:nvSpPr>
        <p:spPr bwMode="auto">
          <a:xfrm>
            <a:off x="1723231" y="4330878"/>
            <a:ext cx="287338" cy="25082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80"/>
          <p:cNvSpPr>
            <a:spLocks noChangeArrowheads="1"/>
          </p:cNvSpPr>
          <p:nvPr/>
        </p:nvSpPr>
        <p:spPr bwMode="auto">
          <a:xfrm>
            <a:off x="2489994" y="5002391"/>
            <a:ext cx="287337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1"/>
          <p:cNvSpPr>
            <a:spLocks noChangeArrowheads="1"/>
          </p:cNvSpPr>
          <p:nvPr/>
        </p:nvSpPr>
        <p:spPr bwMode="auto">
          <a:xfrm>
            <a:off x="3352006" y="5589766"/>
            <a:ext cx="287338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2"/>
          <p:cNvSpPr>
            <a:spLocks noChangeArrowheads="1"/>
          </p:cNvSpPr>
          <p:nvPr/>
        </p:nvSpPr>
        <p:spPr bwMode="auto">
          <a:xfrm>
            <a:off x="3352006" y="4330878"/>
            <a:ext cx="287338" cy="25082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83"/>
          <p:cNvSpPr>
            <a:spLocks noChangeArrowheads="1"/>
          </p:cNvSpPr>
          <p:nvPr/>
        </p:nvSpPr>
        <p:spPr bwMode="auto">
          <a:xfrm>
            <a:off x="2585244" y="6094591"/>
            <a:ext cx="287337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84"/>
          <p:cNvSpPr>
            <a:spLocks noChangeArrowheads="1"/>
          </p:cNvSpPr>
          <p:nvPr/>
        </p:nvSpPr>
        <p:spPr bwMode="auto">
          <a:xfrm>
            <a:off x="4309269" y="4918253"/>
            <a:ext cx="287337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85"/>
          <p:cNvSpPr>
            <a:spLocks noChangeShapeType="1"/>
          </p:cNvSpPr>
          <p:nvPr/>
        </p:nvSpPr>
        <p:spPr bwMode="auto">
          <a:xfrm flipV="1">
            <a:off x="1053306" y="4497566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86"/>
          <p:cNvSpPr>
            <a:spLocks noChangeShapeType="1"/>
          </p:cNvSpPr>
          <p:nvPr/>
        </p:nvSpPr>
        <p:spPr bwMode="auto">
          <a:xfrm>
            <a:off x="997744" y="5157966"/>
            <a:ext cx="623887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87"/>
          <p:cNvSpPr>
            <a:spLocks noChangeShapeType="1"/>
          </p:cNvSpPr>
          <p:nvPr/>
        </p:nvSpPr>
        <p:spPr bwMode="auto">
          <a:xfrm>
            <a:off x="1962944" y="4511853"/>
            <a:ext cx="574675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88"/>
          <p:cNvSpPr>
            <a:spLocks noChangeShapeType="1"/>
          </p:cNvSpPr>
          <p:nvPr/>
        </p:nvSpPr>
        <p:spPr bwMode="auto">
          <a:xfrm>
            <a:off x="1867694" y="5758041"/>
            <a:ext cx="717550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89"/>
          <p:cNvSpPr>
            <a:spLocks noChangeShapeType="1"/>
          </p:cNvSpPr>
          <p:nvPr/>
        </p:nvSpPr>
        <p:spPr bwMode="auto">
          <a:xfrm flipV="1">
            <a:off x="1899444" y="5211941"/>
            <a:ext cx="638175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90"/>
          <p:cNvSpPr>
            <a:spLocks noChangeShapeType="1"/>
          </p:cNvSpPr>
          <p:nvPr/>
        </p:nvSpPr>
        <p:spPr bwMode="auto">
          <a:xfrm>
            <a:off x="2729706" y="5226228"/>
            <a:ext cx="654050" cy="392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91"/>
          <p:cNvSpPr>
            <a:spLocks noChangeShapeType="1"/>
          </p:cNvSpPr>
          <p:nvPr/>
        </p:nvSpPr>
        <p:spPr bwMode="auto">
          <a:xfrm flipV="1">
            <a:off x="2824956" y="5800903"/>
            <a:ext cx="590550" cy="334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92"/>
          <p:cNvSpPr>
            <a:spLocks noChangeShapeType="1"/>
          </p:cNvSpPr>
          <p:nvPr/>
        </p:nvSpPr>
        <p:spPr bwMode="auto">
          <a:xfrm flipV="1">
            <a:off x="2777331" y="5043666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1978819" y="4442003"/>
            <a:ext cx="1373187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94"/>
          <p:cNvSpPr>
            <a:spLocks noChangeShapeType="1"/>
          </p:cNvSpPr>
          <p:nvPr/>
        </p:nvSpPr>
        <p:spPr bwMode="auto">
          <a:xfrm>
            <a:off x="3623469" y="4540428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95"/>
          <p:cNvSpPr txBox="1">
            <a:spLocks noChangeArrowheads="1"/>
          </p:cNvSpPr>
          <p:nvPr/>
        </p:nvSpPr>
        <p:spPr bwMode="auto">
          <a:xfrm>
            <a:off x="1096169" y="427690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3</a:t>
            </a:r>
          </a:p>
        </p:txBody>
      </p:sp>
      <p:sp>
        <p:nvSpPr>
          <p:cNvPr id="24" name="Text Box 96"/>
          <p:cNvSpPr txBox="1">
            <a:spLocks noChangeArrowheads="1"/>
          </p:cNvSpPr>
          <p:nvPr/>
        </p:nvSpPr>
        <p:spPr bwMode="auto">
          <a:xfrm>
            <a:off x="2453481" y="3927653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2</a:t>
            </a:r>
          </a:p>
        </p:txBody>
      </p:sp>
      <p:sp>
        <p:nvSpPr>
          <p:cNvPr id="25" name="Text Box 97"/>
          <p:cNvSpPr txBox="1">
            <a:spLocks noChangeArrowheads="1"/>
          </p:cNvSpPr>
          <p:nvPr/>
        </p:nvSpPr>
        <p:spPr bwMode="auto">
          <a:xfrm>
            <a:off x="1208881" y="495000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2</a:t>
            </a:r>
          </a:p>
        </p:txBody>
      </p:sp>
      <p:sp>
        <p:nvSpPr>
          <p:cNvPr id="26" name="Text Box 98"/>
          <p:cNvSpPr txBox="1">
            <a:spLocks noChangeArrowheads="1"/>
          </p:cNvSpPr>
          <p:nvPr/>
        </p:nvSpPr>
        <p:spPr bwMode="auto">
          <a:xfrm>
            <a:off x="2213769" y="437532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27" name="Text Box 99"/>
          <p:cNvSpPr txBox="1">
            <a:spLocks noChangeArrowheads="1"/>
          </p:cNvSpPr>
          <p:nvPr/>
        </p:nvSpPr>
        <p:spPr bwMode="auto">
          <a:xfrm>
            <a:off x="1910556" y="5019853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28" name="Text Box 100"/>
          <p:cNvSpPr txBox="1">
            <a:spLocks noChangeArrowheads="1"/>
          </p:cNvSpPr>
          <p:nvPr/>
        </p:nvSpPr>
        <p:spPr bwMode="auto">
          <a:xfrm>
            <a:off x="3188494" y="461345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4</a:t>
            </a:r>
          </a:p>
        </p:txBody>
      </p:sp>
      <p:sp>
        <p:nvSpPr>
          <p:cNvPr id="29" name="Text Box 101"/>
          <p:cNvSpPr txBox="1">
            <a:spLocks noChangeArrowheads="1"/>
          </p:cNvSpPr>
          <p:nvPr/>
        </p:nvSpPr>
        <p:spPr bwMode="auto">
          <a:xfrm>
            <a:off x="3890169" y="420705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1</a:t>
            </a:r>
          </a:p>
        </p:txBody>
      </p:sp>
      <p:sp>
        <p:nvSpPr>
          <p:cNvPr id="30" name="Text Box 102"/>
          <p:cNvSpPr txBox="1">
            <a:spLocks noChangeArrowheads="1"/>
          </p:cNvSpPr>
          <p:nvPr/>
        </p:nvSpPr>
        <p:spPr bwMode="auto">
          <a:xfrm>
            <a:off x="1862931" y="5832653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4</a:t>
            </a:r>
          </a:p>
        </p:txBody>
      </p:sp>
      <p:sp>
        <p:nvSpPr>
          <p:cNvPr id="31" name="Text Box 103"/>
          <p:cNvSpPr txBox="1">
            <a:spLocks noChangeArrowheads="1"/>
          </p:cNvSpPr>
          <p:nvPr/>
        </p:nvSpPr>
        <p:spPr bwMode="auto">
          <a:xfrm>
            <a:off x="2712244" y="529290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5</a:t>
            </a: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109119" y="585964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3</a:t>
            </a:r>
          </a:p>
        </p:txBody>
      </p:sp>
      <p:sp>
        <p:nvSpPr>
          <p:cNvPr id="33" name="Text Box 105"/>
          <p:cNvSpPr txBox="1">
            <a:spLocks noChangeArrowheads="1"/>
          </p:cNvSpPr>
          <p:nvPr/>
        </p:nvSpPr>
        <p:spPr bwMode="auto">
          <a:xfrm>
            <a:off x="370681" y="4811891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34" name="Text Box 106"/>
          <p:cNvSpPr txBox="1">
            <a:spLocks noChangeArrowheads="1"/>
          </p:cNvSpPr>
          <p:nvPr/>
        </p:nvSpPr>
        <p:spPr bwMode="auto">
          <a:xfrm>
            <a:off x="1643856" y="3941941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35" name="Text Box 107"/>
          <p:cNvSpPr txBox="1">
            <a:spLocks noChangeArrowheads="1"/>
          </p:cNvSpPr>
          <p:nvPr/>
        </p:nvSpPr>
        <p:spPr bwMode="auto">
          <a:xfrm>
            <a:off x="1567656" y="5810428"/>
            <a:ext cx="388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36" name="Text Box 108"/>
          <p:cNvSpPr txBox="1">
            <a:spLocks noChangeArrowheads="1"/>
          </p:cNvSpPr>
          <p:nvPr/>
        </p:nvSpPr>
        <p:spPr bwMode="auto">
          <a:xfrm>
            <a:off x="2542381" y="464520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37" name="Text Box 109"/>
          <p:cNvSpPr txBox="1">
            <a:spLocks noChangeArrowheads="1"/>
          </p:cNvSpPr>
          <p:nvPr/>
        </p:nvSpPr>
        <p:spPr bwMode="auto">
          <a:xfrm>
            <a:off x="3350419" y="3953053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38" name="Text Box 110"/>
          <p:cNvSpPr txBox="1">
            <a:spLocks noChangeArrowheads="1"/>
          </p:cNvSpPr>
          <p:nvPr/>
        </p:nvSpPr>
        <p:spPr bwMode="auto">
          <a:xfrm>
            <a:off x="4625181" y="4799191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z</a:t>
            </a:r>
          </a:p>
        </p:txBody>
      </p:sp>
      <p:sp>
        <p:nvSpPr>
          <p:cNvPr id="39" name="Text Box 111"/>
          <p:cNvSpPr txBox="1">
            <a:spLocks noChangeArrowheads="1"/>
          </p:cNvSpPr>
          <p:nvPr/>
        </p:nvSpPr>
        <p:spPr bwMode="auto">
          <a:xfrm>
            <a:off x="2791619" y="6156503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40" name="Text Box 112"/>
          <p:cNvSpPr txBox="1">
            <a:spLocks noChangeArrowheads="1"/>
          </p:cNvSpPr>
          <p:nvPr/>
        </p:nvSpPr>
        <p:spPr bwMode="auto">
          <a:xfrm>
            <a:off x="3685381" y="5489753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41" name="Text Box 113"/>
          <p:cNvSpPr txBox="1">
            <a:spLocks noChangeArrowheads="1"/>
          </p:cNvSpPr>
          <p:nvPr/>
        </p:nvSpPr>
        <p:spPr bwMode="auto">
          <a:xfrm>
            <a:off x="4583113" y="3778250"/>
            <a:ext cx="44084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800" b="0">
                <a:latin typeface="Comic Sans MS" charset="0"/>
              </a:rPr>
              <a:t>d</a:t>
            </a:r>
            <a:r>
              <a:rPr lang="en-US" sz="2800" b="0" baseline="-25000">
                <a:latin typeface="Comic Sans MS" charset="0"/>
              </a:rPr>
              <a:t>u</a:t>
            </a:r>
            <a:r>
              <a:rPr lang="en-US" sz="2800" b="0">
                <a:latin typeface="Comic Sans MS" charset="0"/>
              </a:rPr>
              <a:t>(z) = min{c(u,v) + d</a:t>
            </a:r>
            <a:r>
              <a:rPr lang="en-US" sz="2800" b="0" baseline="-25000">
                <a:latin typeface="Comic Sans MS" charset="0"/>
              </a:rPr>
              <a:t>v</a:t>
            </a:r>
            <a:r>
              <a:rPr lang="en-US" sz="2800" b="0">
                <a:latin typeface="Comic Sans MS" charset="0"/>
              </a:rPr>
              <a:t>(z), </a:t>
            </a:r>
          </a:p>
          <a:p>
            <a:pPr algn="l"/>
            <a:r>
              <a:rPr lang="en-US" sz="2800" b="0">
                <a:latin typeface="Comic Sans MS" charset="0"/>
              </a:rPr>
              <a:t>                  c(u,w) + d</a:t>
            </a:r>
            <a:r>
              <a:rPr lang="en-US" sz="2800" b="0" baseline="-25000">
                <a:latin typeface="Comic Sans MS" charset="0"/>
              </a:rPr>
              <a:t>w</a:t>
            </a:r>
            <a:r>
              <a:rPr lang="en-US" sz="2800" b="0">
                <a:latin typeface="Comic Sans MS" charset="0"/>
              </a:rPr>
              <a:t>(z)}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39791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Traffic Engineering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68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Management plane</a:t>
            </a:r>
            <a:r>
              <a:rPr lang="en-US" dirty="0" smtClean="0">
                <a:latin typeface="Arial" charset="0"/>
                <a:cs typeface="Arial" charset="0"/>
              </a:rPr>
              <a:t>: setting the weights</a:t>
            </a:r>
            <a:endParaRPr lang="en-US" dirty="0">
              <a:latin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Inversely proportional to link capacity?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Proportional to propagation delay?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Network-wide optimization based on traffic?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33663" y="508440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495675" y="575592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590925" y="449703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357688" y="516854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219700" y="5755920"/>
            <a:ext cx="287338" cy="252413"/>
          </a:xfrm>
          <a:prstGeom prst="ellipse">
            <a:avLst/>
          </a:prstGeom>
          <a:solidFill>
            <a:srgbClr val="3333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219700" y="449703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452938" y="626074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176963" y="508440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V="1">
            <a:off x="2921000" y="4663720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871788" y="5308245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3830638" y="467800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3735388" y="5924195"/>
            <a:ext cx="717550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3767138" y="5378095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4597400" y="5392383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4692650" y="5967058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4645025" y="520982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3846513" y="4608158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5491163" y="4706583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963863" y="444305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4321175" y="4093808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2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3076575" y="511615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2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4081463" y="454148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3711575" y="5157433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5056188" y="477960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5757863" y="437320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730625" y="5998808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4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4911725" y="521458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5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4976813" y="602579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2281238" y="4047770"/>
            <a:ext cx="4598987" cy="26749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 flipV="1">
            <a:off x="1674813" y="4889145"/>
            <a:ext cx="958850" cy="293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H="1">
            <a:off x="1643063" y="5293958"/>
            <a:ext cx="10064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5507038" y="5882920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5459413" y="5981345"/>
            <a:ext cx="11176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H="1">
            <a:off x="6432550" y="4943120"/>
            <a:ext cx="1006475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3122613" y="3787420"/>
            <a:ext cx="574675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 flipH="1">
            <a:off x="2606675" y="5935308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3703638" y="5116158"/>
            <a:ext cx="3365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9900"/>
                </a:solidFill>
              </a:rPr>
              <a:t>3</a:t>
            </a:r>
          </a:p>
        </p:txBody>
      </p:sp>
      <p:sp>
        <p:nvSpPr>
          <p:cNvPr id="42" name="Oval 45"/>
          <p:cNvSpPr>
            <a:spLocks noChangeArrowheads="1"/>
          </p:cNvSpPr>
          <p:nvPr/>
        </p:nvSpPr>
        <p:spPr bwMode="auto">
          <a:xfrm>
            <a:off x="3590925" y="5173308"/>
            <a:ext cx="554038" cy="43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8"/>
          <p:cNvSpPr>
            <a:spLocks/>
          </p:cNvSpPr>
          <p:nvPr/>
        </p:nvSpPr>
        <p:spPr bwMode="auto">
          <a:xfrm>
            <a:off x="1612900" y="5130445"/>
            <a:ext cx="5281613" cy="1552575"/>
          </a:xfrm>
          <a:custGeom>
            <a:avLst/>
            <a:gdLst>
              <a:gd name="T0" fmla="*/ 0 w 3327"/>
              <a:gd name="T1" fmla="*/ 0 h 978"/>
              <a:gd name="T2" fmla="*/ 206375 w 3327"/>
              <a:gd name="T3" fmla="*/ 50800 h 978"/>
              <a:gd name="T4" fmla="*/ 996950 w 3327"/>
              <a:gd name="T5" fmla="*/ 277813 h 978"/>
              <a:gd name="T6" fmla="*/ 1725613 w 3327"/>
              <a:gd name="T7" fmla="*/ 841375 h 978"/>
              <a:gd name="T8" fmla="*/ 2867025 w 3327"/>
              <a:gd name="T9" fmla="*/ 1520825 h 978"/>
              <a:gd name="T10" fmla="*/ 4048125 w 3327"/>
              <a:gd name="T11" fmla="*/ 1036638 h 978"/>
              <a:gd name="T12" fmla="*/ 5281613 w 3327"/>
              <a:gd name="T13" fmla="*/ 1139825 h 9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27"/>
              <a:gd name="T22" fmla="*/ 0 h 978"/>
              <a:gd name="T23" fmla="*/ 3327 w 3327"/>
              <a:gd name="T24" fmla="*/ 978 h 9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27" h="978">
                <a:moveTo>
                  <a:pt x="0" y="0"/>
                </a:moveTo>
                <a:cubicBezTo>
                  <a:pt x="12" y="1"/>
                  <a:pt x="25" y="3"/>
                  <a:pt x="130" y="32"/>
                </a:cubicBezTo>
                <a:cubicBezTo>
                  <a:pt x="235" y="61"/>
                  <a:pt x="469" y="92"/>
                  <a:pt x="628" y="175"/>
                </a:cubicBezTo>
                <a:cubicBezTo>
                  <a:pt x="787" y="258"/>
                  <a:pt x="891" y="400"/>
                  <a:pt x="1087" y="530"/>
                </a:cubicBezTo>
                <a:cubicBezTo>
                  <a:pt x="1283" y="660"/>
                  <a:pt x="1562" y="938"/>
                  <a:pt x="1806" y="958"/>
                </a:cubicBezTo>
                <a:cubicBezTo>
                  <a:pt x="2050" y="978"/>
                  <a:pt x="2297" y="693"/>
                  <a:pt x="2550" y="653"/>
                </a:cubicBezTo>
                <a:cubicBezTo>
                  <a:pt x="2803" y="613"/>
                  <a:pt x="3065" y="665"/>
                  <a:pt x="3327" y="718"/>
                </a:cubicBezTo>
              </a:path>
            </a:pathLst>
          </a:custGeom>
          <a:noFill/>
          <a:ln w="508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1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Traffic Engineering: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Inputs</a:t>
            </a:r>
          </a:p>
          <a:p>
            <a:pPr lvl="1"/>
            <a:r>
              <a:rPr lang="en-US" dirty="0" smtClean="0"/>
              <a:t>Network topology</a:t>
            </a:r>
          </a:p>
          <a:p>
            <a:pPr lvl="1"/>
            <a:r>
              <a:rPr lang="en-US" dirty="0" smtClean="0"/>
              <a:t>Link capacities</a:t>
            </a:r>
          </a:p>
          <a:p>
            <a:pPr lvl="1"/>
            <a:r>
              <a:rPr lang="en-US" dirty="0" smtClean="0"/>
              <a:t>Traffic matrix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Link weights</a:t>
            </a:r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Minimize max-utilized link</a:t>
            </a:r>
          </a:p>
          <a:p>
            <a:pPr lvl="1"/>
            <a:r>
              <a:rPr lang="en-US" dirty="0" smtClean="0"/>
              <a:t>Or, minimize a sum of link congestion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517231" y="3291059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379243" y="3962571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474493" y="2703684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241256" y="3375196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103268" y="3962571"/>
            <a:ext cx="287338" cy="252413"/>
          </a:xfrm>
          <a:prstGeom prst="ellipse">
            <a:avLst/>
          </a:prstGeom>
          <a:solidFill>
            <a:srgbClr val="3333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103268" y="2703684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336506" y="4467396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8060531" y="3291059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V="1">
            <a:off x="4804568" y="2870371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4755356" y="3514896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5714206" y="2884659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618956" y="4130846"/>
            <a:ext cx="717550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5650706" y="3584746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480968" y="3599034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6576218" y="4173709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6528593" y="3416471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5730081" y="2814809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7374731" y="2913234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4847431" y="2649709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6204743" y="2300459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2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4960143" y="3322809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2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5965031" y="274813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595143" y="3364084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6939756" y="2986259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7641431" y="2579859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5614193" y="4205459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4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6795293" y="342123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5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6860381" y="4232446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4164806" y="2254421"/>
            <a:ext cx="4598987" cy="26749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 flipV="1">
            <a:off x="3852333" y="3149770"/>
            <a:ext cx="664898" cy="2397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H="1">
            <a:off x="3852332" y="3500609"/>
            <a:ext cx="680773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7390606" y="4089571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7342981" y="4187996"/>
            <a:ext cx="11176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H="1">
            <a:off x="8316118" y="3205334"/>
            <a:ext cx="687388" cy="13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5006181" y="1994071"/>
            <a:ext cx="574675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 flipH="1">
            <a:off x="4490243" y="4141959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55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Transient Routing Disruptions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3356"/>
          </a:xfrm>
        </p:spPr>
        <p:txBody>
          <a:bodyPr>
            <a:normAutofit/>
          </a:bodyPr>
          <a:lstStyle/>
          <a:p>
            <a:r>
              <a:rPr lang="en-US" dirty="0" smtClean="0"/>
              <a:t>Topology changes</a:t>
            </a:r>
          </a:p>
          <a:p>
            <a:pPr lvl="1"/>
            <a:r>
              <a:rPr lang="en-US" dirty="0" smtClean="0"/>
              <a:t>Link weight change</a:t>
            </a:r>
          </a:p>
          <a:p>
            <a:pPr lvl="1"/>
            <a:r>
              <a:rPr lang="en-US" dirty="0" smtClean="0"/>
              <a:t>Node/link failure or recovery</a:t>
            </a:r>
          </a:p>
          <a:p>
            <a:r>
              <a:rPr lang="en-US" dirty="0" smtClean="0"/>
              <a:t>Routing convergence</a:t>
            </a:r>
          </a:p>
          <a:p>
            <a:pPr lvl="1"/>
            <a:r>
              <a:rPr lang="en-US" dirty="0" smtClean="0"/>
              <a:t>Nodes temporarily disagree how to route</a:t>
            </a:r>
          </a:p>
          <a:p>
            <a:pPr lvl="1"/>
            <a:r>
              <a:rPr lang="en-US" dirty="0" smtClean="0"/>
              <a:t>Leading to transient loops and </a:t>
            </a:r>
            <a:r>
              <a:rPr lang="en-US" dirty="0" err="1" smtClean="0"/>
              <a:t>blackholes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680249" y="5051590"/>
            <a:ext cx="2011363" cy="1355725"/>
            <a:chOff x="680249" y="5051590"/>
            <a:chExt cx="2011363" cy="1355725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680249" y="5650077"/>
              <a:ext cx="287338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542262" y="5062702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404274" y="5650077"/>
              <a:ext cx="287338" cy="252413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637512" y="6154902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>
              <a:off x="919962" y="5818352"/>
              <a:ext cx="717550" cy="420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6"/>
            <p:cNvSpPr>
              <a:spLocks noChangeShapeType="1"/>
            </p:cNvSpPr>
            <p:nvPr/>
          </p:nvSpPr>
          <p:spPr bwMode="auto">
            <a:xfrm flipV="1">
              <a:off x="951712" y="5272252"/>
              <a:ext cx="638175" cy="4206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1781974" y="5286540"/>
              <a:ext cx="654050" cy="39211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V="1">
              <a:off x="1877224" y="5861215"/>
              <a:ext cx="590550" cy="334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26"/>
            <p:cNvSpPr txBox="1">
              <a:spLocks noChangeArrowheads="1"/>
            </p:cNvSpPr>
            <p:nvPr/>
          </p:nvSpPr>
          <p:spPr bwMode="auto">
            <a:xfrm>
              <a:off x="896149" y="505159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/>
                <a:t>1</a:t>
              </a:r>
            </a:p>
          </p:txBody>
        </p:sp>
        <p:sp>
          <p:nvSpPr>
            <p:cNvPr id="15" name="Text Box 29"/>
            <p:cNvSpPr txBox="1">
              <a:spLocks noChangeArrowheads="1"/>
            </p:cNvSpPr>
            <p:nvPr/>
          </p:nvSpPr>
          <p:spPr bwMode="auto">
            <a:xfrm>
              <a:off x="915199" y="5892965"/>
              <a:ext cx="33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/>
                <a:t>4</a:t>
              </a:r>
            </a:p>
          </p:txBody>
        </p:sp>
        <p:sp>
          <p:nvSpPr>
            <p:cNvPr id="16" name="Text Box 30"/>
            <p:cNvSpPr txBox="1">
              <a:spLocks noChangeArrowheads="1"/>
            </p:cNvSpPr>
            <p:nvPr/>
          </p:nvSpPr>
          <p:spPr bwMode="auto">
            <a:xfrm>
              <a:off x="2028124" y="505159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dirty="0"/>
                <a:t>5</a:t>
              </a:r>
            </a:p>
          </p:txBody>
        </p:sp>
        <p:sp>
          <p:nvSpPr>
            <p:cNvPr id="17" name="Text Box 31"/>
            <p:cNvSpPr txBox="1">
              <a:spLocks noChangeArrowheads="1"/>
            </p:cNvSpPr>
            <p:nvPr/>
          </p:nvSpPr>
          <p:spPr bwMode="auto">
            <a:xfrm>
              <a:off x="2161387" y="5919952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/>
                <a:t>3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025534" y="4980483"/>
            <a:ext cx="2011363" cy="1414967"/>
            <a:chOff x="6025534" y="4980483"/>
            <a:chExt cx="2011363" cy="1414967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6025534" y="5610379"/>
              <a:ext cx="287338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6887547" y="5023004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7749559" y="5610379"/>
              <a:ext cx="287338" cy="252413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6982797" y="6115204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7115265" y="5212070"/>
              <a:ext cx="717550" cy="420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7194640" y="5797559"/>
              <a:ext cx="638175" cy="4206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6311108" y="5827689"/>
              <a:ext cx="654050" cy="39211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6385718" y="4980483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dirty="0"/>
                <a:t>1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6260484" y="5853267"/>
              <a:ext cx="33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/>
                <a:t>4</a:t>
              </a:r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7373409" y="5011892"/>
              <a:ext cx="52700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dirty="0" smtClean="0">
                  <a:solidFill>
                    <a:srgbClr val="FF0000"/>
                  </a:solidFill>
                </a:rPr>
                <a:t>10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7455342" y="59382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dirty="0"/>
                <a:t>3</a:t>
              </a:r>
            </a:p>
          </p:txBody>
        </p:sp>
        <p:sp>
          <p:nvSpPr>
            <p:cNvPr id="30" name="Line 16"/>
            <p:cNvSpPr>
              <a:spLocks noChangeShapeType="1"/>
            </p:cNvSpPr>
            <p:nvPr/>
          </p:nvSpPr>
          <p:spPr bwMode="auto">
            <a:xfrm flipH="1">
              <a:off x="6260484" y="5232554"/>
              <a:ext cx="690563" cy="46038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439677" y="5061653"/>
            <a:ext cx="2011363" cy="1355725"/>
            <a:chOff x="3439677" y="5061653"/>
            <a:chExt cx="2011363" cy="1355725"/>
          </a:xfrm>
        </p:grpSpPr>
        <p:sp>
          <p:nvSpPr>
            <p:cNvPr id="31" name="Oval 30"/>
            <p:cNvSpPr>
              <a:spLocks noChangeArrowheads="1"/>
            </p:cNvSpPr>
            <p:nvPr/>
          </p:nvSpPr>
          <p:spPr bwMode="auto">
            <a:xfrm>
              <a:off x="3439677" y="5660140"/>
              <a:ext cx="287338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4301690" y="5072765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5163702" y="5660140"/>
              <a:ext cx="287338" cy="252413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4396940" y="6164965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15"/>
            <p:cNvSpPr>
              <a:spLocks noChangeShapeType="1"/>
            </p:cNvSpPr>
            <p:nvPr/>
          </p:nvSpPr>
          <p:spPr bwMode="auto">
            <a:xfrm>
              <a:off x="3679390" y="5828415"/>
              <a:ext cx="717550" cy="420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16"/>
            <p:cNvSpPr>
              <a:spLocks noChangeShapeType="1"/>
            </p:cNvSpPr>
            <p:nvPr/>
          </p:nvSpPr>
          <p:spPr bwMode="auto">
            <a:xfrm flipV="1">
              <a:off x="3711140" y="5254093"/>
              <a:ext cx="638175" cy="4206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7"/>
            <p:cNvSpPr>
              <a:spLocks noChangeShapeType="1"/>
            </p:cNvSpPr>
            <p:nvPr/>
          </p:nvSpPr>
          <p:spPr bwMode="auto">
            <a:xfrm flipH="1">
              <a:off x="3727015" y="5423573"/>
              <a:ext cx="669925" cy="415584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8"/>
            <p:cNvSpPr>
              <a:spLocks noChangeShapeType="1"/>
            </p:cNvSpPr>
            <p:nvPr/>
          </p:nvSpPr>
          <p:spPr bwMode="auto">
            <a:xfrm flipV="1">
              <a:off x="4636652" y="5871278"/>
              <a:ext cx="590550" cy="334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6"/>
            <p:cNvSpPr txBox="1">
              <a:spLocks noChangeArrowheads="1"/>
            </p:cNvSpPr>
            <p:nvPr/>
          </p:nvSpPr>
          <p:spPr bwMode="auto">
            <a:xfrm>
              <a:off x="3655577" y="5061653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/>
                <a:t>1</a:t>
              </a:r>
            </a:p>
          </p:txBody>
        </p:sp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3674627" y="5903028"/>
              <a:ext cx="33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/>
                <a:t>4</a:t>
              </a: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4787552" y="5061653"/>
              <a:ext cx="52700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dirty="0" smtClean="0"/>
                <a:t>10</a:t>
              </a:r>
              <a:endParaRPr lang="en-US" sz="2400" dirty="0"/>
            </a:p>
          </p:txBody>
        </p:sp>
        <p:sp>
          <p:nvSpPr>
            <p:cNvPr id="42" name="Text Box 31"/>
            <p:cNvSpPr txBox="1">
              <a:spLocks noChangeArrowheads="1"/>
            </p:cNvSpPr>
            <p:nvPr/>
          </p:nvSpPr>
          <p:spPr bwMode="auto">
            <a:xfrm>
              <a:off x="4920815" y="593001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/>
                <a:t>3</a:t>
              </a:r>
            </a:p>
          </p:txBody>
        </p:sp>
        <p:sp>
          <p:nvSpPr>
            <p:cNvPr id="43" name="Line 15"/>
            <p:cNvSpPr>
              <a:spLocks noChangeShapeType="1"/>
            </p:cNvSpPr>
            <p:nvPr/>
          </p:nvSpPr>
          <p:spPr bwMode="auto">
            <a:xfrm>
              <a:off x="4509652" y="5241910"/>
              <a:ext cx="717550" cy="420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69316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Plane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24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Indirect control</a:t>
            </a:r>
          </a:p>
          <a:p>
            <a:pPr lvl="1"/>
            <a:r>
              <a:rPr lang="en-US" dirty="0" smtClean="0"/>
              <a:t>Changing weights instead of paths</a:t>
            </a:r>
          </a:p>
          <a:p>
            <a:pPr lvl="1"/>
            <a:r>
              <a:rPr lang="en-US" dirty="0" smtClean="0"/>
              <a:t>Complex optimization problem</a:t>
            </a:r>
          </a:p>
          <a:p>
            <a:r>
              <a:rPr lang="en-US" dirty="0" smtClean="0"/>
              <a:t>Uncoordinated control</a:t>
            </a:r>
          </a:p>
          <a:p>
            <a:pPr lvl="1"/>
            <a:r>
              <a:rPr lang="en-US" dirty="0" smtClean="0"/>
              <a:t>Cannot control which router updates first</a:t>
            </a:r>
          </a:p>
          <a:p>
            <a:r>
              <a:rPr lang="en-US" dirty="0"/>
              <a:t>I</a:t>
            </a:r>
            <a:r>
              <a:rPr lang="en-US" dirty="0" smtClean="0"/>
              <a:t>nteracting protocols and mechanisms</a:t>
            </a:r>
          </a:p>
          <a:p>
            <a:pPr lvl="1"/>
            <a:r>
              <a:rPr lang="en-US" dirty="0" smtClean="0"/>
              <a:t>Routing and forwarding</a:t>
            </a:r>
          </a:p>
          <a:p>
            <a:pPr lvl="1"/>
            <a:r>
              <a:rPr lang="en-US" dirty="0" smtClean="0"/>
              <a:t>Naming and addressing</a:t>
            </a:r>
          </a:p>
          <a:p>
            <a:pPr lvl="1"/>
            <a:r>
              <a:rPr lang="en-US" dirty="0" smtClean="0"/>
              <a:t>Access control</a:t>
            </a:r>
          </a:p>
          <a:p>
            <a:pPr lvl="1"/>
            <a:r>
              <a:rPr lang="en-US" dirty="0" smtClean="0"/>
              <a:t>Quality of service</a:t>
            </a:r>
          </a:p>
          <a:p>
            <a:pPr lvl="1"/>
            <a:r>
              <a:rPr lang="en-US" dirty="0" smtClean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9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497313"/>
            <a:ext cx="7772400" cy="1470025"/>
          </a:xfrm>
        </p:spPr>
        <p:txBody>
          <a:bodyPr/>
          <a:lstStyle/>
          <a:p>
            <a:r>
              <a:rPr lang="en-US" dirty="0" smtClean="0"/>
              <a:t>Software Defined Networking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60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Discussing the Readings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42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4D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499" y="4258733"/>
            <a:ext cx="8657167" cy="25908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  <a:cs typeface="Arial" charset="0"/>
              </a:rPr>
              <a:t>Decision: </a:t>
            </a:r>
            <a:r>
              <a:rPr lang="en-US" dirty="0">
                <a:solidFill>
                  <a:srgbClr val="00005C"/>
                </a:solidFill>
                <a:latin typeface="Arial" charset="0"/>
                <a:cs typeface="Arial" charset="0"/>
              </a:rPr>
              <a:t>all management and control logic</a:t>
            </a:r>
          </a:p>
          <a:p>
            <a:r>
              <a:rPr lang="en-US" dirty="0">
                <a:latin typeface="Arial" charset="0"/>
                <a:cs typeface="Arial" charset="0"/>
              </a:rPr>
              <a:t>Dissemination: </a:t>
            </a:r>
            <a:r>
              <a:rPr lang="en-US" dirty="0" smtClean="0">
                <a:solidFill>
                  <a:srgbClr val="00005C"/>
                </a:solidFill>
                <a:latin typeface="Arial" charset="0"/>
                <a:cs typeface="Arial" charset="0"/>
              </a:rPr>
              <a:t>communicating with routers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Discovery</a:t>
            </a:r>
            <a:r>
              <a:rPr lang="en-US" dirty="0">
                <a:latin typeface="Arial" charset="0"/>
                <a:cs typeface="Arial" charset="0"/>
              </a:rPr>
              <a:t>: </a:t>
            </a:r>
            <a:r>
              <a:rPr lang="en-US" dirty="0">
                <a:solidFill>
                  <a:srgbClr val="00005C"/>
                </a:solidFill>
                <a:latin typeface="Arial" charset="0"/>
                <a:cs typeface="Arial" charset="0"/>
              </a:rPr>
              <a:t>topology and traffic monitoring</a:t>
            </a:r>
          </a:p>
          <a:p>
            <a:r>
              <a:rPr lang="en-US" dirty="0">
                <a:latin typeface="Arial" charset="0"/>
                <a:cs typeface="Arial" charset="0"/>
              </a:rPr>
              <a:t>Data: </a:t>
            </a:r>
            <a:r>
              <a:rPr lang="en-US" dirty="0">
                <a:solidFill>
                  <a:srgbClr val="00005C"/>
                </a:solidFill>
                <a:latin typeface="Arial" charset="0"/>
                <a:cs typeface="Arial" charset="0"/>
              </a:rPr>
              <a:t>packet handling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A6F29E3-040F-0848-BE0F-2AAFDC2D57D9}" type="slidenum">
              <a:rPr lang="en-US" sz="1400" b="0">
                <a:latin typeface="Times New Roman" charset="0"/>
              </a:rPr>
              <a:pPr eaLnBrk="1" hangingPunct="1"/>
              <a:t>21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33400" y="5181600"/>
            <a:ext cx="6934200" cy="1524000"/>
          </a:xfrm>
          <a:prstGeom prst="rect">
            <a:avLst/>
          </a:prstGeom>
          <a:noFill/>
          <a:ln w="38100" cap="flat" cmpd="sng" algn="ctr">
            <a:solidFill>
              <a:schemeClr val="tx2">
                <a:lumMod val="75000"/>
                <a:lumOff val="2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-65" charset="0"/>
              <a:ea typeface="Arial" pitchFamily="-109" charset="0"/>
              <a:cs typeface="Arial" pitchFamily="-10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86600" y="6324600"/>
            <a:ext cx="1069975" cy="400050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Helvetica" pitchFamily="-109" charset="0"/>
                <a:ea typeface="Arial" pitchFamily="-109" charset="0"/>
                <a:cs typeface="Arial" pitchFamily="-109" charset="0"/>
              </a:rPr>
              <a:t>routers</a:t>
            </a:r>
          </a:p>
        </p:txBody>
      </p:sp>
      <p:sp>
        <p:nvSpPr>
          <p:cNvPr id="31751" name="Rectangle 4"/>
          <p:cNvSpPr>
            <a:spLocks noChangeArrowheads="1"/>
          </p:cNvSpPr>
          <p:nvPr/>
        </p:nvSpPr>
        <p:spPr bwMode="auto">
          <a:xfrm>
            <a:off x="2895600" y="1905000"/>
            <a:ext cx="2743200" cy="6096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400" dirty="0"/>
              <a:t>Decision</a:t>
            </a:r>
          </a:p>
        </p:txBody>
      </p:sp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2895600" y="2514600"/>
            <a:ext cx="2743200" cy="1066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400">
              <a:ea typeface="宋体" charset="0"/>
              <a:cs typeface="宋体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3200400" y="25908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0" dirty="0"/>
              <a:t>Dissemination</a:t>
            </a:r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2895600" y="3048000"/>
            <a:ext cx="1524000" cy="533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2400"/>
              <a:t>Discovery</a:t>
            </a:r>
          </a:p>
        </p:txBody>
      </p:sp>
      <p:sp>
        <p:nvSpPr>
          <p:cNvPr id="31755" name="Rectangle 8"/>
          <p:cNvSpPr>
            <a:spLocks noChangeArrowheads="1"/>
          </p:cNvSpPr>
          <p:nvPr/>
        </p:nvSpPr>
        <p:spPr bwMode="auto">
          <a:xfrm>
            <a:off x="2895600" y="3581400"/>
            <a:ext cx="2743200" cy="533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400" dirty="0"/>
              <a:t>Data</a:t>
            </a:r>
          </a:p>
        </p:txBody>
      </p:sp>
      <p:sp>
        <p:nvSpPr>
          <p:cNvPr id="31756" name="Line 9"/>
          <p:cNvSpPr>
            <a:spLocks noChangeShapeType="1"/>
          </p:cNvSpPr>
          <p:nvPr/>
        </p:nvSpPr>
        <p:spPr bwMode="auto">
          <a:xfrm flipV="1">
            <a:off x="2590800" y="2057400"/>
            <a:ext cx="0" cy="1981200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0"/>
          <p:cNvSpPr>
            <a:spLocks noChangeShapeType="1"/>
          </p:cNvSpPr>
          <p:nvPr/>
        </p:nvSpPr>
        <p:spPr bwMode="auto">
          <a:xfrm>
            <a:off x="5943600" y="1981200"/>
            <a:ext cx="0" cy="2057400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1"/>
          <p:cNvSpPr>
            <a:spLocks noChangeShapeType="1"/>
          </p:cNvSpPr>
          <p:nvPr/>
        </p:nvSpPr>
        <p:spPr bwMode="auto">
          <a:xfrm flipV="1">
            <a:off x="4343400" y="1524000"/>
            <a:ext cx="0" cy="381000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2"/>
          <p:cNvSpPr>
            <a:spLocks noChangeShapeType="1"/>
          </p:cNvSpPr>
          <p:nvPr/>
        </p:nvSpPr>
        <p:spPr bwMode="auto">
          <a:xfrm>
            <a:off x="4343400" y="1524000"/>
            <a:ext cx="1905000" cy="0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Text Box 13"/>
          <p:cNvSpPr txBox="1">
            <a:spLocks noChangeArrowheads="1"/>
          </p:cNvSpPr>
          <p:nvPr/>
        </p:nvSpPr>
        <p:spPr bwMode="auto">
          <a:xfrm>
            <a:off x="6324600" y="1235075"/>
            <a:ext cx="2286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solidFill>
                  <a:srgbClr val="008000"/>
                </a:solidFill>
              </a:rPr>
              <a:t>Network-level objectives</a:t>
            </a:r>
          </a:p>
        </p:txBody>
      </p:sp>
      <p:sp>
        <p:nvSpPr>
          <p:cNvPr id="31761" name="Text Box 14"/>
          <p:cNvSpPr txBox="1">
            <a:spLocks noChangeArrowheads="1"/>
          </p:cNvSpPr>
          <p:nvPr/>
        </p:nvSpPr>
        <p:spPr bwMode="auto">
          <a:xfrm>
            <a:off x="5943600" y="2590800"/>
            <a:ext cx="152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solidFill>
                  <a:srgbClr val="008000"/>
                </a:solidFill>
              </a:rPr>
              <a:t>Direct control</a:t>
            </a:r>
          </a:p>
        </p:txBody>
      </p:sp>
      <p:sp>
        <p:nvSpPr>
          <p:cNvPr id="31762" name="Text Box 15"/>
          <p:cNvSpPr txBox="1">
            <a:spLocks noChangeArrowheads="1"/>
          </p:cNvSpPr>
          <p:nvPr/>
        </p:nvSpPr>
        <p:spPr bwMode="auto">
          <a:xfrm>
            <a:off x="381000" y="26670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solidFill>
                  <a:srgbClr val="008000"/>
                </a:solidFill>
              </a:rPr>
              <a:t>Network-wide views</a:t>
            </a:r>
          </a:p>
        </p:txBody>
      </p:sp>
    </p:spTree>
    <p:extLst>
      <p:ext uri="{BB962C8B-B14F-4D97-AF65-F5344CB8AC3E}">
        <p14:creationId xmlns:p14="http://schemas.microsoft.com/office/powerpoint/2010/main" val="293125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Higher-level policies</a:t>
            </a:r>
          </a:p>
          <a:p>
            <a:pPr lvl="1"/>
            <a:r>
              <a:rPr lang="en-US" dirty="0" smtClean="0"/>
              <a:t>Defined on principals, not network identifiers</a:t>
            </a:r>
          </a:p>
          <a:p>
            <a:pPr lvl="1"/>
            <a:r>
              <a:rPr lang="en-US" dirty="0" smtClean="0"/>
              <a:t>Language for specifying policies</a:t>
            </a:r>
          </a:p>
          <a:p>
            <a:r>
              <a:rPr lang="en-US" dirty="0" smtClean="0"/>
              <a:t>Policy should dictate the paths</a:t>
            </a:r>
          </a:p>
          <a:p>
            <a:pPr lvl="1"/>
            <a:r>
              <a:rPr lang="en-US" dirty="0" smtClean="0"/>
              <a:t>Controller should select paths based on policy</a:t>
            </a:r>
          </a:p>
          <a:p>
            <a:r>
              <a:rPr lang="en-US" dirty="0" smtClean="0"/>
              <a:t>Fine-grain control</a:t>
            </a:r>
          </a:p>
          <a:p>
            <a:pPr lvl="1"/>
            <a:r>
              <a:rPr lang="en-US" dirty="0" smtClean="0"/>
              <a:t>Controller handles first packet of a flow</a:t>
            </a:r>
          </a:p>
          <a:p>
            <a:pPr lvl="1"/>
            <a:r>
              <a:rPr lang="en-US" dirty="0" smtClean="0"/>
              <a:t>Data plane maintains per-flow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34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charset="0"/>
                <a:cs typeface="Arial" charset="0"/>
              </a:rPr>
              <a:t>Scalability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Decision elements responsible for many routers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Response time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Delays between decision elements and routers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Reliability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Surviving failures of decision elements and routers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Consistency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Ensuring multiple decision elements behave consistently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Security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Network vulnerable to attacks on decision elements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Interoperability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Legacy routers and neighboring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domains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651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Tuesday</a:t>
            </a:r>
          </a:p>
          <a:p>
            <a:pPr lvl="1"/>
            <a:r>
              <a:rPr lang="en-US" dirty="0" smtClean="0"/>
              <a:t>Complete assignment #1 (</a:t>
            </a:r>
            <a:r>
              <a:rPr lang="en-US" dirty="0" err="1" smtClean="0"/>
              <a:t>MiniNet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Wednesday</a:t>
            </a:r>
          </a:p>
          <a:p>
            <a:pPr lvl="1"/>
            <a:r>
              <a:rPr lang="en-US" dirty="0" smtClean="0"/>
              <a:t>Review </a:t>
            </a:r>
            <a:r>
              <a:rPr lang="en-US" dirty="0" err="1" smtClean="0"/>
              <a:t>OpenFlow</a:t>
            </a:r>
            <a:r>
              <a:rPr lang="en-US" dirty="0" smtClean="0"/>
              <a:t>, NOX, and Open </a:t>
            </a:r>
            <a:r>
              <a:rPr lang="en-US" dirty="0" err="1" smtClean="0"/>
              <a:t>vSwitch</a:t>
            </a:r>
            <a:endParaRPr lang="en-US" dirty="0" smtClean="0"/>
          </a:p>
          <a:p>
            <a:pPr lvl="1"/>
            <a:r>
              <a:rPr lang="en-US" dirty="0" smtClean="0"/>
              <a:t>Read SDN history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28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2593622" y="2962947"/>
            <a:ext cx="186266" cy="3364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23912" y="3095603"/>
            <a:ext cx="285044" cy="11632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56092" y="3964934"/>
            <a:ext cx="183448" cy="2374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74770" y="4436608"/>
            <a:ext cx="535876" cy="1365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74770" y="3514258"/>
            <a:ext cx="664230" cy="85697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40717" y="3341760"/>
            <a:ext cx="390764" cy="17249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985925" y="3665691"/>
            <a:ext cx="1165563" cy="87803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778149" y="3095603"/>
            <a:ext cx="1026941" cy="16574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6371" y="3427102"/>
            <a:ext cx="1026941" cy="5378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46334" y="3231139"/>
            <a:ext cx="421979" cy="1636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646334" y="3978572"/>
            <a:ext cx="794508" cy="2802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05" y="5385980"/>
            <a:ext cx="1440504" cy="866419"/>
          </a:xfrm>
          <a:prstGeom prst="rect">
            <a:avLst/>
          </a:prstGeom>
        </p:spPr>
      </p:pic>
      <p:pic>
        <p:nvPicPr>
          <p:cNvPr id="35" name="Picture 34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497" y="5483042"/>
            <a:ext cx="1440504" cy="866419"/>
          </a:xfrm>
          <a:prstGeom prst="rect">
            <a:avLst/>
          </a:prstGeom>
        </p:spPr>
      </p:pic>
      <p:cxnSp>
        <p:nvCxnSpPr>
          <p:cNvPr id="44" name="Straight Connector 43"/>
          <p:cNvCxnSpPr/>
          <p:nvPr/>
        </p:nvCxnSpPr>
        <p:spPr>
          <a:xfrm>
            <a:off x="5875645" y="5285632"/>
            <a:ext cx="347354" cy="21152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19297" y="5075353"/>
            <a:ext cx="13450" cy="3247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75111" y="4407313"/>
            <a:ext cx="1763889" cy="42111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424309" y="3471926"/>
            <a:ext cx="451336" cy="4426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0632" y="4606514"/>
            <a:ext cx="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47889" y="4588689"/>
            <a:ext cx="104642" cy="742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566355" y="4414077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931" y="1520433"/>
            <a:ext cx="584374" cy="74840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313" y="5607619"/>
            <a:ext cx="835392" cy="1113856"/>
          </a:xfrm>
          <a:prstGeom prst="rect">
            <a:avLst/>
          </a:prstGeom>
        </p:spPr>
      </p:pic>
      <p:cxnSp>
        <p:nvCxnSpPr>
          <p:cNvPr id="63" name="Straight Connector 62"/>
          <p:cNvCxnSpPr/>
          <p:nvPr/>
        </p:nvCxnSpPr>
        <p:spPr>
          <a:xfrm>
            <a:off x="1662305" y="2119336"/>
            <a:ext cx="259623" cy="2424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09333" y="6356892"/>
            <a:ext cx="2060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653605" y="6164710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2051756" y="247471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2379133" y="4371232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2856092" y="33417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7390046" y="449975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6002644" y="395687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5997216" y="293755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4151488" y="309560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3959651" y="44799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5291446" y="48143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865509" y="401357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059581" y="616319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7267222" y="336652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209802" y="2572787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404534" y="2542439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988038" y="3430979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182770" y="3400631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514601" y="4457324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2709333" y="4426976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4286327" y="3190713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4481059" y="3160365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105706" y="4579373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4300438" y="4549025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225101" y="6270387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419833" y="6240039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5432779" y="4916653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627511" y="4886305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5013567" y="4114538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5208299" y="4084190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6152444" y="4057080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6347176" y="4026732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6149622" y="3044999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344354" y="3014651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7515579" y="4579373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710311" y="4549025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7396344" y="3467121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7591076" y="3436773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89354" y="1496896"/>
            <a:ext cx="55837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decouple </a:t>
            </a:r>
            <a:r>
              <a:rPr lang="en-US" sz="2800" dirty="0"/>
              <a:t>c</a:t>
            </a:r>
            <a:r>
              <a:rPr lang="en-US" sz="2800" dirty="0" smtClean="0"/>
              <a:t>ontrol </a:t>
            </a:r>
            <a:r>
              <a:rPr lang="en-US" sz="2800" dirty="0"/>
              <a:t>and </a:t>
            </a:r>
            <a:r>
              <a:rPr lang="en-US" sz="2800" dirty="0" smtClean="0"/>
              <a:t>data </a:t>
            </a:r>
            <a:r>
              <a:rPr lang="en-US" sz="2800" dirty="0"/>
              <a:t>p</a:t>
            </a:r>
            <a:r>
              <a:rPr lang="en-US" sz="2800" dirty="0" smtClean="0"/>
              <a:t>lanes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by </a:t>
            </a:r>
            <a:r>
              <a:rPr lang="en-US" sz="2800" dirty="0"/>
              <a:t>p</a:t>
            </a:r>
            <a:r>
              <a:rPr lang="en-US" sz="2800" dirty="0" smtClean="0"/>
              <a:t>roviding </a:t>
            </a:r>
            <a:r>
              <a:rPr lang="en-US" sz="2800" dirty="0"/>
              <a:t>o</a:t>
            </a:r>
            <a:r>
              <a:rPr lang="en-US" sz="2800" dirty="0" smtClean="0"/>
              <a:t>pen </a:t>
            </a:r>
            <a:r>
              <a:rPr lang="en-US" sz="2800" dirty="0"/>
              <a:t>s</a:t>
            </a:r>
            <a:r>
              <a:rPr lang="en-US" sz="2800" dirty="0" smtClean="0"/>
              <a:t>tandard </a:t>
            </a:r>
            <a:r>
              <a:rPr lang="en-US" sz="2800" dirty="0"/>
              <a:t>API</a:t>
            </a:r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457200" y="301683"/>
            <a:ext cx="8229600" cy="1143000"/>
          </a:xfrm>
        </p:spPr>
        <p:txBody>
          <a:bodyPr/>
          <a:lstStyle/>
          <a:p>
            <a:r>
              <a:rPr lang="en-US" dirty="0" smtClean="0"/>
              <a:t>Control/Data Separation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2100679" y="2161454"/>
            <a:ext cx="5795490" cy="4145684"/>
            <a:chOff x="2100679" y="2429563"/>
            <a:chExt cx="5795490" cy="4145684"/>
          </a:xfrm>
        </p:grpSpPr>
        <p:sp>
          <p:nvSpPr>
            <p:cNvPr id="111" name="Rounded Rectangle 110"/>
            <p:cNvSpPr/>
            <p:nvPr/>
          </p:nvSpPr>
          <p:spPr>
            <a:xfrm>
              <a:off x="2100679" y="2429563"/>
              <a:ext cx="457200" cy="4572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3500"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2428056" y="4326085"/>
              <a:ext cx="457200" cy="4572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635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2905015" y="3296613"/>
              <a:ext cx="457200" cy="457200"/>
            </a:xfrm>
            <a:prstGeom prst="roundRect">
              <a:avLst/>
            </a:prstGeom>
            <a:solidFill>
              <a:schemeClr val="accent3"/>
            </a:solidFill>
            <a:ln w="63500">
              <a:solidFill>
                <a:schemeClr val="accent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7438969" y="4454610"/>
              <a:ext cx="457200" cy="4572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6051567" y="3911730"/>
              <a:ext cx="457200" cy="457200"/>
            </a:xfrm>
            <a:prstGeom prst="roundRect">
              <a:avLst/>
            </a:prstGeom>
            <a:solidFill>
              <a:schemeClr val="accent4"/>
            </a:solidFill>
            <a:ln w="635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046139" y="2892403"/>
              <a:ext cx="457200" cy="4572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63500"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4200411" y="3050456"/>
              <a:ext cx="457200" cy="457200"/>
            </a:xfrm>
            <a:prstGeom prst="roundRect">
              <a:avLst/>
            </a:prstGeom>
            <a:solidFill>
              <a:schemeClr val="accent6"/>
            </a:solidFill>
            <a:ln w="63500">
              <a:solidFill>
                <a:schemeClr val="accent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4008574" y="4434813"/>
              <a:ext cx="457200" cy="4572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5340369" y="4769174"/>
              <a:ext cx="457200" cy="457200"/>
            </a:xfrm>
            <a:prstGeom prst="roundRect">
              <a:avLst/>
            </a:prstGeom>
            <a:solidFill>
              <a:schemeClr val="accent5"/>
            </a:solidFill>
            <a:ln w="63500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4914432" y="3968426"/>
              <a:ext cx="457200" cy="457200"/>
            </a:xfrm>
            <a:prstGeom prst="roundRect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3108504" y="6118047"/>
              <a:ext cx="457200" cy="457200"/>
            </a:xfrm>
            <a:prstGeom prst="roundRect">
              <a:avLst/>
            </a:prstGeom>
            <a:solidFill>
              <a:srgbClr val="D77C93"/>
            </a:solidFill>
            <a:ln w="63500">
              <a:solidFill>
                <a:srgbClr val="D77C9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7316145" y="3321381"/>
              <a:ext cx="457200" cy="457200"/>
            </a:xfrm>
            <a:prstGeom prst="roundRect">
              <a:avLst/>
            </a:prstGeom>
            <a:solidFill>
              <a:srgbClr val="C6AD06"/>
            </a:solidFill>
            <a:ln w="63500">
              <a:solidFill>
                <a:srgbClr val="C6AD0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773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562">
        <p:fade/>
      </p:transition>
    </mc:Choice>
    <mc:Fallback xmlns="">
      <p:transition xmlns:p14="http://schemas.microsoft.com/office/powerpoint/2010/main" spd="med" advTm="12562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2593622" y="2962947"/>
            <a:ext cx="186266" cy="3364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23912" y="3095603"/>
            <a:ext cx="285044" cy="11632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56092" y="3964934"/>
            <a:ext cx="183448" cy="2374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74770" y="4436608"/>
            <a:ext cx="535876" cy="1365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74770" y="3514258"/>
            <a:ext cx="664230" cy="85697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40717" y="3341760"/>
            <a:ext cx="390764" cy="17249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985925" y="3665691"/>
            <a:ext cx="1165563" cy="87803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778149" y="3095603"/>
            <a:ext cx="1026941" cy="16574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6371" y="3427102"/>
            <a:ext cx="1026941" cy="5378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46334" y="3231139"/>
            <a:ext cx="421979" cy="1636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646334" y="3978572"/>
            <a:ext cx="794508" cy="2802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05" y="5385980"/>
            <a:ext cx="1440504" cy="866419"/>
          </a:xfrm>
          <a:prstGeom prst="rect">
            <a:avLst/>
          </a:prstGeom>
        </p:spPr>
      </p:pic>
      <p:pic>
        <p:nvPicPr>
          <p:cNvPr id="35" name="Picture 34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497" y="5483042"/>
            <a:ext cx="1440504" cy="866419"/>
          </a:xfrm>
          <a:prstGeom prst="rect">
            <a:avLst/>
          </a:prstGeom>
        </p:spPr>
      </p:pic>
      <p:cxnSp>
        <p:nvCxnSpPr>
          <p:cNvPr id="44" name="Straight Connector 43"/>
          <p:cNvCxnSpPr/>
          <p:nvPr/>
        </p:nvCxnSpPr>
        <p:spPr>
          <a:xfrm>
            <a:off x="5875645" y="5285632"/>
            <a:ext cx="347354" cy="21152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19297" y="5075353"/>
            <a:ext cx="13450" cy="3247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75111" y="4407313"/>
            <a:ext cx="1763889" cy="42111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424309" y="3471926"/>
            <a:ext cx="451336" cy="4426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0632" y="4606514"/>
            <a:ext cx="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47889" y="4588689"/>
            <a:ext cx="104642" cy="742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566355" y="4414077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931" y="1520433"/>
            <a:ext cx="584374" cy="74840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313" y="5607619"/>
            <a:ext cx="835392" cy="1113856"/>
          </a:xfrm>
          <a:prstGeom prst="rect">
            <a:avLst/>
          </a:prstGeom>
        </p:spPr>
      </p:pic>
      <p:cxnSp>
        <p:nvCxnSpPr>
          <p:cNvPr id="63" name="Straight Connector 62"/>
          <p:cNvCxnSpPr/>
          <p:nvPr/>
        </p:nvCxnSpPr>
        <p:spPr>
          <a:xfrm>
            <a:off x="1662305" y="2119336"/>
            <a:ext cx="259623" cy="2424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09333" y="6356892"/>
            <a:ext cx="2060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653605" y="6164710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2051756" y="247471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2379133" y="4371232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2856092" y="33417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7390046" y="449975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6002644" y="395687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5997216" y="293755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4151488" y="309560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3959651" y="44799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5291446" y="48143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865509" y="401357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059581" y="616319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6" name="Group 85"/>
          <p:cNvGrpSpPr/>
          <p:nvPr/>
        </p:nvGrpSpPr>
        <p:grpSpPr>
          <a:xfrm>
            <a:off x="2593622" y="2119336"/>
            <a:ext cx="5144912" cy="3881414"/>
            <a:chOff x="2593622" y="2268842"/>
            <a:chExt cx="5144912" cy="3731908"/>
          </a:xfrm>
        </p:grpSpPr>
        <p:cxnSp>
          <p:nvCxnSpPr>
            <p:cNvPr id="87" name="Straight Arrow Connector 86"/>
            <p:cNvCxnSpPr/>
            <p:nvPr/>
          </p:nvCxnSpPr>
          <p:spPr>
            <a:xfrm flipH="1">
              <a:off x="2671957" y="2268842"/>
              <a:ext cx="609586" cy="324075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H="1">
              <a:off x="2593622" y="2561168"/>
              <a:ext cx="790225" cy="167068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H="1">
              <a:off x="3267428" y="2571751"/>
              <a:ext cx="305798" cy="638222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>
              <a:off x="4151488" y="2561168"/>
              <a:ext cx="0" cy="1810064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H="1">
              <a:off x="4369505" y="2540002"/>
              <a:ext cx="2200" cy="44411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6172905" y="2493439"/>
              <a:ext cx="2200" cy="44411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5094109" y="2613475"/>
              <a:ext cx="0" cy="1224620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>
              <a:off x="5476410" y="2592531"/>
              <a:ext cx="0" cy="2070427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6360583" y="2592309"/>
              <a:ext cx="0" cy="1322235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7738533" y="2613475"/>
              <a:ext cx="1" cy="1737329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7440842" y="2603261"/>
              <a:ext cx="0" cy="627878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H="1">
              <a:off x="3313292" y="2540740"/>
              <a:ext cx="485079" cy="3460010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ounded Rectangle 83"/>
          <p:cNvSpPr/>
          <p:nvPr/>
        </p:nvSpPr>
        <p:spPr>
          <a:xfrm>
            <a:off x="7267222" y="336652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52776" y="301683"/>
            <a:ext cx="857391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(Logically) Centralized Controller</a:t>
            </a:r>
            <a:endParaRPr lang="en-US" dirty="0"/>
          </a:p>
        </p:txBody>
      </p:sp>
      <p:sp>
        <p:nvSpPr>
          <p:cNvPr id="110" name="Rounded Rectangle 109"/>
          <p:cNvSpPr/>
          <p:nvPr/>
        </p:nvSpPr>
        <p:spPr>
          <a:xfrm>
            <a:off x="3383847" y="1658619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73" name="Group 72"/>
          <p:cNvGrpSpPr/>
          <p:nvPr/>
        </p:nvGrpSpPr>
        <p:grpSpPr>
          <a:xfrm>
            <a:off x="2100679" y="2161454"/>
            <a:ext cx="5795490" cy="4145684"/>
            <a:chOff x="2100679" y="2429563"/>
            <a:chExt cx="5795490" cy="4145684"/>
          </a:xfrm>
        </p:grpSpPr>
        <p:sp>
          <p:nvSpPr>
            <p:cNvPr id="74" name="Rounded Rectangle 73"/>
            <p:cNvSpPr/>
            <p:nvPr/>
          </p:nvSpPr>
          <p:spPr>
            <a:xfrm>
              <a:off x="2100679" y="2429563"/>
              <a:ext cx="457200" cy="4572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3500"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2428056" y="4326085"/>
              <a:ext cx="457200" cy="4572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635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2905015" y="3296613"/>
              <a:ext cx="457200" cy="457200"/>
            </a:xfrm>
            <a:prstGeom prst="roundRect">
              <a:avLst/>
            </a:prstGeom>
            <a:solidFill>
              <a:schemeClr val="accent3"/>
            </a:solidFill>
            <a:ln w="63500">
              <a:solidFill>
                <a:schemeClr val="accent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438969" y="4454610"/>
              <a:ext cx="457200" cy="4572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6051567" y="3911730"/>
              <a:ext cx="457200" cy="457200"/>
            </a:xfrm>
            <a:prstGeom prst="roundRect">
              <a:avLst/>
            </a:prstGeom>
            <a:solidFill>
              <a:schemeClr val="accent4"/>
            </a:solidFill>
            <a:ln w="635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6046139" y="2892403"/>
              <a:ext cx="457200" cy="4572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63500"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4200411" y="3050456"/>
              <a:ext cx="457200" cy="457200"/>
            </a:xfrm>
            <a:prstGeom prst="roundRect">
              <a:avLst/>
            </a:prstGeom>
            <a:solidFill>
              <a:schemeClr val="accent6"/>
            </a:solidFill>
            <a:ln w="63500">
              <a:solidFill>
                <a:schemeClr val="accent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4008574" y="4434813"/>
              <a:ext cx="457200" cy="4572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5340369" y="4769174"/>
              <a:ext cx="457200" cy="457200"/>
            </a:xfrm>
            <a:prstGeom prst="roundRect">
              <a:avLst/>
            </a:prstGeom>
            <a:solidFill>
              <a:schemeClr val="accent5"/>
            </a:solidFill>
            <a:ln w="63500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4914432" y="3968426"/>
              <a:ext cx="457200" cy="457200"/>
            </a:xfrm>
            <a:prstGeom prst="roundRect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3108504" y="6118047"/>
              <a:ext cx="457200" cy="457200"/>
            </a:xfrm>
            <a:prstGeom prst="roundRect">
              <a:avLst/>
            </a:prstGeom>
            <a:solidFill>
              <a:srgbClr val="D77C93"/>
            </a:solidFill>
            <a:ln w="63500">
              <a:solidFill>
                <a:srgbClr val="D77C9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7316145" y="3321381"/>
              <a:ext cx="457200" cy="457200"/>
            </a:xfrm>
            <a:prstGeom prst="roundRect">
              <a:avLst/>
            </a:prstGeom>
            <a:solidFill>
              <a:srgbClr val="C6AD06"/>
            </a:solidFill>
            <a:ln w="63500">
              <a:solidFill>
                <a:srgbClr val="C6AD0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444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249">
        <p:fade/>
      </p:transition>
    </mc:Choice>
    <mc:Fallback xmlns="">
      <p:transition xmlns:p14="http://schemas.microsoft.com/office/powerpoint/2010/main" spd="med" advTm="11249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2593622" y="2962947"/>
            <a:ext cx="186266" cy="3364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23912" y="3095603"/>
            <a:ext cx="285044" cy="11632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56092" y="3964934"/>
            <a:ext cx="183448" cy="2374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74770" y="4436608"/>
            <a:ext cx="535876" cy="1365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74770" y="3514258"/>
            <a:ext cx="664230" cy="85697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40717" y="3341760"/>
            <a:ext cx="390764" cy="17249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985925" y="3665691"/>
            <a:ext cx="1165563" cy="87803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778149" y="3095603"/>
            <a:ext cx="1026941" cy="16574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6371" y="3427102"/>
            <a:ext cx="1026941" cy="5378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46334" y="3231139"/>
            <a:ext cx="421979" cy="1636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646334" y="3978572"/>
            <a:ext cx="794508" cy="2802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05" y="5385980"/>
            <a:ext cx="1440504" cy="866419"/>
          </a:xfrm>
          <a:prstGeom prst="rect">
            <a:avLst/>
          </a:prstGeom>
        </p:spPr>
      </p:pic>
      <p:pic>
        <p:nvPicPr>
          <p:cNvPr id="35" name="Picture 34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497" y="5483042"/>
            <a:ext cx="1440504" cy="866419"/>
          </a:xfrm>
          <a:prstGeom prst="rect">
            <a:avLst/>
          </a:prstGeom>
        </p:spPr>
      </p:pic>
      <p:cxnSp>
        <p:nvCxnSpPr>
          <p:cNvPr id="44" name="Straight Connector 43"/>
          <p:cNvCxnSpPr/>
          <p:nvPr/>
        </p:nvCxnSpPr>
        <p:spPr>
          <a:xfrm>
            <a:off x="5875645" y="5285632"/>
            <a:ext cx="347354" cy="21152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19297" y="5075353"/>
            <a:ext cx="13450" cy="3247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75111" y="4407313"/>
            <a:ext cx="1763889" cy="42111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424309" y="3471926"/>
            <a:ext cx="451336" cy="4426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0632" y="4606514"/>
            <a:ext cx="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47889" y="4588689"/>
            <a:ext cx="104642" cy="742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566355" y="4414077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931" y="1520433"/>
            <a:ext cx="584374" cy="74840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313" y="5607619"/>
            <a:ext cx="835392" cy="1113856"/>
          </a:xfrm>
          <a:prstGeom prst="rect">
            <a:avLst/>
          </a:prstGeom>
        </p:spPr>
      </p:pic>
      <p:cxnSp>
        <p:nvCxnSpPr>
          <p:cNvPr id="63" name="Straight Connector 62"/>
          <p:cNvCxnSpPr/>
          <p:nvPr/>
        </p:nvCxnSpPr>
        <p:spPr>
          <a:xfrm>
            <a:off x="1662305" y="2119336"/>
            <a:ext cx="259623" cy="2424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09333" y="6356892"/>
            <a:ext cx="2060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653605" y="6164710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2051756" y="247471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2379133" y="4371232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2856092" y="33417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7390046" y="449975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6002644" y="395687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5997216" y="293755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4151488" y="309560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3959651" y="44799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5291446" y="48143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865509" y="401357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059581" y="616319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7267222" y="336652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52776" y="301683"/>
            <a:ext cx="8573911" cy="1143000"/>
          </a:xfrm>
        </p:spPr>
        <p:txBody>
          <a:bodyPr>
            <a:normAutofit/>
          </a:bodyPr>
          <a:lstStyle/>
          <a:p>
            <a:r>
              <a:rPr lang="en-US" dirty="0"/>
              <a:t>Protocols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Applications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3383847" y="1658619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2593622" y="2119336"/>
            <a:ext cx="5144912" cy="3881414"/>
            <a:chOff x="2593622" y="2268842"/>
            <a:chExt cx="5144912" cy="3731908"/>
          </a:xfrm>
        </p:grpSpPr>
        <p:cxnSp>
          <p:nvCxnSpPr>
            <p:cNvPr id="112" name="Straight Arrow Connector 111"/>
            <p:cNvCxnSpPr/>
            <p:nvPr/>
          </p:nvCxnSpPr>
          <p:spPr>
            <a:xfrm flipH="1">
              <a:off x="2671957" y="2268842"/>
              <a:ext cx="609586" cy="324075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H="1">
              <a:off x="2593622" y="2561168"/>
              <a:ext cx="790225" cy="167068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H="1">
              <a:off x="3267428" y="2571751"/>
              <a:ext cx="305798" cy="638222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>
              <a:off x="4151488" y="2561168"/>
              <a:ext cx="0" cy="1810064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H="1">
              <a:off x="4369505" y="2540002"/>
              <a:ext cx="2200" cy="44411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>
              <a:off x="6172905" y="2493439"/>
              <a:ext cx="2200" cy="44411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>
              <a:off x="5094109" y="2613475"/>
              <a:ext cx="0" cy="1224620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>
              <a:off x="5476410" y="2592531"/>
              <a:ext cx="0" cy="2070427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6360583" y="2592309"/>
              <a:ext cx="0" cy="1322235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7738533" y="2613475"/>
              <a:ext cx="1" cy="1737329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7440842" y="2603261"/>
              <a:ext cx="0" cy="627878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H="1">
              <a:off x="3313292" y="2540740"/>
              <a:ext cx="485079" cy="3460010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86" name="Rounded Rectangle 85"/>
          <p:cNvSpPr/>
          <p:nvPr/>
        </p:nvSpPr>
        <p:spPr>
          <a:xfrm>
            <a:off x="3527075" y="1286860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68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249">
        <p:fade/>
      </p:transition>
    </mc:Choice>
    <mc:Fallback xmlns="">
      <p:transition xmlns:p14="http://schemas.microsoft.com/office/powerpoint/2010/main" spd="med" advTm="11249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Data, Control, and Management Planes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65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Timescales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6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200727"/>
              </p:ext>
            </p:extLst>
          </p:nvPr>
        </p:nvGraphicFramePr>
        <p:xfrm>
          <a:off x="496712" y="1634034"/>
          <a:ext cx="8077200" cy="4593554"/>
        </p:xfrm>
        <a:graphic>
          <a:graphicData uri="http://schemas.openxmlformats.org/drawingml/2006/table">
            <a:tbl>
              <a:tblPr/>
              <a:tblGrid>
                <a:gridCol w="1524000"/>
                <a:gridCol w="2057400"/>
                <a:gridCol w="2209800"/>
                <a:gridCol w="2286000"/>
              </a:tblGrid>
              <a:tr h="679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Control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Time-scale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Packet (nsec)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Event (10 msec to sec)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Human (min to hours)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Tasks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Forwarding, buffering, filtering, scheduling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Routing,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circuit </a:t>
                      </a:r>
                      <a:b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set-up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Analysis, configuration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Location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Line-card hardware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Router software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" charset="0"/>
                        </a:rPr>
                        <a:t>Humans or scripts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072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Control Planes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14725" y="3370438"/>
            <a:ext cx="2085975" cy="291465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Switching</a:t>
            </a:r>
          </a:p>
          <a:p>
            <a:pPr algn="ctr" eaLnBrk="0" hangingPunct="0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Fabric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41713" y="1727376"/>
            <a:ext cx="2085975" cy="1300162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Processor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357688" y="3027538"/>
            <a:ext cx="328612" cy="342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628775" y="3584751"/>
            <a:ext cx="1528763" cy="542925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157538" y="3727626"/>
            <a:ext cx="357187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36738" y="3684763"/>
            <a:ext cx="1025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342900" y="3856213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624013" y="4565826"/>
            <a:ext cx="1528762" cy="542925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152775" y="4722988"/>
            <a:ext cx="357188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846263" y="4665838"/>
            <a:ext cx="1025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>
            <a:off x="352425" y="4837288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633538" y="5561188"/>
            <a:ext cx="1528762" cy="542925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3162300" y="5718351"/>
            <a:ext cx="357188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855788" y="5661201"/>
            <a:ext cx="1025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H="1">
            <a:off x="361950" y="5832651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 flipH="1">
            <a:off x="5943600" y="3594276"/>
            <a:ext cx="1528763" cy="542925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 flipH="1">
            <a:off x="5586413" y="3751438"/>
            <a:ext cx="357187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 flipH="1">
            <a:off x="6210300" y="3708576"/>
            <a:ext cx="1025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7486650" y="3865738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 flipH="1">
            <a:off x="5962650" y="4575351"/>
            <a:ext cx="1528763" cy="542925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 flipH="1">
            <a:off x="5605463" y="4732513"/>
            <a:ext cx="357187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 flipH="1">
            <a:off x="6243638" y="4675363"/>
            <a:ext cx="1025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7477125" y="4846813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 flipH="1">
            <a:off x="5953125" y="5570713"/>
            <a:ext cx="1528763" cy="542925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 flipH="1">
            <a:off x="5595938" y="5727876"/>
            <a:ext cx="357187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 flipH="1">
            <a:off x="6234113" y="5670726"/>
            <a:ext cx="1025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>
                <a:solidFill>
                  <a:schemeClr val="bg1"/>
                </a:solidFill>
                <a:latin typeface="Times New Roman" charset="0"/>
              </a:rPr>
              <a:t>Line card</a:t>
            </a: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7467600" y="5842176"/>
            <a:ext cx="1285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1114425" y="1498776"/>
            <a:ext cx="6900863" cy="5072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1"/>
          <p:cNvSpPr>
            <a:spLocks/>
          </p:cNvSpPr>
          <p:nvPr/>
        </p:nvSpPr>
        <p:spPr bwMode="auto">
          <a:xfrm>
            <a:off x="1960563" y="2735438"/>
            <a:ext cx="806450" cy="730250"/>
          </a:xfrm>
          <a:custGeom>
            <a:avLst/>
            <a:gdLst>
              <a:gd name="T0" fmla="*/ 0 w 508"/>
              <a:gd name="T1" fmla="*/ 0 h 460"/>
              <a:gd name="T2" fmla="*/ 576263 w 508"/>
              <a:gd name="T3" fmla="*/ 230188 h 460"/>
              <a:gd name="T4" fmla="*/ 806450 w 508"/>
              <a:gd name="T5" fmla="*/ 730250 h 460"/>
              <a:gd name="T6" fmla="*/ 0 60000 65536"/>
              <a:gd name="T7" fmla="*/ 0 60000 65536"/>
              <a:gd name="T8" fmla="*/ 0 60000 65536"/>
              <a:gd name="T9" fmla="*/ 0 w 508"/>
              <a:gd name="T10" fmla="*/ 0 h 460"/>
              <a:gd name="T11" fmla="*/ 508 w 508"/>
              <a:gd name="T12" fmla="*/ 460 h 4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8" h="460">
                <a:moveTo>
                  <a:pt x="0" y="0"/>
                </a:moveTo>
                <a:cubicBezTo>
                  <a:pt x="139" y="34"/>
                  <a:pt x="278" y="68"/>
                  <a:pt x="363" y="145"/>
                </a:cubicBezTo>
                <a:cubicBezTo>
                  <a:pt x="448" y="222"/>
                  <a:pt x="478" y="341"/>
                  <a:pt x="508" y="46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1308100" y="2313163"/>
            <a:ext cx="1439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data plane</a:t>
            </a:r>
          </a:p>
        </p:txBody>
      </p:sp>
      <p:sp>
        <p:nvSpPr>
          <p:cNvPr id="35" name="Freeform 33"/>
          <p:cNvSpPr>
            <a:spLocks/>
          </p:cNvSpPr>
          <p:nvPr/>
        </p:nvSpPr>
        <p:spPr bwMode="auto">
          <a:xfrm>
            <a:off x="5686425" y="2275063"/>
            <a:ext cx="652463" cy="319088"/>
          </a:xfrm>
          <a:custGeom>
            <a:avLst/>
            <a:gdLst>
              <a:gd name="T0" fmla="*/ 652463 w 411"/>
              <a:gd name="T1" fmla="*/ 0 h 201"/>
              <a:gd name="T2" fmla="*/ 384175 w 411"/>
              <a:gd name="T3" fmla="*/ 268288 h 201"/>
              <a:gd name="T4" fmla="*/ 0 w 411"/>
              <a:gd name="T5" fmla="*/ 306388 h 201"/>
              <a:gd name="T6" fmla="*/ 0 60000 65536"/>
              <a:gd name="T7" fmla="*/ 0 60000 65536"/>
              <a:gd name="T8" fmla="*/ 0 60000 65536"/>
              <a:gd name="T9" fmla="*/ 0 w 411"/>
              <a:gd name="T10" fmla="*/ 0 h 201"/>
              <a:gd name="T11" fmla="*/ 411 w 411"/>
              <a:gd name="T12" fmla="*/ 201 h 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1" h="201">
                <a:moveTo>
                  <a:pt x="411" y="0"/>
                </a:moveTo>
                <a:cubicBezTo>
                  <a:pt x="360" y="68"/>
                  <a:pt x="310" y="137"/>
                  <a:pt x="242" y="169"/>
                </a:cubicBezTo>
                <a:cubicBezTo>
                  <a:pt x="174" y="201"/>
                  <a:pt x="87" y="197"/>
                  <a:pt x="0" y="193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5786438" y="1838501"/>
            <a:ext cx="177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control plane</a:t>
            </a:r>
          </a:p>
        </p:txBody>
      </p:sp>
    </p:spTree>
    <p:extLst>
      <p:ext uri="{BB962C8B-B14F-4D97-AF65-F5344CB8AC3E}">
        <p14:creationId xmlns:p14="http://schemas.microsoft.com/office/powerpoint/2010/main" val="12597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Streaming algorithms </a:t>
            </a:r>
            <a:r>
              <a:rPr lang="en-US" dirty="0" smtClean="0">
                <a:latin typeface="Arial" charset="0"/>
                <a:cs typeface="Arial" charset="0"/>
              </a:rPr>
              <a:t>on </a:t>
            </a:r>
            <a:r>
              <a:rPr lang="en-US" dirty="0">
                <a:latin typeface="Arial" charset="0"/>
                <a:cs typeface="Arial" charset="0"/>
              </a:rPr>
              <a:t>packets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Matching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on some bits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erform some actions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Wide </a:t>
            </a:r>
            <a:r>
              <a:rPr lang="en-US" dirty="0">
                <a:latin typeface="Arial" charset="0"/>
                <a:cs typeface="Arial" charset="0"/>
              </a:rPr>
              <a:t>range of functionality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Forwarding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Access control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Mapping header fields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Traffic monitoring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Buffering and marking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Shaping and scheduling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Deep packet inspection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499928" y="3815120"/>
            <a:ext cx="1196975" cy="2049462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solidFill>
                  <a:schemeClr val="bg1"/>
                </a:solidFill>
                <a:latin typeface="Times New Roman" charset="0"/>
              </a:rPr>
              <a:t>Switching</a:t>
            </a:r>
          </a:p>
          <a:p>
            <a:pPr algn="ctr" eaLnBrk="0" hangingPunct="0"/>
            <a:r>
              <a:rPr lang="en-US" sz="1800" dirty="0">
                <a:solidFill>
                  <a:schemeClr val="bg1"/>
                </a:solidFill>
                <a:latin typeface="Times New Roman" charset="0"/>
              </a:rPr>
              <a:t>Fabric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515803" y="2659420"/>
            <a:ext cx="1196975" cy="91440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  <a:latin typeface="Times New Roman" charset="0"/>
              </a:rPr>
              <a:t>Processor</a:t>
            </a:r>
            <a:endParaRPr lang="en-US" sz="24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984116" y="3573820"/>
            <a:ext cx="188912" cy="2413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417253" y="3965932"/>
            <a:ext cx="877888" cy="381000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295141" y="4065945"/>
            <a:ext cx="204787" cy="160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414078" y="4654907"/>
            <a:ext cx="877888" cy="382588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291966" y="4766032"/>
            <a:ext cx="204787" cy="160338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420428" y="5354995"/>
            <a:ext cx="877888" cy="382587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298316" y="5466120"/>
            <a:ext cx="204787" cy="160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 flipH="1">
            <a:off x="7893753" y="3972282"/>
            <a:ext cx="877888" cy="381000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 flipH="1">
            <a:off x="7688966" y="4083407"/>
            <a:ext cx="204787" cy="160338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 flipH="1">
            <a:off x="7904866" y="4662845"/>
            <a:ext cx="877887" cy="381000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 flipH="1">
            <a:off x="7700078" y="4772382"/>
            <a:ext cx="204788" cy="160338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 flipH="1">
            <a:off x="7900103" y="5362932"/>
            <a:ext cx="877888" cy="381000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7"/>
          <p:cNvSpPr>
            <a:spLocks noChangeArrowheads="1"/>
          </p:cNvSpPr>
          <p:nvPr/>
        </p:nvSpPr>
        <p:spPr bwMode="auto">
          <a:xfrm flipH="1">
            <a:off x="7695316" y="5472470"/>
            <a:ext cx="204787" cy="160337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30576</TotalTime>
  <Words>935</Words>
  <Application>Microsoft Macintosh PowerPoint</Application>
  <PresentationFormat>On-screen Show (4:3)</PresentationFormat>
  <Paragraphs>353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Software Defined Networking</vt:lpstr>
      <vt:lpstr>Control/Data Separation</vt:lpstr>
      <vt:lpstr>(Logically) Centralized Controller</vt:lpstr>
      <vt:lpstr>Protocols  Applications</vt:lpstr>
      <vt:lpstr>Data, Control, and Management Planes</vt:lpstr>
      <vt:lpstr>Timescales</vt:lpstr>
      <vt:lpstr>Data and Control Planes</vt:lpstr>
      <vt:lpstr>Data Plane</vt:lpstr>
      <vt:lpstr>Switch: Match on Destination MAC</vt:lpstr>
      <vt:lpstr>Router: Match on IP Prefix</vt:lpstr>
      <vt:lpstr>Forwarding vs. Routing</vt:lpstr>
      <vt:lpstr>Example: Shortest-Path Routing</vt:lpstr>
      <vt:lpstr>Distributed Control Plane</vt:lpstr>
      <vt:lpstr>Distributed Control Plane</vt:lpstr>
      <vt:lpstr>Traffic Engineering Problem</vt:lpstr>
      <vt:lpstr>Traffic Engineering: Optimization</vt:lpstr>
      <vt:lpstr>Transient Routing Disruptions</vt:lpstr>
      <vt:lpstr>Management Plane Challenges</vt:lpstr>
      <vt:lpstr>Discussing the Readings</vt:lpstr>
      <vt:lpstr>4D</vt:lpstr>
      <vt:lpstr>Ethane</vt:lpstr>
      <vt:lpstr>Practical Challenges</vt:lpstr>
      <vt:lpstr>Next Time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1047</cp:revision>
  <cp:lastPrinted>2013-09-16T14:57:07Z</cp:lastPrinted>
  <dcterms:created xsi:type="dcterms:W3CDTF">2011-07-06T20:32:25Z</dcterms:created>
  <dcterms:modified xsi:type="dcterms:W3CDTF">2013-09-16T16:33:29Z</dcterms:modified>
</cp:coreProperties>
</file>