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22" r:id="rId2"/>
    <p:sldId id="1326" r:id="rId3"/>
    <p:sldId id="1311" r:id="rId4"/>
    <p:sldId id="1312" r:id="rId5"/>
    <p:sldId id="1313" r:id="rId6"/>
    <p:sldId id="1325" r:id="rId7"/>
    <p:sldId id="1327" r:id="rId8"/>
    <p:sldId id="1314" r:id="rId9"/>
    <p:sldId id="1315" r:id="rId10"/>
    <p:sldId id="1316" r:id="rId11"/>
    <p:sldId id="1317" r:id="rId12"/>
    <p:sldId id="1318" r:id="rId13"/>
    <p:sldId id="1319" r:id="rId14"/>
    <p:sldId id="1320" r:id="rId15"/>
    <p:sldId id="1321" r:id="rId16"/>
    <p:sldId id="1322" r:id="rId17"/>
    <p:sldId id="1323" r:id="rId18"/>
    <p:sldId id="1324" r:id="rId19"/>
    <p:sldId id="1328" r:id="rId20"/>
    <p:sldId id="1329" r:id="rId21"/>
    <p:sldId id="1330" r:id="rId22"/>
    <p:sldId id="1331" r:id="rId23"/>
    <p:sldId id="1332" r:id="rId24"/>
    <p:sldId id="1333" r:id="rId25"/>
    <p:sldId id="1334" r:id="rId26"/>
    <p:sldId id="1335" r:id="rId27"/>
    <p:sldId id="1336" r:id="rId28"/>
    <p:sldId id="1368" r:id="rId29"/>
    <p:sldId id="1369" r:id="rId30"/>
    <p:sldId id="1343" r:id="rId31"/>
    <p:sldId id="1350" r:id="rId32"/>
    <p:sldId id="1360" r:id="rId33"/>
    <p:sldId id="1362" r:id="rId34"/>
    <p:sldId id="1363" r:id="rId35"/>
    <p:sldId id="1365" r:id="rId36"/>
    <p:sldId id="1366" r:id="rId37"/>
    <p:sldId id="1367" r:id="rId38"/>
    <p:sldId id="1374" r:id="rId39"/>
    <p:sldId id="1370" r:id="rId40"/>
    <p:sldId id="1371" r:id="rId41"/>
    <p:sldId id="1372" r:id="rId42"/>
    <p:sldId id="1375" r:id="rId43"/>
    <p:sldId id="1377" r:id="rId44"/>
    <p:sldId id="1378" r:id="rId45"/>
    <p:sldId id="1379" r:id="rId46"/>
    <p:sldId id="1380" r:id="rId47"/>
    <p:sldId id="1357" r:id="rId48"/>
    <p:sldId id="1358" r:id="rId49"/>
    <p:sldId id="1359" r:id="rId50"/>
    <p:sldId id="1381" r:id="rId51"/>
    <p:sldId id="1382" r:id="rId52"/>
    <p:sldId id="1383" r:id="rId53"/>
    <p:sldId id="1384" r:id="rId54"/>
    <p:sldId id="1385" r:id="rId55"/>
    <p:sldId id="1386" r:id="rId56"/>
    <p:sldId id="138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808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9/11/13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9/11/13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5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708AA66-0C0B-C448-93C2-A8DCB34ADE1A}" type="slidenum">
              <a:rPr lang="en-US" sz="1200" b="0">
                <a:latin typeface="Times New Roman" charset="0"/>
              </a:rPr>
              <a:pPr eaLnBrk="1" hangingPunct="1"/>
              <a:t>33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3A01947-B687-BF4B-A510-129DB918CD81}" type="slidenum">
              <a:rPr lang="en-US" sz="1200" b="0">
                <a:latin typeface="Times New Roman" charset="0"/>
              </a:rPr>
              <a:pPr eaLnBrk="1" hangingPunct="1"/>
              <a:t>38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7F19A41-21CE-1641-9A22-1D5E4EF521B8}" type="slidenum">
              <a:rPr lang="en-US" sz="1200" b="0">
                <a:latin typeface="Times New Roman" charset="0"/>
              </a:rPr>
              <a:pPr eaLnBrk="1" hangingPunct="1"/>
              <a:t>39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039" y="4346727"/>
            <a:ext cx="5089922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6734790-028A-0E4C-AB02-788B6EE64F3A}" type="slidenum">
              <a:rPr lang="en-US" sz="1200" b="0">
                <a:latin typeface="Times New Roman" charset="0"/>
              </a:rPr>
              <a:pPr eaLnBrk="1" hangingPunct="1"/>
              <a:t>40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3A01947-B687-BF4B-A510-129DB918CD81}" type="slidenum">
              <a:rPr lang="en-US" sz="1200" b="0">
                <a:latin typeface="Times New Roman" charset="0"/>
              </a:rPr>
              <a:pPr eaLnBrk="1" hangingPunct="1"/>
              <a:t>41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1BE82B-5E86-414C-8611-AE17F987547D}" type="slidenum">
              <a:rPr lang="en-US" sz="1200" b="0">
                <a:latin typeface="Times New Roman" charset="0"/>
              </a:rPr>
              <a:pPr eaLnBrk="1" hangingPunct="1"/>
              <a:t>42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80DA1F2-C06B-F646-A5AD-329A0448AEDC}" type="slidenum">
              <a:rPr lang="en-US" sz="1200" b="0">
                <a:latin typeface="Times New Roman" charset="0"/>
              </a:rPr>
              <a:pPr eaLnBrk="1" hangingPunct="1"/>
              <a:t>43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D4129E0-52E4-6F4B-A8EA-40A21CB2CDEB}" type="slidenum">
              <a:rPr lang="en-US" sz="1200" b="0">
                <a:latin typeface="Times New Roman" charset="0"/>
              </a:rPr>
              <a:pPr eaLnBrk="1" hangingPunct="1"/>
              <a:t>44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13B19B-2521-FC47-9974-D5A081EF3E2A}" type="slidenum">
              <a:rPr lang="en-US" sz="1200" b="0">
                <a:latin typeface="Times New Roman" charset="0"/>
              </a:rPr>
              <a:pPr eaLnBrk="1" hangingPunct="1"/>
              <a:t>45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B05D25-F800-4849-A4B1-ECF2C5F01BDC}" type="slidenum">
              <a:rPr lang="en-US" sz="1200" b="0">
                <a:latin typeface="Times New Roman" charset="0"/>
              </a:rPr>
              <a:pPr eaLnBrk="1" hangingPunct="1"/>
              <a:t>46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66B33D-965E-9B49-BD0F-10E73E1E11AC}" type="slidenum">
              <a:rPr lang="en-US" sz="1200" b="0">
                <a:latin typeface="Times New Roman" charset="0"/>
              </a:rPr>
              <a:pPr eaLnBrk="1" hangingPunct="1"/>
              <a:t>50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EE8C20A-4CA5-5948-879D-B4643A45D95A}" type="slidenum">
              <a:rPr lang="en-US" sz="1200" b="0">
                <a:latin typeface="Times New Roman" charset="0"/>
              </a:rPr>
              <a:pPr eaLnBrk="1" hangingPunct="1"/>
              <a:t>51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2E90A0-F01A-E94D-AF21-16AE44DE04F0}" type="slidenum">
              <a:rPr lang="en-US" sz="1200" b="0">
                <a:latin typeface="Times New Roman" charset="0"/>
              </a:rPr>
              <a:pPr eaLnBrk="1" hangingPunct="1"/>
              <a:t>30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E4B6B1-6223-0640-8BDA-9106FE6CD3C0}" type="slidenum">
              <a:rPr lang="en-US" sz="1200" b="0">
                <a:latin typeface="Times New Roman" charset="0"/>
              </a:rPr>
              <a:pPr eaLnBrk="1" hangingPunct="1"/>
              <a:t>31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039" y="4346727"/>
            <a:ext cx="5089922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91C4F9-91FF-9B46-90A4-4798F88A0271}" type="slidenum">
              <a:rPr lang="en-US" sz="1200" b="0">
                <a:latin typeface="Times New Roman" charset="0"/>
              </a:rPr>
              <a:pPr eaLnBrk="1" hangingPunct="1"/>
              <a:t>32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9/11/13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2/tutorial/" TargetMode="External"/><Relationship Id="rId4" Type="http://schemas.openxmlformats.org/officeDocument/2006/relationships/hyperlink" Target="http://www.greenteapress.com/thinkpython/html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iazza.com/princeton/fall2013/cos597e/hom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COS 597E: Software </a:t>
            </a:r>
            <a:br>
              <a:rPr lang="en-US" sz="4800" dirty="0" smtClean="0"/>
            </a:br>
            <a:r>
              <a:rPr lang="en-US" sz="4800" dirty="0" smtClean="0"/>
              <a:t>Defined Networking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800" dirty="0" smtClean="0"/>
              <a:t>MW 11:00am-12:20pm</a:t>
            </a: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Opportunity to Rethink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future networks be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esigned</a:t>
            </a:r>
          </a:p>
          <a:p>
            <a:pPr lvl="1"/>
            <a:r>
              <a:rPr lang="en-US" dirty="0" smtClean="0"/>
              <a:t>Managed</a:t>
            </a:r>
          </a:p>
          <a:p>
            <a:pPr lvl="1"/>
            <a:r>
              <a:rPr lang="en-US" dirty="0" smtClean="0"/>
              <a:t>Programmed</a:t>
            </a:r>
          </a:p>
          <a:p>
            <a:r>
              <a:rPr lang="en-US" dirty="0" smtClean="0"/>
              <a:t>What are the right abstractions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Powerful </a:t>
            </a:r>
          </a:p>
          <a:p>
            <a:pPr lvl="1"/>
            <a:r>
              <a:rPr lang="en-US" dirty="0" smtClean="0"/>
              <a:t>Reusable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2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of the Course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7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State of Networking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0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(3)</a:t>
            </a:r>
          </a:p>
          <a:p>
            <a:r>
              <a:rPr lang="en-US" sz="3600" dirty="0" smtClean="0"/>
              <a:t>SDN abstractions (6)</a:t>
            </a:r>
          </a:p>
          <a:p>
            <a:r>
              <a:rPr lang="en-US" sz="3600" dirty="0" smtClean="0"/>
              <a:t>SDN applications (4)</a:t>
            </a:r>
          </a:p>
          <a:p>
            <a:r>
              <a:rPr lang="en-US" sz="3600" dirty="0" smtClean="0"/>
              <a:t>SDN systems challenges (4)</a:t>
            </a:r>
          </a:p>
          <a:p>
            <a:r>
              <a:rPr lang="en-US" sz="3600" dirty="0" smtClean="0"/>
              <a:t>Enhancing the data plane (5)</a:t>
            </a:r>
            <a:endParaRPr lang="en-US" sz="3600" dirty="0"/>
          </a:p>
          <a:p>
            <a:r>
              <a:rPr lang="en-US" sz="3600" dirty="0" smtClean="0"/>
              <a:t>Course wrap-up (2)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~2 papers for each class</a:t>
            </a:r>
          </a:p>
          <a:p>
            <a:pPr lvl="1"/>
            <a:r>
              <a:rPr lang="en-US" dirty="0" smtClean="0"/>
              <a:t>Recent research papers on SDN</a:t>
            </a:r>
          </a:p>
          <a:p>
            <a:pPr lvl="1"/>
            <a:r>
              <a:rPr lang="en-US" dirty="0" smtClean="0"/>
              <a:t>Basis for discussions in class</a:t>
            </a:r>
          </a:p>
          <a:p>
            <a:r>
              <a:rPr lang="en-US" dirty="0" smtClean="0"/>
              <a:t>Write reviews</a:t>
            </a:r>
            <a:r>
              <a:rPr lang="en-US" dirty="0"/>
              <a:t> </a:t>
            </a:r>
            <a:r>
              <a:rPr lang="en-US" dirty="0" smtClean="0"/>
              <a:t>(1 page each)</a:t>
            </a:r>
          </a:p>
          <a:p>
            <a:pPr lvl="1"/>
            <a:r>
              <a:rPr lang="en-US" dirty="0" smtClean="0"/>
              <a:t>Summary (problem, solution)</a:t>
            </a:r>
          </a:p>
          <a:p>
            <a:pPr lvl="1"/>
            <a:r>
              <a:rPr lang="en-US" dirty="0" smtClean="0"/>
              <a:t>What you like</a:t>
            </a:r>
          </a:p>
          <a:p>
            <a:pPr lvl="1"/>
            <a:r>
              <a:rPr lang="en-US" dirty="0" smtClean="0"/>
              <a:t>What could use improvement</a:t>
            </a:r>
          </a:p>
          <a:p>
            <a:pPr lvl="1"/>
            <a:r>
              <a:rPr lang="en-US" dirty="0" smtClean="0"/>
              <a:t>What you would do next</a:t>
            </a:r>
          </a:p>
          <a:p>
            <a:r>
              <a:rPr lang="en-US" dirty="0" smtClean="0"/>
              <a:t>Upload reviews to CS </a:t>
            </a:r>
            <a:r>
              <a:rPr lang="en-US" dirty="0" err="1" smtClean="0"/>
              <a:t>Dropbox</a:t>
            </a:r>
            <a:r>
              <a:rPr lang="en-US" dirty="0" smtClean="0"/>
              <a:t> before class</a:t>
            </a:r>
          </a:p>
          <a:p>
            <a:r>
              <a:rPr lang="en-US" dirty="0" smtClean="0"/>
              <a:t>See “How to Read” on today’s syllabus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5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rogramming assignments</a:t>
            </a:r>
          </a:p>
          <a:p>
            <a:pPr lvl="1"/>
            <a:r>
              <a:rPr lang="en-US" dirty="0" err="1" smtClean="0"/>
              <a:t>MiniNet</a:t>
            </a:r>
            <a:r>
              <a:rPr lang="en-US" dirty="0" smtClean="0"/>
              <a:t> </a:t>
            </a:r>
            <a:r>
              <a:rPr lang="en-US" dirty="0" smtClean="0"/>
              <a:t>platform </a:t>
            </a:r>
            <a:r>
              <a:rPr lang="en-US" dirty="0" smtClean="0"/>
              <a:t>(</a:t>
            </a:r>
            <a:r>
              <a:rPr lang="en-US" dirty="0" smtClean="0"/>
              <a:t>due 5pm Mon Sep 16)</a:t>
            </a:r>
          </a:p>
          <a:p>
            <a:pPr lvl="1"/>
            <a:r>
              <a:rPr lang="en-US" dirty="0" err="1" smtClean="0"/>
              <a:t>Ryu</a:t>
            </a:r>
            <a:r>
              <a:rPr lang="en-US" dirty="0" smtClean="0"/>
              <a:t> </a:t>
            </a:r>
            <a:r>
              <a:rPr lang="en-US" dirty="0" smtClean="0"/>
              <a:t>controller (</a:t>
            </a:r>
            <a:r>
              <a:rPr lang="en-US" dirty="0" smtClean="0"/>
              <a:t>due 5pm Tue Oct 1)</a:t>
            </a:r>
          </a:p>
          <a:p>
            <a:pPr lvl="1"/>
            <a:r>
              <a:rPr lang="en-US" dirty="0" smtClean="0"/>
              <a:t>Pyretic </a:t>
            </a:r>
            <a:r>
              <a:rPr lang="en-US" dirty="0" smtClean="0"/>
              <a:t>language (</a:t>
            </a:r>
            <a:r>
              <a:rPr lang="en-US" dirty="0" smtClean="0"/>
              <a:t>due 5pm Fri Oct 11)</a:t>
            </a:r>
          </a:p>
          <a:p>
            <a:r>
              <a:rPr lang="en-US" dirty="0" smtClean="0"/>
              <a:t>Assignments are </a:t>
            </a:r>
            <a:r>
              <a:rPr lang="en-US" i="1" dirty="0" smtClean="0"/>
              <a:t>not</a:t>
            </a:r>
            <a:r>
              <a:rPr lang="en-US" dirty="0" smtClean="0"/>
              <a:t> graded</a:t>
            </a:r>
          </a:p>
          <a:p>
            <a:r>
              <a:rPr lang="en-US" dirty="0" smtClean="0"/>
              <a:t>Collaboration policy</a:t>
            </a:r>
          </a:p>
          <a:p>
            <a:pPr lvl="1"/>
            <a:r>
              <a:rPr lang="en-US" dirty="0" smtClean="0"/>
              <a:t>Can freely collaborate with others</a:t>
            </a:r>
          </a:p>
          <a:p>
            <a:pPr lvl="1"/>
            <a:r>
              <a:rPr lang="en-US" dirty="0" smtClean="0"/>
              <a:t>Each person should understand all material</a:t>
            </a:r>
          </a:p>
          <a:p>
            <a:r>
              <a:rPr lang="en-US" dirty="0" smtClean="0"/>
              <a:t>Will help with your course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4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research project</a:t>
            </a:r>
          </a:p>
          <a:p>
            <a:pPr lvl="1"/>
            <a:r>
              <a:rPr lang="en-US" dirty="0" smtClean="0"/>
              <a:t>Work alone or in teams of 2-3</a:t>
            </a:r>
          </a:p>
          <a:p>
            <a:pPr lvl="1"/>
            <a:r>
              <a:rPr lang="en-US" dirty="0" smtClean="0"/>
              <a:t>Your own topic, or from a list we suggest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Talk to me (and others) about project ideas</a:t>
            </a:r>
          </a:p>
          <a:p>
            <a:pPr lvl="1"/>
            <a:r>
              <a:rPr lang="en-US" dirty="0" smtClean="0"/>
              <a:t>5pm Mon Oct 21: short proposal due</a:t>
            </a:r>
          </a:p>
          <a:p>
            <a:pPr lvl="1"/>
            <a:r>
              <a:rPr lang="en-US" dirty="0" smtClean="0"/>
              <a:t>5pm Tue Jan 14: written report due</a:t>
            </a:r>
          </a:p>
          <a:p>
            <a:pPr lvl="1"/>
            <a:r>
              <a:rPr lang="en-US" dirty="0" smtClean="0"/>
              <a:t>Later that week: short oral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0% programming assignments</a:t>
            </a:r>
          </a:p>
          <a:p>
            <a:r>
              <a:rPr lang="en-US" dirty="0" smtClean="0"/>
              <a:t>30% class participation</a:t>
            </a:r>
          </a:p>
          <a:p>
            <a:r>
              <a:rPr lang="en-US" dirty="0" smtClean="0"/>
              <a:t>30% paper reviews</a:t>
            </a:r>
          </a:p>
          <a:p>
            <a:r>
              <a:rPr lang="en-US" dirty="0" smtClean="0"/>
              <a:t>40% course project (paper, talk)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4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Join the </a:t>
            </a:r>
            <a:r>
              <a:rPr lang="en-US" dirty="0"/>
              <a:t>Piazza </a:t>
            </a:r>
            <a:r>
              <a:rPr lang="en-US" dirty="0" err="1" smtClean="0"/>
              <a:t>site:</a:t>
            </a:r>
            <a:r>
              <a:rPr lang="en-US" sz="2400" dirty="0" err="1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://piazza.com/princeton/fall2013/cos597e/</a:t>
            </a:r>
            <a:r>
              <a:rPr lang="en-US" sz="2400" dirty="0" smtClean="0">
                <a:hlinkClick r:id="rId2"/>
              </a:rPr>
              <a:t>home</a:t>
            </a:r>
            <a:endParaRPr lang="en-US" sz="2400" dirty="0" smtClean="0"/>
          </a:p>
          <a:p>
            <a:pPr lvl="1"/>
            <a:r>
              <a:rPr lang="en-US" dirty="0" smtClean="0"/>
              <a:t>Complete assignment 1 (due </a:t>
            </a:r>
            <a:r>
              <a:rPr lang="en-US" dirty="0" smtClean="0"/>
              <a:t>Tuesday)</a:t>
            </a:r>
            <a:endParaRPr lang="en-US" dirty="0" smtClean="0"/>
          </a:p>
          <a:p>
            <a:pPr lvl="1"/>
            <a:r>
              <a:rPr lang="en-US" dirty="0" smtClean="0"/>
              <a:t>Read and review 4D and Ethane </a:t>
            </a:r>
            <a:r>
              <a:rPr lang="en-US" dirty="0" smtClean="0"/>
              <a:t>papers</a:t>
            </a:r>
          </a:p>
          <a:p>
            <a:r>
              <a:rPr lang="en-US" dirty="0" smtClean="0"/>
              <a:t>Brush up on basic Python programming</a:t>
            </a:r>
          </a:p>
          <a:p>
            <a:pPr lvl="1"/>
            <a:r>
              <a:rPr lang="en-US" sz="2400" dirty="0">
                <a:hlinkClick r:id="rId3"/>
              </a:rPr>
              <a:t>http://docs.python.org/2/tutorial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lvl="1"/>
            <a:r>
              <a:rPr lang="en-US" sz="2400" dirty="0">
                <a:hlinkClick r:id="rId4"/>
              </a:rPr>
              <a:t>http://www.greenteapress.com/thinkpython/html/</a:t>
            </a:r>
            <a:r>
              <a:rPr lang="en-US" sz="2400" dirty="0" smtClean="0">
                <a:hlinkClick r:id="rId4"/>
              </a:rPr>
              <a:t>index.html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3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of “How </a:t>
            </a:r>
            <a:br>
              <a:rPr lang="en-US" dirty="0" smtClean="0"/>
            </a:br>
            <a:r>
              <a:rPr lang="en-US" dirty="0" smtClean="0"/>
              <a:t>the Internet Works”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smtClean="0"/>
              <a:t>SDN interacts with “legacy” networks</a:t>
            </a:r>
          </a:p>
          <a:p>
            <a:pPr lvl="1"/>
            <a:r>
              <a:rPr lang="en-US" dirty="0" smtClean="0"/>
              <a:t>Unmodified end-host computers</a:t>
            </a:r>
          </a:p>
          <a:p>
            <a:pPr lvl="1"/>
            <a:r>
              <a:rPr lang="en-US" dirty="0" smtClean="0"/>
              <a:t>Hybrid deployments of SDN</a:t>
            </a:r>
          </a:p>
          <a:p>
            <a:pPr lvl="1"/>
            <a:r>
              <a:rPr lang="en-US" dirty="0" smtClean="0"/>
              <a:t>Connecting to non-SDN domains</a:t>
            </a:r>
          </a:p>
          <a:p>
            <a:r>
              <a:rPr lang="en-US" dirty="0" smtClean="0"/>
              <a:t>SDN is a reaction to legacy networks</a:t>
            </a:r>
          </a:p>
          <a:p>
            <a:pPr lvl="1"/>
            <a:r>
              <a:rPr lang="en-US" dirty="0" smtClean="0"/>
              <a:t>Challenges of managing and changing them</a:t>
            </a:r>
          </a:p>
          <a:p>
            <a:r>
              <a:rPr lang="en-US" dirty="0" smtClean="0"/>
              <a:t>General lessons on abstractions</a:t>
            </a:r>
          </a:p>
          <a:p>
            <a:pPr lvl="1"/>
            <a:r>
              <a:rPr lang="en-US" dirty="0" smtClean="0"/>
              <a:t>Practice talking about abstractions</a:t>
            </a:r>
          </a:p>
          <a:p>
            <a:pPr lvl="1"/>
            <a:r>
              <a:rPr lang="en-US" dirty="0" smtClean="0"/>
              <a:t>Some abstractions should be retained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4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smtClean="0"/>
              <a:t>Best-effort packet delivery</a:t>
            </a:r>
          </a:p>
          <a:p>
            <a:r>
              <a:rPr lang="en-US" dirty="0" smtClean="0"/>
              <a:t>Protocol layering for modularity</a:t>
            </a:r>
          </a:p>
          <a:p>
            <a:pPr lvl="1"/>
            <a:r>
              <a:rPr lang="en-US" dirty="0" smtClean="0"/>
              <a:t>Internet hourglass design</a:t>
            </a:r>
          </a:p>
          <a:p>
            <a:r>
              <a:rPr lang="en-US" dirty="0" smtClean="0"/>
              <a:t>Relationships between layers</a:t>
            </a:r>
          </a:p>
          <a:p>
            <a:pPr lvl="1"/>
            <a:r>
              <a:rPr lang="en-US" dirty="0" smtClean="0"/>
              <a:t>Naming and addressing</a:t>
            </a:r>
          </a:p>
          <a:p>
            <a:pPr lvl="1"/>
            <a:r>
              <a:rPr lang="en-US" dirty="0" smtClean="0"/>
              <a:t>Directories and routing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Through hierarchy and indirection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5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Best-Effort Packet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</a:p>
          <a:p>
            <a:pPr lvl="1"/>
            <a:r>
              <a:rPr lang="en-US" dirty="0" smtClean="0"/>
              <a:t>Divide data into packets</a:t>
            </a:r>
          </a:p>
          <a:p>
            <a:pPr lvl="1"/>
            <a:r>
              <a:rPr lang="en-US" dirty="0" smtClean="0"/>
              <a:t>Packets travel separately </a:t>
            </a:r>
          </a:p>
          <a:p>
            <a:pPr lvl="1"/>
            <a:r>
              <a:rPr lang="en-US" dirty="0" smtClean="0"/>
              <a:t>Enables statistical multiplexing </a:t>
            </a:r>
          </a:p>
          <a:p>
            <a:r>
              <a:rPr lang="en-US" dirty="0" smtClean="0"/>
              <a:t>Best-effort delivery</a:t>
            </a:r>
          </a:p>
          <a:p>
            <a:pPr lvl="1"/>
            <a:r>
              <a:rPr lang="en-US" dirty="0" smtClean="0"/>
              <a:t>Packets may be lost, delayed, out-of-order</a:t>
            </a:r>
          </a:p>
          <a:p>
            <a:pPr lvl="1"/>
            <a:r>
              <a:rPr lang="en-US" dirty="0" smtClean="0"/>
              <a:t>Simplify network design and failure handling</a:t>
            </a:r>
          </a:p>
          <a:p>
            <a:pPr lvl="1"/>
            <a:r>
              <a:rPr lang="en-US" dirty="0" smtClean="0"/>
              <a:t>Build timely, ordered, reliability delivery on top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8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Programmable hosts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Layering: Internet Protocol Stack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7CCCB91-A634-DB4C-A10A-0EE3583CFC7A}" type="slidenum">
              <a:rPr lang="en-US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18436" name="Group 10"/>
          <p:cNvGrpSpPr>
            <a:grpSpLocks/>
          </p:cNvGrpSpPr>
          <p:nvPr/>
        </p:nvGrpSpPr>
        <p:grpSpPr bwMode="auto">
          <a:xfrm>
            <a:off x="2530300" y="2433635"/>
            <a:ext cx="4800600" cy="2438400"/>
            <a:chOff x="2133600" y="4267200"/>
            <a:chExt cx="4800600" cy="2438400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2133600" y="6096000"/>
              <a:ext cx="4800600" cy="609600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" charset="0"/>
                </a:rPr>
                <a:t>Best-effort </a:t>
              </a:r>
              <a:r>
                <a:rPr lang="en-US" sz="2400" b="0" i="1" dirty="0">
                  <a:solidFill>
                    <a:schemeClr val="bg1"/>
                  </a:solidFill>
                  <a:latin typeface="Arial" charset="0"/>
                </a:rPr>
                <a:t>local </a:t>
              </a:r>
              <a:r>
                <a:rPr lang="en-US" sz="2400" b="0" dirty="0">
                  <a:solidFill>
                    <a:schemeClr val="bg1"/>
                  </a:solidFill>
                  <a:latin typeface="Arial" charset="0"/>
                </a:rPr>
                <a:t>packet delivery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2133600" y="5487988"/>
              <a:ext cx="4800600" cy="608012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/>
            <a:p>
              <a:pPr algn="ctr"/>
              <a:r>
                <a:rPr lang="en-US" sz="2400" b="0" dirty="0">
                  <a:solidFill>
                    <a:srgbClr val="FFFFFF"/>
                  </a:solidFill>
                  <a:latin typeface="Arial" charset="0"/>
                </a:rPr>
                <a:t>Best-effort </a:t>
              </a:r>
              <a:r>
                <a:rPr lang="en-US" sz="2400" b="0" i="1" dirty="0">
                  <a:solidFill>
                    <a:srgbClr val="FFFFFF"/>
                  </a:solidFill>
                  <a:latin typeface="Arial" charset="0"/>
                </a:rPr>
                <a:t>global </a:t>
              </a:r>
              <a:r>
                <a:rPr lang="en-US" sz="2400" b="0" dirty="0">
                  <a:solidFill>
                    <a:srgbClr val="FFFFFF"/>
                  </a:solidFill>
                  <a:latin typeface="Arial" charset="0"/>
                </a:rPr>
                <a:t>packet delivery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2133600" y="4878388"/>
              <a:ext cx="2743200" cy="609600"/>
            </a:xfrm>
            <a:prstGeom prst="rect">
              <a:avLst/>
            </a:prstGeom>
            <a:solidFill>
              <a:srgbClr val="D64A4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/>
            <a:p>
              <a:pPr algn="ctr"/>
              <a:r>
                <a:rPr lang="en-US" sz="2400" b="0" dirty="0">
                  <a:solidFill>
                    <a:srgbClr val="FFFFFF"/>
                  </a:solidFill>
                  <a:latin typeface="Arial" charset="0"/>
                </a:rPr>
                <a:t>Reliable streams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2133600" y="4267200"/>
              <a:ext cx="4800600" cy="611188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/>
            <a:p>
              <a:pPr algn="ctr"/>
              <a:r>
                <a:rPr lang="en-US" sz="2400" b="0" dirty="0">
                  <a:solidFill>
                    <a:srgbClr val="FFFFFF"/>
                  </a:solidFill>
                  <a:latin typeface="Arial" charset="0"/>
                </a:rPr>
                <a:t>Applications</a:t>
              </a:r>
            </a:p>
          </p:txBody>
        </p:sp>
        <p:sp>
          <p:nvSpPr>
            <p:cNvPr id="18445" name="Rectangle 6"/>
            <p:cNvSpPr>
              <a:spLocks noChangeArrowheads="1"/>
            </p:cNvSpPr>
            <p:nvPr/>
          </p:nvSpPr>
          <p:spPr bwMode="auto">
            <a:xfrm>
              <a:off x="4876800" y="4876800"/>
              <a:ext cx="2057400" cy="609600"/>
            </a:xfrm>
            <a:prstGeom prst="rect">
              <a:avLst/>
            </a:prstGeom>
            <a:solidFill>
              <a:srgbClr val="D64A4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/>
            <a:p>
              <a:pPr algn="ctr"/>
              <a:r>
                <a:rPr lang="en-US" sz="2400" b="0" dirty="0">
                  <a:solidFill>
                    <a:srgbClr val="FFFFFF"/>
                  </a:solidFill>
                  <a:latin typeface="Arial" charset="0"/>
                </a:rPr>
                <a:t>Messages</a:t>
              </a:r>
            </a:p>
          </p:txBody>
        </p:sp>
      </p:grp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1623837" y="4414835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  <a:cs typeface="Times New Roman" charset="0"/>
              </a:rPr>
              <a:t>Link</a:t>
            </a: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1111075" y="3754435"/>
            <a:ext cx="133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  <a:cs typeface="Times New Roman" charset="0"/>
              </a:rPr>
              <a:t>Network</a:t>
            </a: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930100" y="3094035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  <a:cs typeface="Times New Roman" charset="0"/>
              </a:rPr>
              <a:t>Transport</a:t>
            </a:r>
          </a:p>
        </p:txBody>
      </p: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725312" y="2433635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  <a:cs typeface="Times New Roman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76779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Layering: End-to-End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6CA8E82-3299-FD46-88FC-B49AFA8A4063}" type="slidenum">
              <a:rPr lang="en-US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93738" y="1358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703263" y="2551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806450" y="1458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HTTP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890588" y="2649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TCP</a:t>
            </a:r>
          </a:p>
        </p:txBody>
      </p:sp>
      <p:grpSp>
        <p:nvGrpSpPr>
          <p:cNvPr id="20488" name="Group 7"/>
          <p:cNvGrpSpPr>
            <a:grpSpLocks/>
          </p:cNvGrpSpPr>
          <p:nvPr/>
        </p:nvGrpSpPr>
        <p:grpSpPr bwMode="auto">
          <a:xfrm>
            <a:off x="688975" y="3738563"/>
            <a:ext cx="914400" cy="582612"/>
            <a:chOff x="323" y="2664"/>
            <a:chExt cx="576" cy="367"/>
          </a:xfrm>
        </p:grpSpPr>
        <p:sp>
          <p:nvSpPr>
            <p:cNvPr id="20555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Times New Roman" charset="0"/>
                </a:rPr>
                <a:t>IP</a:t>
              </a:r>
            </a:p>
          </p:txBody>
        </p:sp>
      </p:grp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669925" y="4968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677863" y="5006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interface</a:t>
            </a:r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1147763" y="1933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1147763" y="3140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1147763" y="4332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538163" y="115728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7648575" y="1358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7658100" y="2551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9"/>
          <p:cNvSpPr>
            <a:spLocks noChangeArrowheads="1"/>
          </p:cNvSpPr>
          <p:nvPr/>
        </p:nvSpPr>
        <p:spPr bwMode="auto">
          <a:xfrm>
            <a:off x="7643813" y="3738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20"/>
          <p:cNvSpPr>
            <a:spLocks noChangeArrowheads="1"/>
          </p:cNvSpPr>
          <p:nvPr/>
        </p:nvSpPr>
        <p:spPr bwMode="auto">
          <a:xfrm>
            <a:off x="7659688" y="4929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Text Box 21"/>
          <p:cNvSpPr txBox="1">
            <a:spLocks noChangeArrowheads="1"/>
          </p:cNvSpPr>
          <p:nvPr/>
        </p:nvSpPr>
        <p:spPr bwMode="auto">
          <a:xfrm>
            <a:off x="7761288" y="1458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HTTP</a:t>
            </a:r>
          </a:p>
        </p:txBody>
      </p:sp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7845425" y="2649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TCP</a:t>
            </a:r>
          </a:p>
        </p:txBody>
      </p:sp>
      <p:sp>
        <p:nvSpPr>
          <p:cNvPr id="20501" name="Text Box 23"/>
          <p:cNvSpPr txBox="1">
            <a:spLocks noChangeArrowheads="1"/>
          </p:cNvSpPr>
          <p:nvPr/>
        </p:nvSpPr>
        <p:spPr bwMode="auto">
          <a:xfrm>
            <a:off x="7940675" y="3854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IP</a:t>
            </a:r>
          </a:p>
        </p:txBody>
      </p:sp>
      <p:sp>
        <p:nvSpPr>
          <p:cNvPr id="20502" name="Text Box 24"/>
          <p:cNvSpPr txBox="1">
            <a:spLocks noChangeArrowheads="1"/>
          </p:cNvSpPr>
          <p:nvPr/>
        </p:nvSpPr>
        <p:spPr bwMode="auto">
          <a:xfrm>
            <a:off x="7683500" y="4968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interface</a:t>
            </a:r>
          </a:p>
        </p:txBody>
      </p:sp>
      <p:sp>
        <p:nvSpPr>
          <p:cNvPr id="20503" name="Line 25"/>
          <p:cNvSpPr>
            <a:spLocks noChangeShapeType="1"/>
          </p:cNvSpPr>
          <p:nvPr/>
        </p:nvSpPr>
        <p:spPr bwMode="auto">
          <a:xfrm>
            <a:off x="8102600" y="1933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6"/>
          <p:cNvSpPr>
            <a:spLocks noChangeShapeType="1"/>
          </p:cNvSpPr>
          <p:nvPr/>
        </p:nvSpPr>
        <p:spPr bwMode="auto">
          <a:xfrm>
            <a:off x="8102600" y="3140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7"/>
          <p:cNvSpPr>
            <a:spLocks noChangeShapeType="1"/>
          </p:cNvSpPr>
          <p:nvPr/>
        </p:nvSpPr>
        <p:spPr bwMode="auto">
          <a:xfrm>
            <a:off x="8102600" y="4332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Rectangle 28"/>
          <p:cNvSpPr>
            <a:spLocks noChangeArrowheads="1"/>
          </p:cNvSpPr>
          <p:nvPr/>
        </p:nvSpPr>
        <p:spPr bwMode="auto">
          <a:xfrm>
            <a:off x="7493000" y="1157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29"/>
          <p:cNvSpPr>
            <a:spLocks noChangeShapeType="1"/>
          </p:cNvSpPr>
          <p:nvPr/>
        </p:nvSpPr>
        <p:spPr bwMode="auto">
          <a:xfrm>
            <a:off x="1139825" y="5554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30"/>
          <p:cNvSpPr>
            <a:spLocks noChangeShapeType="1"/>
          </p:cNvSpPr>
          <p:nvPr/>
        </p:nvSpPr>
        <p:spPr bwMode="auto">
          <a:xfrm>
            <a:off x="808038" y="5927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09" name="Group 31"/>
          <p:cNvGrpSpPr>
            <a:grpSpLocks/>
          </p:cNvGrpSpPr>
          <p:nvPr/>
        </p:nvGrpSpPr>
        <p:grpSpPr bwMode="auto">
          <a:xfrm>
            <a:off x="2905125" y="3767138"/>
            <a:ext cx="914400" cy="582612"/>
            <a:chOff x="323" y="2664"/>
            <a:chExt cx="576" cy="367"/>
          </a:xfrm>
        </p:grpSpPr>
        <p:sp>
          <p:nvSpPr>
            <p:cNvPr id="20553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Times New Roman" charset="0"/>
                </a:rPr>
                <a:t>IP</a:t>
              </a:r>
            </a:p>
          </p:txBody>
        </p:sp>
      </p:grpSp>
      <p:grpSp>
        <p:nvGrpSpPr>
          <p:cNvPr id="20510" name="Group 34"/>
          <p:cNvGrpSpPr>
            <a:grpSpLocks/>
          </p:cNvGrpSpPr>
          <p:nvPr/>
        </p:nvGrpSpPr>
        <p:grpSpPr bwMode="auto">
          <a:xfrm>
            <a:off x="5549900" y="3767138"/>
            <a:ext cx="914400" cy="582612"/>
            <a:chOff x="323" y="2664"/>
            <a:chExt cx="576" cy="367"/>
          </a:xfrm>
        </p:grpSpPr>
        <p:sp>
          <p:nvSpPr>
            <p:cNvPr id="20551" name="Rectangle 35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Text Box 36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Times New Roman" charset="0"/>
                </a:rPr>
                <a:t>IP</a:t>
              </a:r>
            </a:p>
          </p:txBody>
        </p:sp>
      </p:grpSp>
      <p:sp>
        <p:nvSpPr>
          <p:cNvPr id="20511" name="Rectangle 38"/>
          <p:cNvSpPr>
            <a:spLocks noChangeArrowheads="1"/>
          </p:cNvSpPr>
          <p:nvPr/>
        </p:nvSpPr>
        <p:spPr bwMode="auto">
          <a:xfrm>
            <a:off x="2306638" y="4968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Text Box 39"/>
          <p:cNvSpPr txBox="1">
            <a:spLocks noChangeArrowheads="1"/>
          </p:cNvSpPr>
          <p:nvPr/>
        </p:nvSpPr>
        <p:spPr bwMode="auto">
          <a:xfrm>
            <a:off x="2306638" y="4968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interface</a:t>
            </a:r>
          </a:p>
        </p:txBody>
      </p:sp>
      <p:grpSp>
        <p:nvGrpSpPr>
          <p:cNvPr id="20513" name="Group 40"/>
          <p:cNvGrpSpPr>
            <a:grpSpLocks/>
          </p:cNvGrpSpPr>
          <p:nvPr/>
        </p:nvGrpSpPr>
        <p:grpSpPr bwMode="auto">
          <a:xfrm>
            <a:off x="6205538" y="4943475"/>
            <a:ext cx="914400" cy="606425"/>
            <a:chOff x="323" y="3421"/>
            <a:chExt cx="581" cy="367"/>
          </a:xfrm>
        </p:grpSpPr>
        <p:sp>
          <p:nvSpPr>
            <p:cNvPr id="20549" name="Rectangle 41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Text Box 42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0">
                  <a:latin typeface="Times New Roman" charset="0"/>
                </a:rPr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 b="0">
                  <a:latin typeface="Times New Roman" charset="0"/>
                </a:rPr>
                <a:t>interface</a:t>
              </a:r>
            </a:p>
          </p:txBody>
        </p:sp>
      </p:grpSp>
      <p:sp>
        <p:nvSpPr>
          <p:cNvPr id="20514" name="Line 43"/>
          <p:cNvSpPr>
            <a:spLocks noChangeShapeType="1"/>
          </p:cNvSpPr>
          <p:nvPr/>
        </p:nvSpPr>
        <p:spPr bwMode="auto">
          <a:xfrm flipH="1">
            <a:off x="2744788" y="5583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5" name="Line 44"/>
          <p:cNvSpPr>
            <a:spLocks noChangeShapeType="1"/>
          </p:cNvSpPr>
          <p:nvPr/>
        </p:nvSpPr>
        <p:spPr bwMode="auto">
          <a:xfrm flipH="1">
            <a:off x="2725738" y="4346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45"/>
          <p:cNvSpPr>
            <a:spLocks noChangeShapeType="1"/>
          </p:cNvSpPr>
          <p:nvPr/>
        </p:nvSpPr>
        <p:spPr bwMode="auto">
          <a:xfrm>
            <a:off x="3529013" y="4360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Rectangle 46"/>
          <p:cNvSpPr>
            <a:spLocks noChangeArrowheads="1"/>
          </p:cNvSpPr>
          <p:nvPr/>
        </p:nvSpPr>
        <p:spPr bwMode="auto">
          <a:xfrm>
            <a:off x="3614738" y="4943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Text Box 47"/>
          <p:cNvSpPr txBox="1">
            <a:spLocks noChangeArrowheads="1"/>
          </p:cNvSpPr>
          <p:nvPr/>
        </p:nvSpPr>
        <p:spPr bwMode="auto">
          <a:xfrm>
            <a:off x="3635375" y="4968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interface</a:t>
            </a:r>
          </a:p>
        </p:txBody>
      </p:sp>
      <p:sp>
        <p:nvSpPr>
          <p:cNvPr id="20519" name="Rectangle 48"/>
          <p:cNvSpPr>
            <a:spLocks noChangeArrowheads="1"/>
          </p:cNvSpPr>
          <p:nvPr/>
        </p:nvSpPr>
        <p:spPr bwMode="auto">
          <a:xfrm>
            <a:off x="4889500" y="4956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49"/>
          <p:cNvSpPr txBox="1">
            <a:spLocks noChangeArrowheads="1"/>
          </p:cNvSpPr>
          <p:nvPr/>
        </p:nvSpPr>
        <p:spPr bwMode="auto">
          <a:xfrm>
            <a:off x="4902200" y="5006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latin typeface="Times New Roman" charset="0"/>
              </a:rPr>
              <a:t>interface</a:t>
            </a:r>
          </a:p>
        </p:txBody>
      </p:sp>
      <p:sp>
        <p:nvSpPr>
          <p:cNvPr id="20521" name="Line 50"/>
          <p:cNvSpPr>
            <a:spLocks noChangeShapeType="1"/>
          </p:cNvSpPr>
          <p:nvPr/>
        </p:nvSpPr>
        <p:spPr bwMode="auto">
          <a:xfrm flipH="1">
            <a:off x="6680200" y="5543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2" name="Line 51"/>
          <p:cNvSpPr>
            <a:spLocks noChangeShapeType="1"/>
          </p:cNvSpPr>
          <p:nvPr/>
        </p:nvSpPr>
        <p:spPr bwMode="auto">
          <a:xfrm flipH="1">
            <a:off x="6223000" y="5889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Line 52"/>
          <p:cNvSpPr>
            <a:spLocks noChangeShapeType="1"/>
          </p:cNvSpPr>
          <p:nvPr/>
        </p:nvSpPr>
        <p:spPr bwMode="auto">
          <a:xfrm>
            <a:off x="8132763" y="5546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Line 53"/>
          <p:cNvSpPr>
            <a:spLocks noChangeShapeType="1"/>
          </p:cNvSpPr>
          <p:nvPr/>
        </p:nvSpPr>
        <p:spPr bwMode="auto">
          <a:xfrm flipH="1">
            <a:off x="5302250" y="4373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5" name="Line 54"/>
          <p:cNvSpPr>
            <a:spLocks noChangeShapeType="1"/>
          </p:cNvSpPr>
          <p:nvPr/>
        </p:nvSpPr>
        <p:spPr bwMode="auto">
          <a:xfrm>
            <a:off x="6119813" y="4373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6" name="Rectangle 55"/>
          <p:cNvSpPr>
            <a:spLocks noChangeArrowheads="1"/>
          </p:cNvSpPr>
          <p:nvPr/>
        </p:nvSpPr>
        <p:spPr bwMode="auto">
          <a:xfrm>
            <a:off x="2144713" y="3567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Rectangle 56"/>
          <p:cNvSpPr>
            <a:spLocks noChangeArrowheads="1"/>
          </p:cNvSpPr>
          <p:nvPr/>
        </p:nvSpPr>
        <p:spPr bwMode="auto">
          <a:xfrm>
            <a:off x="4776788" y="3567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Line 57"/>
          <p:cNvSpPr>
            <a:spLocks noChangeShapeType="1"/>
          </p:cNvSpPr>
          <p:nvPr/>
        </p:nvSpPr>
        <p:spPr bwMode="auto">
          <a:xfrm flipH="1">
            <a:off x="4054475" y="5545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9" name="Line 58"/>
          <p:cNvSpPr>
            <a:spLocks noChangeShapeType="1"/>
          </p:cNvSpPr>
          <p:nvPr/>
        </p:nvSpPr>
        <p:spPr bwMode="auto">
          <a:xfrm flipH="1">
            <a:off x="5314950" y="5557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0" name="Line 59"/>
          <p:cNvSpPr>
            <a:spLocks noChangeShapeType="1"/>
          </p:cNvSpPr>
          <p:nvPr/>
        </p:nvSpPr>
        <p:spPr bwMode="auto">
          <a:xfrm>
            <a:off x="4071938" y="5889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1" name="Text Box 60"/>
          <p:cNvSpPr txBox="1">
            <a:spLocks noChangeArrowheads="1"/>
          </p:cNvSpPr>
          <p:nvPr/>
        </p:nvSpPr>
        <p:spPr bwMode="auto">
          <a:xfrm>
            <a:off x="798513" y="781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20532" name="Text Box 61"/>
          <p:cNvSpPr txBox="1">
            <a:spLocks noChangeArrowheads="1"/>
          </p:cNvSpPr>
          <p:nvPr/>
        </p:nvSpPr>
        <p:spPr bwMode="auto">
          <a:xfrm>
            <a:off x="7716838" y="76676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20533" name="Text Box 62"/>
          <p:cNvSpPr txBox="1">
            <a:spLocks noChangeArrowheads="1"/>
          </p:cNvSpPr>
          <p:nvPr/>
        </p:nvSpPr>
        <p:spPr bwMode="auto">
          <a:xfrm>
            <a:off x="2917825" y="3163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20534" name="Text Box 63"/>
          <p:cNvSpPr txBox="1">
            <a:spLocks noChangeArrowheads="1"/>
          </p:cNvSpPr>
          <p:nvPr/>
        </p:nvSpPr>
        <p:spPr bwMode="auto">
          <a:xfrm>
            <a:off x="5548313" y="317817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20535" name="Line 64"/>
          <p:cNvSpPr>
            <a:spLocks noChangeShapeType="1"/>
          </p:cNvSpPr>
          <p:nvPr/>
        </p:nvSpPr>
        <p:spPr bwMode="auto">
          <a:xfrm>
            <a:off x="1619250" y="1655763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6" name="Line 65"/>
          <p:cNvSpPr>
            <a:spLocks noChangeShapeType="1"/>
          </p:cNvSpPr>
          <p:nvPr/>
        </p:nvSpPr>
        <p:spPr bwMode="auto">
          <a:xfrm>
            <a:off x="1647825" y="2846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7" name="Text Box 66"/>
          <p:cNvSpPr txBox="1">
            <a:spLocks noChangeArrowheads="1"/>
          </p:cNvSpPr>
          <p:nvPr/>
        </p:nvSpPr>
        <p:spPr bwMode="auto">
          <a:xfrm>
            <a:off x="3711575" y="12192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9900"/>
                </a:solidFill>
                <a:latin typeface="Arial" charset="0"/>
                <a:cs typeface="Arial" charset="0"/>
              </a:rPr>
              <a:t>HTTP message</a:t>
            </a:r>
          </a:p>
        </p:txBody>
      </p:sp>
      <p:sp>
        <p:nvSpPr>
          <p:cNvPr id="20538" name="Text Box 67"/>
          <p:cNvSpPr txBox="1">
            <a:spLocks noChangeArrowheads="1"/>
          </p:cNvSpPr>
          <p:nvPr/>
        </p:nvSpPr>
        <p:spPr bwMode="auto">
          <a:xfrm>
            <a:off x="3810000" y="242411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9900"/>
                </a:solidFill>
                <a:latin typeface="Arial" charset="0"/>
                <a:cs typeface="Arial" charset="0"/>
              </a:rPr>
              <a:t>TCP segment</a:t>
            </a:r>
          </a:p>
        </p:txBody>
      </p:sp>
      <p:sp>
        <p:nvSpPr>
          <p:cNvPr id="20539" name="Line 68"/>
          <p:cNvSpPr>
            <a:spLocks noChangeShapeType="1"/>
          </p:cNvSpPr>
          <p:nvPr/>
        </p:nvSpPr>
        <p:spPr bwMode="auto">
          <a:xfrm flipV="1">
            <a:off x="1620838" y="4051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0" name="Line 69"/>
          <p:cNvSpPr>
            <a:spLocks noChangeShapeType="1"/>
          </p:cNvSpPr>
          <p:nvPr/>
        </p:nvSpPr>
        <p:spPr bwMode="auto">
          <a:xfrm flipV="1">
            <a:off x="3851275" y="4065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Line 70"/>
          <p:cNvSpPr>
            <a:spLocks noChangeShapeType="1"/>
          </p:cNvSpPr>
          <p:nvPr/>
        </p:nvSpPr>
        <p:spPr bwMode="auto">
          <a:xfrm flipV="1">
            <a:off x="6469063" y="4051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Text Box 71"/>
          <p:cNvSpPr txBox="1">
            <a:spLocks noChangeArrowheads="1"/>
          </p:cNvSpPr>
          <p:nvPr/>
        </p:nvSpPr>
        <p:spPr bwMode="auto">
          <a:xfrm>
            <a:off x="1677988" y="3697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0543" name="Text Box 72"/>
          <p:cNvSpPr txBox="1">
            <a:spLocks noChangeArrowheads="1"/>
          </p:cNvSpPr>
          <p:nvPr/>
        </p:nvSpPr>
        <p:spPr bwMode="auto">
          <a:xfrm>
            <a:off x="6454775" y="3697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0544" name="Text Box 73"/>
          <p:cNvSpPr txBox="1">
            <a:spLocks noChangeArrowheads="1"/>
          </p:cNvSpPr>
          <p:nvPr/>
        </p:nvSpPr>
        <p:spPr bwMode="auto">
          <a:xfrm>
            <a:off x="4137025" y="3697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0545" name="TextBox 72"/>
          <p:cNvSpPr txBox="1">
            <a:spLocks noChangeArrowheads="1"/>
          </p:cNvSpPr>
          <p:nvPr/>
        </p:nvSpPr>
        <p:spPr bwMode="auto">
          <a:xfrm>
            <a:off x="976313" y="5981700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Ethernet frame</a:t>
            </a:r>
          </a:p>
        </p:txBody>
      </p:sp>
      <p:sp>
        <p:nvSpPr>
          <p:cNvPr id="20546" name="TextBox 73"/>
          <p:cNvSpPr txBox="1">
            <a:spLocks noChangeArrowheads="1"/>
          </p:cNvSpPr>
          <p:nvPr/>
        </p:nvSpPr>
        <p:spPr bwMode="auto">
          <a:xfrm>
            <a:off x="6386513" y="5981700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Ethernet frame</a:t>
            </a:r>
          </a:p>
        </p:txBody>
      </p:sp>
      <p:sp>
        <p:nvSpPr>
          <p:cNvPr id="20547" name="TextBox 74"/>
          <p:cNvSpPr txBox="1">
            <a:spLocks noChangeArrowheads="1"/>
          </p:cNvSpPr>
          <p:nvPr/>
        </p:nvSpPr>
        <p:spPr bwMode="auto">
          <a:xfrm>
            <a:off x="3733800" y="6000750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SONET frame</a:t>
            </a:r>
          </a:p>
        </p:txBody>
      </p:sp>
    </p:spTree>
    <p:extLst>
      <p:ext uri="{BB962C8B-B14F-4D97-AF65-F5344CB8AC3E}">
        <p14:creationId xmlns:p14="http://schemas.microsoft.com/office/powerpoint/2010/main" val="167154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17089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6F0771CB-C1CC-7443-B295-5E6333A490C7}" type="slidenum">
              <a:rPr lang="en-US" sz="1200">
                <a:solidFill>
                  <a:srgbClr val="898989"/>
                </a:solidFill>
              </a:rPr>
              <a:pPr algn="l" eaLnBrk="1" hangingPunct="1"/>
              <a:t>32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81923" name="Rectangle 25"/>
          <p:cNvSpPr>
            <a:spLocks noChangeArrowheads="1"/>
          </p:cNvSpPr>
          <p:nvPr/>
        </p:nvSpPr>
        <p:spPr bwMode="auto">
          <a:xfrm>
            <a:off x="7607300" y="4619625"/>
            <a:ext cx="1074738" cy="7302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4"/>
          <p:cNvSpPr>
            <a:spLocks noChangeArrowheads="1"/>
          </p:cNvSpPr>
          <p:nvPr/>
        </p:nvSpPr>
        <p:spPr bwMode="auto">
          <a:xfrm>
            <a:off x="6570663" y="4619625"/>
            <a:ext cx="1074737" cy="7302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23"/>
          <p:cNvSpPr>
            <a:spLocks noChangeArrowheads="1"/>
          </p:cNvSpPr>
          <p:nvPr/>
        </p:nvSpPr>
        <p:spPr bwMode="auto">
          <a:xfrm>
            <a:off x="5532438" y="4619625"/>
            <a:ext cx="1074737" cy="7302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Rectangle 19"/>
          <p:cNvSpPr>
            <a:spLocks noChangeArrowheads="1"/>
          </p:cNvSpPr>
          <p:nvPr/>
        </p:nvSpPr>
        <p:spPr bwMode="auto">
          <a:xfrm>
            <a:off x="4495800" y="4619625"/>
            <a:ext cx="1074738" cy="730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Layering: Packet Encapsulation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>
            <a:normAutofit fontScale="925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Different devices switch different things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Network layer: packets (routers)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Link layer: frames (bridges and switches)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Physical layer: electrical signals (repeaters and hubs)</a:t>
            </a:r>
          </a:p>
        </p:txBody>
      </p:sp>
      <p:sp>
        <p:nvSpPr>
          <p:cNvPr id="81929" name="Rectangle 4"/>
          <p:cNvSpPr>
            <a:spLocks noChangeArrowheads="1"/>
          </p:cNvSpPr>
          <p:nvPr/>
        </p:nvSpPr>
        <p:spPr bwMode="auto">
          <a:xfrm>
            <a:off x="885825" y="3581400"/>
            <a:ext cx="2881313" cy="614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Rectangle 5"/>
          <p:cNvSpPr>
            <a:spLocks noChangeArrowheads="1"/>
          </p:cNvSpPr>
          <p:nvPr/>
        </p:nvSpPr>
        <p:spPr bwMode="auto">
          <a:xfrm>
            <a:off x="885825" y="4195763"/>
            <a:ext cx="2881313" cy="6143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6"/>
          <p:cNvSpPr>
            <a:spLocks noChangeArrowheads="1"/>
          </p:cNvSpPr>
          <p:nvPr/>
        </p:nvSpPr>
        <p:spPr bwMode="auto">
          <a:xfrm>
            <a:off x="885825" y="4811713"/>
            <a:ext cx="2881313" cy="6143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Rectangle 7"/>
          <p:cNvSpPr>
            <a:spLocks noChangeArrowheads="1"/>
          </p:cNvSpPr>
          <p:nvPr/>
        </p:nvSpPr>
        <p:spPr bwMode="auto">
          <a:xfrm>
            <a:off x="885825" y="5426075"/>
            <a:ext cx="2881313" cy="61436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Rectangle 8"/>
          <p:cNvSpPr>
            <a:spLocks noChangeArrowheads="1"/>
          </p:cNvSpPr>
          <p:nvPr/>
        </p:nvSpPr>
        <p:spPr bwMode="auto">
          <a:xfrm>
            <a:off x="885825" y="6040438"/>
            <a:ext cx="2881313" cy="614362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Text Box 9"/>
          <p:cNvSpPr txBox="1">
            <a:spLocks noChangeArrowheads="1"/>
          </p:cNvSpPr>
          <p:nvPr/>
        </p:nvSpPr>
        <p:spPr bwMode="auto">
          <a:xfrm>
            <a:off x="1384300" y="3659188"/>
            <a:ext cx="187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1935" name="Text Box 10"/>
          <p:cNvSpPr txBox="1">
            <a:spLocks noChangeArrowheads="1"/>
          </p:cNvSpPr>
          <p:nvPr/>
        </p:nvSpPr>
        <p:spPr bwMode="auto">
          <a:xfrm>
            <a:off x="1530350" y="4298950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81936" name="Text Box 11"/>
          <p:cNvSpPr txBox="1">
            <a:spLocks noChangeArrowheads="1"/>
          </p:cNvSpPr>
          <p:nvPr/>
        </p:nvSpPr>
        <p:spPr bwMode="auto">
          <a:xfrm>
            <a:off x="1800225" y="487521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81937" name="Text Box 12"/>
          <p:cNvSpPr txBox="1">
            <a:spLocks noChangeArrowheads="1"/>
          </p:cNvSpPr>
          <p:nvPr/>
        </p:nvSpPr>
        <p:spPr bwMode="auto">
          <a:xfrm>
            <a:off x="1065511" y="5489575"/>
            <a:ext cx="2493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 Bridge, switch</a:t>
            </a:r>
          </a:p>
        </p:txBody>
      </p:sp>
      <p:sp>
        <p:nvSpPr>
          <p:cNvPr id="81938" name="Text Box 13"/>
          <p:cNvSpPr txBox="1">
            <a:spLocks noChangeArrowheads="1"/>
          </p:cNvSpPr>
          <p:nvPr/>
        </p:nvSpPr>
        <p:spPr bwMode="auto">
          <a:xfrm>
            <a:off x="1217837" y="6156325"/>
            <a:ext cx="2185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Repeater, hub</a:t>
            </a:r>
          </a:p>
        </p:txBody>
      </p:sp>
      <p:sp>
        <p:nvSpPr>
          <p:cNvPr id="81939" name="Text Box 14"/>
          <p:cNvSpPr txBox="1">
            <a:spLocks noChangeArrowheads="1"/>
          </p:cNvSpPr>
          <p:nvPr/>
        </p:nvSpPr>
        <p:spPr bwMode="auto">
          <a:xfrm>
            <a:off x="4516438" y="4664075"/>
            <a:ext cx="101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/>
              <a:t>Frame</a:t>
            </a:r>
            <a:br>
              <a:rPr lang="en-US"/>
            </a:br>
            <a:r>
              <a:rPr lang="en-US"/>
              <a:t>header</a:t>
            </a:r>
          </a:p>
        </p:txBody>
      </p:sp>
      <p:sp>
        <p:nvSpPr>
          <p:cNvPr id="81940" name="Text Box 15"/>
          <p:cNvSpPr txBox="1">
            <a:spLocks noChangeArrowheads="1"/>
          </p:cNvSpPr>
          <p:nvPr/>
        </p:nvSpPr>
        <p:spPr bwMode="auto">
          <a:xfrm>
            <a:off x="5553075" y="4664075"/>
            <a:ext cx="101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/>
              <a:t>Packet</a:t>
            </a:r>
            <a:br>
              <a:rPr lang="en-US"/>
            </a:br>
            <a:r>
              <a:rPr lang="en-US"/>
              <a:t>header</a:t>
            </a:r>
          </a:p>
        </p:txBody>
      </p:sp>
      <p:sp>
        <p:nvSpPr>
          <p:cNvPr id="81941" name="Text Box 16"/>
          <p:cNvSpPr txBox="1">
            <a:spLocks noChangeArrowheads="1"/>
          </p:cNvSpPr>
          <p:nvPr/>
        </p:nvSpPr>
        <p:spPr bwMode="auto">
          <a:xfrm>
            <a:off x="6589713" y="4664075"/>
            <a:ext cx="101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/>
              <a:t>TCP</a:t>
            </a:r>
            <a:br>
              <a:rPr lang="en-US"/>
            </a:br>
            <a:r>
              <a:rPr lang="en-US"/>
              <a:t>header</a:t>
            </a:r>
          </a:p>
        </p:txBody>
      </p:sp>
      <p:sp>
        <p:nvSpPr>
          <p:cNvPr id="81942" name="Text Box 17"/>
          <p:cNvSpPr txBox="1">
            <a:spLocks noChangeArrowheads="1"/>
          </p:cNvSpPr>
          <p:nvPr/>
        </p:nvSpPr>
        <p:spPr bwMode="auto">
          <a:xfrm>
            <a:off x="7780338" y="4664075"/>
            <a:ext cx="749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/>
              <a:t>User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data</a:t>
            </a:r>
          </a:p>
        </p:txBody>
      </p:sp>
      <p:sp>
        <p:nvSpPr>
          <p:cNvPr id="81943" name="Rectangle 26"/>
          <p:cNvSpPr>
            <a:spLocks noChangeArrowheads="1"/>
          </p:cNvSpPr>
          <p:nvPr/>
        </p:nvSpPr>
        <p:spPr bwMode="auto">
          <a:xfrm>
            <a:off x="4495800" y="4619625"/>
            <a:ext cx="4186238" cy="730250"/>
          </a:xfrm>
          <a:prstGeom prst="rect">
            <a:avLst/>
          </a:prstGeom>
          <a:noFill/>
          <a:ln w="508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Link Layer: Adaptors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Communicating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3733800"/>
            <a:ext cx="4267200" cy="2362200"/>
          </a:xfrm>
        </p:spPr>
        <p:txBody>
          <a:bodyPr>
            <a:normAutofit lnSpcReduction="10000"/>
          </a:bodyPr>
          <a:lstStyle/>
          <a:p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Sending side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Encapsulates packet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 sz="2800">
                <a:latin typeface="Calibri" charset="0"/>
                <a:ea typeface="ＭＳ Ｐゴシック" charset="0"/>
              </a:rPr>
              <a:t>in a frame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Adds error checking bits, flow control, etc.</a:t>
            </a:r>
          </a:p>
        </p:txBody>
      </p:sp>
      <p:sp>
        <p:nvSpPr>
          <p:cNvPr id="25604" name="Content Placeholder 25"/>
          <p:cNvSpPr>
            <a:spLocks noGrp="1"/>
          </p:cNvSpPr>
          <p:nvPr>
            <p:ph sz="half" idx="2"/>
          </p:nvPr>
        </p:nvSpPr>
        <p:spPr>
          <a:xfrm>
            <a:off x="4572000" y="3733800"/>
            <a:ext cx="4495800" cy="2362200"/>
          </a:xfrm>
        </p:spPr>
        <p:txBody>
          <a:bodyPr>
            <a:normAutofit lnSpcReduction="10000"/>
          </a:bodyPr>
          <a:lstStyle/>
          <a:p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Receiving side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Looks for errors, flow control, etc.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Extracts datagram and passes to receiving node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8F43F8-62E5-B749-BF4F-9DF9C1967A87}" type="slidenum">
              <a:rPr 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230313" y="2863850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Comic Sans MS" charset="0"/>
              </a:rPr>
              <a:t>sending</a:t>
            </a:r>
          </a:p>
          <a:p>
            <a:pPr algn="l"/>
            <a:r>
              <a:rPr lang="en-US" sz="1800" b="0">
                <a:latin typeface="Comic Sans MS" charset="0"/>
              </a:rPr>
              <a:t>node</a:t>
            </a:r>
          </a:p>
        </p:txBody>
      </p:sp>
      <p:grpSp>
        <p:nvGrpSpPr>
          <p:cNvPr id="25607" name="Group 6"/>
          <p:cNvGrpSpPr>
            <a:grpSpLocks/>
          </p:cNvGrpSpPr>
          <p:nvPr/>
        </p:nvGrpSpPr>
        <p:grpSpPr bwMode="auto">
          <a:xfrm>
            <a:off x="2344738" y="2389188"/>
            <a:ext cx="965200" cy="427037"/>
            <a:chOff x="1477" y="1377"/>
            <a:chExt cx="608" cy="269"/>
          </a:xfrm>
        </p:grpSpPr>
        <p:sp>
          <p:nvSpPr>
            <p:cNvPr id="25625" name="Rectangle 7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8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  <a:latin typeface="Comic Sans MS" charset="0"/>
                </a:rPr>
                <a:t>frame</a:t>
              </a:r>
            </a:p>
          </p:txBody>
        </p:sp>
      </p:grp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3297238" y="265747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6783388" y="1595438"/>
            <a:ext cx="1125537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7083425" y="197485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1219200" y="1595438"/>
            <a:ext cx="1125538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1544638" y="196691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6799263" y="2825750"/>
            <a:ext cx="113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Comic Sans MS" charset="0"/>
              </a:rPr>
              <a:t>receiving</a:t>
            </a:r>
          </a:p>
          <a:p>
            <a:pPr algn="l"/>
            <a:r>
              <a:rPr lang="en-US" sz="1800" b="0">
                <a:latin typeface="Comic Sans MS" charset="0"/>
              </a:rPr>
              <a:t>node</a:t>
            </a:r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1295400" y="16002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solidFill>
                  <a:srgbClr val="FF0000"/>
                </a:solidFill>
                <a:latin typeface="Comic Sans MS" charset="0"/>
              </a:rPr>
              <a:t>packet</a:t>
            </a:r>
            <a:endParaRPr lang="en-US" sz="1800" b="0">
              <a:latin typeface="Comic Sans MS" charset="0"/>
            </a:endParaRPr>
          </a:p>
        </p:txBody>
      </p:sp>
      <p:sp>
        <p:nvSpPr>
          <p:cNvPr id="25615" name="Freeform 17"/>
          <p:cNvSpPr>
            <a:spLocks/>
          </p:cNvSpPr>
          <p:nvPr/>
        </p:nvSpPr>
        <p:spPr bwMode="auto">
          <a:xfrm>
            <a:off x="1746250" y="2181225"/>
            <a:ext cx="695325" cy="460375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6" name="Group 18"/>
          <p:cNvGrpSpPr>
            <a:grpSpLocks/>
          </p:cNvGrpSpPr>
          <p:nvPr/>
        </p:nvGrpSpPr>
        <p:grpSpPr bwMode="auto">
          <a:xfrm>
            <a:off x="5819775" y="2382838"/>
            <a:ext cx="965200" cy="427037"/>
            <a:chOff x="1477" y="1377"/>
            <a:chExt cx="608" cy="269"/>
          </a:xfrm>
        </p:grpSpPr>
        <p:sp>
          <p:nvSpPr>
            <p:cNvPr id="25623" name="Rectangle 19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0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FFFF"/>
                  </a:solidFill>
                  <a:latin typeface="Comic Sans MS" charset="0"/>
                </a:rPr>
                <a:t>frame</a:t>
              </a:r>
            </a:p>
          </p:txBody>
        </p:sp>
      </p:grp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2411413" y="2820988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Comic Sans MS" charset="0"/>
              </a:rPr>
              <a:t>adapter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/>
        </p:nvSpPr>
        <p:spPr bwMode="auto">
          <a:xfrm>
            <a:off x="5824538" y="2827338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Comic Sans MS" charset="0"/>
              </a:rPr>
              <a:t>adapter</a:t>
            </a:r>
          </a:p>
        </p:txBody>
      </p:sp>
      <p:sp>
        <p:nvSpPr>
          <p:cNvPr id="25619" name="AutoShape 23"/>
          <p:cNvSpPr>
            <a:spLocks/>
          </p:cNvSpPr>
          <p:nvPr/>
        </p:nvSpPr>
        <p:spPr bwMode="auto">
          <a:xfrm rot="5399521">
            <a:off x="4533901" y="75882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24"/>
          <p:cNvSpPr txBox="1">
            <a:spLocks noChangeArrowheads="1"/>
          </p:cNvSpPr>
          <p:nvPr/>
        </p:nvSpPr>
        <p:spPr bwMode="auto">
          <a:xfrm>
            <a:off x="3635375" y="1714500"/>
            <a:ext cx="2103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Comic Sans MS" charset="0"/>
              </a:rPr>
              <a:t>link layer protocol</a:t>
            </a:r>
          </a:p>
        </p:txBody>
      </p:sp>
      <p:sp>
        <p:nvSpPr>
          <p:cNvPr id="25621" name="Freeform 25"/>
          <p:cNvSpPr>
            <a:spLocks/>
          </p:cNvSpPr>
          <p:nvPr/>
        </p:nvSpPr>
        <p:spPr bwMode="auto">
          <a:xfrm>
            <a:off x="6704013" y="2266950"/>
            <a:ext cx="647700" cy="342900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Text Box 16"/>
          <p:cNvSpPr txBox="1">
            <a:spLocks noChangeArrowheads="1"/>
          </p:cNvSpPr>
          <p:nvPr/>
        </p:nvSpPr>
        <p:spPr bwMode="auto">
          <a:xfrm>
            <a:off x="6867525" y="16002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solidFill>
                  <a:srgbClr val="FF0000"/>
                </a:solidFill>
                <a:latin typeface="Comic Sans MS" charset="0"/>
              </a:rPr>
              <a:t>packet</a:t>
            </a:r>
            <a:endParaRPr lang="en-US" sz="1800" b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4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17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Link Layer: Medium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Access Control Address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MAC address (e.g., </a:t>
            </a:r>
            <a:r>
              <a:rPr lang="en-US">
                <a:solidFill>
                  <a:srgbClr val="00D164"/>
                </a:solidFill>
                <a:latin typeface="Calibri" charset="0"/>
                <a:ea typeface="ＭＳ Ｐゴシック" charset="0"/>
                <a:cs typeface="ＭＳ Ｐゴシック" charset="0"/>
              </a:rPr>
              <a:t>00-15-C5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49-04-A9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Numerical address used within a link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Unique, hard-coded in the adapter when it is built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Flat name space of 48 bits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Hierarchical allocation</a:t>
            </a:r>
          </a:p>
          <a:p>
            <a:pPr lvl="1"/>
            <a:r>
              <a:rPr lang="en-US">
                <a:solidFill>
                  <a:srgbClr val="009900"/>
                </a:solidFill>
                <a:latin typeface="Calibri" charset="0"/>
                <a:ea typeface="ＭＳ Ｐゴシック" charset="0"/>
              </a:rPr>
              <a:t>Blocks</a:t>
            </a:r>
            <a:r>
              <a:rPr lang="en-US">
                <a:latin typeface="Calibri" charset="0"/>
                <a:ea typeface="ＭＳ Ｐゴシック" charset="0"/>
              </a:rPr>
              <a:t>: assigned to vendors (e.g., Dell) by the IEEE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Calibri" charset="0"/>
                <a:ea typeface="ＭＳ Ｐゴシック" charset="0"/>
              </a:rPr>
              <a:t>Adapters</a:t>
            </a:r>
            <a:r>
              <a:rPr lang="en-US">
                <a:latin typeface="Calibri" charset="0"/>
                <a:ea typeface="ＭＳ Ｐゴシック" charset="0"/>
              </a:rPr>
              <a:t>: assigned by the vendor from its block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Broadcast address (i.e., FF-FF-FF-FF-FF-FF)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Send the frame to </a:t>
            </a:r>
            <a:r>
              <a:rPr lang="en-US" i="1">
                <a:latin typeface="Calibri" charset="0"/>
                <a:ea typeface="ＭＳ Ｐゴシック" charset="0"/>
              </a:rPr>
              <a:t>all </a:t>
            </a:r>
            <a:r>
              <a:rPr lang="en-US">
                <a:latin typeface="Calibri" charset="0"/>
                <a:ea typeface="ＭＳ Ｐゴシック" charset="0"/>
              </a:rPr>
              <a:t>adapters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5FB4E33-8B81-C746-AA6D-2C6108D931AB}" type="slidenum">
              <a:rPr 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Link Layer: Why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Not Just Use IP Addresses?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Links can support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any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protocol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Not just for IP (e.g., IPX, Appletalk, X.25, …)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addresses on different kinds of links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 adapter may move to a new location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So, cannot simply assign a static IP address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Instead, must reconfigure the adapter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</a:rPr>
              <a:t>s IP address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Must identify the adapter during bootstrap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Need to talk to the adapter to assign it an IP address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D729E69-615A-4F44-835C-3850C03A0F14}" type="slidenum">
              <a:rPr 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7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Link Layer: Who am I?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DE6050-4F24-BD40-9A1A-E99AC6EC868C}" type="slidenum">
              <a:rPr 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71600"/>
            <a:ext cx="1958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828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752600" y="1905000"/>
            <a:ext cx="6096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1" y="2208212"/>
            <a:ext cx="4572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801" name="Group 47"/>
          <p:cNvGrpSpPr>
            <a:grpSpLocks/>
          </p:cNvGrpSpPr>
          <p:nvPr/>
        </p:nvGrpSpPr>
        <p:grpSpPr bwMode="auto">
          <a:xfrm>
            <a:off x="2971800" y="1371600"/>
            <a:ext cx="327025" cy="457200"/>
            <a:chOff x="2584450" y="5260975"/>
            <a:chExt cx="327026" cy="457200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  <a:cs typeface="+mn-cs"/>
              </a:endParaRPr>
            </a:p>
          </p:txBody>
        </p:sp>
      </p:grpSp>
      <p:sp>
        <p:nvSpPr>
          <p:cNvPr id="33802" name="Text Box 28"/>
          <p:cNvSpPr txBox="1">
            <a:spLocks noChangeArrowheads="1"/>
          </p:cNvSpPr>
          <p:nvPr/>
        </p:nvSpPr>
        <p:spPr bwMode="auto">
          <a:xfrm>
            <a:off x="304800" y="2971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71-65-F7-2B-08-53</a:t>
            </a:r>
          </a:p>
        </p:txBody>
      </p:sp>
      <p:sp>
        <p:nvSpPr>
          <p:cNvPr id="33803" name="Text Box 21"/>
          <p:cNvSpPr txBox="1">
            <a:spLocks noChangeArrowheads="1"/>
          </p:cNvSpPr>
          <p:nvPr/>
        </p:nvSpPr>
        <p:spPr bwMode="auto">
          <a:xfrm>
            <a:off x="6858000" y="29718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1A-2F-BB-76-09-AD</a:t>
            </a:r>
          </a:p>
        </p:txBody>
      </p:sp>
      <p:sp>
        <p:nvSpPr>
          <p:cNvPr id="33804" name="Text Box 26"/>
          <p:cNvSpPr txBox="1">
            <a:spLocks noChangeArrowheads="1"/>
          </p:cNvSpPr>
          <p:nvPr/>
        </p:nvSpPr>
        <p:spPr bwMode="auto">
          <a:xfrm>
            <a:off x="3810000" y="38862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0C-C4-11-6F-E3-98</a:t>
            </a:r>
          </a:p>
        </p:txBody>
      </p:sp>
      <p:sp>
        <p:nvSpPr>
          <p:cNvPr id="33805" name="Text Box 28"/>
          <p:cNvSpPr txBox="1">
            <a:spLocks noChangeArrowheads="1"/>
          </p:cNvSpPr>
          <p:nvPr/>
        </p:nvSpPr>
        <p:spPr bwMode="auto">
          <a:xfrm>
            <a:off x="914400" y="32766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3200" b="0">
                <a:solidFill>
                  <a:srgbClr val="FF0000"/>
                </a:solidFill>
                <a:latin typeface="Comic Sans MS" charset="0"/>
              </a:rPr>
              <a:t>????</a:t>
            </a:r>
          </a:p>
        </p:txBody>
      </p:sp>
      <p:sp>
        <p:nvSpPr>
          <p:cNvPr id="33806" name="Text Box 28"/>
          <p:cNvSpPr txBox="1">
            <a:spLocks noChangeArrowheads="1"/>
          </p:cNvSpPr>
          <p:nvPr/>
        </p:nvSpPr>
        <p:spPr bwMode="auto">
          <a:xfrm>
            <a:off x="7543800" y="32766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1.2.3.5</a:t>
            </a:r>
          </a:p>
        </p:txBody>
      </p:sp>
      <p:sp>
        <p:nvSpPr>
          <p:cNvPr id="33807" name="Text Box 28"/>
          <p:cNvSpPr txBox="1">
            <a:spLocks noChangeArrowheads="1"/>
          </p:cNvSpPr>
          <p:nvPr/>
        </p:nvSpPr>
        <p:spPr bwMode="auto">
          <a:xfrm>
            <a:off x="4495800" y="41910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1.2.3.6</a:t>
            </a:r>
            <a:endParaRPr lang="en-US" sz="1400" b="0">
              <a:latin typeface="Comic Sans MS" charset="0"/>
            </a:endParaRPr>
          </a:p>
        </p:txBody>
      </p:sp>
      <p:sp>
        <p:nvSpPr>
          <p:cNvPr id="33808" name="TextBox 18"/>
          <p:cNvSpPr txBox="1">
            <a:spLocks noChangeArrowheads="1"/>
          </p:cNvSpPr>
          <p:nvPr/>
        </p:nvSpPr>
        <p:spPr bwMode="auto">
          <a:xfrm>
            <a:off x="7116763" y="3505200"/>
            <a:ext cx="164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" charset="0"/>
                <a:cs typeface="Times" charset="0"/>
              </a:rPr>
              <a:t>DHCP server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6200" y="472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defTabSz="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solidFill>
                  <a:srgbClr val="800000"/>
                </a:solidFill>
                <a:latin typeface="Calibri" charset="0"/>
              </a:rPr>
              <a:t>Dynamic Host Configuration Protocol (DHCP)</a:t>
            </a:r>
          </a:p>
          <a:p>
            <a:pPr lvl="1" algn="l">
              <a:spcBef>
                <a:spcPct val="20000"/>
              </a:spcBef>
              <a:buFont typeface="Arial" charset="0"/>
              <a:buChar char="–"/>
            </a:pPr>
            <a:r>
              <a:rPr lang="en-US" sz="3200" b="0">
                <a:latin typeface="Calibri" charset="0"/>
              </a:rPr>
              <a:t>Broadcast </a:t>
            </a:r>
            <a:r>
              <a:rPr lang="ja-JP" altLang="en-US" sz="3200" b="0">
                <a:latin typeface="Calibri" charset="0"/>
              </a:rPr>
              <a:t>“</a:t>
            </a:r>
            <a:r>
              <a:rPr lang="en-US" sz="3200" b="0">
                <a:latin typeface="Calibri" charset="0"/>
              </a:rPr>
              <a:t>I need an IP address, please!</a:t>
            </a:r>
            <a:r>
              <a:rPr lang="ja-JP" altLang="en-US" sz="3200" b="0">
                <a:latin typeface="Calibri" charset="0"/>
              </a:rPr>
              <a:t>”</a:t>
            </a:r>
            <a:endParaRPr lang="en-US" sz="3200" b="0">
              <a:latin typeface="Calibri" charset="0"/>
            </a:endParaRPr>
          </a:p>
          <a:p>
            <a:pPr lvl="1" algn="l">
              <a:spcBef>
                <a:spcPct val="20000"/>
              </a:spcBef>
              <a:buFont typeface="Arial" charset="0"/>
              <a:buChar char="–"/>
            </a:pPr>
            <a:r>
              <a:rPr lang="en-US" sz="3200" b="0">
                <a:latin typeface="Calibri" charset="0"/>
              </a:rPr>
              <a:t>Response </a:t>
            </a:r>
            <a:r>
              <a:rPr lang="ja-JP" altLang="en-US" sz="3200" b="0">
                <a:latin typeface="Calibri" charset="0"/>
              </a:rPr>
              <a:t>“</a:t>
            </a:r>
            <a:r>
              <a:rPr lang="en-US" sz="3200" b="0">
                <a:latin typeface="Calibri" charset="0"/>
              </a:rPr>
              <a:t>You can have IP address 1.2.3.4.</a:t>
            </a:r>
            <a:r>
              <a:rPr lang="ja-JP" altLang="en-US" sz="3200" b="0">
                <a:latin typeface="Calibri" charset="0"/>
              </a:rPr>
              <a:t>”</a:t>
            </a:r>
            <a:endParaRPr lang="en-US" sz="3200" b="0">
              <a:latin typeface="Calibri" charset="0"/>
            </a:endParaRPr>
          </a:p>
          <a:p>
            <a:pPr lvl="1" algn="l">
              <a:spcBef>
                <a:spcPct val="20000"/>
              </a:spcBef>
              <a:buFont typeface="Arial" charset="0"/>
              <a:buChar char="–"/>
            </a:pPr>
            <a:endParaRPr lang="en-US" sz="28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0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Link Layer: Who are You?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534400" cy="2209800"/>
          </a:xfrm>
        </p:spPr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Address Resolution Protocol (ARP)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Broadcast </a:t>
            </a:r>
            <a:r>
              <a:rPr lang="ja-JP" altLang="en-US" sz="3200">
                <a:latin typeface="Calibri" charset="0"/>
                <a:ea typeface="ＭＳ Ｐゴシック" charset="0"/>
              </a:rPr>
              <a:t>“</a:t>
            </a:r>
            <a:r>
              <a:rPr lang="en-US" sz="3200">
                <a:latin typeface="Calibri" charset="0"/>
                <a:ea typeface="ＭＳ Ｐゴシック" charset="0"/>
              </a:rPr>
              <a:t>who has IP address 1.2.3.6?</a:t>
            </a:r>
            <a:r>
              <a:rPr lang="ja-JP" altLang="en-US" sz="3200">
                <a:latin typeface="Calibri" charset="0"/>
                <a:ea typeface="ＭＳ Ｐゴシック" charset="0"/>
              </a:rPr>
              <a:t>”</a:t>
            </a:r>
            <a:endParaRPr lang="en-US" sz="3200">
              <a:latin typeface="Calibri" charset="0"/>
              <a:ea typeface="ＭＳ Ｐゴシック" charset="0"/>
            </a:endParaRP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Response </a:t>
            </a:r>
            <a:r>
              <a:rPr lang="ja-JP" altLang="en-US" sz="3200">
                <a:latin typeface="Calibri" charset="0"/>
                <a:ea typeface="ＭＳ Ｐゴシック" charset="0"/>
              </a:rPr>
              <a:t>“</a:t>
            </a:r>
            <a:r>
              <a:rPr lang="en-US" sz="3200">
                <a:latin typeface="Calibri" charset="0"/>
                <a:ea typeface="ＭＳ Ｐゴシック" charset="0"/>
              </a:rPr>
              <a:t>0C-C4-11-6F-E3-98 has 1.2.3.6!</a:t>
            </a:r>
            <a:r>
              <a:rPr lang="ja-JP" altLang="en-US" sz="3200">
                <a:latin typeface="Calibri" charset="0"/>
                <a:ea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892C95-5B91-ED4E-A5A9-772B3203EF70}" type="slidenum">
              <a:rPr lang="en-US" sz="1200">
                <a:solidFill>
                  <a:srgbClr val="898989"/>
                </a:solidFill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348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71600"/>
            <a:ext cx="1958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828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752600" y="1905000"/>
            <a:ext cx="6096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1" y="2208212"/>
            <a:ext cx="4572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826" name="Group 47"/>
          <p:cNvGrpSpPr>
            <a:grpSpLocks/>
          </p:cNvGrpSpPr>
          <p:nvPr/>
        </p:nvGrpSpPr>
        <p:grpSpPr bwMode="auto">
          <a:xfrm>
            <a:off x="2971800" y="1371600"/>
            <a:ext cx="327025" cy="457200"/>
            <a:chOff x="2584450" y="5260975"/>
            <a:chExt cx="327026" cy="457200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  <a:cs typeface="+mn-cs"/>
              </a:endParaRPr>
            </a:p>
          </p:txBody>
        </p:sp>
      </p:grpSp>
      <p:sp>
        <p:nvSpPr>
          <p:cNvPr id="34827" name="Text Box 28"/>
          <p:cNvSpPr txBox="1">
            <a:spLocks noChangeArrowheads="1"/>
          </p:cNvSpPr>
          <p:nvPr/>
        </p:nvSpPr>
        <p:spPr bwMode="auto">
          <a:xfrm>
            <a:off x="304800" y="2971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71-65-F7-2B-08-53</a:t>
            </a:r>
          </a:p>
        </p:txBody>
      </p: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6858000" y="29718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1A-2F-BB-76-09-AD</a:t>
            </a:r>
          </a:p>
        </p:txBody>
      </p:sp>
      <p:sp>
        <p:nvSpPr>
          <p:cNvPr id="34829" name="Text Box 26"/>
          <p:cNvSpPr txBox="1">
            <a:spLocks noChangeArrowheads="1"/>
          </p:cNvSpPr>
          <p:nvPr/>
        </p:nvSpPr>
        <p:spPr bwMode="auto">
          <a:xfrm>
            <a:off x="3810000" y="38862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0C-C4-11-6F-E3-98</a:t>
            </a:r>
          </a:p>
        </p:txBody>
      </p:sp>
      <p:sp>
        <p:nvSpPr>
          <p:cNvPr id="34830" name="Text Box 28"/>
          <p:cNvSpPr txBox="1">
            <a:spLocks noChangeArrowheads="1"/>
          </p:cNvSpPr>
          <p:nvPr/>
        </p:nvSpPr>
        <p:spPr bwMode="auto">
          <a:xfrm>
            <a:off x="914400" y="32766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1.2.3.4</a:t>
            </a:r>
          </a:p>
        </p:txBody>
      </p:sp>
      <p:sp>
        <p:nvSpPr>
          <p:cNvPr id="34831" name="Text Box 28"/>
          <p:cNvSpPr txBox="1">
            <a:spLocks noChangeArrowheads="1"/>
          </p:cNvSpPr>
          <p:nvPr/>
        </p:nvSpPr>
        <p:spPr bwMode="auto">
          <a:xfrm>
            <a:off x="7543800" y="32766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1.2.3.5</a:t>
            </a:r>
          </a:p>
        </p:txBody>
      </p:sp>
      <p:sp>
        <p:nvSpPr>
          <p:cNvPr id="34832" name="Text Box 28"/>
          <p:cNvSpPr txBox="1">
            <a:spLocks noChangeArrowheads="1"/>
          </p:cNvSpPr>
          <p:nvPr/>
        </p:nvSpPr>
        <p:spPr bwMode="auto">
          <a:xfrm>
            <a:off x="4419600" y="4191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FF0000"/>
                </a:solidFill>
                <a:latin typeface="Comic Sans MS" charset="0"/>
              </a:rPr>
              <a:t>1.2.3.6</a:t>
            </a:r>
            <a:endParaRPr lang="en-US" sz="1800" b="0">
              <a:solidFill>
                <a:srgbClr val="FF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221" y="274638"/>
            <a:ext cx="85174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Network Layer: Connect Local Networks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6332"/>
            <a:ext cx="8229600" cy="2160941"/>
          </a:xfrm>
        </p:spPr>
        <p:txBody>
          <a:bodyPr/>
          <a:lstStyle/>
          <a:p>
            <a:r>
              <a:rPr lang="en-US" dirty="0" smtClean="0"/>
              <a:t>Main challenges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31514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F260C023-9B62-9D4B-B0EF-53EA1CEE1E3E}" type="slidenum">
              <a:rPr lang="en-US" sz="1200">
                <a:solidFill>
                  <a:srgbClr val="898989"/>
                </a:solidFill>
              </a:rPr>
              <a:pPr algn="l" eaLnBrk="1" hangingPunct="1"/>
              <a:t>38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827616" y="2792936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1132416" y="24881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6"/>
          <p:cNvSpPr>
            <a:spLocks noChangeShapeType="1"/>
          </p:cNvSpPr>
          <p:nvPr/>
        </p:nvSpPr>
        <p:spPr bwMode="auto">
          <a:xfrm>
            <a:off x="2046816" y="24881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>
            <a:off x="3113616" y="24881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824441" y="2202386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719791" y="2183336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2786591" y="2183336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956204" y="2807224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LAN 1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2351616" y="2107136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...</a:t>
            </a:r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5475816" y="2792936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5780616" y="24881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695016" y="24881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7761816" y="24881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17"/>
          <p:cNvSpPr>
            <a:spLocks noChangeArrowheads="1"/>
          </p:cNvSpPr>
          <p:nvPr/>
        </p:nvSpPr>
        <p:spPr bwMode="auto">
          <a:xfrm>
            <a:off x="5472641" y="2202386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71" name="Rectangle 18"/>
          <p:cNvSpPr>
            <a:spLocks noChangeArrowheads="1"/>
          </p:cNvSpPr>
          <p:nvPr/>
        </p:nvSpPr>
        <p:spPr bwMode="auto">
          <a:xfrm>
            <a:off x="6367991" y="2183336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72" name="Rectangle 19"/>
          <p:cNvSpPr>
            <a:spLocks noChangeArrowheads="1"/>
          </p:cNvSpPr>
          <p:nvPr/>
        </p:nvSpPr>
        <p:spPr bwMode="auto">
          <a:xfrm>
            <a:off x="7434791" y="2183336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73" name="Text Box 20"/>
          <p:cNvSpPr txBox="1">
            <a:spLocks noChangeArrowheads="1"/>
          </p:cNvSpPr>
          <p:nvPr/>
        </p:nvSpPr>
        <p:spPr bwMode="auto">
          <a:xfrm>
            <a:off x="6899804" y="2792936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LAN 2</a:t>
            </a:r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6999816" y="2107136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...</a:t>
            </a:r>
          </a:p>
        </p:txBody>
      </p:sp>
      <p:sp>
        <p:nvSpPr>
          <p:cNvPr id="49175" name="AutoShape 22"/>
          <p:cNvSpPr>
            <a:spLocks noChangeArrowheads="1"/>
          </p:cNvSpPr>
          <p:nvPr/>
        </p:nvSpPr>
        <p:spPr bwMode="auto">
          <a:xfrm>
            <a:off x="2351616" y="3097736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Helvetica" charset="0"/>
              </a:rPr>
              <a:t>router</a:t>
            </a:r>
          </a:p>
        </p:txBody>
      </p:sp>
      <p:sp>
        <p:nvSpPr>
          <p:cNvPr id="49176" name="AutoShape 23"/>
          <p:cNvSpPr>
            <a:spLocks noChangeArrowheads="1"/>
          </p:cNvSpPr>
          <p:nvPr/>
        </p:nvSpPr>
        <p:spPr bwMode="auto">
          <a:xfrm>
            <a:off x="4180416" y="3097736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Helvetica" charset="0"/>
              </a:rPr>
              <a:t>router</a:t>
            </a:r>
          </a:p>
        </p:txBody>
      </p:sp>
      <p:sp>
        <p:nvSpPr>
          <p:cNvPr id="49177" name="Line 24"/>
          <p:cNvSpPr>
            <a:spLocks noChangeShapeType="1"/>
          </p:cNvSpPr>
          <p:nvPr/>
        </p:nvSpPr>
        <p:spPr bwMode="auto">
          <a:xfrm>
            <a:off x="2656416" y="27929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AutoShape 25"/>
          <p:cNvSpPr>
            <a:spLocks noChangeArrowheads="1"/>
          </p:cNvSpPr>
          <p:nvPr/>
        </p:nvSpPr>
        <p:spPr bwMode="auto">
          <a:xfrm>
            <a:off x="6009216" y="3097736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Helvetica" charset="0"/>
              </a:rPr>
              <a:t>router</a:t>
            </a:r>
          </a:p>
        </p:txBody>
      </p:sp>
      <p:sp>
        <p:nvSpPr>
          <p:cNvPr id="49179" name="Line 26"/>
          <p:cNvSpPr>
            <a:spLocks noChangeShapeType="1"/>
          </p:cNvSpPr>
          <p:nvPr/>
        </p:nvSpPr>
        <p:spPr bwMode="auto">
          <a:xfrm>
            <a:off x="6314016" y="279293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7"/>
          <p:cNvSpPr>
            <a:spLocks noChangeShapeType="1"/>
          </p:cNvSpPr>
          <p:nvPr/>
        </p:nvSpPr>
        <p:spPr bwMode="auto">
          <a:xfrm>
            <a:off x="2961216" y="3250136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8"/>
          <p:cNvSpPr>
            <a:spLocks noChangeShapeType="1"/>
          </p:cNvSpPr>
          <p:nvPr/>
        </p:nvSpPr>
        <p:spPr bwMode="auto">
          <a:xfrm>
            <a:off x="4790016" y="3250136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Text Box 29"/>
          <p:cNvSpPr txBox="1">
            <a:spLocks noChangeArrowheads="1"/>
          </p:cNvSpPr>
          <p:nvPr/>
        </p:nvSpPr>
        <p:spPr bwMode="auto">
          <a:xfrm>
            <a:off x="3239029" y="3250136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WAN</a:t>
            </a:r>
          </a:p>
        </p:txBody>
      </p:sp>
      <p:sp>
        <p:nvSpPr>
          <p:cNvPr id="49183" name="Text Box 30"/>
          <p:cNvSpPr txBox="1">
            <a:spLocks noChangeArrowheads="1"/>
          </p:cNvSpPr>
          <p:nvPr/>
        </p:nvSpPr>
        <p:spPr bwMode="auto">
          <a:xfrm>
            <a:off x="5066241" y="3250136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WAN</a:t>
            </a:r>
          </a:p>
        </p:txBody>
      </p:sp>
    </p:spTree>
    <p:extLst>
      <p:ext uri="{BB962C8B-B14F-4D97-AF65-F5344CB8AC3E}">
        <p14:creationId xmlns:p14="http://schemas.microsoft.com/office/powerpoint/2010/main" val="389438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01756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65784751-533A-4E42-970A-947D93C3EFD6}" type="slidenum">
              <a:rPr lang="en-US" sz="1200">
                <a:solidFill>
                  <a:srgbClr val="898989"/>
                </a:solidFill>
              </a:rPr>
              <a:pPr algn="l" eaLnBrk="1" hangingPunct="1"/>
              <a:t>39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9282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Network Layer: Hierarchical Addressing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73198"/>
            <a:ext cx="9144000" cy="490696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and host portions (left and right)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12.34.158.0/24 is a 24-bit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prefix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with 2</a:t>
            </a:r>
            <a:r>
              <a:rPr lang="en-US" baseline="30000">
                <a:latin typeface="Calibri" charset="0"/>
                <a:ea typeface="ＭＳ Ｐゴシック" charset="0"/>
                <a:cs typeface="ＭＳ Ｐゴシック" charset="0"/>
              </a:rPr>
              <a:t>8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addresses</a:t>
            </a:r>
          </a:p>
        </p:txBody>
      </p:sp>
      <p:grpSp>
        <p:nvGrpSpPr>
          <p:cNvPr id="45061" name="Group 4"/>
          <p:cNvGrpSpPr>
            <a:grpSpLocks/>
          </p:cNvGrpSpPr>
          <p:nvPr/>
        </p:nvGrpSpPr>
        <p:grpSpPr bwMode="auto">
          <a:xfrm>
            <a:off x="846138" y="4248148"/>
            <a:ext cx="7327900" cy="592138"/>
            <a:chOff x="428" y="893"/>
            <a:chExt cx="4616" cy="373"/>
          </a:xfrm>
        </p:grpSpPr>
        <p:grpSp>
          <p:nvGrpSpPr>
            <p:cNvPr id="45077" name="Group 5"/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/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1" charset="0"/>
                  <a:ea typeface="+mn-ea"/>
                  <a:cs typeface="+mn-cs"/>
                </a:endParaRPr>
              </a:p>
            </p:txBody>
          </p:sp>
          <p:sp>
            <p:nvSpPr>
              <p:cNvPr id="45083" name="Line 7"/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4" name="Line 8"/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5" name="Line 9"/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8" name="Rectangle 10"/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00001100</a:t>
              </a:r>
            </a:p>
          </p:txBody>
        </p:sp>
        <p:sp>
          <p:nvSpPr>
            <p:cNvPr id="45079" name="Rectangle 11"/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00100010</a:t>
              </a:r>
            </a:p>
          </p:txBody>
        </p:sp>
        <p:sp>
          <p:nvSpPr>
            <p:cNvPr id="45080" name="Rectangle 12"/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10011110</a:t>
              </a:r>
              <a:endParaRPr lang="en-US" sz="3200" b="0">
                <a:solidFill>
                  <a:srgbClr val="9966FF"/>
                </a:solidFill>
                <a:latin typeface="Times New Roman" charset="0"/>
              </a:endParaRPr>
            </a:p>
          </p:txBody>
        </p:sp>
        <p:sp>
          <p:nvSpPr>
            <p:cNvPr id="45081" name="Rectangle 13"/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9966FF"/>
                  </a:solidFill>
                  <a:latin typeface="Times New Roman" charset="0"/>
                </a:rPr>
                <a:t>00000101</a:t>
              </a:r>
            </a:p>
          </p:txBody>
        </p:sp>
      </p:grpSp>
      <p:sp>
        <p:nvSpPr>
          <p:cNvPr id="45062" name="Line 14"/>
          <p:cNvSpPr>
            <a:spLocks noChangeShapeType="1"/>
          </p:cNvSpPr>
          <p:nvPr/>
        </p:nvSpPr>
        <p:spPr bwMode="auto">
          <a:xfrm>
            <a:off x="862013" y="5024436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15"/>
          <p:cNvSpPr>
            <a:spLocks noChangeArrowheads="1"/>
          </p:cNvSpPr>
          <p:nvPr/>
        </p:nvSpPr>
        <p:spPr bwMode="auto">
          <a:xfrm>
            <a:off x="2193925" y="5329236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Arial" charset="0"/>
              </a:rPr>
              <a:t>Network (24 bits)</a:t>
            </a:r>
            <a:r>
              <a:rPr lang="en-US" sz="2400" b="0">
                <a:solidFill>
                  <a:srgbClr val="FF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45064" name="Line 16"/>
          <p:cNvSpPr>
            <a:spLocks noChangeShapeType="1"/>
          </p:cNvSpPr>
          <p:nvPr/>
        </p:nvSpPr>
        <p:spPr bwMode="auto">
          <a:xfrm flipH="1">
            <a:off x="862013" y="5265736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7"/>
          <p:cNvSpPr>
            <a:spLocks noChangeShapeType="1"/>
          </p:cNvSpPr>
          <p:nvPr/>
        </p:nvSpPr>
        <p:spPr bwMode="auto">
          <a:xfrm>
            <a:off x="8174038" y="4999036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8"/>
          <p:cNvSpPr>
            <a:spLocks noChangeShapeType="1"/>
          </p:cNvSpPr>
          <p:nvPr/>
        </p:nvSpPr>
        <p:spPr bwMode="auto">
          <a:xfrm>
            <a:off x="6340475" y="4935536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9"/>
          <p:cNvSpPr>
            <a:spLocks noChangeArrowheads="1"/>
          </p:cNvSpPr>
          <p:nvPr/>
        </p:nvSpPr>
        <p:spPr bwMode="auto">
          <a:xfrm>
            <a:off x="6348413" y="5329236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>
                <a:solidFill>
                  <a:srgbClr val="9966FF"/>
                </a:solidFill>
                <a:latin typeface="Arial" charset="0"/>
              </a:rPr>
              <a:t>Host (8 bits)</a:t>
            </a:r>
            <a:r>
              <a:rPr lang="en-US" sz="2400" b="0">
                <a:latin typeface="Times New Roman" charset="0"/>
              </a:rPr>
              <a:t> </a:t>
            </a:r>
          </a:p>
        </p:txBody>
      </p:sp>
      <p:sp>
        <p:nvSpPr>
          <p:cNvPr id="45068" name="Line 20"/>
          <p:cNvSpPr>
            <a:spLocks noChangeShapeType="1"/>
          </p:cNvSpPr>
          <p:nvPr/>
        </p:nvSpPr>
        <p:spPr bwMode="auto">
          <a:xfrm>
            <a:off x="6332538" y="5265736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Text Box 21"/>
          <p:cNvSpPr txBox="1">
            <a:spLocks noChangeArrowheads="1"/>
          </p:cNvSpPr>
          <p:nvPr/>
        </p:nvSpPr>
        <p:spPr bwMode="auto">
          <a:xfrm>
            <a:off x="1489075" y="284479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12</a:t>
            </a:r>
          </a:p>
        </p:txBody>
      </p:sp>
      <p:sp>
        <p:nvSpPr>
          <p:cNvPr id="45070" name="Text Box 22"/>
          <p:cNvSpPr txBox="1">
            <a:spLocks noChangeArrowheads="1"/>
          </p:cNvSpPr>
          <p:nvPr/>
        </p:nvSpPr>
        <p:spPr bwMode="auto">
          <a:xfrm>
            <a:off x="3390900" y="284479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34</a:t>
            </a:r>
          </a:p>
        </p:txBody>
      </p:sp>
      <p:sp>
        <p:nvSpPr>
          <p:cNvPr id="45071" name="Text Box 23"/>
          <p:cNvSpPr txBox="1">
            <a:spLocks noChangeArrowheads="1"/>
          </p:cNvSpPr>
          <p:nvPr/>
        </p:nvSpPr>
        <p:spPr bwMode="auto">
          <a:xfrm>
            <a:off x="5075238" y="284479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158</a:t>
            </a:r>
          </a:p>
        </p:txBody>
      </p:sp>
      <p:sp>
        <p:nvSpPr>
          <p:cNvPr id="45072" name="Text Box 24"/>
          <p:cNvSpPr txBox="1">
            <a:spLocks noChangeArrowheads="1"/>
          </p:cNvSpPr>
          <p:nvPr/>
        </p:nvSpPr>
        <p:spPr bwMode="auto">
          <a:xfrm>
            <a:off x="7026275" y="284479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5</a:t>
            </a:r>
          </a:p>
        </p:txBody>
      </p:sp>
      <p:sp>
        <p:nvSpPr>
          <p:cNvPr id="45073" name="Line 25"/>
          <p:cNvSpPr>
            <a:spLocks noChangeShapeType="1"/>
          </p:cNvSpPr>
          <p:nvPr/>
        </p:nvSpPr>
        <p:spPr bwMode="auto">
          <a:xfrm>
            <a:off x="1770063" y="3301998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26"/>
          <p:cNvSpPr>
            <a:spLocks noChangeShapeType="1"/>
          </p:cNvSpPr>
          <p:nvPr/>
        </p:nvSpPr>
        <p:spPr bwMode="auto">
          <a:xfrm>
            <a:off x="3695700" y="3301998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7"/>
          <p:cNvSpPr>
            <a:spLocks noChangeShapeType="1"/>
          </p:cNvSpPr>
          <p:nvPr/>
        </p:nvSpPr>
        <p:spPr bwMode="auto">
          <a:xfrm>
            <a:off x="5468938" y="3301998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8"/>
          <p:cNvSpPr>
            <a:spLocks noChangeShapeType="1"/>
          </p:cNvSpPr>
          <p:nvPr/>
        </p:nvSpPr>
        <p:spPr bwMode="auto">
          <a:xfrm>
            <a:off x="7215188" y="3301998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Network Layer: Address and Mask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A50E45E-A08C-B64C-800B-B109C4E530BD}" type="slidenum">
              <a:rPr lang="en-US" sz="1200">
                <a:solidFill>
                  <a:srgbClr val="898989"/>
                </a:solidFill>
              </a:rPr>
              <a:pPr eaLnBrk="1" hangingPunct="1"/>
              <a:t>40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428750" y="2838450"/>
            <a:ext cx="7327900" cy="592138"/>
            <a:chOff x="428" y="893"/>
            <a:chExt cx="4616" cy="373"/>
          </a:xfrm>
        </p:grpSpPr>
        <p:grpSp>
          <p:nvGrpSpPr>
            <p:cNvPr id="47137" name="Group 5"/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7334" name="Rectangle 6"/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1" charset="0"/>
                  <a:ea typeface="+mn-ea"/>
                  <a:cs typeface="+mn-cs"/>
                </a:endParaRPr>
              </a:p>
            </p:txBody>
          </p:sp>
          <p:sp>
            <p:nvSpPr>
              <p:cNvPr id="47143" name="Line 7"/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4" name="Line 8"/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5" name="Line 9"/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38" name="Rectangle 10"/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00001100</a:t>
              </a:r>
            </a:p>
          </p:txBody>
        </p:sp>
        <p:sp>
          <p:nvSpPr>
            <p:cNvPr id="47139" name="Rectangle 11"/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00100010</a:t>
              </a:r>
            </a:p>
          </p:txBody>
        </p:sp>
        <p:sp>
          <p:nvSpPr>
            <p:cNvPr id="47140" name="Rectangle 12"/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10011110</a:t>
              </a:r>
              <a:endParaRPr lang="en-US" sz="3200" b="0">
                <a:solidFill>
                  <a:srgbClr val="9966FF"/>
                </a:solidFill>
                <a:latin typeface="Times New Roman" charset="0"/>
              </a:endParaRPr>
            </a:p>
          </p:txBody>
        </p:sp>
        <p:sp>
          <p:nvSpPr>
            <p:cNvPr id="47141" name="Rectangle 13"/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9966FF"/>
                  </a:solidFill>
                  <a:latin typeface="Times New Roman" charset="0"/>
                </a:rPr>
                <a:t>00000101</a:t>
              </a:r>
            </a:p>
          </p:txBody>
        </p:sp>
      </p:grpSp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2071688" y="14351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12</a:t>
            </a:r>
          </a:p>
        </p:txBody>
      </p:sp>
      <p:sp>
        <p:nvSpPr>
          <p:cNvPr id="47110" name="Text Box 15"/>
          <p:cNvSpPr txBox="1">
            <a:spLocks noChangeArrowheads="1"/>
          </p:cNvSpPr>
          <p:nvPr/>
        </p:nvSpPr>
        <p:spPr bwMode="auto">
          <a:xfrm>
            <a:off x="3973513" y="14351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34</a:t>
            </a:r>
          </a:p>
        </p:txBody>
      </p:sp>
      <p:sp>
        <p:nvSpPr>
          <p:cNvPr id="47111" name="Text Box 16"/>
          <p:cNvSpPr txBox="1">
            <a:spLocks noChangeArrowheads="1"/>
          </p:cNvSpPr>
          <p:nvPr/>
        </p:nvSpPr>
        <p:spPr bwMode="auto">
          <a:xfrm>
            <a:off x="5657850" y="14351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158</a:t>
            </a:r>
          </a:p>
        </p:txBody>
      </p:sp>
      <p:sp>
        <p:nvSpPr>
          <p:cNvPr id="47112" name="Text Box 17"/>
          <p:cNvSpPr txBox="1">
            <a:spLocks noChangeArrowheads="1"/>
          </p:cNvSpPr>
          <p:nvPr/>
        </p:nvSpPr>
        <p:spPr bwMode="auto">
          <a:xfrm>
            <a:off x="7608888" y="14351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5</a:t>
            </a:r>
          </a:p>
        </p:txBody>
      </p:sp>
      <p:sp>
        <p:nvSpPr>
          <p:cNvPr id="47113" name="Line 18"/>
          <p:cNvSpPr>
            <a:spLocks noChangeShapeType="1"/>
          </p:cNvSpPr>
          <p:nvPr/>
        </p:nvSpPr>
        <p:spPr bwMode="auto">
          <a:xfrm>
            <a:off x="2352675" y="18923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19"/>
          <p:cNvSpPr>
            <a:spLocks noChangeShapeType="1"/>
          </p:cNvSpPr>
          <p:nvPr/>
        </p:nvSpPr>
        <p:spPr bwMode="auto">
          <a:xfrm>
            <a:off x="4278313" y="18923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20"/>
          <p:cNvSpPr>
            <a:spLocks noChangeShapeType="1"/>
          </p:cNvSpPr>
          <p:nvPr/>
        </p:nvSpPr>
        <p:spPr bwMode="auto">
          <a:xfrm>
            <a:off x="6051550" y="18923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21"/>
          <p:cNvSpPr>
            <a:spLocks noChangeShapeType="1"/>
          </p:cNvSpPr>
          <p:nvPr/>
        </p:nvSpPr>
        <p:spPr bwMode="auto">
          <a:xfrm>
            <a:off x="7797800" y="18923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7" name="Group 22"/>
          <p:cNvGrpSpPr>
            <a:grpSpLocks/>
          </p:cNvGrpSpPr>
          <p:nvPr/>
        </p:nvGrpSpPr>
        <p:grpSpPr bwMode="auto">
          <a:xfrm>
            <a:off x="1422400" y="3838575"/>
            <a:ext cx="7327900" cy="592138"/>
            <a:chOff x="428" y="893"/>
            <a:chExt cx="4616" cy="373"/>
          </a:xfrm>
        </p:grpSpPr>
        <p:grpSp>
          <p:nvGrpSpPr>
            <p:cNvPr id="47128" name="Group 23"/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7352" name="Rectangle 24"/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1" charset="0"/>
                  <a:ea typeface="+mn-ea"/>
                  <a:cs typeface="+mn-cs"/>
                </a:endParaRPr>
              </a:p>
            </p:txBody>
          </p:sp>
          <p:sp>
            <p:nvSpPr>
              <p:cNvPr id="47134" name="Line 25"/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5" name="Line 26"/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6" name="Line 27"/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29" name="Rectangle 28"/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11111111</a:t>
              </a:r>
            </a:p>
          </p:txBody>
        </p:sp>
        <p:sp>
          <p:nvSpPr>
            <p:cNvPr id="47130" name="Rectangle 29"/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11111111</a:t>
              </a:r>
            </a:p>
          </p:txBody>
        </p:sp>
        <p:sp>
          <p:nvSpPr>
            <p:cNvPr id="47131" name="Rectangle 30"/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FF0000"/>
                  </a:solidFill>
                  <a:latin typeface="Times New Roman" charset="0"/>
                </a:rPr>
                <a:t>11111111</a:t>
              </a:r>
              <a:endParaRPr lang="en-US" sz="3200" b="0">
                <a:solidFill>
                  <a:srgbClr val="9966FF"/>
                </a:solidFill>
                <a:latin typeface="Times New Roman" charset="0"/>
              </a:endParaRPr>
            </a:p>
          </p:txBody>
        </p:sp>
        <p:sp>
          <p:nvSpPr>
            <p:cNvPr id="47132" name="Rectangle 31"/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3200" b="0">
                  <a:solidFill>
                    <a:srgbClr val="9966FF"/>
                  </a:solidFill>
                  <a:latin typeface="Times New Roman" charset="0"/>
                </a:rPr>
                <a:t>00000000</a:t>
              </a:r>
            </a:p>
          </p:txBody>
        </p:sp>
      </p:grpSp>
      <p:sp>
        <p:nvSpPr>
          <p:cNvPr id="47118" name="Line 46"/>
          <p:cNvSpPr>
            <a:spLocks noChangeShapeType="1"/>
          </p:cNvSpPr>
          <p:nvPr/>
        </p:nvSpPr>
        <p:spPr bwMode="auto">
          <a:xfrm flipV="1">
            <a:off x="2355850" y="44958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47"/>
          <p:cNvSpPr>
            <a:spLocks noChangeShapeType="1"/>
          </p:cNvSpPr>
          <p:nvPr/>
        </p:nvSpPr>
        <p:spPr bwMode="auto">
          <a:xfrm flipV="1">
            <a:off x="4281488" y="44958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48"/>
          <p:cNvSpPr>
            <a:spLocks noChangeShapeType="1"/>
          </p:cNvSpPr>
          <p:nvPr/>
        </p:nvSpPr>
        <p:spPr bwMode="auto">
          <a:xfrm flipV="1">
            <a:off x="6054725" y="44958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49"/>
          <p:cNvSpPr>
            <a:spLocks noChangeShapeType="1"/>
          </p:cNvSpPr>
          <p:nvPr/>
        </p:nvSpPr>
        <p:spPr bwMode="auto">
          <a:xfrm flipV="1">
            <a:off x="7800975" y="44958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Text Box 50"/>
          <p:cNvSpPr txBox="1">
            <a:spLocks noChangeArrowheads="1"/>
          </p:cNvSpPr>
          <p:nvPr/>
        </p:nvSpPr>
        <p:spPr bwMode="auto">
          <a:xfrm>
            <a:off x="1958975" y="5343525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255</a:t>
            </a:r>
          </a:p>
        </p:txBody>
      </p:sp>
      <p:sp>
        <p:nvSpPr>
          <p:cNvPr id="47123" name="Text Box 51"/>
          <p:cNvSpPr txBox="1">
            <a:spLocks noChangeArrowheads="1"/>
          </p:cNvSpPr>
          <p:nvPr/>
        </p:nvSpPr>
        <p:spPr bwMode="auto">
          <a:xfrm>
            <a:off x="3860800" y="5343525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255</a:t>
            </a:r>
          </a:p>
        </p:txBody>
      </p:sp>
      <p:sp>
        <p:nvSpPr>
          <p:cNvPr id="47124" name="Text Box 52"/>
          <p:cNvSpPr txBox="1">
            <a:spLocks noChangeArrowheads="1"/>
          </p:cNvSpPr>
          <p:nvPr/>
        </p:nvSpPr>
        <p:spPr bwMode="auto">
          <a:xfrm>
            <a:off x="5661025" y="5343525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255</a:t>
            </a:r>
          </a:p>
        </p:txBody>
      </p:sp>
      <p:sp>
        <p:nvSpPr>
          <p:cNvPr id="47125" name="Text Box 53"/>
          <p:cNvSpPr txBox="1">
            <a:spLocks noChangeArrowheads="1"/>
          </p:cNvSpPr>
          <p:nvPr/>
        </p:nvSpPr>
        <p:spPr bwMode="auto">
          <a:xfrm>
            <a:off x="7612063" y="5343525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Tahoma" charset="0"/>
              </a:rPr>
              <a:t>0</a:t>
            </a:r>
          </a:p>
        </p:txBody>
      </p:sp>
      <p:sp>
        <p:nvSpPr>
          <p:cNvPr id="47126" name="Text Box 54"/>
          <p:cNvSpPr txBox="1">
            <a:spLocks noChangeArrowheads="1"/>
          </p:cNvSpPr>
          <p:nvPr/>
        </p:nvSpPr>
        <p:spPr bwMode="auto">
          <a:xfrm>
            <a:off x="228600" y="1371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Address</a:t>
            </a:r>
          </a:p>
        </p:txBody>
      </p:sp>
      <p:sp>
        <p:nvSpPr>
          <p:cNvPr id="47127" name="Text Box 55"/>
          <p:cNvSpPr txBox="1">
            <a:spLocks noChangeArrowheads="1"/>
          </p:cNvSpPr>
          <p:nvPr/>
        </p:nvSpPr>
        <p:spPr bwMode="auto">
          <a:xfrm>
            <a:off x="461963" y="5243513"/>
            <a:ext cx="1076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Mask</a:t>
            </a:r>
          </a:p>
        </p:txBody>
      </p:sp>
    </p:spTree>
    <p:extLst>
      <p:ext uri="{BB962C8B-B14F-4D97-AF65-F5344CB8AC3E}">
        <p14:creationId xmlns:p14="http://schemas.microsoft.com/office/powerpoint/2010/main" val="136635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Network Layer: Scalability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Number related hosts from a common subnet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1.2.3.0/24 on the left LAN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5.6.7.0/24 on the right LAN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29978" y="638879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F260C023-9B62-9D4B-B0EF-53EA1CEE1E3E}" type="slidenum">
              <a:rPr lang="en-US" sz="1200">
                <a:solidFill>
                  <a:srgbClr val="898989"/>
                </a:solidFill>
              </a:rPr>
              <a:pPr algn="l" eaLnBrk="1" hangingPunct="1"/>
              <a:t>41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996950" y="4500382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1301750" y="41955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6"/>
          <p:cNvSpPr>
            <a:spLocks noChangeShapeType="1"/>
          </p:cNvSpPr>
          <p:nvPr/>
        </p:nvSpPr>
        <p:spPr bwMode="auto">
          <a:xfrm>
            <a:off x="2216150" y="41955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>
            <a:off x="3282950" y="41955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993775" y="3909832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889125" y="3890782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2955925" y="3890782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1125538" y="451467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LAN 1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2520950" y="3814582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...</a:t>
            </a:r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5645150" y="4500382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5949950" y="41955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864350" y="41955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7931150" y="41955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17"/>
          <p:cNvSpPr>
            <a:spLocks noChangeArrowheads="1"/>
          </p:cNvSpPr>
          <p:nvPr/>
        </p:nvSpPr>
        <p:spPr bwMode="auto">
          <a:xfrm>
            <a:off x="5641975" y="3909832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71" name="Rectangle 18"/>
          <p:cNvSpPr>
            <a:spLocks noChangeArrowheads="1"/>
          </p:cNvSpPr>
          <p:nvPr/>
        </p:nvSpPr>
        <p:spPr bwMode="auto">
          <a:xfrm>
            <a:off x="6537325" y="3890782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72" name="Rectangle 19"/>
          <p:cNvSpPr>
            <a:spLocks noChangeArrowheads="1"/>
          </p:cNvSpPr>
          <p:nvPr/>
        </p:nvSpPr>
        <p:spPr bwMode="auto">
          <a:xfrm>
            <a:off x="7604125" y="3890782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Helvetica" charset="0"/>
              </a:rPr>
              <a:t>host</a:t>
            </a:r>
          </a:p>
        </p:txBody>
      </p:sp>
      <p:sp>
        <p:nvSpPr>
          <p:cNvPr id="49173" name="Text Box 20"/>
          <p:cNvSpPr txBox="1">
            <a:spLocks noChangeArrowheads="1"/>
          </p:cNvSpPr>
          <p:nvPr/>
        </p:nvSpPr>
        <p:spPr bwMode="auto">
          <a:xfrm>
            <a:off x="7069138" y="4500382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LAN 2</a:t>
            </a:r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7169150" y="3814582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...</a:t>
            </a:r>
          </a:p>
        </p:txBody>
      </p:sp>
      <p:sp>
        <p:nvSpPr>
          <p:cNvPr id="49175" name="AutoShape 22"/>
          <p:cNvSpPr>
            <a:spLocks noChangeArrowheads="1"/>
          </p:cNvSpPr>
          <p:nvPr/>
        </p:nvSpPr>
        <p:spPr bwMode="auto">
          <a:xfrm>
            <a:off x="2520950" y="4805182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dirty="0">
                <a:latin typeface="Helvetica" charset="0"/>
              </a:rPr>
              <a:t>router</a:t>
            </a:r>
          </a:p>
        </p:txBody>
      </p:sp>
      <p:sp>
        <p:nvSpPr>
          <p:cNvPr id="49176" name="AutoShape 23"/>
          <p:cNvSpPr>
            <a:spLocks noChangeArrowheads="1"/>
          </p:cNvSpPr>
          <p:nvPr/>
        </p:nvSpPr>
        <p:spPr bwMode="auto">
          <a:xfrm>
            <a:off x="4349750" y="4805182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dirty="0">
                <a:latin typeface="Helvetica" charset="0"/>
              </a:rPr>
              <a:t>router</a:t>
            </a:r>
          </a:p>
        </p:txBody>
      </p:sp>
      <p:sp>
        <p:nvSpPr>
          <p:cNvPr id="49177" name="Line 24"/>
          <p:cNvSpPr>
            <a:spLocks noChangeShapeType="1"/>
          </p:cNvSpPr>
          <p:nvPr/>
        </p:nvSpPr>
        <p:spPr bwMode="auto">
          <a:xfrm>
            <a:off x="2825750" y="45003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AutoShape 25"/>
          <p:cNvSpPr>
            <a:spLocks noChangeArrowheads="1"/>
          </p:cNvSpPr>
          <p:nvPr/>
        </p:nvSpPr>
        <p:spPr bwMode="auto">
          <a:xfrm>
            <a:off x="6178550" y="4805182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dirty="0">
                <a:latin typeface="Helvetica" charset="0"/>
              </a:rPr>
              <a:t>router</a:t>
            </a:r>
          </a:p>
        </p:txBody>
      </p:sp>
      <p:sp>
        <p:nvSpPr>
          <p:cNvPr id="49179" name="Line 26"/>
          <p:cNvSpPr>
            <a:spLocks noChangeShapeType="1"/>
          </p:cNvSpPr>
          <p:nvPr/>
        </p:nvSpPr>
        <p:spPr bwMode="auto">
          <a:xfrm>
            <a:off x="6483350" y="45003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7"/>
          <p:cNvSpPr>
            <a:spLocks noChangeShapeType="1"/>
          </p:cNvSpPr>
          <p:nvPr/>
        </p:nvSpPr>
        <p:spPr bwMode="auto">
          <a:xfrm>
            <a:off x="3130550" y="4957582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8"/>
          <p:cNvSpPr>
            <a:spLocks noChangeShapeType="1"/>
          </p:cNvSpPr>
          <p:nvPr/>
        </p:nvSpPr>
        <p:spPr bwMode="auto">
          <a:xfrm>
            <a:off x="4959350" y="4957582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Text Box 29"/>
          <p:cNvSpPr txBox="1">
            <a:spLocks noChangeArrowheads="1"/>
          </p:cNvSpPr>
          <p:nvPr/>
        </p:nvSpPr>
        <p:spPr bwMode="auto">
          <a:xfrm>
            <a:off x="3408363" y="4957582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WAN</a:t>
            </a:r>
          </a:p>
        </p:txBody>
      </p:sp>
      <p:sp>
        <p:nvSpPr>
          <p:cNvPr id="49183" name="Text Box 30"/>
          <p:cNvSpPr txBox="1">
            <a:spLocks noChangeArrowheads="1"/>
          </p:cNvSpPr>
          <p:nvPr/>
        </p:nvSpPr>
        <p:spPr bwMode="auto">
          <a:xfrm>
            <a:off x="5235575" y="4957582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WAN</a:t>
            </a:r>
          </a:p>
        </p:txBody>
      </p:sp>
      <p:sp>
        <p:nvSpPr>
          <p:cNvPr id="49184" name="Text Box 31"/>
          <p:cNvSpPr txBox="1">
            <a:spLocks noChangeArrowheads="1"/>
          </p:cNvSpPr>
          <p:nvPr/>
        </p:nvSpPr>
        <p:spPr bwMode="auto">
          <a:xfrm>
            <a:off x="501650" y="3489145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49185" name="Text Box 32"/>
          <p:cNvSpPr txBox="1">
            <a:spLocks noChangeArrowheads="1"/>
          </p:cNvSpPr>
          <p:nvPr/>
        </p:nvSpPr>
        <p:spPr bwMode="auto">
          <a:xfrm>
            <a:off x="1692275" y="3489145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49186" name="Text Box 33"/>
          <p:cNvSpPr txBox="1">
            <a:spLocks noChangeArrowheads="1"/>
          </p:cNvSpPr>
          <p:nvPr/>
        </p:nvSpPr>
        <p:spPr bwMode="auto">
          <a:xfrm>
            <a:off x="2835275" y="3489145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49187" name="Text Box 34"/>
          <p:cNvSpPr txBox="1">
            <a:spLocks noChangeArrowheads="1"/>
          </p:cNvSpPr>
          <p:nvPr/>
        </p:nvSpPr>
        <p:spPr bwMode="auto">
          <a:xfrm>
            <a:off x="5110163" y="3489145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49188" name="Text Box 35"/>
          <p:cNvSpPr txBox="1">
            <a:spLocks noChangeArrowheads="1"/>
          </p:cNvSpPr>
          <p:nvPr/>
        </p:nvSpPr>
        <p:spPr bwMode="auto">
          <a:xfrm>
            <a:off x="6261100" y="3489145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49189" name="Text Box 36"/>
          <p:cNvSpPr txBox="1">
            <a:spLocks noChangeArrowheads="1"/>
          </p:cNvSpPr>
          <p:nvPr/>
        </p:nvSpPr>
        <p:spPr bwMode="auto">
          <a:xfrm>
            <a:off x="7443788" y="3489145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5.6.7.212</a:t>
            </a:r>
          </a:p>
        </p:txBody>
      </p:sp>
      <p:sp>
        <p:nvSpPr>
          <p:cNvPr id="868389" name="Text Box 37"/>
          <p:cNvSpPr txBox="1">
            <a:spLocks noChangeArrowheads="1"/>
          </p:cNvSpPr>
          <p:nvPr/>
        </p:nvSpPr>
        <p:spPr bwMode="auto">
          <a:xfrm>
            <a:off x="3352800" y="5505270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868390" name="Text Box 38"/>
          <p:cNvSpPr txBox="1">
            <a:spLocks noChangeArrowheads="1"/>
          </p:cNvSpPr>
          <p:nvPr/>
        </p:nvSpPr>
        <p:spPr bwMode="auto">
          <a:xfrm>
            <a:off x="3365500" y="5889445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868391" name="AutoShape 39"/>
          <p:cNvSpPr>
            <a:spLocks noChangeArrowheads="1"/>
          </p:cNvSpPr>
          <p:nvPr/>
        </p:nvSpPr>
        <p:spPr bwMode="auto">
          <a:xfrm>
            <a:off x="5068888" y="5911670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92" name="AutoShape 40"/>
          <p:cNvSpPr>
            <a:spLocks noChangeArrowheads="1"/>
          </p:cNvSpPr>
          <p:nvPr/>
        </p:nvSpPr>
        <p:spPr bwMode="auto">
          <a:xfrm flipH="1">
            <a:off x="5067300" y="5565595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98" name="Rectangle 46"/>
          <p:cNvSpPr>
            <a:spLocks noChangeArrowheads="1"/>
          </p:cNvSpPr>
          <p:nvPr/>
        </p:nvSpPr>
        <p:spPr bwMode="auto">
          <a:xfrm>
            <a:off x="3378200" y="5449707"/>
            <a:ext cx="2573338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99" name="Line 47"/>
          <p:cNvSpPr>
            <a:spLocks noChangeShapeType="1"/>
          </p:cNvSpPr>
          <p:nvPr/>
        </p:nvSpPr>
        <p:spPr bwMode="auto">
          <a:xfrm>
            <a:off x="4914900" y="5449707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400" name="Line 48"/>
          <p:cNvSpPr>
            <a:spLocks noChangeShapeType="1"/>
          </p:cNvSpPr>
          <p:nvPr/>
        </p:nvSpPr>
        <p:spPr bwMode="auto">
          <a:xfrm flipV="1">
            <a:off x="3378200" y="5871982"/>
            <a:ext cx="25733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402" name="Text Box 50"/>
          <p:cNvSpPr txBox="1">
            <a:spLocks noChangeArrowheads="1"/>
          </p:cNvSpPr>
          <p:nvPr/>
        </p:nvSpPr>
        <p:spPr bwMode="auto">
          <a:xfrm>
            <a:off x="3532188" y="6332357"/>
            <a:ext cx="2157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37027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89" grpId="0"/>
      <p:bldP spid="868390" grpId="0"/>
      <p:bldP spid="868391" grpId="0" animBg="1"/>
      <p:bldP spid="868392" grpId="0" animBg="1"/>
      <p:bldP spid="868398" grpId="0" animBg="1"/>
      <p:bldP spid="868399" grpId="0" animBg="1"/>
      <p:bldP spid="868400" grpId="0" animBg="1"/>
      <p:bldP spid="8684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Network Layer: Who are You?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idx="1"/>
          </p:nvPr>
        </p:nvSpPr>
        <p:spPr>
          <a:xfrm>
            <a:off x="42333" y="1340643"/>
            <a:ext cx="4693356" cy="53808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Domain Name System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Hierarchical names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E.g.,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gaia.cs.umass.edu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Scalability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Hierarchical directory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Caching of results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Autonomy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Separate name space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Separate servers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15867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3BBBB5C1-478E-BC40-888D-F16B016C8672}" type="slidenum">
              <a:rPr lang="en-US" sz="1200">
                <a:solidFill>
                  <a:srgbClr val="898989"/>
                </a:solidFill>
              </a:rPr>
              <a:pPr algn="l" eaLnBrk="1" hangingPunct="1"/>
              <a:t>42</a:t>
            </a:fld>
            <a:endParaRPr 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249863" y="4962525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4962525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418013" y="5540375"/>
            <a:ext cx="18446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latin typeface="Comic Sans MS" charset="0"/>
              </a:rPr>
              <a:t>requesting host</a:t>
            </a:r>
            <a:endParaRPr lang="en-US" sz="2400" b="0">
              <a:latin typeface="Times New Roman" charset="0"/>
            </a:endParaRPr>
          </a:p>
          <a:p>
            <a:r>
              <a:rPr lang="en-US" sz="1600"/>
              <a:t>cis.poly.edu</a:t>
            </a:r>
            <a:endParaRPr lang="en-US" sz="1600" b="0">
              <a:latin typeface="Times New Roman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7373938" y="5838825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0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5838825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2" name="Group 7"/>
          <p:cNvGrpSpPr>
            <a:grpSpLocks/>
          </p:cNvGrpSpPr>
          <p:nvPr/>
        </p:nvGrpSpPr>
        <p:grpSpPr bwMode="auto">
          <a:xfrm>
            <a:off x="5497513" y="2887663"/>
            <a:ext cx="369887" cy="657225"/>
            <a:chOff x="4180" y="783"/>
            <a:chExt cx="150" cy="307"/>
          </a:xfrm>
        </p:grpSpPr>
        <p:sp>
          <p:nvSpPr>
            <p:cNvPr id="52282" name="AutoShape 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Rectangle 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4" name="Rectangle 1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5" name="AutoShape 1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6" name="Line 1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7" name="Line 1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8" name="Rectangle 1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9" name="Rectangle 1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051550" y="1139825"/>
            <a:ext cx="2011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latin typeface="Comic Sans MS" charset="0"/>
              </a:rPr>
              <a:t>root DNS server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34" name="Line 17"/>
          <p:cNvSpPr>
            <a:spLocks noChangeShapeType="1"/>
          </p:cNvSpPr>
          <p:nvPr/>
        </p:nvSpPr>
        <p:spPr bwMode="auto">
          <a:xfrm flipH="1" flipV="1">
            <a:off x="5546725" y="3575050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8"/>
          <p:cNvSpPr>
            <a:spLocks noChangeShapeType="1"/>
          </p:cNvSpPr>
          <p:nvPr/>
        </p:nvSpPr>
        <p:spPr bwMode="auto">
          <a:xfrm flipV="1">
            <a:off x="5661025" y="1879600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9"/>
          <p:cNvSpPr>
            <a:spLocks noChangeShapeType="1"/>
          </p:cNvSpPr>
          <p:nvPr/>
        </p:nvSpPr>
        <p:spPr bwMode="auto">
          <a:xfrm flipV="1">
            <a:off x="5946775" y="3041650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20"/>
          <p:cNvSpPr>
            <a:spLocks noChangeShapeType="1"/>
          </p:cNvSpPr>
          <p:nvPr/>
        </p:nvSpPr>
        <p:spPr bwMode="auto">
          <a:xfrm flipH="1" flipV="1">
            <a:off x="5946775" y="3213100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21"/>
          <p:cNvSpPr>
            <a:spLocks noChangeShapeType="1"/>
          </p:cNvSpPr>
          <p:nvPr/>
        </p:nvSpPr>
        <p:spPr bwMode="auto">
          <a:xfrm flipH="1">
            <a:off x="5870575" y="2108200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22"/>
          <p:cNvSpPr>
            <a:spLocks noChangeShapeType="1"/>
          </p:cNvSpPr>
          <p:nvPr/>
        </p:nvSpPr>
        <p:spPr bwMode="auto">
          <a:xfrm>
            <a:off x="5737225" y="3603625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0" name="Group 23"/>
          <p:cNvGrpSpPr>
            <a:grpSpLocks/>
          </p:cNvGrpSpPr>
          <p:nvPr/>
        </p:nvGrpSpPr>
        <p:grpSpPr bwMode="auto">
          <a:xfrm>
            <a:off x="3505200" y="2943225"/>
            <a:ext cx="1998663" cy="611188"/>
            <a:chOff x="2800" y="2132"/>
            <a:chExt cx="1259" cy="385"/>
          </a:xfrm>
        </p:grpSpPr>
        <p:sp>
          <p:nvSpPr>
            <p:cNvPr id="52280" name="Rectangle 24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Text Box 25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r>
                <a:rPr lang="en-US" sz="1800" b="0" dirty="0">
                  <a:latin typeface="Comic Sans MS" charset="0"/>
                </a:rPr>
                <a:t>local DNS server</a:t>
              </a:r>
              <a:endParaRPr lang="en-US" sz="2400" b="0" dirty="0">
                <a:latin typeface="Times New Roman" charset="0"/>
              </a:endParaRPr>
            </a:p>
            <a:p>
              <a:r>
                <a:rPr lang="en-US" sz="1600" dirty="0" err="1"/>
                <a:t>dns.poly.edu</a:t>
              </a:r>
              <a:endParaRPr lang="en-US" sz="1600" b="0" dirty="0">
                <a:latin typeface="Times New Roman" charset="0"/>
              </a:endParaRPr>
            </a:p>
          </p:txBody>
        </p:sp>
      </p:grpSp>
      <p:sp>
        <p:nvSpPr>
          <p:cNvPr id="52241" name="Text Box 26"/>
          <p:cNvSpPr txBox="1">
            <a:spLocks noChangeArrowheads="1"/>
          </p:cNvSpPr>
          <p:nvPr/>
        </p:nvSpPr>
        <p:spPr bwMode="auto">
          <a:xfrm>
            <a:off x="5257800" y="4430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2242" name="Text Box 27"/>
          <p:cNvSpPr txBox="1">
            <a:spLocks noChangeArrowheads="1"/>
          </p:cNvSpPr>
          <p:nvPr/>
        </p:nvSpPr>
        <p:spPr bwMode="auto">
          <a:xfrm>
            <a:off x="5800725" y="2097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2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2243" name="Text Box 28"/>
          <p:cNvSpPr txBox="1">
            <a:spLocks noChangeArrowheads="1"/>
          </p:cNvSpPr>
          <p:nvPr/>
        </p:nvSpPr>
        <p:spPr bwMode="auto">
          <a:xfrm>
            <a:off x="6238875" y="2335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3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2244" name="Text Box 29"/>
          <p:cNvSpPr txBox="1">
            <a:spLocks noChangeArrowheads="1"/>
          </p:cNvSpPr>
          <p:nvPr/>
        </p:nvSpPr>
        <p:spPr bwMode="auto">
          <a:xfrm>
            <a:off x="6553200" y="274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4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2245" name="Text Box 30"/>
          <p:cNvSpPr txBox="1">
            <a:spLocks noChangeArrowheads="1"/>
          </p:cNvSpPr>
          <p:nvPr/>
        </p:nvSpPr>
        <p:spPr bwMode="auto">
          <a:xfrm>
            <a:off x="6583363" y="3232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5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2246" name="Text Box 31"/>
          <p:cNvSpPr txBox="1">
            <a:spLocks noChangeArrowheads="1"/>
          </p:cNvSpPr>
          <p:nvPr/>
        </p:nvSpPr>
        <p:spPr bwMode="auto">
          <a:xfrm>
            <a:off x="7180263" y="42719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6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52247" name="Group 32"/>
          <p:cNvGrpSpPr>
            <a:grpSpLocks/>
          </p:cNvGrpSpPr>
          <p:nvPr/>
        </p:nvGrpSpPr>
        <p:grpSpPr bwMode="auto">
          <a:xfrm>
            <a:off x="6611938" y="1468438"/>
            <a:ext cx="369887" cy="657225"/>
            <a:chOff x="4180" y="783"/>
            <a:chExt cx="150" cy="307"/>
          </a:xfrm>
        </p:grpSpPr>
        <p:sp>
          <p:nvSpPr>
            <p:cNvPr id="52272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3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4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5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48" name="Group 41"/>
          <p:cNvGrpSpPr>
            <a:grpSpLocks/>
          </p:cNvGrpSpPr>
          <p:nvPr/>
        </p:nvGrpSpPr>
        <p:grpSpPr bwMode="auto">
          <a:xfrm>
            <a:off x="7440613" y="2897188"/>
            <a:ext cx="369887" cy="657225"/>
            <a:chOff x="4180" y="783"/>
            <a:chExt cx="150" cy="307"/>
          </a:xfrm>
        </p:grpSpPr>
        <p:sp>
          <p:nvSpPr>
            <p:cNvPr id="52264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49" name="Group 50"/>
          <p:cNvGrpSpPr>
            <a:grpSpLocks/>
          </p:cNvGrpSpPr>
          <p:nvPr/>
        </p:nvGrpSpPr>
        <p:grpSpPr bwMode="auto">
          <a:xfrm>
            <a:off x="7421563" y="4516438"/>
            <a:ext cx="369887" cy="657225"/>
            <a:chOff x="4180" y="783"/>
            <a:chExt cx="150" cy="307"/>
          </a:xfrm>
        </p:grpSpPr>
        <p:sp>
          <p:nvSpPr>
            <p:cNvPr id="52256" name="AutoShape 5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Rectangle 5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Rectangle 5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AutoShape 5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Line 5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Line 5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2" name="Rectangle 5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Rectangle 5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50" name="Text Box 59"/>
          <p:cNvSpPr txBox="1">
            <a:spLocks noChangeArrowheads="1"/>
          </p:cNvSpPr>
          <p:nvPr/>
        </p:nvSpPr>
        <p:spPr bwMode="auto">
          <a:xfrm>
            <a:off x="6503988" y="5164138"/>
            <a:ext cx="2617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>
                <a:latin typeface="Comic Sans MS" charset="0"/>
              </a:rPr>
              <a:t>authoritative DNS server</a:t>
            </a:r>
            <a:endParaRPr lang="en-US" sz="2400" b="0">
              <a:latin typeface="Times New Roman" charset="0"/>
            </a:endParaRPr>
          </a:p>
          <a:p>
            <a:r>
              <a:rPr lang="en-US" sz="1600"/>
              <a:t>dns.cs.umass.edu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51" name="Text Box 60"/>
          <p:cNvSpPr txBox="1">
            <a:spLocks noChangeArrowheads="1"/>
          </p:cNvSpPr>
          <p:nvPr/>
        </p:nvSpPr>
        <p:spPr bwMode="auto">
          <a:xfrm>
            <a:off x="6553200" y="4302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7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2252" name="Text Box 61"/>
          <p:cNvSpPr txBox="1">
            <a:spLocks noChangeArrowheads="1"/>
          </p:cNvSpPr>
          <p:nvPr/>
        </p:nvSpPr>
        <p:spPr bwMode="auto">
          <a:xfrm>
            <a:off x="5810250" y="4449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  <a:latin typeface="Arial" charset="0"/>
              </a:rPr>
              <a:t>8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2253" name="Line 62"/>
          <p:cNvSpPr>
            <a:spLocks noChangeShapeType="1"/>
          </p:cNvSpPr>
          <p:nvPr/>
        </p:nvSpPr>
        <p:spPr bwMode="auto">
          <a:xfrm>
            <a:off x="5880100" y="3373438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Line 63"/>
          <p:cNvSpPr>
            <a:spLocks noChangeShapeType="1"/>
          </p:cNvSpPr>
          <p:nvPr/>
        </p:nvSpPr>
        <p:spPr bwMode="auto">
          <a:xfrm flipH="1" flipV="1">
            <a:off x="5840413" y="3489325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Text Box 64"/>
          <p:cNvSpPr txBox="1">
            <a:spLocks noChangeArrowheads="1"/>
          </p:cNvSpPr>
          <p:nvPr/>
        </p:nvSpPr>
        <p:spPr bwMode="auto">
          <a:xfrm>
            <a:off x="6811963" y="2511425"/>
            <a:ext cx="201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800" b="0">
                <a:latin typeface="Comic Sans MS" charset="0"/>
              </a:rPr>
              <a:t>TLD DNS server</a:t>
            </a:r>
            <a:endParaRPr lang="en-US" sz="16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4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6136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B279B25B-1D02-ED40-84C3-661C8B1588B5}" type="slidenum">
              <a:rPr lang="en-US" sz="1200">
                <a:solidFill>
                  <a:srgbClr val="898989"/>
                </a:solidFill>
              </a:rPr>
              <a:pPr algn="l" eaLnBrk="1" hangingPunct="1"/>
              <a:t>43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Transport Layer: Two Main Ideas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Demultiplexing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port numbers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Error detection: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checksums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747713" y="3022421"/>
            <a:ext cx="1295400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167313" y="2546171"/>
            <a:ext cx="3505200" cy="1981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6677025" y="2665233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defTabSz="912813" eaLnBrk="0" hangingPunct="0"/>
            <a:r>
              <a:rPr lang="en-US" sz="1600">
                <a:latin typeface="Helvetica" charset="0"/>
              </a:rPr>
              <a:t>Web server</a:t>
            </a:r>
          </a:p>
          <a:p>
            <a:pPr defTabSz="912813" eaLnBrk="0" hangingPunct="0"/>
            <a:r>
              <a:rPr lang="en-US" sz="1600">
                <a:latin typeface="Helvetica" charset="0"/>
              </a:rPr>
              <a:t>(</a:t>
            </a:r>
            <a:r>
              <a:rPr lang="en-US" sz="1600">
                <a:solidFill>
                  <a:srgbClr val="0000FF"/>
                </a:solidFill>
                <a:latin typeface="Helvetica" charset="0"/>
              </a:rPr>
              <a:t>port 80</a:t>
            </a:r>
            <a:r>
              <a:rPr lang="en-US" sz="1600">
                <a:latin typeface="Helvetica" charset="0"/>
              </a:rPr>
              <a:t>)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731838" y="2630308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Helvetica" charset="0"/>
              </a:rPr>
              <a:t>Client host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5395913" y="2173108"/>
            <a:ext cx="296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Helvetica" charset="0"/>
              </a:rPr>
              <a:t>Server host </a:t>
            </a:r>
            <a:r>
              <a:rPr lang="en-US" sz="1800">
                <a:solidFill>
                  <a:srgbClr val="009900"/>
                </a:solidFill>
                <a:latin typeface="Helvetica" charset="0"/>
              </a:rPr>
              <a:t>128.2.194.242</a:t>
            </a:r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V="1">
            <a:off x="1890713" y="3536771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6691313" y="3612971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defTabSz="912813" eaLnBrk="0" hangingPunct="0"/>
            <a:r>
              <a:rPr lang="en-US" sz="1600">
                <a:latin typeface="Helvetica" charset="0"/>
              </a:rPr>
              <a:t>Echo server</a:t>
            </a:r>
          </a:p>
          <a:p>
            <a:pPr defTabSz="912813" eaLnBrk="0" hangingPunct="0"/>
            <a:r>
              <a:rPr lang="en-US" sz="1600">
                <a:latin typeface="Helvetica" charset="0"/>
              </a:rPr>
              <a:t>(port 7)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2127250" y="2485846"/>
            <a:ext cx="293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Service request for</a:t>
            </a:r>
          </a:p>
          <a:p>
            <a:r>
              <a:rPr lang="en-US">
                <a:solidFill>
                  <a:srgbClr val="009900"/>
                </a:solidFill>
                <a:latin typeface="Helvetica" charset="0"/>
              </a:rPr>
              <a:t>128.2.194.242</a:t>
            </a:r>
            <a:r>
              <a:rPr lang="en-US">
                <a:latin typeface="Helvetica" charset="0"/>
              </a:rPr>
              <a:t>:</a:t>
            </a:r>
            <a:r>
              <a:rPr lang="en-US">
                <a:solidFill>
                  <a:srgbClr val="0000FF"/>
                </a:solidFill>
                <a:latin typeface="Helvetica" charset="0"/>
              </a:rPr>
              <a:t>80</a:t>
            </a:r>
          </a:p>
          <a:p>
            <a:r>
              <a:rPr lang="en-US">
                <a:latin typeface="Helvetica" charset="0"/>
              </a:rPr>
              <a:t>(i.e., the Web server)</a:t>
            </a:r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 flipV="1">
            <a:off x="6310313" y="3231971"/>
            <a:ext cx="4572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3"/>
          <p:cNvSpPr>
            <a:spLocks noChangeArrowheads="1"/>
          </p:cNvSpPr>
          <p:nvPr/>
        </p:nvSpPr>
        <p:spPr bwMode="auto">
          <a:xfrm>
            <a:off x="5319713" y="3308171"/>
            <a:ext cx="10668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Helvetica" charset="0"/>
              </a:rPr>
              <a:t>OS</a:t>
            </a:r>
          </a:p>
        </p:txBody>
      </p:sp>
      <p:sp>
        <p:nvSpPr>
          <p:cNvPr id="23567" name="Oval 14"/>
          <p:cNvSpPr>
            <a:spLocks noChangeArrowheads="1"/>
          </p:cNvSpPr>
          <p:nvPr/>
        </p:nvSpPr>
        <p:spPr bwMode="auto">
          <a:xfrm>
            <a:off x="922338" y="3347858"/>
            <a:ext cx="996950" cy="45085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defTabSz="912813" eaLnBrk="0" hangingPunct="0"/>
            <a:r>
              <a:rPr lang="en-US" sz="1600">
                <a:latin typeface="Helvetica" charset="0"/>
              </a:rPr>
              <a:t>Client</a:t>
            </a:r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1970441" y="5181597"/>
            <a:ext cx="4762500" cy="8826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1970441" y="5181597"/>
            <a:ext cx="730250" cy="884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2086328" y="5411785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IP</a:t>
            </a:r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3891316" y="5411785"/>
            <a:ext cx="125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sp>
        <p:nvSpPr>
          <p:cNvPr id="23572" name="AutoShape 19"/>
          <p:cNvSpPr>
            <a:spLocks/>
          </p:cNvSpPr>
          <p:nvPr/>
        </p:nvSpPr>
        <p:spPr bwMode="auto">
          <a:xfrm rot="-5400000">
            <a:off x="4544572" y="4374354"/>
            <a:ext cx="344487" cy="3956050"/>
          </a:xfrm>
          <a:prstGeom prst="leftBrace">
            <a:avLst>
              <a:gd name="adj1" fmla="val 956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3497616" y="6475410"/>
            <a:ext cx="277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detect corruption</a:t>
            </a:r>
          </a:p>
        </p:txBody>
      </p:sp>
    </p:spTree>
    <p:extLst>
      <p:ext uri="{BB962C8B-B14F-4D97-AF65-F5344CB8AC3E}">
        <p14:creationId xmlns:p14="http://schemas.microsoft.com/office/powerpoint/2010/main" val="18989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15866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69C934E0-18CC-F545-BBBB-8F3FEF1E3377}" type="slidenum">
              <a:rPr lang="en-US" sz="1200">
                <a:solidFill>
                  <a:srgbClr val="898989"/>
                </a:solidFill>
              </a:rPr>
              <a:pPr algn="l" eaLnBrk="1" hangingPunct="1"/>
              <a:t>44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5603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Transport Layer: User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Datagram Protocol (UDP)</a:t>
            </a:r>
          </a:p>
        </p:txBody>
      </p:sp>
      <p:sp>
        <p:nvSpPr>
          <p:cNvPr id="2560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2800" cy="4525963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Datagram messaging service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Demultiplexing</a:t>
            </a:r>
            <a:r>
              <a:rPr lang="en-US" dirty="0">
                <a:latin typeface="Calibri" charset="0"/>
                <a:ea typeface="ＭＳ Ｐゴシック" charset="0"/>
              </a:rPr>
              <a:t>: port numbers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Detecting corruption: checksum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Lightweight communication between processes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Send and receive messages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Avoid overhead of ordered, reliable delivery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878314" y="4910664"/>
            <a:ext cx="1760538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638852" y="4910664"/>
            <a:ext cx="1760537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878314" y="5444064"/>
            <a:ext cx="1760538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4638852" y="5444064"/>
            <a:ext cx="1760537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2878314" y="5977464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6400977" y="5977464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3162477" y="5028139"/>
            <a:ext cx="1295400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buSzPct val="150000"/>
            </a:pPr>
            <a:r>
              <a:rPr lang="en-US" sz="1800" b="0">
                <a:latin typeface="Comic Sans MS" charset="0"/>
              </a:rPr>
              <a:t> SRC port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4867452" y="5028139"/>
            <a:ext cx="1295400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buSzPct val="150000"/>
            </a:pPr>
            <a:r>
              <a:rPr lang="en-US" sz="1800" b="0">
                <a:latin typeface="Comic Sans MS" charset="0"/>
              </a:rPr>
              <a:t> DST port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3162477" y="5534552"/>
            <a:ext cx="129540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buSzPct val="150000"/>
            </a:pPr>
            <a:r>
              <a:rPr lang="en-US" sz="1800" b="0">
                <a:latin typeface="Comic Sans MS" charset="0"/>
              </a:rPr>
              <a:t>checksum</a:t>
            </a: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5115102" y="5534552"/>
            <a:ext cx="8953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buSzPct val="150000"/>
            </a:pPr>
            <a:r>
              <a:rPr lang="en-US" sz="1800" b="0">
                <a:latin typeface="Comic Sans MS" charset="0"/>
              </a:rPr>
              <a:t>length</a:t>
            </a: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4276902" y="6206064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buSzPct val="150000"/>
            </a:pPr>
            <a:r>
              <a:rPr lang="en-US" sz="1800" b="0">
                <a:latin typeface="Comic Sans MS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8255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Transport Layer: Transmission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Protocol (TCP)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Stream-of-bytes service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Sends and receives a stream of bytes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Reliable, in-order delivery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Corruption: checksums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Detect loss/reordering: sequence numbers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Reliable delivery: acknowledgments and retransmissions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Connection oriented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Explicit set-up and tear-down of TCP connection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Flow control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Prevent overflow of the receiver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dirty="0">
                <a:latin typeface="Calibri" charset="0"/>
                <a:ea typeface="ＭＳ Ｐゴシック" charset="0"/>
              </a:rPr>
              <a:t>s buffer space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Congestion control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Adapt to network congestion for the greater good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CE0C5E0-56DD-2244-B0E6-2B09EA86D099}" type="slidenum">
              <a:rPr lang="en-US" sz="1200">
                <a:solidFill>
                  <a:srgbClr val="898989"/>
                </a:solidFill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2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build="p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700" dirty="0" smtClean="0">
                <a:latin typeface="Calibri" charset="0"/>
                <a:ea typeface="ＭＳ Ｐゴシック" charset="0"/>
                <a:cs typeface="ＭＳ Ｐゴシック" charset="0"/>
              </a:rPr>
              <a:t>Application Layer: </a:t>
            </a:r>
            <a:r>
              <a:rPr lang="en-US" sz="3700" dirty="0" err="1">
                <a:latin typeface="Calibri" charset="0"/>
                <a:ea typeface="ＭＳ Ｐゴシック" charset="0"/>
                <a:cs typeface="ＭＳ Ｐゴシック" charset="0"/>
              </a:rPr>
              <a:t>HyperText</a:t>
            </a:r>
            <a:r>
              <a:rPr lang="en-US" sz="3700" dirty="0">
                <a:latin typeface="Calibri" charset="0"/>
                <a:ea typeface="ＭＳ Ｐゴシック" charset="0"/>
                <a:cs typeface="ＭＳ Ｐゴシック" charset="0"/>
              </a:rPr>
              <a:t> Transfer Protocol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7784179-F14A-8340-82AC-DB4E49A01543}" type="slidenum">
              <a:rPr lang="en-US" sz="1200">
                <a:solidFill>
                  <a:srgbClr val="898989"/>
                </a:solidFill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12775" y="1514475"/>
            <a:ext cx="7185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0000FF"/>
                </a:solidFill>
                <a:latin typeface="Tahoma" charset="0"/>
              </a:rPr>
              <a:t>GET /courses/archive/spr12/cos461/ HTTP/1.1</a:t>
            </a:r>
          </a:p>
          <a:p>
            <a:pPr algn="l" eaLnBrk="1" hangingPunct="1"/>
            <a:r>
              <a:rPr lang="en-US" sz="2400" b="0">
                <a:latin typeface="Tahoma" charset="0"/>
              </a:rPr>
              <a:t>Host: www.cs.princeton.edu</a:t>
            </a:r>
          </a:p>
          <a:p>
            <a:pPr algn="l" eaLnBrk="1" hangingPunct="1"/>
            <a:r>
              <a:rPr lang="en-US" sz="2400" b="0">
                <a:solidFill>
                  <a:schemeClr val="tx2"/>
                </a:solidFill>
                <a:latin typeface="Tahoma" charset="0"/>
              </a:rPr>
              <a:t>User-Agent: Mozilla/4.03</a:t>
            </a:r>
          </a:p>
          <a:p>
            <a:pPr algn="l" eaLnBrk="1" hangingPunct="1"/>
            <a:r>
              <a:rPr lang="en-US" sz="2400" b="0">
                <a:latin typeface="Tahoma" charset="0"/>
              </a:rPr>
              <a:t>CRLF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1650" y="1471613"/>
            <a:ext cx="6950075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2089150" y="3644900"/>
            <a:ext cx="6623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0000FF"/>
                </a:solidFill>
                <a:latin typeface="Tahoma" charset="0"/>
              </a:rPr>
              <a:t>HTTP/1.1 200 OK</a:t>
            </a:r>
          </a:p>
          <a:p>
            <a:pPr algn="l" eaLnBrk="1" hangingPunct="1"/>
            <a:r>
              <a:rPr lang="en-US" sz="2400" b="0">
                <a:latin typeface="Tahoma" charset="0"/>
              </a:rPr>
              <a:t>Date: Mon, 6 Feb 2012 13:09:03 GMT</a:t>
            </a:r>
          </a:p>
          <a:p>
            <a:pPr algn="l" eaLnBrk="1" hangingPunct="1"/>
            <a:r>
              <a:rPr lang="en-US" sz="2400" b="0">
                <a:latin typeface="Tahoma" charset="0"/>
              </a:rPr>
              <a:t>Server: Netscape-Enterprise/3.5.1</a:t>
            </a:r>
          </a:p>
          <a:p>
            <a:pPr algn="l" eaLnBrk="1" hangingPunct="1"/>
            <a:r>
              <a:rPr lang="en-US" sz="2400" b="0">
                <a:latin typeface="Tahoma" charset="0"/>
              </a:rPr>
              <a:t>Last-Modified: Mon, 7 Feb  2011 11:12:23 GMT</a:t>
            </a:r>
          </a:p>
          <a:p>
            <a:pPr algn="l" eaLnBrk="1" hangingPunct="1"/>
            <a:r>
              <a:rPr lang="en-US" sz="2400" b="0">
                <a:latin typeface="Tahoma" charset="0"/>
              </a:rPr>
              <a:t>Content-Length: 21</a:t>
            </a:r>
          </a:p>
          <a:p>
            <a:pPr algn="l" eaLnBrk="1" hangingPunct="1"/>
            <a:r>
              <a:rPr lang="en-US" sz="2400" b="0">
                <a:latin typeface="Tahoma" charset="0"/>
              </a:rPr>
              <a:t>CRLF</a:t>
            </a:r>
          </a:p>
          <a:p>
            <a:pPr algn="l" eaLnBrk="1" hangingPunct="1"/>
            <a:r>
              <a:rPr lang="en-US" sz="2400" b="0">
                <a:solidFill>
                  <a:srgbClr val="FF3300"/>
                </a:solidFill>
                <a:latin typeface="Tahoma" charset="0"/>
              </a:rPr>
              <a:t>Site under construction</a:t>
            </a: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998663" y="3582988"/>
            <a:ext cx="6815137" cy="2686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491413" y="2047875"/>
            <a:ext cx="1452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latin typeface="Tahoma" charset="0"/>
              </a:rPr>
              <a:t>Request</a:t>
            </a: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298450" y="4976813"/>
            <a:ext cx="1685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latin typeface="Tahoma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12358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0" grpId="0"/>
      <p:bldP spid="681991" grpId="0" animBg="1"/>
      <p:bldP spid="68199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Relationship Between Layers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B867E6E-74C7-9743-A719-DDF6DA673BCB}" type="slidenum">
              <a:rPr lang="en-US" sz="1200">
                <a:solidFill>
                  <a:srgbClr val="898989"/>
                </a:solidFill>
              </a:rPr>
              <a:pPr eaLnBrk="1" hangingPunct="1"/>
              <a:t>47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49530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2133600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2133600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40386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49530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56388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6" idx="7"/>
            <a:endCxn id="9" idx="2"/>
          </p:cNvCxnSpPr>
          <p:nvPr/>
        </p:nvCxnSpPr>
        <p:spPr>
          <a:xfrm rot="5400000" flipH="1" flipV="1">
            <a:off x="2824956" y="4394994"/>
            <a:ext cx="617538" cy="74295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>
          <a:xfrm rot="16200000" flipH="1">
            <a:off x="3916362" y="5124451"/>
            <a:ext cx="1006475" cy="26670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6"/>
            <a:endCxn id="10" idx="2"/>
          </p:cNvCxnSpPr>
          <p:nvPr/>
        </p:nvCxnSpPr>
        <p:spPr>
          <a:xfrm flipV="1">
            <a:off x="5334000" y="5372100"/>
            <a:ext cx="762000" cy="68580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6800" y="1676400"/>
            <a:ext cx="70866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6800" y="3962400"/>
            <a:ext cx="7086600" cy="25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6" name="Straight Connector 25"/>
          <p:cNvCxnSpPr>
            <a:stCxn id="8" idx="6"/>
            <a:endCxn id="7" idx="2"/>
          </p:cNvCxnSpPr>
          <p:nvPr/>
        </p:nvCxnSpPr>
        <p:spPr>
          <a:xfrm>
            <a:off x="2895600" y="2552700"/>
            <a:ext cx="3200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4"/>
            <a:endCxn id="6" idx="0"/>
          </p:cNvCxnSpPr>
          <p:nvPr/>
        </p:nvCxnSpPr>
        <p:spPr>
          <a:xfrm rot="5400000">
            <a:off x="1447801" y="3962400"/>
            <a:ext cx="1981200" cy="317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563394" y="3961606"/>
            <a:ext cx="19812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8" name="TextBox 30"/>
          <p:cNvSpPr txBox="1">
            <a:spLocks noChangeArrowheads="1"/>
          </p:cNvSpPr>
          <p:nvPr/>
        </p:nvSpPr>
        <p:spPr bwMode="auto">
          <a:xfrm>
            <a:off x="3968750" y="2057400"/>
            <a:ext cx="78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link</a:t>
            </a:r>
          </a:p>
        </p:txBody>
      </p:sp>
      <p:sp>
        <p:nvSpPr>
          <p:cNvPr id="20499" name="TextBox 38"/>
          <p:cNvSpPr txBox="1">
            <a:spLocks noChangeArrowheads="1"/>
          </p:cNvSpPr>
          <p:nvPr/>
        </p:nvSpPr>
        <p:spPr bwMode="auto">
          <a:xfrm>
            <a:off x="6892925" y="1905000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name</a:t>
            </a:r>
          </a:p>
        </p:txBody>
      </p:sp>
      <p:sp>
        <p:nvSpPr>
          <p:cNvPr id="20500" name="TextBox 39"/>
          <p:cNvSpPr txBox="1">
            <a:spLocks noChangeArrowheads="1"/>
          </p:cNvSpPr>
          <p:nvPr/>
        </p:nvSpPr>
        <p:spPr bwMode="auto">
          <a:xfrm>
            <a:off x="3733800" y="2524125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420023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Discovery: Mapping </a:t>
            </a: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</a:t>
            </a:r>
            <a:r>
              <a:rPr lang="en-US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Address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86A49F3-5EEC-FD45-91AE-2D354A3215F7}" type="slidenum">
              <a:rPr lang="en-US" sz="1200">
                <a:solidFill>
                  <a:srgbClr val="898989"/>
                </a:solidFill>
              </a:rPr>
              <a:pPr eaLnBrk="1" hangingPunct="1"/>
              <a:t>48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49530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2133600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2133600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40386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49530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56388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6" idx="7"/>
            <a:endCxn id="9" idx="2"/>
          </p:cNvCxnSpPr>
          <p:nvPr/>
        </p:nvCxnSpPr>
        <p:spPr>
          <a:xfrm rot="5400000" flipH="1" flipV="1">
            <a:off x="2824956" y="4394994"/>
            <a:ext cx="617538" cy="74295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>
          <a:xfrm rot="16200000" flipH="1">
            <a:off x="3916362" y="5124451"/>
            <a:ext cx="1006475" cy="26670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6"/>
            <a:endCxn id="10" idx="2"/>
          </p:cNvCxnSpPr>
          <p:nvPr/>
        </p:nvCxnSpPr>
        <p:spPr>
          <a:xfrm flipV="1">
            <a:off x="5334000" y="5372100"/>
            <a:ext cx="762000" cy="68580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6800" y="1676400"/>
            <a:ext cx="70866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6800" y="3962400"/>
            <a:ext cx="7086600" cy="25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6" name="Straight Connector 25"/>
          <p:cNvCxnSpPr>
            <a:stCxn id="8" idx="6"/>
            <a:endCxn id="7" idx="2"/>
          </p:cNvCxnSpPr>
          <p:nvPr/>
        </p:nvCxnSpPr>
        <p:spPr>
          <a:xfrm>
            <a:off x="2895600" y="2552700"/>
            <a:ext cx="3200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4"/>
            <a:endCxn id="6" idx="0"/>
          </p:cNvCxnSpPr>
          <p:nvPr/>
        </p:nvCxnSpPr>
        <p:spPr>
          <a:xfrm rot="5400000">
            <a:off x="1447801" y="3962400"/>
            <a:ext cx="1981200" cy="317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563394" y="3961606"/>
            <a:ext cx="19812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2" name="TextBox 30"/>
          <p:cNvSpPr txBox="1">
            <a:spLocks noChangeArrowheads="1"/>
          </p:cNvSpPr>
          <p:nvPr/>
        </p:nvSpPr>
        <p:spPr bwMode="auto">
          <a:xfrm>
            <a:off x="3968750" y="2057400"/>
            <a:ext cx="78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link</a:t>
            </a:r>
          </a:p>
        </p:txBody>
      </p:sp>
      <p:sp>
        <p:nvSpPr>
          <p:cNvPr id="21523" name="TextBox 31"/>
          <p:cNvSpPr txBox="1">
            <a:spLocks noChangeArrowheads="1"/>
          </p:cNvSpPr>
          <p:nvPr/>
        </p:nvSpPr>
        <p:spPr bwMode="auto">
          <a:xfrm>
            <a:off x="3733800" y="2524125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session</a:t>
            </a:r>
          </a:p>
        </p:txBody>
      </p:sp>
      <p:sp>
        <p:nvSpPr>
          <p:cNvPr id="21524" name="TextBox 35"/>
          <p:cNvSpPr txBox="1">
            <a:spLocks noChangeArrowheads="1"/>
          </p:cNvSpPr>
          <p:nvPr/>
        </p:nvSpPr>
        <p:spPr bwMode="auto">
          <a:xfrm>
            <a:off x="4572000" y="4733925"/>
            <a:ext cx="88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path</a:t>
            </a:r>
          </a:p>
        </p:txBody>
      </p:sp>
      <p:sp>
        <p:nvSpPr>
          <p:cNvPr id="21525" name="TextBox 36"/>
          <p:cNvSpPr txBox="1">
            <a:spLocks noChangeArrowheads="1"/>
          </p:cNvSpPr>
          <p:nvPr/>
        </p:nvSpPr>
        <p:spPr bwMode="auto">
          <a:xfrm>
            <a:off x="6815138" y="1676400"/>
            <a:ext cx="126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name</a:t>
            </a:r>
            <a:endParaRPr lang="en-US" sz="28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1526" name="TextBox 37"/>
          <p:cNvSpPr txBox="1">
            <a:spLocks noChangeArrowheads="1"/>
          </p:cNvSpPr>
          <p:nvPr/>
        </p:nvSpPr>
        <p:spPr bwMode="auto">
          <a:xfrm>
            <a:off x="6477000" y="4343400"/>
            <a:ext cx="168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342647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Routing: Mapping </a:t>
            </a: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</a:t>
            </a:r>
            <a:r>
              <a:rPr lang="en-US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Path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0BCF811-49D6-7245-9FFB-72D92645D4C0}" type="slidenum">
              <a:rPr lang="en-US" sz="1200">
                <a:solidFill>
                  <a:srgbClr val="898989"/>
                </a:solidFill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49530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2133600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2133600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40386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49530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5638800"/>
            <a:ext cx="914400" cy="838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6" idx="7"/>
            <a:endCxn id="9" idx="2"/>
          </p:cNvCxnSpPr>
          <p:nvPr/>
        </p:nvCxnSpPr>
        <p:spPr>
          <a:xfrm rot="5400000" flipH="1" flipV="1">
            <a:off x="2824956" y="4394994"/>
            <a:ext cx="617538" cy="74295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>
          <a:xfrm rot="16200000" flipH="1">
            <a:off x="3916362" y="5124451"/>
            <a:ext cx="1006475" cy="26670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6"/>
            <a:endCxn id="10" idx="2"/>
          </p:cNvCxnSpPr>
          <p:nvPr/>
        </p:nvCxnSpPr>
        <p:spPr>
          <a:xfrm flipV="1">
            <a:off x="5334000" y="5372100"/>
            <a:ext cx="762000" cy="685800"/>
          </a:xfrm>
          <a:prstGeom prst="line">
            <a:avLst/>
          </a:pr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6800" y="1676400"/>
            <a:ext cx="70866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6800" y="3962400"/>
            <a:ext cx="7086600" cy="25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6" name="Straight Connector 25"/>
          <p:cNvCxnSpPr>
            <a:stCxn id="8" idx="6"/>
            <a:endCxn id="7" idx="2"/>
          </p:cNvCxnSpPr>
          <p:nvPr/>
        </p:nvCxnSpPr>
        <p:spPr>
          <a:xfrm>
            <a:off x="2895600" y="2552700"/>
            <a:ext cx="3200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4"/>
            <a:endCxn id="6" idx="0"/>
          </p:cNvCxnSpPr>
          <p:nvPr/>
        </p:nvCxnSpPr>
        <p:spPr>
          <a:xfrm rot="5400000">
            <a:off x="1447801" y="3962400"/>
            <a:ext cx="1981200" cy="317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563394" y="3961606"/>
            <a:ext cx="19812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6" name="TextBox 30"/>
          <p:cNvSpPr txBox="1">
            <a:spLocks noChangeArrowheads="1"/>
          </p:cNvSpPr>
          <p:nvPr/>
        </p:nvSpPr>
        <p:spPr bwMode="auto">
          <a:xfrm>
            <a:off x="3879850" y="1905000"/>
            <a:ext cx="96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link</a:t>
            </a:r>
            <a:endParaRPr lang="en-US" sz="28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2547" name="TextBox 31"/>
          <p:cNvSpPr txBox="1">
            <a:spLocks noChangeArrowheads="1"/>
          </p:cNvSpPr>
          <p:nvPr/>
        </p:nvSpPr>
        <p:spPr bwMode="auto">
          <a:xfrm>
            <a:off x="3733800" y="2524125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session</a:t>
            </a:r>
          </a:p>
        </p:txBody>
      </p:sp>
      <p:sp>
        <p:nvSpPr>
          <p:cNvPr id="22548" name="TextBox 35"/>
          <p:cNvSpPr txBox="1">
            <a:spLocks noChangeArrowheads="1"/>
          </p:cNvSpPr>
          <p:nvPr/>
        </p:nvSpPr>
        <p:spPr bwMode="auto">
          <a:xfrm>
            <a:off x="4422775" y="4733925"/>
            <a:ext cx="1182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path</a:t>
            </a:r>
          </a:p>
        </p:txBody>
      </p:sp>
      <p:sp>
        <p:nvSpPr>
          <p:cNvPr id="22549" name="TextBox 36"/>
          <p:cNvSpPr txBox="1">
            <a:spLocks noChangeArrowheads="1"/>
          </p:cNvSpPr>
          <p:nvPr/>
        </p:nvSpPr>
        <p:spPr bwMode="auto">
          <a:xfrm>
            <a:off x="6892925" y="1905000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name</a:t>
            </a:r>
          </a:p>
        </p:txBody>
      </p:sp>
      <p:sp>
        <p:nvSpPr>
          <p:cNvPr id="22550" name="TextBox 37"/>
          <p:cNvSpPr txBox="1">
            <a:spLocks noChangeArrowheads="1"/>
          </p:cNvSpPr>
          <p:nvPr/>
        </p:nvSpPr>
        <p:spPr bwMode="auto">
          <a:xfrm>
            <a:off x="6615113" y="4495800"/>
            <a:ext cx="135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35824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03ADC080-E89B-3B49-B708-BFD9670B2885}" type="slidenum">
              <a:rPr lang="en-US" sz="1200">
                <a:solidFill>
                  <a:srgbClr val="898989"/>
                </a:solidFill>
              </a:rPr>
              <a:pPr algn="l" eaLnBrk="1" hangingPunct="1"/>
              <a:t>50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560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Names: Different Kinds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Host name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(e.g.,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www.cs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err="1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princeton.edu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Mnemonic, variable-length, appreciated </a:t>
            </a:r>
            <a:r>
              <a:rPr lang="en-US" i="1" dirty="0">
                <a:latin typeface="Calibri" charset="0"/>
                <a:ea typeface="ＭＳ Ｐゴシック" charset="0"/>
              </a:rPr>
              <a:t>by humans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Hierarchical, based on organizations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IP address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(e.g., </a:t>
            </a:r>
            <a:r>
              <a:rPr lang="en-US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128.112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7.156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Numerical 32-bit address appreciated </a:t>
            </a:r>
            <a:r>
              <a:rPr lang="en-US" i="1" dirty="0">
                <a:latin typeface="Calibri" charset="0"/>
                <a:ea typeface="ＭＳ Ｐゴシック" charset="0"/>
              </a:rPr>
              <a:t>by routers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Hierarchical, based on organizations and topology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MAC address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(e.g., </a:t>
            </a:r>
            <a:r>
              <a:rPr lang="en-US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00-15-C5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49-04-A9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Numerical 48-bit address appreciated</a:t>
            </a:r>
            <a:r>
              <a:rPr lang="en-US" i="1" dirty="0">
                <a:latin typeface="Calibri" charset="0"/>
                <a:ea typeface="ＭＳ Ｐゴシック" charset="0"/>
              </a:rPr>
              <a:t> by adapters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Non-hierarchical, unrelated to network topology</a:t>
            </a:r>
          </a:p>
        </p:txBody>
      </p:sp>
    </p:spTree>
    <p:extLst>
      <p:ext uri="{BB962C8B-B14F-4D97-AF65-F5344CB8AC3E}">
        <p14:creationId xmlns:p14="http://schemas.microsoft.com/office/powerpoint/2010/main" val="273326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797A64F3-2F3F-3448-82AC-601DC6553C36}" type="slidenum">
              <a:rPr lang="en-US" sz="1200">
                <a:solidFill>
                  <a:srgbClr val="898989"/>
                </a:solidFill>
              </a:rPr>
              <a:pPr algn="l" eaLnBrk="1" hangingPunct="1"/>
              <a:t>51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Names: Hierarchical Assignment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372600" cy="4906963"/>
          </a:xfrm>
        </p:spPr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Host name: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www.cs.</a:t>
            </a:r>
            <a:r>
              <a:rPr lang="en-US">
                <a:solidFill>
                  <a:srgbClr val="009900"/>
                </a:solidFill>
                <a:latin typeface="Calibri" charset="0"/>
                <a:ea typeface="ＭＳ Ｐゴシック" charset="0"/>
                <a:cs typeface="ＭＳ Ｐゴシック" charset="0"/>
              </a:rPr>
              <a:t>princeton.edu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solidFill>
                  <a:srgbClr val="009900"/>
                </a:solidFill>
                <a:latin typeface="Calibri" charset="0"/>
                <a:ea typeface="ＭＳ Ｐゴシック" charset="0"/>
              </a:rPr>
              <a:t>Domain</a:t>
            </a:r>
            <a:r>
              <a:rPr lang="en-US">
                <a:latin typeface="Calibri" charset="0"/>
                <a:ea typeface="ＭＳ Ｐゴシック" charset="0"/>
              </a:rPr>
              <a:t>: registrar for each top-level domain (e.g., .edu)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Calibri" charset="0"/>
                <a:ea typeface="ＭＳ Ｐゴシック" charset="0"/>
              </a:rPr>
              <a:t>Host name</a:t>
            </a:r>
            <a:r>
              <a:rPr lang="en-US">
                <a:latin typeface="Calibri" charset="0"/>
                <a:ea typeface="ＭＳ Ｐゴシック" charset="0"/>
              </a:rPr>
              <a:t>: local administrator assigns to each host</a:t>
            </a:r>
          </a:p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IP addresses: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rgbClr val="009900"/>
                </a:solidFill>
                <a:latin typeface="Calibri" charset="0"/>
                <a:ea typeface="ＭＳ Ｐゴシック" charset="0"/>
                <a:cs typeface="ＭＳ Ｐゴシック" charset="0"/>
              </a:rPr>
              <a:t>128.112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en-US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7.156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solidFill>
                  <a:srgbClr val="009900"/>
                </a:solidFill>
                <a:latin typeface="Calibri" charset="0"/>
                <a:ea typeface="ＭＳ Ｐゴシック" charset="0"/>
              </a:rPr>
              <a:t>Prefixes</a:t>
            </a:r>
            <a:r>
              <a:rPr lang="en-US">
                <a:latin typeface="Calibri" charset="0"/>
                <a:ea typeface="ＭＳ Ｐゴシック" charset="0"/>
              </a:rPr>
              <a:t>: ICANN, regional Internet registries, and ISPs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Calibri" charset="0"/>
                <a:ea typeface="ＭＳ Ｐゴシック" charset="0"/>
              </a:rPr>
              <a:t>Hosts</a:t>
            </a:r>
            <a:r>
              <a:rPr lang="en-US">
                <a:latin typeface="Calibri" charset="0"/>
                <a:ea typeface="ＭＳ Ｐゴシック" charset="0"/>
              </a:rPr>
              <a:t>: static configuration, or dynamic using DHCP</a:t>
            </a:r>
          </a:p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MAC addresses: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rgbClr val="009900"/>
                </a:solidFill>
                <a:latin typeface="Calibri" charset="0"/>
                <a:ea typeface="ＭＳ Ｐゴシック" charset="0"/>
                <a:cs typeface="ＭＳ Ｐゴシック" charset="0"/>
              </a:rPr>
              <a:t>00-15-C5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49-04-A9</a:t>
            </a:r>
          </a:p>
          <a:p>
            <a:pPr lvl="1"/>
            <a:r>
              <a:rPr lang="en-US">
                <a:solidFill>
                  <a:srgbClr val="009900"/>
                </a:solidFill>
                <a:latin typeface="Calibri" charset="0"/>
                <a:ea typeface="ＭＳ Ｐゴシック" charset="0"/>
              </a:rPr>
              <a:t>Blocks</a:t>
            </a:r>
            <a:r>
              <a:rPr lang="en-US">
                <a:latin typeface="Calibri" charset="0"/>
                <a:ea typeface="ＭＳ Ｐゴシック" charset="0"/>
              </a:rPr>
              <a:t>: assigned to vendors by the IEEE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Calibri" charset="0"/>
                <a:ea typeface="ＭＳ Ｐゴシック" charset="0"/>
              </a:rPr>
              <a:t>Adapters</a:t>
            </a:r>
            <a:r>
              <a:rPr lang="en-US">
                <a:latin typeface="Calibri" charset="0"/>
                <a:ea typeface="ＭＳ Ｐゴシック" charset="0"/>
              </a:rPr>
              <a:t>: assigned by the vendor from its block</a:t>
            </a:r>
          </a:p>
        </p:txBody>
      </p:sp>
    </p:spTree>
    <p:extLst>
      <p:ext uri="{BB962C8B-B14F-4D97-AF65-F5344CB8AC3E}">
        <p14:creationId xmlns:p14="http://schemas.microsoft.com/office/powerpoint/2010/main" val="120070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key-value store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Key: name, value: address(es)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Answer queries: given name, return address(es)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Caching the response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Reuse the response, for a period of time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Better performance and lower overhead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Allow entries to change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Updating the address(es) associated with a name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Invalidating or expiring cached responses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D40DCFF-6D6F-604D-9080-780AA91D42DB}" type="slidenum">
              <a:rPr lang="en-US" sz="1200">
                <a:solidFill>
                  <a:srgbClr val="898989"/>
                </a:solidFill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2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Directory Design: Three Extremes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7864"/>
            <a:ext cx="8763000" cy="4906963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Flood the query (e.g., ARP)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The named node responds with its address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But, high overhead in large networks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Push data to all clients (/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/hosts)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All nodes store a full copy of the directory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But, high overhead for many names and updates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Central directory server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All data and queries handled by one machine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But, poor performance, scalability, and reliability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3EBCDE7-A040-4144-B13A-EB44B29A4472}" type="slidenum">
              <a:rPr lang="en-US" sz="1200">
                <a:solidFill>
                  <a:srgbClr val="898989"/>
                </a:solidFill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Directory Design: Distributed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Hierarchical directory (e.g., DNS)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Follow the hierarchy in the name space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Distribute the directory, distribute the queries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Enable decentralized updates to the directory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Distributed Hash Table (e.g. P2P applications)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Directory as a hash table with flat names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Each </a:t>
            </a:r>
            <a:r>
              <a:rPr lang="en-US" dirty="0" smtClean="0">
                <a:latin typeface="Calibri" charset="0"/>
                <a:ea typeface="ＭＳ Ｐゴシック" charset="0"/>
              </a:rPr>
              <a:t>node </a:t>
            </a:r>
            <a:r>
              <a:rPr lang="en-US" dirty="0">
                <a:latin typeface="Calibri" charset="0"/>
                <a:ea typeface="ＭＳ Ｐゴシック" charset="0"/>
              </a:rPr>
              <a:t>handles range of hash outputs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Use hash to direct query to the directory node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3B7F549-B2E5-F343-B814-708201963194}" type="slidenum">
              <a:rPr lang="en-US" sz="1200">
                <a:solidFill>
                  <a:srgbClr val="898989"/>
                </a:solidFill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1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More Next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1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 is exciting	</a:t>
            </a:r>
          </a:p>
          <a:p>
            <a:pPr lvl="1"/>
            <a:r>
              <a:rPr lang="en-US" dirty="0" smtClean="0"/>
              <a:t>Great industry traction</a:t>
            </a:r>
          </a:p>
          <a:p>
            <a:pPr lvl="1"/>
            <a:r>
              <a:rPr lang="en-US" dirty="0" smtClean="0"/>
              <a:t>Fresh intellectual space</a:t>
            </a:r>
          </a:p>
          <a:p>
            <a:r>
              <a:rPr lang="en-US" dirty="0" smtClean="0"/>
              <a:t>For next time</a:t>
            </a:r>
          </a:p>
          <a:p>
            <a:pPr lvl="1"/>
            <a:r>
              <a:rPr lang="en-US" dirty="0" smtClean="0"/>
              <a:t>Join the Piazza site</a:t>
            </a:r>
          </a:p>
          <a:p>
            <a:pPr lvl="1"/>
            <a:r>
              <a:rPr lang="en-US" dirty="0" smtClean="0"/>
              <a:t>Read and review 4D and Ethane papers</a:t>
            </a:r>
          </a:p>
          <a:p>
            <a:pPr lvl="1"/>
            <a:r>
              <a:rPr lang="en-US" dirty="0" smtClean="0"/>
              <a:t>Assignment 1: </a:t>
            </a:r>
            <a:r>
              <a:rPr lang="en-US" dirty="0" err="1" smtClean="0"/>
              <a:t>MiniNet</a:t>
            </a:r>
            <a:r>
              <a:rPr lang="en-US" dirty="0" smtClean="0"/>
              <a:t> set-up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1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Need Intellectual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domain details</a:t>
            </a:r>
          </a:p>
          <a:p>
            <a:pPr lvl="1"/>
            <a:r>
              <a:rPr lang="en-US" dirty="0" smtClean="0"/>
              <a:t>Plethora of protocols</a:t>
            </a:r>
          </a:p>
          <a:p>
            <a:pPr lvl="1"/>
            <a:r>
              <a:rPr lang="en-US" dirty="0" smtClean="0"/>
              <a:t>Heaps of header formats</a:t>
            </a:r>
          </a:p>
          <a:p>
            <a:pPr lvl="1"/>
            <a:r>
              <a:rPr lang="en-US" dirty="0" smtClean="0"/>
              <a:t>Big bunch of boxes</a:t>
            </a:r>
          </a:p>
          <a:p>
            <a:pPr lvl="1"/>
            <a:r>
              <a:rPr lang="en-US" dirty="0" smtClean="0"/>
              <a:t>Tons of tools</a:t>
            </a:r>
          </a:p>
          <a:p>
            <a:r>
              <a:rPr lang="en-US" dirty="0" smtClean="0"/>
              <a:t>Teaching networking</a:t>
            </a:r>
          </a:p>
          <a:p>
            <a:pPr lvl="1"/>
            <a:r>
              <a:rPr lang="en-US" dirty="0" smtClean="0"/>
              <a:t>Practitioners: certification courses, on the job</a:t>
            </a:r>
          </a:p>
          <a:p>
            <a:pPr lvl="1"/>
            <a:r>
              <a:rPr lang="en-US" dirty="0" smtClean="0"/>
              <a:t>Undergraduates: how the Internet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30388</TotalTime>
  <Words>2280</Words>
  <Application>Microsoft Macintosh PowerPoint</Application>
  <PresentationFormat>On-screen Show (4:3)</PresentationFormat>
  <Paragraphs>607</Paragraphs>
  <Slides>56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Microsoft Clip Gallery</vt:lpstr>
      <vt:lpstr>COS 597E: Software  Defined Networking</vt:lpstr>
      <vt:lpstr>The State of Networking</vt:lpstr>
      <vt:lpstr>The Internet: A Remarkable Story</vt:lpstr>
      <vt:lpstr>Inside the ‘Net: A Different Story…</vt:lpstr>
      <vt:lpstr>Do We Need Innovation Inside?</vt:lpstr>
      <vt:lpstr>Do We Need Intellectual Progress?</vt:lpstr>
      <vt:lpstr>Software Defined Networking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An Opportunity to Rethink</vt:lpstr>
      <vt:lpstr>Structure of the Course</vt:lpstr>
      <vt:lpstr>Syllabus</vt:lpstr>
      <vt:lpstr>Paper Reading</vt:lpstr>
      <vt:lpstr>Lightweight Assignments</vt:lpstr>
      <vt:lpstr>Course Project</vt:lpstr>
      <vt:lpstr>Grading</vt:lpstr>
      <vt:lpstr>To Do </vt:lpstr>
      <vt:lpstr>Review of “How  the Internet Works”</vt:lpstr>
      <vt:lpstr>Why Review?</vt:lpstr>
      <vt:lpstr>Main Ideas</vt:lpstr>
      <vt:lpstr>Best-Effort Packet Switching</vt:lpstr>
      <vt:lpstr>Layering: Internet Protocol Stack</vt:lpstr>
      <vt:lpstr>Layering: End-to-End</vt:lpstr>
      <vt:lpstr>Layering: Packet Encapsulation</vt:lpstr>
      <vt:lpstr>Link Layer: Adaptors Communicating</vt:lpstr>
      <vt:lpstr>Link Layer: Medium Access Control Address</vt:lpstr>
      <vt:lpstr>Link Layer: Why Not Just Use IP Addresses?</vt:lpstr>
      <vt:lpstr>Link Layer: Who am I?</vt:lpstr>
      <vt:lpstr>Link Layer: Who are You?</vt:lpstr>
      <vt:lpstr>Network Layer: Connect Local Networks</vt:lpstr>
      <vt:lpstr>Network Layer: Hierarchical Addressing</vt:lpstr>
      <vt:lpstr>Network Layer: Address and Mask</vt:lpstr>
      <vt:lpstr>Network Layer: Scalability</vt:lpstr>
      <vt:lpstr>Network Layer: Who are You?</vt:lpstr>
      <vt:lpstr>Transport Layer: Two Main Ideas</vt:lpstr>
      <vt:lpstr>Transport Layer: User Datagram Protocol (UDP)</vt:lpstr>
      <vt:lpstr>Transport Layer: Transmission Control Protocol (TCP)</vt:lpstr>
      <vt:lpstr>Application Layer: HyperText Transfer Protocol</vt:lpstr>
      <vt:lpstr>Relationship Between Layers</vt:lpstr>
      <vt:lpstr>Discovery: Mapping Name to Address</vt:lpstr>
      <vt:lpstr>Routing: Mapping Link to Path</vt:lpstr>
      <vt:lpstr>Names: Different Kinds</vt:lpstr>
      <vt:lpstr>Names: Hierarchical Assignment</vt:lpstr>
      <vt:lpstr>Directories</vt:lpstr>
      <vt:lpstr>Directory Design: Three Extremes</vt:lpstr>
      <vt:lpstr>Directory Design: Distributed Solutions</vt:lpstr>
      <vt:lpstr>Routing</vt:lpstr>
      <vt:lpstr>Conclusions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946</cp:revision>
  <cp:lastPrinted>2013-09-11T11:24:13Z</cp:lastPrinted>
  <dcterms:created xsi:type="dcterms:W3CDTF">2011-07-06T20:32:25Z</dcterms:created>
  <dcterms:modified xsi:type="dcterms:W3CDTF">2013-09-11T11:27:20Z</dcterms:modified>
</cp:coreProperties>
</file>