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6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9/17/12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9/17/12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9/17/12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9/17/12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9/17/12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9/17/12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9/17/12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9/17/12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9/17/12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9/17/12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9/17/12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9/17/12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9/17/12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9/17/12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9/17/12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9/17/12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9/17/12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9/17/12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9/17/12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9/17/12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9/17/12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COS 597C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Vivek</a:t>
            </a:r>
            <a:r>
              <a:rPr lang="en-US" dirty="0" smtClean="0"/>
              <a:t> </a:t>
            </a:r>
            <a:r>
              <a:rPr lang="en-US" dirty="0" err="1" smtClean="0"/>
              <a:t>Pai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278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 Scaling &amp;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Design and Implementation of a Consolidated </a:t>
            </a:r>
            <a:r>
              <a:rPr lang="en-US" dirty="0" err="1"/>
              <a:t>Middlebox</a:t>
            </a:r>
            <a:r>
              <a:rPr lang="en-US" dirty="0"/>
              <a:t> Architecture </a:t>
            </a:r>
            <a:br>
              <a:rPr lang="en-US" dirty="0"/>
            </a:br>
            <a:r>
              <a:rPr lang="en-US" dirty="0" err="1"/>
              <a:t>Vyas</a:t>
            </a:r>
            <a:r>
              <a:rPr lang="en-US" dirty="0"/>
              <a:t> </a:t>
            </a:r>
            <a:r>
              <a:rPr lang="en-US" dirty="0" err="1"/>
              <a:t>Sekar</a:t>
            </a:r>
            <a:r>
              <a:rPr lang="en-US" dirty="0"/>
              <a:t>, Intel Labs; Norbert </a:t>
            </a:r>
            <a:r>
              <a:rPr lang="en-US" dirty="0" err="1"/>
              <a:t>Egi</a:t>
            </a:r>
            <a:r>
              <a:rPr lang="en-US" dirty="0"/>
              <a:t>, Huawei; Sylvia </a:t>
            </a:r>
            <a:r>
              <a:rPr lang="en-US" dirty="0" err="1"/>
              <a:t>Ratnasamy</a:t>
            </a:r>
            <a:r>
              <a:rPr lang="en-US" dirty="0"/>
              <a:t>, UC Berkeley; Michael K. Reiter, UNC Chapel Hill; </a:t>
            </a:r>
            <a:r>
              <a:rPr lang="en-US" dirty="0" err="1"/>
              <a:t>Guangyu</a:t>
            </a:r>
            <a:r>
              <a:rPr lang="en-US" dirty="0"/>
              <a:t> Shi, Huawei </a:t>
            </a:r>
            <a:br>
              <a:rPr lang="en-US" dirty="0"/>
            </a:br>
            <a:r>
              <a:rPr lang="en-US" dirty="0"/>
              <a:t>https://</a:t>
            </a:r>
            <a:r>
              <a:rPr lang="en-US" dirty="0" err="1"/>
              <a:t>www.usenix.org</a:t>
            </a:r>
            <a:r>
              <a:rPr lang="en-US" dirty="0"/>
              <a:t>/system/files/conference/nsdi12/nsdi12-final96.pdf </a:t>
            </a:r>
          </a:p>
          <a:p>
            <a:r>
              <a:rPr lang="en-US" dirty="0"/>
              <a:t>Difference </a:t>
            </a:r>
            <a:r>
              <a:rPr lang="en-US" dirty="0" err="1"/>
              <a:t>Engine:Harnessing</a:t>
            </a:r>
            <a:r>
              <a:rPr lang="en-US" dirty="0"/>
              <a:t> Memory Redundancy in Virtual Machines </a:t>
            </a:r>
            <a:r>
              <a:rPr lang="en-US" dirty="0" err="1" smtClean="0"/>
              <a:t>Diwaker</a:t>
            </a:r>
            <a:r>
              <a:rPr lang="en-US" dirty="0" smtClean="0"/>
              <a:t> </a:t>
            </a:r>
            <a:r>
              <a:rPr lang="en-US" dirty="0"/>
              <a:t>Gupta, </a:t>
            </a:r>
            <a:r>
              <a:rPr lang="en-US" dirty="0" err="1"/>
              <a:t>Sangmin</a:t>
            </a:r>
            <a:r>
              <a:rPr lang="en-US" dirty="0"/>
              <a:t> Lee, Michael </a:t>
            </a:r>
            <a:r>
              <a:rPr lang="en-US" dirty="0" err="1"/>
              <a:t>Vrable</a:t>
            </a:r>
            <a:r>
              <a:rPr lang="en-US" dirty="0"/>
              <a:t>, Stefan Savage, Alex C. </a:t>
            </a:r>
            <a:r>
              <a:rPr lang="en-US" dirty="0" err="1"/>
              <a:t>Snoeren</a:t>
            </a:r>
            <a:r>
              <a:rPr lang="en-US" dirty="0"/>
              <a:t>, George Varghese, Geoffrey M. </a:t>
            </a:r>
            <a:r>
              <a:rPr lang="en-US" dirty="0" err="1"/>
              <a:t>Voelker</a:t>
            </a:r>
            <a:r>
              <a:rPr lang="en-US" dirty="0"/>
              <a:t>, and Amin </a:t>
            </a:r>
            <a:r>
              <a:rPr lang="en-US" dirty="0" err="1"/>
              <a:t>Vahdat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>Proceedings of the 8th USENIX Symposium on Operating System Design and Implementation. San Diego, CA, Dec 2008 </a:t>
            </a:r>
            <a:br>
              <a:rPr lang="en-US" dirty="0"/>
            </a:br>
            <a:r>
              <a:rPr lang="en-US" dirty="0"/>
              <a:t>http://</a:t>
            </a:r>
            <a:r>
              <a:rPr lang="en-US" dirty="0" err="1"/>
              <a:t>xen.org</a:t>
            </a:r>
            <a:r>
              <a:rPr lang="en-US" dirty="0"/>
              <a:t>/community/</a:t>
            </a:r>
            <a:r>
              <a:rPr lang="en-US" dirty="0" err="1"/>
              <a:t>xenpapers.html</a:t>
            </a:r>
            <a:r>
              <a:rPr lang="en-US" dirty="0"/>
              <a:t> </a:t>
            </a:r>
          </a:p>
          <a:p>
            <a:r>
              <a:rPr lang="en-US" dirty="0"/>
              <a:t>An Analysis of Linux Scalability to Many Cores </a:t>
            </a:r>
            <a:br>
              <a:rPr lang="en-US" dirty="0"/>
            </a:br>
            <a:r>
              <a:rPr lang="en-US" dirty="0"/>
              <a:t>Silas Boyd-</a:t>
            </a:r>
            <a:r>
              <a:rPr lang="en-US" dirty="0" err="1"/>
              <a:t>Wickizer</a:t>
            </a:r>
            <a:r>
              <a:rPr lang="en-US" dirty="0"/>
              <a:t>, Austin T. Clements, </a:t>
            </a:r>
            <a:r>
              <a:rPr lang="en-US" dirty="0" err="1"/>
              <a:t>Yandong</a:t>
            </a:r>
            <a:r>
              <a:rPr lang="en-US" dirty="0"/>
              <a:t> Mao, Aleksey </a:t>
            </a:r>
            <a:r>
              <a:rPr lang="en-US" dirty="0" err="1"/>
              <a:t>Pesterev</a:t>
            </a:r>
            <a:r>
              <a:rPr lang="en-US" dirty="0"/>
              <a:t>, M. </a:t>
            </a:r>
            <a:r>
              <a:rPr lang="en-US" dirty="0" err="1"/>
              <a:t>Frans</a:t>
            </a:r>
            <a:r>
              <a:rPr lang="en-US" dirty="0"/>
              <a:t> </a:t>
            </a:r>
            <a:r>
              <a:rPr lang="en-US" dirty="0" err="1"/>
              <a:t>Kaashoek</a:t>
            </a:r>
            <a:r>
              <a:rPr lang="en-US" dirty="0"/>
              <a:t>, Robert Morris, and </a:t>
            </a:r>
            <a:r>
              <a:rPr lang="en-US" dirty="0" err="1"/>
              <a:t>Nickolai</a:t>
            </a:r>
            <a:r>
              <a:rPr lang="en-US" dirty="0"/>
              <a:t> </a:t>
            </a:r>
            <a:r>
              <a:rPr lang="en-US" dirty="0" err="1"/>
              <a:t>Zeldovich</a:t>
            </a:r>
            <a:r>
              <a:rPr lang="en-US" dirty="0"/>
              <a:t>, MIT CSAIL </a:t>
            </a:r>
            <a:br>
              <a:rPr lang="en-US" dirty="0"/>
            </a:br>
            <a:r>
              <a:rPr lang="en-US" dirty="0"/>
              <a:t>http://</a:t>
            </a:r>
            <a:r>
              <a:rPr lang="en-US" dirty="0" err="1"/>
              <a:t>static.usenix.org</a:t>
            </a:r>
            <a:r>
              <a:rPr lang="en-US" dirty="0"/>
              <a:t>/events/osdi10/tech/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323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Network Optimization &amp; Developing World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SSLShader</a:t>
            </a:r>
            <a:r>
              <a:rPr lang="en-US" dirty="0"/>
              <a:t>: Cheap SSL Acceleration with Commodity Processors </a:t>
            </a:r>
            <a:br>
              <a:rPr lang="en-US" dirty="0"/>
            </a:br>
            <a:r>
              <a:rPr lang="en-US" dirty="0" err="1"/>
              <a:t>Keon</a:t>
            </a:r>
            <a:r>
              <a:rPr lang="en-US" dirty="0"/>
              <a:t> Jang and </a:t>
            </a:r>
            <a:r>
              <a:rPr lang="en-US" dirty="0" err="1"/>
              <a:t>Sangjin</a:t>
            </a:r>
            <a:r>
              <a:rPr lang="en-US" dirty="0"/>
              <a:t> Han, KAIST; </a:t>
            </a:r>
            <a:r>
              <a:rPr lang="en-US" dirty="0" err="1"/>
              <a:t>Seungyeop</a:t>
            </a:r>
            <a:r>
              <a:rPr lang="en-US" dirty="0"/>
              <a:t> Han, University of Washington; Sue Moon and </a:t>
            </a:r>
            <a:r>
              <a:rPr lang="en-US" dirty="0" err="1"/>
              <a:t>Kyoungsoo</a:t>
            </a:r>
            <a:r>
              <a:rPr lang="en-US" dirty="0"/>
              <a:t> Park, KAIST </a:t>
            </a:r>
            <a:br>
              <a:rPr lang="en-US" dirty="0"/>
            </a:br>
            <a:r>
              <a:rPr lang="en-US" dirty="0"/>
              <a:t>http://</a:t>
            </a:r>
            <a:r>
              <a:rPr lang="en-US" dirty="0" err="1"/>
              <a:t>static.usenix.org</a:t>
            </a:r>
            <a:r>
              <a:rPr lang="en-US" dirty="0"/>
              <a:t>/event/nsdi11/tech/</a:t>
            </a:r>
            <a:r>
              <a:rPr lang="en-US" dirty="0" err="1"/>
              <a:t>full_papers</a:t>
            </a:r>
            <a:r>
              <a:rPr lang="en-US" dirty="0"/>
              <a:t>/</a:t>
            </a:r>
            <a:r>
              <a:rPr lang="en-US" dirty="0" err="1"/>
              <a:t>Jang.pdf</a:t>
            </a:r>
            <a:r>
              <a:rPr lang="en-US" dirty="0"/>
              <a:t> </a:t>
            </a:r>
          </a:p>
          <a:p>
            <a:r>
              <a:rPr lang="en-US" dirty="0" err="1"/>
              <a:t>ServerSwitch</a:t>
            </a:r>
            <a:r>
              <a:rPr lang="en-US" dirty="0"/>
              <a:t>: A Programmable and High Performance Platform for Data Center Networks </a:t>
            </a:r>
            <a:br>
              <a:rPr lang="en-US" dirty="0"/>
            </a:br>
            <a:r>
              <a:rPr lang="en-US" dirty="0" err="1"/>
              <a:t>Guohan</a:t>
            </a:r>
            <a:r>
              <a:rPr lang="en-US" dirty="0"/>
              <a:t> Lu, </a:t>
            </a:r>
            <a:r>
              <a:rPr lang="en-US" dirty="0" err="1"/>
              <a:t>Chuanxiong</a:t>
            </a:r>
            <a:r>
              <a:rPr lang="en-US" dirty="0"/>
              <a:t> </a:t>
            </a:r>
            <a:r>
              <a:rPr lang="en-US" dirty="0" err="1"/>
              <a:t>Guo</a:t>
            </a:r>
            <a:r>
              <a:rPr lang="en-US" dirty="0"/>
              <a:t>, </a:t>
            </a:r>
            <a:r>
              <a:rPr lang="en-US" dirty="0" err="1"/>
              <a:t>Yulong</a:t>
            </a:r>
            <a:r>
              <a:rPr lang="en-US" dirty="0"/>
              <a:t> Li, </a:t>
            </a:r>
            <a:r>
              <a:rPr lang="en-US" dirty="0" err="1"/>
              <a:t>Zhiqiang</a:t>
            </a:r>
            <a:r>
              <a:rPr lang="en-US" dirty="0"/>
              <a:t> Zhou, Tong Yuan, </a:t>
            </a:r>
            <a:r>
              <a:rPr lang="en-US" dirty="0" err="1"/>
              <a:t>Haitao</a:t>
            </a:r>
            <a:r>
              <a:rPr lang="en-US" dirty="0"/>
              <a:t> Wu, </a:t>
            </a:r>
            <a:r>
              <a:rPr lang="en-US" dirty="0" err="1"/>
              <a:t>Yongqiang</a:t>
            </a:r>
            <a:r>
              <a:rPr lang="en-US" dirty="0"/>
              <a:t> </a:t>
            </a:r>
            <a:r>
              <a:rPr lang="en-US" dirty="0" err="1"/>
              <a:t>Xiong</a:t>
            </a:r>
            <a:r>
              <a:rPr lang="en-US" dirty="0"/>
              <a:t>, </a:t>
            </a:r>
            <a:r>
              <a:rPr lang="en-US" dirty="0" err="1"/>
              <a:t>Rui</a:t>
            </a:r>
            <a:r>
              <a:rPr lang="en-US" dirty="0"/>
              <a:t> </a:t>
            </a:r>
            <a:r>
              <a:rPr lang="en-US" dirty="0" err="1"/>
              <a:t>Gao</a:t>
            </a:r>
            <a:r>
              <a:rPr lang="en-US" dirty="0"/>
              <a:t>, and </a:t>
            </a:r>
            <a:r>
              <a:rPr lang="en-US" dirty="0" err="1"/>
              <a:t>Yongguang</a:t>
            </a:r>
            <a:r>
              <a:rPr lang="en-US" dirty="0"/>
              <a:t> Zhang, Microsoft Research Asia </a:t>
            </a:r>
            <a:br>
              <a:rPr lang="en-US" dirty="0"/>
            </a:br>
            <a:r>
              <a:rPr lang="en-US" dirty="0"/>
              <a:t>http://</a:t>
            </a:r>
            <a:r>
              <a:rPr lang="en-US" dirty="0" err="1"/>
              <a:t>static.usenix.org</a:t>
            </a:r>
            <a:r>
              <a:rPr lang="en-US" dirty="0"/>
              <a:t>/event/nsdi11/tech/</a:t>
            </a:r>
            <a:r>
              <a:rPr lang="en-US" dirty="0" err="1"/>
              <a:t>full_papers</a:t>
            </a:r>
            <a:r>
              <a:rPr lang="en-US" dirty="0"/>
              <a:t>/</a:t>
            </a:r>
            <a:r>
              <a:rPr lang="en-US" dirty="0" err="1"/>
              <a:t>Lu_Guohan.pdf</a:t>
            </a:r>
            <a:r>
              <a:rPr lang="en-US" dirty="0"/>
              <a:t> </a:t>
            </a:r>
          </a:p>
          <a:p>
            <a:r>
              <a:rPr lang="en-US" dirty="0" err="1"/>
              <a:t>HashCache</a:t>
            </a:r>
            <a:r>
              <a:rPr lang="en-US" dirty="0"/>
              <a:t>: Cache Storage for the Next Billion </a:t>
            </a:r>
            <a:br>
              <a:rPr lang="en-US" dirty="0"/>
            </a:br>
            <a:r>
              <a:rPr lang="en-US" dirty="0" err="1"/>
              <a:t>Anirudh</a:t>
            </a:r>
            <a:r>
              <a:rPr lang="en-US" dirty="0"/>
              <a:t> </a:t>
            </a:r>
            <a:r>
              <a:rPr lang="en-US" dirty="0" err="1"/>
              <a:t>Badam</a:t>
            </a:r>
            <a:r>
              <a:rPr lang="en-US" dirty="0"/>
              <a:t>, Princeton University; </a:t>
            </a:r>
            <a:r>
              <a:rPr lang="en-US" dirty="0" err="1"/>
              <a:t>KyoungSoo</a:t>
            </a:r>
            <a:r>
              <a:rPr lang="en-US" dirty="0"/>
              <a:t> Park, Princeton University and University of Pittsburgh; </a:t>
            </a:r>
            <a:r>
              <a:rPr lang="en-US" dirty="0" err="1"/>
              <a:t>Vivek</a:t>
            </a:r>
            <a:r>
              <a:rPr lang="en-US" dirty="0"/>
              <a:t> S. </a:t>
            </a:r>
            <a:r>
              <a:rPr lang="en-US" dirty="0" err="1"/>
              <a:t>Pai</a:t>
            </a:r>
            <a:r>
              <a:rPr lang="en-US" dirty="0"/>
              <a:t> and Larry L. Peterson, Princeton University </a:t>
            </a:r>
            <a:br>
              <a:rPr lang="en-US" dirty="0"/>
            </a:br>
            <a:r>
              <a:rPr lang="en-US" dirty="0"/>
              <a:t>http://</a:t>
            </a:r>
            <a:r>
              <a:rPr lang="en-US" dirty="0" err="1"/>
              <a:t>static.usenix.org</a:t>
            </a:r>
            <a:r>
              <a:rPr lang="en-US" dirty="0"/>
              <a:t>/event/nsdi09/tech/</a:t>
            </a:r>
            <a:r>
              <a:rPr lang="en-US" dirty="0" err="1"/>
              <a:t>full_papers</a:t>
            </a:r>
            <a:r>
              <a:rPr lang="en-US" dirty="0"/>
              <a:t>/</a:t>
            </a:r>
            <a:r>
              <a:rPr lang="en-US" dirty="0" err="1"/>
              <a:t>badam</a:t>
            </a:r>
            <a:r>
              <a:rPr lang="en-US" dirty="0"/>
              <a:t>/</a:t>
            </a:r>
            <a:r>
              <a:rPr lang="en-US" dirty="0" err="1"/>
              <a:t>badam.pdf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1230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Network Optimization &amp; Developing World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EndRE</a:t>
            </a:r>
            <a:r>
              <a:rPr lang="en-US" dirty="0"/>
              <a:t>: An End-System Redundancy Elimination Service for Enterprises </a:t>
            </a:r>
            <a:br>
              <a:rPr lang="en-US" dirty="0"/>
            </a:br>
            <a:r>
              <a:rPr lang="en-US" dirty="0" err="1"/>
              <a:t>Bhavish</a:t>
            </a:r>
            <a:r>
              <a:rPr lang="en-US" dirty="0"/>
              <a:t> </a:t>
            </a:r>
            <a:r>
              <a:rPr lang="en-US" dirty="0" err="1"/>
              <a:t>Aggarwal</a:t>
            </a:r>
            <a:r>
              <a:rPr lang="en-US" dirty="0"/>
              <a:t>, Microsoft Research India; </a:t>
            </a:r>
            <a:r>
              <a:rPr lang="en-US" dirty="0" err="1"/>
              <a:t>Aditya</a:t>
            </a:r>
            <a:r>
              <a:rPr lang="en-US" dirty="0"/>
              <a:t> </a:t>
            </a:r>
            <a:r>
              <a:rPr lang="en-US" dirty="0" err="1"/>
              <a:t>Akella</a:t>
            </a:r>
            <a:r>
              <a:rPr lang="en-US" dirty="0"/>
              <a:t> and Ashok </a:t>
            </a:r>
            <a:r>
              <a:rPr lang="en-US" dirty="0" err="1"/>
              <a:t>Anand</a:t>
            </a:r>
            <a:r>
              <a:rPr lang="en-US" dirty="0"/>
              <a:t>, University of Wisconsin-Madison; </a:t>
            </a:r>
            <a:r>
              <a:rPr lang="en-US" dirty="0" err="1"/>
              <a:t>Athula</a:t>
            </a:r>
            <a:r>
              <a:rPr lang="en-US" dirty="0"/>
              <a:t> </a:t>
            </a:r>
            <a:r>
              <a:rPr lang="en-US" dirty="0" err="1"/>
              <a:t>Balachandran</a:t>
            </a:r>
            <a:r>
              <a:rPr lang="en-US" dirty="0"/>
              <a:t>, Carnegie Mellon University; </a:t>
            </a:r>
            <a:r>
              <a:rPr lang="en-US" dirty="0" err="1"/>
              <a:t>Pushkar</a:t>
            </a:r>
            <a:r>
              <a:rPr lang="en-US" dirty="0"/>
              <a:t> </a:t>
            </a:r>
            <a:r>
              <a:rPr lang="en-US" dirty="0" err="1"/>
              <a:t>Chitnis</a:t>
            </a:r>
            <a:r>
              <a:rPr lang="en-US" dirty="0"/>
              <a:t>, Microsoft Research India; </a:t>
            </a:r>
            <a:r>
              <a:rPr lang="en-US" dirty="0" err="1"/>
              <a:t>Chitra</a:t>
            </a:r>
            <a:r>
              <a:rPr lang="en-US" dirty="0"/>
              <a:t> </a:t>
            </a:r>
            <a:r>
              <a:rPr lang="en-US" dirty="0" err="1"/>
              <a:t>Muthukrishnan</a:t>
            </a:r>
            <a:r>
              <a:rPr lang="en-US" dirty="0"/>
              <a:t>, University of Wisconsin-Madison; </a:t>
            </a:r>
            <a:r>
              <a:rPr lang="en-US" dirty="0" err="1"/>
              <a:t>Ramachandran</a:t>
            </a:r>
            <a:r>
              <a:rPr lang="en-US" dirty="0"/>
              <a:t> </a:t>
            </a:r>
            <a:r>
              <a:rPr lang="en-US" dirty="0" err="1"/>
              <a:t>Ramjee</a:t>
            </a:r>
            <a:r>
              <a:rPr lang="en-US" dirty="0"/>
              <a:t>, Microsoft Research India; George Varghese, University of California, San Diego </a:t>
            </a:r>
            <a:br>
              <a:rPr lang="en-US" dirty="0"/>
            </a:br>
            <a:r>
              <a:rPr lang="en-US" dirty="0"/>
              <a:t>http://</a:t>
            </a:r>
            <a:r>
              <a:rPr lang="en-US" dirty="0" err="1"/>
              <a:t>static.usenix.org</a:t>
            </a:r>
            <a:r>
              <a:rPr lang="en-US" dirty="0"/>
              <a:t>/event/nsdi10/tech/</a:t>
            </a:r>
            <a:r>
              <a:rPr lang="en-US" dirty="0" err="1"/>
              <a:t>full_papers</a:t>
            </a:r>
            <a:r>
              <a:rPr lang="en-US" dirty="0"/>
              <a:t>/</a:t>
            </a:r>
            <a:r>
              <a:rPr lang="en-US" dirty="0" err="1"/>
              <a:t>aggarwal.pdf</a:t>
            </a:r>
            <a:r>
              <a:rPr lang="en-US" dirty="0"/>
              <a:t> </a:t>
            </a:r>
          </a:p>
          <a:p>
            <a:r>
              <a:rPr lang="en-US" dirty="0"/>
              <a:t>Wide-area Network Acceleration for the Developing World </a:t>
            </a:r>
            <a:br>
              <a:rPr lang="en-US" dirty="0"/>
            </a:br>
            <a:r>
              <a:rPr lang="en-US" dirty="0" err="1"/>
              <a:t>Sunghwan</a:t>
            </a:r>
            <a:r>
              <a:rPr lang="en-US" dirty="0"/>
              <a:t> </a:t>
            </a:r>
            <a:r>
              <a:rPr lang="en-US" dirty="0" err="1"/>
              <a:t>Ihm</a:t>
            </a:r>
            <a:r>
              <a:rPr lang="en-US" dirty="0"/>
              <a:t>, </a:t>
            </a:r>
            <a:r>
              <a:rPr lang="en-US" dirty="0" err="1"/>
              <a:t>KyoungSoo</a:t>
            </a:r>
            <a:r>
              <a:rPr lang="en-US" dirty="0"/>
              <a:t> Park, and </a:t>
            </a:r>
            <a:r>
              <a:rPr lang="en-US" dirty="0" err="1"/>
              <a:t>Vivek</a:t>
            </a:r>
            <a:r>
              <a:rPr lang="en-US" dirty="0"/>
              <a:t> S. </a:t>
            </a:r>
            <a:r>
              <a:rPr lang="en-US" dirty="0" err="1"/>
              <a:t>Pai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In Proceedings of the USENIX Annual Technical Conference (USENIX'10) </a:t>
            </a:r>
            <a:br>
              <a:rPr lang="en-US" dirty="0"/>
            </a:br>
            <a:r>
              <a:rPr lang="en-US" dirty="0"/>
              <a:t>Boston, MA, June 2010 </a:t>
            </a:r>
            <a:br>
              <a:rPr lang="en-US" dirty="0"/>
            </a:br>
            <a:r>
              <a:rPr lang="en-US" dirty="0"/>
              <a:t>http://</a:t>
            </a:r>
            <a:r>
              <a:rPr lang="en-US" dirty="0" err="1"/>
              <a:t>www.cs.princeton.edu</a:t>
            </a:r>
            <a:r>
              <a:rPr lang="en-US" dirty="0"/>
              <a:t>/~</a:t>
            </a:r>
            <a:r>
              <a:rPr lang="en-US" dirty="0" err="1"/>
              <a:t>sihm</a:t>
            </a:r>
            <a:r>
              <a:rPr lang="en-US" dirty="0"/>
              <a:t>/papers/wanax-usenix10.pdf </a:t>
            </a:r>
          </a:p>
          <a:p>
            <a:r>
              <a:rPr lang="en-US" dirty="0"/>
              <a:t>SILT: A Memory-Efficient, High-Performance Key-Value Store </a:t>
            </a:r>
            <a:br>
              <a:rPr lang="en-US" dirty="0"/>
            </a:br>
            <a:r>
              <a:rPr lang="en-US" dirty="0" err="1"/>
              <a:t>Hyeontaek</a:t>
            </a:r>
            <a:r>
              <a:rPr lang="en-US" dirty="0"/>
              <a:t> Lim and Bin Fan and David G. Andersen and Michael </a:t>
            </a:r>
            <a:r>
              <a:rPr lang="en-US" dirty="0" err="1"/>
              <a:t>Kaminsky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In Proc. 23rd ACM Symposium on Operating Systems Principles (SOSP) , Oct 2011 </a:t>
            </a:r>
            <a:br>
              <a:rPr lang="en-US" dirty="0"/>
            </a:br>
            <a:r>
              <a:rPr lang="en-US" dirty="0"/>
              <a:t>http://</a:t>
            </a:r>
            <a:r>
              <a:rPr lang="en-US" dirty="0" err="1"/>
              <a:t>www.cs.cmu.edu</a:t>
            </a:r>
            <a:r>
              <a:rPr lang="en-US" dirty="0"/>
              <a:t>/~</a:t>
            </a:r>
            <a:r>
              <a:rPr lang="en-US" dirty="0" err="1"/>
              <a:t>dga</a:t>
            </a:r>
            <a:r>
              <a:rPr lang="en-US" dirty="0"/>
              <a:t>/papers/silt-sosp2011.pdf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437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present</a:t>
            </a:r>
          </a:p>
          <a:p>
            <a:endParaRPr lang="en-US" dirty="0"/>
          </a:p>
          <a:p>
            <a:r>
              <a:rPr lang="en-US" dirty="0" smtClean="0"/>
              <a:t>You read &amp; evaluate each paper</a:t>
            </a:r>
          </a:p>
          <a:p>
            <a:endParaRPr lang="en-US" dirty="0"/>
          </a:p>
          <a:p>
            <a:r>
              <a:rPr lang="en-US" dirty="0" smtClean="0"/>
              <a:t>You attend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734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papers you want to present</a:t>
            </a:r>
          </a:p>
          <a:p>
            <a:endParaRPr lang="en-US" dirty="0"/>
          </a:p>
          <a:p>
            <a:r>
              <a:rPr lang="en-US" dirty="0" smtClean="0"/>
              <a:t>Course web site</a:t>
            </a:r>
          </a:p>
          <a:p>
            <a:r>
              <a:rPr lang="en-US" dirty="0" smtClean="0"/>
              <a:t>OSDI, SOSP, NSDI, </a:t>
            </a:r>
            <a:r>
              <a:rPr lang="en-US" dirty="0" err="1" smtClean="0"/>
              <a:t>HotNets</a:t>
            </a:r>
            <a:r>
              <a:rPr lang="en-US" dirty="0" smtClean="0"/>
              <a:t>, </a:t>
            </a:r>
            <a:r>
              <a:rPr lang="en-US" dirty="0" err="1" smtClean="0"/>
              <a:t>HotOS</a:t>
            </a:r>
            <a:r>
              <a:rPr lang="en-US" dirty="0" smtClean="0"/>
              <a:t>, </a:t>
            </a:r>
            <a:r>
              <a:rPr lang="en-US" dirty="0" err="1" smtClean="0"/>
              <a:t>SigComm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648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 paper schedule</a:t>
            </a:r>
          </a:p>
          <a:p>
            <a:endParaRPr lang="en-US" dirty="0"/>
          </a:p>
          <a:p>
            <a:r>
              <a:rPr lang="en-US" dirty="0" smtClean="0"/>
              <a:t>Attend an FPO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21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Course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Computer Science 597C</a:t>
            </a:r>
            <a:br>
              <a:rPr lang="en-US" sz="2800" b="1" dirty="0"/>
            </a:br>
            <a:r>
              <a:rPr lang="en-US" sz="2800" b="1" dirty="0"/>
              <a:t>Advanced Topics in Computer Science: </a:t>
            </a:r>
            <a:br>
              <a:rPr lang="en-US" sz="2800" b="1" dirty="0"/>
            </a:br>
            <a:r>
              <a:rPr lang="en-US" sz="2800" b="1" dirty="0"/>
              <a:t>From the Developing World to Data Centers</a:t>
            </a:r>
            <a:br>
              <a:rPr lang="en-US" sz="2800" b="1" dirty="0"/>
            </a:br>
            <a:endParaRPr lang="en-US" sz="2800" b="1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80444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482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Course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Examines developments in computer systems, focused on scale, resource efficiency, and the new set of demands being placed on the operating system and networks. </a:t>
            </a:r>
            <a:endParaRPr lang="en-US" sz="2400" dirty="0" smtClean="0"/>
          </a:p>
          <a:p>
            <a:r>
              <a:rPr lang="en-US" sz="2400" dirty="0" smtClean="0"/>
              <a:t>Primary </a:t>
            </a:r>
            <a:r>
              <a:rPr lang="en-US" sz="2400" dirty="0"/>
              <a:t>interests will be the extreme ends of the resource spectrum, and the technical challenges in addressing them. </a:t>
            </a:r>
            <a:endParaRPr lang="en-US" sz="2400" dirty="0" smtClean="0"/>
          </a:p>
          <a:p>
            <a:r>
              <a:rPr lang="en-US" sz="2400" dirty="0" smtClean="0"/>
              <a:t>Students </a:t>
            </a:r>
            <a:r>
              <a:rPr lang="en-US" sz="2400" dirty="0"/>
              <a:t>will present papers and contribute to the critical analysis and discussion of existing work. </a:t>
            </a:r>
          </a:p>
        </p:txBody>
      </p:sp>
    </p:spTree>
    <p:extLst>
      <p:ext uri="{BB962C8B-B14F-4D97-AF65-F5344CB8AC3E}">
        <p14:creationId xmlns:p14="http://schemas.microsoft.com/office/powerpoint/2010/main" val="2116717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Breakdown, Point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Examines developments in computer systems, focused on scale, resource efficiency, and the new set of demands being placed on the operating system and networks. </a:t>
            </a:r>
          </a:p>
          <a:p>
            <a:r>
              <a:rPr lang="en-US" dirty="0" smtClean="0"/>
              <a:t>This is an OS and networks course</a:t>
            </a:r>
          </a:p>
          <a:p>
            <a:endParaRPr lang="en-US" dirty="0"/>
          </a:p>
          <a:p>
            <a:r>
              <a:rPr lang="en-US" dirty="0" smtClean="0"/>
              <a:t>This is not a distributed systems course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73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Breakdown, Point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Primary interests will be the extreme ends of the resource spectrum, and the technical challenges in addressing them. </a:t>
            </a:r>
          </a:p>
          <a:p>
            <a:endParaRPr lang="en-US" dirty="0" smtClean="0"/>
          </a:p>
          <a:p>
            <a:r>
              <a:rPr lang="en-US" dirty="0" smtClean="0"/>
              <a:t>This is not about desktop operating systems</a:t>
            </a:r>
          </a:p>
          <a:p>
            <a:endParaRPr lang="en-US" dirty="0"/>
          </a:p>
          <a:p>
            <a:r>
              <a:rPr lang="en-US" dirty="0" smtClean="0"/>
              <a:t>This may be about mobile, if you can convince me to care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294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Breakdown, Point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Students will present papers and contribute to the critical analysis and discussion of existing work. 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This course is about presenting</a:t>
            </a:r>
          </a:p>
          <a:p>
            <a:r>
              <a:rPr lang="en-US" dirty="0" smtClean="0"/>
              <a:t>You will be presenters</a:t>
            </a:r>
          </a:p>
          <a:p>
            <a:r>
              <a:rPr lang="en-US" dirty="0" smtClean="0"/>
              <a:t>You will get better at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325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 Comparison of Software and Hardware Techniques for x86 Virtualization </a:t>
            </a:r>
            <a:br>
              <a:rPr lang="en-US" dirty="0"/>
            </a:br>
            <a:r>
              <a:rPr lang="en-US" dirty="0" err="1"/>
              <a:t>www.vmware.com</a:t>
            </a:r>
            <a:r>
              <a:rPr lang="en-US" dirty="0"/>
              <a:t>/</a:t>
            </a:r>
            <a:r>
              <a:rPr lang="en-US" dirty="0" err="1"/>
              <a:t>pdf</a:t>
            </a:r>
            <a:r>
              <a:rPr lang="en-US" dirty="0"/>
              <a:t>/asplos235_adams.pdf </a:t>
            </a:r>
          </a:p>
          <a:p>
            <a:r>
              <a:rPr lang="en-US" dirty="0" err="1"/>
              <a:t>Xen</a:t>
            </a:r>
            <a:r>
              <a:rPr lang="en-US" dirty="0"/>
              <a:t> and the Art of Virtualization - </a:t>
            </a:r>
            <a:br>
              <a:rPr lang="en-US" dirty="0"/>
            </a:br>
            <a:r>
              <a:rPr lang="en-US" dirty="0"/>
              <a:t>Paul </a:t>
            </a:r>
            <a:r>
              <a:rPr lang="en-US" dirty="0" err="1"/>
              <a:t>Barham</a:t>
            </a:r>
            <a:r>
              <a:rPr lang="en-US" dirty="0"/>
              <a:t>, Boris </a:t>
            </a:r>
            <a:r>
              <a:rPr lang="en-US" dirty="0" err="1"/>
              <a:t>Dragovic</a:t>
            </a:r>
            <a:r>
              <a:rPr lang="en-US" dirty="0"/>
              <a:t>, </a:t>
            </a:r>
            <a:r>
              <a:rPr lang="en-US" dirty="0" err="1"/>
              <a:t>Keir</a:t>
            </a:r>
            <a:r>
              <a:rPr lang="en-US" dirty="0"/>
              <a:t> Fraser, Steven Hand, Tim Harris, Alex Ho, Rolf </a:t>
            </a:r>
            <a:r>
              <a:rPr lang="en-US" dirty="0" err="1"/>
              <a:t>Neugebauer</a:t>
            </a:r>
            <a:r>
              <a:rPr lang="en-US" dirty="0"/>
              <a:t>, Ian Pratt, Andrew Warfield. </a:t>
            </a:r>
            <a:br>
              <a:rPr lang="en-US" dirty="0"/>
            </a:br>
            <a:r>
              <a:rPr lang="en-US" dirty="0" err="1"/>
              <a:t>Puplished</a:t>
            </a:r>
            <a:r>
              <a:rPr lang="en-US" dirty="0"/>
              <a:t> at SOSP 2003 </a:t>
            </a:r>
            <a:br>
              <a:rPr lang="en-US" dirty="0"/>
            </a:br>
            <a:r>
              <a:rPr lang="en-US" dirty="0"/>
              <a:t>http://</a:t>
            </a:r>
            <a:r>
              <a:rPr lang="en-US" dirty="0" err="1"/>
              <a:t>xen.org</a:t>
            </a:r>
            <a:r>
              <a:rPr lang="en-US" dirty="0"/>
              <a:t>/community/</a:t>
            </a:r>
            <a:r>
              <a:rPr lang="en-US" dirty="0" err="1"/>
              <a:t>xenpapers.html</a:t>
            </a:r>
            <a:r>
              <a:rPr lang="en-US" dirty="0"/>
              <a:t> </a:t>
            </a:r>
          </a:p>
          <a:p>
            <a:r>
              <a:rPr lang="en-US" dirty="0"/>
              <a:t>Live Migration of Virtual Machines </a:t>
            </a:r>
            <a:br>
              <a:rPr lang="en-US" dirty="0"/>
            </a:br>
            <a:r>
              <a:rPr lang="en-US" dirty="0"/>
              <a:t>Christopher Clark, </a:t>
            </a:r>
            <a:r>
              <a:rPr lang="en-US" dirty="0" err="1"/>
              <a:t>Keir</a:t>
            </a:r>
            <a:r>
              <a:rPr lang="en-US" dirty="0"/>
              <a:t> Fraser, Steven Hand, Jacob </a:t>
            </a:r>
            <a:r>
              <a:rPr lang="en-US" dirty="0" err="1"/>
              <a:t>Gorm</a:t>
            </a:r>
            <a:r>
              <a:rPr lang="en-US" dirty="0"/>
              <a:t> Hansen, Eric Jul, Christian </a:t>
            </a:r>
            <a:r>
              <a:rPr lang="en-US" dirty="0" err="1"/>
              <a:t>Limpach</a:t>
            </a:r>
            <a:r>
              <a:rPr lang="en-US" dirty="0"/>
              <a:t>, Ian Pratt, Andrew Warfield. </a:t>
            </a:r>
            <a:br>
              <a:rPr lang="en-US" dirty="0"/>
            </a:br>
            <a:r>
              <a:rPr lang="en-US" dirty="0"/>
              <a:t>Published at NSDI 2005 </a:t>
            </a:r>
            <a:br>
              <a:rPr lang="en-US" dirty="0"/>
            </a:br>
            <a:r>
              <a:rPr lang="en-US" dirty="0"/>
              <a:t>http://</a:t>
            </a:r>
            <a:r>
              <a:rPr lang="en-US" dirty="0" err="1"/>
              <a:t>xen.org</a:t>
            </a:r>
            <a:r>
              <a:rPr lang="en-US" dirty="0"/>
              <a:t>/community/</a:t>
            </a:r>
            <a:r>
              <a:rPr lang="en-US" dirty="0" err="1"/>
              <a:t>xenpapers.html</a:t>
            </a:r>
            <a:r>
              <a:rPr lang="en-US" dirty="0"/>
              <a:t> </a:t>
            </a:r>
          </a:p>
          <a:p>
            <a:r>
              <a:rPr lang="en-US" dirty="0"/>
              <a:t>The Turtles Project: Design and Implementation of Nested Virtualization </a:t>
            </a:r>
            <a:br>
              <a:rPr lang="en-US" dirty="0"/>
            </a:br>
            <a:r>
              <a:rPr lang="en-US" dirty="0" err="1"/>
              <a:t>Muli</a:t>
            </a:r>
            <a:r>
              <a:rPr lang="en-US" dirty="0"/>
              <a:t> Ben-Yehuda et al, IBM Research Haifa; Michael D. Day, IBM Linux Technology Center; </a:t>
            </a:r>
            <a:r>
              <a:rPr lang="en-US" dirty="0" err="1"/>
              <a:t>Zvi</a:t>
            </a:r>
            <a:r>
              <a:rPr lang="en-US" dirty="0"/>
              <a:t> </a:t>
            </a:r>
            <a:r>
              <a:rPr lang="en-US" dirty="0" err="1"/>
              <a:t>Dubitzky</a:t>
            </a:r>
            <a:r>
              <a:rPr lang="en-US" dirty="0"/>
              <a:t>, Michael Factor, </a:t>
            </a:r>
            <a:r>
              <a:rPr lang="en-US" dirty="0" err="1"/>
              <a:t>Nadav</a:t>
            </a:r>
            <a:r>
              <a:rPr lang="en-US" dirty="0"/>
              <a:t> </a:t>
            </a:r>
            <a:r>
              <a:rPr lang="en-US" dirty="0" err="1"/>
              <a:t>HarEl</a:t>
            </a:r>
            <a:r>
              <a:rPr lang="en-US" dirty="0"/>
              <a:t>, and Abel Gordon, IBM Research-Haifa; Anthony </a:t>
            </a:r>
            <a:r>
              <a:rPr lang="en-US" dirty="0" err="1"/>
              <a:t>Liguori</a:t>
            </a:r>
            <a:r>
              <a:rPr lang="en-US" dirty="0"/>
              <a:t>, IBM Linux Technology Center; Orit Wasserman and Ben-Ami </a:t>
            </a:r>
            <a:r>
              <a:rPr lang="en-US" dirty="0" err="1"/>
              <a:t>Yassour</a:t>
            </a:r>
            <a:r>
              <a:rPr lang="en-US" dirty="0"/>
              <a:t>, IBM Research-Haifa </a:t>
            </a:r>
            <a:br>
              <a:rPr lang="en-US" dirty="0"/>
            </a:br>
            <a:r>
              <a:rPr lang="en-US" dirty="0"/>
              <a:t>http://</a:t>
            </a:r>
            <a:r>
              <a:rPr lang="en-US" dirty="0" err="1"/>
              <a:t>static.usenix.org</a:t>
            </a:r>
            <a:r>
              <a:rPr lang="en-US" dirty="0"/>
              <a:t>/events/osdi10/tech/</a:t>
            </a:r>
            <a:r>
              <a:rPr lang="en-US" dirty="0" err="1"/>
              <a:t>full_papers</a:t>
            </a:r>
            <a:r>
              <a:rPr lang="en-US" dirty="0"/>
              <a:t>/Ben-</a:t>
            </a:r>
            <a:r>
              <a:rPr lang="en-US" dirty="0" err="1"/>
              <a:t>Yehuda.pdf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877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Storage Horizons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SSDAlloc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http://</a:t>
            </a:r>
            <a:r>
              <a:rPr lang="en-US" dirty="0" err="1"/>
              <a:t>www.cs.princeton.edu</a:t>
            </a:r>
            <a:r>
              <a:rPr lang="en-US" dirty="0"/>
              <a:t>/%7Eabadam/papers/</a:t>
            </a:r>
            <a:r>
              <a:rPr lang="en-US" dirty="0" err="1"/>
              <a:t>ssdalloc.pdf</a:t>
            </a:r>
            <a:r>
              <a:rPr lang="en-US" dirty="0"/>
              <a:t> </a:t>
            </a:r>
          </a:p>
          <a:p>
            <a:r>
              <a:rPr lang="en-US" dirty="0" err="1"/>
              <a:t>FlashVM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M </a:t>
            </a:r>
            <a:r>
              <a:rPr lang="en-US" dirty="0" err="1"/>
              <a:t>Saxena</a:t>
            </a:r>
            <a:r>
              <a:rPr lang="en-US" dirty="0"/>
              <a:t> and M Swift </a:t>
            </a:r>
            <a:br>
              <a:rPr lang="en-US" dirty="0"/>
            </a:br>
            <a:r>
              <a:rPr lang="en-US" dirty="0" err="1"/>
              <a:t>Usenix</a:t>
            </a:r>
            <a:r>
              <a:rPr lang="en-US" dirty="0"/>
              <a:t> ATC 2010 </a:t>
            </a:r>
          </a:p>
          <a:p>
            <a:r>
              <a:rPr lang="en-US" dirty="0"/>
              <a:t>Condit, Nightingale, et al </a:t>
            </a:r>
            <a:br>
              <a:rPr lang="en-US" dirty="0"/>
            </a:br>
            <a:r>
              <a:rPr lang="en-US" dirty="0"/>
              <a:t>Better I/O Through Byte-Addressable Persistent Memory </a:t>
            </a:r>
            <a:br>
              <a:rPr lang="en-US" dirty="0"/>
            </a:br>
            <a:r>
              <a:rPr lang="en-US" dirty="0"/>
              <a:t>SOSP 2009 </a:t>
            </a:r>
          </a:p>
          <a:p>
            <a:r>
              <a:rPr lang="en-US" dirty="0"/>
              <a:t>Mogul et al </a:t>
            </a:r>
            <a:br>
              <a:rPr lang="en-US" dirty="0"/>
            </a:br>
            <a:r>
              <a:rPr lang="en-US" dirty="0"/>
              <a:t>OS support for NVM + DRAM </a:t>
            </a:r>
            <a:br>
              <a:rPr lang="en-US" dirty="0"/>
            </a:br>
            <a:r>
              <a:rPr lang="en-US" dirty="0" err="1"/>
              <a:t>HotOS</a:t>
            </a:r>
            <a:r>
              <a:rPr lang="en-US" dirty="0"/>
              <a:t> 2009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911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2803</TotalTime>
  <Words>301</Words>
  <Application>Microsoft Macintosh PowerPoint</Application>
  <PresentationFormat>On-screen Show (4:3)</PresentationFormat>
  <Paragraphs>64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Advantage</vt:lpstr>
      <vt:lpstr>COS 597C</vt:lpstr>
      <vt:lpstr>Basic Course Info</vt:lpstr>
      <vt:lpstr>Introductions</vt:lpstr>
      <vt:lpstr>Basic Course Info</vt:lpstr>
      <vt:lpstr>Breakdown, Point 1</vt:lpstr>
      <vt:lpstr>Breakdown, Point 2</vt:lpstr>
      <vt:lpstr>Breakdown, Point 3</vt:lpstr>
      <vt:lpstr>Virtualization</vt:lpstr>
      <vt:lpstr>New Storage Horizons</vt:lpstr>
      <vt:lpstr>OS Scaling &amp; Performance</vt:lpstr>
      <vt:lpstr>Network Optimization &amp; Developing World </vt:lpstr>
      <vt:lpstr>Network Optimization &amp; Developing World </vt:lpstr>
      <vt:lpstr>Grading</vt:lpstr>
      <vt:lpstr>Homework</vt:lpstr>
      <vt:lpstr>Next Time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 597C</dc:title>
  <dc:creator>Microsoft Office User</dc:creator>
  <cp:lastModifiedBy>Microsoft Office User</cp:lastModifiedBy>
  <cp:revision>1</cp:revision>
  <dcterms:created xsi:type="dcterms:W3CDTF">2012-09-17T17:23:43Z</dcterms:created>
  <dcterms:modified xsi:type="dcterms:W3CDTF">2012-09-19T16:07:16Z</dcterms:modified>
</cp:coreProperties>
</file>