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70" r:id="rId10"/>
    <p:sldId id="271" r:id="rId11"/>
    <p:sldId id="276" r:id="rId12"/>
    <p:sldId id="268" r:id="rId13"/>
    <p:sldId id="269" r:id="rId14"/>
    <p:sldId id="267" r:id="rId15"/>
    <p:sldId id="263" r:id="rId16"/>
    <p:sldId id="264" r:id="rId17"/>
    <p:sldId id="265" r:id="rId18"/>
    <p:sldId id="266" r:id="rId19"/>
    <p:sldId id="273" r:id="rId20"/>
    <p:sldId id="279" r:id="rId21"/>
    <p:sldId id="280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2" autoAdjust="0"/>
  </p:normalViewPr>
  <p:slideViewPr>
    <p:cSldViewPr>
      <p:cViewPr varScale="1">
        <p:scale>
          <a:sx n="105" d="100"/>
          <a:sy n="105" d="100"/>
        </p:scale>
        <p:origin x="-9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EEAC19F-FA5A-400F-9A8A-9E858E748E3C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FE5C384-F476-4AC6-B7C0-B3AEB73E59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2.xml"/><Relationship Id="rId4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nceton.edu/software/licenses/software/matlab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works.com/help/techdoc/ref/funcalpha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MATLAB Tutorial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400800" cy="2667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Dmitry </a:t>
            </a:r>
            <a:r>
              <a:rPr lang="en-US" dirty="0" err="1" smtClean="0"/>
              <a:t>Drutskoy</a:t>
            </a:r>
            <a:endParaRPr lang="en-US" dirty="0" smtClean="0"/>
          </a:p>
          <a:p>
            <a:pPr algn="ctr"/>
            <a:r>
              <a:rPr lang="en-US" dirty="0" smtClean="0"/>
              <a:t>Some material borrowed from the departmental MATLAB info session by </a:t>
            </a:r>
          </a:p>
          <a:p>
            <a:pPr algn="ctr"/>
            <a:r>
              <a:rPr lang="en-US" dirty="0"/>
              <a:t>Philippe </a:t>
            </a:r>
            <a:r>
              <a:rPr lang="en-US" dirty="0" err="1" smtClean="0"/>
              <a:t>Rigollet</a:t>
            </a:r>
            <a:endParaRPr lang="en-US" dirty="0" smtClean="0"/>
          </a:p>
          <a:p>
            <a:pPr algn="ctr"/>
            <a:r>
              <a:rPr lang="en-US" dirty="0"/>
              <a:t>Kevin Wayne</a:t>
            </a:r>
            <a:endParaRPr lang="en-US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3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ye(n) is the identity matrix of size n x n.</a:t>
            </a:r>
          </a:p>
          <a:p>
            <a:endParaRPr lang="en-US" dirty="0"/>
          </a:p>
          <a:p>
            <a:r>
              <a:rPr lang="en-US" dirty="0" smtClean="0"/>
              <a:t>zeros(m, n) is the m x n matrix with only zeroes.</a:t>
            </a:r>
          </a:p>
          <a:p>
            <a:endParaRPr lang="en-US" dirty="0"/>
          </a:p>
          <a:p>
            <a:r>
              <a:rPr lang="en-US" dirty="0" smtClean="0"/>
              <a:t>ones(m, n) is the m x n with only 1’s.</a:t>
            </a:r>
          </a:p>
          <a:p>
            <a:endParaRPr lang="en-US" dirty="0"/>
          </a:p>
          <a:p>
            <a:r>
              <a:rPr lang="en-US" dirty="0" smtClean="0"/>
              <a:t>magic(n) gives a n x n matrix with integer coefficients from 1 to n² with equal column and row sums.</a:t>
            </a:r>
          </a:p>
        </p:txBody>
      </p:sp>
    </p:spTree>
    <p:extLst>
      <p:ext uri="{BB962C8B-B14F-4D97-AF65-F5344CB8AC3E}">
        <p14:creationId xmlns:p14="http://schemas.microsoft.com/office/powerpoint/2010/main" val="12141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rand(m, n) is a matrix of size m by n with </a:t>
            </a:r>
            <a:r>
              <a:rPr lang="en-US" dirty="0" smtClean="0"/>
              <a:t>independent entries </a:t>
            </a:r>
            <a:r>
              <a:rPr lang="en-US" dirty="0"/>
              <a:t>that are uniformly distributed on the interval [0, 1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randn</a:t>
            </a:r>
            <a:r>
              <a:rPr lang="en-US" dirty="0" smtClean="0"/>
              <a:t>(m</a:t>
            </a:r>
            <a:r>
              <a:rPr lang="en-US" dirty="0"/>
              <a:t>, n) is a matrix of size m by n with </a:t>
            </a:r>
            <a:r>
              <a:rPr lang="en-US" dirty="0" smtClean="0"/>
              <a:t>independent entries </a:t>
            </a:r>
            <a:r>
              <a:rPr lang="en-US" dirty="0"/>
              <a:t>that are normally </a:t>
            </a:r>
            <a:r>
              <a:rPr lang="en-US" dirty="0" smtClean="0"/>
              <a:t>distributed</a:t>
            </a:r>
          </a:p>
          <a:p>
            <a:endParaRPr lang="en-US" dirty="0"/>
          </a:p>
          <a:p>
            <a:r>
              <a:rPr lang="en-US" dirty="0" smtClean="0"/>
              <a:t>rand(n</a:t>
            </a:r>
            <a:r>
              <a:rPr lang="en-US" dirty="0"/>
              <a:t>) and </a:t>
            </a:r>
            <a:r>
              <a:rPr lang="en-US" dirty="0" err="1"/>
              <a:t>randn</a:t>
            </a:r>
            <a:r>
              <a:rPr lang="en-US" dirty="0"/>
              <a:t>(n) return square matrices of size n </a:t>
            </a:r>
            <a:r>
              <a:rPr lang="en-US" dirty="0" smtClean="0"/>
              <a:t>by 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211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Operations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Add, subtract, divide, multiply, exponent: + - \ / * ˆ</a:t>
                </a:r>
              </a:p>
              <a:p>
                <a:endParaRPr lang="en-US" dirty="0"/>
              </a:p>
              <a:p>
                <a:r>
                  <a:rPr lang="en-US" dirty="0" smtClean="0"/>
                  <a:t>* </a:t>
                </a:r>
                <a:r>
                  <a:rPr lang="en-US" dirty="0"/>
                  <a:t>and \ correspond to matrix product and </a:t>
                </a:r>
                <a:r>
                  <a:rPr lang="en-US" dirty="0" smtClean="0"/>
                  <a:t>multiplication by </a:t>
                </a:r>
                <a:r>
                  <a:rPr lang="en-US" dirty="0"/>
                  <a:t>the inverse: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𝐴𝐵</m:t>
                      </m:r>
                      <m:r>
                        <a:rPr lang="en-US" b="0" i="1" smtClean="0">
                          <a:latin typeface="Cambria Math"/>
                        </a:rPr>
                        <m:t>,        </m:t>
                      </m:r>
                      <m:f>
                        <m:fPr>
                          <m:type m:val="li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 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,                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b="0" i="1" smtClean="0">
                          <a:latin typeface="Cambria Math"/>
                        </a:rPr>
                        <m:t>B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same operations (except \) are </a:t>
                </a:r>
                <a:r>
                  <a:rPr lang="en-US" dirty="0" smtClean="0"/>
                  <a:t>available component wise: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[</a:t>
                </a:r>
                <a:r>
                  <a:rPr lang="en-US" dirty="0"/>
                  <a:t>1, 2, 3]. *</a:t>
                </a:r>
                <a:r>
                  <a:rPr lang="en-US" dirty="0" smtClean="0"/>
                  <a:t> </a:t>
                </a:r>
                <a:r>
                  <a:rPr lang="en-US" dirty="0"/>
                  <a:t>[2, 1, 2] = [2, 2, 6</a:t>
                </a:r>
                <a:r>
                  <a:rPr lang="en-US" dirty="0" smtClean="0"/>
                  <a:t>]</a:t>
                </a:r>
              </a:p>
              <a:p>
                <a:endParaRPr lang="en-US" dirty="0"/>
              </a:p>
              <a:p>
                <a:r>
                  <a:rPr lang="en-US" dirty="0" smtClean="0"/>
                  <a:t>A\b </a:t>
                </a:r>
                <a:r>
                  <a:rPr lang="en-US" dirty="0"/>
                  <a:t>solves the linear system Ax = b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875" r="-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07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Operations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null(A) is an orthogonal basis for the null space of 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sum(A</a:t>
            </a:r>
            <a:r>
              <a:rPr lang="en-US" dirty="0"/>
              <a:t>) returns a row vector containing the sum of the</a:t>
            </a:r>
          </a:p>
          <a:p>
            <a:pPr marL="0" indent="0">
              <a:buNone/>
            </a:pPr>
            <a:r>
              <a:rPr lang="en-US" dirty="0"/>
              <a:t>columns of A.</a:t>
            </a:r>
          </a:p>
        </p:txBody>
      </p:sp>
    </p:spTree>
    <p:extLst>
      <p:ext uri="{BB962C8B-B14F-4D97-AF65-F5344CB8AC3E}">
        <p14:creationId xmlns:p14="http://schemas.microsoft.com/office/powerpoint/2010/main" val="349353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such as A &lt; b return logical </a:t>
            </a:r>
            <a:r>
              <a:rPr lang="en-US" dirty="0" smtClean="0"/>
              <a:t>values</a:t>
            </a:r>
          </a:p>
          <a:p>
            <a:endParaRPr lang="en-US" dirty="0"/>
          </a:p>
          <a:p>
            <a:r>
              <a:rPr lang="en-US" dirty="0" smtClean="0"/>
              <a:t>These </a:t>
            </a:r>
            <a:r>
              <a:rPr lang="en-US" dirty="0"/>
              <a:t>can be manipulated as regular integers (1 for </a:t>
            </a:r>
            <a:r>
              <a:rPr lang="en-US" dirty="0" smtClean="0"/>
              <a:t>true, 0 </a:t>
            </a:r>
            <a:r>
              <a:rPr lang="en-US" dirty="0"/>
              <a:t>for false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find </a:t>
            </a:r>
            <a:r>
              <a:rPr lang="en-US" dirty="0"/>
              <a:t>will return all the elements for which a condition </a:t>
            </a:r>
            <a:r>
              <a:rPr lang="en-US" dirty="0" smtClean="0"/>
              <a:t>is true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  find</a:t>
            </a:r>
            <a:r>
              <a:rPr lang="en-US" dirty="0"/>
              <a:t>([1, 2, 3] &gt; 1) returns [2, 3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3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Operations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v, id] = max(a) returns the maximum element of </a:t>
            </a:r>
            <a:r>
              <a:rPr lang="en-US" dirty="0" smtClean="0"/>
              <a:t>the vector </a:t>
            </a:r>
            <a:r>
              <a:rPr lang="en-US" dirty="0"/>
              <a:t>a and the corresponding indices in id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s, id] = sort(a) returns the elements of a sorted </a:t>
            </a:r>
            <a:r>
              <a:rPr lang="en-US" dirty="0" smtClean="0"/>
              <a:t>in ascending </a:t>
            </a:r>
            <a:r>
              <a:rPr lang="en-US" dirty="0"/>
              <a:t>order and the permutation id such that s(id) </a:t>
            </a:r>
            <a:r>
              <a:rPr lang="en-US" dirty="0" smtClean="0"/>
              <a:t>is increasing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Usual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Mathematics: sin, </a:t>
            </a:r>
            <a:r>
              <a:rPr lang="en-US" dirty="0" err="1"/>
              <a:t>cos</a:t>
            </a:r>
            <a:r>
              <a:rPr lang="en-US" dirty="0"/>
              <a:t>, </a:t>
            </a:r>
            <a:r>
              <a:rPr lang="en-US" dirty="0" err="1"/>
              <a:t>exp</a:t>
            </a:r>
            <a:r>
              <a:rPr lang="en-US" dirty="0"/>
              <a:t>, log, log10, </a:t>
            </a:r>
            <a:r>
              <a:rPr lang="en-US" dirty="0" err="1" smtClean="0"/>
              <a:t>sqrt</a:t>
            </a:r>
            <a:r>
              <a:rPr lang="en-US" dirty="0" smtClean="0"/>
              <a:t>, ceil</a:t>
            </a:r>
            <a:r>
              <a:rPr lang="en-US" dirty="0"/>
              <a:t>, floor, round, </a:t>
            </a:r>
            <a:r>
              <a:rPr lang="en-US" dirty="0" smtClean="0"/>
              <a:t>...</a:t>
            </a:r>
          </a:p>
          <a:p>
            <a:endParaRPr lang="en-US" dirty="0"/>
          </a:p>
          <a:p>
            <a:r>
              <a:rPr lang="en-US" dirty="0" smtClean="0"/>
              <a:t>Information</a:t>
            </a:r>
            <a:r>
              <a:rPr lang="en-US" dirty="0"/>
              <a:t>: size, length, who, </a:t>
            </a:r>
            <a:r>
              <a:rPr lang="en-US" dirty="0" err="1"/>
              <a:t>whos</a:t>
            </a:r>
            <a:r>
              <a:rPr lang="en-US" dirty="0"/>
              <a:t>, </a:t>
            </a:r>
            <a:r>
              <a:rPr lang="en-US" dirty="0" err="1" smtClean="0"/>
              <a:t>ls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Management</a:t>
            </a:r>
            <a:r>
              <a:rPr lang="en-US" dirty="0"/>
              <a:t>: save, load, </a:t>
            </a:r>
            <a:r>
              <a:rPr lang="en-US" dirty="0" smtClean="0"/>
              <a:t>clear</a:t>
            </a:r>
          </a:p>
          <a:p>
            <a:pPr marL="0" indent="0">
              <a:buNone/>
            </a:pPr>
            <a:r>
              <a:rPr lang="en-US" dirty="0" smtClean="0"/>
              <a:t>				save </a:t>
            </a:r>
            <a:r>
              <a:rPr lang="en-US" dirty="0"/>
              <a:t>filename x y A</a:t>
            </a:r>
          </a:p>
          <a:p>
            <a:pPr marL="0" indent="0">
              <a:buNone/>
            </a:pPr>
            <a:r>
              <a:rPr lang="en-US" dirty="0" smtClean="0"/>
              <a:t>				load filename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File -&gt; new -&gt; function</a:t>
            </a:r>
          </a:p>
          <a:p>
            <a:endParaRPr lang="en-US" dirty="0"/>
          </a:p>
          <a:p>
            <a:r>
              <a:rPr lang="en-US" dirty="0" smtClean="0"/>
              <a:t>Functions/scripts/classes are all .m files, but different semantics. To be able call functions, place them in your project directory.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6844" y="3962400"/>
            <a:ext cx="8382000" cy="230832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function [ </a:t>
            </a:r>
            <a:r>
              <a:rPr lang="en-US" sz="2400" dirty="0" err="1"/>
              <a:t>output_args</a:t>
            </a:r>
            <a:r>
              <a:rPr lang="en-US" sz="2400" dirty="0"/>
              <a:t> ] = </a:t>
            </a:r>
            <a:r>
              <a:rPr lang="en-US" sz="2400" dirty="0" smtClean="0"/>
              <a:t>Silly( </a:t>
            </a:r>
            <a:r>
              <a:rPr lang="en-US" sz="2400" dirty="0" err="1"/>
              <a:t>input_args</a:t>
            </a:r>
            <a:r>
              <a:rPr lang="en-US" sz="2400" dirty="0"/>
              <a:t> )</a:t>
            </a:r>
          </a:p>
          <a:p>
            <a:r>
              <a:rPr lang="en-US" sz="2400" dirty="0" smtClean="0"/>
              <a:t>%SILLY </a:t>
            </a:r>
            <a:r>
              <a:rPr lang="en-US" sz="2400" dirty="0"/>
              <a:t>Summary of this function goes here</a:t>
            </a:r>
          </a:p>
          <a:p>
            <a:r>
              <a:rPr lang="en-US" sz="2400" dirty="0"/>
              <a:t>%   Detailed explanation goes here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70846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if, else statements: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statements can be used too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Similar </a:t>
            </a:r>
            <a:r>
              <a:rPr lang="en-US" dirty="0"/>
              <a:t>behavior for repeat, until, while, 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09800"/>
            <a:ext cx="8382000" cy="1938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if (a &gt; 1)</a:t>
            </a:r>
          </a:p>
          <a:p>
            <a:r>
              <a:rPr lang="en-US" sz="2400" dirty="0" smtClean="0"/>
              <a:t>	blah</a:t>
            </a:r>
          </a:p>
          <a:p>
            <a:r>
              <a:rPr lang="en-US" sz="2400" dirty="0" smtClean="0"/>
              <a:t>else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blahblah</a:t>
            </a:r>
            <a:endParaRPr lang="en-US" sz="2400" dirty="0" smtClean="0"/>
          </a:p>
          <a:p>
            <a:r>
              <a:rPr lang="en-US" sz="2400" dirty="0" smtClean="0"/>
              <a:t>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724400"/>
            <a:ext cx="8382000" cy="12003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for i=1:n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moreblah</a:t>
            </a:r>
            <a:endParaRPr lang="en-US" sz="2400" dirty="0"/>
          </a:p>
          <a:p>
            <a:r>
              <a:rPr lang="en-US" sz="2400" dirty="0"/>
              <a:t>end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028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5664"/>
            <a:ext cx="8153400" cy="1519536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To input values, use the as many arguments after the function name as you need, then use them in your program.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754832"/>
            <a:ext cx="8382000" cy="46166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function [ </a:t>
            </a:r>
            <a:r>
              <a:rPr lang="en-US" sz="2400" dirty="0" smtClean="0"/>
              <a:t>output1, output2 </a:t>
            </a:r>
            <a:r>
              <a:rPr lang="en-US" sz="2400" dirty="0"/>
              <a:t>] = </a:t>
            </a:r>
            <a:r>
              <a:rPr lang="en-US" sz="2400" dirty="0" smtClean="0"/>
              <a:t>Silly( input1, input2)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505200"/>
            <a:ext cx="8382000" cy="46166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/>
              <a:t>some_value</a:t>
            </a:r>
            <a:r>
              <a:rPr lang="en-US" sz="2400" dirty="0"/>
              <a:t> </a:t>
            </a:r>
            <a:r>
              <a:rPr lang="en-US" sz="2400" dirty="0" smtClean="0"/>
              <a:t>= input1*input2;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1500" y="3720818"/>
            <a:ext cx="8153400" cy="1519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dirty="0" smtClean="0"/>
              <a:t>Output values must be set before the “end” statement.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800568"/>
            <a:ext cx="8382000" cy="12003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output1 = </a:t>
            </a:r>
            <a:r>
              <a:rPr lang="en-US" sz="2400" dirty="0" err="1" smtClean="0"/>
              <a:t>some_value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output2 = 15.7;</a:t>
            </a:r>
          </a:p>
          <a:p>
            <a:r>
              <a:rPr lang="en-US" sz="2400" dirty="0" smtClean="0"/>
              <a:t>end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146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hlinkClick r:id="rId2" action="ppaction://hlinksldjump"/>
              </a:rPr>
              <a:t>Getting MATLAB set up</a:t>
            </a:r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  <a:hlinkClick r:id="rId3" action="ppaction://hlinksldjump"/>
              </a:rPr>
              <a:t>Scalar/matrix creation and operations </a:t>
            </a:r>
            <a:endParaRPr lang="en-US" dirty="0" smtClean="0">
              <a:solidFill>
                <a:srgbClr val="FFC000"/>
              </a:solidFill>
            </a:endParaRPr>
          </a:p>
          <a:p>
            <a:endParaRPr lang="en-US" dirty="0"/>
          </a:p>
          <a:p>
            <a:r>
              <a:rPr lang="en-US" dirty="0" smtClean="0">
                <a:hlinkClick r:id="rId4" action="ppaction://hlinksldjump"/>
              </a:rPr>
              <a:t>MATLAB programming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5" action="ppaction://hlinksldjump"/>
              </a:rPr>
              <a:t>Plotting</a:t>
            </a:r>
            <a:endParaRPr lang="en-US" dirty="0" smtClean="0"/>
          </a:p>
          <a:p>
            <a:endParaRPr lang="en-US" dirty="0">
              <a:solidFill>
                <a:srgbClr val="FFC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7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the type of input1, input2 is not set anywhere. Can be scalars, vectors, matrices…</a:t>
            </a:r>
          </a:p>
          <a:p>
            <a:r>
              <a:rPr lang="en-US" dirty="0" smtClean="0"/>
              <a:t>To call this function with 2 return values, do: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will save output1 as a and output2 as b.</a:t>
            </a:r>
          </a:p>
          <a:p>
            <a:endParaRPr lang="en-US" dirty="0"/>
          </a:p>
          <a:p>
            <a:r>
              <a:rPr lang="en-US" dirty="0" smtClean="0"/>
              <a:t>If we specify fewer return parameters, the first few are used.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2481" y="2895600"/>
            <a:ext cx="8382000" cy="46166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[a, b] = Silly(5, 7);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62481" y="3524754"/>
            <a:ext cx="8382000" cy="46166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[a, b] = Silly(vector1, vector2);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99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write all you commands in a script using </a:t>
            </a:r>
            <a:r>
              <a:rPr lang="en-US" dirty="0" smtClean="0"/>
              <a:t>the editor.</a:t>
            </a:r>
          </a:p>
          <a:p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F5 to run the script</a:t>
            </a:r>
            <a:r>
              <a:rPr lang="en-US" dirty="0" smtClean="0"/>
              <a:t>. Using the name of the script from the command line works too.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F9 to run the current selection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CTRL-i </a:t>
            </a:r>
            <a:r>
              <a:rPr lang="en-US" dirty="0"/>
              <a:t>will automatically (and correctly) indent </a:t>
            </a:r>
            <a:r>
              <a:rPr lang="en-US" dirty="0" smtClean="0"/>
              <a:t>the current </a:t>
            </a:r>
            <a:r>
              <a:rPr lang="en-US" dirty="0"/>
              <a:t>selection.</a:t>
            </a:r>
          </a:p>
          <a:p>
            <a:r>
              <a:rPr lang="en-US" dirty="0" smtClean="0"/>
              <a:t>CTRL-R </a:t>
            </a:r>
            <a:r>
              <a:rPr lang="en-US" dirty="0"/>
              <a:t>will comment the current selection, CTRL-T </a:t>
            </a:r>
            <a:r>
              <a:rPr lang="en-US" dirty="0" smtClean="0"/>
              <a:t>will uncomment </a:t>
            </a:r>
            <a:r>
              <a:rPr lang="en-US" dirty="0"/>
              <a:t>it (useful to test only parts of a code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732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plot(x, y) </a:t>
            </a:r>
            <a:r>
              <a:rPr lang="en-US" dirty="0"/>
              <a:t>will plot a function that takes values</a:t>
            </a:r>
          </a:p>
          <a:p>
            <a:pPr marL="0" indent="0">
              <a:buNone/>
            </a:pPr>
            <a:r>
              <a:rPr lang="en-US" dirty="0" smtClean="0"/>
              <a:t>	y </a:t>
            </a:r>
            <a:r>
              <a:rPr lang="en-US" dirty="0"/>
              <a:t>= (y1, . . . , </a:t>
            </a:r>
            <a:r>
              <a:rPr lang="en-US" dirty="0" err="1"/>
              <a:t>yn</a:t>
            </a:r>
            <a:r>
              <a:rPr lang="en-US" dirty="0"/>
              <a:t>) at the points x = (x1, . . . , </a:t>
            </a:r>
            <a:r>
              <a:rPr lang="en-US" dirty="0" err="1"/>
              <a:t>xn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Use </a:t>
            </a:r>
            <a:r>
              <a:rPr lang="en-US" dirty="0" err="1"/>
              <a:t>xlabel</a:t>
            </a:r>
            <a:r>
              <a:rPr lang="en-US" dirty="0"/>
              <a:t>(′</a:t>
            </a:r>
            <a:r>
              <a:rPr lang="en-US" dirty="0" err="1"/>
              <a:t>ALabelForX</a:t>
            </a:r>
            <a:r>
              <a:rPr lang="en-US" dirty="0"/>
              <a:t>′) and </a:t>
            </a:r>
            <a:r>
              <a:rPr lang="en-US" dirty="0" err="1"/>
              <a:t>ylabel</a:t>
            </a:r>
            <a:r>
              <a:rPr lang="en-US" dirty="0"/>
              <a:t>(′</a:t>
            </a:r>
            <a:r>
              <a:rPr lang="en-US" dirty="0" err="1"/>
              <a:t>ALabelForY</a:t>
            </a:r>
            <a:r>
              <a:rPr lang="en-US" dirty="0"/>
              <a:t> </a:t>
            </a:r>
            <a:r>
              <a:rPr lang="en-US" dirty="0" smtClean="0"/>
              <a:t>′) to </a:t>
            </a:r>
            <a:r>
              <a:rPr lang="en-US" dirty="0"/>
              <a:t>put labels on the axes and Title(′</a:t>
            </a:r>
            <a:r>
              <a:rPr lang="en-US" dirty="0" err="1"/>
              <a:t>ATitle</a:t>
            </a:r>
            <a:r>
              <a:rPr lang="en-US" dirty="0"/>
              <a:t>′) to include </a:t>
            </a:r>
            <a:r>
              <a:rPr lang="en-US" dirty="0" smtClean="0"/>
              <a:t>a title.</a:t>
            </a:r>
          </a:p>
          <a:p>
            <a:endParaRPr lang="en-US" dirty="0"/>
          </a:p>
          <a:p>
            <a:r>
              <a:rPr lang="es-ES" dirty="0" err="1"/>
              <a:t>plot</a:t>
            </a:r>
            <a:r>
              <a:rPr lang="es-ES" dirty="0"/>
              <a:t>(x1, y1, ':</a:t>
            </a:r>
            <a:r>
              <a:rPr lang="es-ES" dirty="0" err="1"/>
              <a:t>bo</a:t>
            </a:r>
            <a:r>
              <a:rPr lang="es-ES" dirty="0"/>
              <a:t>', x2, y2, '-r.') </a:t>
            </a:r>
            <a:r>
              <a:rPr lang="en-US" dirty="0" smtClean="0"/>
              <a:t>will </a:t>
            </a:r>
            <a:r>
              <a:rPr lang="en-US" dirty="0"/>
              <a:t>plot two curves, one </a:t>
            </a:r>
            <a:r>
              <a:rPr lang="en-US" dirty="0" smtClean="0"/>
              <a:t>as a </a:t>
            </a:r>
            <a:r>
              <a:rPr lang="en-US" dirty="0"/>
              <a:t>blue dotted line with circles at each point, the </a:t>
            </a:r>
            <a:r>
              <a:rPr lang="en-US" dirty="0" smtClean="0"/>
              <a:t>other red </a:t>
            </a:r>
            <a:r>
              <a:rPr lang="en-US" dirty="0"/>
              <a:t>continuous with dots.</a:t>
            </a:r>
          </a:p>
        </p:txBody>
      </p:sp>
    </p:spTree>
    <p:extLst>
      <p:ext uri="{BB962C8B-B14F-4D97-AF65-F5344CB8AC3E}">
        <p14:creationId xmlns:p14="http://schemas.microsoft.com/office/powerpoint/2010/main" val="357539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for ”</a:t>
            </a:r>
            <a:r>
              <a:rPr lang="en-US" dirty="0" err="1"/>
              <a:t>Linespec</a:t>
            </a:r>
            <a:r>
              <a:rPr lang="en-US" dirty="0"/>
              <a:t>” in the MATLAB documentation </a:t>
            </a:r>
            <a:r>
              <a:rPr lang="en-US" dirty="0" smtClean="0"/>
              <a:t>to find </a:t>
            </a:r>
            <a:r>
              <a:rPr lang="en-US" dirty="0"/>
              <a:t>other codes for line colors, markers, etc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legend(′plot1′,′ plot2′, ...) to include a legend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combine plots: use hold </a:t>
            </a:r>
            <a:r>
              <a:rPr lang="en-US" dirty="0" smtClean="0"/>
              <a:t>on </a:t>
            </a:r>
            <a:r>
              <a:rPr lang="en-US" dirty="0"/>
              <a:t>after the first one </a:t>
            </a:r>
            <a:r>
              <a:rPr lang="en-US" dirty="0" smtClean="0"/>
              <a:t>and hold off </a:t>
            </a:r>
            <a:r>
              <a:rPr lang="en-US" dirty="0"/>
              <a:t>after the last plot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800568"/>
            <a:ext cx="8382000" cy="15696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hold on</a:t>
            </a:r>
          </a:p>
          <a:p>
            <a:r>
              <a:rPr lang="en-US" sz="2400" dirty="0" smtClean="0"/>
              <a:t>plot (x1, y1, ':</a:t>
            </a:r>
            <a:r>
              <a:rPr lang="en-US" sz="2400" dirty="0" err="1" smtClean="0"/>
              <a:t>bo</a:t>
            </a:r>
            <a:r>
              <a:rPr lang="en-US" sz="2400" dirty="0" smtClean="0"/>
              <a:t>')</a:t>
            </a:r>
          </a:p>
          <a:p>
            <a:r>
              <a:rPr lang="en-US" sz="2400" dirty="0" smtClean="0"/>
              <a:t>plot (x2, y2, '-r.')</a:t>
            </a:r>
          </a:p>
          <a:p>
            <a:r>
              <a:rPr lang="en-US" sz="2400" dirty="0" smtClean="0"/>
              <a:t>hold off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75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Princeton has a license for all students to use MATLAB, even on personal computers.</a:t>
            </a:r>
          </a:p>
          <a:p>
            <a:endParaRPr lang="en-US" dirty="0" smtClean="0"/>
          </a:p>
          <a:p>
            <a:r>
              <a:rPr lang="en-US" dirty="0">
                <a:hlinkClick r:id="rId2"/>
              </a:rPr>
              <a:t>www.princeton.edu/software/licenses/software/matlab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have to be on the university network; It takes your university username/password. Instructions are available.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786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Working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Default location is C:\</a:t>
            </a:r>
            <a:r>
              <a:rPr lang="en-US" dirty="0" smtClean="0"/>
              <a:t>Users\&lt;user&gt;\Documents\MATLAB</a:t>
            </a:r>
          </a:p>
          <a:p>
            <a:endParaRPr lang="en-US" dirty="0"/>
          </a:p>
          <a:p>
            <a:r>
              <a:rPr lang="en-US" dirty="0" smtClean="0"/>
              <a:t>Type ‘</a:t>
            </a:r>
            <a:r>
              <a:rPr lang="en-US" dirty="0" err="1" smtClean="0"/>
              <a:t>pwd</a:t>
            </a:r>
            <a:r>
              <a:rPr lang="en-US" dirty="0" smtClean="0"/>
              <a:t>’ or use the current folder window.</a:t>
            </a:r>
          </a:p>
          <a:p>
            <a:endParaRPr lang="en-US" dirty="0"/>
          </a:p>
          <a:p>
            <a:r>
              <a:rPr lang="en-US" dirty="0" smtClean="0"/>
              <a:t>For each project, create a new directory for simplicity.</a:t>
            </a:r>
          </a:p>
          <a:p>
            <a:endParaRPr lang="en-US" dirty="0"/>
          </a:p>
          <a:p>
            <a:r>
              <a:rPr lang="en-US" dirty="0" smtClean="0"/>
              <a:t>Change directory to the new one, all new files created will be stored here.</a:t>
            </a:r>
          </a:p>
          <a:p>
            <a:endParaRPr lang="en-US" dirty="0"/>
          </a:p>
          <a:p>
            <a:r>
              <a:rPr lang="en-US" dirty="0" smtClean="0"/>
              <a:t>MATLAB automatically finds functions in current directory files.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the </a:t>
            </a:r>
            <a:r>
              <a:rPr lang="en-US" dirty="0" err="1" smtClean="0"/>
              <a:t>fx</a:t>
            </a:r>
            <a:r>
              <a:rPr lang="en-US" dirty="0" smtClean="0"/>
              <a:t> symbol next to your current command line for help on functions</a:t>
            </a:r>
          </a:p>
          <a:p>
            <a:endParaRPr lang="en-US" dirty="0"/>
          </a:p>
          <a:p>
            <a:r>
              <a:rPr lang="en-US" dirty="0" smtClean="0"/>
              <a:t>Use “help &lt;name&gt;” or “doc &lt;name&gt;” for the function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www.mathworks.com/help/techdoc/ref/funcalpha.html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everything else fails, </a:t>
            </a:r>
            <a:r>
              <a:rPr lang="en-US" dirty="0" err="1" smtClean="0"/>
              <a:t>google</a:t>
            </a:r>
            <a:r>
              <a:rPr lang="en-US" dirty="0" smtClean="0"/>
              <a:t> it!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7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Scalars/Matrices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For MATLAB a scalar is simply a 1-by-1 matrix.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/>
                  <a:t>To </a:t>
                </a:r>
                <a:r>
                  <a:rPr lang="en-US" dirty="0" smtClean="0"/>
                  <a:t>create </a:t>
                </a:r>
                <a:r>
                  <a:rPr lang="en-US" dirty="0"/>
                  <a:t>a </a:t>
                </a:r>
                <a:r>
                  <a:rPr lang="en-US" dirty="0" smtClean="0"/>
                  <a:t>matrix: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A = [1 2 3; 4 5 6];       makes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This also works: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   A  = [1,2,3;4,5,6]; or   [1 2 3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                4 5 6]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The ‘ symbol denotes transpose: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if </a:t>
                </a:r>
                <a:r>
                  <a:rPr lang="en-US" dirty="0"/>
                  <a:t>A = [1, 2, 3; 4, 5, 6] then A′ = [1, 4; 2, 5; 3, 6]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182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You can form a matrix out of a number of vectors.</a:t>
                </a:r>
              </a:p>
              <a:p>
                <a:r>
                  <a:rPr lang="en-US" dirty="0" smtClean="0"/>
                  <a:t>a = [1 2 3]; b = [4 5 6];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 = [a b]; gives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 = [a; b]; gives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Accessing a single element: A(1, 2) for the above gives 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row,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column element = 2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875" r="-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01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the : symbol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: is used either in declaration or accessing vectors/matrices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Declaration format:            </a:t>
                </a:r>
                <a:r>
                  <a:rPr lang="en-US" dirty="0" err="1" smtClean="0"/>
                  <a:t>start:stride:end</a:t>
                </a:r>
                <a:r>
                  <a:rPr lang="en-US" dirty="0" smtClean="0"/>
                  <a:t> </a:t>
                </a:r>
              </a:p>
              <a:p>
                <a:endParaRPr lang="en-US" dirty="0"/>
              </a:p>
              <a:p>
                <a:r>
                  <a:rPr lang="en-US" dirty="0" smtClean="0"/>
                  <a:t>A = [0:5:20]; makes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Use transpose to make column vectors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A = [0:5:20]’; makes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05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: symbol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Access format: Similar, b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14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15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16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/>
                      </a:rPr>
                      <m:t>    </m:t>
                    </m:r>
                  </m:oMath>
                </a14:m>
                <a:r>
                  <a:rPr lang="en-US" dirty="0" smtClean="0"/>
                  <a:t>A(:, 2) gives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column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A(1:2, 3:4) gives 1-2 row, 3-4 column </a:t>
                </a:r>
                <a:r>
                  <a:rPr lang="en-US" dirty="0" err="1" smtClean="0"/>
                  <a:t>submatrix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Starting row is 1, ending row can be end. Can use stride here too, but not very useful.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201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 w/ Hyperlink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D2533C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371</TotalTime>
  <Words>1331</Words>
  <Application>Microsoft Office PowerPoint</Application>
  <PresentationFormat>On-screen Show (4:3)</PresentationFormat>
  <Paragraphs>202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MATLAB Tutorial</vt:lpstr>
      <vt:lpstr>Overview</vt:lpstr>
      <vt:lpstr>Installation</vt:lpstr>
      <vt:lpstr>Working Directory</vt:lpstr>
      <vt:lpstr>Finding help</vt:lpstr>
      <vt:lpstr>Basic Scalars/Matrices</vt:lpstr>
      <vt:lpstr>More matrices</vt:lpstr>
      <vt:lpstr>Using the : symbol</vt:lpstr>
      <vt:lpstr>Using the : symbol</vt:lpstr>
      <vt:lpstr>Special Matrices</vt:lpstr>
      <vt:lpstr>Random Matrices</vt:lpstr>
      <vt:lpstr>Matrix Operations</vt:lpstr>
      <vt:lpstr>Matrix Operations cont.</vt:lpstr>
      <vt:lpstr>Logical Operations</vt:lpstr>
      <vt:lpstr>Logical Operations cont.</vt:lpstr>
      <vt:lpstr>Usual Functions</vt:lpstr>
      <vt:lpstr>Writing functions</vt:lpstr>
      <vt:lpstr>Programming Logic</vt:lpstr>
      <vt:lpstr>Function parameters</vt:lpstr>
      <vt:lpstr>Calling Functions</vt:lpstr>
      <vt:lpstr>Scripts</vt:lpstr>
      <vt:lpstr>Plotting</vt:lpstr>
      <vt:lpstr>Plotting cont.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 Tutorial</dc:title>
  <dc:creator>Dmitry</dc:creator>
  <cp:lastModifiedBy>Dmitry</cp:lastModifiedBy>
  <cp:revision>25</cp:revision>
  <dcterms:created xsi:type="dcterms:W3CDTF">2010-09-22T20:52:42Z</dcterms:created>
  <dcterms:modified xsi:type="dcterms:W3CDTF">2010-09-25T19:35:02Z</dcterms:modified>
</cp:coreProperties>
</file>