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84" r:id="rId2"/>
    <p:sldId id="286" r:id="rId3"/>
    <p:sldId id="295" r:id="rId4"/>
    <p:sldId id="287" r:id="rId5"/>
    <p:sldId id="288" r:id="rId6"/>
    <p:sldId id="296" r:id="rId7"/>
    <p:sldId id="294" r:id="rId8"/>
    <p:sldId id="297" r:id="rId9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9/23/2010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Pipeline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3124200"/>
            <a:ext cx="340242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4642" y="3124200"/>
            <a:ext cx="340242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94884" y="3124200"/>
            <a:ext cx="386316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3124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4600" y="31242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71800" y="3581400"/>
            <a:ext cx="340242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12042" y="3581400"/>
            <a:ext cx="340242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52284" y="3581400"/>
            <a:ext cx="386316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38600" y="3581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35814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29200" y="4038600"/>
            <a:ext cx="340242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69442" y="4038600"/>
            <a:ext cx="340242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09684" y="4038600"/>
            <a:ext cx="386316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96000" y="4038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629400" y="40386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-602972" y="4273037"/>
            <a:ext cx="2273540" cy="79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04800" y="557426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instr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86594" y="2677080"/>
            <a:ext cx="251380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52738" y="229766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086600" y="4495800"/>
            <a:ext cx="340242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426842" y="4495800"/>
            <a:ext cx="340242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767084" y="4495800"/>
            <a:ext cx="386316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153400" y="4495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686800" y="4495800"/>
            <a:ext cx="457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3400" y="31242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33400" y="36576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3400" y="4114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3400" y="45720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505200" y="53340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Assuming 1 cycle for IF/ID/EX/MEM/WB,</a:t>
            </a:r>
          </a:p>
          <a:p>
            <a:endParaRPr lang="en-US" dirty="0" smtClean="0"/>
          </a:p>
          <a:p>
            <a:r>
              <a:rPr lang="en-US" dirty="0" smtClean="0"/>
              <a:t>Total # cycles for n instructions: n*5 </a:t>
            </a:r>
          </a:p>
          <a:p>
            <a:r>
              <a:rPr lang="en-US" dirty="0" smtClean="0"/>
              <a:t>For n = 5 =&gt; (25 cycles)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019800" y="1447800"/>
            <a:ext cx="16450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r3, r1, r2</a:t>
            </a:r>
          </a:p>
          <a:p>
            <a:r>
              <a:rPr lang="en-US" dirty="0" smtClean="0"/>
              <a:t>add r6,r4, r5</a:t>
            </a:r>
          </a:p>
          <a:p>
            <a:r>
              <a:rPr lang="en-US" dirty="0" smtClean="0"/>
              <a:t>add r9, r7, r8</a:t>
            </a:r>
          </a:p>
          <a:p>
            <a:r>
              <a:rPr lang="en-US" dirty="0" smtClean="0"/>
              <a:t>add r12, r10,r11</a:t>
            </a:r>
          </a:p>
          <a:p>
            <a:r>
              <a:rPr lang="en-US" dirty="0" smtClean="0"/>
              <a:t>add r15, r13,r14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5-stage Pipeline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-602972" y="4273037"/>
            <a:ext cx="2273540" cy="79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4800" y="557426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instr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86594" y="2677080"/>
            <a:ext cx="251380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52738" y="229766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" y="31242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3400" y="36576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" y="4114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3400" y="45720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05200" y="5505271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Assuming 1 cycle for IF/ID/EX/MEM/WB,</a:t>
            </a:r>
          </a:p>
          <a:p>
            <a:endParaRPr lang="en-US" dirty="0" smtClean="0"/>
          </a:p>
          <a:p>
            <a:r>
              <a:rPr lang="en-US" dirty="0" smtClean="0"/>
              <a:t>Total # cycles for n instructions = 5 + (n-1) = n + 4</a:t>
            </a:r>
          </a:p>
          <a:p>
            <a:r>
              <a:rPr lang="en-US" dirty="0" smtClean="0"/>
              <a:t>For (n = 5) =&gt; (9 cycles)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990600" y="3124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524000" y="3124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87526" y="3124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667000" y="3124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230526" y="3124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524000" y="3581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057400" y="3581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20926" y="3581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200400" y="3581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763926" y="3581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057400" y="4038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590800" y="4038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154326" y="4038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733800" y="4038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297326" y="4038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667000" y="4495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200400" y="4495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763926" y="4495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343400" y="4495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906926" y="4495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3400" y="496466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00400" y="4953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733800" y="4953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297326" y="4953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876800" y="4953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440326" y="4953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019800" y="1447800"/>
            <a:ext cx="16450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r3, r1, r2</a:t>
            </a:r>
          </a:p>
          <a:p>
            <a:r>
              <a:rPr lang="en-US" dirty="0" smtClean="0"/>
              <a:t>add r6,r4, r5</a:t>
            </a:r>
          </a:p>
          <a:p>
            <a:r>
              <a:rPr lang="en-US" dirty="0" smtClean="0"/>
              <a:t>add r9, r7, r8</a:t>
            </a:r>
          </a:p>
          <a:p>
            <a:r>
              <a:rPr lang="en-US" dirty="0" smtClean="0"/>
              <a:t>add r12, r10,r11</a:t>
            </a:r>
          </a:p>
          <a:p>
            <a:r>
              <a:rPr lang="en-US" dirty="0" smtClean="0"/>
              <a:t>add r15, r13,r14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Forwarding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-602972" y="4273037"/>
            <a:ext cx="2273540" cy="79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4800" y="557426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instr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86594" y="2677080"/>
            <a:ext cx="251380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52738" y="229766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" y="31242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3400" y="36576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" y="4114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3400" y="45720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05200" y="5505271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Assuming 1 cycle for IF/ID/EX/MEM/WB,</a:t>
            </a:r>
          </a:p>
          <a:p>
            <a:endParaRPr lang="en-US" dirty="0" smtClean="0"/>
          </a:p>
          <a:p>
            <a:r>
              <a:rPr lang="en-US" dirty="0" smtClean="0"/>
              <a:t>Total # cycles for n instructions = 5 + (n-1) = n + 4</a:t>
            </a:r>
          </a:p>
          <a:p>
            <a:r>
              <a:rPr lang="en-US" dirty="0" smtClean="0"/>
              <a:t>For (n = 5) =&gt; (9 cycles)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990600" y="3124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524000" y="3124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87526" y="3124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667000" y="3124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230526" y="3124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524000" y="3581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057400" y="3581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20926" y="3581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200400" y="3581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763926" y="3581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057400" y="4038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590800" y="4038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154326" y="4038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733800" y="4038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297326" y="4038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667000" y="4495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200400" y="4495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763926" y="4495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343400" y="4495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906926" y="4495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3400" y="496466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00400" y="4953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733800" y="4953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297326" y="4953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876800" y="4953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440326" y="4953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019800" y="1447800"/>
            <a:ext cx="155844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r3, r1, r2</a:t>
            </a:r>
          </a:p>
          <a:p>
            <a:endParaRPr lang="en-US" dirty="0" smtClean="0"/>
          </a:p>
          <a:p>
            <a:r>
              <a:rPr lang="en-US" dirty="0" smtClean="0"/>
              <a:t>add r5,r4, r3</a:t>
            </a:r>
          </a:p>
          <a:p>
            <a:endParaRPr lang="en-US" dirty="0" smtClean="0"/>
          </a:p>
          <a:p>
            <a:r>
              <a:rPr lang="en-US" dirty="0" smtClean="0"/>
              <a:t>add r7, r6, r5</a:t>
            </a:r>
          </a:p>
          <a:p>
            <a:endParaRPr lang="en-US" dirty="0" smtClean="0"/>
          </a:p>
          <a:p>
            <a:r>
              <a:rPr lang="en-US" dirty="0" smtClean="0"/>
              <a:t>add r10, r7,r8</a:t>
            </a:r>
          </a:p>
          <a:p>
            <a:endParaRPr lang="en-US" dirty="0" smtClean="0"/>
          </a:p>
          <a:p>
            <a:r>
              <a:rPr lang="en-US" dirty="0" smtClean="0"/>
              <a:t>add r12, r10,r9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019800" y="4114800"/>
            <a:ext cx="30332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Forwarding: To communicate</a:t>
            </a:r>
          </a:p>
          <a:p>
            <a:r>
              <a:rPr lang="en-US" dirty="0" err="1" smtClean="0"/>
              <a:t>deps</a:t>
            </a:r>
            <a:r>
              <a:rPr lang="en-US" dirty="0" smtClean="0"/>
              <a:t> between stage of earlier </a:t>
            </a:r>
          </a:p>
          <a:p>
            <a:r>
              <a:rPr lang="en-US" dirty="0" smtClean="0"/>
              <a:t>inst to following </a:t>
            </a:r>
            <a:r>
              <a:rPr lang="en-US" dirty="0" err="1" smtClean="0"/>
              <a:t>insts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705600" y="1752600"/>
            <a:ext cx="5334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705600" y="2286000"/>
            <a:ext cx="5334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H="1">
            <a:off x="6591300" y="2857500"/>
            <a:ext cx="3810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>
            <a:off x="6667500" y="3390900"/>
            <a:ext cx="457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>
            <a:off x="2514600" y="3429000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6200000" flipH="1">
            <a:off x="3048000" y="3886200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6200000" flipH="1">
            <a:off x="3581400" y="4343400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6200000" flipH="1">
            <a:off x="4191000" y="4800601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Superscalar  with Issue Width = 2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-374372" y="3130037"/>
            <a:ext cx="2273540" cy="79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3400" y="443126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instr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5194" y="1534080"/>
            <a:ext cx="251380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81338" y="115466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9812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25146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2971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34290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81400" y="5657671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Assuming 1 cycle for IF/ID/EX/MEM/WB,</a:t>
            </a:r>
          </a:p>
          <a:p>
            <a:endParaRPr lang="en-US" dirty="0" smtClean="0"/>
          </a:p>
          <a:p>
            <a:r>
              <a:rPr lang="en-US" dirty="0" smtClean="0"/>
              <a:t>Total # cycles for n instructions = 5 + ceil[(n-2)/2]</a:t>
            </a:r>
          </a:p>
          <a:p>
            <a:r>
              <a:rPr lang="en-US" dirty="0" smtClean="0"/>
              <a:t>For (n = 5) =&gt; (7 cycles)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19200" y="1981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2600" y="1981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16126" y="1981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1981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59126" y="1981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2000" y="382166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219200" y="2438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52600" y="2438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316126" y="2438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95600" y="2438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59126" y="2438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52600" y="2895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86000" y="2895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849526" y="2895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29000" y="2895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992526" y="2895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752600" y="3352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86000" y="3352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849526" y="3352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29000" y="3352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992526" y="3352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86000" y="3810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819400" y="3810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82926" y="3810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962400" y="3810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25926" y="3810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19800" y="1447800"/>
            <a:ext cx="16450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r3, r1, r2</a:t>
            </a:r>
          </a:p>
          <a:p>
            <a:r>
              <a:rPr lang="en-US" dirty="0" smtClean="0"/>
              <a:t>add r6,r4, r5</a:t>
            </a:r>
          </a:p>
          <a:p>
            <a:r>
              <a:rPr lang="en-US" dirty="0" smtClean="0"/>
              <a:t>add r9, r7, r8</a:t>
            </a:r>
          </a:p>
          <a:p>
            <a:r>
              <a:rPr lang="en-US" dirty="0" smtClean="0"/>
              <a:t>add r12, r10,r11</a:t>
            </a:r>
          </a:p>
          <a:p>
            <a:r>
              <a:rPr lang="en-US" dirty="0" smtClean="0"/>
              <a:t>add r15, r13,r14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914400"/>
          </a:xfrm>
        </p:spPr>
        <p:txBody>
          <a:bodyPr/>
          <a:lstStyle/>
          <a:p>
            <a:r>
              <a:rPr lang="en-US" dirty="0" smtClean="0"/>
              <a:t>SIMD Pipeline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2075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12075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7526" y="12075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12075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0526" y="12075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87526" y="16647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87526" y="21219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87526" y="25791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-1441172" y="3270767"/>
            <a:ext cx="4102339" cy="79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1000" y="533400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9600" y="120753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9600" y="351686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9600" y="580286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991394" y="989012"/>
            <a:ext cx="251380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57538" y="60960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306726" y="7162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53000" y="5638800"/>
            <a:ext cx="373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Fewer instructions operate on more elements in parallel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400800" y="1459468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addv</a:t>
            </a:r>
            <a:r>
              <a:rPr lang="en-US" dirty="0" smtClean="0"/>
              <a:t>  v3, v1, v2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724400" y="1944469"/>
            <a:ext cx="32787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vector </a:t>
            </a:r>
            <a:r>
              <a:rPr lang="en-US" dirty="0" err="1" smtClean="0"/>
              <a:t>instr</a:t>
            </a:r>
            <a:r>
              <a:rPr lang="en-US" dirty="0" smtClean="0"/>
              <a:t> </a:t>
            </a:r>
            <a:r>
              <a:rPr lang="en-US" dirty="0" smtClean="0"/>
              <a:t>takes 5 cycles </a:t>
            </a:r>
          </a:p>
          <a:p>
            <a:r>
              <a:rPr lang="en-US" dirty="0" smtClean="0"/>
              <a:t>(</a:t>
            </a:r>
            <a:r>
              <a:rPr lang="en-US" dirty="0" smtClean="0"/>
              <a:t>5 scalar </a:t>
            </a:r>
            <a:r>
              <a:rPr lang="en-US" dirty="0" err="1" smtClean="0"/>
              <a:t>insts</a:t>
            </a:r>
            <a:endParaRPr lang="en-US" dirty="0" smtClean="0"/>
          </a:p>
          <a:p>
            <a:r>
              <a:rPr lang="en-US" dirty="0" smtClean="0"/>
              <a:t> in 7 cycles on superscalar)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990972" y="533400"/>
            <a:ext cx="26196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5-element vector</a:t>
            </a:r>
          </a:p>
          <a:p>
            <a:r>
              <a:rPr lang="en-US" dirty="0" smtClean="0"/>
              <a:t>v1 = [r1, r4, r7,r10,r13]</a:t>
            </a:r>
          </a:p>
          <a:p>
            <a:r>
              <a:rPr lang="en-US" dirty="0" smtClean="0"/>
              <a:t>v2 = [ r2, r5, r8, r11, r14]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724400" y="3697069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(Total of </a:t>
            </a:r>
            <a:r>
              <a:rPr lang="en-US" dirty="0" smtClean="0"/>
              <a:t>15 </a:t>
            </a:r>
            <a:r>
              <a:rPr lang="en-US" dirty="0" smtClean="0"/>
              <a:t>scalar adds in 7 cycles)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                          (4 scalar adds in 7 cycles)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5867400" y="2895600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addv</a:t>
            </a:r>
            <a:r>
              <a:rPr lang="en-US" dirty="0" smtClean="0"/>
              <a:t>  v6, v5, v4</a:t>
            </a:r>
          </a:p>
          <a:p>
            <a:r>
              <a:rPr lang="en-US" dirty="0" err="1" smtClean="0"/>
              <a:t>addv</a:t>
            </a:r>
            <a:r>
              <a:rPr lang="en-US" dirty="0" smtClean="0"/>
              <a:t>  v9, v8, v7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087526" y="3048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1600200" y="3505200"/>
            <a:ext cx="2819400" cy="2286000"/>
            <a:chOff x="1600200" y="3505200"/>
            <a:chExt cx="2819400" cy="2286000"/>
          </a:xfrm>
        </p:grpSpPr>
        <p:sp>
          <p:nvSpPr>
            <p:cNvPr id="12" name="Rectangle 11"/>
            <p:cNvSpPr/>
            <p:nvPr/>
          </p:nvSpPr>
          <p:spPr>
            <a:xfrm>
              <a:off x="1600200" y="35052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IF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33600" y="35052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ID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97126" y="35052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76600" y="35052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MEM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40126" y="35052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WB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97126" y="39624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697126" y="44196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97126" y="48768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697126" y="53340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133600" y="5791200"/>
            <a:ext cx="2819400" cy="2286000"/>
            <a:chOff x="3352800" y="4572000"/>
            <a:chExt cx="2819400" cy="2286000"/>
          </a:xfrm>
        </p:grpSpPr>
        <p:sp>
          <p:nvSpPr>
            <p:cNvPr id="46" name="Rectangle 45"/>
            <p:cNvSpPr/>
            <p:nvPr/>
          </p:nvSpPr>
          <p:spPr>
            <a:xfrm>
              <a:off x="3352800" y="45720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IF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886200" y="45720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ID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449726" y="45720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029200" y="45720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MEM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592726" y="45720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WB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49726" y="50292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49726" y="54864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449726" y="59436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449726" y="64008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600200"/>
            <a:ext cx="5943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What if you had dependencies between vector </a:t>
            </a:r>
            <a:r>
              <a:rPr lang="en-US" dirty="0" err="1" smtClean="0"/>
              <a:t>insts</a:t>
            </a:r>
            <a:r>
              <a:rPr lang="en-US" dirty="0" smtClean="0"/>
              <a:t> ?</a:t>
            </a:r>
          </a:p>
          <a:p>
            <a:endParaRPr lang="en-US" dirty="0" smtClean="0"/>
          </a:p>
          <a:p>
            <a:r>
              <a:rPr lang="en-US" dirty="0" err="1" smtClean="0"/>
              <a:t>addv</a:t>
            </a:r>
            <a:r>
              <a:rPr lang="en-US" dirty="0" smtClean="0"/>
              <a:t>  v3, v1, v2</a:t>
            </a:r>
          </a:p>
          <a:p>
            <a:endParaRPr lang="en-US" dirty="0" smtClean="0"/>
          </a:p>
          <a:p>
            <a:r>
              <a:rPr lang="en-US" dirty="0" err="1" smtClean="0"/>
              <a:t>addv</a:t>
            </a:r>
            <a:r>
              <a:rPr lang="en-US" dirty="0" smtClean="0"/>
              <a:t>  v5, v4, v3</a:t>
            </a:r>
          </a:p>
          <a:p>
            <a:endParaRPr lang="en-US" dirty="0" smtClean="0"/>
          </a:p>
          <a:p>
            <a:r>
              <a:rPr lang="en-US" dirty="0" err="1" smtClean="0"/>
              <a:t>addv</a:t>
            </a:r>
            <a:r>
              <a:rPr lang="en-US" dirty="0" smtClean="0"/>
              <a:t>  v7, v6, v5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09800" y="2438400"/>
            <a:ext cx="5334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09800" y="3048000"/>
            <a:ext cx="4572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914400"/>
          </a:xfrm>
        </p:spPr>
        <p:txBody>
          <a:bodyPr/>
          <a:lstStyle/>
          <a:p>
            <a:r>
              <a:rPr lang="en-US" dirty="0" smtClean="0"/>
              <a:t>Vector  SIMD Pipeline: Chaining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2075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12075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7526" y="12075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12075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0526" y="12075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87526" y="16647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87526" y="21219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87526" y="25791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-1441172" y="3270767"/>
            <a:ext cx="4102339" cy="79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1000" y="533400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9600" y="120753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9600" y="351686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9600" y="580286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991394" y="989012"/>
            <a:ext cx="251380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57538" y="60960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306726" y="7162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43400" y="4724400"/>
            <a:ext cx="4615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Vector  SIMD Pipeline (Chaining):  Composition of SIMD  with  Pipeline Forwarding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087526" y="3048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pSp>
        <p:nvGrpSpPr>
          <p:cNvPr id="3" name="Group 55"/>
          <p:cNvGrpSpPr/>
          <p:nvPr/>
        </p:nvGrpSpPr>
        <p:grpSpPr>
          <a:xfrm>
            <a:off x="1600200" y="3505200"/>
            <a:ext cx="2819400" cy="2286000"/>
            <a:chOff x="1600200" y="3505200"/>
            <a:chExt cx="2819400" cy="2286000"/>
          </a:xfrm>
        </p:grpSpPr>
        <p:sp>
          <p:nvSpPr>
            <p:cNvPr id="12" name="Rectangle 11"/>
            <p:cNvSpPr/>
            <p:nvPr/>
          </p:nvSpPr>
          <p:spPr>
            <a:xfrm>
              <a:off x="1600200" y="35052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IF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33600" y="35052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ID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97126" y="35052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76600" y="35052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MEM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40126" y="35052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WB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97126" y="39624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697126" y="44196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97126" y="48768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697126" y="53340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54"/>
          <p:cNvGrpSpPr/>
          <p:nvPr/>
        </p:nvGrpSpPr>
        <p:grpSpPr>
          <a:xfrm>
            <a:off x="2133600" y="5791200"/>
            <a:ext cx="2819400" cy="2286000"/>
            <a:chOff x="3352800" y="4572000"/>
            <a:chExt cx="2819400" cy="2286000"/>
          </a:xfrm>
        </p:grpSpPr>
        <p:sp>
          <p:nvSpPr>
            <p:cNvPr id="46" name="Rectangle 45"/>
            <p:cNvSpPr/>
            <p:nvPr/>
          </p:nvSpPr>
          <p:spPr>
            <a:xfrm>
              <a:off x="3352800" y="45720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IF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886200" y="45720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ID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449726" y="45720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029200" y="45720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MEM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592726" y="45720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WB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49726" y="50292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49726" y="54864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449726" y="59436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449726" y="6400800"/>
              <a:ext cx="57947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EX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9.25069E-9 L -3.33333E-6 -0.26642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9.25069E-9 L -3.33333E-6 -0.53284 " pathEditMode="relative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914400"/>
          </a:xfrm>
        </p:spPr>
        <p:txBody>
          <a:bodyPr/>
          <a:lstStyle/>
          <a:p>
            <a:r>
              <a:rPr lang="en-US" dirty="0" smtClean="0"/>
              <a:t>Vector SIMD Pipeline: Chaining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3599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13599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16126" y="13599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13599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59126" y="13599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92326" y="1817132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2200" y="2743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62200" y="2286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IF/EX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2286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ID/EX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59126" y="2286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38600" y="2286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02126" y="2286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-1212572" y="3423167"/>
            <a:ext cx="4102339" cy="79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8200" y="135993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8200" y="31242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38200" y="50292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219994" y="1141412"/>
            <a:ext cx="251380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86138" y="76200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828800" y="1828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62200" y="1828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ID/EX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925726" y="1828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05200" y="1828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68726" y="1828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95600" y="2743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IF/EX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29000" y="2743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ID/EX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992526" y="2743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72000" y="2743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35526" y="27432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WB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95600" y="3200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59126" y="3200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59126" y="3657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038600" y="3200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038600" y="3657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038600" y="4114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362200" y="32004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895600" y="36576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59126" y="41148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038600" y="4572000"/>
            <a:ext cx="579474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16200000" flipH="1">
            <a:off x="2743200" y="1676401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6200000" flipH="1">
            <a:off x="3352800" y="2133601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H="1">
            <a:off x="3886200" y="2590801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6200000" flipH="1">
            <a:off x="2743200" y="2133601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3276600" y="2590801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>
            <a:off x="3886200" y="3048001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6200000" flipH="1">
            <a:off x="2819400" y="2590801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6200000" flipH="1">
            <a:off x="3352800" y="3048001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6200000" flipH="1">
            <a:off x="3886200" y="3505201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6200000" flipH="1">
            <a:off x="2743200" y="3048001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H="1">
            <a:off x="3352800" y="3505200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H="1">
            <a:off x="3886200" y="3962400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2743200" y="3505200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6200000" flipH="1">
            <a:off x="3352800" y="3962400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6200000" flipH="1">
            <a:off x="3886200" y="4419600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605</Words>
  <Application>Microsoft Office PowerPoint</Application>
  <PresentationFormat>On-screen Show (4:3)</PresentationFormat>
  <Paragraphs>294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IntroducingPowerPoint2007</vt:lpstr>
      <vt:lpstr>No Pipeline</vt:lpstr>
      <vt:lpstr>5-stage Pipeline</vt:lpstr>
      <vt:lpstr>Pipeline Forwarding</vt:lpstr>
      <vt:lpstr>Superscalar  with Issue Width = 2</vt:lpstr>
      <vt:lpstr>SIMD Pipeline</vt:lpstr>
      <vt:lpstr>Slide 6</vt:lpstr>
      <vt:lpstr>Vector  SIMD Pipeline: Chaining</vt:lpstr>
      <vt:lpstr>Vector SIMD Pipeline: Chaining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2010-09-23T01:17:49Z</dcterms:created>
  <dcterms:modified xsi:type="dcterms:W3CDTF">2010-09-23T15:16:07Z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