
<file path=[Content_Types].xml><?xml version="1.0" encoding="utf-8"?>
<Types xmlns="http://schemas.openxmlformats.org/package/2006/content-types">
  <Override PartName="/ppt/notesSlides/notesSlide24.xml" ContentType="application/vnd.openxmlformats-officedocument.presentationml.notesSlide+xml"/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tableStyles.xml" ContentType="application/vnd.openxmlformats-officedocument.presentationml.tableStyles+xml"/>
  <Override PartName="/ppt/notesSlides/notesSlide31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notesSlides/notesSlide30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Default Extension="vml" ContentType="application/vnd.openxmlformats-officedocument.vmlDrawing"/>
  <Override PartName="/ppt/notesSlides/notesSlide29.xml" ContentType="application/vnd.openxmlformats-officedocument.presentationml.notes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Default Extension="emf" ContentType="image/x-emf"/>
  <Override PartName="/ppt/slides/slide4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Default Extension="png" ContentType="image/png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.xml" ContentType="application/vnd.openxmlformats-officedocument.presentationml.slide+xml"/>
  <Default Extension="xls" ContentType="application/vnd.ms-exce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notesSlides/notesSlide36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34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3.xml" ContentType="application/vnd.openxmlformats-officedocument.theme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notesSlides/notesSlide26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viewProps.xml" ContentType="application/vnd.openxmlformats-officedocument.presentationml.viewProps+xml"/>
  <Default Extension="jpeg" ContentType="image/jpeg"/>
  <Override PartName="/ppt/notesSlides/notesSlide11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notesSlides/notesSlide25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2" r:id="rId26"/>
    <p:sldId id="283" r:id="rId27"/>
    <p:sldId id="284" r:id="rId28"/>
    <p:sldId id="285" r:id="rId29"/>
    <p:sldId id="286" r:id="rId30"/>
    <p:sldId id="287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88" r:id="rId39"/>
    <p:sldId id="289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76449" autoAdjust="0"/>
  </p:normalViewPr>
  <p:slideViewPr>
    <p:cSldViewPr snapToObjects="1">
      <p:cViewPr varScale="1">
        <p:scale>
          <a:sx n="118" d="100"/>
          <a:sy n="118" d="100"/>
        </p:scale>
        <p:origin x="-12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handoutMaster" Target="handoutMasters/handout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8894D-0F71-A449-88CB-C5A4391F721E}" type="datetimeFigureOut">
              <a:rPr lang="en-US" smtClean="0"/>
              <a:pPr/>
              <a:t>10/11/10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1C5D3-7169-E742-8D62-37EFC8BCBC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0EE5D-C854-7245-A136-A255A6D5CEA6}" type="datetimeFigureOut">
              <a:rPr lang="en-US" smtClean="0"/>
              <a:pPr/>
              <a:t>10/11/10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FC978-AF5F-094D-BC6E-4017227F1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FC978-AF5F-094D-BC6E-4017227F1DE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DCBE-ABF5-8443-A486-F835763F495E}" type="datetimeFigureOut">
              <a:rPr lang="en-US" smtClean="0"/>
              <a:pPr/>
              <a:t>10/11/10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FDA98-0CFC-2B40-AB96-0C49979B3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DCBE-ABF5-8443-A486-F835763F495E}" type="datetimeFigureOut">
              <a:rPr lang="en-US" smtClean="0"/>
              <a:pPr/>
              <a:t>10/11/10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FDA98-0CFC-2B40-AB96-0C49979B3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DCBE-ABF5-8443-A486-F835763F495E}" type="datetimeFigureOut">
              <a:rPr lang="en-US" smtClean="0"/>
              <a:pPr/>
              <a:t>10/11/10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FDA98-0CFC-2B40-AB96-0C49979B3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DCBE-ABF5-8443-A486-F835763F495E}" type="datetimeFigureOut">
              <a:rPr lang="en-US" smtClean="0"/>
              <a:pPr/>
              <a:t>10/11/10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FDA98-0CFC-2B40-AB96-0C49979B3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DCBE-ABF5-8443-A486-F835763F495E}" type="datetimeFigureOut">
              <a:rPr lang="en-US" smtClean="0"/>
              <a:pPr/>
              <a:t>10/11/10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FDA98-0CFC-2B40-AB96-0C49979B3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DCBE-ABF5-8443-A486-F835763F495E}" type="datetimeFigureOut">
              <a:rPr lang="en-US" smtClean="0"/>
              <a:pPr/>
              <a:t>10/11/10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FDA98-0CFC-2B40-AB96-0C49979B3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DCBE-ABF5-8443-A486-F835763F495E}" type="datetimeFigureOut">
              <a:rPr lang="en-US" smtClean="0"/>
              <a:pPr/>
              <a:t>10/11/10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FDA98-0CFC-2B40-AB96-0C49979B3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DCBE-ABF5-8443-A486-F835763F495E}" type="datetimeFigureOut">
              <a:rPr lang="en-US" smtClean="0"/>
              <a:pPr/>
              <a:t>10/11/10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FDA98-0CFC-2B40-AB96-0C49979B3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DCBE-ABF5-8443-A486-F835763F495E}" type="datetimeFigureOut">
              <a:rPr lang="en-US" smtClean="0"/>
              <a:pPr/>
              <a:t>10/11/10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FDA98-0CFC-2B40-AB96-0C49979B3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DCBE-ABF5-8443-A486-F835763F495E}" type="datetimeFigureOut">
              <a:rPr lang="en-US" smtClean="0"/>
              <a:pPr/>
              <a:t>10/11/10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FDA98-0CFC-2B40-AB96-0C49979B3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4DCBE-ABF5-8443-A486-F835763F495E}" type="datetimeFigureOut">
              <a:rPr lang="en-US" smtClean="0"/>
              <a:pPr/>
              <a:t>10/11/10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FDA98-0CFC-2B40-AB96-0C49979B3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4DCBE-ABF5-8443-A486-F835763F495E}" type="datetimeFigureOut">
              <a:rPr lang="en-US" smtClean="0"/>
              <a:pPr/>
              <a:t>10/11/10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FDA98-0CFC-2B40-AB96-0C49979B3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oleObject" Target="../embeddings/Microsoft_Excel_97_-_2004_Worksheet1.xls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4" Type="http://schemas.openxmlformats.org/officeDocument/2006/relationships/oleObject" Target="../embeddings/Microsoft_Excel_97_-_2004_Worksheet2.xls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4" Type="http://schemas.openxmlformats.org/officeDocument/2006/relationships/oleObject" Target="../embeddings/Microsoft_Excel_97_-_2004_Worksheet3.xls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Instruction Level Parallelism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Taewook</a:t>
            </a:r>
            <a:r>
              <a:rPr lang="en-US" dirty="0" smtClean="0"/>
              <a:t> Oh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Stages of Scoreboard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hlink"/>
                </a:solidFill>
                <a:latin typeface="Helvetica" charset="0"/>
              </a:rPr>
              <a:t>Execution</a:t>
            </a:r>
            <a:r>
              <a:rPr lang="en-US" dirty="0" smtClean="0"/>
              <a:t>—operate on operands (EX)</a:t>
            </a:r>
          </a:p>
          <a:p>
            <a:pPr lvl="1"/>
            <a:r>
              <a:rPr lang="en-US" dirty="0" smtClean="0"/>
              <a:t>The functional unit begins execution upon receiving operands. When the result is ready, it notifies the scoreboard that it has completed execution. </a:t>
            </a:r>
          </a:p>
          <a:p>
            <a:r>
              <a:rPr lang="en-US" dirty="0" smtClean="0">
                <a:solidFill>
                  <a:schemeClr val="hlink"/>
                </a:solidFill>
                <a:latin typeface="Helvetica" charset="0"/>
              </a:rPr>
              <a:t>Write result</a:t>
            </a:r>
            <a:r>
              <a:rPr lang="en-US" dirty="0" smtClean="0"/>
              <a:t>—finish execution (WB)</a:t>
            </a:r>
          </a:p>
          <a:p>
            <a:pPr lvl="1"/>
            <a:r>
              <a:rPr lang="en-US" dirty="0" smtClean="0"/>
              <a:t>Stall until no WAR hazards with previous instructions: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Example:	</a:t>
            </a:r>
            <a:r>
              <a:rPr lang="en-US" dirty="0" smtClean="0">
                <a:latin typeface="Courier New" charset="0"/>
              </a:rPr>
              <a:t>DIVD	F0,F2,F4</a:t>
            </a:r>
            <a:br>
              <a:rPr lang="en-US" dirty="0" smtClean="0">
                <a:latin typeface="Courier New" charset="0"/>
              </a:rPr>
            </a:br>
            <a:r>
              <a:rPr lang="en-US" dirty="0" smtClean="0">
                <a:latin typeface="Courier New" charset="0"/>
              </a:rPr>
              <a:t> 			ADDD	F10,F0,</a:t>
            </a:r>
            <a:r>
              <a:rPr lang="en-US" dirty="0" smtClean="0">
                <a:solidFill>
                  <a:schemeClr val="hlink"/>
                </a:solidFill>
                <a:latin typeface="Courier New" charset="0"/>
              </a:rPr>
              <a:t>F8</a:t>
            </a:r>
            <a:r>
              <a:rPr lang="en-US" dirty="0" smtClean="0">
                <a:latin typeface="Courier New" charset="0"/>
              </a:rPr>
              <a:t/>
            </a:r>
            <a:br>
              <a:rPr lang="en-US" dirty="0" smtClean="0">
                <a:latin typeface="Courier New" charset="0"/>
              </a:rPr>
            </a:br>
            <a:r>
              <a:rPr lang="en-US" dirty="0" smtClean="0">
                <a:latin typeface="Courier New" charset="0"/>
              </a:rPr>
              <a:t> 			SUBD	</a:t>
            </a:r>
            <a:r>
              <a:rPr lang="en-US" dirty="0" smtClean="0">
                <a:solidFill>
                  <a:schemeClr val="hlink"/>
                </a:solidFill>
                <a:latin typeface="Courier New" charset="0"/>
              </a:rPr>
              <a:t>F8</a:t>
            </a:r>
            <a:r>
              <a:rPr lang="en-US" dirty="0" smtClean="0">
                <a:latin typeface="Courier New" charset="0"/>
              </a:rPr>
              <a:t>,F8,F14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CDC 6600 scoreboard would stall SUBD until ADDD reads operands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Parts of Scoreboard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hlink"/>
                </a:solidFill>
              </a:rPr>
              <a:t>Instruction status:</a:t>
            </a:r>
            <a:r>
              <a:rPr lang="en-US" dirty="0" smtClean="0"/>
              <a:t> Which of 4 steps the instruction is in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>
                <a:solidFill>
                  <a:schemeClr val="hlink"/>
                </a:solidFill>
              </a:rPr>
              <a:t>Functional unit status:</a:t>
            </a:r>
            <a:r>
              <a:rPr lang="en-US" dirty="0" smtClean="0"/>
              <a:t> Indicates the state of the functional unit (FU). 9 fields for each functional unit		</a:t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dirty="0" smtClean="0">
                <a:solidFill>
                  <a:schemeClr val="accent1"/>
                </a:solidFill>
              </a:rPr>
              <a:t>Busy:</a:t>
            </a:r>
            <a:r>
              <a:rPr lang="en-US" dirty="0" smtClean="0"/>
              <a:t> Indicates whether the unit is busy or not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smtClean="0">
                <a:solidFill>
                  <a:schemeClr val="accent1"/>
                </a:solidFill>
              </a:rPr>
              <a:t>Op:</a:t>
            </a:r>
            <a:r>
              <a:rPr lang="en-US" dirty="0" smtClean="0"/>
              <a:t> Operation to perform in the unit (e.g., + or –)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Fi</a:t>
            </a:r>
            <a:r>
              <a:rPr lang="en-US" dirty="0" smtClean="0">
                <a:solidFill>
                  <a:schemeClr val="accent1"/>
                </a:solidFill>
              </a:rPr>
              <a:t>:</a:t>
            </a:r>
            <a:r>
              <a:rPr lang="en-US" dirty="0" smtClean="0"/>
              <a:t> Destination register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Fj,Fk</a:t>
            </a:r>
            <a:r>
              <a:rPr lang="en-US" dirty="0" smtClean="0">
                <a:solidFill>
                  <a:schemeClr val="accent1"/>
                </a:solidFill>
              </a:rPr>
              <a:t>: </a:t>
            </a:r>
            <a:r>
              <a:rPr lang="en-US" dirty="0" smtClean="0"/>
              <a:t>Source-register numbers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Qj,Qk</a:t>
            </a:r>
            <a:r>
              <a:rPr lang="en-US" dirty="0" smtClean="0">
                <a:solidFill>
                  <a:schemeClr val="accent1"/>
                </a:solidFill>
              </a:rPr>
              <a:t>: </a:t>
            </a:r>
            <a:r>
              <a:rPr lang="en-US" dirty="0" smtClean="0"/>
              <a:t>Functional units producing source registers </a:t>
            </a:r>
            <a:r>
              <a:rPr lang="en-US" dirty="0" err="1" smtClean="0"/>
              <a:t>Fj</a:t>
            </a:r>
            <a:r>
              <a:rPr lang="en-US" dirty="0" smtClean="0"/>
              <a:t>, </a:t>
            </a:r>
            <a:r>
              <a:rPr lang="en-US" dirty="0" err="1" smtClean="0"/>
              <a:t>Fk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Rj,Rk</a:t>
            </a:r>
            <a:r>
              <a:rPr lang="en-US" dirty="0" smtClean="0">
                <a:solidFill>
                  <a:schemeClr val="accent1"/>
                </a:solidFill>
              </a:rPr>
              <a:t>: </a:t>
            </a:r>
            <a:r>
              <a:rPr lang="en-US" dirty="0" smtClean="0"/>
              <a:t>Flags indicating when </a:t>
            </a:r>
            <a:r>
              <a:rPr lang="en-US" dirty="0" err="1" smtClean="0"/>
              <a:t>Fj</a:t>
            </a:r>
            <a:r>
              <a:rPr lang="en-US" dirty="0" smtClean="0"/>
              <a:t>, </a:t>
            </a:r>
            <a:r>
              <a:rPr lang="en-US" dirty="0" err="1" smtClean="0"/>
              <a:t>Fk</a:t>
            </a:r>
            <a:r>
              <a:rPr lang="en-US" dirty="0" smtClean="0"/>
              <a:t> are ready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>
                <a:solidFill>
                  <a:schemeClr val="hlink"/>
                </a:solidFill>
              </a:rPr>
              <a:t>Register result status</a:t>
            </a:r>
            <a:r>
              <a:rPr lang="en-US" dirty="0" smtClean="0"/>
              <a:t>—Indicates which functional unit will write each register, if one exists. Blank when no pending instructions will write that register.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Snapshot (Cycle = 18)</a:t>
            </a:r>
            <a:endParaRPr lang="en-US" dirty="0"/>
          </a:p>
        </p:txBody>
      </p:sp>
      <p:graphicFrame>
        <p:nvGraphicFramePr>
          <p:cNvPr id="29698" name="Object 2"/>
          <p:cNvGraphicFramePr>
            <a:graphicFrameLocks/>
          </p:cNvGraphicFramePr>
          <p:nvPr/>
        </p:nvGraphicFramePr>
        <p:xfrm>
          <a:off x="590550" y="1420812"/>
          <a:ext cx="8096250" cy="5208588"/>
        </p:xfrm>
        <a:graphic>
          <a:graphicData uri="http://schemas.openxmlformats.org/presentationml/2006/ole">
            <p:oleObj spid="_x0000_s29698" name="Worksheet" r:id="rId4" imgW="8978900" imgH="637540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Scoreboarding</a:t>
            </a:r>
            <a:r>
              <a:rPr lang="en-US" dirty="0" smtClean="0"/>
              <a:t>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Exploit ILP at runtime by scheduling independent instructions to execute simultaneously.</a:t>
            </a:r>
          </a:p>
          <a:p>
            <a:r>
              <a:rPr lang="en-US" dirty="0" smtClean="0"/>
              <a:t>Limitations</a:t>
            </a:r>
          </a:p>
          <a:p>
            <a:pPr lvl="1"/>
            <a:r>
              <a:rPr lang="en-US" dirty="0" smtClean="0"/>
              <a:t>No forwarding hardware</a:t>
            </a:r>
          </a:p>
          <a:p>
            <a:pPr lvl="1"/>
            <a:r>
              <a:rPr lang="en-US" dirty="0" smtClean="0"/>
              <a:t>Stall for WAR and WAW hazard</a:t>
            </a:r>
          </a:p>
          <a:p>
            <a:pPr lvl="1"/>
            <a:r>
              <a:rPr lang="en-US" dirty="0" smtClean="0"/>
              <a:t>Limited to instructions in basic block (small </a:t>
            </a:r>
            <a:r>
              <a:rPr lang="en-US" i="1" dirty="0" smtClean="0"/>
              <a:t>window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Tomasulo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IBM 360/91 about 3 years after CDC 6600 (1966)</a:t>
            </a:r>
          </a:p>
          <a:p>
            <a:r>
              <a:rPr lang="en-US" dirty="0" smtClean="0"/>
              <a:t>Goal: High Performance without special compilers</a:t>
            </a:r>
          </a:p>
          <a:p>
            <a:r>
              <a:rPr lang="en-US" dirty="0" smtClean="0"/>
              <a:t>Lead to Alpha 21264, HP 8000, MIPS 10000, Pentium II, PowerPC 604, …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Tomasulo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Scoreboarding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Control &amp; buffers </a:t>
            </a:r>
            <a:r>
              <a:rPr lang="en-US" dirty="0" smtClean="0">
                <a:solidFill>
                  <a:schemeClr val="hlink"/>
                </a:solidFill>
              </a:rPr>
              <a:t>distributed</a:t>
            </a:r>
            <a:r>
              <a:rPr lang="en-US" dirty="0" smtClean="0"/>
              <a:t> with Functional Units (FU) vs. centralized in scoreboard 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Register Renaming</a:t>
            </a:r>
          </a:p>
          <a:p>
            <a:pPr lvl="1"/>
            <a:r>
              <a:rPr lang="en-US" dirty="0" smtClean="0"/>
              <a:t>Registers in instructions replaced by values or pointers to reservation stations</a:t>
            </a:r>
          </a:p>
          <a:p>
            <a:pPr lvl="1"/>
            <a:r>
              <a:rPr lang="en-US" dirty="0" smtClean="0"/>
              <a:t>avoids WAR, WAW hazards</a:t>
            </a:r>
          </a:p>
          <a:p>
            <a:pPr lvl="1"/>
            <a:r>
              <a:rPr lang="en-US" dirty="0" smtClean="0"/>
              <a:t>More reservation stations than registers, </a:t>
            </a:r>
            <a:br>
              <a:rPr lang="en-US" dirty="0" smtClean="0"/>
            </a:br>
            <a:r>
              <a:rPr lang="en-US" dirty="0" smtClean="0"/>
              <a:t>so can do optimizations compilers can’t</a:t>
            </a:r>
          </a:p>
          <a:p>
            <a:r>
              <a:rPr lang="en-US" dirty="0" smtClean="0"/>
              <a:t>RS gets a value from </a:t>
            </a:r>
            <a:r>
              <a:rPr lang="en-US" dirty="0" smtClean="0">
                <a:solidFill>
                  <a:schemeClr val="hlink"/>
                </a:solidFill>
              </a:rPr>
              <a:t>Common Data Bus </a:t>
            </a:r>
            <a:r>
              <a:rPr lang="en-US" dirty="0" smtClean="0"/>
              <a:t>that broadcasts results to all </a:t>
            </a:r>
            <a:r>
              <a:rPr lang="en-US" dirty="0" err="1" smtClean="0"/>
              <a:t>FUs</a:t>
            </a:r>
            <a:r>
              <a:rPr lang="en-US" dirty="0" smtClean="0"/>
              <a:t>, not through register.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Tomasulo</a:t>
            </a:r>
            <a:r>
              <a:rPr lang="en-US" dirty="0" smtClean="0"/>
              <a:t> Architecture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85725" y="1447800"/>
            <a:ext cx="8943975" cy="5395913"/>
            <a:chOff x="85725" y="1158875"/>
            <a:chExt cx="8943975" cy="5395913"/>
          </a:xfrm>
        </p:grpSpPr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725488" y="2225675"/>
              <a:ext cx="914400" cy="1219200"/>
              <a:chOff x="1872" y="1584"/>
              <a:chExt cx="576" cy="864"/>
            </a:xfrm>
          </p:grpSpPr>
          <p:sp>
            <p:nvSpPr>
              <p:cNvPr id="66" name="Rectangle 19"/>
              <p:cNvSpPr>
                <a:spLocks noChangeArrowheads="1"/>
              </p:cNvSpPr>
              <p:nvPr/>
            </p:nvSpPr>
            <p:spPr bwMode="auto">
              <a:xfrm>
                <a:off x="1872" y="1584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Rectangle 20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Rectangle 21"/>
              <p:cNvSpPr>
                <a:spLocks noChangeArrowheads="1"/>
              </p:cNvSpPr>
              <p:nvPr/>
            </p:nvSpPr>
            <p:spPr bwMode="auto">
              <a:xfrm>
                <a:off x="1872" y="1872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Rectangle 22"/>
              <p:cNvSpPr>
                <a:spLocks noChangeArrowheads="1"/>
              </p:cNvSpPr>
              <p:nvPr/>
            </p:nvSpPr>
            <p:spPr bwMode="auto">
              <a:xfrm>
                <a:off x="1872" y="2016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Rectangle 23"/>
              <p:cNvSpPr>
                <a:spLocks noChangeArrowheads="1"/>
              </p:cNvSpPr>
              <p:nvPr/>
            </p:nvSpPr>
            <p:spPr bwMode="auto">
              <a:xfrm>
                <a:off x="1872" y="2160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Rectangle 24"/>
              <p:cNvSpPr>
                <a:spLocks noChangeArrowheads="1"/>
              </p:cNvSpPr>
              <p:nvPr/>
            </p:nvSpPr>
            <p:spPr bwMode="auto">
              <a:xfrm>
                <a:off x="1872" y="2304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" name="Line 26"/>
            <p:cNvSpPr>
              <a:spLocks noChangeShapeType="1"/>
            </p:cNvSpPr>
            <p:nvPr/>
          </p:nvSpPr>
          <p:spPr bwMode="auto">
            <a:xfrm>
              <a:off x="1106488" y="1616075"/>
              <a:ext cx="0" cy="6096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3340100" y="1246188"/>
              <a:ext cx="914400" cy="1219200"/>
              <a:chOff x="1872" y="1584"/>
              <a:chExt cx="576" cy="864"/>
            </a:xfrm>
          </p:grpSpPr>
          <p:sp>
            <p:nvSpPr>
              <p:cNvPr id="60" name="Rectangle 28"/>
              <p:cNvSpPr>
                <a:spLocks noChangeArrowheads="1"/>
              </p:cNvSpPr>
              <p:nvPr/>
            </p:nvSpPr>
            <p:spPr bwMode="auto">
              <a:xfrm>
                <a:off x="1872" y="1584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Rectangle 29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Rectangle 30"/>
              <p:cNvSpPr>
                <a:spLocks noChangeArrowheads="1"/>
              </p:cNvSpPr>
              <p:nvPr/>
            </p:nvSpPr>
            <p:spPr bwMode="auto">
              <a:xfrm>
                <a:off x="1872" y="1872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Rectangle 31"/>
              <p:cNvSpPr>
                <a:spLocks noChangeArrowheads="1"/>
              </p:cNvSpPr>
              <p:nvPr/>
            </p:nvSpPr>
            <p:spPr bwMode="auto">
              <a:xfrm>
                <a:off x="1872" y="2016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Rectangle 32"/>
              <p:cNvSpPr>
                <a:spLocks noChangeArrowheads="1"/>
              </p:cNvSpPr>
              <p:nvPr/>
            </p:nvSpPr>
            <p:spPr bwMode="auto">
              <a:xfrm>
                <a:off x="1872" y="2160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Rectangle 33"/>
              <p:cNvSpPr>
                <a:spLocks noChangeArrowheads="1"/>
              </p:cNvSpPr>
              <p:nvPr/>
            </p:nvSpPr>
            <p:spPr bwMode="auto">
              <a:xfrm>
                <a:off x="1872" y="2304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" name="Group 49"/>
            <p:cNvGrpSpPr>
              <a:grpSpLocks/>
            </p:cNvGrpSpPr>
            <p:nvPr/>
          </p:nvGrpSpPr>
          <p:grpSpPr bwMode="auto">
            <a:xfrm>
              <a:off x="5168900" y="1474788"/>
              <a:ext cx="2209800" cy="812800"/>
              <a:chOff x="3456" y="1200"/>
              <a:chExt cx="1392" cy="512"/>
            </a:xfrm>
          </p:grpSpPr>
          <p:sp>
            <p:nvSpPr>
              <p:cNvPr id="56" name="Rectangle 35"/>
              <p:cNvSpPr>
                <a:spLocks noChangeArrowheads="1"/>
              </p:cNvSpPr>
              <p:nvPr/>
            </p:nvSpPr>
            <p:spPr bwMode="auto">
              <a:xfrm>
                <a:off x="3456" y="1200"/>
                <a:ext cx="1392" cy="12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Rectangle 36"/>
              <p:cNvSpPr>
                <a:spLocks noChangeArrowheads="1"/>
              </p:cNvSpPr>
              <p:nvPr/>
            </p:nvSpPr>
            <p:spPr bwMode="auto">
              <a:xfrm>
                <a:off x="3456" y="1328"/>
                <a:ext cx="1392" cy="12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Rectangle 37"/>
              <p:cNvSpPr>
                <a:spLocks noChangeArrowheads="1"/>
              </p:cNvSpPr>
              <p:nvPr/>
            </p:nvSpPr>
            <p:spPr bwMode="auto">
              <a:xfrm>
                <a:off x="3456" y="1456"/>
                <a:ext cx="1392" cy="12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Rectangle 38"/>
              <p:cNvSpPr>
                <a:spLocks noChangeArrowheads="1"/>
              </p:cNvSpPr>
              <p:nvPr/>
            </p:nvSpPr>
            <p:spPr bwMode="auto">
              <a:xfrm>
                <a:off x="3456" y="1584"/>
                <a:ext cx="1392" cy="12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48"/>
            <p:cNvGrpSpPr>
              <a:grpSpLocks/>
            </p:cNvGrpSpPr>
            <p:nvPr/>
          </p:nvGrpSpPr>
          <p:grpSpPr bwMode="auto">
            <a:xfrm>
              <a:off x="7583488" y="3368675"/>
              <a:ext cx="914400" cy="609600"/>
              <a:chOff x="3888" y="2064"/>
              <a:chExt cx="576" cy="384"/>
            </a:xfrm>
          </p:grpSpPr>
          <p:sp>
            <p:nvSpPr>
              <p:cNvPr id="53" name="Rectangle 42"/>
              <p:cNvSpPr>
                <a:spLocks noChangeArrowheads="1"/>
              </p:cNvSpPr>
              <p:nvPr/>
            </p:nvSpPr>
            <p:spPr bwMode="auto">
              <a:xfrm>
                <a:off x="3888" y="2064"/>
                <a:ext cx="576" cy="12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Rectangle 43"/>
              <p:cNvSpPr>
                <a:spLocks noChangeArrowheads="1"/>
              </p:cNvSpPr>
              <p:nvPr/>
            </p:nvSpPr>
            <p:spPr bwMode="auto">
              <a:xfrm>
                <a:off x="3888" y="2192"/>
                <a:ext cx="576" cy="12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Rectangle 44"/>
              <p:cNvSpPr>
                <a:spLocks noChangeArrowheads="1"/>
              </p:cNvSpPr>
              <p:nvPr/>
            </p:nvSpPr>
            <p:spPr bwMode="auto">
              <a:xfrm>
                <a:off x="3888" y="2320"/>
                <a:ext cx="576" cy="12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68"/>
            <p:cNvGrpSpPr>
              <a:grpSpLocks/>
            </p:cNvGrpSpPr>
            <p:nvPr/>
          </p:nvGrpSpPr>
          <p:grpSpPr bwMode="auto">
            <a:xfrm>
              <a:off x="1677988" y="3913188"/>
              <a:ext cx="2209800" cy="609600"/>
              <a:chOff x="1536" y="2736"/>
              <a:chExt cx="1392" cy="384"/>
            </a:xfrm>
          </p:grpSpPr>
          <p:sp>
            <p:nvSpPr>
              <p:cNvPr id="50" name="Rectangle 51"/>
              <p:cNvSpPr>
                <a:spLocks noChangeArrowheads="1"/>
              </p:cNvSpPr>
              <p:nvPr/>
            </p:nvSpPr>
            <p:spPr bwMode="auto">
              <a:xfrm>
                <a:off x="1536" y="2736"/>
                <a:ext cx="1392" cy="128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Rectangle 52"/>
              <p:cNvSpPr>
                <a:spLocks noChangeArrowheads="1"/>
              </p:cNvSpPr>
              <p:nvPr/>
            </p:nvSpPr>
            <p:spPr bwMode="auto">
              <a:xfrm>
                <a:off x="1536" y="2864"/>
                <a:ext cx="1392" cy="128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Rectangle 53"/>
              <p:cNvSpPr>
                <a:spLocks noChangeArrowheads="1"/>
              </p:cNvSpPr>
              <p:nvPr/>
            </p:nvSpPr>
            <p:spPr bwMode="auto">
              <a:xfrm>
                <a:off x="1536" y="2992"/>
                <a:ext cx="1392" cy="128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" name="Rectangle 55"/>
            <p:cNvSpPr>
              <a:spLocks noChangeArrowheads="1"/>
            </p:cNvSpPr>
            <p:nvPr/>
          </p:nvSpPr>
          <p:spPr bwMode="auto">
            <a:xfrm>
              <a:off x="1982788" y="3913188"/>
              <a:ext cx="762000" cy="6096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65"/>
            <p:cNvSpPr>
              <a:spLocks noChangeArrowheads="1"/>
            </p:cNvSpPr>
            <p:nvPr/>
          </p:nvSpPr>
          <p:spPr bwMode="auto">
            <a:xfrm>
              <a:off x="2249488" y="5056188"/>
              <a:ext cx="1066800" cy="304800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/>
                <a:t>FP adders</a:t>
              </a:r>
            </a:p>
          </p:txBody>
        </p:sp>
        <p:sp>
          <p:nvSpPr>
            <p:cNvPr id="13" name="Text Box 71"/>
            <p:cNvSpPr txBox="1">
              <a:spLocks noChangeArrowheads="1"/>
            </p:cNvSpPr>
            <p:nvPr/>
          </p:nvSpPr>
          <p:spPr bwMode="auto">
            <a:xfrm>
              <a:off x="1095375" y="3841750"/>
              <a:ext cx="631825" cy="7096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sz="1400">
                  <a:solidFill>
                    <a:schemeClr val="hlink"/>
                  </a:solidFill>
                </a:rPr>
                <a:t>Add1</a:t>
              </a:r>
            </a:p>
            <a:p>
              <a:r>
                <a:rPr lang="en-US" sz="1400">
                  <a:solidFill>
                    <a:schemeClr val="hlink"/>
                  </a:solidFill>
                </a:rPr>
                <a:t>Add2</a:t>
              </a:r>
            </a:p>
            <a:p>
              <a:pPr>
                <a:lnSpc>
                  <a:spcPct val="90000"/>
                </a:lnSpc>
              </a:pPr>
              <a:r>
                <a:rPr lang="en-US" sz="1400">
                  <a:solidFill>
                    <a:schemeClr val="hlink"/>
                  </a:solidFill>
                </a:rPr>
                <a:t>Add3</a:t>
              </a:r>
            </a:p>
          </p:txBody>
        </p:sp>
        <p:grpSp>
          <p:nvGrpSpPr>
            <p:cNvPr id="14" name="Group 62"/>
            <p:cNvGrpSpPr>
              <a:grpSpLocks/>
            </p:cNvGrpSpPr>
            <p:nvPr/>
          </p:nvGrpSpPr>
          <p:grpSpPr bwMode="auto">
            <a:xfrm>
              <a:off x="4864100" y="4065588"/>
              <a:ext cx="2209800" cy="381000"/>
              <a:chOff x="3312" y="2688"/>
              <a:chExt cx="1392" cy="256"/>
            </a:xfrm>
          </p:grpSpPr>
          <p:sp>
            <p:nvSpPr>
              <p:cNvPr id="48" name="Rectangle 58"/>
              <p:cNvSpPr>
                <a:spLocks noChangeArrowheads="1"/>
              </p:cNvSpPr>
              <p:nvPr/>
            </p:nvSpPr>
            <p:spPr bwMode="auto">
              <a:xfrm>
                <a:off x="3312" y="2688"/>
                <a:ext cx="1392" cy="128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Rectangle 59"/>
              <p:cNvSpPr>
                <a:spLocks noChangeArrowheads="1"/>
              </p:cNvSpPr>
              <p:nvPr/>
            </p:nvSpPr>
            <p:spPr bwMode="auto">
              <a:xfrm>
                <a:off x="3312" y="2816"/>
                <a:ext cx="1392" cy="128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" name="Rectangle 63"/>
            <p:cNvSpPr>
              <a:spLocks noChangeArrowheads="1"/>
            </p:cNvSpPr>
            <p:nvPr/>
          </p:nvSpPr>
          <p:spPr bwMode="auto">
            <a:xfrm>
              <a:off x="5168900" y="4065588"/>
              <a:ext cx="7620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66"/>
            <p:cNvSpPr>
              <a:spLocks noChangeArrowheads="1"/>
            </p:cNvSpPr>
            <p:nvPr/>
          </p:nvSpPr>
          <p:spPr bwMode="auto">
            <a:xfrm>
              <a:off x="5321300" y="5056188"/>
              <a:ext cx="1447800" cy="304800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/>
                <a:t>FP multipliers</a:t>
              </a:r>
            </a:p>
          </p:txBody>
        </p:sp>
        <p:sp>
          <p:nvSpPr>
            <p:cNvPr id="17" name="Text Box 74"/>
            <p:cNvSpPr txBox="1">
              <a:spLocks noChangeArrowheads="1"/>
            </p:cNvSpPr>
            <p:nvPr/>
          </p:nvSpPr>
          <p:spPr bwMode="auto">
            <a:xfrm>
              <a:off x="4230688" y="4054475"/>
              <a:ext cx="674687" cy="476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400">
                  <a:solidFill>
                    <a:schemeClr val="hlink"/>
                  </a:solidFill>
                </a:rPr>
                <a:t>Mult1</a:t>
              </a:r>
            </a:p>
            <a:p>
              <a:pPr>
                <a:lnSpc>
                  <a:spcPct val="90000"/>
                </a:lnSpc>
              </a:pPr>
              <a:r>
                <a:rPr lang="en-US" sz="1400">
                  <a:solidFill>
                    <a:schemeClr val="hlink"/>
                  </a:solidFill>
                </a:rPr>
                <a:t>Mult2</a:t>
              </a:r>
            </a:p>
          </p:txBody>
        </p:sp>
        <p:sp>
          <p:nvSpPr>
            <p:cNvPr id="18" name="Line 79"/>
            <p:cNvSpPr>
              <a:spLocks noChangeShapeType="1"/>
            </p:cNvSpPr>
            <p:nvPr/>
          </p:nvSpPr>
          <p:spPr bwMode="auto">
            <a:xfrm>
              <a:off x="2425700" y="4522788"/>
              <a:ext cx="0" cy="533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80"/>
            <p:cNvSpPr>
              <a:spLocks noChangeShapeType="1"/>
            </p:cNvSpPr>
            <p:nvPr/>
          </p:nvSpPr>
          <p:spPr bwMode="auto">
            <a:xfrm>
              <a:off x="3111500" y="4522788"/>
              <a:ext cx="0" cy="533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81"/>
            <p:cNvSpPr>
              <a:spLocks noChangeShapeType="1"/>
            </p:cNvSpPr>
            <p:nvPr/>
          </p:nvSpPr>
          <p:spPr bwMode="auto">
            <a:xfrm>
              <a:off x="5549900" y="4446588"/>
              <a:ext cx="0" cy="609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82"/>
            <p:cNvSpPr>
              <a:spLocks noChangeShapeType="1"/>
            </p:cNvSpPr>
            <p:nvPr/>
          </p:nvSpPr>
          <p:spPr bwMode="auto">
            <a:xfrm>
              <a:off x="6464300" y="4446588"/>
              <a:ext cx="0" cy="609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83"/>
            <p:cNvSpPr>
              <a:spLocks/>
            </p:cNvSpPr>
            <p:nvPr/>
          </p:nvSpPr>
          <p:spPr bwMode="auto">
            <a:xfrm>
              <a:off x="1816100" y="2465388"/>
              <a:ext cx="1981200" cy="1447800"/>
            </a:xfrm>
            <a:custGeom>
              <a:avLst/>
              <a:gdLst/>
              <a:ahLst/>
              <a:cxnLst>
                <a:cxn ang="0">
                  <a:pos x="1248" y="0"/>
                </a:cxn>
                <a:cxn ang="0">
                  <a:pos x="1248" y="672"/>
                </a:cxn>
                <a:cxn ang="0">
                  <a:pos x="0" y="672"/>
                </a:cxn>
                <a:cxn ang="0">
                  <a:pos x="0" y="912"/>
                </a:cxn>
              </a:cxnLst>
              <a:rect l="0" t="0" r="r" b="b"/>
              <a:pathLst>
                <a:path w="1248" h="912">
                  <a:moveTo>
                    <a:pt x="1248" y="0"/>
                  </a:moveTo>
                  <a:lnTo>
                    <a:pt x="1248" y="672"/>
                  </a:lnTo>
                  <a:lnTo>
                    <a:pt x="0" y="672"/>
                  </a:lnTo>
                  <a:lnTo>
                    <a:pt x="0" y="912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84"/>
            <p:cNvSpPr>
              <a:spLocks/>
            </p:cNvSpPr>
            <p:nvPr/>
          </p:nvSpPr>
          <p:spPr bwMode="auto">
            <a:xfrm>
              <a:off x="3797300" y="3532188"/>
              <a:ext cx="1219200" cy="5334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68" y="0"/>
                </a:cxn>
                <a:cxn ang="0">
                  <a:pos x="768" y="336"/>
                </a:cxn>
              </a:cxnLst>
              <a:rect l="0" t="0" r="r" b="b"/>
              <a:pathLst>
                <a:path w="768" h="336">
                  <a:moveTo>
                    <a:pt x="0" y="0"/>
                  </a:moveTo>
                  <a:lnTo>
                    <a:pt x="768" y="0"/>
                  </a:lnTo>
                  <a:lnTo>
                    <a:pt x="768" y="336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85"/>
            <p:cNvSpPr>
              <a:spLocks/>
            </p:cNvSpPr>
            <p:nvPr/>
          </p:nvSpPr>
          <p:spPr bwMode="auto">
            <a:xfrm>
              <a:off x="2349500" y="2312988"/>
              <a:ext cx="3124200" cy="1600200"/>
            </a:xfrm>
            <a:custGeom>
              <a:avLst/>
              <a:gdLst/>
              <a:ahLst/>
              <a:cxnLst>
                <a:cxn ang="0">
                  <a:pos x="1968" y="0"/>
                </a:cxn>
                <a:cxn ang="0">
                  <a:pos x="1968" y="528"/>
                </a:cxn>
                <a:cxn ang="0">
                  <a:pos x="0" y="528"/>
                </a:cxn>
                <a:cxn ang="0">
                  <a:pos x="0" y="1008"/>
                </a:cxn>
              </a:cxnLst>
              <a:rect l="0" t="0" r="r" b="b"/>
              <a:pathLst>
                <a:path w="1968" h="1008">
                  <a:moveTo>
                    <a:pt x="1968" y="0"/>
                  </a:moveTo>
                  <a:lnTo>
                    <a:pt x="1968" y="528"/>
                  </a:lnTo>
                  <a:lnTo>
                    <a:pt x="0" y="528"/>
                  </a:lnTo>
                  <a:lnTo>
                    <a:pt x="0" y="1008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86"/>
            <p:cNvSpPr>
              <a:spLocks noChangeShapeType="1"/>
            </p:cNvSpPr>
            <p:nvPr/>
          </p:nvSpPr>
          <p:spPr bwMode="auto">
            <a:xfrm>
              <a:off x="5473700" y="3151188"/>
              <a:ext cx="1588" cy="914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88"/>
            <p:cNvSpPr>
              <a:spLocks noChangeShapeType="1"/>
            </p:cNvSpPr>
            <p:nvPr/>
          </p:nvSpPr>
          <p:spPr bwMode="auto">
            <a:xfrm>
              <a:off x="6311900" y="2312988"/>
              <a:ext cx="0" cy="1752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9"/>
            <p:cNvSpPr>
              <a:spLocks/>
            </p:cNvSpPr>
            <p:nvPr/>
          </p:nvSpPr>
          <p:spPr bwMode="auto">
            <a:xfrm>
              <a:off x="3263900" y="3303588"/>
              <a:ext cx="3048000" cy="609600"/>
            </a:xfrm>
            <a:custGeom>
              <a:avLst/>
              <a:gdLst/>
              <a:ahLst/>
              <a:cxnLst>
                <a:cxn ang="0">
                  <a:pos x="1920" y="0"/>
                </a:cxn>
                <a:cxn ang="0">
                  <a:pos x="0" y="0"/>
                </a:cxn>
                <a:cxn ang="0">
                  <a:pos x="0" y="384"/>
                </a:cxn>
              </a:cxnLst>
              <a:rect l="0" t="0" r="r" b="b"/>
              <a:pathLst>
                <a:path w="1920" h="384">
                  <a:moveTo>
                    <a:pt x="1920" y="0"/>
                  </a:moveTo>
                  <a:lnTo>
                    <a:pt x="0" y="0"/>
                  </a:lnTo>
                  <a:lnTo>
                    <a:pt x="0" y="384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90"/>
            <p:cNvSpPr>
              <a:spLocks/>
            </p:cNvSpPr>
            <p:nvPr/>
          </p:nvSpPr>
          <p:spPr bwMode="auto">
            <a:xfrm>
              <a:off x="6288088" y="2835275"/>
              <a:ext cx="1752600" cy="5334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8" y="0"/>
                </a:cxn>
                <a:cxn ang="0">
                  <a:pos x="1008" y="144"/>
                </a:cxn>
              </a:cxnLst>
              <a:rect l="0" t="0" r="r" b="b"/>
              <a:pathLst>
                <a:path w="1008" h="144">
                  <a:moveTo>
                    <a:pt x="0" y="0"/>
                  </a:moveTo>
                  <a:lnTo>
                    <a:pt x="1008" y="0"/>
                  </a:lnTo>
                  <a:lnTo>
                    <a:pt x="1008" y="144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96"/>
            <p:cNvSpPr>
              <a:spLocks noChangeShapeType="1"/>
            </p:cNvSpPr>
            <p:nvPr/>
          </p:nvSpPr>
          <p:spPr bwMode="auto">
            <a:xfrm>
              <a:off x="719138" y="6035675"/>
              <a:ext cx="8310562" cy="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92"/>
            <p:cNvSpPr>
              <a:spLocks noChangeShapeType="1"/>
            </p:cNvSpPr>
            <p:nvPr/>
          </p:nvSpPr>
          <p:spPr bwMode="auto">
            <a:xfrm flipH="1">
              <a:off x="8497888" y="3673475"/>
              <a:ext cx="381000" cy="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98"/>
            <p:cNvSpPr>
              <a:spLocks/>
            </p:cNvSpPr>
            <p:nvPr/>
          </p:nvSpPr>
          <p:spPr bwMode="auto">
            <a:xfrm>
              <a:off x="7354888" y="1844675"/>
              <a:ext cx="1524000" cy="4191000"/>
            </a:xfrm>
            <a:custGeom>
              <a:avLst/>
              <a:gdLst/>
              <a:ahLst/>
              <a:cxnLst>
                <a:cxn ang="0">
                  <a:pos x="960" y="2448"/>
                </a:cxn>
                <a:cxn ang="0">
                  <a:pos x="960" y="0"/>
                </a:cxn>
                <a:cxn ang="0">
                  <a:pos x="0" y="0"/>
                </a:cxn>
              </a:cxnLst>
              <a:rect l="0" t="0" r="r" b="b"/>
              <a:pathLst>
                <a:path w="960" h="2448">
                  <a:moveTo>
                    <a:pt x="960" y="2448"/>
                  </a:moveTo>
                  <a:lnTo>
                    <a:pt x="960" y="0"/>
                  </a:lnTo>
                  <a:lnTo>
                    <a:pt x="0" y="0"/>
                  </a:lnTo>
                </a:path>
              </a:pathLst>
            </a:custGeom>
            <a:noFill/>
            <a:ln w="57150" cap="flat" cmpd="sng">
              <a:solidFill>
                <a:schemeClr val="hlink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99"/>
            <p:cNvSpPr>
              <a:spLocks noChangeShapeType="1"/>
            </p:cNvSpPr>
            <p:nvPr/>
          </p:nvSpPr>
          <p:spPr bwMode="auto">
            <a:xfrm>
              <a:off x="1106488" y="3444875"/>
              <a:ext cx="0" cy="259080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101"/>
            <p:cNvSpPr>
              <a:spLocks noChangeShapeType="1"/>
            </p:cNvSpPr>
            <p:nvPr/>
          </p:nvSpPr>
          <p:spPr bwMode="auto">
            <a:xfrm>
              <a:off x="6059488" y="5349875"/>
              <a:ext cx="0" cy="68580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102"/>
            <p:cNvSpPr>
              <a:spLocks noChangeShapeType="1"/>
            </p:cNvSpPr>
            <p:nvPr/>
          </p:nvSpPr>
          <p:spPr bwMode="auto">
            <a:xfrm>
              <a:off x="2782888" y="5349875"/>
              <a:ext cx="0" cy="68580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103"/>
            <p:cNvSpPr>
              <a:spLocks noChangeShapeType="1"/>
            </p:cNvSpPr>
            <p:nvPr/>
          </p:nvSpPr>
          <p:spPr bwMode="auto">
            <a:xfrm>
              <a:off x="8040688" y="3978275"/>
              <a:ext cx="0" cy="6096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Text Box 104"/>
            <p:cNvSpPr txBox="1">
              <a:spLocks noChangeArrowheads="1"/>
            </p:cNvSpPr>
            <p:nvPr/>
          </p:nvSpPr>
          <p:spPr bwMode="auto">
            <a:xfrm>
              <a:off x="347663" y="1235075"/>
              <a:ext cx="1336675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dirty="0"/>
                <a:t>From </a:t>
              </a:r>
              <a:r>
                <a:rPr lang="en-US" dirty="0" err="1"/>
                <a:t>Mem</a:t>
              </a:r>
              <a:endParaRPr lang="en-US" dirty="0"/>
            </a:p>
          </p:txBody>
        </p:sp>
        <p:sp>
          <p:nvSpPr>
            <p:cNvPr id="37" name="Text Box 105"/>
            <p:cNvSpPr txBox="1">
              <a:spLocks noChangeArrowheads="1"/>
            </p:cNvSpPr>
            <p:nvPr/>
          </p:nvSpPr>
          <p:spPr bwMode="auto">
            <a:xfrm>
              <a:off x="5429250" y="1158875"/>
              <a:ext cx="1570038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FP Registers</a:t>
              </a:r>
            </a:p>
          </p:txBody>
        </p:sp>
        <p:sp>
          <p:nvSpPr>
            <p:cNvPr id="38" name="Text Box 106"/>
            <p:cNvSpPr txBox="1">
              <a:spLocks noChangeArrowheads="1"/>
            </p:cNvSpPr>
            <p:nvPr/>
          </p:nvSpPr>
          <p:spPr bwMode="auto">
            <a:xfrm>
              <a:off x="3724275" y="4549775"/>
              <a:ext cx="1555750" cy="6413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Reservation </a:t>
              </a:r>
            </a:p>
            <a:p>
              <a:r>
                <a:rPr lang="en-US"/>
                <a:t>Stations</a:t>
              </a:r>
            </a:p>
          </p:txBody>
        </p:sp>
        <p:sp>
          <p:nvSpPr>
            <p:cNvPr id="39" name="Line 107"/>
            <p:cNvSpPr>
              <a:spLocks noChangeShapeType="1"/>
            </p:cNvSpPr>
            <p:nvPr/>
          </p:nvSpPr>
          <p:spPr bwMode="auto">
            <a:xfrm flipV="1">
              <a:off x="3544888" y="4511675"/>
              <a:ext cx="0" cy="12192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108"/>
            <p:cNvSpPr>
              <a:spLocks noChangeShapeType="1"/>
            </p:cNvSpPr>
            <p:nvPr/>
          </p:nvSpPr>
          <p:spPr bwMode="auto">
            <a:xfrm flipV="1">
              <a:off x="3544888" y="4511675"/>
              <a:ext cx="0" cy="152400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109"/>
            <p:cNvSpPr>
              <a:spLocks noChangeShapeType="1"/>
            </p:cNvSpPr>
            <p:nvPr/>
          </p:nvSpPr>
          <p:spPr bwMode="auto">
            <a:xfrm flipV="1">
              <a:off x="6897688" y="4435475"/>
              <a:ext cx="0" cy="160020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Text Box 110"/>
            <p:cNvSpPr txBox="1">
              <a:spLocks noChangeArrowheads="1"/>
            </p:cNvSpPr>
            <p:nvPr/>
          </p:nvSpPr>
          <p:spPr bwMode="auto">
            <a:xfrm>
              <a:off x="2954338" y="6188075"/>
              <a:ext cx="2857500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Common Data Bus (CDB)</a:t>
              </a:r>
            </a:p>
          </p:txBody>
        </p:sp>
        <p:sp>
          <p:nvSpPr>
            <p:cNvPr id="43" name="Text Box 111"/>
            <p:cNvSpPr txBox="1">
              <a:spLocks noChangeArrowheads="1"/>
            </p:cNvSpPr>
            <p:nvPr/>
          </p:nvSpPr>
          <p:spPr bwMode="auto">
            <a:xfrm>
              <a:off x="7470775" y="4587875"/>
              <a:ext cx="1069975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To Mem</a:t>
              </a:r>
            </a:p>
          </p:txBody>
        </p:sp>
        <p:sp>
          <p:nvSpPr>
            <p:cNvPr id="44" name="Text Box 112"/>
            <p:cNvSpPr txBox="1">
              <a:spLocks noChangeArrowheads="1"/>
            </p:cNvSpPr>
            <p:nvPr/>
          </p:nvSpPr>
          <p:spPr bwMode="auto">
            <a:xfrm>
              <a:off x="2401888" y="1235075"/>
              <a:ext cx="879475" cy="6413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FP Op</a:t>
              </a:r>
            </a:p>
            <a:p>
              <a:r>
                <a:rPr lang="en-US"/>
                <a:t>Queue</a:t>
              </a:r>
            </a:p>
          </p:txBody>
        </p:sp>
        <p:sp>
          <p:nvSpPr>
            <p:cNvPr id="45" name="Text Box 113"/>
            <p:cNvSpPr txBox="1">
              <a:spLocks noChangeArrowheads="1"/>
            </p:cNvSpPr>
            <p:nvPr/>
          </p:nvSpPr>
          <p:spPr bwMode="auto">
            <a:xfrm>
              <a:off x="1335088" y="1768475"/>
              <a:ext cx="1635125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Load Buffers</a:t>
              </a:r>
            </a:p>
          </p:txBody>
        </p:sp>
        <p:sp>
          <p:nvSpPr>
            <p:cNvPr id="46" name="Text Box 114"/>
            <p:cNvSpPr txBox="1">
              <a:spLocks noChangeArrowheads="1"/>
            </p:cNvSpPr>
            <p:nvPr/>
          </p:nvSpPr>
          <p:spPr bwMode="auto">
            <a:xfrm>
              <a:off x="6592888" y="2987675"/>
              <a:ext cx="1028700" cy="6413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Store </a:t>
              </a:r>
            </a:p>
            <a:p>
              <a:r>
                <a:rPr lang="en-US"/>
                <a:t>Buffers</a:t>
              </a:r>
            </a:p>
          </p:txBody>
        </p:sp>
        <p:sp>
          <p:nvSpPr>
            <p:cNvPr id="47" name="Text Box 116"/>
            <p:cNvSpPr txBox="1">
              <a:spLocks noChangeArrowheads="1"/>
            </p:cNvSpPr>
            <p:nvPr/>
          </p:nvSpPr>
          <p:spPr bwMode="auto">
            <a:xfrm>
              <a:off x="85725" y="2209800"/>
              <a:ext cx="687388" cy="12446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400">
                  <a:solidFill>
                    <a:schemeClr val="hlink"/>
                  </a:solidFill>
                </a:rPr>
                <a:t>Load1</a:t>
              </a:r>
            </a:p>
            <a:p>
              <a:pPr>
                <a:lnSpc>
                  <a:spcPct val="90000"/>
                </a:lnSpc>
              </a:pPr>
              <a:r>
                <a:rPr lang="en-US" sz="1400">
                  <a:solidFill>
                    <a:schemeClr val="hlink"/>
                  </a:solidFill>
                </a:rPr>
                <a:t>Load2</a:t>
              </a:r>
            </a:p>
            <a:p>
              <a:pPr>
                <a:lnSpc>
                  <a:spcPct val="90000"/>
                </a:lnSpc>
              </a:pPr>
              <a:r>
                <a:rPr lang="en-US" sz="1400">
                  <a:solidFill>
                    <a:schemeClr val="hlink"/>
                  </a:solidFill>
                </a:rPr>
                <a:t>Load3</a:t>
              </a:r>
            </a:p>
            <a:p>
              <a:pPr>
                <a:lnSpc>
                  <a:spcPct val="90000"/>
                </a:lnSpc>
              </a:pPr>
              <a:r>
                <a:rPr lang="en-US" sz="1400">
                  <a:solidFill>
                    <a:schemeClr val="hlink"/>
                  </a:solidFill>
                </a:rPr>
                <a:t>Load4</a:t>
              </a:r>
            </a:p>
            <a:p>
              <a:pPr>
                <a:lnSpc>
                  <a:spcPct val="90000"/>
                </a:lnSpc>
              </a:pPr>
              <a:r>
                <a:rPr lang="en-US" sz="1400">
                  <a:solidFill>
                    <a:schemeClr val="hlink"/>
                  </a:solidFill>
                </a:rPr>
                <a:t>Load5</a:t>
              </a:r>
            </a:p>
            <a:p>
              <a:pPr>
                <a:lnSpc>
                  <a:spcPct val="90000"/>
                </a:lnSpc>
              </a:pPr>
              <a:r>
                <a:rPr lang="en-US" sz="1400">
                  <a:solidFill>
                    <a:schemeClr val="hlink"/>
                  </a:solidFill>
                </a:rPr>
                <a:t>Load6</a:t>
              </a: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Three Stages of </a:t>
            </a:r>
            <a:r>
              <a:rPr lang="en-US" dirty="0" err="1" smtClean="0"/>
              <a:t>Tomasulo</a:t>
            </a:r>
            <a:r>
              <a:rPr lang="en-US" dirty="0" smtClean="0"/>
              <a:t> </a:t>
            </a:r>
            <a:r>
              <a:rPr lang="en-US" dirty="0" err="1" smtClean="0"/>
              <a:t>Argorithm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None/>
            </a:pPr>
            <a:r>
              <a:rPr lang="en-US" dirty="0" smtClean="0">
                <a:solidFill>
                  <a:schemeClr val="hlink"/>
                </a:solidFill>
                <a:latin typeface="Helvetica" charset="0"/>
              </a:rPr>
              <a:t>1.	Issue</a:t>
            </a:r>
            <a:r>
              <a:rPr lang="en-US" dirty="0" smtClean="0"/>
              <a:t>—get instruction from FP Op Queue</a:t>
            </a:r>
          </a:p>
          <a:p>
            <a:pPr lvl="1">
              <a:buFontTx/>
              <a:buNone/>
            </a:pPr>
            <a:r>
              <a:rPr lang="en-US" dirty="0" smtClean="0"/>
              <a:t> 	If reservation station free (no structural hazard), </a:t>
            </a:r>
            <a:br>
              <a:rPr lang="en-US" dirty="0" smtClean="0"/>
            </a:br>
            <a:r>
              <a:rPr lang="en-US" dirty="0" smtClean="0"/>
              <a:t>control issues </a:t>
            </a:r>
            <a:r>
              <a:rPr lang="en-US" dirty="0" err="1" smtClean="0"/>
              <a:t>instr</a:t>
            </a:r>
            <a:r>
              <a:rPr lang="en-US" dirty="0" smtClean="0"/>
              <a:t> &amp; sends operands (renames registers).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chemeClr val="hlink"/>
                </a:solidFill>
                <a:latin typeface="Helvetica" charset="0"/>
              </a:rPr>
              <a:t>2.	Execution</a:t>
            </a:r>
            <a:r>
              <a:rPr lang="en-US" dirty="0" smtClean="0"/>
              <a:t>—operate on operands (EX)</a:t>
            </a:r>
          </a:p>
          <a:p>
            <a:pPr lvl="1">
              <a:buFontTx/>
              <a:buNone/>
            </a:pPr>
            <a:r>
              <a:rPr lang="en-US" dirty="0" smtClean="0"/>
              <a:t> 	When both operands ready then execute;</a:t>
            </a:r>
            <a:br>
              <a:rPr lang="en-US" dirty="0" smtClean="0"/>
            </a:br>
            <a:r>
              <a:rPr lang="en-US" dirty="0" smtClean="0"/>
              <a:t> if not ready, watch Common Data Bus for result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chemeClr val="hlink"/>
                </a:solidFill>
                <a:latin typeface="Helvetica" charset="0"/>
              </a:rPr>
              <a:t>3.	Write result</a:t>
            </a:r>
            <a:r>
              <a:rPr lang="en-US" dirty="0" smtClean="0"/>
              <a:t>—finish execution (WB)</a:t>
            </a:r>
          </a:p>
          <a:p>
            <a:pPr lvl="1">
              <a:buFontTx/>
              <a:buNone/>
            </a:pPr>
            <a:r>
              <a:rPr lang="en-US" dirty="0" smtClean="0"/>
              <a:t> 	Write on Common Data Bus to all awaiting units; </a:t>
            </a:r>
            <a:br>
              <a:rPr lang="en-US" dirty="0" smtClean="0"/>
            </a:br>
            <a:r>
              <a:rPr lang="en-US" dirty="0" smtClean="0"/>
              <a:t>mark reservation station available</a:t>
            </a:r>
          </a:p>
          <a:p>
            <a:r>
              <a:rPr lang="en-US" dirty="0" smtClean="0"/>
              <a:t>Normal data bus: data + destination (“go to” bus)</a:t>
            </a:r>
          </a:p>
          <a:p>
            <a:r>
              <a:rPr lang="en-US" dirty="0" smtClean="0">
                <a:solidFill>
                  <a:schemeClr val="hlink"/>
                </a:solidFill>
              </a:rPr>
              <a:t>Common data bus</a:t>
            </a:r>
            <a:r>
              <a:rPr lang="en-US" dirty="0" smtClean="0"/>
              <a:t>: data + </a:t>
            </a:r>
            <a:r>
              <a:rPr lang="en-US" dirty="0" smtClean="0">
                <a:solidFill>
                  <a:schemeClr val="hlink"/>
                </a:solidFill>
              </a:rPr>
              <a:t>source</a:t>
            </a:r>
            <a:r>
              <a:rPr lang="en-US" dirty="0" smtClean="0"/>
              <a:t>  (“</a:t>
            </a:r>
            <a:r>
              <a:rPr lang="en-US" dirty="0" smtClean="0">
                <a:solidFill>
                  <a:schemeClr val="hlink"/>
                </a:solidFill>
              </a:rPr>
              <a:t>come from</a:t>
            </a:r>
            <a:r>
              <a:rPr lang="en-US" dirty="0" smtClean="0"/>
              <a:t>” bus)</a:t>
            </a:r>
          </a:p>
          <a:p>
            <a:pPr lvl="1"/>
            <a:r>
              <a:rPr lang="en-US" dirty="0" smtClean="0"/>
              <a:t>64 bits of data + 4 bits of Functional Unit  </a:t>
            </a:r>
            <a:r>
              <a:rPr lang="en-US" dirty="0" smtClean="0">
                <a:solidFill>
                  <a:schemeClr val="hlink"/>
                </a:solidFill>
              </a:rPr>
              <a:t>source</a:t>
            </a:r>
            <a:r>
              <a:rPr lang="en-US" dirty="0" smtClean="0"/>
              <a:t> address</a:t>
            </a:r>
          </a:p>
          <a:p>
            <a:pPr lvl="1"/>
            <a:r>
              <a:rPr lang="en-US" dirty="0" smtClean="0"/>
              <a:t>Write if matches expected Functional Unit (produces result)</a:t>
            </a:r>
          </a:p>
          <a:p>
            <a:pPr lvl="1"/>
            <a:r>
              <a:rPr lang="en-US" dirty="0" smtClean="0"/>
              <a:t>Does the broadcast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Snapshot (Cycle = 10)</a:t>
            </a:r>
            <a:endParaRPr lang="en-US" dirty="0"/>
          </a:p>
        </p:txBody>
      </p:sp>
      <p:graphicFrame>
        <p:nvGraphicFramePr>
          <p:cNvPr id="46082" name="Object 2"/>
          <p:cNvGraphicFramePr>
            <a:graphicFrameLocks/>
          </p:cNvGraphicFramePr>
          <p:nvPr/>
        </p:nvGraphicFramePr>
        <p:xfrm>
          <a:off x="212725" y="1557337"/>
          <a:ext cx="8774113" cy="4995863"/>
        </p:xfrm>
        <a:graphic>
          <a:graphicData uri="http://schemas.openxmlformats.org/presentationml/2006/ole">
            <p:oleObj spid="_x0000_s46082" name="Worksheet" r:id="rId4" imgW="9702800" imgH="6654800" progId="Excel.Sheet.8">
              <p:embed/>
            </p:oleObj>
          </a:graphicData>
        </a:graphic>
      </p:graphicFrame>
      <p:sp>
        <p:nvSpPr>
          <p:cNvPr id="4" name="Rectangle 3"/>
          <p:cNvSpPr/>
          <p:nvPr/>
        </p:nvSpPr>
        <p:spPr>
          <a:xfrm>
            <a:off x="3781566" y="5924646"/>
            <a:ext cx="609600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695668" y="5934123"/>
            <a:ext cx="609600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Snapshot (Cycle = 11)</a:t>
            </a:r>
            <a:endParaRPr lang="en-US" dirty="0"/>
          </a:p>
        </p:txBody>
      </p:sp>
      <p:graphicFrame>
        <p:nvGraphicFramePr>
          <p:cNvPr id="47107" name="Object 3"/>
          <p:cNvGraphicFramePr>
            <a:graphicFrameLocks/>
          </p:cNvGraphicFramePr>
          <p:nvPr/>
        </p:nvGraphicFramePr>
        <p:xfrm>
          <a:off x="212725" y="1557337"/>
          <a:ext cx="8774113" cy="4995863"/>
        </p:xfrm>
        <a:graphic>
          <a:graphicData uri="http://schemas.openxmlformats.org/presentationml/2006/ole">
            <p:oleObj spid="_x0000_s47107" name="Worksheet" r:id="rId4" imgW="9702800" imgH="6654800" progId="Excel.Sheet.8">
              <p:embed/>
            </p:oleObj>
          </a:graphicData>
        </a:graphic>
      </p:graphicFrame>
      <p:sp>
        <p:nvSpPr>
          <p:cNvPr id="4" name="Rectangle 3"/>
          <p:cNvSpPr/>
          <p:nvPr/>
        </p:nvSpPr>
        <p:spPr>
          <a:xfrm>
            <a:off x="3962400" y="5934123"/>
            <a:ext cx="609600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781566" y="5934123"/>
            <a:ext cx="609600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800600" y="5934123"/>
            <a:ext cx="1476234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Level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Measure of how many of the operations in a computer program can be performed simultaneously</a:t>
            </a:r>
          </a:p>
          <a:p>
            <a:r>
              <a:rPr lang="en-US" dirty="0" smtClean="0"/>
              <a:t>Achieved by</a:t>
            </a:r>
          </a:p>
          <a:p>
            <a:pPr lvl="1"/>
            <a:r>
              <a:rPr lang="en-US" dirty="0" smtClean="0"/>
              <a:t>Hardware techniques</a:t>
            </a:r>
          </a:p>
          <a:p>
            <a:pPr lvl="1"/>
            <a:r>
              <a:rPr lang="en-US" dirty="0" smtClean="0"/>
              <a:t>Compiler based optimization</a:t>
            </a:r>
          </a:p>
          <a:p>
            <a:r>
              <a:rPr lang="en-US" dirty="0" smtClean="0"/>
              <a:t>Limited by</a:t>
            </a:r>
          </a:p>
          <a:p>
            <a:pPr lvl="1"/>
            <a:r>
              <a:rPr lang="en-US" dirty="0" smtClean="0"/>
              <a:t>Resource conflicts</a:t>
            </a:r>
          </a:p>
          <a:p>
            <a:pPr lvl="1"/>
            <a:r>
              <a:rPr lang="en-US" dirty="0" smtClean="0"/>
              <a:t>Dependence	</a:t>
            </a:r>
          </a:p>
          <a:p>
            <a:pPr lvl="2"/>
            <a:r>
              <a:rPr lang="en-US" dirty="0" smtClean="0"/>
              <a:t>Data Dependence</a:t>
            </a:r>
          </a:p>
          <a:p>
            <a:pPr lvl="2"/>
            <a:r>
              <a:rPr lang="en-US" dirty="0" smtClean="0"/>
              <a:t>Control Dependence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Tomasulo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Scoreboard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7010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Tomasulo</a:t>
                      </a:r>
                      <a:endParaRPr lang="en-US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Scoreboard</a:t>
                      </a:r>
                      <a:endParaRPr lang="en-US" sz="2400" dirty="0"/>
                    </a:p>
                  </a:txBody>
                  <a:tcPr anchor="ctr" anchorCtr="1"/>
                </a:tc>
              </a:tr>
              <a:tr h="7010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WAR: renaming avoids</a:t>
                      </a:r>
                      <a:endParaRPr lang="en-US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WAR: stall completion</a:t>
                      </a:r>
                      <a:endParaRPr lang="en-US" sz="2400" dirty="0"/>
                    </a:p>
                  </a:txBody>
                  <a:tcPr anchor="ctr" anchorCtr="1"/>
                </a:tc>
              </a:tr>
              <a:tr h="7010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WAW: renaming avoids</a:t>
                      </a:r>
                      <a:endParaRPr lang="en-US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WAW: stall issue</a:t>
                      </a:r>
                      <a:endParaRPr lang="en-US" sz="2400" dirty="0"/>
                    </a:p>
                  </a:txBody>
                  <a:tcPr anchor="ctr" anchorCtr="1"/>
                </a:tc>
              </a:tr>
              <a:tr h="7010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Broadcast results from FU</a:t>
                      </a:r>
                      <a:endParaRPr lang="en-US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Write/read registers</a:t>
                      </a:r>
                      <a:endParaRPr lang="en-US" sz="2400" dirty="0"/>
                    </a:p>
                  </a:txBody>
                  <a:tcPr anchor="ctr" anchorCtr="1"/>
                </a:tc>
              </a:tr>
              <a:tr h="7010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Controlled</a:t>
                      </a:r>
                      <a:r>
                        <a:rPr lang="en-US" sz="2400" baseline="0" dirty="0" smtClean="0"/>
                        <a:t> by</a:t>
                      </a:r>
                      <a:r>
                        <a:rPr lang="en-US" sz="2400" dirty="0" smtClean="0"/>
                        <a:t> reservation stations	</a:t>
                      </a:r>
                      <a:endParaRPr lang="en-US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Controlled</a:t>
                      </a:r>
                      <a:r>
                        <a:rPr lang="en-US" sz="2400" baseline="0" dirty="0" smtClean="0"/>
                        <a:t> by </a:t>
                      </a:r>
                      <a:r>
                        <a:rPr lang="en-US" sz="2400" dirty="0" smtClean="0"/>
                        <a:t>central scoreboard</a:t>
                      </a:r>
                      <a:endParaRPr lang="en-US" sz="2400" dirty="0"/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Control Dependence?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Branch Prediction </a:t>
            </a:r>
            <a:r>
              <a:rPr lang="en-US" dirty="0" smtClean="0"/>
              <a:t>can break the limitation comes from control dependence</a:t>
            </a:r>
          </a:p>
          <a:p>
            <a:r>
              <a:rPr lang="en-US" dirty="0" smtClean="0"/>
              <a:t>If we speculate and are wrong, need to back up and restart execution to point at which we predicted incorrectly</a:t>
            </a:r>
          </a:p>
          <a:p>
            <a:r>
              <a:rPr lang="en-US" dirty="0" smtClean="0"/>
              <a:t>Both Scoreboard and </a:t>
            </a:r>
            <a:r>
              <a:rPr lang="en-US" dirty="0" err="1" smtClean="0"/>
              <a:t>Tomasulo</a:t>
            </a:r>
            <a:r>
              <a:rPr lang="en-US" dirty="0" smtClean="0"/>
              <a:t> have: In-order issue, </a:t>
            </a:r>
            <a:br>
              <a:rPr lang="en-US" dirty="0" smtClean="0"/>
            </a:br>
            <a:r>
              <a:rPr lang="en-US" dirty="0" smtClean="0"/>
              <a:t>out-of-order execution, and out-of-order completion</a:t>
            </a:r>
          </a:p>
          <a:p>
            <a:pPr lvl="1"/>
            <a:r>
              <a:rPr lang="en-US" dirty="0" smtClean="0"/>
              <a:t>if (p1) { s1; } else { s2; }</a:t>
            </a:r>
          </a:p>
          <a:p>
            <a:pPr lvl="1"/>
            <a:r>
              <a:rPr lang="en-US" dirty="0" smtClean="0"/>
              <a:t>What if s1 completed earlier than p1 with branch prediction?</a:t>
            </a:r>
          </a:p>
          <a:p>
            <a:r>
              <a:rPr lang="en-US" dirty="0" smtClean="0"/>
              <a:t>Technique for speculation: </a:t>
            </a:r>
            <a:r>
              <a:rPr lang="en-US" dirty="0" smtClean="0">
                <a:solidFill>
                  <a:srgbClr val="0000FF"/>
                </a:solidFill>
              </a:rPr>
              <a:t>in-order completion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HW Support for In-order Completion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Reorder Buffer (ROB)</a:t>
            </a:r>
          </a:p>
          <a:p>
            <a:pPr lvl="1"/>
            <a:r>
              <a:rPr lang="en-US" dirty="0" smtClean="0"/>
              <a:t>Holds instructions in FIFO order, exactly as they were issued</a:t>
            </a:r>
          </a:p>
          <a:p>
            <a:pPr lvl="2"/>
            <a:r>
              <a:rPr lang="en-US" dirty="0" smtClean="0"/>
              <a:t>Each ROB entry contains PC, </a:t>
            </a:r>
            <a:r>
              <a:rPr lang="en-US" dirty="0" err="1" smtClean="0"/>
              <a:t>dest</a:t>
            </a:r>
            <a:r>
              <a:rPr lang="en-US" dirty="0" smtClean="0"/>
              <a:t> </a:t>
            </a:r>
            <a:r>
              <a:rPr lang="en-US" dirty="0" err="1" smtClean="0"/>
              <a:t>reg</a:t>
            </a:r>
            <a:r>
              <a:rPr lang="en-US" dirty="0" smtClean="0"/>
              <a:t>, result, exception status</a:t>
            </a:r>
          </a:p>
          <a:p>
            <a:pPr lvl="1"/>
            <a:r>
              <a:rPr lang="en-US" dirty="0" smtClean="0"/>
              <a:t>When instructions complete, results placed into ROB</a:t>
            </a:r>
          </a:p>
          <a:p>
            <a:pPr lvl="2"/>
            <a:r>
              <a:rPr lang="en-US" dirty="0" smtClean="0"/>
              <a:t>Supplies operands to other instruction </a:t>
            </a:r>
            <a:br>
              <a:rPr lang="en-US" dirty="0" smtClean="0"/>
            </a:b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/>
              <a:t>more registers like RS</a:t>
            </a:r>
          </a:p>
          <a:p>
            <a:pPr lvl="2"/>
            <a:r>
              <a:rPr lang="en-US" dirty="0" smtClean="0"/>
              <a:t>Register Renaming: Tag results with ROB number</a:t>
            </a:r>
          </a:p>
          <a:p>
            <a:pPr lvl="1"/>
            <a:r>
              <a:rPr lang="en-US" dirty="0" smtClean="0"/>
              <a:t>Instructions commit: values at head of ROB placed in registers</a:t>
            </a:r>
          </a:p>
          <a:p>
            <a:pPr lvl="1"/>
            <a:r>
              <a:rPr lang="en-US" dirty="0" smtClean="0"/>
              <a:t>As a result, easy to undo speculated instructions on </a:t>
            </a:r>
            <a:r>
              <a:rPr lang="en-US" dirty="0" err="1" smtClean="0"/>
              <a:t>mispredicted</a:t>
            </a:r>
            <a:r>
              <a:rPr lang="en-US" dirty="0" smtClean="0"/>
              <a:t> branches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Four Steps of </a:t>
            </a:r>
            <a:r>
              <a:rPr lang="en-US" dirty="0" err="1" smtClean="0"/>
              <a:t>Tomasulo</a:t>
            </a:r>
            <a:r>
              <a:rPr lang="en-US" dirty="0" smtClean="0"/>
              <a:t> Algorithm with Reorder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Issue—get instruction from FP Op Queue</a:t>
            </a:r>
          </a:p>
          <a:p>
            <a:pPr marL="914400" lvl="1" indent="-457200">
              <a:buFont typeface="Arial"/>
              <a:buChar char="•"/>
            </a:pPr>
            <a:r>
              <a:rPr lang="en-US" dirty="0" smtClean="0"/>
              <a:t>If reservation station and reorder buffer slot free, issue </a:t>
            </a:r>
            <a:r>
              <a:rPr lang="en-US" dirty="0" err="1" smtClean="0"/>
              <a:t>instr</a:t>
            </a:r>
            <a:r>
              <a:rPr lang="en-US" dirty="0" smtClean="0"/>
              <a:t> &amp; send operands &amp; reorder buffer no. for destination (this stage sometimes called “dispatch”)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Execution—operate on operands (EX)</a:t>
            </a:r>
          </a:p>
          <a:p>
            <a:pPr marL="914400" lvl="1" indent="-457200">
              <a:buFont typeface="Arial"/>
              <a:buChar char="•"/>
            </a:pPr>
            <a:r>
              <a:rPr lang="en-US" dirty="0" smtClean="0"/>
              <a:t>When both operands ready then execute; if not ready, watch CDB for result; when both in reservation station, execute; checks RAW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Write result—finish execution (WB)</a:t>
            </a:r>
          </a:p>
          <a:p>
            <a:pPr marL="914400" lvl="1" indent="-457200">
              <a:buFont typeface="Arial"/>
              <a:buChar char="•"/>
            </a:pPr>
            <a:r>
              <a:rPr lang="en-US" dirty="0" smtClean="0"/>
              <a:t>Write on Common Data Bus to all awaiting </a:t>
            </a:r>
            <a:r>
              <a:rPr lang="en-US" dirty="0" err="1" smtClean="0"/>
              <a:t>Fus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&amp; reorder buffer; </a:t>
            </a:r>
            <a:r>
              <a:rPr lang="en-US" dirty="0" smtClean="0"/>
              <a:t>mark reservation station available.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FF"/>
                </a:solidFill>
              </a:rPr>
              <a:t>Commit—update register with reorder result</a:t>
            </a:r>
          </a:p>
          <a:p>
            <a:pPr marL="914400" lvl="1" indent="-457200">
              <a:buFont typeface="Arial"/>
              <a:buChar char="•"/>
            </a:pPr>
            <a:r>
              <a:rPr lang="en-US" dirty="0" smtClean="0"/>
              <a:t>When instr. at head of reorder buffer &amp; result present, update register with result (or store to memory) and remove </a:t>
            </a:r>
            <a:r>
              <a:rPr lang="en-US" dirty="0" err="1" smtClean="0"/>
              <a:t>instr</a:t>
            </a:r>
            <a:r>
              <a:rPr lang="en-US" dirty="0" smtClean="0"/>
              <a:t> from reorder buffer. </a:t>
            </a:r>
            <a:r>
              <a:rPr lang="en-US" dirty="0" err="1" smtClean="0">
                <a:solidFill>
                  <a:srgbClr val="0000FF"/>
                </a:solidFill>
              </a:rPr>
              <a:t>Mispredicted</a:t>
            </a:r>
            <a:r>
              <a:rPr lang="en-US" dirty="0" smtClean="0">
                <a:solidFill>
                  <a:srgbClr val="0000FF"/>
                </a:solidFill>
              </a:rPr>
              <a:t> branch flushes reorder buffer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Tomasulo</a:t>
            </a:r>
            <a:r>
              <a:rPr lang="en-US" dirty="0" smtClean="0"/>
              <a:t> with ROB Snapshot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304800" y="1417638"/>
            <a:ext cx="8534400" cy="5103812"/>
            <a:chOff x="130175" y="609600"/>
            <a:chExt cx="9026525" cy="5943600"/>
          </a:xfrm>
        </p:grpSpPr>
        <p:grpSp>
          <p:nvGrpSpPr>
            <p:cNvPr id="24" name="Group 23"/>
            <p:cNvGrpSpPr>
              <a:grpSpLocks/>
            </p:cNvGrpSpPr>
            <p:nvPr/>
          </p:nvGrpSpPr>
          <p:grpSpPr bwMode="auto">
            <a:xfrm>
              <a:off x="3505200" y="4800600"/>
              <a:ext cx="2514600" cy="406400"/>
              <a:chOff x="2064" y="2928"/>
              <a:chExt cx="1584" cy="256"/>
            </a:xfrm>
          </p:grpSpPr>
          <p:sp>
            <p:nvSpPr>
              <p:cNvPr id="107" name="Rectangle 3"/>
              <p:cNvSpPr>
                <a:spLocks noChangeArrowheads="1"/>
              </p:cNvSpPr>
              <p:nvPr/>
            </p:nvSpPr>
            <p:spPr bwMode="auto">
              <a:xfrm>
                <a:off x="2064" y="2928"/>
                <a:ext cx="1584" cy="12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l"/>
                <a:r>
                  <a:rPr lang="en-US" sz="1400" dirty="0">
                    <a:solidFill>
                      <a:schemeClr val="hlink"/>
                    </a:solidFill>
                    <a:latin typeface="Courier New" charset="0"/>
                  </a:rPr>
                  <a:t>3</a:t>
                </a:r>
                <a:r>
                  <a:rPr lang="en-US" sz="1400" dirty="0" smtClean="0">
                    <a:latin typeface="Courier New" charset="0"/>
                  </a:rPr>
                  <a:t>  DIVD  </a:t>
                </a:r>
                <a:r>
                  <a:rPr lang="en-US" sz="1400" dirty="0" smtClean="0">
                    <a:solidFill>
                      <a:schemeClr val="hlink"/>
                    </a:solidFill>
                    <a:latin typeface="Courier New" charset="0"/>
                  </a:rPr>
                  <a:t>ROB2</a:t>
                </a:r>
                <a:r>
                  <a:rPr lang="en-US" sz="1400" dirty="0">
                    <a:latin typeface="Courier New" charset="0"/>
                  </a:rPr>
                  <a:t>,R(F6)</a:t>
                </a:r>
              </a:p>
            </p:txBody>
          </p:sp>
          <p:sp>
            <p:nvSpPr>
              <p:cNvPr id="108" name="Rectangle 4"/>
              <p:cNvSpPr>
                <a:spLocks noChangeArrowheads="1"/>
              </p:cNvSpPr>
              <p:nvPr/>
            </p:nvSpPr>
            <p:spPr bwMode="auto">
              <a:xfrm>
                <a:off x="2064" y="3056"/>
                <a:ext cx="1584" cy="12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" name="Rectangle 5"/>
              <p:cNvSpPr>
                <a:spLocks noChangeArrowheads="1"/>
              </p:cNvSpPr>
              <p:nvPr/>
            </p:nvSpPr>
            <p:spPr bwMode="auto">
              <a:xfrm>
                <a:off x="2283" y="2928"/>
                <a:ext cx="425" cy="256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5" name="Rectangle 6"/>
            <p:cNvSpPr>
              <a:spLocks noChangeArrowheads="1"/>
            </p:cNvSpPr>
            <p:nvPr/>
          </p:nvSpPr>
          <p:spPr bwMode="auto">
            <a:xfrm>
              <a:off x="304800" y="4648200"/>
              <a:ext cx="2590800" cy="203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400" dirty="0">
                  <a:solidFill>
                    <a:schemeClr val="hlink"/>
                  </a:solidFill>
                  <a:latin typeface="Courier New" charset="0"/>
                </a:rPr>
                <a:t>2</a:t>
              </a:r>
              <a:r>
                <a:rPr lang="en-US" sz="1400" dirty="0" smtClean="0">
                  <a:latin typeface="Courier New" charset="0"/>
                </a:rPr>
                <a:t>  ADDD  R</a:t>
              </a:r>
              <a:r>
                <a:rPr lang="en-US" sz="1400" dirty="0">
                  <a:latin typeface="Courier New" charset="0"/>
                </a:rPr>
                <a:t>(F4),</a:t>
              </a:r>
              <a:r>
                <a:rPr lang="en-US" sz="1400" dirty="0">
                  <a:solidFill>
                    <a:schemeClr val="hlink"/>
                  </a:solidFill>
                  <a:latin typeface="Courier New" charset="0"/>
                </a:rPr>
                <a:t>ROB1</a:t>
              </a:r>
              <a:endParaRPr lang="en-US" sz="1400" dirty="0">
                <a:latin typeface="Courier New" charset="0"/>
              </a:endParaRPr>
            </a:p>
          </p:txBody>
        </p:sp>
        <p:sp>
          <p:nvSpPr>
            <p:cNvPr id="26" name="Rectangle 7"/>
            <p:cNvSpPr>
              <a:spLocks noChangeArrowheads="1"/>
            </p:cNvSpPr>
            <p:nvPr/>
          </p:nvSpPr>
          <p:spPr bwMode="auto">
            <a:xfrm>
              <a:off x="304800" y="4851400"/>
              <a:ext cx="2590800" cy="203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400" dirty="0">
                  <a:solidFill>
                    <a:schemeClr val="hlink"/>
                  </a:solidFill>
                  <a:latin typeface="Courier New" charset="0"/>
                </a:rPr>
                <a:t>6</a:t>
              </a:r>
              <a:r>
                <a:rPr lang="en-US" sz="1400" dirty="0" smtClean="0">
                  <a:latin typeface="Courier New" charset="0"/>
                </a:rPr>
                <a:t>  ADDD  </a:t>
              </a:r>
              <a:r>
                <a:rPr lang="en-US" sz="1400" dirty="0" smtClean="0">
                  <a:solidFill>
                    <a:schemeClr val="hlink"/>
                  </a:solidFill>
                  <a:latin typeface="Courier New" charset="0"/>
                </a:rPr>
                <a:t>ROB5</a:t>
              </a:r>
              <a:r>
                <a:rPr lang="en-US" sz="1400" dirty="0">
                  <a:solidFill>
                    <a:schemeClr val="hlink"/>
                  </a:solidFill>
                  <a:latin typeface="Courier New" charset="0"/>
                </a:rPr>
                <a:t>, </a:t>
              </a:r>
              <a:r>
                <a:rPr lang="en-US" sz="1400" dirty="0">
                  <a:latin typeface="Courier New" charset="0"/>
                </a:rPr>
                <a:t>R(F6)</a:t>
              </a:r>
            </a:p>
          </p:txBody>
        </p:sp>
        <p:sp>
          <p:nvSpPr>
            <p:cNvPr id="27" name="Rectangle 8"/>
            <p:cNvSpPr>
              <a:spLocks noChangeArrowheads="1"/>
            </p:cNvSpPr>
            <p:nvPr/>
          </p:nvSpPr>
          <p:spPr bwMode="auto">
            <a:xfrm>
              <a:off x="304800" y="5054600"/>
              <a:ext cx="2590800" cy="203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9"/>
            <p:cNvSpPr>
              <a:spLocks noChangeArrowheads="1"/>
            </p:cNvSpPr>
            <p:nvPr/>
          </p:nvSpPr>
          <p:spPr bwMode="auto">
            <a:xfrm>
              <a:off x="661988" y="4648200"/>
              <a:ext cx="633412" cy="6096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11"/>
            <p:cNvSpPr>
              <a:spLocks noChangeShapeType="1"/>
            </p:cNvSpPr>
            <p:nvPr/>
          </p:nvSpPr>
          <p:spPr bwMode="auto">
            <a:xfrm>
              <a:off x="304800" y="6477000"/>
              <a:ext cx="853440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Text Box 12"/>
            <p:cNvSpPr txBox="1">
              <a:spLocks noChangeArrowheads="1"/>
            </p:cNvSpPr>
            <p:nvPr/>
          </p:nvSpPr>
          <p:spPr bwMode="auto">
            <a:xfrm>
              <a:off x="6526213" y="3743325"/>
              <a:ext cx="1049337" cy="558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To</a:t>
              </a:r>
            </a:p>
            <a:p>
              <a:pPr>
                <a:lnSpc>
                  <a:spcPct val="70000"/>
                </a:lnSpc>
              </a:pPr>
              <a:r>
                <a:rPr lang="en-US"/>
                <a:t>Memory</a:t>
              </a:r>
            </a:p>
          </p:txBody>
        </p:sp>
        <p:sp>
          <p:nvSpPr>
            <p:cNvPr id="31" name="Rectangle 13"/>
            <p:cNvSpPr>
              <a:spLocks noChangeArrowheads="1"/>
            </p:cNvSpPr>
            <p:nvPr/>
          </p:nvSpPr>
          <p:spPr bwMode="auto">
            <a:xfrm>
              <a:off x="1181100" y="5791200"/>
              <a:ext cx="1066800" cy="304800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/>
                <a:t>FP adders</a:t>
              </a:r>
            </a:p>
          </p:txBody>
        </p:sp>
        <p:sp>
          <p:nvSpPr>
            <p:cNvPr id="32" name="Rectangle 14"/>
            <p:cNvSpPr>
              <a:spLocks noChangeArrowheads="1"/>
            </p:cNvSpPr>
            <p:nvPr/>
          </p:nvSpPr>
          <p:spPr bwMode="auto">
            <a:xfrm>
              <a:off x="4252913" y="5791200"/>
              <a:ext cx="1447800" cy="304800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/>
                <a:t>FP multipliers</a:t>
              </a:r>
            </a:p>
          </p:txBody>
        </p:sp>
        <p:sp>
          <p:nvSpPr>
            <p:cNvPr id="33" name="Line 15"/>
            <p:cNvSpPr>
              <a:spLocks noChangeShapeType="1"/>
            </p:cNvSpPr>
            <p:nvPr/>
          </p:nvSpPr>
          <p:spPr bwMode="auto">
            <a:xfrm>
              <a:off x="1357313" y="5257800"/>
              <a:ext cx="0" cy="533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16"/>
            <p:cNvSpPr>
              <a:spLocks noChangeShapeType="1"/>
            </p:cNvSpPr>
            <p:nvPr/>
          </p:nvSpPr>
          <p:spPr bwMode="auto">
            <a:xfrm>
              <a:off x="2043113" y="5257800"/>
              <a:ext cx="0" cy="533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17"/>
            <p:cNvSpPr>
              <a:spLocks noChangeShapeType="1"/>
            </p:cNvSpPr>
            <p:nvPr/>
          </p:nvSpPr>
          <p:spPr bwMode="auto">
            <a:xfrm>
              <a:off x="4481513" y="5181600"/>
              <a:ext cx="0" cy="609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Line 18"/>
            <p:cNvSpPr>
              <a:spLocks noChangeShapeType="1"/>
            </p:cNvSpPr>
            <p:nvPr/>
          </p:nvSpPr>
          <p:spPr bwMode="auto">
            <a:xfrm>
              <a:off x="5395913" y="5181600"/>
              <a:ext cx="0" cy="609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Text Box 19"/>
            <p:cNvSpPr txBox="1">
              <a:spLocks noChangeArrowheads="1"/>
            </p:cNvSpPr>
            <p:nvPr/>
          </p:nvSpPr>
          <p:spPr bwMode="auto">
            <a:xfrm>
              <a:off x="2655888" y="5284788"/>
              <a:ext cx="1555750" cy="6413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Reservation </a:t>
              </a:r>
            </a:p>
            <a:p>
              <a:r>
                <a:rPr lang="en-US"/>
                <a:t>Stations</a:t>
              </a:r>
            </a:p>
          </p:txBody>
        </p:sp>
        <p:sp>
          <p:nvSpPr>
            <p:cNvPr id="38" name="Line 20"/>
            <p:cNvSpPr>
              <a:spLocks noChangeShapeType="1"/>
            </p:cNvSpPr>
            <p:nvPr/>
          </p:nvSpPr>
          <p:spPr bwMode="auto">
            <a:xfrm flipV="1">
              <a:off x="2514600" y="5257800"/>
              <a:ext cx="0" cy="121920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Line 21"/>
            <p:cNvSpPr>
              <a:spLocks noChangeShapeType="1"/>
            </p:cNvSpPr>
            <p:nvPr/>
          </p:nvSpPr>
          <p:spPr bwMode="auto">
            <a:xfrm flipV="1">
              <a:off x="5867400" y="5181600"/>
              <a:ext cx="0" cy="129540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Text Box 22"/>
            <p:cNvSpPr txBox="1">
              <a:spLocks noChangeArrowheads="1"/>
            </p:cNvSpPr>
            <p:nvPr/>
          </p:nvSpPr>
          <p:spPr bwMode="auto">
            <a:xfrm>
              <a:off x="228600" y="914400"/>
              <a:ext cx="879475" cy="6413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FP Op</a:t>
              </a:r>
            </a:p>
            <a:p>
              <a:r>
                <a:rPr lang="en-US"/>
                <a:t>Queue</a:t>
              </a:r>
            </a:p>
          </p:txBody>
        </p:sp>
        <p:grpSp>
          <p:nvGrpSpPr>
            <p:cNvPr id="41" name="Group 23"/>
            <p:cNvGrpSpPr>
              <a:grpSpLocks/>
            </p:cNvGrpSpPr>
            <p:nvPr/>
          </p:nvGrpSpPr>
          <p:grpSpPr bwMode="auto">
            <a:xfrm>
              <a:off x="3505200" y="3505200"/>
              <a:ext cx="2209800" cy="812800"/>
              <a:chOff x="3456" y="1200"/>
              <a:chExt cx="1392" cy="512"/>
            </a:xfrm>
          </p:grpSpPr>
          <p:sp>
            <p:nvSpPr>
              <p:cNvPr id="103" name="Rectangle 24"/>
              <p:cNvSpPr>
                <a:spLocks noChangeArrowheads="1"/>
              </p:cNvSpPr>
              <p:nvPr/>
            </p:nvSpPr>
            <p:spPr bwMode="auto">
              <a:xfrm>
                <a:off x="3456" y="1200"/>
                <a:ext cx="1392" cy="12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" name="Rectangle 25"/>
              <p:cNvSpPr>
                <a:spLocks noChangeArrowheads="1"/>
              </p:cNvSpPr>
              <p:nvPr/>
            </p:nvSpPr>
            <p:spPr bwMode="auto">
              <a:xfrm>
                <a:off x="3456" y="1328"/>
                <a:ext cx="1392" cy="12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Rectangle 26"/>
              <p:cNvSpPr>
                <a:spLocks noChangeArrowheads="1"/>
              </p:cNvSpPr>
              <p:nvPr/>
            </p:nvSpPr>
            <p:spPr bwMode="auto">
              <a:xfrm>
                <a:off x="3456" y="1456"/>
                <a:ext cx="1392" cy="12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" name="Rectangle 27"/>
              <p:cNvSpPr>
                <a:spLocks noChangeArrowheads="1"/>
              </p:cNvSpPr>
              <p:nvPr/>
            </p:nvSpPr>
            <p:spPr bwMode="auto">
              <a:xfrm>
                <a:off x="3456" y="1584"/>
                <a:ext cx="1392" cy="12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2" name="Freeform 28"/>
            <p:cNvSpPr>
              <a:spLocks/>
            </p:cNvSpPr>
            <p:nvPr/>
          </p:nvSpPr>
          <p:spPr bwMode="auto">
            <a:xfrm>
              <a:off x="4953000" y="3276600"/>
              <a:ext cx="2057400" cy="5334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96" y="0"/>
                </a:cxn>
                <a:cxn ang="0">
                  <a:pos x="1296" y="480"/>
                </a:cxn>
              </a:cxnLst>
              <a:rect l="0" t="0" r="r" b="b"/>
              <a:pathLst>
                <a:path w="1296" h="480">
                  <a:moveTo>
                    <a:pt x="0" y="0"/>
                  </a:moveTo>
                  <a:lnTo>
                    <a:pt x="1296" y="0"/>
                  </a:lnTo>
                  <a:lnTo>
                    <a:pt x="1296" y="480"/>
                  </a:lnTo>
                </a:path>
              </a:pathLst>
            </a:custGeom>
            <a:noFill/>
            <a:ln w="762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Text Box 29"/>
            <p:cNvSpPr txBox="1">
              <a:spLocks noChangeArrowheads="1"/>
            </p:cNvSpPr>
            <p:nvPr/>
          </p:nvSpPr>
          <p:spPr bwMode="auto">
            <a:xfrm>
              <a:off x="7371351" y="880329"/>
              <a:ext cx="660400" cy="229238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>
                <a:lnSpc>
                  <a:spcPts val="2100"/>
                </a:lnSpc>
              </a:pPr>
              <a:r>
                <a:rPr lang="en-US" sz="1400" dirty="0">
                  <a:solidFill>
                    <a:schemeClr val="hlink"/>
                  </a:solidFill>
                </a:rPr>
                <a:t>ROB7</a:t>
              </a:r>
            </a:p>
            <a:p>
              <a:pPr>
                <a:lnSpc>
                  <a:spcPts val="2100"/>
                </a:lnSpc>
              </a:pPr>
              <a:r>
                <a:rPr lang="en-US" sz="1400" dirty="0">
                  <a:solidFill>
                    <a:schemeClr val="hlink"/>
                  </a:solidFill>
                </a:rPr>
                <a:t>ROB6</a:t>
              </a:r>
            </a:p>
            <a:p>
              <a:pPr>
                <a:lnSpc>
                  <a:spcPts val="2100"/>
                </a:lnSpc>
              </a:pPr>
              <a:r>
                <a:rPr lang="en-US" sz="1400" dirty="0">
                  <a:solidFill>
                    <a:schemeClr val="hlink"/>
                  </a:solidFill>
                </a:rPr>
                <a:t>ROB5</a:t>
              </a:r>
            </a:p>
            <a:p>
              <a:pPr>
                <a:lnSpc>
                  <a:spcPts val="2100"/>
                </a:lnSpc>
              </a:pPr>
              <a:r>
                <a:rPr lang="en-US" sz="1400" dirty="0">
                  <a:solidFill>
                    <a:schemeClr val="hlink"/>
                  </a:solidFill>
                </a:rPr>
                <a:t>ROB4</a:t>
              </a:r>
              <a:endParaRPr lang="en-US" sz="1400" dirty="0" smtClean="0">
                <a:solidFill>
                  <a:schemeClr val="hlink"/>
                </a:solidFill>
              </a:endParaRPr>
            </a:p>
            <a:p>
              <a:pPr>
                <a:lnSpc>
                  <a:spcPts val="2100"/>
                </a:lnSpc>
              </a:pPr>
              <a:r>
                <a:rPr lang="en-US" sz="1400" dirty="0" smtClean="0">
                  <a:solidFill>
                    <a:schemeClr val="hlink"/>
                  </a:solidFill>
                </a:rPr>
                <a:t>ROB3</a:t>
              </a:r>
            </a:p>
            <a:p>
              <a:pPr>
                <a:lnSpc>
                  <a:spcPts val="2100"/>
                </a:lnSpc>
              </a:pPr>
              <a:r>
                <a:rPr lang="en-US" sz="1400" dirty="0">
                  <a:solidFill>
                    <a:schemeClr val="hlink"/>
                  </a:solidFill>
                </a:rPr>
                <a:t>ROB2</a:t>
              </a:r>
            </a:p>
            <a:p>
              <a:pPr>
                <a:lnSpc>
                  <a:spcPts val="2100"/>
                </a:lnSpc>
              </a:pPr>
              <a:r>
                <a:rPr lang="en-US" sz="1400" dirty="0">
                  <a:solidFill>
                    <a:schemeClr val="hlink"/>
                  </a:solidFill>
                </a:rPr>
                <a:t>ROB1</a:t>
              </a:r>
            </a:p>
          </p:txBody>
        </p:sp>
        <p:grpSp>
          <p:nvGrpSpPr>
            <p:cNvPr id="44" name="Group 30"/>
            <p:cNvGrpSpPr>
              <a:grpSpLocks/>
            </p:cNvGrpSpPr>
            <p:nvPr/>
          </p:nvGrpSpPr>
          <p:grpSpPr bwMode="auto">
            <a:xfrm>
              <a:off x="3505200" y="990600"/>
              <a:ext cx="3886200" cy="2133600"/>
              <a:chOff x="2208" y="624"/>
              <a:chExt cx="2448" cy="1344"/>
            </a:xfrm>
          </p:grpSpPr>
          <p:grpSp>
            <p:nvGrpSpPr>
              <p:cNvPr id="74" name="Group 31"/>
              <p:cNvGrpSpPr>
                <a:grpSpLocks/>
              </p:cNvGrpSpPr>
              <p:nvPr/>
            </p:nvGrpSpPr>
            <p:grpSpPr bwMode="auto">
              <a:xfrm>
                <a:off x="2208" y="624"/>
                <a:ext cx="2448" cy="768"/>
                <a:chOff x="2208" y="576"/>
                <a:chExt cx="2448" cy="768"/>
              </a:xfrm>
            </p:grpSpPr>
            <p:sp>
              <p:nvSpPr>
                <p:cNvPr id="87" name="Rectangle 32"/>
                <p:cNvSpPr>
                  <a:spLocks noChangeArrowheads="1"/>
                </p:cNvSpPr>
                <p:nvPr/>
              </p:nvSpPr>
              <p:spPr bwMode="auto">
                <a:xfrm>
                  <a:off x="2208" y="576"/>
                  <a:ext cx="615" cy="19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r>
                    <a:rPr lang="en-US" dirty="0">
                      <a:latin typeface="Courier New" charset="0"/>
                    </a:rPr>
                    <a:t>--</a:t>
                  </a:r>
                </a:p>
              </p:txBody>
            </p:sp>
            <p:sp>
              <p:nvSpPr>
                <p:cNvPr id="88" name="Rectangle 33"/>
                <p:cNvSpPr>
                  <a:spLocks noChangeArrowheads="1"/>
                </p:cNvSpPr>
                <p:nvPr/>
              </p:nvSpPr>
              <p:spPr bwMode="auto">
                <a:xfrm>
                  <a:off x="2208" y="768"/>
                  <a:ext cx="615" cy="19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r>
                    <a:rPr lang="en-US" dirty="0">
                      <a:latin typeface="Courier New" charset="0"/>
                    </a:rPr>
                    <a:t>F0</a:t>
                  </a:r>
                </a:p>
              </p:txBody>
            </p:sp>
            <p:sp>
              <p:nvSpPr>
                <p:cNvPr id="91" name="Rectangle 36"/>
                <p:cNvSpPr>
                  <a:spLocks noChangeArrowheads="1"/>
                </p:cNvSpPr>
                <p:nvPr/>
              </p:nvSpPr>
              <p:spPr bwMode="auto">
                <a:xfrm>
                  <a:off x="2823" y="576"/>
                  <a:ext cx="1593" cy="19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l"/>
                  <a:r>
                    <a:rPr lang="en-US" dirty="0">
                      <a:latin typeface="Courier New" charset="0"/>
                    </a:rPr>
                    <a:t>ST 0(R3),F4</a:t>
                  </a:r>
                </a:p>
              </p:txBody>
            </p:sp>
            <p:sp>
              <p:nvSpPr>
                <p:cNvPr id="92" name="Rectangle 37"/>
                <p:cNvSpPr>
                  <a:spLocks noChangeArrowheads="1"/>
                </p:cNvSpPr>
                <p:nvPr/>
              </p:nvSpPr>
              <p:spPr bwMode="auto">
                <a:xfrm>
                  <a:off x="2823" y="768"/>
                  <a:ext cx="1593" cy="19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l"/>
                  <a:r>
                    <a:rPr lang="en-US">
                      <a:latin typeface="Courier New" charset="0"/>
                    </a:rPr>
                    <a:t>ADDD F0,F4,F6</a:t>
                  </a:r>
                </a:p>
              </p:txBody>
            </p:sp>
            <p:sp>
              <p:nvSpPr>
                <p:cNvPr id="93" name="Rectangle 38"/>
                <p:cNvSpPr>
                  <a:spLocks noChangeArrowheads="1"/>
                </p:cNvSpPr>
                <p:nvPr/>
              </p:nvSpPr>
              <p:spPr bwMode="auto">
                <a:xfrm>
                  <a:off x="4416" y="576"/>
                  <a:ext cx="240" cy="19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r>
                    <a:rPr lang="en-US">
                      <a:latin typeface="Courier New" charset="0"/>
                    </a:rPr>
                    <a:t>N</a:t>
                  </a:r>
                </a:p>
              </p:txBody>
            </p:sp>
            <p:sp>
              <p:nvSpPr>
                <p:cNvPr id="94" name="Rectangle 39"/>
                <p:cNvSpPr>
                  <a:spLocks noChangeArrowheads="1"/>
                </p:cNvSpPr>
                <p:nvPr/>
              </p:nvSpPr>
              <p:spPr bwMode="auto">
                <a:xfrm>
                  <a:off x="4416" y="768"/>
                  <a:ext cx="240" cy="19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r>
                    <a:rPr lang="en-US">
                      <a:latin typeface="Courier New" charset="0"/>
                    </a:rPr>
                    <a:t>N</a:t>
                  </a:r>
                </a:p>
              </p:txBody>
            </p:sp>
            <p:sp>
              <p:nvSpPr>
                <p:cNvPr id="95" name="Rectangle 40"/>
                <p:cNvSpPr>
                  <a:spLocks noChangeArrowheads="1"/>
                </p:cNvSpPr>
                <p:nvPr/>
              </p:nvSpPr>
              <p:spPr bwMode="auto">
                <a:xfrm>
                  <a:off x="2208" y="960"/>
                  <a:ext cx="615" cy="19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r>
                    <a:rPr lang="en-US" dirty="0">
                      <a:latin typeface="Courier New" charset="0"/>
                    </a:rPr>
                    <a:t>F4</a:t>
                  </a:r>
                </a:p>
              </p:txBody>
            </p:sp>
            <p:sp>
              <p:nvSpPr>
                <p:cNvPr id="97" name="Rectangle 42"/>
                <p:cNvSpPr>
                  <a:spLocks noChangeArrowheads="1"/>
                </p:cNvSpPr>
                <p:nvPr/>
              </p:nvSpPr>
              <p:spPr bwMode="auto">
                <a:xfrm>
                  <a:off x="2823" y="960"/>
                  <a:ext cx="1593" cy="19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l"/>
                  <a:r>
                    <a:rPr lang="en-US">
                      <a:latin typeface="Courier New" charset="0"/>
                    </a:rPr>
                    <a:t>LD F4,0(R3)</a:t>
                  </a:r>
                </a:p>
              </p:txBody>
            </p:sp>
            <p:sp>
              <p:nvSpPr>
                <p:cNvPr id="98" name="Rectangle 43"/>
                <p:cNvSpPr>
                  <a:spLocks noChangeArrowheads="1"/>
                </p:cNvSpPr>
                <p:nvPr/>
              </p:nvSpPr>
              <p:spPr bwMode="auto">
                <a:xfrm>
                  <a:off x="4416" y="960"/>
                  <a:ext cx="240" cy="19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r>
                    <a:rPr lang="en-US">
                      <a:latin typeface="Courier New" charset="0"/>
                    </a:rPr>
                    <a:t>N</a:t>
                  </a:r>
                </a:p>
              </p:txBody>
            </p:sp>
            <p:sp>
              <p:nvSpPr>
                <p:cNvPr id="99" name="Rectangle 44"/>
                <p:cNvSpPr>
                  <a:spLocks noChangeArrowheads="1"/>
                </p:cNvSpPr>
                <p:nvPr/>
              </p:nvSpPr>
              <p:spPr bwMode="auto">
                <a:xfrm>
                  <a:off x="2208" y="1152"/>
                  <a:ext cx="615" cy="19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r>
                    <a:rPr lang="en-US" dirty="0">
                      <a:latin typeface="Courier New" charset="0"/>
                    </a:rPr>
                    <a:t>--</a:t>
                  </a:r>
                </a:p>
              </p:txBody>
            </p:sp>
            <p:sp>
              <p:nvSpPr>
                <p:cNvPr id="101" name="Rectangle 46"/>
                <p:cNvSpPr>
                  <a:spLocks noChangeArrowheads="1"/>
                </p:cNvSpPr>
                <p:nvPr/>
              </p:nvSpPr>
              <p:spPr bwMode="auto">
                <a:xfrm>
                  <a:off x="2823" y="1152"/>
                  <a:ext cx="1593" cy="19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l"/>
                  <a:r>
                    <a:rPr lang="en-US">
                      <a:latin typeface="Courier New" charset="0"/>
                    </a:rPr>
                    <a:t>BNE F2,&lt;…&gt;</a:t>
                  </a:r>
                </a:p>
              </p:txBody>
            </p:sp>
            <p:sp>
              <p:nvSpPr>
                <p:cNvPr id="102" name="Rectangle 47"/>
                <p:cNvSpPr>
                  <a:spLocks noChangeArrowheads="1"/>
                </p:cNvSpPr>
                <p:nvPr/>
              </p:nvSpPr>
              <p:spPr bwMode="auto">
                <a:xfrm>
                  <a:off x="4416" y="1152"/>
                  <a:ext cx="240" cy="192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r>
                    <a:rPr lang="en-US">
                      <a:latin typeface="Courier New" charset="0"/>
                    </a:rPr>
                    <a:t>N</a:t>
                  </a:r>
                </a:p>
              </p:txBody>
            </p:sp>
          </p:grpSp>
          <p:sp>
            <p:nvSpPr>
              <p:cNvPr id="75" name="Rectangle 48"/>
              <p:cNvSpPr>
                <a:spLocks noChangeArrowheads="1"/>
              </p:cNvSpPr>
              <p:nvPr/>
            </p:nvSpPr>
            <p:spPr bwMode="auto">
              <a:xfrm>
                <a:off x="2208" y="1392"/>
                <a:ext cx="615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 dirty="0">
                    <a:latin typeface="Courier New" charset="0"/>
                  </a:rPr>
                  <a:t>F2</a:t>
                </a:r>
              </a:p>
            </p:txBody>
          </p:sp>
          <p:sp>
            <p:nvSpPr>
              <p:cNvPr id="76" name="Rectangle 49"/>
              <p:cNvSpPr>
                <a:spLocks noChangeArrowheads="1"/>
              </p:cNvSpPr>
              <p:nvPr/>
            </p:nvSpPr>
            <p:spPr bwMode="auto">
              <a:xfrm>
                <a:off x="2208" y="1584"/>
                <a:ext cx="615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 dirty="0">
                    <a:latin typeface="Courier New" charset="0"/>
                  </a:rPr>
                  <a:t>F10</a:t>
                </a:r>
              </a:p>
            </p:txBody>
          </p:sp>
          <p:sp>
            <p:nvSpPr>
              <p:cNvPr id="77" name="Rectangle 50"/>
              <p:cNvSpPr>
                <a:spLocks noChangeArrowheads="1"/>
              </p:cNvSpPr>
              <p:nvPr/>
            </p:nvSpPr>
            <p:spPr bwMode="auto">
              <a:xfrm>
                <a:off x="2208" y="1776"/>
                <a:ext cx="615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>
                    <a:latin typeface="Courier New" charset="0"/>
                  </a:rPr>
                  <a:t>F0</a:t>
                </a:r>
              </a:p>
            </p:txBody>
          </p:sp>
          <p:sp>
            <p:nvSpPr>
              <p:cNvPr id="81" name="Rectangle 54"/>
              <p:cNvSpPr>
                <a:spLocks noChangeArrowheads="1"/>
              </p:cNvSpPr>
              <p:nvPr/>
            </p:nvSpPr>
            <p:spPr bwMode="auto">
              <a:xfrm>
                <a:off x="2823" y="1392"/>
                <a:ext cx="1593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l"/>
                <a:r>
                  <a:rPr lang="en-US">
                    <a:latin typeface="Courier New" charset="0"/>
                  </a:rPr>
                  <a:t>DIVD F2,F10,F6</a:t>
                </a:r>
              </a:p>
            </p:txBody>
          </p:sp>
          <p:sp>
            <p:nvSpPr>
              <p:cNvPr id="82" name="Rectangle 55"/>
              <p:cNvSpPr>
                <a:spLocks noChangeArrowheads="1"/>
              </p:cNvSpPr>
              <p:nvPr/>
            </p:nvSpPr>
            <p:spPr bwMode="auto">
              <a:xfrm>
                <a:off x="2823" y="1584"/>
                <a:ext cx="1593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l"/>
                <a:r>
                  <a:rPr lang="en-US">
                    <a:latin typeface="Courier New" charset="0"/>
                  </a:rPr>
                  <a:t>ADDD F10,F4,F0</a:t>
                </a:r>
              </a:p>
            </p:txBody>
          </p:sp>
          <p:sp>
            <p:nvSpPr>
              <p:cNvPr id="83" name="Rectangle 56"/>
              <p:cNvSpPr>
                <a:spLocks noChangeArrowheads="1"/>
              </p:cNvSpPr>
              <p:nvPr/>
            </p:nvSpPr>
            <p:spPr bwMode="auto">
              <a:xfrm>
                <a:off x="2823" y="1776"/>
                <a:ext cx="1593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l"/>
                <a:r>
                  <a:rPr lang="en-US" dirty="0">
                    <a:latin typeface="Courier New" charset="0"/>
                  </a:rPr>
                  <a:t>LD F0,10(R2)</a:t>
                </a:r>
              </a:p>
            </p:txBody>
          </p:sp>
          <p:sp>
            <p:nvSpPr>
              <p:cNvPr id="84" name="Rectangle 57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>
                    <a:latin typeface="Courier New" charset="0"/>
                  </a:rPr>
                  <a:t>N</a:t>
                </a:r>
              </a:p>
            </p:txBody>
          </p:sp>
          <p:sp>
            <p:nvSpPr>
              <p:cNvPr id="85" name="Rectangle 58"/>
              <p:cNvSpPr>
                <a:spLocks noChangeArrowheads="1"/>
              </p:cNvSpPr>
              <p:nvPr/>
            </p:nvSpPr>
            <p:spPr bwMode="auto">
              <a:xfrm>
                <a:off x="4416" y="1584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>
                    <a:latin typeface="Courier New" charset="0"/>
                  </a:rPr>
                  <a:t>N</a:t>
                </a:r>
              </a:p>
            </p:txBody>
          </p:sp>
          <p:sp>
            <p:nvSpPr>
              <p:cNvPr id="86" name="Rectangle 59"/>
              <p:cNvSpPr>
                <a:spLocks noChangeArrowheads="1"/>
              </p:cNvSpPr>
              <p:nvPr/>
            </p:nvSpPr>
            <p:spPr bwMode="auto">
              <a:xfrm>
                <a:off x="4416" y="1776"/>
                <a:ext cx="24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>
                    <a:latin typeface="Courier New" charset="0"/>
                  </a:rPr>
                  <a:t>N</a:t>
                </a:r>
              </a:p>
            </p:txBody>
          </p:sp>
        </p:grpSp>
        <p:sp>
          <p:nvSpPr>
            <p:cNvPr id="45" name="Line 60"/>
            <p:cNvSpPr>
              <a:spLocks noChangeShapeType="1"/>
            </p:cNvSpPr>
            <p:nvPr/>
          </p:nvSpPr>
          <p:spPr bwMode="auto">
            <a:xfrm>
              <a:off x="4953000" y="3124200"/>
              <a:ext cx="0" cy="38100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Text Box 61"/>
            <p:cNvSpPr txBox="1">
              <a:spLocks noChangeArrowheads="1"/>
            </p:cNvSpPr>
            <p:nvPr/>
          </p:nvSpPr>
          <p:spPr bwMode="auto">
            <a:xfrm>
              <a:off x="6858000" y="609600"/>
              <a:ext cx="846138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Done?</a:t>
              </a:r>
            </a:p>
          </p:txBody>
        </p:sp>
        <p:sp>
          <p:nvSpPr>
            <p:cNvPr id="47" name="Freeform 62"/>
            <p:cNvSpPr>
              <a:spLocks/>
            </p:cNvSpPr>
            <p:nvPr/>
          </p:nvSpPr>
          <p:spPr bwMode="auto">
            <a:xfrm>
              <a:off x="7467600" y="2209800"/>
              <a:ext cx="609600" cy="4267200"/>
            </a:xfrm>
            <a:custGeom>
              <a:avLst/>
              <a:gdLst/>
              <a:ahLst/>
              <a:cxnLst>
                <a:cxn ang="0">
                  <a:pos x="576" y="2832"/>
                </a:cxn>
                <a:cxn ang="0">
                  <a:pos x="576" y="0"/>
                </a:cxn>
                <a:cxn ang="0">
                  <a:pos x="0" y="0"/>
                </a:cxn>
              </a:cxnLst>
              <a:rect l="0" t="0" r="r" b="b"/>
              <a:pathLst>
                <a:path w="576" h="2832">
                  <a:moveTo>
                    <a:pt x="576" y="2832"/>
                  </a:moveTo>
                  <a:lnTo>
                    <a:pt x="576" y="0"/>
                  </a:lnTo>
                  <a:lnTo>
                    <a:pt x="0" y="0"/>
                  </a:lnTo>
                </a:path>
              </a:pathLst>
            </a:custGeom>
            <a:noFill/>
            <a:ln w="762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63"/>
            <p:cNvSpPr>
              <a:spLocks noChangeShapeType="1"/>
            </p:cNvSpPr>
            <p:nvPr/>
          </p:nvSpPr>
          <p:spPr bwMode="auto">
            <a:xfrm flipH="1">
              <a:off x="4953000" y="6096000"/>
              <a:ext cx="0" cy="45720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64"/>
            <p:cNvSpPr>
              <a:spLocks noChangeShapeType="1"/>
            </p:cNvSpPr>
            <p:nvPr/>
          </p:nvSpPr>
          <p:spPr bwMode="auto">
            <a:xfrm flipH="1">
              <a:off x="1716088" y="6091238"/>
              <a:ext cx="7937" cy="401637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Text Box 65"/>
            <p:cNvSpPr txBox="1">
              <a:spLocks noChangeArrowheads="1"/>
            </p:cNvSpPr>
            <p:nvPr/>
          </p:nvSpPr>
          <p:spPr bwMode="auto">
            <a:xfrm>
              <a:off x="130175" y="4283075"/>
              <a:ext cx="69691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Dest</a:t>
              </a:r>
            </a:p>
          </p:txBody>
        </p:sp>
        <p:sp>
          <p:nvSpPr>
            <p:cNvPr id="51" name="Text Box 66"/>
            <p:cNvSpPr txBox="1">
              <a:spLocks noChangeArrowheads="1"/>
            </p:cNvSpPr>
            <p:nvPr/>
          </p:nvSpPr>
          <p:spPr bwMode="auto">
            <a:xfrm>
              <a:off x="3352800" y="4419600"/>
              <a:ext cx="69691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Dest</a:t>
              </a:r>
            </a:p>
          </p:txBody>
        </p:sp>
        <p:sp>
          <p:nvSpPr>
            <p:cNvPr id="52" name="AutoShape 67"/>
            <p:cNvSpPr>
              <a:spLocks noChangeArrowheads="1"/>
            </p:cNvSpPr>
            <p:nvPr/>
          </p:nvSpPr>
          <p:spPr bwMode="auto">
            <a:xfrm flipV="1">
              <a:off x="8426450" y="1371600"/>
              <a:ext cx="457200" cy="1143000"/>
            </a:xfrm>
            <a:prstGeom prst="upArrow">
              <a:avLst>
                <a:gd name="adj1" fmla="val 50000"/>
                <a:gd name="adj2" fmla="val 62500"/>
              </a:avLst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Text Box 68"/>
            <p:cNvSpPr txBox="1">
              <a:spLocks noChangeArrowheads="1"/>
            </p:cNvSpPr>
            <p:nvPr/>
          </p:nvSpPr>
          <p:spPr bwMode="auto">
            <a:xfrm>
              <a:off x="8199438" y="2590800"/>
              <a:ext cx="911225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Oldest</a:t>
              </a:r>
            </a:p>
          </p:txBody>
        </p:sp>
        <p:sp>
          <p:nvSpPr>
            <p:cNvPr id="54" name="Text Box 69"/>
            <p:cNvSpPr txBox="1">
              <a:spLocks noChangeArrowheads="1"/>
            </p:cNvSpPr>
            <p:nvPr/>
          </p:nvSpPr>
          <p:spPr bwMode="auto">
            <a:xfrm>
              <a:off x="8153400" y="990600"/>
              <a:ext cx="1003300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Newest</a:t>
              </a:r>
            </a:p>
          </p:txBody>
        </p:sp>
        <p:grpSp>
          <p:nvGrpSpPr>
            <p:cNvPr id="55" name="Group 70"/>
            <p:cNvGrpSpPr>
              <a:grpSpLocks/>
            </p:cNvGrpSpPr>
            <p:nvPr/>
          </p:nvGrpSpPr>
          <p:grpSpPr bwMode="auto">
            <a:xfrm rot="16200000">
              <a:off x="1295400" y="560388"/>
              <a:ext cx="914400" cy="1219200"/>
              <a:chOff x="1872" y="1584"/>
              <a:chExt cx="576" cy="864"/>
            </a:xfrm>
          </p:grpSpPr>
          <p:sp>
            <p:nvSpPr>
              <p:cNvPr id="68" name="Rectangle 71"/>
              <p:cNvSpPr>
                <a:spLocks noChangeArrowheads="1"/>
              </p:cNvSpPr>
              <p:nvPr/>
            </p:nvSpPr>
            <p:spPr bwMode="auto">
              <a:xfrm>
                <a:off x="1872" y="1584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Rectangle 72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Rectangle 73"/>
              <p:cNvSpPr>
                <a:spLocks noChangeArrowheads="1"/>
              </p:cNvSpPr>
              <p:nvPr/>
            </p:nvSpPr>
            <p:spPr bwMode="auto">
              <a:xfrm>
                <a:off x="1872" y="1872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Rectangle 74"/>
              <p:cNvSpPr>
                <a:spLocks noChangeArrowheads="1"/>
              </p:cNvSpPr>
              <p:nvPr/>
            </p:nvSpPr>
            <p:spPr bwMode="auto">
              <a:xfrm>
                <a:off x="1872" y="2016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Rectangle 75"/>
              <p:cNvSpPr>
                <a:spLocks noChangeArrowheads="1"/>
              </p:cNvSpPr>
              <p:nvPr/>
            </p:nvSpPr>
            <p:spPr bwMode="auto">
              <a:xfrm>
                <a:off x="1872" y="2160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Rectangle 76"/>
              <p:cNvSpPr>
                <a:spLocks noChangeArrowheads="1"/>
              </p:cNvSpPr>
              <p:nvPr/>
            </p:nvSpPr>
            <p:spPr bwMode="auto">
              <a:xfrm>
                <a:off x="1872" y="2304"/>
                <a:ext cx="576" cy="14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6" name="Text Box 77"/>
            <p:cNvSpPr txBox="1">
              <a:spLocks noChangeArrowheads="1"/>
            </p:cNvSpPr>
            <p:nvPr/>
          </p:nvSpPr>
          <p:spPr bwMode="auto">
            <a:xfrm>
              <a:off x="6559550" y="4384675"/>
              <a:ext cx="1049338" cy="558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from </a:t>
              </a:r>
            </a:p>
            <a:p>
              <a:pPr>
                <a:lnSpc>
                  <a:spcPct val="70000"/>
                </a:lnSpc>
              </a:pPr>
              <a:r>
                <a:rPr lang="en-US"/>
                <a:t>Memory</a:t>
              </a:r>
            </a:p>
          </p:txBody>
        </p:sp>
        <p:sp>
          <p:nvSpPr>
            <p:cNvPr id="57" name="Line 78"/>
            <p:cNvSpPr>
              <a:spLocks noChangeShapeType="1"/>
            </p:cNvSpPr>
            <p:nvPr/>
          </p:nvSpPr>
          <p:spPr bwMode="auto">
            <a:xfrm>
              <a:off x="7010400" y="4953000"/>
              <a:ext cx="0" cy="38100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Text Box 79"/>
            <p:cNvSpPr txBox="1">
              <a:spLocks noChangeArrowheads="1"/>
            </p:cNvSpPr>
            <p:nvPr/>
          </p:nvSpPr>
          <p:spPr bwMode="auto">
            <a:xfrm>
              <a:off x="6248400" y="5029200"/>
              <a:ext cx="69691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Dest</a:t>
              </a:r>
            </a:p>
          </p:txBody>
        </p:sp>
        <p:sp>
          <p:nvSpPr>
            <p:cNvPr id="59" name="Text Box 80"/>
            <p:cNvSpPr txBox="1">
              <a:spLocks noChangeArrowheads="1"/>
            </p:cNvSpPr>
            <p:nvPr/>
          </p:nvSpPr>
          <p:spPr bwMode="auto">
            <a:xfrm>
              <a:off x="533400" y="1905000"/>
              <a:ext cx="2841625" cy="5191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sz="2800" dirty="0"/>
                <a:t>Reorder Buffer</a:t>
              </a:r>
              <a:endParaRPr lang="en-US" dirty="0"/>
            </a:p>
          </p:txBody>
        </p:sp>
        <p:sp>
          <p:nvSpPr>
            <p:cNvPr id="60" name="Text Box 81"/>
            <p:cNvSpPr txBox="1">
              <a:spLocks noChangeArrowheads="1"/>
            </p:cNvSpPr>
            <p:nvPr/>
          </p:nvSpPr>
          <p:spPr bwMode="auto">
            <a:xfrm>
              <a:off x="1600200" y="3581400"/>
              <a:ext cx="1782763" cy="5191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sz="2800"/>
                <a:t>Registers</a:t>
              </a:r>
            </a:p>
          </p:txBody>
        </p:sp>
        <p:sp>
          <p:nvSpPr>
            <p:cNvPr id="61" name="Line 82"/>
            <p:cNvSpPr>
              <a:spLocks noChangeShapeType="1"/>
            </p:cNvSpPr>
            <p:nvPr/>
          </p:nvSpPr>
          <p:spPr bwMode="auto">
            <a:xfrm flipH="1">
              <a:off x="7010400" y="6096000"/>
              <a:ext cx="0" cy="38100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Line 83"/>
            <p:cNvSpPr>
              <a:spLocks noChangeShapeType="1"/>
            </p:cNvSpPr>
            <p:nvPr/>
          </p:nvSpPr>
          <p:spPr bwMode="auto">
            <a:xfrm>
              <a:off x="2362200" y="1143000"/>
              <a:ext cx="114300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84"/>
            <p:cNvSpPr>
              <a:spLocks noChangeArrowheads="1"/>
            </p:cNvSpPr>
            <p:nvPr/>
          </p:nvSpPr>
          <p:spPr bwMode="auto">
            <a:xfrm>
              <a:off x="6400800" y="5334000"/>
              <a:ext cx="1066800" cy="254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400" dirty="0">
                  <a:solidFill>
                    <a:schemeClr val="hlink"/>
                  </a:solidFill>
                  <a:latin typeface="Courier New" charset="0"/>
                </a:rPr>
                <a:t>1</a:t>
              </a:r>
              <a:r>
                <a:rPr lang="en-US" sz="1400" dirty="0" smtClean="0">
                  <a:latin typeface="Courier New" charset="0"/>
                </a:rPr>
                <a:t>  10</a:t>
              </a:r>
              <a:r>
                <a:rPr lang="en-US" sz="1400" dirty="0">
                  <a:latin typeface="Courier New" charset="0"/>
                </a:rPr>
                <a:t>+R2</a:t>
              </a:r>
            </a:p>
          </p:txBody>
        </p:sp>
        <p:sp>
          <p:nvSpPr>
            <p:cNvPr id="64" name="Rectangle 85"/>
            <p:cNvSpPr>
              <a:spLocks noChangeArrowheads="1"/>
            </p:cNvSpPr>
            <p:nvPr/>
          </p:nvSpPr>
          <p:spPr bwMode="auto">
            <a:xfrm>
              <a:off x="6400800" y="5588000"/>
              <a:ext cx="1066800" cy="254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Rectangle 86"/>
            <p:cNvSpPr>
              <a:spLocks noChangeArrowheads="1"/>
            </p:cNvSpPr>
            <p:nvPr/>
          </p:nvSpPr>
          <p:spPr bwMode="auto">
            <a:xfrm>
              <a:off x="6400800" y="5562600"/>
              <a:ext cx="1066800" cy="254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400" dirty="0">
                  <a:solidFill>
                    <a:schemeClr val="hlink"/>
                  </a:solidFill>
                  <a:latin typeface="Courier New" charset="0"/>
                </a:rPr>
                <a:t>5</a:t>
              </a:r>
              <a:r>
                <a:rPr lang="en-US" sz="1400" dirty="0" smtClean="0">
                  <a:latin typeface="Courier New" charset="0"/>
                </a:rPr>
                <a:t>  </a:t>
              </a:r>
              <a:r>
                <a:rPr lang="en-US" sz="1400" dirty="0">
                  <a:latin typeface="Courier New" charset="0"/>
                </a:rPr>
                <a:t>0+R3</a:t>
              </a:r>
            </a:p>
          </p:txBody>
        </p:sp>
        <p:sp>
          <p:nvSpPr>
            <p:cNvPr id="66" name="Rectangle 87"/>
            <p:cNvSpPr>
              <a:spLocks noChangeArrowheads="1"/>
            </p:cNvSpPr>
            <p:nvPr/>
          </p:nvSpPr>
          <p:spPr bwMode="auto">
            <a:xfrm>
              <a:off x="6400800" y="5791200"/>
              <a:ext cx="1066800" cy="254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Line 88"/>
            <p:cNvSpPr>
              <a:spLocks noChangeShapeType="1"/>
            </p:cNvSpPr>
            <p:nvPr/>
          </p:nvSpPr>
          <p:spPr bwMode="auto">
            <a:xfrm>
              <a:off x="6756400" y="5334000"/>
              <a:ext cx="0" cy="685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0" name="Rectangle 109"/>
          <p:cNvSpPr/>
          <p:nvPr/>
        </p:nvSpPr>
        <p:spPr>
          <a:xfrm>
            <a:off x="8677606" y="5549385"/>
            <a:ext cx="323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Courier New" charset="0"/>
              </a:rPr>
              <a:t>+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 Exploiting ILP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in SW?</a:t>
            </a:r>
          </a:p>
          <a:p>
            <a:pPr lvl="1"/>
            <a:r>
              <a:rPr lang="en-US" dirty="0" smtClean="0"/>
              <a:t>Simplified HW </a:t>
            </a:r>
            <a:r>
              <a:rPr lang="en-US" altLang="ko-KR" dirty="0" smtClean="0"/>
              <a:t>:</a:t>
            </a:r>
            <a:r>
              <a:rPr lang="ko-KR" altLang="en-US" dirty="0" smtClean="0"/>
              <a:t> </a:t>
            </a:r>
            <a:r>
              <a:rPr lang="en-US" altLang="ko-KR" dirty="0" smtClean="0"/>
              <a:t>Occupies less chip real-estate</a:t>
            </a:r>
            <a:endParaRPr lang="en-US" dirty="0" smtClean="0"/>
          </a:p>
          <a:p>
            <a:pPr lvl="1"/>
            <a:r>
              <a:rPr lang="en-US" dirty="0" smtClean="0"/>
              <a:t>Better power efficiency</a:t>
            </a:r>
            <a:r>
              <a:rPr lang="ko-KR" altLang="en-US" dirty="0" smtClean="0"/>
              <a:t> </a:t>
            </a:r>
            <a:r>
              <a:rPr lang="en-US" altLang="ko-KR" dirty="0" smtClean="0"/>
              <a:t>:</a:t>
            </a:r>
            <a:r>
              <a:rPr lang="ko-KR" altLang="en-US" dirty="0" smtClean="0"/>
              <a:t> </a:t>
            </a:r>
            <a:r>
              <a:rPr lang="en-US" dirty="0" smtClean="0"/>
              <a:t>Widely used in embedded processors (e.g. TI C6x </a:t>
            </a:r>
            <a:r>
              <a:rPr lang="en-US" dirty="0" err="1" smtClean="0"/>
              <a:t>DSPs</a:t>
            </a:r>
            <a:r>
              <a:rPr lang="en-US" dirty="0" smtClean="0"/>
              <a:t>)</a:t>
            </a:r>
          </a:p>
          <a:p>
            <a:r>
              <a:rPr lang="en-US" dirty="0" smtClean="0"/>
              <a:t>Architectures rely on SW to exploit ILP</a:t>
            </a:r>
          </a:p>
          <a:p>
            <a:pPr lvl="1"/>
            <a:r>
              <a:rPr lang="en-US" dirty="0" smtClean="0"/>
              <a:t>VLIW (Very Long Instruction Word)</a:t>
            </a:r>
          </a:p>
          <a:p>
            <a:pPr lvl="1"/>
            <a:r>
              <a:rPr lang="en-US" dirty="0" smtClean="0"/>
              <a:t>EPIC (Explicitly Parallel Instruction Computing)</a:t>
            </a:r>
          </a:p>
          <a:p>
            <a:pPr lvl="1"/>
            <a:r>
              <a:rPr lang="en-US" dirty="0" smtClean="0"/>
              <a:t>CGRA (Coarse-Grained Reconfigurable Architecture)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VLIW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67200"/>
            <a:ext cx="8229600" cy="2438400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ea typeface="굴림" charset="-127"/>
                <a:cs typeface="굴림" charset="-127"/>
              </a:rPr>
              <a:t>Multiple operations packed into one instruction</a:t>
            </a:r>
          </a:p>
          <a:p>
            <a:r>
              <a:rPr lang="en-US" altLang="ko-KR" dirty="0" smtClean="0">
                <a:ea typeface="굴림" charset="-127"/>
                <a:cs typeface="굴림" charset="-127"/>
              </a:rPr>
              <a:t>Each operation slot is for a fixed function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541337" y="1371600"/>
            <a:ext cx="8145463" cy="2676525"/>
            <a:chOff x="822325" y="1101725"/>
            <a:chExt cx="8145463" cy="2828925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5105400" y="1828800"/>
              <a:ext cx="381000" cy="1143000"/>
              <a:chOff x="2928" y="1488"/>
              <a:chExt cx="240" cy="720"/>
            </a:xfrm>
          </p:grpSpPr>
          <p:sp>
            <p:nvSpPr>
              <p:cNvPr id="5" name="Rectangle 5"/>
              <p:cNvSpPr>
                <a:spLocks noChangeArrowheads="1"/>
              </p:cNvSpPr>
              <p:nvPr/>
            </p:nvSpPr>
            <p:spPr bwMode="auto">
              <a:xfrm rot="5400000">
                <a:off x="2928" y="1488"/>
                <a:ext cx="240" cy="24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 rot="5400000">
                <a:off x="2928" y="1728"/>
                <a:ext cx="240" cy="24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" name="Rectangle 7"/>
              <p:cNvSpPr>
                <a:spLocks noChangeArrowheads="1"/>
              </p:cNvSpPr>
              <p:nvPr/>
            </p:nvSpPr>
            <p:spPr bwMode="auto">
              <a:xfrm rot="5400000">
                <a:off x="2928" y="1968"/>
                <a:ext cx="240" cy="24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8" name="Group 8"/>
            <p:cNvGrpSpPr>
              <a:grpSpLocks/>
            </p:cNvGrpSpPr>
            <p:nvPr/>
          </p:nvGrpSpPr>
          <p:grpSpPr bwMode="auto">
            <a:xfrm>
              <a:off x="3810000" y="1828800"/>
              <a:ext cx="381000" cy="1143000"/>
              <a:chOff x="2688" y="1488"/>
              <a:chExt cx="240" cy="720"/>
            </a:xfrm>
          </p:grpSpPr>
          <p:sp>
            <p:nvSpPr>
              <p:cNvPr id="9" name="Rectangle 9"/>
              <p:cNvSpPr>
                <a:spLocks noChangeArrowheads="1"/>
              </p:cNvSpPr>
              <p:nvPr/>
            </p:nvSpPr>
            <p:spPr bwMode="auto">
              <a:xfrm rot="5400000">
                <a:off x="2688" y="1488"/>
                <a:ext cx="240" cy="24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" name="Rectangle 10"/>
              <p:cNvSpPr>
                <a:spLocks noChangeArrowheads="1"/>
              </p:cNvSpPr>
              <p:nvPr/>
            </p:nvSpPr>
            <p:spPr bwMode="auto">
              <a:xfrm rot="5400000">
                <a:off x="2688" y="1728"/>
                <a:ext cx="240" cy="24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" name="Rectangle 11"/>
              <p:cNvSpPr>
                <a:spLocks noChangeArrowheads="1"/>
              </p:cNvSpPr>
              <p:nvPr/>
            </p:nvSpPr>
            <p:spPr bwMode="auto">
              <a:xfrm rot="5400000">
                <a:off x="2688" y="1968"/>
                <a:ext cx="240" cy="24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 rot="5400000">
              <a:off x="2438400" y="1828800"/>
              <a:ext cx="381000" cy="3810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 rot="5400000">
              <a:off x="1295400" y="1828800"/>
              <a:ext cx="381000" cy="3810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grpSp>
          <p:nvGrpSpPr>
            <p:cNvPr id="14" name="Group 14"/>
            <p:cNvGrpSpPr>
              <a:grpSpLocks/>
            </p:cNvGrpSpPr>
            <p:nvPr/>
          </p:nvGrpSpPr>
          <p:grpSpPr bwMode="auto">
            <a:xfrm>
              <a:off x="7696200" y="1752600"/>
              <a:ext cx="381000" cy="1524000"/>
              <a:chOff x="3792" y="1488"/>
              <a:chExt cx="240" cy="960"/>
            </a:xfrm>
          </p:grpSpPr>
          <p:sp>
            <p:nvSpPr>
              <p:cNvPr id="15" name="Rectangle 15"/>
              <p:cNvSpPr>
                <a:spLocks noChangeArrowheads="1"/>
              </p:cNvSpPr>
              <p:nvPr/>
            </p:nvSpPr>
            <p:spPr bwMode="auto">
              <a:xfrm rot="5400000">
                <a:off x="3792" y="1488"/>
                <a:ext cx="240" cy="24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" name="Rectangle 16"/>
              <p:cNvSpPr>
                <a:spLocks noChangeArrowheads="1"/>
              </p:cNvSpPr>
              <p:nvPr/>
            </p:nvSpPr>
            <p:spPr bwMode="auto">
              <a:xfrm rot="5400000">
                <a:off x="3792" y="1728"/>
                <a:ext cx="240" cy="24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" name="Rectangle 17"/>
              <p:cNvSpPr>
                <a:spLocks noChangeArrowheads="1"/>
              </p:cNvSpPr>
              <p:nvPr/>
            </p:nvSpPr>
            <p:spPr bwMode="auto">
              <a:xfrm rot="5400000">
                <a:off x="3792" y="1968"/>
                <a:ext cx="240" cy="24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" name="Rectangle 18"/>
              <p:cNvSpPr>
                <a:spLocks noChangeArrowheads="1"/>
              </p:cNvSpPr>
              <p:nvPr/>
            </p:nvSpPr>
            <p:spPr bwMode="auto">
              <a:xfrm rot="5400000">
                <a:off x="3792" y="2208"/>
                <a:ext cx="240" cy="24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9" name="Group 19"/>
            <p:cNvGrpSpPr>
              <a:grpSpLocks/>
            </p:cNvGrpSpPr>
            <p:nvPr/>
          </p:nvGrpSpPr>
          <p:grpSpPr bwMode="auto">
            <a:xfrm>
              <a:off x="6553200" y="1828800"/>
              <a:ext cx="381000" cy="1524000"/>
              <a:chOff x="3552" y="1488"/>
              <a:chExt cx="240" cy="960"/>
            </a:xfrm>
          </p:grpSpPr>
          <p:sp>
            <p:nvSpPr>
              <p:cNvPr id="20" name="Rectangle 20"/>
              <p:cNvSpPr>
                <a:spLocks noChangeArrowheads="1"/>
              </p:cNvSpPr>
              <p:nvPr/>
            </p:nvSpPr>
            <p:spPr bwMode="auto">
              <a:xfrm rot="5400000">
                <a:off x="3552" y="1488"/>
                <a:ext cx="240" cy="24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" name="Rectangle 21"/>
              <p:cNvSpPr>
                <a:spLocks noChangeArrowheads="1"/>
              </p:cNvSpPr>
              <p:nvPr/>
            </p:nvSpPr>
            <p:spPr bwMode="auto">
              <a:xfrm rot="5400000">
                <a:off x="3552" y="1728"/>
                <a:ext cx="240" cy="24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" name="Rectangle 22"/>
              <p:cNvSpPr>
                <a:spLocks noChangeArrowheads="1"/>
              </p:cNvSpPr>
              <p:nvPr/>
            </p:nvSpPr>
            <p:spPr bwMode="auto">
              <a:xfrm rot="5400000">
                <a:off x="3552" y="1968"/>
                <a:ext cx="240" cy="24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" name="Rectangle 23"/>
              <p:cNvSpPr>
                <a:spLocks noChangeArrowheads="1"/>
              </p:cNvSpPr>
              <p:nvPr/>
            </p:nvSpPr>
            <p:spPr bwMode="auto">
              <a:xfrm rot="5400000">
                <a:off x="3552" y="2208"/>
                <a:ext cx="240" cy="240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822325" y="2338388"/>
              <a:ext cx="2551113" cy="5318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en-US" altLang="ko-KR" sz="1800" i="1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Two Integer Units,</a:t>
              </a:r>
            </a:p>
            <a:p>
              <a:pPr>
                <a:lnSpc>
                  <a:spcPct val="70000"/>
                </a:lnSpc>
                <a:spcBef>
                  <a:spcPct val="20000"/>
                </a:spcBef>
              </a:pPr>
              <a:r>
                <a:rPr lang="en-US" altLang="ko-KR" sz="1800" i="1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Single Cycle Latency</a:t>
              </a:r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3146425" y="3100388"/>
              <a:ext cx="2746375" cy="5318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en-US" altLang="ko-KR" sz="1800" i="1" dirty="0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Two Load/Store Units,</a:t>
              </a:r>
            </a:p>
            <a:p>
              <a:pPr>
                <a:lnSpc>
                  <a:spcPct val="70000"/>
                </a:lnSpc>
                <a:spcBef>
                  <a:spcPct val="20000"/>
                </a:spcBef>
              </a:pPr>
              <a:r>
                <a:rPr lang="en-US" altLang="ko-KR" sz="1800" i="1" dirty="0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Three Cycle Latency</a:t>
              </a:r>
            </a:p>
          </p:txBody>
        </p: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5902325" y="3398838"/>
              <a:ext cx="3065463" cy="5318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en-US" altLang="ko-KR" sz="1800" i="1" dirty="0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Two Floating-Point Units,</a:t>
              </a:r>
            </a:p>
            <a:p>
              <a:pPr>
                <a:lnSpc>
                  <a:spcPct val="70000"/>
                </a:lnSpc>
                <a:spcBef>
                  <a:spcPct val="20000"/>
                </a:spcBef>
              </a:pPr>
              <a:r>
                <a:rPr lang="en-US" altLang="ko-KR" sz="1800" i="1" dirty="0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Four Cycle Latency</a:t>
              </a:r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>
              <a:off x="1447800" y="1447800"/>
              <a:ext cx="0" cy="30480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>
              <a:off x="2667000" y="1447800"/>
              <a:ext cx="0" cy="30480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9" name="Line 29"/>
            <p:cNvSpPr>
              <a:spLocks noChangeShapeType="1"/>
            </p:cNvSpPr>
            <p:nvPr/>
          </p:nvSpPr>
          <p:spPr bwMode="auto">
            <a:xfrm>
              <a:off x="3962400" y="1447800"/>
              <a:ext cx="0" cy="30480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>
              <a:off x="5334000" y="1447800"/>
              <a:ext cx="0" cy="30480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1" name="Line 31"/>
            <p:cNvSpPr>
              <a:spLocks noChangeShapeType="1"/>
            </p:cNvSpPr>
            <p:nvPr/>
          </p:nvSpPr>
          <p:spPr bwMode="auto">
            <a:xfrm>
              <a:off x="6781800" y="1447800"/>
              <a:ext cx="0" cy="30480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" name="Line 32"/>
            <p:cNvSpPr>
              <a:spLocks noChangeShapeType="1"/>
            </p:cNvSpPr>
            <p:nvPr/>
          </p:nvSpPr>
          <p:spPr bwMode="auto">
            <a:xfrm>
              <a:off x="7924800" y="1447800"/>
              <a:ext cx="0" cy="22860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grpSp>
          <p:nvGrpSpPr>
            <p:cNvPr id="33" name="Group 33"/>
            <p:cNvGrpSpPr>
              <a:grpSpLocks/>
            </p:cNvGrpSpPr>
            <p:nvPr/>
          </p:nvGrpSpPr>
          <p:grpSpPr bwMode="auto">
            <a:xfrm>
              <a:off x="838200" y="1101725"/>
              <a:ext cx="7620000" cy="365125"/>
              <a:chOff x="528" y="982"/>
              <a:chExt cx="4800" cy="230"/>
            </a:xfrm>
          </p:grpSpPr>
          <p:grpSp>
            <p:nvGrpSpPr>
              <p:cNvPr id="34" name="Group 34"/>
              <p:cNvGrpSpPr>
                <a:grpSpLocks/>
              </p:cNvGrpSpPr>
              <p:nvPr/>
            </p:nvGrpSpPr>
            <p:grpSpPr bwMode="auto">
              <a:xfrm>
                <a:off x="1248" y="982"/>
                <a:ext cx="4080" cy="230"/>
                <a:chOff x="1248" y="982"/>
                <a:chExt cx="4080" cy="230"/>
              </a:xfrm>
            </p:grpSpPr>
            <p:sp>
              <p:nvSpPr>
                <p:cNvPr id="36" name="Rectangle 35"/>
                <p:cNvSpPr>
                  <a:spLocks noChangeArrowheads="1"/>
                </p:cNvSpPr>
                <p:nvPr/>
              </p:nvSpPr>
              <p:spPr bwMode="auto">
                <a:xfrm>
                  <a:off x="1248" y="982"/>
                  <a:ext cx="720" cy="230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altLang="ko-KR">
                      <a:solidFill>
                        <a:srgbClr val="660066"/>
                      </a:solidFill>
                      <a:latin typeface="Verdana" charset="0"/>
                      <a:ea typeface="굴림" charset="-127"/>
                      <a:cs typeface="굴림" charset="-127"/>
                    </a:rPr>
                    <a:t>Int Op 2</a:t>
                  </a:r>
                </a:p>
              </p:txBody>
            </p:sp>
            <p:sp>
              <p:nvSpPr>
                <p:cNvPr id="37" name="Rectangle 36"/>
                <p:cNvSpPr>
                  <a:spLocks noChangeArrowheads="1"/>
                </p:cNvSpPr>
                <p:nvPr/>
              </p:nvSpPr>
              <p:spPr bwMode="auto">
                <a:xfrm>
                  <a:off x="1968" y="982"/>
                  <a:ext cx="912" cy="230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altLang="ko-KR">
                      <a:solidFill>
                        <a:srgbClr val="660066"/>
                      </a:solidFill>
                      <a:latin typeface="Verdana" charset="0"/>
                      <a:ea typeface="굴림" charset="-127"/>
                      <a:cs typeface="굴림" charset="-127"/>
                    </a:rPr>
                    <a:t>Mem Op 1</a:t>
                  </a:r>
                </a:p>
              </p:txBody>
            </p:sp>
            <p:sp>
              <p:nvSpPr>
                <p:cNvPr id="38" name="Rectangle 37"/>
                <p:cNvSpPr>
                  <a:spLocks noChangeArrowheads="1"/>
                </p:cNvSpPr>
                <p:nvPr/>
              </p:nvSpPr>
              <p:spPr bwMode="auto">
                <a:xfrm>
                  <a:off x="2880" y="982"/>
                  <a:ext cx="912" cy="230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altLang="ko-KR">
                      <a:solidFill>
                        <a:srgbClr val="660066"/>
                      </a:solidFill>
                      <a:latin typeface="Verdana" charset="0"/>
                      <a:ea typeface="굴림" charset="-127"/>
                      <a:cs typeface="굴림" charset="-127"/>
                    </a:rPr>
                    <a:t>Mem Op 2</a:t>
                  </a:r>
                </a:p>
              </p:txBody>
            </p:sp>
            <p:sp>
              <p:nvSpPr>
                <p:cNvPr id="39" name="Rectangle 38"/>
                <p:cNvSpPr>
                  <a:spLocks noChangeArrowheads="1"/>
                </p:cNvSpPr>
                <p:nvPr/>
              </p:nvSpPr>
              <p:spPr bwMode="auto">
                <a:xfrm>
                  <a:off x="3792" y="982"/>
                  <a:ext cx="768" cy="230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altLang="ko-KR">
                      <a:solidFill>
                        <a:srgbClr val="660066"/>
                      </a:solidFill>
                      <a:latin typeface="Verdana" charset="0"/>
                      <a:ea typeface="굴림" charset="-127"/>
                      <a:cs typeface="굴림" charset="-127"/>
                    </a:rPr>
                    <a:t>FP Op 1</a:t>
                  </a:r>
                </a:p>
              </p:txBody>
            </p:sp>
            <p:sp>
              <p:nvSpPr>
                <p:cNvPr id="40" name="Rectangle 39"/>
                <p:cNvSpPr>
                  <a:spLocks noChangeArrowheads="1"/>
                </p:cNvSpPr>
                <p:nvPr/>
              </p:nvSpPr>
              <p:spPr bwMode="auto">
                <a:xfrm>
                  <a:off x="4560" y="982"/>
                  <a:ext cx="768" cy="230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altLang="ko-KR">
                      <a:solidFill>
                        <a:srgbClr val="660066"/>
                      </a:solidFill>
                      <a:latin typeface="Verdana" charset="0"/>
                      <a:ea typeface="굴림" charset="-127"/>
                      <a:cs typeface="굴림" charset="-127"/>
                    </a:rPr>
                    <a:t>FP Op 2</a:t>
                  </a:r>
                </a:p>
              </p:txBody>
            </p:sp>
          </p:grpSp>
          <p:sp>
            <p:nvSpPr>
              <p:cNvPr id="35" name="Rectangle 40"/>
              <p:cNvSpPr>
                <a:spLocks noChangeArrowheads="1"/>
              </p:cNvSpPr>
              <p:nvPr/>
            </p:nvSpPr>
            <p:spPr bwMode="auto">
              <a:xfrm>
                <a:off x="528" y="982"/>
                <a:ext cx="720" cy="23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r>
                  <a:rPr lang="en-US" altLang="ko-KR">
                    <a:solidFill>
                      <a:srgbClr val="660066"/>
                    </a:solidFill>
                    <a:latin typeface="Verdana" charset="0"/>
                    <a:ea typeface="굴림" charset="-127"/>
                    <a:cs typeface="굴림" charset="-127"/>
                  </a:rPr>
                  <a:t>Int Op 1</a:t>
                </a:r>
              </a:p>
            </p:txBody>
          </p:sp>
        </p:grp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VLIW Compiler 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charset="-127"/>
                <a:cs typeface="굴림" charset="-127"/>
              </a:rPr>
              <a:t>Schedules to maximize parallel execution</a:t>
            </a:r>
          </a:p>
          <a:p>
            <a:pPr lvl="1"/>
            <a:r>
              <a:rPr lang="en-US" altLang="ko-KR" dirty="0" smtClean="0">
                <a:ea typeface="굴림" charset="-127"/>
                <a:cs typeface="굴림" charset="-127"/>
              </a:rPr>
              <a:t>Avoid WAW and WAR hazard as much as possible with smart instruction scheduler and register allocator</a:t>
            </a:r>
          </a:p>
          <a:p>
            <a:r>
              <a:rPr lang="en-US" altLang="ko-KR" dirty="0" smtClean="0">
                <a:ea typeface="굴림" charset="-127"/>
                <a:cs typeface="굴림" charset="-127"/>
              </a:rPr>
              <a:t>Guarantees intra-instruction parallelism</a:t>
            </a:r>
          </a:p>
          <a:p>
            <a:r>
              <a:rPr lang="en-US" altLang="ko-KR" dirty="0" smtClean="0">
                <a:ea typeface="굴림" charset="-127"/>
                <a:cs typeface="굴림" charset="-127"/>
              </a:rPr>
              <a:t>Schedules to avoid data hazards (no interlocks)</a:t>
            </a:r>
          </a:p>
          <a:p>
            <a:pPr lvl="1"/>
            <a:r>
              <a:rPr lang="en-US" altLang="ko-KR" dirty="0" smtClean="0">
                <a:ea typeface="굴림" charset="-127"/>
                <a:cs typeface="굴림" charset="-127"/>
              </a:rPr>
              <a:t>Typically separates operations with explicit NOP</a:t>
            </a:r>
          </a:p>
          <a:p>
            <a:pPr lvl="1"/>
            <a:r>
              <a:rPr lang="en-US" altLang="ko-KR" dirty="0" smtClean="0">
                <a:ea typeface="굴림" charset="-127"/>
                <a:cs typeface="굴림" charset="-127"/>
              </a:rPr>
              <a:t>Example : 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981200" y="5089336"/>
            <a:ext cx="2252374" cy="701864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l"/>
            <a:r>
              <a:rPr lang="en-US" altLang="ko-KR" b="1" dirty="0" smtClean="0">
                <a:solidFill>
                  <a:srgbClr val="660066"/>
                </a:solidFill>
                <a:ea typeface="굴림" charset="-127"/>
                <a:cs typeface="굴림" charset="-127"/>
              </a:rPr>
              <a:t>MULT r4, r6, r8</a:t>
            </a:r>
          </a:p>
          <a:p>
            <a:pPr algn="l"/>
            <a:r>
              <a:rPr lang="en-US" altLang="ko-KR" b="1" dirty="0" smtClean="0">
                <a:solidFill>
                  <a:srgbClr val="660066"/>
                </a:solidFill>
                <a:ea typeface="굴림" charset="-127"/>
                <a:cs typeface="굴림" charset="-127"/>
              </a:rPr>
              <a:t>ADD  r10, r2, r4</a:t>
            </a:r>
            <a:endParaRPr lang="en-US" altLang="ko-KR" b="1" dirty="0">
              <a:solidFill>
                <a:srgbClr val="660066"/>
              </a:solidFill>
              <a:ea typeface="굴림" charset="-127"/>
              <a:cs typeface="굴림" charset="-127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986626" y="4648200"/>
            <a:ext cx="2252374" cy="16002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l"/>
            <a:r>
              <a:rPr lang="en-US" altLang="ko-KR" b="1" dirty="0" smtClean="0">
                <a:solidFill>
                  <a:srgbClr val="660066"/>
                </a:solidFill>
                <a:ea typeface="굴림" charset="-127"/>
                <a:cs typeface="굴림" charset="-127"/>
              </a:rPr>
              <a:t>MULT r4, r6, r8</a:t>
            </a:r>
            <a:br>
              <a:rPr lang="en-US" altLang="ko-KR" b="1" dirty="0" smtClean="0">
                <a:solidFill>
                  <a:srgbClr val="660066"/>
                </a:solidFill>
                <a:ea typeface="굴림" charset="-127"/>
                <a:cs typeface="굴림" charset="-127"/>
              </a:rPr>
            </a:br>
            <a:r>
              <a:rPr lang="en-US" altLang="ko-KR" b="1" dirty="0" smtClean="0">
                <a:solidFill>
                  <a:srgbClr val="660066"/>
                </a:solidFill>
                <a:ea typeface="굴림" charset="-127"/>
                <a:cs typeface="굴림" charset="-127"/>
              </a:rPr>
              <a:t>NOP</a:t>
            </a:r>
          </a:p>
          <a:p>
            <a:pPr algn="l"/>
            <a:r>
              <a:rPr lang="en-US" altLang="ko-KR" b="1" dirty="0" smtClean="0">
                <a:solidFill>
                  <a:srgbClr val="660066"/>
                </a:solidFill>
                <a:ea typeface="굴림" charset="-127"/>
                <a:cs typeface="굴림" charset="-127"/>
              </a:rPr>
              <a:t>NOP</a:t>
            </a:r>
          </a:p>
          <a:p>
            <a:pPr algn="l"/>
            <a:r>
              <a:rPr lang="en-US" altLang="ko-KR" b="1" dirty="0" smtClean="0">
                <a:solidFill>
                  <a:srgbClr val="660066"/>
                </a:solidFill>
                <a:ea typeface="굴림" charset="-127"/>
                <a:cs typeface="굴림" charset="-127"/>
              </a:rPr>
              <a:t>NOP</a:t>
            </a:r>
          </a:p>
          <a:p>
            <a:pPr algn="l"/>
            <a:r>
              <a:rPr lang="en-US" altLang="ko-KR" b="1" dirty="0" smtClean="0">
                <a:solidFill>
                  <a:srgbClr val="660066"/>
                </a:solidFill>
                <a:ea typeface="굴림" charset="-127"/>
                <a:cs typeface="굴림" charset="-127"/>
              </a:rPr>
              <a:t>ADD  r10, r2, r4</a:t>
            </a:r>
            <a:endParaRPr lang="en-US" altLang="ko-KR" b="1" dirty="0">
              <a:solidFill>
                <a:srgbClr val="660066"/>
              </a:solidFill>
              <a:ea typeface="굴림" charset="-127"/>
              <a:cs typeface="굴림" charset="-127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4495800" y="5181600"/>
            <a:ext cx="228600" cy="4572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(Pure) VLIW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>
                <a:ea typeface="굴림" charset="-127"/>
                <a:cs typeface="굴림" charset="-127"/>
              </a:rPr>
              <a:t>Object-code compatibility</a:t>
            </a:r>
          </a:p>
          <a:p>
            <a:pPr lvl="1"/>
            <a:r>
              <a:rPr lang="en-US" altLang="ko-KR" dirty="0" smtClean="0">
                <a:ea typeface="굴림" charset="-127"/>
                <a:cs typeface="굴림" charset="-127"/>
              </a:rPr>
              <a:t>have to recompile all code for every machine, even for two machines in same generation</a:t>
            </a:r>
          </a:p>
          <a:p>
            <a:r>
              <a:rPr lang="en-US" altLang="ko-KR" dirty="0" smtClean="0">
                <a:ea typeface="굴림" charset="-127"/>
                <a:cs typeface="굴림" charset="-127"/>
              </a:rPr>
              <a:t>Object code size</a:t>
            </a:r>
          </a:p>
          <a:p>
            <a:pPr lvl="1"/>
            <a:r>
              <a:rPr lang="en-US" altLang="ko-KR" dirty="0" smtClean="0">
                <a:ea typeface="굴림" charset="-127"/>
                <a:cs typeface="굴림" charset="-127"/>
              </a:rPr>
              <a:t>instruction padding wastes instruction memory/cache</a:t>
            </a:r>
          </a:p>
          <a:p>
            <a:r>
              <a:rPr lang="en-US" altLang="ko-KR" dirty="0" smtClean="0">
                <a:ea typeface="굴림" charset="-127"/>
                <a:cs typeface="굴림" charset="-127"/>
              </a:rPr>
              <a:t>Scheduling variable latency memory operations</a:t>
            </a:r>
          </a:p>
          <a:p>
            <a:pPr lvl="1"/>
            <a:r>
              <a:rPr lang="en-US" altLang="ko-KR" dirty="0" smtClean="0">
                <a:ea typeface="굴림" charset="-127"/>
                <a:cs typeface="굴림" charset="-127"/>
              </a:rPr>
              <a:t>caches and/or memory bank conflicts impose statically unpredictable variability</a:t>
            </a:r>
          </a:p>
          <a:p>
            <a:r>
              <a:rPr lang="en-US" altLang="ko-KR" dirty="0" smtClean="0">
                <a:ea typeface="굴림" charset="-127"/>
                <a:cs typeface="굴림" charset="-127"/>
              </a:rPr>
              <a:t>Scheduling for statically unpredictable branches</a:t>
            </a:r>
          </a:p>
          <a:p>
            <a:pPr lvl="1"/>
            <a:r>
              <a:rPr lang="en-US" altLang="ko-KR" dirty="0" smtClean="0">
                <a:ea typeface="굴림" charset="-127"/>
                <a:cs typeface="굴림" charset="-127"/>
              </a:rPr>
              <a:t>optimal schedule varies with branch path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>
                <a:ea typeface="굴림" charset="-127"/>
                <a:cs typeface="굴림" charset="-127"/>
              </a:rPr>
              <a:t>EPIC is the style of architecture (cf. CISC, RISC, VLIW)</a:t>
            </a:r>
          </a:p>
          <a:p>
            <a:pPr lvl="1"/>
            <a:r>
              <a:rPr lang="en-US" altLang="ko-KR" dirty="0" smtClean="0">
                <a:ea typeface="굴림" charset="-127"/>
                <a:cs typeface="굴림" charset="-127"/>
              </a:rPr>
              <a:t>Explicitly Parallel Instruction Computing</a:t>
            </a:r>
          </a:p>
          <a:p>
            <a:r>
              <a:rPr lang="en-US" altLang="ko-KR" dirty="0" smtClean="0">
                <a:ea typeface="굴림" charset="-127"/>
                <a:cs typeface="굴림" charset="-127"/>
              </a:rPr>
              <a:t>IA-64 is Intel’s chosen ISA (cf. x86, MIPS)</a:t>
            </a:r>
          </a:p>
          <a:p>
            <a:pPr lvl="1"/>
            <a:r>
              <a:rPr lang="en-US" altLang="ko-KR" dirty="0" smtClean="0">
                <a:ea typeface="굴림" charset="-127"/>
                <a:cs typeface="굴림" charset="-127"/>
              </a:rPr>
              <a:t>IA-64 = Intel Architecture 64-bit</a:t>
            </a:r>
          </a:p>
          <a:p>
            <a:pPr lvl="1"/>
            <a:r>
              <a:rPr lang="en-US" altLang="ko-KR" dirty="0" smtClean="0">
                <a:ea typeface="굴림" charset="-127"/>
                <a:cs typeface="굴림" charset="-127"/>
              </a:rPr>
              <a:t>An object-code compatible VLIW</a:t>
            </a:r>
          </a:p>
          <a:p>
            <a:r>
              <a:rPr lang="en-US" altLang="ko-KR" dirty="0" smtClean="0">
                <a:ea typeface="굴림" charset="-127"/>
                <a:cs typeface="굴림" charset="-127"/>
              </a:rPr>
              <a:t>Itanium (aka Merced) is first implementation</a:t>
            </a:r>
          </a:p>
          <a:p>
            <a:pPr lvl="1"/>
            <a:r>
              <a:rPr lang="en-US" altLang="ko-KR" dirty="0" smtClean="0">
                <a:ea typeface="굴림" charset="-127"/>
                <a:cs typeface="굴림" charset="-127"/>
              </a:rPr>
              <a:t>First customer shipment expected 1997 (actually 2001)</a:t>
            </a:r>
          </a:p>
          <a:p>
            <a:pPr lvl="1"/>
            <a:r>
              <a:rPr lang="en-US" altLang="ko-KR" dirty="0" smtClean="0">
                <a:ea typeface="굴림" charset="-127"/>
                <a:cs typeface="굴림" charset="-127"/>
              </a:rPr>
              <a:t>McKinley, second implementation shipped in 2002</a:t>
            </a:r>
          </a:p>
          <a:p>
            <a:r>
              <a:rPr lang="en-US" altLang="ko-KR" dirty="0" smtClean="0">
                <a:ea typeface="굴림" charset="-127"/>
                <a:cs typeface="굴림" charset="-127"/>
              </a:rPr>
              <a:t>However, HP later asserted that "EPIC" was merely an old term for the Itanium architecture.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Flow dependence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Anti dependence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Output dependence</a:t>
            </a:r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914400" y="2220864"/>
            <a:ext cx="3810000" cy="900246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 anchor="t" anchorCtr="0"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r3 </a:t>
            </a:r>
            <a:r>
              <a:rPr lang="en-US" dirty="0" err="1" smtClean="0">
                <a:sym typeface="Wingdings"/>
              </a:rPr>
              <a:t></a:t>
            </a:r>
            <a:r>
              <a:rPr lang="en-US" dirty="0" smtClean="0">
                <a:sym typeface="Wingdings"/>
              </a:rPr>
              <a:t> (r1) op (r2)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ym typeface="Wingdings"/>
              </a:rPr>
              <a:t>r5 </a:t>
            </a:r>
            <a:r>
              <a:rPr lang="en-US" dirty="0" err="1" smtClean="0">
                <a:sym typeface="Wingdings"/>
              </a:rPr>
              <a:t></a:t>
            </a:r>
            <a:r>
              <a:rPr lang="en-US" dirty="0" smtClean="0">
                <a:sym typeface="Wingdings"/>
              </a:rPr>
              <a:t> (r3) op (r4)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5257800"/>
            <a:ext cx="3810000" cy="900246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 anchor="t" anchorCtr="0"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r3 </a:t>
            </a:r>
            <a:r>
              <a:rPr lang="en-US" dirty="0" err="1" smtClean="0">
                <a:sym typeface="Wingdings"/>
              </a:rPr>
              <a:t></a:t>
            </a:r>
            <a:r>
              <a:rPr lang="en-US" dirty="0" smtClean="0">
                <a:sym typeface="Wingdings"/>
              </a:rPr>
              <a:t> (r1) op (r2)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ym typeface="Wingdings"/>
              </a:rPr>
              <a:t>r3 </a:t>
            </a:r>
            <a:r>
              <a:rPr lang="en-US" dirty="0" err="1" smtClean="0">
                <a:sym typeface="Wingdings"/>
              </a:rPr>
              <a:t></a:t>
            </a:r>
            <a:r>
              <a:rPr lang="en-US" dirty="0" smtClean="0">
                <a:sym typeface="Wingdings"/>
              </a:rPr>
              <a:t> (r4) op (r5)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14400" y="3747954"/>
            <a:ext cx="3810000" cy="900246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 anchor="t" anchorCtr="0"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r3 </a:t>
            </a:r>
            <a:r>
              <a:rPr lang="en-US" dirty="0" err="1" smtClean="0">
                <a:sym typeface="Wingdings"/>
              </a:rPr>
              <a:t></a:t>
            </a:r>
            <a:r>
              <a:rPr lang="en-US" dirty="0" smtClean="0">
                <a:sym typeface="Wingdings"/>
              </a:rPr>
              <a:t> (r1) op (r2)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ym typeface="Wingdings"/>
              </a:rPr>
              <a:t>r1 </a:t>
            </a:r>
            <a:r>
              <a:rPr lang="en-US" dirty="0" err="1" smtClean="0">
                <a:sym typeface="Wingdings"/>
              </a:rPr>
              <a:t></a:t>
            </a:r>
            <a:r>
              <a:rPr lang="en-US" dirty="0" smtClean="0">
                <a:sym typeface="Wingdings"/>
              </a:rPr>
              <a:t> (r4) op (r5)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143000" y="2590800"/>
            <a:ext cx="533400" cy="22860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 flipV="1">
            <a:off x="1143000" y="4128746"/>
            <a:ext cx="534194" cy="228600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1005075" y="5754027"/>
            <a:ext cx="198437" cy="1588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IA-64 Instruction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581400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ea typeface="굴림" charset="-127"/>
                <a:cs typeface="굴림" charset="-127"/>
              </a:rPr>
              <a:t>For object code compatibility</a:t>
            </a:r>
          </a:p>
          <a:p>
            <a:pPr lvl="1"/>
            <a:r>
              <a:rPr lang="en-US" altLang="ko-KR" dirty="0" smtClean="0">
                <a:ea typeface="굴림" charset="-127"/>
                <a:cs typeface="굴림" charset="-127"/>
              </a:rPr>
              <a:t>IA-64 defines 128bit “bundle”, which consists of </a:t>
            </a:r>
            <a:br>
              <a:rPr lang="en-US" altLang="ko-KR" dirty="0" smtClean="0">
                <a:ea typeface="굴림" charset="-127"/>
                <a:cs typeface="굴림" charset="-127"/>
              </a:rPr>
            </a:br>
            <a:r>
              <a:rPr lang="en-US" altLang="ko-KR" dirty="0" smtClean="0">
                <a:ea typeface="굴림" charset="-127"/>
                <a:cs typeface="굴림" charset="-127"/>
              </a:rPr>
              <a:t>3 X 41-bit instructions and 5-bit template </a:t>
            </a:r>
          </a:p>
          <a:p>
            <a:pPr lvl="1"/>
            <a:r>
              <a:rPr lang="en-US" altLang="ko-KR" dirty="0" smtClean="0">
                <a:ea typeface="굴림" charset="-127"/>
                <a:cs typeface="굴림" charset="-127"/>
              </a:rPr>
              <a:t>Each “group” contains instructions that can execute in parallel</a:t>
            </a:r>
          </a:p>
          <a:p>
            <a:pPr lvl="1"/>
            <a:r>
              <a:rPr lang="en-US" altLang="ko-KR" dirty="0" smtClean="0">
                <a:ea typeface="굴림" charset="-127"/>
                <a:cs typeface="굴림" charset="-127"/>
              </a:rPr>
              <a:t>Template bits in bundle describe grouping of instructions with others in adjacent bundles</a:t>
            </a:r>
          </a:p>
          <a:p>
            <a:r>
              <a:rPr lang="en-US" altLang="ko-KR" dirty="0" smtClean="0">
                <a:ea typeface="굴림" charset="-127"/>
                <a:cs typeface="굴림" charset="-127"/>
              </a:rPr>
              <a:t>Reduce code size also</a:t>
            </a:r>
          </a:p>
          <a:p>
            <a:endParaRPr lang="en-US" altLang="ko-KR" dirty="0" smtClean="0">
              <a:ea typeface="굴림" charset="-127"/>
              <a:cs typeface="굴림" charset="-127"/>
            </a:endParaRPr>
          </a:p>
          <a:p>
            <a:endParaRPr lang="en-US" altLang="ko-KR" dirty="0" smtClean="0">
              <a:ea typeface="굴림" charset="-127"/>
              <a:cs typeface="굴림" charset="-127"/>
            </a:endParaRPr>
          </a:p>
          <a:p>
            <a:endParaRPr lang="en-US" dirty="0"/>
          </a:p>
        </p:txBody>
      </p:sp>
      <p:grpSp>
        <p:nvGrpSpPr>
          <p:cNvPr id="56" name="Group 55"/>
          <p:cNvGrpSpPr/>
          <p:nvPr/>
        </p:nvGrpSpPr>
        <p:grpSpPr>
          <a:xfrm>
            <a:off x="698500" y="5105400"/>
            <a:ext cx="7835900" cy="1281112"/>
            <a:chOff x="698500" y="5424488"/>
            <a:chExt cx="7835900" cy="1281112"/>
          </a:xfrm>
        </p:grpSpPr>
        <p:grpSp>
          <p:nvGrpSpPr>
            <p:cNvPr id="14" name="Group 12"/>
            <p:cNvGrpSpPr>
              <a:grpSpLocks/>
            </p:cNvGrpSpPr>
            <p:nvPr/>
          </p:nvGrpSpPr>
          <p:grpSpPr bwMode="auto">
            <a:xfrm>
              <a:off x="1600200" y="5810250"/>
              <a:ext cx="1295400" cy="152400"/>
              <a:chOff x="624" y="2976"/>
              <a:chExt cx="816" cy="96"/>
            </a:xfrm>
          </p:grpSpPr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624" y="2976"/>
                <a:ext cx="240" cy="96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864" y="2976"/>
                <a:ext cx="240" cy="96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1104" y="2976"/>
                <a:ext cx="240" cy="96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" name="Rectangle 16"/>
              <p:cNvSpPr>
                <a:spLocks noChangeArrowheads="1"/>
              </p:cNvSpPr>
              <p:nvPr/>
            </p:nvSpPr>
            <p:spPr bwMode="auto">
              <a:xfrm>
                <a:off x="1344" y="2976"/>
                <a:ext cx="96" cy="96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624" y="2976"/>
                <a:ext cx="816" cy="96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0" name="Group 18"/>
            <p:cNvGrpSpPr>
              <a:grpSpLocks/>
            </p:cNvGrpSpPr>
            <p:nvPr/>
          </p:nvGrpSpPr>
          <p:grpSpPr bwMode="auto">
            <a:xfrm>
              <a:off x="2895600" y="5810250"/>
              <a:ext cx="1295400" cy="152400"/>
              <a:chOff x="624" y="2976"/>
              <a:chExt cx="816" cy="96"/>
            </a:xfrm>
          </p:grpSpPr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624" y="2976"/>
                <a:ext cx="240" cy="96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864" y="2976"/>
                <a:ext cx="240" cy="96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1104" y="2976"/>
                <a:ext cx="240" cy="96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1344" y="2976"/>
                <a:ext cx="96" cy="96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624" y="2976"/>
                <a:ext cx="816" cy="96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6" name="Group 24"/>
            <p:cNvGrpSpPr>
              <a:grpSpLocks/>
            </p:cNvGrpSpPr>
            <p:nvPr/>
          </p:nvGrpSpPr>
          <p:grpSpPr bwMode="auto">
            <a:xfrm>
              <a:off x="4191000" y="5810250"/>
              <a:ext cx="1295400" cy="152400"/>
              <a:chOff x="624" y="2976"/>
              <a:chExt cx="816" cy="96"/>
            </a:xfrm>
          </p:grpSpPr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624" y="2976"/>
                <a:ext cx="240" cy="96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864" y="2976"/>
                <a:ext cx="240" cy="96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1104" y="2976"/>
                <a:ext cx="240" cy="96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1344" y="2976"/>
                <a:ext cx="96" cy="96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624" y="2976"/>
                <a:ext cx="816" cy="96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2" name="Group 30"/>
            <p:cNvGrpSpPr>
              <a:grpSpLocks/>
            </p:cNvGrpSpPr>
            <p:nvPr/>
          </p:nvGrpSpPr>
          <p:grpSpPr bwMode="auto">
            <a:xfrm>
              <a:off x="5486400" y="5810250"/>
              <a:ext cx="1295400" cy="152400"/>
              <a:chOff x="624" y="2976"/>
              <a:chExt cx="816" cy="96"/>
            </a:xfrm>
          </p:grpSpPr>
          <p:sp>
            <p:nvSpPr>
              <p:cNvPr id="33" name="Rectangle 31"/>
              <p:cNvSpPr>
                <a:spLocks noChangeArrowheads="1"/>
              </p:cNvSpPr>
              <p:nvPr/>
            </p:nvSpPr>
            <p:spPr bwMode="auto">
              <a:xfrm>
                <a:off x="624" y="2976"/>
                <a:ext cx="240" cy="96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" name="Rectangle 32"/>
              <p:cNvSpPr>
                <a:spLocks noChangeArrowheads="1"/>
              </p:cNvSpPr>
              <p:nvPr/>
            </p:nvSpPr>
            <p:spPr bwMode="auto">
              <a:xfrm>
                <a:off x="864" y="2976"/>
                <a:ext cx="240" cy="96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1104" y="2976"/>
                <a:ext cx="240" cy="96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" name="Rectangle 34"/>
              <p:cNvSpPr>
                <a:spLocks noChangeArrowheads="1"/>
              </p:cNvSpPr>
              <p:nvPr/>
            </p:nvSpPr>
            <p:spPr bwMode="auto">
              <a:xfrm>
                <a:off x="1344" y="2976"/>
                <a:ext cx="96" cy="96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7" name="Rectangle 35"/>
              <p:cNvSpPr>
                <a:spLocks noChangeArrowheads="1"/>
              </p:cNvSpPr>
              <p:nvPr/>
            </p:nvSpPr>
            <p:spPr bwMode="auto">
              <a:xfrm>
                <a:off x="624" y="2976"/>
                <a:ext cx="816" cy="96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8" name="Group 36"/>
            <p:cNvGrpSpPr>
              <a:grpSpLocks/>
            </p:cNvGrpSpPr>
            <p:nvPr/>
          </p:nvGrpSpPr>
          <p:grpSpPr bwMode="auto">
            <a:xfrm>
              <a:off x="6781800" y="5810250"/>
              <a:ext cx="1295400" cy="152400"/>
              <a:chOff x="624" y="2976"/>
              <a:chExt cx="816" cy="96"/>
            </a:xfrm>
          </p:grpSpPr>
          <p:sp>
            <p:nvSpPr>
              <p:cNvPr id="39" name="Rectangle 37"/>
              <p:cNvSpPr>
                <a:spLocks noChangeArrowheads="1"/>
              </p:cNvSpPr>
              <p:nvPr/>
            </p:nvSpPr>
            <p:spPr bwMode="auto">
              <a:xfrm>
                <a:off x="624" y="2976"/>
                <a:ext cx="240" cy="96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" name="Rectangle 38"/>
              <p:cNvSpPr>
                <a:spLocks noChangeArrowheads="1"/>
              </p:cNvSpPr>
              <p:nvPr/>
            </p:nvSpPr>
            <p:spPr bwMode="auto">
              <a:xfrm>
                <a:off x="864" y="2976"/>
                <a:ext cx="240" cy="96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" name="Rectangle 39"/>
              <p:cNvSpPr>
                <a:spLocks noChangeArrowheads="1"/>
              </p:cNvSpPr>
              <p:nvPr/>
            </p:nvSpPr>
            <p:spPr bwMode="auto">
              <a:xfrm>
                <a:off x="1104" y="2976"/>
                <a:ext cx="240" cy="96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" name="Rectangle 40"/>
              <p:cNvSpPr>
                <a:spLocks noChangeArrowheads="1"/>
              </p:cNvSpPr>
              <p:nvPr/>
            </p:nvSpPr>
            <p:spPr bwMode="auto">
              <a:xfrm>
                <a:off x="1344" y="2976"/>
                <a:ext cx="96" cy="96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" name="Rectangle 41"/>
              <p:cNvSpPr>
                <a:spLocks noChangeArrowheads="1"/>
              </p:cNvSpPr>
              <p:nvPr/>
            </p:nvSpPr>
            <p:spPr bwMode="auto">
              <a:xfrm>
                <a:off x="624" y="2976"/>
                <a:ext cx="816" cy="96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4" name="AutoShape 42"/>
            <p:cNvSpPr>
              <a:spLocks/>
            </p:cNvSpPr>
            <p:nvPr/>
          </p:nvSpPr>
          <p:spPr bwMode="auto">
            <a:xfrm rot="16200000">
              <a:off x="3771900" y="4324350"/>
              <a:ext cx="304800" cy="3733800"/>
            </a:xfrm>
            <a:prstGeom prst="leftBrace">
              <a:avLst>
                <a:gd name="adj1" fmla="val 102083"/>
                <a:gd name="adj2" fmla="val 50000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5" name="AutoShape 43"/>
            <p:cNvSpPr>
              <a:spLocks/>
            </p:cNvSpPr>
            <p:nvPr/>
          </p:nvSpPr>
          <p:spPr bwMode="auto">
            <a:xfrm rot="16200000">
              <a:off x="6096000" y="5810250"/>
              <a:ext cx="304800" cy="762000"/>
            </a:xfrm>
            <a:prstGeom prst="leftBrace">
              <a:avLst>
                <a:gd name="adj1" fmla="val 20833"/>
                <a:gd name="adj2" fmla="val 50000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6" name="AutoShape 44"/>
            <p:cNvSpPr>
              <a:spLocks/>
            </p:cNvSpPr>
            <p:nvPr/>
          </p:nvSpPr>
          <p:spPr bwMode="auto">
            <a:xfrm rot="16200000">
              <a:off x="7505700" y="5314950"/>
              <a:ext cx="304800" cy="1752600"/>
            </a:xfrm>
            <a:prstGeom prst="leftBrace">
              <a:avLst>
                <a:gd name="adj1" fmla="val 47917"/>
                <a:gd name="adj2" fmla="val 50000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7" name="AutoShape 45"/>
            <p:cNvSpPr>
              <a:spLocks/>
            </p:cNvSpPr>
            <p:nvPr/>
          </p:nvSpPr>
          <p:spPr bwMode="auto">
            <a:xfrm rot="16200000">
              <a:off x="1295400" y="5657850"/>
              <a:ext cx="304800" cy="1066800"/>
            </a:xfrm>
            <a:prstGeom prst="leftBrace">
              <a:avLst>
                <a:gd name="adj1" fmla="val 29167"/>
                <a:gd name="adj2" fmla="val 50000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8" name="Text Box 46"/>
            <p:cNvSpPr txBox="1">
              <a:spLocks noChangeArrowheads="1"/>
            </p:cNvSpPr>
            <p:nvPr/>
          </p:nvSpPr>
          <p:spPr bwMode="auto">
            <a:xfrm>
              <a:off x="3489325" y="6338888"/>
              <a:ext cx="992188" cy="3667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800" i="1" dirty="0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group </a:t>
              </a:r>
              <a:r>
                <a:rPr lang="en-US" altLang="ko-KR" sz="1800" i="1" dirty="0" err="1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i</a:t>
              </a:r>
              <a:endParaRPr lang="en-US" altLang="ko-KR" sz="1800" i="1" dirty="0">
                <a:solidFill>
                  <a:srgbClr val="660066"/>
                </a:solidFill>
                <a:latin typeface="Verdana" charset="0"/>
                <a:ea typeface="굴림" charset="-127"/>
                <a:cs typeface="굴림" charset="-127"/>
              </a:endParaRPr>
            </a:p>
          </p:txBody>
        </p:sp>
        <p:sp>
          <p:nvSpPr>
            <p:cNvPr id="49" name="Text Box 47"/>
            <p:cNvSpPr txBox="1">
              <a:spLocks noChangeArrowheads="1"/>
            </p:cNvSpPr>
            <p:nvPr/>
          </p:nvSpPr>
          <p:spPr bwMode="auto">
            <a:xfrm>
              <a:off x="5510213" y="6338888"/>
              <a:ext cx="1325562" cy="3667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800" i="1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group i+1</a:t>
              </a:r>
            </a:p>
          </p:txBody>
        </p:sp>
        <p:sp>
          <p:nvSpPr>
            <p:cNvPr id="50" name="Text Box 48"/>
            <p:cNvSpPr txBox="1">
              <a:spLocks noChangeArrowheads="1"/>
            </p:cNvSpPr>
            <p:nvPr/>
          </p:nvSpPr>
          <p:spPr bwMode="auto">
            <a:xfrm>
              <a:off x="6958013" y="6338888"/>
              <a:ext cx="1325562" cy="3667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800" i="1" dirty="0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group i+2</a:t>
              </a:r>
            </a:p>
          </p:txBody>
        </p:sp>
        <p:sp>
          <p:nvSpPr>
            <p:cNvPr id="51" name="Text Box 49"/>
            <p:cNvSpPr txBox="1">
              <a:spLocks noChangeArrowheads="1"/>
            </p:cNvSpPr>
            <p:nvPr/>
          </p:nvSpPr>
          <p:spPr bwMode="auto">
            <a:xfrm>
              <a:off x="698500" y="6338888"/>
              <a:ext cx="1241425" cy="3667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800" i="1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group i-1</a:t>
              </a:r>
            </a:p>
          </p:txBody>
        </p:sp>
        <p:sp>
          <p:nvSpPr>
            <p:cNvPr id="52" name="Text Box 50"/>
            <p:cNvSpPr txBox="1">
              <a:spLocks noChangeArrowheads="1"/>
            </p:cNvSpPr>
            <p:nvPr/>
          </p:nvSpPr>
          <p:spPr bwMode="auto">
            <a:xfrm>
              <a:off x="2944813" y="5424488"/>
              <a:ext cx="1116012" cy="3667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800" i="1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bundle j</a:t>
              </a:r>
            </a:p>
          </p:txBody>
        </p:sp>
        <p:sp>
          <p:nvSpPr>
            <p:cNvPr id="53" name="Text Box 51"/>
            <p:cNvSpPr txBox="1">
              <a:spLocks noChangeArrowheads="1"/>
            </p:cNvSpPr>
            <p:nvPr/>
          </p:nvSpPr>
          <p:spPr bwMode="auto">
            <a:xfrm>
              <a:off x="4127500" y="5424488"/>
              <a:ext cx="1449388" cy="3667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800" i="1" dirty="0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bundle j+1</a:t>
              </a:r>
            </a:p>
          </p:txBody>
        </p:sp>
        <p:sp>
          <p:nvSpPr>
            <p:cNvPr id="54" name="Text Box 52"/>
            <p:cNvSpPr txBox="1">
              <a:spLocks noChangeArrowheads="1"/>
            </p:cNvSpPr>
            <p:nvPr/>
          </p:nvSpPr>
          <p:spPr bwMode="auto">
            <a:xfrm>
              <a:off x="5422900" y="5424488"/>
              <a:ext cx="1449388" cy="3667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800" i="1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bundle j+2</a:t>
              </a:r>
            </a:p>
          </p:txBody>
        </p:sp>
        <p:sp>
          <p:nvSpPr>
            <p:cNvPr id="55" name="Text Box 53"/>
            <p:cNvSpPr txBox="1">
              <a:spLocks noChangeArrowheads="1"/>
            </p:cNvSpPr>
            <p:nvPr/>
          </p:nvSpPr>
          <p:spPr bwMode="auto">
            <a:xfrm>
              <a:off x="1625600" y="5424488"/>
              <a:ext cx="1365250" cy="3667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1800" i="1">
                  <a:solidFill>
                    <a:srgbClr val="660066"/>
                  </a:solidFill>
                  <a:latin typeface="Verdana" charset="0"/>
                  <a:ea typeface="굴림" charset="-127"/>
                  <a:cs typeface="굴림" charset="-127"/>
                </a:rPr>
                <a:t>bundle j-1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Predicated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overcome the limitation from control dependence</a:t>
            </a:r>
          </a:p>
          <a:p>
            <a:r>
              <a:rPr lang="en-US" dirty="0" smtClean="0"/>
              <a:t>Eliminate hard to predict branches with predicated execution</a:t>
            </a:r>
            <a:endParaRPr lang="en-US" dirty="0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838200" y="3208674"/>
            <a:ext cx="2418649" cy="3573126"/>
            <a:chOff x="528" y="1632"/>
            <a:chExt cx="1680" cy="2688"/>
          </a:xfrm>
        </p:grpSpPr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816" y="1632"/>
              <a:ext cx="1091" cy="52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l"/>
              <a:r>
                <a:rPr lang="en-US" altLang="ko-KR" b="1" dirty="0">
                  <a:solidFill>
                    <a:srgbClr val="660066"/>
                  </a:solidFill>
                  <a:ea typeface="굴림" charset="-127"/>
                  <a:cs typeface="굴림" charset="-127"/>
                </a:rPr>
                <a:t>Inst 1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rPr lang="en-US" altLang="ko-KR" b="1" dirty="0">
                  <a:solidFill>
                    <a:srgbClr val="660066"/>
                  </a:solidFill>
                  <a:ea typeface="굴림" charset="-127"/>
                  <a:cs typeface="굴림" charset="-127"/>
                </a:rPr>
                <a:t>Inst 2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rPr lang="en-US" altLang="ko-KR" b="1" dirty="0" err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br</a:t>
              </a:r>
              <a:r>
                <a:rPr lang="en-US" altLang="ko-KR" b="1" dirty="0">
                  <a:solidFill>
                    <a:srgbClr val="660066"/>
                  </a:solidFill>
                  <a:ea typeface="굴림" charset="-127"/>
                  <a:cs typeface="굴림" charset="-127"/>
                </a:rPr>
                <a:t> a==</a:t>
              </a:r>
              <a:r>
                <a:rPr lang="en-US" altLang="ko-KR" b="1" dirty="0" err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b</a:t>
              </a:r>
              <a:r>
                <a:rPr lang="en-US" altLang="ko-KR" b="1" dirty="0">
                  <a:solidFill>
                    <a:srgbClr val="660066"/>
                  </a:solidFill>
                  <a:ea typeface="굴림" charset="-127"/>
                  <a:cs typeface="굴림" charset="-127"/>
                </a:rPr>
                <a:t>, b2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816" y="2256"/>
              <a:ext cx="1091" cy="52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l"/>
              <a:r>
                <a:rPr lang="en-US" altLang="ko-KR" b="1" dirty="0">
                  <a:solidFill>
                    <a:srgbClr val="660066"/>
                  </a:solidFill>
                  <a:ea typeface="굴림" charset="-127"/>
                  <a:cs typeface="굴림" charset="-127"/>
                </a:rPr>
                <a:t>Inst 3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rPr lang="en-US" altLang="ko-KR" b="1" dirty="0">
                  <a:solidFill>
                    <a:srgbClr val="660066"/>
                  </a:solidFill>
                  <a:ea typeface="굴림" charset="-127"/>
                  <a:cs typeface="굴림" charset="-127"/>
                </a:rPr>
                <a:t>Inst 4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rPr lang="en-US" altLang="ko-KR" b="1" dirty="0" err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br</a:t>
              </a:r>
              <a:r>
                <a:rPr lang="en-US" altLang="ko-KR" b="1" dirty="0">
                  <a:solidFill>
                    <a:srgbClr val="660066"/>
                  </a:solidFill>
                  <a:ea typeface="굴림" charset="-127"/>
                  <a:cs typeface="굴림" charset="-127"/>
                </a:rPr>
                <a:t> b3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816" y="2880"/>
              <a:ext cx="1091" cy="52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l"/>
              <a:r>
                <a:rPr lang="en-US" altLang="ko-KR" b="1" dirty="0">
                  <a:solidFill>
                    <a:srgbClr val="660066"/>
                  </a:solidFill>
                  <a:ea typeface="굴림" charset="-127"/>
                  <a:cs typeface="굴림" charset="-127"/>
                </a:rPr>
                <a:t>Inst 5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rPr lang="en-US" altLang="ko-KR" b="1" dirty="0">
                  <a:solidFill>
                    <a:srgbClr val="660066"/>
                  </a:solidFill>
                  <a:ea typeface="굴림" charset="-127"/>
                  <a:cs typeface="굴림" charset="-127"/>
                </a:rPr>
                <a:t>Inst </a:t>
              </a:r>
              <a:r>
                <a:rPr lang="en-US" altLang="ko-KR" b="1" dirty="0" smtClean="0">
                  <a:solidFill>
                    <a:srgbClr val="660066"/>
                  </a:solidFill>
                  <a:ea typeface="굴림" charset="-127"/>
                  <a:cs typeface="굴림" charset="-127"/>
                </a:rPr>
                <a:t>6</a:t>
              </a:r>
              <a:endParaRPr lang="en-US" altLang="ko-KR" b="1" dirty="0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816" y="3504"/>
              <a:ext cx="1091" cy="52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l"/>
              <a:r>
                <a:rPr lang="en-US" altLang="ko-KR" b="1" dirty="0">
                  <a:solidFill>
                    <a:srgbClr val="660066"/>
                  </a:solidFill>
                  <a:ea typeface="굴림" charset="-127"/>
                  <a:cs typeface="굴림" charset="-127"/>
                </a:rPr>
                <a:t>Inst 7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rPr lang="en-US" altLang="ko-KR" b="1" dirty="0">
                  <a:solidFill>
                    <a:srgbClr val="660066"/>
                  </a:solidFill>
                  <a:ea typeface="굴림" charset="-127"/>
                  <a:cs typeface="굴림" charset="-127"/>
                </a:rPr>
                <a:t>Inst </a:t>
              </a:r>
              <a:r>
                <a:rPr lang="en-US" altLang="ko-KR" b="1" dirty="0" smtClean="0">
                  <a:solidFill>
                    <a:srgbClr val="660066"/>
                  </a:solidFill>
                  <a:ea typeface="굴림" charset="-127"/>
                  <a:cs typeface="굴림" charset="-127"/>
                </a:rPr>
                <a:t>8</a:t>
              </a:r>
              <a:endParaRPr lang="en-US" altLang="ko-KR" b="1" dirty="0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528" y="1632"/>
              <a:ext cx="319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b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b0</a:t>
              </a:r>
              <a:r>
                <a:rPr lang="en-US" altLang="ko-KR" sz="2000" b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:</a:t>
              </a: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528" y="2256"/>
              <a:ext cx="319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b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b1</a:t>
              </a:r>
              <a:r>
                <a:rPr lang="en-US" altLang="ko-KR" sz="2000" b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:</a:t>
              </a: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528" y="2832"/>
              <a:ext cx="319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b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b2</a:t>
              </a:r>
              <a:r>
                <a:rPr lang="en-US" altLang="ko-KR" sz="2000" b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:</a:t>
              </a: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528" y="3456"/>
              <a:ext cx="319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b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b3</a:t>
              </a:r>
              <a:r>
                <a:rPr lang="en-US" altLang="ko-KR" sz="2000" b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:</a:t>
              </a:r>
            </a:p>
          </p:txBody>
        </p:sp>
        <p:sp>
          <p:nvSpPr>
            <p:cNvPr id="15" name="AutoShape 13"/>
            <p:cNvSpPr>
              <a:spLocks/>
            </p:cNvSpPr>
            <p:nvPr/>
          </p:nvSpPr>
          <p:spPr bwMode="auto">
            <a:xfrm>
              <a:off x="1920" y="2064"/>
              <a:ext cx="288" cy="864"/>
            </a:xfrm>
            <a:prstGeom prst="rightBracket">
              <a:avLst>
                <a:gd name="adj" fmla="val 25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6" name="AutoShape 14"/>
            <p:cNvSpPr>
              <a:spLocks/>
            </p:cNvSpPr>
            <p:nvPr/>
          </p:nvSpPr>
          <p:spPr bwMode="auto">
            <a:xfrm>
              <a:off x="1920" y="2688"/>
              <a:ext cx="192" cy="912"/>
            </a:xfrm>
            <a:prstGeom prst="rightBracket">
              <a:avLst>
                <a:gd name="adj" fmla="val 39583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1632" y="1680"/>
              <a:ext cx="214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b="1" i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if</a:t>
              </a:r>
              <a:endParaRPr lang="en-US" altLang="ko-KR" sz="2000" b="1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1477" y="2256"/>
              <a:ext cx="427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b="1" i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else</a:t>
              </a:r>
              <a:endParaRPr lang="en-US" altLang="ko-KR" sz="2000" b="1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1440" y="2928"/>
              <a:ext cx="454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 b="1" i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then</a:t>
              </a:r>
              <a:endParaRPr lang="en-US" altLang="ko-KR" sz="2000" b="1">
                <a:solidFill>
                  <a:srgbClr val="660066"/>
                </a:solidFill>
                <a:ea typeface="굴림" charset="-127"/>
                <a:cs typeface="굴림" charset="-127"/>
              </a:endParaRP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614" y="4070"/>
              <a:ext cx="1496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sz="2000">
                  <a:latin typeface="Verdana" charset="0"/>
                  <a:ea typeface="굴림" charset="-127"/>
                  <a:cs typeface="굴림" charset="-127"/>
                </a:rPr>
                <a:t>Four basic blocks</a:t>
              </a:r>
            </a:p>
          </p:txBody>
        </p:sp>
      </p:grp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5380180" y="3309168"/>
            <a:ext cx="2849419" cy="258516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l"/>
            <a:r>
              <a:rPr lang="en-US" altLang="ko-KR" b="1" dirty="0">
                <a:solidFill>
                  <a:srgbClr val="660066"/>
                </a:solidFill>
                <a:ea typeface="굴림" charset="-127"/>
                <a:cs typeface="굴림" charset="-127"/>
              </a:rPr>
              <a:t>Inst 1</a:t>
            </a:r>
          </a:p>
          <a:p>
            <a:pPr algn="l">
              <a:spcBef>
                <a:spcPct val="0"/>
              </a:spcBef>
            </a:pPr>
            <a:r>
              <a:rPr lang="en-US" altLang="ko-KR" b="1" dirty="0">
                <a:solidFill>
                  <a:srgbClr val="660066"/>
                </a:solidFill>
                <a:ea typeface="굴림" charset="-127"/>
                <a:cs typeface="굴림" charset="-127"/>
              </a:rPr>
              <a:t>Inst 2</a:t>
            </a:r>
          </a:p>
          <a:p>
            <a:pPr algn="l">
              <a:spcBef>
                <a:spcPct val="0"/>
              </a:spcBef>
            </a:pPr>
            <a:r>
              <a:rPr lang="en-US" altLang="ko-KR" b="1" dirty="0">
                <a:solidFill>
                  <a:srgbClr val="660066"/>
                </a:solidFill>
                <a:ea typeface="굴림" charset="-127"/>
                <a:cs typeface="굴림" charset="-127"/>
              </a:rPr>
              <a:t>p1,p2 &lt;- </a:t>
            </a:r>
            <a:r>
              <a:rPr lang="en-US" altLang="ko-KR" b="1" dirty="0" err="1">
                <a:solidFill>
                  <a:srgbClr val="660066"/>
                </a:solidFill>
                <a:ea typeface="굴림" charset="-127"/>
                <a:cs typeface="굴림" charset="-127"/>
              </a:rPr>
              <a:t>cmp(a</a:t>
            </a:r>
            <a:r>
              <a:rPr lang="en-US" altLang="ko-KR" b="1" dirty="0">
                <a:solidFill>
                  <a:srgbClr val="660066"/>
                </a:solidFill>
                <a:ea typeface="굴림" charset="-127"/>
                <a:cs typeface="굴림" charset="-127"/>
              </a:rPr>
              <a:t>==</a:t>
            </a:r>
            <a:r>
              <a:rPr lang="en-US" altLang="ko-KR" b="1" dirty="0" err="1">
                <a:solidFill>
                  <a:srgbClr val="660066"/>
                </a:solidFill>
                <a:ea typeface="굴림" charset="-127"/>
                <a:cs typeface="굴림" charset="-127"/>
              </a:rPr>
              <a:t>b</a:t>
            </a:r>
            <a:r>
              <a:rPr lang="en-US" altLang="ko-KR" b="1" dirty="0">
                <a:solidFill>
                  <a:srgbClr val="660066"/>
                </a:solidFill>
                <a:ea typeface="굴림" charset="-127"/>
                <a:cs typeface="굴림" charset="-127"/>
              </a:rPr>
              <a:t>)</a:t>
            </a:r>
          </a:p>
          <a:p>
            <a:pPr algn="l">
              <a:spcBef>
                <a:spcPct val="0"/>
              </a:spcBef>
            </a:pPr>
            <a:r>
              <a:rPr lang="en-US" altLang="ko-KR" b="1" dirty="0">
                <a:solidFill>
                  <a:srgbClr val="660066"/>
                </a:solidFill>
                <a:ea typeface="굴림" charset="-127"/>
                <a:cs typeface="굴림" charset="-127"/>
              </a:rPr>
              <a:t>(p1) Inst 3     ||   (p2) Inst 5</a:t>
            </a:r>
          </a:p>
          <a:p>
            <a:pPr algn="l">
              <a:spcBef>
                <a:spcPct val="0"/>
              </a:spcBef>
            </a:pPr>
            <a:r>
              <a:rPr lang="en-US" altLang="ko-KR" b="1" dirty="0">
                <a:solidFill>
                  <a:srgbClr val="660066"/>
                </a:solidFill>
                <a:ea typeface="굴림" charset="-127"/>
                <a:cs typeface="굴림" charset="-127"/>
              </a:rPr>
              <a:t>(p1) Inst 4     ||   (p2) Inst 6</a:t>
            </a:r>
          </a:p>
          <a:p>
            <a:pPr algn="l">
              <a:spcBef>
                <a:spcPct val="0"/>
              </a:spcBef>
            </a:pPr>
            <a:r>
              <a:rPr lang="en-US" altLang="ko-KR" b="1" dirty="0">
                <a:solidFill>
                  <a:srgbClr val="660066"/>
                </a:solidFill>
                <a:ea typeface="굴림" charset="-127"/>
                <a:cs typeface="굴림" charset="-127"/>
              </a:rPr>
              <a:t>Inst 7</a:t>
            </a:r>
          </a:p>
          <a:p>
            <a:pPr algn="l">
              <a:spcBef>
                <a:spcPct val="0"/>
              </a:spcBef>
            </a:pPr>
            <a:r>
              <a:rPr lang="en-US" altLang="ko-KR" b="1" dirty="0">
                <a:solidFill>
                  <a:srgbClr val="660066"/>
                </a:solidFill>
                <a:ea typeface="굴림" charset="-127"/>
                <a:cs typeface="굴림" charset="-127"/>
              </a:rPr>
              <a:t>Inst 8</a:t>
            </a:r>
          </a:p>
        </p:txBody>
      </p:sp>
      <p:sp>
        <p:nvSpPr>
          <p:cNvPr id="23" name="AutoShape 21"/>
          <p:cNvSpPr>
            <a:spLocks noChangeArrowheads="1"/>
          </p:cNvSpPr>
          <p:nvPr/>
        </p:nvSpPr>
        <p:spPr bwMode="auto">
          <a:xfrm>
            <a:off x="3603625" y="4288842"/>
            <a:ext cx="1631149" cy="590204"/>
          </a:xfrm>
          <a:prstGeom prst="rightArrow">
            <a:avLst>
              <a:gd name="adj1" fmla="val 50000"/>
              <a:gd name="adj2" fmla="val 63795"/>
            </a:avLst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altLang="ko-KR" sz="2000">
                <a:latin typeface="Verdana" charset="0"/>
                <a:ea typeface="굴림" charset="-127"/>
                <a:cs typeface="굴림" charset="-127"/>
              </a:rPr>
              <a:t>Predication</a:t>
            </a:r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5771771" y="6373278"/>
            <a:ext cx="1980989" cy="33232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altLang="ko-KR" sz="2000" dirty="0">
                <a:latin typeface="Verdana" charset="0"/>
                <a:ea typeface="굴림" charset="-127"/>
                <a:cs typeface="굴림" charset="-127"/>
              </a:rPr>
              <a:t>One basic block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Things to Improve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dirty="0" smtClean="0"/>
              <a:t>Speculative execution</a:t>
            </a:r>
          </a:p>
          <a:p>
            <a:pPr lvl="1"/>
            <a:r>
              <a:rPr lang="en-US" altLang="ko-KR" dirty="0" smtClean="0">
                <a:ea typeface="굴림" charset="-127"/>
                <a:cs typeface="굴림" charset="-127"/>
              </a:rPr>
              <a:t>Problem: Branches restrict compiler code motion</a:t>
            </a:r>
          </a:p>
          <a:p>
            <a:pPr lvl="1"/>
            <a:r>
              <a:rPr lang="en-US" altLang="ko-KR" dirty="0" smtClean="0">
                <a:ea typeface="굴림" charset="-127"/>
                <a:cs typeface="굴림" charset="-127"/>
              </a:rPr>
              <a:t>Solution: Speculative operations that don’t cause exceptions</a:t>
            </a:r>
          </a:p>
          <a:p>
            <a:pPr lvl="1"/>
            <a:r>
              <a:rPr lang="en-US" altLang="ko-KR" dirty="0" smtClean="0">
                <a:ea typeface="굴림" charset="-127"/>
                <a:cs typeface="굴림" charset="-127"/>
              </a:rPr>
              <a:t>Useful for scheduling long latency loads early</a:t>
            </a:r>
          </a:p>
          <a:p>
            <a:endParaRPr lang="en-US" altLang="ko-KR" dirty="0" smtClean="0">
              <a:ea typeface="굴림" charset="-127"/>
              <a:cs typeface="굴림" charset="-127"/>
            </a:endParaRPr>
          </a:p>
          <a:p>
            <a:pPr lvl="1"/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762000" y="3657600"/>
            <a:ext cx="7924800" cy="2841401"/>
            <a:chOff x="457200" y="3475038"/>
            <a:chExt cx="8153400" cy="3113225"/>
          </a:xfrm>
        </p:grpSpPr>
        <p:sp>
          <p:nvSpPr>
            <p:cNvPr id="4" name="Text Box 4"/>
            <p:cNvSpPr txBox="1">
              <a:spLocks noChangeArrowheads="1"/>
            </p:cNvSpPr>
            <p:nvPr/>
          </p:nvSpPr>
          <p:spPr bwMode="auto">
            <a:xfrm>
              <a:off x="1219200" y="3594100"/>
              <a:ext cx="1731963" cy="8382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l"/>
              <a:r>
                <a:rPr lang="en-US" altLang="ko-KR" b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Inst 1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rPr lang="en-US" altLang="ko-KR" b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Inst 2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rPr lang="en-US" altLang="ko-KR" b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br a==b, b2</a:t>
              </a:r>
            </a:p>
          </p:txBody>
        </p:sp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1219200" y="4889500"/>
              <a:ext cx="1731963" cy="8382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l"/>
              <a:r>
                <a:rPr lang="en-US" altLang="ko-KR" b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Load r1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rPr lang="en-US" altLang="ko-KR" b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Use r1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rPr lang="en-US" altLang="ko-KR" b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Inst 3</a:t>
              </a: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2057400" y="4432300"/>
              <a:ext cx="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457200" y="5880100"/>
              <a:ext cx="3352800" cy="70816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b="1" i="1" dirty="0">
                  <a:ea typeface="굴림" charset="-127"/>
                  <a:cs typeface="굴림" charset="-127"/>
                </a:rPr>
                <a:t>Can’t move load above branch because might cause</a:t>
              </a:r>
              <a:r>
                <a:rPr lang="en-US" altLang="ko-KR" b="1" i="1" dirty="0" smtClean="0">
                  <a:ea typeface="굴림" charset="-127"/>
                  <a:cs typeface="굴림" charset="-127"/>
                </a:rPr>
                <a:t> exception</a:t>
              </a:r>
              <a:endParaRPr lang="en-US" altLang="ko-KR" b="1" i="1" dirty="0">
                <a:ea typeface="굴림" charset="-127"/>
                <a:cs typeface="굴림" charset="-127"/>
              </a:endParaRPr>
            </a:p>
          </p:txBody>
        </p:sp>
        <p:grpSp>
          <p:nvGrpSpPr>
            <p:cNvPr id="8" name="Group 8"/>
            <p:cNvGrpSpPr>
              <a:grpSpLocks/>
            </p:cNvGrpSpPr>
            <p:nvPr/>
          </p:nvGrpSpPr>
          <p:grpSpPr bwMode="auto">
            <a:xfrm>
              <a:off x="4419600" y="3475038"/>
              <a:ext cx="4191000" cy="2979739"/>
              <a:chOff x="2784" y="1505"/>
              <a:chExt cx="2640" cy="1877"/>
            </a:xfrm>
          </p:grpSpPr>
          <p:sp>
            <p:nvSpPr>
              <p:cNvPr id="9" name="Text Box 9"/>
              <p:cNvSpPr txBox="1">
                <a:spLocks noChangeArrowheads="1"/>
              </p:cNvSpPr>
              <p:nvPr/>
            </p:nvSpPr>
            <p:spPr bwMode="auto">
              <a:xfrm>
                <a:off x="2784" y="1533"/>
                <a:ext cx="1091" cy="816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pPr algn="l"/>
                <a:r>
                  <a:rPr lang="en-US" altLang="ko-KR" b="1">
                    <a:solidFill>
                      <a:srgbClr val="660066"/>
                    </a:solidFill>
                    <a:ea typeface="굴림" charset="-127"/>
                    <a:cs typeface="굴림" charset="-127"/>
                  </a:rPr>
                  <a:t>Load.s r1</a:t>
                </a:r>
              </a:p>
              <a:p>
                <a:pPr algn="l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en-US" altLang="ko-KR" b="1">
                    <a:solidFill>
                      <a:srgbClr val="660066"/>
                    </a:solidFill>
                    <a:ea typeface="굴림" charset="-127"/>
                    <a:cs typeface="굴림" charset="-127"/>
                  </a:rPr>
                  <a:t>Inst 1</a:t>
                </a:r>
              </a:p>
              <a:p>
                <a:pPr algn="l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en-US" altLang="ko-KR" b="1">
                    <a:solidFill>
                      <a:srgbClr val="660066"/>
                    </a:solidFill>
                    <a:ea typeface="굴림" charset="-127"/>
                    <a:cs typeface="굴림" charset="-127"/>
                  </a:rPr>
                  <a:t>Inst 2</a:t>
                </a:r>
              </a:p>
              <a:p>
                <a:pPr algn="l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en-US" altLang="ko-KR" b="1">
                    <a:solidFill>
                      <a:srgbClr val="660066"/>
                    </a:solidFill>
                    <a:ea typeface="굴림" charset="-127"/>
                    <a:cs typeface="굴림" charset="-127"/>
                  </a:rPr>
                  <a:t>br a==b, b2</a:t>
                </a:r>
              </a:p>
            </p:txBody>
          </p:sp>
          <p:sp>
            <p:nvSpPr>
              <p:cNvPr id="10" name="Text Box 10"/>
              <p:cNvSpPr txBox="1">
                <a:spLocks noChangeArrowheads="1"/>
              </p:cNvSpPr>
              <p:nvPr/>
            </p:nvSpPr>
            <p:spPr bwMode="auto">
              <a:xfrm>
                <a:off x="2784" y="2637"/>
                <a:ext cx="1091" cy="528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</a:bodyPr>
              <a:lstStyle/>
              <a:p>
                <a:pPr algn="l"/>
                <a:r>
                  <a:rPr lang="en-US" altLang="ko-KR" b="1">
                    <a:solidFill>
                      <a:srgbClr val="660066"/>
                    </a:solidFill>
                    <a:ea typeface="굴림" charset="-127"/>
                    <a:cs typeface="굴림" charset="-127"/>
                  </a:rPr>
                  <a:t>Chk.s r1</a:t>
                </a:r>
              </a:p>
              <a:p>
                <a:pPr algn="l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en-US" altLang="ko-KR" b="1">
                    <a:solidFill>
                      <a:srgbClr val="660066"/>
                    </a:solidFill>
                    <a:ea typeface="굴림" charset="-127"/>
                    <a:cs typeface="굴림" charset="-127"/>
                  </a:rPr>
                  <a:t>Use r1</a:t>
                </a:r>
              </a:p>
              <a:p>
                <a:pPr algn="l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en-US" altLang="ko-KR" b="1">
                    <a:solidFill>
                      <a:srgbClr val="660066"/>
                    </a:solidFill>
                    <a:ea typeface="굴림" charset="-127"/>
                    <a:cs typeface="굴림" charset="-127"/>
                  </a:rPr>
                  <a:t>Inst 3</a:t>
                </a:r>
              </a:p>
            </p:txBody>
          </p:sp>
          <p:sp>
            <p:nvSpPr>
              <p:cNvPr id="11" name="Line 11"/>
              <p:cNvSpPr>
                <a:spLocks noChangeShapeType="1"/>
              </p:cNvSpPr>
              <p:nvPr/>
            </p:nvSpPr>
            <p:spPr bwMode="auto">
              <a:xfrm>
                <a:off x="3312" y="2349"/>
                <a:ext cx="0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" name="Text Box 12"/>
              <p:cNvSpPr txBox="1">
                <a:spLocks noChangeArrowheads="1"/>
              </p:cNvSpPr>
              <p:nvPr/>
            </p:nvSpPr>
            <p:spPr bwMode="auto">
              <a:xfrm>
                <a:off x="3984" y="1505"/>
                <a:ext cx="1344" cy="9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r>
                  <a:rPr lang="en-US" altLang="ko-KR" b="1" i="1" dirty="0">
                    <a:ea typeface="굴림" charset="-127"/>
                    <a:cs typeface="굴림" charset="-127"/>
                  </a:rPr>
                  <a:t>Speculative load never causes exception, but sets “poison” bit on destination </a:t>
                </a:r>
                <a:r>
                  <a:rPr lang="en-US" altLang="ko-KR" b="1" i="1" dirty="0" smtClean="0">
                    <a:ea typeface="굴림" charset="-127"/>
                    <a:cs typeface="굴림" charset="-127"/>
                  </a:rPr>
                  <a:t>register</a:t>
                </a:r>
                <a:endParaRPr lang="en-US" altLang="ko-KR" b="1" i="1" dirty="0">
                  <a:ea typeface="굴림" charset="-127"/>
                  <a:cs typeface="굴림" charset="-127"/>
                </a:endParaRPr>
              </a:p>
            </p:txBody>
          </p:sp>
          <p:sp>
            <p:nvSpPr>
              <p:cNvPr id="13" name="Line 13"/>
              <p:cNvSpPr>
                <a:spLocks noChangeShapeType="1"/>
              </p:cNvSpPr>
              <p:nvPr/>
            </p:nvSpPr>
            <p:spPr bwMode="auto">
              <a:xfrm flipH="1">
                <a:off x="3504" y="1677"/>
                <a:ext cx="480" cy="48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" name="Text Box 14"/>
              <p:cNvSpPr txBox="1">
                <a:spLocks noChangeArrowheads="1"/>
              </p:cNvSpPr>
              <p:nvPr/>
            </p:nvSpPr>
            <p:spPr bwMode="auto">
              <a:xfrm>
                <a:off x="3888" y="2708"/>
                <a:ext cx="1536" cy="674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r>
                  <a:rPr lang="en-US" altLang="ko-KR" b="1" i="1" dirty="0">
                    <a:ea typeface="굴림" charset="-127"/>
                    <a:cs typeface="굴림" charset="-127"/>
                  </a:rPr>
                  <a:t>Check for exception in original home block jumps to </a:t>
                </a:r>
                <a:r>
                  <a:rPr lang="en-US" altLang="ko-KR" b="1" i="1" dirty="0" err="1">
                    <a:ea typeface="굴림" charset="-127"/>
                    <a:cs typeface="굴림" charset="-127"/>
                  </a:rPr>
                  <a:t>fixup</a:t>
                </a:r>
                <a:r>
                  <a:rPr lang="en-US" altLang="ko-KR" b="1" i="1" dirty="0">
                    <a:ea typeface="굴림" charset="-127"/>
                    <a:cs typeface="굴림" charset="-127"/>
                  </a:rPr>
                  <a:t> code if exception detected</a:t>
                </a:r>
              </a:p>
            </p:txBody>
          </p:sp>
          <p:sp>
            <p:nvSpPr>
              <p:cNvPr id="15" name="Line 15"/>
              <p:cNvSpPr>
                <a:spLocks noChangeShapeType="1"/>
              </p:cNvSpPr>
              <p:nvPr/>
            </p:nvSpPr>
            <p:spPr bwMode="auto">
              <a:xfrm flipH="1" flipV="1">
                <a:off x="3360" y="2781"/>
                <a:ext cx="624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Things to Improve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speculation</a:t>
            </a:r>
          </a:p>
          <a:p>
            <a:pPr lvl="1"/>
            <a:r>
              <a:rPr lang="en-US" altLang="ko-KR" dirty="0" smtClean="0">
                <a:ea typeface="굴림" charset="-127"/>
                <a:cs typeface="굴림" charset="-127"/>
              </a:rPr>
              <a:t>Problem: Possible memory hazards limit code scheduling</a:t>
            </a:r>
          </a:p>
          <a:p>
            <a:pPr lvl="1"/>
            <a:r>
              <a:rPr lang="en-US" altLang="ko-KR" dirty="0" smtClean="0">
                <a:ea typeface="굴림" charset="-127"/>
                <a:cs typeface="굴림" charset="-127"/>
              </a:rPr>
              <a:t>Solution: Hardware to check pointer hazards</a:t>
            </a:r>
          </a:p>
          <a:p>
            <a:pPr lvl="1"/>
            <a:r>
              <a:rPr lang="en-US" dirty="0" smtClean="0"/>
              <a:t>Requires associative hardware in address check table</a:t>
            </a:r>
          </a:p>
          <a:p>
            <a:pPr lvl="1"/>
            <a:endParaRPr lang="en-US" dirty="0"/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620711" y="3744912"/>
            <a:ext cx="3352800" cy="2730500"/>
            <a:chOff x="192" y="1632"/>
            <a:chExt cx="2112" cy="1720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672" y="1632"/>
              <a:ext cx="1091" cy="52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l"/>
              <a:r>
                <a:rPr lang="en-US" altLang="ko-KR" b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Inst 1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rPr lang="en-US" altLang="ko-KR" b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Inst 2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rPr lang="en-US" altLang="ko-KR" b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Store</a:t>
              </a:r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672" y="2160"/>
              <a:ext cx="1091" cy="52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l"/>
              <a:r>
                <a:rPr lang="en-US" altLang="ko-KR" b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Load r1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rPr lang="en-US" altLang="ko-KR" b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Use r1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rPr lang="en-US" altLang="ko-KR" b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Inst 3</a:t>
              </a:r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192" y="2832"/>
              <a:ext cx="2112" cy="52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b="1" i="1">
                  <a:ea typeface="굴림" charset="-127"/>
                  <a:cs typeface="굴림" charset="-127"/>
                </a:rPr>
                <a:t>Can’t move load above store because store might be to same address</a:t>
              </a:r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432" y="2160"/>
              <a:ext cx="14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4278311" y="3733800"/>
            <a:ext cx="5018089" cy="2752726"/>
            <a:chOff x="2496" y="1618"/>
            <a:chExt cx="3161" cy="1734"/>
          </a:xfrm>
        </p:grpSpPr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2688" y="1872"/>
              <a:ext cx="1091" cy="624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l"/>
              <a:r>
                <a:rPr lang="en-US" altLang="ko-KR" b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Load.a r1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rPr lang="en-US" altLang="ko-KR" b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Inst 1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rPr lang="en-US" altLang="ko-KR" b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Inst 2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rPr lang="en-US" altLang="ko-KR" b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Store</a:t>
              </a:r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2688" y="2496"/>
              <a:ext cx="1091" cy="528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l"/>
              <a:r>
                <a:rPr lang="en-US" altLang="ko-KR" b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Load.c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rPr lang="en-US" altLang="ko-KR" b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Use r1</a:t>
              </a:r>
            </a:p>
            <a:p>
              <a:pPr algn="l">
                <a:lnSpc>
                  <a:spcPct val="90000"/>
                </a:lnSpc>
                <a:spcBef>
                  <a:spcPct val="0"/>
                </a:spcBef>
              </a:pPr>
              <a:r>
                <a:rPr lang="en-US" altLang="ko-KR" b="1">
                  <a:solidFill>
                    <a:srgbClr val="660066"/>
                  </a:solidFill>
                  <a:ea typeface="굴림" charset="-127"/>
                  <a:cs typeface="굴림" charset="-127"/>
                </a:rPr>
                <a:t>Inst 3</a:t>
              </a:r>
            </a:p>
          </p:txBody>
        </p:sp>
        <p:sp>
          <p:nvSpPr>
            <p:cNvPr id="12" name="Text Box 13"/>
            <p:cNvSpPr txBox="1">
              <a:spLocks noChangeArrowheads="1"/>
            </p:cNvSpPr>
            <p:nvPr/>
          </p:nvSpPr>
          <p:spPr bwMode="auto">
            <a:xfrm>
              <a:off x="3861" y="1618"/>
              <a:ext cx="1584" cy="52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b="1" i="1" dirty="0">
                  <a:ea typeface="굴림" charset="-127"/>
                  <a:cs typeface="굴림" charset="-127"/>
                </a:rPr>
                <a:t>Data speculative load adds address to address check table</a:t>
              </a:r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 flipH="1">
              <a:off x="3408" y="1920"/>
              <a:ext cx="480" cy="48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4080" y="2194"/>
              <a:ext cx="1488" cy="58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b="1" i="1" dirty="0">
                  <a:ea typeface="굴림" charset="-127"/>
                  <a:cs typeface="굴림" charset="-127"/>
                </a:rPr>
                <a:t>Store invalidates </a:t>
              </a:r>
              <a:r>
                <a:rPr lang="en-US" altLang="ko-KR" b="1" i="1" dirty="0" smtClean="0">
                  <a:ea typeface="굴림" charset="-127"/>
                  <a:cs typeface="굴림" charset="-127"/>
                </a:rPr>
                <a:t>any matching </a:t>
              </a:r>
              <a:r>
                <a:rPr lang="en-US" altLang="ko-KR" b="1" i="1" dirty="0">
                  <a:ea typeface="굴림" charset="-127"/>
                  <a:cs typeface="굴림" charset="-127"/>
                </a:rPr>
                <a:t>loads in address check table</a:t>
              </a:r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 flipH="1" flipV="1">
              <a:off x="3120" y="2400"/>
              <a:ext cx="1008" cy="29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3881" y="2832"/>
              <a:ext cx="1776" cy="52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r>
                <a:rPr lang="en-US" altLang="ko-KR" b="1" i="1" dirty="0">
                  <a:ea typeface="굴림" charset="-127"/>
                  <a:cs typeface="굴림" charset="-127"/>
                </a:rPr>
                <a:t>Check if load invalid (or missing), jump to </a:t>
              </a:r>
              <a:r>
                <a:rPr lang="en-US" altLang="ko-KR" b="1" i="1" dirty="0" err="1">
                  <a:ea typeface="굴림" charset="-127"/>
                  <a:cs typeface="굴림" charset="-127"/>
                </a:rPr>
                <a:t>fixup</a:t>
              </a:r>
              <a:r>
                <a:rPr lang="en-US" altLang="ko-KR" b="1" i="1" dirty="0">
                  <a:ea typeface="굴림" charset="-127"/>
                  <a:cs typeface="굴림" charset="-127"/>
                </a:rPr>
                <a:t> code if so</a:t>
              </a:r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 flipH="1" flipV="1">
              <a:off x="3216" y="2640"/>
              <a:ext cx="720" cy="336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2496" y="2496"/>
              <a:ext cx="14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CGRA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33800"/>
            <a:ext cx="8229600" cy="2590800"/>
          </a:xfrm>
        </p:spPr>
        <p:txBody>
          <a:bodyPr>
            <a:normAutofit/>
          </a:bodyPr>
          <a:lstStyle/>
          <a:p>
            <a:r>
              <a:rPr lang="en-US" dirty="0" smtClean="0"/>
              <a:t>High throughput with a large number of resources</a:t>
            </a:r>
          </a:p>
          <a:p>
            <a:r>
              <a:rPr lang="en-US" dirty="0" smtClean="0"/>
              <a:t>High flexibility with dynamic reconfiguration</a:t>
            </a:r>
          </a:p>
          <a:p>
            <a:r>
              <a:rPr lang="en-US" dirty="0" smtClean="0"/>
              <a:t>Array of </a:t>
            </a:r>
            <a:r>
              <a:rPr lang="en-US" dirty="0" err="1" smtClean="0"/>
              <a:t>PEs</a:t>
            </a:r>
            <a:r>
              <a:rPr lang="en-US" dirty="0" smtClean="0"/>
              <a:t> connected in a mesh-like interconnect</a:t>
            </a:r>
          </a:p>
          <a:p>
            <a:pPr lvl="1"/>
            <a:r>
              <a:rPr lang="en-US" altLang="ko-KR" dirty="0" smtClean="0">
                <a:ea typeface="굴림" charset="-127"/>
                <a:cs typeface="굴림" charset="-127"/>
              </a:rPr>
              <a:t>Sparse interconnect and distributed register files</a:t>
            </a:r>
          </a:p>
          <a:p>
            <a:pPr lvl="1"/>
            <a:r>
              <a:rPr lang="en-US" dirty="0" err="1" smtClean="0"/>
              <a:t>FUs</a:t>
            </a:r>
            <a:r>
              <a:rPr lang="en-US" dirty="0" smtClean="0"/>
              <a:t> can be used for routing</a:t>
            </a:r>
          </a:p>
          <a:p>
            <a:endParaRPr lang="en-US" dirty="0"/>
          </a:p>
        </p:txBody>
      </p:sp>
      <p:pic>
        <p:nvPicPr>
          <p:cNvPr id="5" name="Picture 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1524000"/>
            <a:ext cx="67056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447800" y="0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 : “</a:t>
            </a:r>
            <a:r>
              <a:rPr lang="en-US" sz="1200" dirty="0" smtClean="0"/>
              <a:t>Edge-centric Modulo Scheduling for Coarse-Grained Reconfigurable Architectures” </a:t>
            </a:r>
            <a:r>
              <a:rPr lang="en-US" sz="1200" dirty="0" err="1" smtClean="0"/>
              <a:t>Hyunchul</a:t>
            </a:r>
            <a:r>
              <a:rPr lang="en-US" sz="1200" dirty="0" smtClean="0"/>
              <a:t> Park et al. 2008 </a:t>
            </a:r>
            <a:endParaRPr lang="en-US" sz="12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>
                <a:ea typeface="굴림" charset="-127"/>
                <a:cs typeface="굴림" charset="-127"/>
              </a:rPr>
              <a:t>CGRA : Attractive Alternative to </a:t>
            </a:r>
            <a:r>
              <a:rPr lang="en-US" altLang="ko-KR" dirty="0" err="1" smtClean="0">
                <a:ea typeface="굴림" charset="-127"/>
                <a:cs typeface="굴림" charset="-127"/>
              </a:rPr>
              <a:t>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Suitable for running multimedia applications for future  embedded systems</a:t>
            </a:r>
          </a:p>
          <a:p>
            <a:pPr lvl="1"/>
            <a:r>
              <a:rPr lang="en-US" dirty="0" smtClean="0"/>
              <a:t>High throughput, low power consumption, high flexibility</a:t>
            </a:r>
          </a:p>
          <a:p>
            <a:endParaRPr lang="en-US" dirty="0"/>
          </a:p>
        </p:txBody>
      </p:sp>
      <p:pic>
        <p:nvPicPr>
          <p:cNvPr id="4" name="Picture 5" descr="morphosy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549650"/>
            <a:ext cx="2133600" cy="157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siliconhiv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3549650"/>
            <a:ext cx="2667000" cy="16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adr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77000" y="3397250"/>
            <a:ext cx="2243138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914400" y="5149850"/>
            <a:ext cx="1731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600">
                <a:ea typeface="굴림" charset="-127"/>
                <a:cs typeface="굴림" charset="-127"/>
              </a:rPr>
              <a:t>viterbi at 80Mbps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4022725" y="5149850"/>
            <a:ext cx="147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600" dirty="0">
                <a:ea typeface="굴림" charset="-127"/>
                <a:cs typeface="굴림" charset="-127"/>
              </a:rPr>
              <a:t>h.264 at 30fps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6707188" y="5149850"/>
            <a:ext cx="17795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ko-KR" sz="1600">
                <a:ea typeface="굴림" charset="-127"/>
                <a:cs typeface="굴림" charset="-127"/>
              </a:rPr>
              <a:t>50-60 MOps /mW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838200" y="3092450"/>
            <a:ext cx="7467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ko-KR" sz="1600" dirty="0" smtClean="0">
                <a:ea typeface="굴림" charset="-127"/>
                <a:cs typeface="굴림" charset="-127"/>
              </a:rPr>
              <a:t>            </a:t>
            </a:r>
            <a:r>
              <a:rPr lang="en-US" altLang="ko-KR" sz="1600" dirty="0" err="1" smtClean="0">
                <a:ea typeface="굴림" charset="-127"/>
                <a:cs typeface="굴림" charset="-127"/>
              </a:rPr>
              <a:t>Morphosys</a:t>
            </a:r>
            <a:r>
              <a:rPr lang="en-US" altLang="ko-KR" sz="1600" dirty="0">
                <a:ea typeface="굴림" charset="-127"/>
                <a:cs typeface="굴림" charset="-127"/>
              </a:rPr>
              <a:t>		</a:t>
            </a:r>
            <a:r>
              <a:rPr lang="en-US" altLang="ko-KR" sz="1600" dirty="0" smtClean="0">
                <a:ea typeface="굴림" charset="-127"/>
                <a:cs typeface="굴림" charset="-127"/>
              </a:rPr>
              <a:t>                    </a:t>
            </a:r>
            <a:r>
              <a:rPr lang="en-US" altLang="ko-KR" sz="1600" dirty="0" err="1" smtClean="0">
                <a:ea typeface="굴림" charset="-127"/>
                <a:cs typeface="굴림" charset="-127"/>
              </a:rPr>
              <a:t>SiliconHive</a:t>
            </a:r>
            <a:r>
              <a:rPr lang="en-US" altLang="ko-KR" sz="1600" dirty="0">
                <a:ea typeface="굴림" charset="-127"/>
                <a:cs typeface="굴림" charset="-127"/>
              </a:rPr>
              <a:t>		  </a:t>
            </a:r>
            <a:r>
              <a:rPr lang="en-US" altLang="ko-KR" sz="1600" dirty="0" smtClean="0">
                <a:ea typeface="굴림" charset="-127"/>
                <a:cs typeface="굴림" charset="-127"/>
              </a:rPr>
              <a:t>                          </a:t>
            </a:r>
            <a:r>
              <a:rPr lang="en-US" altLang="ko-KR" sz="1600" dirty="0">
                <a:ea typeface="굴림" charset="-127"/>
                <a:cs typeface="굴림" charset="-127"/>
              </a:rPr>
              <a:t>ADRES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914400" y="5562600"/>
            <a:ext cx="853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273050" indent="-273050" algn="l" latinLnBrk="1">
              <a:spcBef>
                <a:spcPts val="600"/>
              </a:spcBef>
              <a:buClr>
                <a:schemeClr val="accent1"/>
              </a:buClr>
              <a:buSzPct val="76000"/>
              <a:buFont typeface="Wingdings" charset="2"/>
              <a:buChar char="§"/>
            </a:pPr>
            <a:r>
              <a:rPr lang="en-US" altLang="ko-KR" dirty="0" err="1">
                <a:latin typeface="Gill Sans MT" charset="0"/>
                <a:ea typeface="굴림" charset="-127"/>
                <a:cs typeface="굴림" charset="-127"/>
              </a:rPr>
              <a:t>Morphosys</a:t>
            </a:r>
            <a:r>
              <a:rPr lang="en-US" altLang="ko-KR" dirty="0">
                <a:latin typeface="Gill Sans MT" charset="0"/>
                <a:ea typeface="굴림" charset="-127"/>
                <a:cs typeface="굴림" charset="-127"/>
              </a:rPr>
              <a:t>  : 8x8 array with RISC processor</a:t>
            </a:r>
          </a:p>
          <a:p>
            <a:pPr marL="273050" indent="-273050" algn="l" latinLnBrk="1">
              <a:spcBef>
                <a:spcPts val="600"/>
              </a:spcBef>
              <a:buClr>
                <a:schemeClr val="accent1"/>
              </a:buClr>
              <a:buSzPct val="76000"/>
              <a:buFont typeface="Wingdings" charset="2"/>
              <a:buChar char="§"/>
            </a:pPr>
            <a:r>
              <a:rPr lang="en-US" altLang="ko-KR" dirty="0" err="1">
                <a:latin typeface="Gill Sans MT" charset="0"/>
                <a:ea typeface="굴림" charset="-127"/>
                <a:cs typeface="굴림" charset="-127"/>
              </a:rPr>
              <a:t>SiliconHive</a:t>
            </a:r>
            <a:r>
              <a:rPr lang="en-US" altLang="ko-KR" dirty="0">
                <a:latin typeface="Gill Sans MT" charset="0"/>
                <a:ea typeface="굴림" charset="-127"/>
                <a:cs typeface="굴림" charset="-127"/>
              </a:rPr>
              <a:t> : hierarchical systolic array</a:t>
            </a:r>
          </a:p>
          <a:p>
            <a:pPr marL="273050" indent="-273050" algn="l" latinLnBrk="1">
              <a:spcBef>
                <a:spcPts val="600"/>
              </a:spcBef>
              <a:buClr>
                <a:schemeClr val="accent1"/>
              </a:buClr>
              <a:buSzPct val="76000"/>
              <a:buFont typeface="Wingdings" charset="2"/>
              <a:buChar char="§"/>
            </a:pPr>
            <a:r>
              <a:rPr lang="en-US" altLang="ko-KR" dirty="0">
                <a:latin typeface="Gill Sans MT" charset="0"/>
                <a:ea typeface="굴림" charset="-127"/>
                <a:cs typeface="굴림" charset="-127"/>
              </a:rPr>
              <a:t>ADRES       : 4x4 array with tightly coupled VLIW</a:t>
            </a:r>
            <a:endParaRPr lang="en-US" altLang="ko-KR" dirty="0" smtClean="0">
              <a:latin typeface="Gill Sans MT" charset="0"/>
              <a:ea typeface="굴림" charset="-127"/>
              <a:cs typeface="굴림" charset="-127"/>
            </a:endParaRPr>
          </a:p>
          <a:p>
            <a:pPr marL="730250" lvl="1" indent="-273050" algn="l" latinLnBrk="1">
              <a:spcBef>
                <a:spcPts val="600"/>
              </a:spcBef>
              <a:buClr>
                <a:schemeClr val="accent1"/>
              </a:buClr>
              <a:buSzPct val="76000"/>
              <a:buFont typeface="Wingdings" charset="2"/>
              <a:buChar char="§"/>
            </a:pPr>
            <a:endParaRPr lang="en-US" altLang="ko-KR" sz="2400" dirty="0">
              <a:latin typeface="Gill Sans MT" charset="0"/>
              <a:ea typeface="굴림" charset="-127"/>
              <a:cs typeface="굴림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47800" y="0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 : “</a:t>
            </a:r>
            <a:r>
              <a:rPr lang="en-US" sz="1200" dirty="0" smtClean="0"/>
              <a:t>Edge-centric Modulo Scheduling for Coarse-Grained Reconfigurable Architectures” </a:t>
            </a:r>
            <a:r>
              <a:rPr lang="en-US" sz="1200" dirty="0" err="1" smtClean="0"/>
              <a:t>Hyunchul</a:t>
            </a:r>
            <a:r>
              <a:rPr lang="en-US" sz="1200" dirty="0" smtClean="0"/>
              <a:t> Park et al. 2008 </a:t>
            </a:r>
            <a:endParaRPr lang="en-US" sz="12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Compiler Is More Important in CGRA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r>
              <a:rPr lang="en-US" dirty="0" smtClean="0"/>
              <a:t>Compiler is responsible for operand routing </a:t>
            </a:r>
          </a:p>
          <a:p>
            <a:pPr lvl="1"/>
            <a:r>
              <a:rPr lang="en-US" dirty="0" smtClean="0"/>
              <a:t>VLIW : routing is guaranteed by central RF</a:t>
            </a:r>
          </a:p>
          <a:p>
            <a:pPr lvl="1"/>
            <a:r>
              <a:rPr lang="en-US" dirty="0" smtClean="0"/>
              <a:t>CGRA : Multiple possible route</a:t>
            </a:r>
          </a:p>
          <a:p>
            <a:r>
              <a:rPr lang="en-US" dirty="0" smtClean="0"/>
              <a:t>Routing can easily failed by other operations</a:t>
            </a:r>
          </a:p>
          <a:p>
            <a:r>
              <a:rPr lang="en-US" altLang="ko-KR" dirty="0" smtClean="0"/>
              <a:t>An intelligent CGRA compiler is very essential</a:t>
            </a:r>
          </a:p>
          <a:p>
            <a:pPr lvl="1"/>
            <a:r>
              <a:rPr lang="en-US" altLang="ko-KR" dirty="0" smtClean="0"/>
              <a:t>Many researches are going on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grpSp>
        <p:nvGrpSpPr>
          <p:cNvPr id="170" name="Group 169"/>
          <p:cNvGrpSpPr/>
          <p:nvPr/>
        </p:nvGrpSpPr>
        <p:grpSpPr>
          <a:xfrm>
            <a:off x="1676400" y="4468818"/>
            <a:ext cx="6400800" cy="2291062"/>
            <a:chOff x="1676400" y="4267200"/>
            <a:chExt cx="6400800" cy="2291062"/>
          </a:xfrm>
        </p:grpSpPr>
        <p:sp>
          <p:nvSpPr>
            <p:cNvPr id="87" name="Rectangle 4"/>
            <p:cNvSpPr>
              <a:spLocks noChangeArrowheads="1"/>
            </p:cNvSpPr>
            <p:nvPr/>
          </p:nvSpPr>
          <p:spPr bwMode="auto">
            <a:xfrm>
              <a:off x="1676400" y="4688145"/>
              <a:ext cx="2158409" cy="28063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400">
                  <a:ea typeface="굴림" charset="-127"/>
                  <a:cs typeface="굴림" charset="-127"/>
                </a:rPr>
                <a:t>Central</a:t>
              </a:r>
              <a:r>
                <a:rPr lang="en-US" altLang="ko-KR">
                  <a:ea typeface="굴림" charset="-127"/>
                  <a:cs typeface="굴림" charset="-127"/>
                </a:rPr>
                <a:t> </a:t>
              </a:r>
              <a:r>
                <a:rPr lang="en-US" altLang="ko-KR" sz="1400">
                  <a:ea typeface="굴림" charset="-127"/>
                  <a:cs typeface="굴림" charset="-127"/>
                </a:rPr>
                <a:t>RF</a:t>
              </a:r>
            </a:p>
          </p:txBody>
        </p:sp>
        <p:sp>
          <p:nvSpPr>
            <p:cNvPr id="88" name="Line 5"/>
            <p:cNvSpPr>
              <a:spLocks noChangeShapeType="1"/>
            </p:cNvSpPr>
            <p:nvPr/>
          </p:nvSpPr>
          <p:spPr bwMode="auto">
            <a:xfrm flipV="1">
              <a:off x="1825256" y="4968775"/>
              <a:ext cx="0" cy="2104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Line 6"/>
            <p:cNvSpPr>
              <a:spLocks noChangeShapeType="1"/>
            </p:cNvSpPr>
            <p:nvPr/>
          </p:nvSpPr>
          <p:spPr bwMode="auto">
            <a:xfrm flipV="1">
              <a:off x="2495107" y="4968775"/>
              <a:ext cx="1551" cy="2104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Line 7"/>
            <p:cNvSpPr>
              <a:spLocks noChangeShapeType="1"/>
            </p:cNvSpPr>
            <p:nvPr/>
          </p:nvSpPr>
          <p:spPr bwMode="auto">
            <a:xfrm flipV="1">
              <a:off x="3611526" y="4968775"/>
              <a:ext cx="0" cy="2104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8"/>
            <p:cNvSpPr>
              <a:spLocks noChangeShapeType="1"/>
            </p:cNvSpPr>
            <p:nvPr/>
          </p:nvSpPr>
          <p:spPr bwMode="auto">
            <a:xfrm flipV="1">
              <a:off x="3090530" y="4968775"/>
              <a:ext cx="1551" cy="2104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Rectangle 9"/>
            <p:cNvSpPr>
              <a:spLocks noChangeArrowheads="1"/>
            </p:cNvSpPr>
            <p:nvPr/>
          </p:nvSpPr>
          <p:spPr bwMode="auto">
            <a:xfrm>
              <a:off x="5148152" y="4325665"/>
              <a:ext cx="244992" cy="23532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100">
                  <a:ea typeface="굴림" charset="-127"/>
                  <a:cs typeface="굴림" charset="-127"/>
                </a:rPr>
                <a:t>FU</a:t>
              </a:r>
              <a:endParaRPr lang="en-US" altLang="ko-KR" sz="1400">
                <a:ea typeface="굴림" charset="-127"/>
                <a:cs typeface="굴림" charset="-127"/>
              </a:endParaRPr>
            </a:p>
          </p:txBody>
        </p:sp>
        <p:sp>
          <p:nvSpPr>
            <p:cNvPr id="93" name="Rectangle 10"/>
            <p:cNvSpPr>
              <a:spLocks noChangeArrowheads="1"/>
            </p:cNvSpPr>
            <p:nvPr/>
          </p:nvSpPr>
          <p:spPr bwMode="auto">
            <a:xfrm>
              <a:off x="5441212" y="4325665"/>
              <a:ext cx="243442" cy="25286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100">
                  <a:ea typeface="굴림" charset="-127"/>
                  <a:cs typeface="굴림" charset="-127"/>
                </a:rPr>
                <a:t>RF</a:t>
              </a:r>
              <a:endParaRPr lang="en-US" altLang="ko-KR" sz="1400">
                <a:ea typeface="굴림" charset="-127"/>
                <a:cs typeface="굴림" charset="-127"/>
              </a:endParaRPr>
            </a:p>
          </p:txBody>
        </p:sp>
        <p:sp>
          <p:nvSpPr>
            <p:cNvPr id="94" name="Rectangle 11"/>
            <p:cNvSpPr>
              <a:spLocks noChangeArrowheads="1"/>
            </p:cNvSpPr>
            <p:nvPr/>
          </p:nvSpPr>
          <p:spPr bwMode="auto">
            <a:xfrm>
              <a:off x="5100084" y="4267200"/>
              <a:ext cx="634188" cy="38294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/>
              <a:endParaRPr lang="ko-KR" altLang="en-US">
                <a:ea typeface="굴림" charset="-127"/>
                <a:cs typeface="굴림" charset="-127"/>
              </a:endParaRPr>
            </a:p>
          </p:txBody>
        </p:sp>
        <p:cxnSp>
          <p:nvCxnSpPr>
            <p:cNvPr id="95" name="AutoShape 12"/>
            <p:cNvCxnSpPr>
              <a:cxnSpLocks noChangeShapeType="1"/>
              <a:stCxn id="102" idx="0"/>
              <a:endCxn id="94" idx="2"/>
            </p:cNvCxnSpPr>
            <p:nvPr/>
          </p:nvCxnSpPr>
          <p:spPr bwMode="auto">
            <a:xfrm flipV="1">
              <a:off x="5416402" y="4650143"/>
              <a:ext cx="0" cy="1461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96" name="AutoShape 13"/>
            <p:cNvCxnSpPr>
              <a:cxnSpLocks noChangeShapeType="1"/>
              <a:stCxn id="94" idx="3"/>
              <a:endCxn id="99" idx="1"/>
            </p:cNvCxnSpPr>
            <p:nvPr/>
          </p:nvCxnSpPr>
          <p:spPr bwMode="auto">
            <a:xfrm>
              <a:off x="5734272" y="4458672"/>
              <a:ext cx="145755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97" name="Rectangle 14"/>
            <p:cNvSpPr>
              <a:spLocks noChangeArrowheads="1"/>
            </p:cNvSpPr>
            <p:nvPr/>
          </p:nvSpPr>
          <p:spPr bwMode="auto">
            <a:xfrm>
              <a:off x="5929645" y="4325665"/>
              <a:ext cx="243441" cy="23532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100">
                  <a:ea typeface="굴림" charset="-127"/>
                  <a:cs typeface="굴림" charset="-127"/>
                </a:rPr>
                <a:t>FU</a:t>
              </a:r>
              <a:endParaRPr lang="en-US" altLang="ko-KR" sz="1400">
                <a:ea typeface="굴림" charset="-127"/>
                <a:cs typeface="굴림" charset="-127"/>
              </a:endParaRPr>
            </a:p>
          </p:txBody>
        </p:sp>
        <p:sp>
          <p:nvSpPr>
            <p:cNvPr id="98" name="Rectangle 15"/>
            <p:cNvSpPr>
              <a:spLocks noChangeArrowheads="1"/>
            </p:cNvSpPr>
            <p:nvPr/>
          </p:nvSpPr>
          <p:spPr bwMode="auto">
            <a:xfrm>
              <a:off x="6221155" y="4325665"/>
              <a:ext cx="244992" cy="25286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100">
                  <a:ea typeface="굴림" charset="-127"/>
                  <a:cs typeface="굴림" charset="-127"/>
                </a:rPr>
                <a:t>RF</a:t>
              </a:r>
              <a:endParaRPr lang="en-US" altLang="ko-KR" sz="1400">
                <a:ea typeface="굴림" charset="-127"/>
                <a:cs typeface="굴림" charset="-127"/>
              </a:endParaRPr>
            </a:p>
          </p:txBody>
        </p:sp>
        <p:sp>
          <p:nvSpPr>
            <p:cNvPr id="99" name="Rectangle 16"/>
            <p:cNvSpPr>
              <a:spLocks noChangeArrowheads="1"/>
            </p:cNvSpPr>
            <p:nvPr/>
          </p:nvSpPr>
          <p:spPr bwMode="auto">
            <a:xfrm>
              <a:off x="5880027" y="4267200"/>
              <a:ext cx="634187" cy="38294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/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00" name="Rectangle 17"/>
            <p:cNvSpPr>
              <a:spLocks noChangeArrowheads="1"/>
            </p:cNvSpPr>
            <p:nvPr/>
          </p:nvSpPr>
          <p:spPr bwMode="auto">
            <a:xfrm>
              <a:off x="5148152" y="4856231"/>
              <a:ext cx="244992" cy="235319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100">
                  <a:ea typeface="굴림" charset="-127"/>
                  <a:cs typeface="굴림" charset="-127"/>
                </a:rPr>
                <a:t>FU</a:t>
              </a:r>
              <a:endParaRPr lang="en-US" altLang="ko-KR" sz="1400">
                <a:ea typeface="굴림" charset="-127"/>
                <a:cs typeface="굴림" charset="-127"/>
              </a:endParaRPr>
            </a:p>
          </p:txBody>
        </p:sp>
        <p:sp>
          <p:nvSpPr>
            <p:cNvPr id="101" name="Rectangle 18"/>
            <p:cNvSpPr>
              <a:spLocks noChangeArrowheads="1"/>
            </p:cNvSpPr>
            <p:nvPr/>
          </p:nvSpPr>
          <p:spPr bwMode="auto">
            <a:xfrm>
              <a:off x="5441212" y="4856231"/>
              <a:ext cx="243442" cy="25139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100">
                  <a:ea typeface="굴림" charset="-127"/>
                  <a:cs typeface="굴림" charset="-127"/>
                </a:rPr>
                <a:t>RF</a:t>
              </a:r>
              <a:endParaRPr lang="en-US" altLang="ko-KR" sz="1400">
                <a:ea typeface="굴림" charset="-127"/>
                <a:cs typeface="굴림" charset="-127"/>
              </a:endParaRPr>
            </a:p>
          </p:txBody>
        </p:sp>
        <p:sp>
          <p:nvSpPr>
            <p:cNvPr id="102" name="Rectangle 19"/>
            <p:cNvSpPr>
              <a:spLocks noChangeArrowheads="1"/>
            </p:cNvSpPr>
            <p:nvPr/>
          </p:nvSpPr>
          <p:spPr bwMode="auto">
            <a:xfrm>
              <a:off x="5100084" y="4796304"/>
              <a:ext cx="634188" cy="38294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/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03" name="Rectangle 20"/>
            <p:cNvSpPr>
              <a:spLocks noChangeArrowheads="1"/>
            </p:cNvSpPr>
            <p:nvPr/>
          </p:nvSpPr>
          <p:spPr bwMode="auto">
            <a:xfrm>
              <a:off x="5929645" y="4856231"/>
              <a:ext cx="243441" cy="235319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100">
                  <a:ea typeface="굴림" charset="-127"/>
                  <a:cs typeface="굴림" charset="-127"/>
                </a:rPr>
                <a:t>FU</a:t>
              </a:r>
              <a:endParaRPr lang="en-US" altLang="ko-KR" sz="1400">
                <a:ea typeface="굴림" charset="-127"/>
                <a:cs typeface="굴림" charset="-127"/>
              </a:endParaRPr>
            </a:p>
          </p:txBody>
        </p:sp>
        <p:sp>
          <p:nvSpPr>
            <p:cNvPr id="104" name="Rectangle 21"/>
            <p:cNvSpPr>
              <a:spLocks noChangeArrowheads="1"/>
            </p:cNvSpPr>
            <p:nvPr/>
          </p:nvSpPr>
          <p:spPr bwMode="auto">
            <a:xfrm>
              <a:off x="6221155" y="4856231"/>
              <a:ext cx="244992" cy="25139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100">
                  <a:ea typeface="굴림" charset="-127"/>
                  <a:cs typeface="굴림" charset="-127"/>
                </a:rPr>
                <a:t>RF</a:t>
              </a:r>
              <a:endParaRPr lang="en-US" altLang="ko-KR" sz="1400">
                <a:ea typeface="굴림" charset="-127"/>
                <a:cs typeface="굴림" charset="-127"/>
              </a:endParaRPr>
            </a:p>
          </p:txBody>
        </p:sp>
        <p:sp>
          <p:nvSpPr>
            <p:cNvPr id="105" name="Rectangle 22"/>
            <p:cNvSpPr>
              <a:spLocks noChangeArrowheads="1"/>
            </p:cNvSpPr>
            <p:nvPr/>
          </p:nvSpPr>
          <p:spPr bwMode="auto">
            <a:xfrm>
              <a:off x="5880027" y="4796304"/>
              <a:ext cx="634187" cy="38294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/>
              <a:endParaRPr lang="ko-KR" altLang="en-US">
                <a:ea typeface="굴림" charset="-127"/>
                <a:cs typeface="굴림" charset="-127"/>
              </a:endParaRPr>
            </a:p>
          </p:txBody>
        </p:sp>
        <p:cxnSp>
          <p:nvCxnSpPr>
            <p:cNvPr id="106" name="AutoShape 23"/>
            <p:cNvCxnSpPr>
              <a:cxnSpLocks noChangeShapeType="1"/>
              <a:stCxn id="102" idx="3"/>
              <a:endCxn id="105" idx="1"/>
            </p:cNvCxnSpPr>
            <p:nvPr/>
          </p:nvCxnSpPr>
          <p:spPr bwMode="auto">
            <a:xfrm>
              <a:off x="5734272" y="4987776"/>
              <a:ext cx="145755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107" name="AutoShape 24"/>
            <p:cNvCxnSpPr>
              <a:cxnSpLocks noChangeShapeType="1"/>
              <a:stCxn id="99" idx="2"/>
              <a:endCxn id="105" idx="0"/>
            </p:cNvCxnSpPr>
            <p:nvPr/>
          </p:nvCxnSpPr>
          <p:spPr bwMode="auto">
            <a:xfrm>
              <a:off x="6197895" y="4650143"/>
              <a:ext cx="0" cy="1461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108" name="Rectangle 25"/>
            <p:cNvSpPr>
              <a:spLocks noChangeArrowheads="1"/>
            </p:cNvSpPr>
            <p:nvPr/>
          </p:nvSpPr>
          <p:spPr bwMode="auto">
            <a:xfrm>
              <a:off x="3462670" y="5179247"/>
              <a:ext cx="372140" cy="28063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400">
                  <a:ea typeface="굴림" charset="-127"/>
                  <a:cs typeface="굴림" charset="-127"/>
                </a:rPr>
                <a:t>FU</a:t>
              </a:r>
            </a:p>
          </p:txBody>
        </p:sp>
        <p:sp>
          <p:nvSpPr>
            <p:cNvPr id="109" name="Rectangle 26"/>
            <p:cNvSpPr>
              <a:spLocks noChangeArrowheads="1"/>
            </p:cNvSpPr>
            <p:nvPr/>
          </p:nvSpPr>
          <p:spPr bwMode="auto">
            <a:xfrm>
              <a:off x="2867247" y="5179247"/>
              <a:ext cx="372140" cy="28063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400">
                  <a:ea typeface="굴림" charset="-127"/>
                  <a:cs typeface="굴림" charset="-127"/>
                </a:rPr>
                <a:t>FU</a:t>
              </a:r>
            </a:p>
          </p:txBody>
        </p:sp>
        <p:sp>
          <p:nvSpPr>
            <p:cNvPr id="110" name="Rectangle 27"/>
            <p:cNvSpPr>
              <a:spLocks noChangeArrowheads="1"/>
            </p:cNvSpPr>
            <p:nvPr/>
          </p:nvSpPr>
          <p:spPr bwMode="auto">
            <a:xfrm>
              <a:off x="2271823" y="5179247"/>
              <a:ext cx="372140" cy="28063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400">
                  <a:ea typeface="굴림" charset="-127"/>
                  <a:cs typeface="굴림" charset="-127"/>
                </a:rPr>
                <a:t>FU</a:t>
              </a:r>
            </a:p>
          </p:txBody>
        </p:sp>
        <p:sp>
          <p:nvSpPr>
            <p:cNvPr id="111" name="Rectangle 28"/>
            <p:cNvSpPr>
              <a:spLocks noChangeArrowheads="1"/>
            </p:cNvSpPr>
            <p:nvPr/>
          </p:nvSpPr>
          <p:spPr bwMode="auto">
            <a:xfrm>
              <a:off x="1676400" y="5179247"/>
              <a:ext cx="372140" cy="28063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400">
                  <a:ea typeface="굴림" charset="-127"/>
                  <a:cs typeface="굴림" charset="-127"/>
                </a:rPr>
                <a:t>FU</a:t>
              </a:r>
            </a:p>
          </p:txBody>
        </p:sp>
        <p:sp>
          <p:nvSpPr>
            <p:cNvPr id="112" name="Text Box 29"/>
            <p:cNvSpPr txBox="1">
              <a:spLocks noChangeArrowheads="1"/>
            </p:cNvSpPr>
            <p:nvPr/>
          </p:nvSpPr>
          <p:spPr bwMode="auto">
            <a:xfrm>
              <a:off x="1783391" y="6221626"/>
              <a:ext cx="1876203" cy="309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altLang="ko-KR" sz="1600" dirty="0">
                  <a:ea typeface="굴림" charset="-127"/>
                  <a:cs typeface="굴림" charset="-127"/>
                </a:rPr>
                <a:t>Conventional VLIW</a:t>
              </a:r>
            </a:p>
          </p:txBody>
        </p:sp>
        <p:sp>
          <p:nvSpPr>
            <p:cNvPr id="113" name="Text Box 30"/>
            <p:cNvSpPr txBox="1">
              <a:spLocks noChangeArrowheads="1"/>
            </p:cNvSpPr>
            <p:nvPr/>
          </p:nvSpPr>
          <p:spPr bwMode="auto">
            <a:xfrm>
              <a:off x="6216502" y="6248400"/>
              <a:ext cx="752032" cy="309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altLang="ko-KR" sz="1600" dirty="0">
                  <a:ea typeface="굴림" charset="-127"/>
                  <a:cs typeface="굴림" charset="-127"/>
                </a:rPr>
                <a:t>CGRA</a:t>
              </a:r>
            </a:p>
          </p:txBody>
        </p:sp>
        <p:sp>
          <p:nvSpPr>
            <p:cNvPr id="114" name="Rectangle 9"/>
            <p:cNvSpPr>
              <a:spLocks noChangeArrowheads="1"/>
            </p:cNvSpPr>
            <p:nvPr/>
          </p:nvSpPr>
          <p:spPr bwMode="auto">
            <a:xfrm>
              <a:off x="6711138" y="4325665"/>
              <a:ext cx="244992" cy="23532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100">
                  <a:ea typeface="굴림" charset="-127"/>
                  <a:cs typeface="굴림" charset="-127"/>
                </a:rPr>
                <a:t>FU</a:t>
              </a:r>
              <a:endParaRPr lang="en-US" altLang="ko-KR" sz="1400">
                <a:ea typeface="굴림" charset="-127"/>
                <a:cs typeface="굴림" charset="-127"/>
              </a:endParaRPr>
            </a:p>
          </p:txBody>
        </p:sp>
        <p:sp>
          <p:nvSpPr>
            <p:cNvPr id="115" name="Rectangle 10"/>
            <p:cNvSpPr>
              <a:spLocks noChangeArrowheads="1"/>
            </p:cNvSpPr>
            <p:nvPr/>
          </p:nvSpPr>
          <p:spPr bwMode="auto">
            <a:xfrm>
              <a:off x="7004198" y="4325665"/>
              <a:ext cx="243442" cy="25286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100">
                  <a:ea typeface="굴림" charset="-127"/>
                  <a:cs typeface="굴림" charset="-127"/>
                </a:rPr>
                <a:t>RF</a:t>
              </a:r>
              <a:endParaRPr lang="en-US" altLang="ko-KR" sz="1400">
                <a:ea typeface="굴림" charset="-127"/>
                <a:cs typeface="굴림" charset="-127"/>
              </a:endParaRPr>
            </a:p>
          </p:txBody>
        </p:sp>
        <p:sp>
          <p:nvSpPr>
            <p:cNvPr id="116" name="Rectangle 11"/>
            <p:cNvSpPr>
              <a:spLocks noChangeArrowheads="1"/>
            </p:cNvSpPr>
            <p:nvPr/>
          </p:nvSpPr>
          <p:spPr bwMode="auto">
            <a:xfrm>
              <a:off x="6663070" y="4267200"/>
              <a:ext cx="634188" cy="38294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/>
              <a:endParaRPr lang="ko-KR" altLang="en-US">
                <a:ea typeface="굴림" charset="-127"/>
                <a:cs typeface="굴림" charset="-127"/>
              </a:endParaRPr>
            </a:p>
          </p:txBody>
        </p:sp>
        <p:cxnSp>
          <p:nvCxnSpPr>
            <p:cNvPr id="117" name="AutoShape 12"/>
            <p:cNvCxnSpPr>
              <a:cxnSpLocks noChangeShapeType="1"/>
              <a:stCxn id="124" idx="0"/>
              <a:endCxn id="116" idx="2"/>
            </p:cNvCxnSpPr>
            <p:nvPr/>
          </p:nvCxnSpPr>
          <p:spPr bwMode="auto">
            <a:xfrm flipV="1">
              <a:off x="6979388" y="4650143"/>
              <a:ext cx="0" cy="1461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118" name="AutoShape 13"/>
            <p:cNvCxnSpPr>
              <a:cxnSpLocks noChangeShapeType="1"/>
              <a:stCxn id="116" idx="3"/>
              <a:endCxn id="121" idx="1"/>
            </p:cNvCxnSpPr>
            <p:nvPr/>
          </p:nvCxnSpPr>
          <p:spPr bwMode="auto">
            <a:xfrm>
              <a:off x="7297258" y="4458672"/>
              <a:ext cx="145755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119" name="Rectangle 14"/>
            <p:cNvSpPr>
              <a:spLocks noChangeArrowheads="1"/>
            </p:cNvSpPr>
            <p:nvPr/>
          </p:nvSpPr>
          <p:spPr bwMode="auto">
            <a:xfrm>
              <a:off x="7492631" y="4325665"/>
              <a:ext cx="243441" cy="23532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100">
                  <a:ea typeface="굴림" charset="-127"/>
                  <a:cs typeface="굴림" charset="-127"/>
                </a:rPr>
                <a:t>FU</a:t>
              </a:r>
              <a:endParaRPr lang="en-US" altLang="ko-KR" sz="1400">
                <a:ea typeface="굴림" charset="-127"/>
                <a:cs typeface="굴림" charset="-127"/>
              </a:endParaRPr>
            </a:p>
          </p:txBody>
        </p:sp>
        <p:sp>
          <p:nvSpPr>
            <p:cNvPr id="120" name="Rectangle 15"/>
            <p:cNvSpPr>
              <a:spLocks noChangeArrowheads="1"/>
            </p:cNvSpPr>
            <p:nvPr/>
          </p:nvSpPr>
          <p:spPr bwMode="auto">
            <a:xfrm>
              <a:off x="7784141" y="4325665"/>
              <a:ext cx="244992" cy="25286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100">
                  <a:ea typeface="굴림" charset="-127"/>
                  <a:cs typeface="굴림" charset="-127"/>
                </a:rPr>
                <a:t>RF</a:t>
              </a:r>
              <a:endParaRPr lang="en-US" altLang="ko-KR" sz="1400">
                <a:ea typeface="굴림" charset="-127"/>
                <a:cs typeface="굴림" charset="-127"/>
              </a:endParaRPr>
            </a:p>
          </p:txBody>
        </p:sp>
        <p:sp>
          <p:nvSpPr>
            <p:cNvPr id="121" name="Rectangle 16"/>
            <p:cNvSpPr>
              <a:spLocks noChangeArrowheads="1"/>
            </p:cNvSpPr>
            <p:nvPr/>
          </p:nvSpPr>
          <p:spPr bwMode="auto">
            <a:xfrm>
              <a:off x="7443013" y="4267200"/>
              <a:ext cx="634187" cy="38294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/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22" name="Rectangle 17"/>
            <p:cNvSpPr>
              <a:spLocks noChangeArrowheads="1"/>
            </p:cNvSpPr>
            <p:nvPr/>
          </p:nvSpPr>
          <p:spPr bwMode="auto">
            <a:xfrm>
              <a:off x="6711138" y="4856231"/>
              <a:ext cx="244992" cy="235319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100">
                  <a:ea typeface="굴림" charset="-127"/>
                  <a:cs typeface="굴림" charset="-127"/>
                </a:rPr>
                <a:t>FU</a:t>
              </a:r>
              <a:endParaRPr lang="en-US" altLang="ko-KR" sz="1400">
                <a:ea typeface="굴림" charset="-127"/>
                <a:cs typeface="굴림" charset="-127"/>
              </a:endParaRPr>
            </a:p>
          </p:txBody>
        </p:sp>
        <p:sp>
          <p:nvSpPr>
            <p:cNvPr id="123" name="Rectangle 18"/>
            <p:cNvSpPr>
              <a:spLocks noChangeArrowheads="1"/>
            </p:cNvSpPr>
            <p:nvPr/>
          </p:nvSpPr>
          <p:spPr bwMode="auto">
            <a:xfrm>
              <a:off x="7004198" y="4856231"/>
              <a:ext cx="243442" cy="25139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100">
                  <a:ea typeface="굴림" charset="-127"/>
                  <a:cs typeface="굴림" charset="-127"/>
                </a:rPr>
                <a:t>RF</a:t>
              </a:r>
              <a:endParaRPr lang="en-US" altLang="ko-KR" sz="1400">
                <a:ea typeface="굴림" charset="-127"/>
                <a:cs typeface="굴림" charset="-127"/>
              </a:endParaRPr>
            </a:p>
          </p:txBody>
        </p:sp>
        <p:sp>
          <p:nvSpPr>
            <p:cNvPr id="124" name="Rectangle 19"/>
            <p:cNvSpPr>
              <a:spLocks noChangeArrowheads="1"/>
            </p:cNvSpPr>
            <p:nvPr/>
          </p:nvSpPr>
          <p:spPr bwMode="auto">
            <a:xfrm>
              <a:off x="6663070" y="4796304"/>
              <a:ext cx="634188" cy="38294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/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25" name="Rectangle 20"/>
            <p:cNvSpPr>
              <a:spLocks noChangeArrowheads="1"/>
            </p:cNvSpPr>
            <p:nvPr/>
          </p:nvSpPr>
          <p:spPr bwMode="auto">
            <a:xfrm>
              <a:off x="7492631" y="4856231"/>
              <a:ext cx="243441" cy="235319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100">
                  <a:ea typeface="굴림" charset="-127"/>
                  <a:cs typeface="굴림" charset="-127"/>
                </a:rPr>
                <a:t>FU</a:t>
              </a:r>
              <a:endParaRPr lang="en-US" altLang="ko-KR" sz="1400">
                <a:ea typeface="굴림" charset="-127"/>
                <a:cs typeface="굴림" charset="-127"/>
              </a:endParaRPr>
            </a:p>
          </p:txBody>
        </p:sp>
        <p:sp>
          <p:nvSpPr>
            <p:cNvPr id="126" name="Rectangle 21"/>
            <p:cNvSpPr>
              <a:spLocks noChangeArrowheads="1"/>
            </p:cNvSpPr>
            <p:nvPr/>
          </p:nvSpPr>
          <p:spPr bwMode="auto">
            <a:xfrm>
              <a:off x="7784141" y="4856231"/>
              <a:ext cx="244992" cy="25139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100">
                  <a:ea typeface="굴림" charset="-127"/>
                  <a:cs typeface="굴림" charset="-127"/>
                </a:rPr>
                <a:t>RF</a:t>
              </a:r>
              <a:endParaRPr lang="en-US" altLang="ko-KR" sz="1400">
                <a:ea typeface="굴림" charset="-127"/>
                <a:cs typeface="굴림" charset="-127"/>
              </a:endParaRPr>
            </a:p>
          </p:txBody>
        </p:sp>
        <p:sp>
          <p:nvSpPr>
            <p:cNvPr id="127" name="Rectangle 22"/>
            <p:cNvSpPr>
              <a:spLocks noChangeArrowheads="1"/>
            </p:cNvSpPr>
            <p:nvPr/>
          </p:nvSpPr>
          <p:spPr bwMode="auto">
            <a:xfrm>
              <a:off x="7443013" y="4796304"/>
              <a:ext cx="634187" cy="38294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/>
              <a:endParaRPr lang="ko-KR" altLang="en-US">
                <a:ea typeface="굴림" charset="-127"/>
                <a:cs typeface="굴림" charset="-127"/>
              </a:endParaRPr>
            </a:p>
          </p:txBody>
        </p:sp>
        <p:cxnSp>
          <p:nvCxnSpPr>
            <p:cNvPr id="128" name="AutoShape 23"/>
            <p:cNvCxnSpPr>
              <a:cxnSpLocks noChangeShapeType="1"/>
              <a:stCxn id="124" idx="3"/>
              <a:endCxn id="127" idx="1"/>
            </p:cNvCxnSpPr>
            <p:nvPr/>
          </p:nvCxnSpPr>
          <p:spPr bwMode="auto">
            <a:xfrm>
              <a:off x="7297258" y="4987776"/>
              <a:ext cx="145755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129" name="AutoShape 24"/>
            <p:cNvCxnSpPr>
              <a:cxnSpLocks noChangeShapeType="1"/>
              <a:stCxn id="121" idx="2"/>
              <a:endCxn id="127" idx="0"/>
            </p:cNvCxnSpPr>
            <p:nvPr/>
          </p:nvCxnSpPr>
          <p:spPr bwMode="auto">
            <a:xfrm>
              <a:off x="7760881" y="4650143"/>
              <a:ext cx="0" cy="1461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130" name="Rectangle 9"/>
            <p:cNvSpPr>
              <a:spLocks noChangeArrowheads="1"/>
            </p:cNvSpPr>
            <p:nvPr/>
          </p:nvSpPr>
          <p:spPr bwMode="auto">
            <a:xfrm>
              <a:off x="5148152" y="5378027"/>
              <a:ext cx="244992" cy="23532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100">
                  <a:ea typeface="굴림" charset="-127"/>
                  <a:cs typeface="굴림" charset="-127"/>
                </a:rPr>
                <a:t>FU</a:t>
              </a:r>
              <a:endParaRPr lang="en-US" altLang="ko-KR" sz="1400">
                <a:ea typeface="굴림" charset="-127"/>
                <a:cs typeface="굴림" charset="-127"/>
              </a:endParaRPr>
            </a:p>
          </p:txBody>
        </p:sp>
        <p:sp>
          <p:nvSpPr>
            <p:cNvPr id="131" name="Rectangle 10"/>
            <p:cNvSpPr>
              <a:spLocks noChangeArrowheads="1"/>
            </p:cNvSpPr>
            <p:nvPr/>
          </p:nvSpPr>
          <p:spPr bwMode="auto">
            <a:xfrm>
              <a:off x="5441212" y="5378027"/>
              <a:ext cx="243442" cy="25286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100">
                  <a:ea typeface="굴림" charset="-127"/>
                  <a:cs typeface="굴림" charset="-127"/>
                </a:rPr>
                <a:t>RF</a:t>
              </a:r>
              <a:endParaRPr lang="en-US" altLang="ko-KR" sz="1400">
                <a:ea typeface="굴림" charset="-127"/>
                <a:cs typeface="굴림" charset="-127"/>
              </a:endParaRPr>
            </a:p>
          </p:txBody>
        </p:sp>
        <p:sp>
          <p:nvSpPr>
            <p:cNvPr id="132" name="Rectangle 11"/>
            <p:cNvSpPr>
              <a:spLocks noChangeArrowheads="1"/>
            </p:cNvSpPr>
            <p:nvPr/>
          </p:nvSpPr>
          <p:spPr bwMode="auto">
            <a:xfrm>
              <a:off x="5100084" y="5319562"/>
              <a:ext cx="634188" cy="38294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/>
              <a:endParaRPr lang="ko-KR" altLang="en-US">
                <a:ea typeface="굴림" charset="-127"/>
                <a:cs typeface="굴림" charset="-127"/>
              </a:endParaRPr>
            </a:p>
          </p:txBody>
        </p:sp>
        <p:cxnSp>
          <p:nvCxnSpPr>
            <p:cNvPr id="133" name="AutoShape 12"/>
            <p:cNvCxnSpPr>
              <a:cxnSpLocks noChangeShapeType="1"/>
              <a:stCxn id="140" idx="0"/>
              <a:endCxn id="132" idx="2"/>
            </p:cNvCxnSpPr>
            <p:nvPr/>
          </p:nvCxnSpPr>
          <p:spPr bwMode="auto">
            <a:xfrm flipV="1">
              <a:off x="5416402" y="5702505"/>
              <a:ext cx="0" cy="1461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134" name="AutoShape 13"/>
            <p:cNvCxnSpPr>
              <a:cxnSpLocks noChangeShapeType="1"/>
              <a:stCxn id="132" idx="3"/>
              <a:endCxn id="137" idx="1"/>
            </p:cNvCxnSpPr>
            <p:nvPr/>
          </p:nvCxnSpPr>
          <p:spPr bwMode="auto">
            <a:xfrm>
              <a:off x="5734272" y="5511034"/>
              <a:ext cx="145755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135" name="Rectangle 14"/>
            <p:cNvSpPr>
              <a:spLocks noChangeArrowheads="1"/>
            </p:cNvSpPr>
            <p:nvPr/>
          </p:nvSpPr>
          <p:spPr bwMode="auto">
            <a:xfrm>
              <a:off x="5929645" y="5378027"/>
              <a:ext cx="243441" cy="23532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100">
                  <a:ea typeface="굴림" charset="-127"/>
                  <a:cs typeface="굴림" charset="-127"/>
                </a:rPr>
                <a:t>FU</a:t>
              </a:r>
              <a:endParaRPr lang="en-US" altLang="ko-KR" sz="1400">
                <a:ea typeface="굴림" charset="-127"/>
                <a:cs typeface="굴림" charset="-127"/>
              </a:endParaRPr>
            </a:p>
          </p:txBody>
        </p:sp>
        <p:sp>
          <p:nvSpPr>
            <p:cNvPr id="136" name="Rectangle 15"/>
            <p:cNvSpPr>
              <a:spLocks noChangeArrowheads="1"/>
            </p:cNvSpPr>
            <p:nvPr/>
          </p:nvSpPr>
          <p:spPr bwMode="auto">
            <a:xfrm>
              <a:off x="6221155" y="5378027"/>
              <a:ext cx="244992" cy="25286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100">
                  <a:ea typeface="굴림" charset="-127"/>
                  <a:cs typeface="굴림" charset="-127"/>
                </a:rPr>
                <a:t>RF</a:t>
              </a:r>
              <a:endParaRPr lang="en-US" altLang="ko-KR" sz="1400">
                <a:ea typeface="굴림" charset="-127"/>
                <a:cs typeface="굴림" charset="-127"/>
              </a:endParaRPr>
            </a:p>
          </p:txBody>
        </p:sp>
        <p:sp>
          <p:nvSpPr>
            <p:cNvPr id="137" name="Rectangle 16"/>
            <p:cNvSpPr>
              <a:spLocks noChangeArrowheads="1"/>
            </p:cNvSpPr>
            <p:nvPr/>
          </p:nvSpPr>
          <p:spPr bwMode="auto">
            <a:xfrm>
              <a:off x="5880027" y="5319562"/>
              <a:ext cx="634187" cy="38294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/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38" name="Rectangle 17"/>
            <p:cNvSpPr>
              <a:spLocks noChangeArrowheads="1"/>
            </p:cNvSpPr>
            <p:nvPr/>
          </p:nvSpPr>
          <p:spPr bwMode="auto">
            <a:xfrm>
              <a:off x="5148152" y="5908593"/>
              <a:ext cx="244992" cy="235319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100">
                  <a:ea typeface="굴림" charset="-127"/>
                  <a:cs typeface="굴림" charset="-127"/>
                </a:rPr>
                <a:t>FU</a:t>
              </a:r>
              <a:endParaRPr lang="en-US" altLang="ko-KR" sz="1400">
                <a:ea typeface="굴림" charset="-127"/>
                <a:cs typeface="굴림" charset="-127"/>
              </a:endParaRPr>
            </a:p>
          </p:txBody>
        </p:sp>
        <p:sp>
          <p:nvSpPr>
            <p:cNvPr id="139" name="Rectangle 18"/>
            <p:cNvSpPr>
              <a:spLocks noChangeArrowheads="1"/>
            </p:cNvSpPr>
            <p:nvPr/>
          </p:nvSpPr>
          <p:spPr bwMode="auto">
            <a:xfrm>
              <a:off x="5441212" y="5908593"/>
              <a:ext cx="243442" cy="25139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100">
                  <a:ea typeface="굴림" charset="-127"/>
                  <a:cs typeface="굴림" charset="-127"/>
                </a:rPr>
                <a:t>RF</a:t>
              </a:r>
              <a:endParaRPr lang="en-US" altLang="ko-KR" sz="1400">
                <a:ea typeface="굴림" charset="-127"/>
                <a:cs typeface="굴림" charset="-127"/>
              </a:endParaRPr>
            </a:p>
          </p:txBody>
        </p:sp>
        <p:sp>
          <p:nvSpPr>
            <p:cNvPr id="140" name="Rectangle 19"/>
            <p:cNvSpPr>
              <a:spLocks noChangeArrowheads="1"/>
            </p:cNvSpPr>
            <p:nvPr/>
          </p:nvSpPr>
          <p:spPr bwMode="auto">
            <a:xfrm>
              <a:off x="5100084" y="5848667"/>
              <a:ext cx="634188" cy="38294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/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41" name="Rectangle 20"/>
            <p:cNvSpPr>
              <a:spLocks noChangeArrowheads="1"/>
            </p:cNvSpPr>
            <p:nvPr/>
          </p:nvSpPr>
          <p:spPr bwMode="auto">
            <a:xfrm>
              <a:off x="5929645" y="5908593"/>
              <a:ext cx="243441" cy="235319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100">
                  <a:ea typeface="굴림" charset="-127"/>
                  <a:cs typeface="굴림" charset="-127"/>
                </a:rPr>
                <a:t>FU</a:t>
              </a:r>
              <a:endParaRPr lang="en-US" altLang="ko-KR" sz="1400">
                <a:ea typeface="굴림" charset="-127"/>
                <a:cs typeface="굴림" charset="-127"/>
              </a:endParaRPr>
            </a:p>
          </p:txBody>
        </p:sp>
        <p:sp>
          <p:nvSpPr>
            <p:cNvPr id="142" name="Rectangle 21"/>
            <p:cNvSpPr>
              <a:spLocks noChangeArrowheads="1"/>
            </p:cNvSpPr>
            <p:nvPr/>
          </p:nvSpPr>
          <p:spPr bwMode="auto">
            <a:xfrm>
              <a:off x="6221155" y="5908593"/>
              <a:ext cx="244992" cy="25139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100">
                  <a:ea typeface="굴림" charset="-127"/>
                  <a:cs typeface="굴림" charset="-127"/>
                </a:rPr>
                <a:t>RF</a:t>
              </a:r>
              <a:endParaRPr lang="en-US" altLang="ko-KR" sz="1400">
                <a:ea typeface="굴림" charset="-127"/>
                <a:cs typeface="굴림" charset="-127"/>
              </a:endParaRPr>
            </a:p>
          </p:txBody>
        </p:sp>
        <p:sp>
          <p:nvSpPr>
            <p:cNvPr id="143" name="Rectangle 22"/>
            <p:cNvSpPr>
              <a:spLocks noChangeArrowheads="1"/>
            </p:cNvSpPr>
            <p:nvPr/>
          </p:nvSpPr>
          <p:spPr bwMode="auto">
            <a:xfrm>
              <a:off x="5880027" y="5848667"/>
              <a:ext cx="634187" cy="38294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/>
              <a:endParaRPr lang="ko-KR" altLang="en-US">
                <a:ea typeface="굴림" charset="-127"/>
                <a:cs typeface="굴림" charset="-127"/>
              </a:endParaRPr>
            </a:p>
          </p:txBody>
        </p:sp>
        <p:cxnSp>
          <p:nvCxnSpPr>
            <p:cNvPr id="144" name="AutoShape 23"/>
            <p:cNvCxnSpPr>
              <a:cxnSpLocks noChangeShapeType="1"/>
              <a:stCxn id="140" idx="3"/>
              <a:endCxn id="143" idx="1"/>
            </p:cNvCxnSpPr>
            <p:nvPr/>
          </p:nvCxnSpPr>
          <p:spPr bwMode="auto">
            <a:xfrm>
              <a:off x="5734272" y="6040139"/>
              <a:ext cx="145755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145" name="AutoShape 24"/>
            <p:cNvCxnSpPr>
              <a:cxnSpLocks noChangeShapeType="1"/>
              <a:stCxn id="137" idx="2"/>
              <a:endCxn id="143" idx="0"/>
            </p:cNvCxnSpPr>
            <p:nvPr/>
          </p:nvCxnSpPr>
          <p:spPr bwMode="auto">
            <a:xfrm>
              <a:off x="6197895" y="5702505"/>
              <a:ext cx="0" cy="1461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146" name="Rectangle 9"/>
            <p:cNvSpPr>
              <a:spLocks noChangeArrowheads="1"/>
            </p:cNvSpPr>
            <p:nvPr/>
          </p:nvSpPr>
          <p:spPr bwMode="auto">
            <a:xfrm>
              <a:off x="6711138" y="5378027"/>
              <a:ext cx="244992" cy="23532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100">
                  <a:ea typeface="굴림" charset="-127"/>
                  <a:cs typeface="굴림" charset="-127"/>
                </a:rPr>
                <a:t>FU</a:t>
              </a:r>
              <a:endParaRPr lang="en-US" altLang="ko-KR" sz="1400">
                <a:ea typeface="굴림" charset="-127"/>
                <a:cs typeface="굴림" charset="-127"/>
              </a:endParaRPr>
            </a:p>
          </p:txBody>
        </p:sp>
        <p:sp>
          <p:nvSpPr>
            <p:cNvPr id="147" name="Rectangle 10"/>
            <p:cNvSpPr>
              <a:spLocks noChangeArrowheads="1"/>
            </p:cNvSpPr>
            <p:nvPr/>
          </p:nvSpPr>
          <p:spPr bwMode="auto">
            <a:xfrm>
              <a:off x="7004198" y="5378027"/>
              <a:ext cx="243442" cy="25286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100">
                  <a:ea typeface="굴림" charset="-127"/>
                  <a:cs typeface="굴림" charset="-127"/>
                </a:rPr>
                <a:t>RF</a:t>
              </a:r>
              <a:endParaRPr lang="en-US" altLang="ko-KR" sz="1400">
                <a:ea typeface="굴림" charset="-127"/>
                <a:cs typeface="굴림" charset="-127"/>
              </a:endParaRPr>
            </a:p>
          </p:txBody>
        </p:sp>
        <p:sp>
          <p:nvSpPr>
            <p:cNvPr id="148" name="Rectangle 11"/>
            <p:cNvSpPr>
              <a:spLocks noChangeArrowheads="1"/>
            </p:cNvSpPr>
            <p:nvPr/>
          </p:nvSpPr>
          <p:spPr bwMode="auto">
            <a:xfrm>
              <a:off x="6663070" y="5319562"/>
              <a:ext cx="634188" cy="38294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/>
              <a:endParaRPr lang="ko-KR" altLang="en-US">
                <a:ea typeface="굴림" charset="-127"/>
                <a:cs typeface="굴림" charset="-127"/>
              </a:endParaRPr>
            </a:p>
          </p:txBody>
        </p:sp>
        <p:cxnSp>
          <p:nvCxnSpPr>
            <p:cNvPr id="149" name="AutoShape 12"/>
            <p:cNvCxnSpPr>
              <a:cxnSpLocks noChangeShapeType="1"/>
              <a:stCxn id="156" idx="0"/>
              <a:endCxn id="148" idx="2"/>
            </p:cNvCxnSpPr>
            <p:nvPr/>
          </p:nvCxnSpPr>
          <p:spPr bwMode="auto">
            <a:xfrm flipV="1">
              <a:off x="6979388" y="5702505"/>
              <a:ext cx="0" cy="1461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150" name="AutoShape 13"/>
            <p:cNvCxnSpPr>
              <a:cxnSpLocks noChangeShapeType="1"/>
              <a:stCxn id="148" idx="3"/>
              <a:endCxn id="153" idx="1"/>
            </p:cNvCxnSpPr>
            <p:nvPr/>
          </p:nvCxnSpPr>
          <p:spPr bwMode="auto">
            <a:xfrm>
              <a:off x="7297258" y="5511034"/>
              <a:ext cx="145755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151" name="Rectangle 14"/>
            <p:cNvSpPr>
              <a:spLocks noChangeArrowheads="1"/>
            </p:cNvSpPr>
            <p:nvPr/>
          </p:nvSpPr>
          <p:spPr bwMode="auto">
            <a:xfrm>
              <a:off x="7492631" y="5378027"/>
              <a:ext cx="243441" cy="23532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100">
                  <a:ea typeface="굴림" charset="-127"/>
                  <a:cs typeface="굴림" charset="-127"/>
                </a:rPr>
                <a:t>FU</a:t>
              </a:r>
              <a:endParaRPr lang="en-US" altLang="ko-KR" sz="1400">
                <a:ea typeface="굴림" charset="-127"/>
                <a:cs typeface="굴림" charset="-127"/>
              </a:endParaRPr>
            </a:p>
          </p:txBody>
        </p:sp>
        <p:sp>
          <p:nvSpPr>
            <p:cNvPr id="152" name="Rectangle 15"/>
            <p:cNvSpPr>
              <a:spLocks noChangeArrowheads="1"/>
            </p:cNvSpPr>
            <p:nvPr/>
          </p:nvSpPr>
          <p:spPr bwMode="auto">
            <a:xfrm>
              <a:off x="7784141" y="5378027"/>
              <a:ext cx="244992" cy="25286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100">
                  <a:ea typeface="굴림" charset="-127"/>
                  <a:cs typeface="굴림" charset="-127"/>
                </a:rPr>
                <a:t>RF</a:t>
              </a:r>
              <a:endParaRPr lang="en-US" altLang="ko-KR" sz="1400">
                <a:ea typeface="굴림" charset="-127"/>
                <a:cs typeface="굴림" charset="-127"/>
              </a:endParaRPr>
            </a:p>
          </p:txBody>
        </p:sp>
        <p:sp>
          <p:nvSpPr>
            <p:cNvPr id="153" name="Rectangle 16"/>
            <p:cNvSpPr>
              <a:spLocks noChangeArrowheads="1"/>
            </p:cNvSpPr>
            <p:nvPr/>
          </p:nvSpPr>
          <p:spPr bwMode="auto">
            <a:xfrm>
              <a:off x="7443013" y="5319562"/>
              <a:ext cx="634187" cy="38294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/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54" name="Rectangle 17"/>
            <p:cNvSpPr>
              <a:spLocks noChangeArrowheads="1"/>
            </p:cNvSpPr>
            <p:nvPr/>
          </p:nvSpPr>
          <p:spPr bwMode="auto">
            <a:xfrm>
              <a:off x="6711138" y="5908593"/>
              <a:ext cx="244992" cy="235319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100">
                  <a:ea typeface="굴림" charset="-127"/>
                  <a:cs typeface="굴림" charset="-127"/>
                </a:rPr>
                <a:t>FU</a:t>
              </a:r>
              <a:endParaRPr lang="en-US" altLang="ko-KR" sz="1400">
                <a:ea typeface="굴림" charset="-127"/>
                <a:cs typeface="굴림" charset="-127"/>
              </a:endParaRPr>
            </a:p>
          </p:txBody>
        </p:sp>
        <p:sp>
          <p:nvSpPr>
            <p:cNvPr id="155" name="Rectangle 18"/>
            <p:cNvSpPr>
              <a:spLocks noChangeArrowheads="1"/>
            </p:cNvSpPr>
            <p:nvPr/>
          </p:nvSpPr>
          <p:spPr bwMode="auto">
            <a:xfrm>
              <a:off x="7004198" y="5908593"/>
              <a:ext cx="243442" cy="25139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100">
                  <a:ea typeface="굴림" charset="-127"/>
                  <a:cs typeface="굴림" charset="-127"/>
                </a:rPr>
                <a:t>RF</a:t>
              </a:r>
              <a:endParaRPr lang="en-US" altLang="ko-KR" sz="1400">
                <a:ea typeface="굴림" charset="-127"/>
                <a:cs typeface="굴림" charset="-127"/>
              </a:endParaRPr>
            </a:p>
          </p:txBody>
        </p:sp>
        <p:sp>
          <p:nvSpPr>
            <p:cNvPr id="156" name="Rectangle 19"/>
            <p:cNvSpPr>
              <a:spLocks noChangeArrowheads="1"/>
            </p:cNvSpPr>
            <p:nvPr/>
          </p:nvSpPr>
          <p:spPr bwMode="auto">
            <a:xfrm>
              <a:off x="6663070" y="5848667"/>
              <a:ext cx="634188" cy="38294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/>
              <a:endParaRPr lang="ko-KR" altLang="en-US">
                <a:ea typeface="굴림" charset="-127"/>
                <a:cs typeface="굴림" charset="-127"/>
              </a:endParaRPr>
            </a:p>
          </p:txBody>
        </p:sp>
        <p:sp>
          <p:nvSpPr>
            <p:cNvPr id="157" name="Rectangle 20"/>
            <p:cNvSpPr>
              <a:spLocks noChangeArrowheads="1"/>
            </p:cNvSpPr>
            <p:nvPr/>
          </p:nvSpPr>
          <p:spPr bwMode="auto">
            <a:xfrm>
              <a:off x="7492631" y="5908593"/>
              <a:ext cx="243441" cy="235319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100">
                  <a:ea typeface="굴림" charset="-127"/>
                  <a:cs typeface="굴림" charset="-127"/>
                </a:rPr>
                <a:t>FU</a:t>
              </a:r>
              <a:endParaRPr lang="en-US" altLang="ko-KR" sz="1400">
                <a:ea typeface="굴림" charset="-127"/>
                <a:cs typeface="굴림" charset="-127"/>
              </a:endParaRPr>
            </a:p>
          </p:txBody>
        </p:sp>
        <p:sp>
          <p:nvSpPr>
            <p:cNvPr id="158" name="Rectangle 21"/>
            <p:cNvSpPr>
              <a:spLocks noChangeArrowheads="1"/>
            </p:cNvSpPr>
            <p:nvPr/>
          </p:nvSpPr>
          <p:spPr bwMode="auto">
            <a:xfrm>
              <a:off x="7784141" y="5908593"/>
              <a:ext cx="244992" cy="25139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100">
                  <a:ea typeface="굴림" charset="-127"/>
                  <a:cs typeface="굴림" charset="-127"/>
                </a:rPr>
                <a:t>RF</a:t>
              </a:r>
              <a:endParaRPr lang="en-US" altLang="ko-KR" sz="1400">
                <a:ea typeface="굴림" charset="-127"/>
                <a:cs typeface="굴림" charset="-127"/>
              </a:endParaRPr>
            </a:p>
          </p:txBody>
        </p:sp>
        <p:sp>
          <p:nvSpPr>
            <p:cNvPr id="159" name="Rectangle 22"/>
            <p:cNvSpPr>
              <a:spLocks noChangeArrowheads="1"/>
            </p:cNvSpPr>
            <p:nvPr/>
          </p:nvSpPr>
          <p:spPr bwMode="auto">
            <a:xfrm>
              <a:off x="7443013" y="5848667"/>
              <a:ext cx="634187" cy="38294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/>
              <a:endParaRPr lang="ko-KR" altLang="en-US">
                <a:ea typeface="굴림" charset="-127"/>
                <a:cs typeface="굴림" charset="-127"/>
              </a:endParaRPr>
            </a:p>
          </p:txBody>
        </p:sp>
        <p:cxnSp>
          <p:nvCxnSpPr>
            <p:cNvPr id="160" name="AutoShape 23"/>
            <p:cNvCxnSpPr>
              <a:cxnSpLocks noChangeShapeType="1"/>
              <a:stCxn id="156" idx="3"/>
              <a:endCxn id="159" idx="1"/>
            </p:cNvCxnSpPr>
            <p:nvPr/>
          </p:nvCxnSpPr>
          <p:spPr bwMode="auto">
            <a:xfrm>
              <a:off x="7297258" y="6040139"/>
              <a:ext cx="145755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161" name="AutoShape 24"/>
            <p:cNvCxnSpPr>
              <a:cxnSpLocks noChangeShapeType="1"/>
              <a:stCxn id="153" idx="2"/>
              <a:endCxn id="159" idx="0"/>
            </p:cNvCxnSpPr>
            <p:nvPr/>
          </p:nvCxnSpPr>
          <p:spPr bwMode="auto">
            <a:xfrm>
              <a:off x="7760881" y="5702505"/>
              <a:ext cx="0" cy="1461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162" name="AutoShape 12"/>
            <p:cNvCxnSpPr>
              <a:cxnSpLocks noChangeShapeType="1"/>
              <a:stCxn id="132" idx="0"/>
              <a:endCxn id="102" idx="2"/>
            </p:cNvCxnSpPr>
            <p:nvPr/>
          </p:nvCxnSpPr>
          <p:spPr bwMode="auto">
            <a:xfrm rot="5400000" flipH="1" flipV="1">
              <a:off x="5347020" y="5250091"/>
              <a:ext cx="140315" cy="15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163" name="AutoShape 24"/>
            <p:cNvCxnSpPr>
              <a:cxnSpLocks noChangeShapeType="1"/>
              <a:stCxn id="105" idx="2"/>
              <a:endCxn id="137" idx="0"/>
            </p:cNvCxnSpPr>
            <p:nvPr/>
          </p:nvCxnSpPr>
          <p:spPr bwMode="auto">
            <a:xfrm rot="5400000">
              <a:off x="6126963" y="5250091"/>
              <a:ext cx="140315" cy="15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164" name="AutoShape 12"/>
            <p:cNvCxnSpPr>
              <a:cxnSpLocks noChangeShapeType="1"/>
              <a:stCxn id="148" idx="0"/>
              <a:endCxn id="124" idx="2"/>
            </p:cNvCxnSpPr>
            <p:nvPr/>
          </p:nvCxnSpPr>
          <p:spPr bwMode="auto">
            <a:xfrm rot="5400000" flipH="1" flipV="1">
              <a:off x="6910006" y="5250091"/>
              <a:ext cx="140315" cy="15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165" name="AutoShape 24"/>
            <p:cNvCxnSpPr>
              <a:cxnSpLocks noChangeShapeType="1"/>
              <a:stCxn id="127" idx="2"/>
              <a:endCxn id="153" idx="0"/>
            </p:cNvCxnSpPr>
            <p:nvPr/>
          </p:nvCxnSpPr>
          <p:spPr bwMode="auto">
            <a:xfrm rot="5400000">
              <a:off x="7689949" y="5250091"/>
              <a:ext cx="140315" cy="15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166" name="AutoShape 13"/>
            <p:cNvCxnSpPr>
              <a:cxnSpLocks noChangeShapeType="1"/>
              <a:stCxn id="99" idx="3"/>
              <a:endCxn id="116" idx="1"/>
            </p:cNvCxnSpPr>
            <p:nvPr/>
          </p:nvCxnSpPr>
          <p:spPr bwMode="auto">
            <a:xfrm>
              <a:off x="6514214" y="4458672"/>
              <a:ext cx="148856" cy="14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167" name="AutoShape 23"/>
            <p:cNvCxnSpPr>
              <a:cxnSpLocks noChangeShapeType="1"/>
              <a:stCxn id="105" idx="3"/>
              <a:endCxn id="124" idx="1"/>
            </p:cNvCxnSpPr>
            <p:nvPr/>
          </p:nvCxnSpPr>
          <p:spPr bwMode="auto">
            <a:xfrm>
              <a:off x="6514214" y="4987776"/>
              <a:ext cx="148856" cy="14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168" name="AutoShape 13"/>
            <p:cNvCxnSpPr>
              <a:cxnSpLocks noChangeShapeType="1"/>
              <a:stCxn id="137" idx="3"/>
              <a:endCxn id="148" idx="1"/>
            </p:cNvCxnSpPr>
            <p:nvPr/>
          </p:nvCxnSpPr>
          <p:spPr bwMode="auto">
            <a:xfrm>
              <a:off x="6514214" y="5511034"/>
              <a:ext cx="148856" cy="14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169" name="AutoShape 23"/>
            <p:cNvCxnSpPr>
              <a:cxnSpLocks noChangeShapeType="1"/>
              <a:stCxn id="143" idx="3"/>
              <a:endCxn id="156" idx="1"/>
            </p:cNvCxnSpPr>
            <p:nvPr/>
          </p:nvCxnSpPr>
          <p:spPr bwMode="auto">
            <a:xfrm>
              <a:off x="6514214" y="6040139"/>
              <a:ext cx="148856" cy="14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</p:grpSp>
      <p:sp>
        <p:nvSpPr>
          <p:cNvPr id="171" name="TextBox 170"/>
          <p:cNvSpPr txBox="1"/>
          <p:nvPr/>
        </p:nvSpPr>
        <p:spPr>
          <a:xfrm>
            <a:off x="1447800" y="0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 : “</a:t>
            </a:r>
            <a:r>
              <a:rPr lang="en-US" sz="1200" dirty="0" smtClean="0"/>
              <a:t>Edge-centric Modulo Scheduling for Coarse-Grained Reconfigurable Architectures” </a:t>
            </a:r>
            <a:r>
              <a:rPr lang="en-US" sz="1200" dirty="0" err="1" smtClean="0"/>
              <a:t>Hyunchul</a:t>
            </a:r>
            <a:r>
              <a:rPr lang="en-US" sz="1200" dirty="0" smtClean="0"/>
              <a:t> Park et al. 2008 </a:t>
            </a:r>
            <a:endParaRPr lang="en-US" sz="12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Slides about </a:t>
            </a:r>
            <a:r>
              <a:rPr lang="en-US" sz="2000" dirty="0" err="1" smtClean="0"/>
              <a:t>Scoreboarding</a:t>
            </a:r>
            <a:r>
              <a:rPr lang="en-US" sz="2000" dirty="0" smtClean="0"/>
              <a:t>, </a:t>
            </a:r>
            <a:r>
              <a:rPr lang="en-US" sz="2000" dirty="0" err="1" smtClean="0"/>
              <a:t>Tomasulo</a:t>
            </a:r>
            <a:r>
              <a:rPr lang="en-US" sz="2000" dirty="0" smtClean="0"/>
              <a:t> Algorithm, Reorder Buffer, and EPIC architecture </a:t>
            </a:r>
            <a:r>
              <a:rPr lang="en-US" sz="2000" dirty="0" smtClean="0"/>
              <a:t>closely follows the</a:t>
            </a:r>
            <a:r>
              <a:rPr lang="en-US" sz="2000" dirty="0" smtClean="0"/>
              <a:t> lecture note </a:t>
            </a:r>
            <a:r>
              <a:rPr lang="en-US" sz="2000" dirty="0" smtClean="0"/>
              <a:t>given in</a:t>
            </a:r>
            <a:r>
              <a:rPr lang="en-US" sz="2000" dirty="0" smtClean="0"/>
              <a:t> “Graduate Computer Architecture” course </a:t>
            </a:r>
            <a:r>
              <a:rPr lang="en-US" sz="2000" dirty="0" smtClean="0"/>
              <a:t>by John </a:t>
            </a:r>
            <a:r>
              <a:rPr lang="en-US" sz="2000" dirty="0" err="1" smtClean="0"/>
              <a:t>Kubiatowicz</a:t>
            </a:r>
            <a:r>
              <a:rPr lang="en-US" sz="2000" dirty="0" smtClean="0"/>
              <a:t> 2003 and </a:t>
            </a:r>
            <a:r>
              <a:rPr lang="en-US" sz="2000" dirty="0" err="1" smtClean="0"/>
              <a:t>Krste</a:t>
            </a:r>
            <a:r>
              <a:rPr lang="en-US" sz="2000" dirty="0" smtClean="0"/>
              <a:t> </a:t>
            </a:r>
            <a:r>
              <a:rPr lang="en-US" sz="2000" dirty="0" err="1" smtClean="0"/>
              <a:t>Asanovic</a:t>
            </a:r>
            <a:r>
              <a:rPr lang="en-US" sz="2000" dirty="0" smtClean="0"/>
              <a:t> 2007</a:t>
            </a:r>
          </a:p>
          <a:p>
            <a:r>
              <a:rPr lang="en-US" sz="2000" dirty="0" smtClean="0"/>
              <a:t>Slides about VLIW closely follows the lecture note given in “Computer Organization and Design” course by </a:t>
            </a:r>
            <a:r>
              <a:rPr lang="en-US" sz="2000" dirty="0" err="1" smtClean="0"/>
              <a:t>Hyuk</a:t>
            </a:r>
            <a:r>
              <a:rPr lang="en-US" sz="2000" dirty="0" smtClean="0"/>
              <a:t>-Jae Lee 2005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IA-64 Template Combination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1646238"/>
            <a:ext cx="4947233" cy="467836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00400" y="0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 : </a:t>
            </a:r>
            <a:r>
              <a:rPr lang="en-US" sz="1200" dirty="0" smtClean="0"/>
              <a:t>http://common.ziffdavisinternet.com/util_get_image/0/0,1425,sz=1&amp;i=9154,00.</a:t>
            </a:r>
            <a:r>
              <a:rPr lang="en-US" sz="1200" dirty="0" smtClean="0"/>
              <a:t>gif</a:t>
            </a:r>
            <a:endParaRPr lang="en-US" sz="12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(p1) { s1; } else { s2; }</a:t>
            </a:r>
          </a:p>
          <a:p>
            <a:pPr lvl="1"/>
            <a:r>
              <a:rPr lang="en-US" dirty="0" smtClean="0"/>
              <a:t>s1 and s2 are control dependent on p1</a:t>
            </a:r>
          </a:p>
          <a:p>
            <a:r>
              <a:rPr lang="en-US" dirty="0" smtClean="0"/>
              <a:t>Two constraints on control dependences</a:t>
            </a:r>
          </a:p>
          <a:p>
            <a:pPr lvl="1"/>
            <a:r>
              <a:rPr lang="en-US" dirty="0" smtClean="0"/>
              <a:t>An instruction that is control dependent on a branch cannot be executed before the branch</a:t>
            </a:r>
          </a:p>
          <a:p>
            <a:pPr lvl="1"/>
            <a:r>
              <a:rPr lang="en-US" dirty="0" smtClean="0"/>
              <a:t>An instruction that is not control dependent on a branch cannot be executed after the branch so that its execution is control by the branch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 Exploiting ILP (Superscalar)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in HW?</a:t>
            </a:r>
          </a:p>
          <a:p>
            <a:pPr lvl="1"/>
            <a:r>
              <a:rPr lang="en-US" dirty="0" smtClean="0"/>
              <a:t>Works when can’t know real dependence at compile time</a:t>
            </a:r>
          </a:p>
          <a:p>
            <a:pPr lvl="1"/>
            <a:r>
              <a:rPr lang="en-US" dirty="0" smtClean="0"/>
              <a:t>Code for one machine runs well on another</a:t>
            </a:r>
          </a:p>
          <a:p>
            <a:pPr>
              <a:lnSpc>
                <a:spcPct val="80000"/>
              </a:lnSpc>
            </a:pPr>
            <a:r>
              <a:rPr lang="en-US" dirty="0" err="1" smtClean="0"/>
              <a:t>Scoreboarding</a:t>
            </a:r>
            <a:r>
              <a:rPr lang="en-US" dirty="0" smtClean="0"/>
              <a:t> (CDC 6600 in 1963)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Centralized control structure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No register renaming, no forwarding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Pipeline stalls for WAR and WAW hazards.</a:t>
            </a:r>
          </a:p>
          <a:p>
            <a:pPr>
              <a:lnSpc>
                <a:spcPct val="80000"/>
              </a:lnSpc>
            </a:pPr>
            <a:r>
              <a:rPr lang="en-US" dirty="0" err="1" smtClean="0"/>
              <a:t>Tomasulo</a:t>
            </a:r>
            <a:r>
              <a:rPr lang="en-US" dirty="0" smtClean="0"/>
              <a:t> Algorithm (IBM 360/91 in 1966)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Distributed control structures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Implicit</a:t>
            </a:r>
            <a:r>
              <a:rPr lang="en-US" dirty="0" smtClean="0">
                <a:solidFill>
                  <a:schemeClr val="hlink"/>
                </a:solidFill>
              </a:rPr>
              <a:t> </a:t>
            </a:r>
            <a:r>
              <a:rPr lang="en-US" dirty="0" smtClean="0"/>
              <a:t>renaming of registers</a:t>
            </a:r>
          </a:p>
          <a:p>
            <a:pPr lvl="1">
              <a:lnSpc>
                <a:spcPct val="80000"/>
              </a:lnSpc>
              <a:buNone/>
            </a:pPr>
            <a:r>
              <a:rPr lang="en-US" dirty="0" smtClean="0"/>
              <a:t>	: WAR and WAW hazards eliminated by register renaming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Scoreboarding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Divides ID stage: Out-of-order execution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Issue: Decode instruction, check for structural hazard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Read operands: wait until no data hazard</a:t>
            </a:r>
          </a:p>
          <a:p>
            <a:r>
              <a:rPr lang="en-US" dirty="0" smtClean="0"/>
              <a:t>Instructions execute whenever not dependent on previous instructions and no hazards</a:t>
            </a:r>
          </a:p>
          <a:p>
            <a:r>
              <a:rPr lang="en-US" dirty="0" smtClean="0"/>
              <a:t>CDC 6600 (1963): In-order issue, Out-of-order execution, Out-of-order completion/commit</a:t>
            </a:r>
          </a:p>
          <a:p>
            <a:pPr marL="571500" indent="-51435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Scoreboarding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Out-of-order completion: How could we preserve anti/output dependence?</a:t>
            </a:r>
          </a:p>
          <a:p>
            <a:r>
              <a:rPr lang="en-US" dirty="0" smtClean="0"/>
              <a:t>Solutions for anti dependence</a:t>
            </a:r>
          </a:p>
          <a:p>
            <a:pPr lvl="1"/>
            <a:r>
              <a:rPr lang="en-US" dirty="0" smtClean="0"/>
              <a:t>Stall write back until registers have been read</a:t>
            </a:r>
          </a:p>
          <a:p>
            <a:pPr lvl="1"/>
            <a:r>
              <a:rPr lang="en-US" dirty="0" smtClean="0"/>
              <a:t>Read registers only during ‘read operands’ stage</a:t>
            </a:r>
          </a:p>
          <a:p>
            <a:r>
              <a:rPr lang="en-US" dirty="0" smtClean="0"/>
              <a:t>Solution for output dependence</a:t>
            </a:r>
          </a:p>
          <a:p>
            <a:pPr lvl="1"/>
            <a:r>
              <a:rPr lang="en-US" dirty="0" smtClean="0"/>
              <a:t>Detect hazard and stall issue of new instruction until other instruction completes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Scoreboard Architecture</a:t>
            </a:r>
            <a:br>
              <a:rPr lang="en-US" dirty="0" smtClean="0"/>
            </a:br>
            <a:r>
              <a:rPr lang="en-US" dirty="0" smtClean="0"/>
              <a:t>(CDC 6600)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85800" y="1676400"/>
            <a:ext cx="7620000" cy="4724400"/>
            <a:chOff x="166688" y="1189038"/>
            <a:chExt cx="8515350" cy="5652649"/>
          </a:xfrm>
        </p:grpSpPr>
        <p:sp>
          <p:nvSpPr>
            <p:cNvPr id="6" name="Freeform 1111"/>
            <p:cNvSpPr>
              <a:spLocks/>
            </p:cNvSpPr>
            <p:nvPr/>
          </p:nvSpPr>
          <p:spPr bwMode="auto">
            <a:xfrm>
              <a:off x="6400800" y="2133600"/>
              <a:ext cx="457200" cy="3810000"/>
            </a:xfrm>
            <a:custGeom>
              <a:avLst/>
              <a:gdLst/>
              <a:ahLst/>
              <a:cxnLst>
                <a:cxn ang="0">
                  <a:pos x="0" y="2400"/>
                </a:cxn>
                <a:cxn ang="0">
                  <a:pos x="240" y="2400"/>
                </a:cxn>
                <a:cxn ang="0">
                  <a:pos x="240" y="0"/>
                </a:cxn>
              </a:cxnLst>
              <a:rect l="0" t="0" r="r" b="b"/>
              <a:pathLst>
                <a:path w="240" h="2400">
                  <a:moveTo>
                    <a:pt x="0" y="2400"/>
                  </a:moveTo>
                  <a:lnTo>
                    <a:pt x="240" y="2400"/>
                  </a:lnTo>
                  <a:lnTo>
                    <a:pt x="240" y="0"/>
                  </a:lnTo>
                </a:path>
              </a:pathLst>
            </a:custGeom>
            <a:noFill/>
            <a:ln w="762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Text Box 1064"/>
            <p:cNvSpPr txBox="1">
              <a:spLocks noChangeArrowheads="1"/>
            </p:cNvSpPr>
            <p:nvPr/>
          </p:nvSpPr>
          <p:spPr bwMode="auto">
            <a:xfrm rot="16200000">
              <a:off x="6957219" y="3024981"/>
              <a:ext cx="2930525" cy="5191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sz="2800"/>
                <a:t>Functional Units</a:t>
              </a:r>
            </a:p>
          </p:txBody>
        </p:sp>
        <p:sp>
          <p:nvSpPr>
            <p:cNvPr id="8" name="Text Box 1103"/>
            <p:cNvSpPr txBox="1">
              <a:spLocks noChangeArrowheads="1"/>
            </p:cNvSpPr>
            <p:nvPr/>
          </p:nvSpPr>
          <p:spPr bwMode="auto">
            <a:xfrm rot="16200000">
              <a:off x="-465138" y="3022601"/>
              <a:ext cx="1782763" cy="51911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sz="2800"/>
                <a:t>Registers</a:t>
              </a:r>
            </a:p>
          </p:txBody>
        </p:sp>
        <p:grpSp>
          <p:nvGrpSpPr>
            <p:cNvPr id="9" name="Group 1108"/>
            <p:cNvGrpSpPr>
              <a:grpSpLocks/>
            </p:cNvGrpSpPr>
            <p:nvPr/>
          </p:nvGrpSpPr>
          <p:grpSpPr bwMode="auto">
            <a:xfrm>
              <a:off x="923925" y="1189038"/>
              <a:ext cx="7010400" cy="4191000"/>
              <a:chOff x="582" y="749"/>
              <a:chExt cx="4416" cy="2640"/>
            </a:xfrm>
          </p:grpSpPr>
          <p:grpSp>
            <p:nvGrpSpPr>
              <p:cNvPr id="14" name="Group 1053"/>
              <p:cNvGrpSpPr>
                <a:grpSpLocks/>
              </p:cNvGrpSpPr>
              <p:nvPr/>
            </p:nvGrpSpPr>
            <p:grpSpPr bwMode="auto">
              <a:xfrm>
                <a:off x="582" y="749"/>
                <a:ext cx="864" cy="660"/>
                <a:chOff x="768" y="816"/>
                <a:chExt cx="576" cy="256"/>
              </a:xfrm>
            </p:grpSpPr>
            <p:sp>
              <p:nvSpPr>
                <p:cNvPr id="44" name="Rectangle 1029"/>
                <p:cNvSpPr>
                  <a:spLocks noChangeArrowheads="1"/>
                </p:cNvSpPr>
                <p:nvPr/>
              </p:nvSpPr>
              <p:spPr bwMode="auto">
                <a:xfrm>
                  <a:off x="768" y="816"/>
                  <a:ext cx="576" cy="128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" name="Rectangle 1030"/>
                <p:cNvSpPr>
                  <a:spLocks noChangeArrowheads="1"/>
                </p:cNvSpPr>
                <p:nvPr/>
              </p:nvSpPr>
              <p:spPr bwMode="auto">
                <a:xfrm>
                  <a:off x="768" y="944"/>
                  <a:ext cx="576" cy="128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1054"/>
              <p:cNvGrpSpPr>
                <a:grpSpLocks/>
              </p:cNvGrpSpPr>
              <p:nvPr/>
            </p:nvGrpSpPr>
            <p:grpSpPr bwMode="auto">
              <a:xfrm>
                <a:off x="582" y="1409"/>
                <a:ext cx="864" cy="660"/>
                <a:chOff x="768" y="816"/>
                <a:chExt cx="576" cy="256"/>
              </a:xfrm>
            </p:grpSpPr>
            <p:sp>
              <p:nvSpPr>
                <p:cNvPr id="42" name="Rectangle 1055"/>
                <p:cNvSpPr>
                  <a:spLocks noChangeArrowheads="1"/>
                </p:cNvSpPr>
                <p:nvPr/>
              </p:nvSpPr>
              <p:spPr bwMode="auto">
                <a:xfrm>
                  <a:off x="768" y="816"/>
                  <a:ext cx="576" cy="128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" name="Rectangle 1056"/>
                <p:cNvSpPr>
                  <a:spLocks noChangeArrowheads="1"/>
                </p:cNvSpPr>
                <p:nvPr/>
              </p:nvSpPr>
              <p:spPr bwMode="auto">
                <a:xfrm>
                  <a:off x="768" y="944"/>
                  <a:ext cx="576" cy="128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1057"/>
              <p:cNvGrpSpPr>
                <a:grpSpLocks/>
              </p:cNvGrpSpPr>
              <p:nvPr/>
            </p:nvGrpSpPr>
            <p:grpSpPr bwMode="auto">
              <a:xfrm>
                <a:off x="582" y="2069"/>
                <a:ext cx="864" cy="660"/>
                <a:chOff x="768" y="816"/>
                <a:chExt cx="576" cy="256"/>
              </a:xfrm>
            </p:grpSpPr>
            <p:sp>
              <p:nvSpPr>
                <p:cNvPr id="40" name="Rectangle 1058"/>
                <p:cNvSpPr>
                  <a:spLocks noChangeArrowheads="1"/>
                </p:cNvSpPr>
                <p:nvPr/>
              </p:nvSpPr>
              <p:spPr bwMode="auto">
                <a:xfrm>
                  <a:off x="768" y="816"/>
                  <a:ext cx="576" cy="128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1" name="Rectangle 1059"/>
                <p:cNvSpPr>
                  <a:spLocks noChangeArrowheads="1"/>
                </p:cNvSpPr>
                <p:nvPr/>
              </p:nvSpPr>
              <p:spPr bwMode="auto">
                <a:xfrm>
                  <a:off x="768" y="944"/>
                  <a:ext cx="576" cy="128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1060"/>
              <p:cNvGrpSpPr>
                <a:grpSpLocks/>
              </p:cNvGrpSpPr>
              <p:nvPr/>
            </p:nvGrpSpPr>
            <p:grpSpPr bwMode="auto">
              <a:xfrm>
                <a:off x="582" y="2729"/>
                <a:ext cx="864" cy="660"/>
                <a:chOff x="768" y="816"/>
                <a:chExt cx="576" cy="256"/>
              </a:xfrm>
            </p:grpSpPr>
            <p:sp>
              <p:nvSpPr>
                <p:cNvPr id="38" name="Rectangle 1061"/>
                <p:cNvSpPr>
                  <a:spLocks noChangeArrowheads="1"/>
                </p:cNvSpPr>
                <p:nvPr/>
              </p:nvSpPr>
              <p:spPr bwMode="auto">
                <a:xfrm>
                  <a:off x="768" y="816"/>
                  <a:ext cx="576" cy="128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9" name="Rectangle 1062"/>
                <p:cNvSpPr>
                  <a:spLocks noChangeArrowheads="1"/>
                </p:cNvSpPr>
                <p:nvPr/>
              </p:nvSpPr>
              <p:spPr bwMode="auto">
                <a:xfrm>
                  <a:off x="768" y="944"/>
                  <a:ext cx="576" cy="128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8" name="Rectangle 1068"/>
              <p:cNvSpPr>
                <a:spLocks noChangeArrowheads="1"/>
              </p:cNvSpPr>
              <p:nvPr/>
            </p:nvSpPr>
            <p:spPr bwMode="auto">
              <a:xfrm>
                <a:off x="3906" y="893"/>
                <a:ext cx="816" cy="216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/>
                  <a:t>FP Mult</a:t>
                </a:r>
              </a:p>
            </p:txBody>
          </p:sp>
          <p:sp>
            <p:nvSpPr>
              <p:cNvPr id="19" name="Rectangle 1069"/>
              <p:cNvSpPr>
                <a:spLocks noChangeArrowheads="1"/>
              </p:cNvSpPr>
              <p:nvPr/>
            </p:nvSpPr>
            <p:spPr bwMode="auto">
              <a:xfrm>
                <a:off x="3906" y="1109"/>
                <a:ext cx="816" cy="216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/>
                  <a:t>FP Mult</a:t>
                </a:r>
              </a:p>
            </p:txBody>
          </p:sp>
          <p:sp>
            <p:nvSpPr>
              <p:cNvPr id="20" name="Rectangle 1079"/>
              <p:cNvSpPr>
                <a:spLocks noChangeArrowheads="1"/>
              </p:cNvSpPr>
              <p:nvPr/>
            </p:nvSpPr>
            <p:spPr bwMode="auto">
              <a:xfrm>
                <a:off x="3906" y="1709"/>
                <a:ext cx="816" cy="216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/>
                  <a:t>FP Divide</a:t>
                </a:r>
              </a:p>
            </p:txBody>
          </p:sp>
          <p:sp>
            <p:nvSpPr>
              <p:cNvPr id="21" name="Rectangle 1080"/>
              <p:cNvSpPr>
                <a:spLocks noChangeArrowheads="1"/>
              </p:cNvSpPr>
              <p:nvPr/>
            </p:nvSpPr>
            <p:spPr bwMode="auto">
              <a:xfrm>
                <a:off x="3906" y="2237"/>
                <a:ext cx="816" cy="216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/>
                  <a:t>FP Add</a:t>
                </a:r>
              </a:p>
            </p:txBody>
          </p:sp>
          <p:sp>
            <p:nvSpPr>
              <p:cNvPr id="22" name="Rectangle 1081"/>
              <p:cNvSpPr>
                <a:spLocks noChangeArrowheads="1"/>
              </p:cNvSpPr>
              <p:nvPr/>
            </p:nvSpPr>
            <p:spPr bwMode="auto">
              <a:xfrm>
                <a:off x="3906" y="2861"/>
                <a:ext cx="816" cy="216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/>
                  <a:t>Integer</a:t>
                </a:r>
              </a:p>
            </p:txBody>
          </p:sp>
          <p:sp>
            <p:nvSpPr>
              <p:cNvPr id="23" name="Line 1082"/>
              <p:cNvSpPr>
                <a:spLocks noChangeShapeType="1"/>
              </p:cNvSpPr>
              <p:nvPr/>
            </p:nvSpPr>
            <p:spPr bwMode="auto">
              <a:xfrm>
                <a:off x="1514" y="931"/>
                <a:ext cx="2400" cy="1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Line 1083"/>
              <p:cNvSpPr>
                <a:spLocks noChangeShapeType="1"/>
              </p:cNvSpPr>
              <p:nvPr/>
            </p:nvSpPr>
            <p:spPr bwMode="auto">
              <a:xfrm>
                <a:off x="1514" y="1037"/>
                <a:ext cx="2400" cy="1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Line 1086"/>
              <p:cNvSpPr>
                <a:spLocks noChangeShapeType="1"/>
              </p:cNvSpPr>
              <p:nvPr/>
            </p:nvSpPr>
            <p:spPr bwMode="auto">
              <a:xfrm>
                <a:off x="1514" y="1757"/>
                <a:ext cx="2400" cy="1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Line 1087"/>
              <p:cNvSpPr>
                <a:spLocks noChangeShapeType="1"/>
              </p:cNvSpPr>
              <p:nvPr/>
            </p:nvSpPr>
            <p:spPr bwMode="auto">
              <a:xfrm>
                <a:off x="1514" y="1863"/>
                <a:ext cx="2400" cy="1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Line 1089"/>
              <p:cNvSpPr>
                <a:spLocks noChangeShapeType="1"/>
              </p:cNvSpPr>
              <p:nvPr/>
            </p:nvSpPr>
            <p:spPr bwMode="auto">
              <a:xfrm>
                <a:off x="1515" y="2295"/>
                <a:ext cx="2400" cy="1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Line 1090"/>
              <p:cNvSpPr>
                <a:spLocks noChangeShapeType="1"/>
              </p:cNvSpPr>
              <p:nvPr/>
            </p:nvSpPr>
            <p:spPr bwMode="auto">
              <a:xfrm>
                <a:off x="1515" y="2401"/>
                <a:ext cx="2400" cy="1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Line 1092"/>
              <p:cNvSpPr>
                <a:spLocks noChangeShapeType="1"/>
              </p:cNvSpPr>
              <p:nvPr/>
            </p:nvSpPr>
            <p:spPr bwMode="auto">
              <a:xfrm>
                <a:off x="1514" y="2895"/>
                <a:ext cx="2400" cy="1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Line 1093"/>
              <p:cNvSpPr>
                <a:spLocks noChangeShapeType="1"/>
              </p:cNvSpPr>
              <p:nvPr/>
            </p:nvSpPr>
            <p:spPr bwMode="auto">
              <a:xfrm>
                <a:off x="1514" y="3001"/>
                <a:ext cx="2400" cy="1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1094"/>
              <p:cNvSpPr>
                <a:spLocks/>
              </p:cNvSpPr>
              <p:nvPr/>
            </p:nvSpPr>
            <p:spPr bwMode="auto">
              <a:xfrm>
                <a:off x="3654" y="941"/>
                <a:ext cx="240" cy="2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40"/>
                  </a:cxn>
                  <a:cxn ang="0">
                    <a:pos x="240" y="240"/>
                  </a:cxn>
                </a:cxnLst>
                <a:rect l="0" t="0" r="r" b="b"/>
                <a:pathLst>
                  <a:path w="240" h="240">
                    <a:moveTo>
                      <a:pt x="0" y="0"/>
                    </a:moveTo>
                    <a:lnTo>
                      <a:pt x="0" y="240"/>
                    </a:lnTo>
                    <a:lnTo>
                      <a:pt x="240" y="240"/>
                    </a:lnTo>
                  </a:path>
                </a:pathLst>
              </a:custGeom>
              <a:noFill/>
              <a:ln w="571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1096"/>
              <p:cNvSpPr>
                <a:spLocks/>
              </p:cNvSpPr>
              <p:nvPr/>
            </p:nvSpPr>
            <p:spPr bwMode="auto">
              <a:xfrm>
                <a:off x="3572" y="1054"/>
                <a:ext cx="322" cy="20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40"/>
                  </a:cxn>
                  <a:cxn ang="0">
                    <a:pos x="240" y="240"/>
                  </a:cxn>
                </a:cxnLst>
                <a:rect l="0" t="0" r="r" b="b"/>
                <a:pathLst>
                  <a:path w="240" h="240">
                    <a:moveTo>
                      <a:pt x="0" y="0"/>
                    </a:moveTo>
                    <a:lnTo>
                      <a:pt x="0" y="240"/>
                    </a:lnTo>
                    <a:lnTo>
                      <a:pt x="240" y="240"/>
                    </a:lnTo>
                  </a:path>
                </a:pathLst>
              </a:custGeom>
              <a:noFill/>
              <a:ln w="571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Freeform 1097"/>
              <p:cNvSpPr>
                <a:spLocks/>
              </p:cNvSpPr>
              <p:nvPr/>
            </p:nvSpPr>
            <p:spPr bwMode="auto">
              <a:xfrm>
                <a:off x="1494" y="1181"/>
                <a:ext cx="3504" cy="240"/>
              </a:xfrm>
              <a:custGeom>
                <a:avLst/>
                <a:gdLst/>
                <a:ahLst/>
                <a:cxnLst>
                  <a:cxn ang="0">
                    <a:pos x="3216" y="0"/>
                  </a:cxn>
                  <a:cxn ang="0">
                    <a:pos x="3504" y="0"/>
                  </a:cxn>
                  <a:cxn ang="0">
                    <a:pos x="3504" y="240"/>
                  </a:cxn>
                  <a:cxn ang="0">
                    <a:pos x="0" y="240"/>
                  </a:cxn>
                </a:cxnLst>
                <a:rect l="0" t="0" r="r" b="b"/>
                <a:pathLst>
                  <a:path w="3504" h="240">
                    <a:moveTo>
                      <a:pt x="3216" y="0"/>
                    </a:moveTo>
                    <a:lnTo>
                      <a:pt x="3504" y="0"/>
                    </a:lnTo>
                    <a:lnTo>
                      <a:pt x="3504" y="240"/>
                    </a:lnTo>
                    <a:lnTo>
                      <a:pt x="0" y="240"/>
                    </a:lnTo>
                  </a:path>
                </a:pathLst>
              </a:custGeom>
              <a:noFill/>
              <a:ln w="57150" cap="flat" cmpd="sng">
                <a:solidFill>
                  <a:schemeClr val="hlink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1098"/>
              <p:cNvSpPr>
                <a:spLocks/>
              </p:cNvSpPr>
              <p:nvPr/>
            </p:nvSpPr>
            <p:spPr bwMode="auto">
              <a:xfrm>
                <a:off x="1494" y="1805"/>
                <a:ext cx="3504" cy="240"/>
              </a:xfrm>
              <a:custGeom>
                <a:avLst/>
                <a:gdLst/>
                <a:ahLst/>
                <a:cxnLst>
                  <a:cxn ang="0">
                    <a:pos x="3216" y="0"/>
                  </a:cxn>
                  <a:cxn ang="0">
                    <a:pos x="3504" y="0"/>
                  </a:cxn>
                  <a:cxn ang="0">
                    <a:pos x="3504" y="240"/>
                  </a:cxn>
                  <a:cxn ang="0">
                    <a:pos x="0" y="240"/>
                  </a:cxn>
                </a:cxnLst>
                <a:rect l="0" t="0" r="r" b="b"/>
                <a:pathLst>
                  <a:path w="3504" h="240">
                    <a:moveTo>
                      <a:pt x="3216" y="0"/>
                    </a:moveTo>
                    <a:lnTo>
                      <a:pt x="3504" y="0"/>
                    </a:lnTo>
                    <a:lnTo>
                      <a:pt x="3504" y="240"/>
                    </a:lnTo>
                    <a:lnTo>
                      <a:pt x="0" y="240"/>
                    </a:lnTo>
                  </a:path>
                </a:pathLst>
              </a:custGeom>
              <a:noFill/>
              <a:ln w="57150" cap="flat" cmpd="sng">
                <a:solidFill>
                  <a:schemeClr val="hlink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1099"/>
              <p:cNvSpPr>
                <a:spLocks/>
              </p:cNvSpPr>
              <p:nvPr/>
            </p:nvSpPr>
            <p:spPr bwMode="auto">
              <a:xfrm>
                <a:off x="1494" y="2957"/>
                <a:ext cx="3504" cy="240"/>
              </a:xfrm>
              <a:custGeom>
                <a:avLst/>
                <a:gdLst/>
                <a:ahLst/>
                <a:cxnLst>
                  <a:cxn ang="0">
                    <a:pos x="3216" y="0"/>
                  </a:cxn>
                  <a:cxn ang="0">
                    <a:pos x="3504" y="0"/>
                  </a:cxn>
                  <a:cxn ang="0">
                    <a:pos x="3504" y="240"/>
                  </a:cxn>
                  <a:cxn ang="0">
                    <a:pos x="0" y="240"/>
                  </a:cxn>
                </a:cxnLst>
                <a:rect l="0" t="0" r="r" b="b"/>
                <a:pathLst>
                  <a:path w="3504" h="240">
                    <a:moveTo>
                      <a:pt x="3216" y="0"/>
                    </a:moveTo>
                    <a:lnTo>
                      <a:pt x="3504" y="0"/>
                    </a:lnTo>
                    <a:lnTo>
                      <a:pt x="3504" y="240"/>
                    </a:lnTo>
                    <a:lnTo>
                      <a:pt x="0" y="240"/>
                    </a:lnTo>
                  </a:path>
                </a:pathLst>
              </a:custGeom>
              <a:noFill/>
              <a:ln w="57150" cap="flat" cmpd="sng">
                <a:solidFill>
                  <a:schemeClr val="hlink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1100"/>
              <p:cNvSpPr>
                <a:spLocks/>
              </p:cNvSpPr>
              <p:nvPr/>
            </p:nvSpPr>
            <p:spPr bwMode="auto">
              <a:xfrm>
                <a:off x="1494" y="2333"/>
                <a:ext cx="3504" cy="240"/>
              </a:xfrm>
              <a:custGeom>
                <a:avLst/>
                <a:gdLst/>
                <a:ahLst/>
                <a:cxnLst>
                  <a:cxn ang="0">
                    <a:pos x="3216" y="0"/>
                  </a:cxn>
                  <a:cxn ang="0">
                    <a:pos x="3504" y="0"/>
                  </a:cxn>
                  <a:cxn ang="0">
                    <a:pos x="3504" y="240"/>
                  </a:cxn>
                  <a:cxn ang="0">
                    <a:pos x="0" y="240"/>
                  </a:cxn>
                </a:cxnLst>
                <a:rect l="0" t="0" r="r" b="b"/>
                <a:pathLst>
                  <a:path w="3504" h="240">
                    <a:moveTo>
                      <a:pt x="3216" y="0"/>
                    </a:moveTo>
                    <a:lnTo>
                      <a:pt x="3504" y="0"/>
                    </a:lnTo>
                    <a:lnTo>
                      <a:pt x="3504" y="240"/>
                    </a:lnTo>
                    <a:lnTo>
                      <a:pt x="0" y="240"/>
                    </a:lnTo>
                  </a:path>
                </a:pathLst>
              </a:custGeom>
              <a:noFill/>
              <a:ln w="57150" cap="flat" cmpd="sng">
                <a:solidFill>
                  <a:schemeClr val="hlink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1101"/>
              <p:cNvSpPr>
                <a:spLocks/>
              </p:cNvSpPr>
              <p:nvPr/>
            </p:nvSpPr>
            <p:spPr bwMode="auto">
              <a:xfrm>
                <a:off x="4710" y="989"/>
                <a:ext cx="288" cy="19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8" y="0"/>
                  </a:cxn>
                  <a:cxn ang="0">
                    <a:pos x="288" y="192"/>
                  </a:cxn>
                </a:cxnLst>
                <a:rect l="0" t="0" r="r" b="b"/>
                <a:pathLst>
                  <a:path w="288" h="192">
                    <a:moveTo>
                      <a:pt x="0" y="0"/>
                    </a:moveTo>
                    <a:lnTo>
                      <a:pt x="288" y="0"/>
                    </a:lnTo>
                    <a:lnTo>
                      <a:pt x="288" y="192"/>
                    </a:lnTo>
                  </a:path>
                </a:pathLst>
              </a:custGeom>
              <a:noFill/>
              <a:ln w="57150" cap="flat" cmpd="sng">
                <a:solidFill>
                  <a:schemeClr val="hlink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1104"/>
            <p:cNvSpPr>
              <a:spLocks noChangeShapeType="1"/>
            </p:cNvSpPr>
            <p:nvPr/>
          </p:nvSpPr>
          <p:spPr bwMode="auto">
            <a:xfrm>
              <a:off x="7400925" y="4922838"/>
              <a:ext cx="600075" cy="6397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Text Box 1105"/>
            <p:cNvSpPr txBox="1">
              <a:spLocks noChangeArrowheads="1"/>
            </p:cNvSpPr>
            <p:nvPr/>
          </p:nvSpPr>
          <p:spPr bwMode="auto">
            <a:xfrm>
              <a:off x="7467600" y="5638800"/>
              <a:ext cx="1141413" cy="3968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Memory</a:t>
              </a:r>
            </a:p>
          </p:txBody>
        </p:sp>
        <p:sp>
          <p:nvSpPr>
            <p:cNvPr id="12" name="Rectangle 1109"/>
            <p:cNvSpPr>
              <a:spLocks noChangeArrowheads="1"/>
            </p:cNvSpPr>
            <p:nvPr/>
          </p:nvSpPr>
          <p:spPr bwMode="auto">
            <a:xfrm>
              <a:off x="2895600" y="5410199"/>
              <a:ext cx="3505200" cy="1431488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 dirty="0"/>
                <a:t>SCOREBOARD</a:t>
              </a:r>
            </a:p>
          </p:txBody>
        </p:sp>
        <p:sp>
          <p:nvSpPr>
            <p:cNvPr id="13" name="Freeform 1112"/>
            <p:cNvSpPr>
              <a:spLocks/>
            </p:cNvSpPr>
            <p:nvPr/>
          </p:nvSpPr>
          <p:spPr bwMode="auto">
            <a:xfrm>
              <a:off x="1676400" y="5410200"/>
              <a:ext cx="1219200" cy="533400"/>
            </a:xfrm>
            <a:custGeom>
              <a:avLst/>
              <a:gdLst/>
              <a:ahLst/>
              <a:cxnLst>
                <a:cxn ang="0">
                  <a:pos x="816" y="336"/>
                </a:cxn>
                <a:cxn ang="0">
                  <a:pos x="0" y="336"/>
                </a:cxn>
                <a:cxn ang="0">
                  <a:pos x="0" y="0"/>
                </a:cxn>
              </a:cxnLst>
              <a:rect l="0" t="0" r="r" b="b"/>
              <a:pathLst>
                <a:path w="816" h="336">
                  <a:moveTo>
                    <a:pt x="816" y="336"/>
                  </a:moveTo>
                  <a:lnTo>
                    <a:pt x="0" y="336"/>
                  </a:lnTo>
                  <a:lnTo>
                    <a:pt x="0" y="0"/>
                  </a:lnTo>
                </a:path>
              </a:pathLst>
            </a:custGeom>
            <a:noFill/>
            <a:ln w="762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Stages of Scoreboard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hlink"/>
                </a:solidFill>
                <a:latin typeface="Helvetica" charset="0"/>
              </a:rPr>
              <a:t>Issue</a:t>
            </a:r>
            <a:r>
              <a:rPr lang="en-US" dirty="0" smtClean="0"/>
              <a:t>—decode instructions &amp; check for structural hazards (ID1)</a:t>
            </a:r>
          </a:p>
          <a:p>
            <a:pPr lvl="1"/>
            <a:r>
              <a:rPr lang="en-US" dirty="0" smtClean="0"/>
              <a:t>Instructions issued in program order (for hazard checking)</a:t>
            </a:r>
          </a:p>
          <a:p>
            <a:pPr lvl="1"/>
            <a:r>
              <a:rPr lang="en-US" dirty="0" smtClean="0"/>
              <a:t>Don’t issue if </a:t>
            </a:r>
            <a:r>
              <a:rPr lang="en-US" dirty="0" smtClean="0">
                <a:solidFill>
                  <a:schemeClr val="hlink"/>
                </a:solidFill>
              </a:rPr>
              <a:t>structural hazard</a:t>
            </a:r>
            <a:endParaRPr lang="en-US" dirty="0" smtClean="0"/>
          </a:p>
          <a:p>
            <a:pPr lvl="1"/>
            <a:r>
              <a:rPr lang="en-US" dirty="0" smtClean="0"/>
              <a:t>Don’t issue if instruction is </a:t>
            </a:r>
            <a:r>
              <a:rPr lang="en-US" dirty="0" smtClean="0">
                <a:solidFill>
                  <a:schemeClr val="hlink"/>
                </a:solidFill>
              </a:rPr>
              <a:t>output dependent</a:t>
            </a:r>
            <a:r>
              <a:rPr lang="en-US" dirty="0" smtClean="0"/>
              <a:t> on any previously issued but uncompleted instruction 	</a:t>
            </a:r>
          </a:p>
          <a:p>
            <a:r>
              <a:rPr lang="en-US" dirty="0" smtClean="0">
                <a:solidFill>
                  <a:schemeClr val="hlink"/>
                </a:solidFill>
                <a:latin typeface="Helvetica" charset="0"/>
              </a:rPr>
              <a:t>Read operands</a:t>
            </a:r>
            <a:r>
              <a:rPr lang="en-US" dirty="0" smtClean="0"/>
              <a:t>—wait until no data hazards, then read operands (ID2)</a:t>
            </a:r>
          </a:p>
          <a:p>
            <a:pPr lvl="1"/>
            <a:r>
              <a:rPr lang="en-US" dirty="0" smtClean="0"/>
              <a:t> All real dependencies (RAW hazards) resolved in this stage, since we wait for instructions to write back data.</a:t>
            </a:r>
          </a:p>
          <a:p>
            <a:pPr lvl="1"/>
            <a:r>
              <a:rPr lang="en-US" dirty="0" smtClean="0"/>
              <a:t>No forwarding of data in this model</a:t>
            </a:r>
            <a:endParaRPr lang="en-US" sz="1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1463</TotalTime>
  <Words>2684</Words>
  <Application>Microsoft Macintosh PowerPoint</Application>
  <PresentationFormat>On-screen Show (4:3)</PresentationFormat>
  <Paragraphs>480</Paragraphs>
  <Slides>39</Slides>
  <Notes>36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Office Theme</vt:lpstr>
      <vt:lpstr>Worksheet</vt:lpstr>
      <vt:lpstr>Instruction Level Parallelism</vt:lpstr>
      <vt:lpstr>Instruction Level Parallelism</vt:lpstr>
      <vt:lpstr>Data Dependence</vt:lpstr>
      <vt:lpstr>Control Dependence</vt:lpstr>
      <vt:lpstr>HW Exploiting ILP (Superscalar)</vt:lpstr>
      <vt:lpstr>Scoreboarding</vt:lpstr>
      <vt:lpstr>Scoreboarding</vt:lpstr>
      <vt:lpstr>Scoreboard Architecture (CDC 6600)</vt:lpstr>
      <vt:lpstr>Four Stages of Scoreboard Control</vt:lpstr>
      <vt:lpstr>Four Stages of Scoreboard Control</vt:lpstr>
      <vt:lpstr>Three Parts of Scoreboard</vt:lpstr>
      <vt:lpstr>Execution Snapshot (Cycle = 18)</vt:lpstr>
      <vt:lpstr>Scoreboarding Summary</vt:lpstr>
      <vt:lpstr>Tomasulo Algorithm</vt:lpstr>
      <vt:lpstr>Tomasulo vs Scoreboarding</vt:lpstr>
      <vt:lpstr>Tomasulo Architecture</vt:lpstr>
      <vt:lpstr>Three Stages of Tomasulo Argorithm</vt:lpstr>
      <vt:lpstr>Execution Snapshot (Cycle = 10)</vt:lpstr>
      <vt:lpstr>Execution Snapshot (Cycle = 11)</vt:lpstr>
      <vt:lpstr>Tomasulo vs Scoreboard</vt:lpstr>
      <vt:lpstr>What About Control Dependence? </vt:lpstr>
      <vt:lpstr>HW Support for In-order Completion</vt:lpstr>
      <vt:lpstr>Four Steps of Tomasulo Algorithm with Reorder Buffer</vt:lpstr>
      <vt:lpstr>Tomasulo with ROB Snapshot</vt:lpstr>
      <vt:lpstr>SW Exploiting ILP</vt:lpstr>
      <vt:lpstr>VLIW</vt:lpstr>
      <vt:lpstr>VLIW Compiler Responsibility</vt:lpstr>
      <vt:lpstr>Problems with (Pure) VLIW</vt:lpstr>
      <vt:lpstr>EPIC</vt:lpstr>
      <vt:lpstr>IA-64 Instruction Format</vt:lpstr>
      <vt:lpstr>Predicated Execution</vt:lpstr>
      <vt:lpstr>More Things to Improve Performance</vt:lpstr>
      <vt:lpstr>More Things to Improve Performance</vt:lpstr>
      <vt:lpstr>CGRA</vt:lpstr>
      <vt:lpstr>CGRA : Attractive Alternative to ASICs</vt:lpstr>
      <vt:lpstr>Compiler Is More Important in CGRA</vt:lpstr>
      <vt:lpstr>Acknowledgement</vt:lpstr>
      <vt:lpstr>Appendix</vt:lpstr>
      <vt:lpstr>IA-64 Template Combination</vt:lpstr>
    </vt:vector>
  </TitlesOfParts>
  <Company>Princeton University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ILP</dc:title>
  <dc:creator>Taewook Oh</dc:creator>
  <cp:lastModifiedBy>Taewook Oh</cp:lastModifiedBy>
  <cp:revision>18</cp:revision>
  <dcterms:created xsi:type="dcterms:W3CDTF">2010-10-11T16:35:49Z</dcterms:created>
  <dcterms:modified xsi:type="dcterms:W3CDTF">2010-10-11T17:09:03Z</dcterms:modified>
</cp:coreProperties>
</file>