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76449" autoAdjust="0"/>
  </p:normalViewPr>
  <p:slideViewPr>
    <p:cSldViewPr snapToObjects="1">
      <p:cViewPr varScale="1">
        <p:scale>
          <a:sx n="118" d="100"/>
          <a:sy n="118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894D-0F71-A449-88CB-C5A4391F721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1C5D3-7169-E742-8D62-37EFC8BCB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0EE5D-C854-7245-A136-A255A6D5CEA6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FC978-AF5F-094D-BC6E-4017227F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FC978-AF5F-094D-BC6E-4017227F1D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DCBE-ABF5-8443-A486-F835763F495E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DA98-0CFC-2B40-AB96-0C49979B3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Instruction Level Parallelism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Taewook</a:t>
            </a:r>
            <a:r>
              <a:rPr lang="en-US" dirty="0" smtClean="0"/>
              <a:t> 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Stages of Scoreboard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Execution</a:t>
            </a:r>
            <a:r>
              <a:rPr lang="en-US" dirty="0" smtClean="0"/>
              <a:t>—operate on operands (EX)</a:t>
            </a:r>
          </a:p>
          <a:p>
            <a:pPr lvl="1"/>
            <a:r>
              <a:rPr lang="en-US" dirty="0" smtClean="0"/>
              <a:t>The functional unit begins execution upon receiving operands. When the result is ready, it notifies the scoreboard that it has completed execution. </a:t>
            </a:r>
          </a:p>
          <a:p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Write result</a:t>
            </a:r>
            <a:r>
              <a:rPr lang="en-US" dirty="0" smtClean="0"/>
              <a:t>—finish execution (WB)</a:t>
            </a:r>
          </a:p>
          <a:p>
            <a:pPr lvl="1"/>
            <a:r>
              <a:rPr lang="en-US" dirty="0" smtClean="0"/>
              <a:t>Stall until no WAR hazards with previous instructions: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	</a:t>
            </a:r>
            <a:r>
              <a:rPr lang="en-US" dirty="0" smtClean="0">
                <a:latin typeface="Courier New" charset="0"/>
              </a:rPr>
              <a:t>DIVD	F0,F2,F4</a:t>
            </a:r>
            <a:br>
              <a:rPr lang="en-US" dirty="0" smtClean="0">
                <a:latin typeface="Courier New" charset="0"/>
              </a:rPr>
            </a:br>
            <a:r>
              <a:rPr lang="en-US" dirty="0" smtClean="0">
                <a:latin typeface="Courier New" charset="0"/>
              </a:rPr>
              <a:t> 			ADDD	F10,F0,</a:t>
            </a:r>
            <a:r>
              <a:rPr lang="en-US" dirty="0" smtClean="0">
                <a:solidFill>
                  <a:schemeClr val="hlink"/>
                </a:solidFill>
                <a:latin typeface="Courier New" charset="0"/>
              </a:rPr>
              <a:t>F8</a:t>
            </a:r>
            <a:r>
              <a:rPr lang="en-US" dirty="0" smtClean="0">
                <a:latin typeface="Courier New" charset="0"/>
              </a:rPr>
              <a:t/>
            </a:r>
            <a:br>
              <a:rPr lang="en-US" dirty="0" smtClean="0">
                <a:latin typeface="Courier New" charset="0"/>
              </a:rPr>
            </a:br>
            <a:r>
              <a:rPr lang="en-US" dirty="0" smtClean="0">
                <a:latin typeface="Courier New" charset="0"/>
              </a:rPr>
              <a:t> 			SUBD	</a:t>
            </a:r>
            <a:r>
              <a:rPr lang="en-US" dirty="0" smtClean="0">
                <a:solidFill>
                  <a:schemeClr val="hlink"/>
                </a:solidFill>
                <a:latin typeface="Courier New" charset="0"/>
              </a:rPr>
              <a:t>F8</a:t>
            </a:r>
            <a:r>
              <a:rPr lang="en-US" dirty="0" smtClean="0">
                <a:latin typeface="Courier New" charset="0"/>
              </a:rPr>
              <a:t>,F8,F14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CDC 6600 scoreboard would stall SUBD until ADDD reads operands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 of Scoreboard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hlink"/>
                </a:solidFill>
              </a:rPr>
              <a:t>Instruction status:</a:t>
            </a:r>
            <a:r>
              <a:rPr lang="en-US" dirty="0" smtClean="0"/>
              <a:t> Which of 4 steps the instruction is in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hlink"/>
                </a:solidFill>
              </a:rPr>
              <a:t>Functional unit status:</a:t>
            </a:r>
            <a:r>
              <a:rPr lang="en-US" dirty="0" smtClean="0"/>
              <a:t> Indicates the state of the functional unit (FU). 9 fields for each functional unit		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solidFill>
                  <a:schemeClr val="accent1"/>
                </a:solidFill>
              </a:rPr>
              <a:t>Busy:</a:t>
            </a:r>
            <a:r>
              <a:rPr lang="en-US" dirty="0" smtClean="0"/>
              <a:t> Indicates whether the unit is busy or not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Op:</a:t>
            </a:r>
            <a:r>
              <a:rPr lang="en-US" dirty="0" smtClean="0"/>
              <a:t> Operation to perform in the unit (e.g., + or –)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Fi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Destination register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Fj,Fk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dirty="0" smtClean="0"/>
              <a:t>Source-register numbers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Qj,Qk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dirty="0" smtClean="0"/>
              <a:t>Functional units producing source registers </a:t>
            </a:r>
            <a:r>
              <a:rPr lang="en-US" dirty="0" err="1" smtClean="0"/>
              <a:t>Fj</a:t>
            </a:r>
            <a:r>
              <a:rPr lang="en-US" dirty="0" smtClean="0"/>
              <a:t>, </a:t>
            </a:r>
            <a:r>
              <a:rPr lang="en-US" dirty="0" err="1" smtClean="0"/>
              <a:t>Fk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Rj,Rk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dirty="0" smtClean="0"/>
              <a:t>Flags indicating when </a:t>
            </a:r>
            <a:r>
              <a:rPr lang="en-US" dirty="0" err="1" smtClean="0"/>
              <a:t>Fj</a:t>
            </a:r>
            <a:r>
              <a:rPr lang="en-US" dirty="0" smtClean="0"/>
              <a:t>, </a:t>
            </a:r>
            <a:r>
              <a:rPr lang="en-US" dirty="0" err="1" smtClean="0"/>
              <a:t>Fk</a:t>
            </a:r>
            <a:r>
              <a:rPr lang="en-US" dirty="0" smtClean="0"/>
              <a:t> are ready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hlink"/>
                </a:solidFill>
              </a:rPr>
              <a:t>Register result status</a:t>
            </a:r>
            <a:r>
              <a:rPr lang="en-US" dirty="0" smtClean="0"/>
              <a:t>—Indicates which functional unit will write each register, if one exists. Blank when no pending instructions will write that register.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Snapshot (Cycle = 18)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/>
          </p:cNvGraphicFramePr>
          <p:nvPr/>
        </p:nvGraphicFramePr>
        <p:xfrm>
          <a:off x="590550" y="1420812"/>
          <a:ext cx="8096250" cy="5208588"/>
        </p:xfrm>
        <a:graphic>
          <a:graphicData uri="http://schemas.openxmlformats.org/presentationml/2006/ole">
            <p:oleObj spid="_x0000_s29698" name="Worksheet" r:id="rId4" imgW="8978900" imgH="63754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ILP at runtime by scheduling independent instructions to execute simultaneously.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No forwarding hardware</a:t>
            </a:r>
          </a:p>
          <a:p>
            <a:pPr lvl="1"/>
            <a:r>
              <a:rPr lang="en-US" dirty="0" smtClean="0"/>
              <a:t>Stall for WAR and WAW hazard</a:t>
            </a:r>
          </a:p>
          <a:p>
            <a:pPr lvl="1"/>
            <a:r>
              <a:rPr lang="en-US" dirty="0" smtClean="0"/>
              <a:t>Limited to instructions in basic block (small </a:t>
            </a:r>
            <a:r>
              <a:rPr lang="en-US" i="1" dirty="0" smtClean="0"/>
              <a:t>window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Tomasulo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IBM 360/91 about 3 years after CDC 6600 (1966)</a:t>
            </a:r>
          </a:p>
          <a:p>
            <a:r>
              <a:rPr lang="en-US" dirty="0" smtClean="0"/>
              <a:t>Goal: High Performance without special compilers</a:t>
            </a:r>
          </a:p>
          <a:p>
            <a:r>
              <a:rPr lang="en-US" dirty="0" smtClean="0"/>
              <a:t>Lead to Alpha 21264, HP 8000, MIPS 10000, Pentium II, PowerPC 604,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Control &amp; buffers </a:t>
            </a:r>
            <a:r>
              <a:rPr lang="en-US" dirty="0" smtClean="0">
                <a:solidFill>
                  <a:schemeClr val="hlink"/>
                </a:solidFill>
              </a:rPr>
              <a:t>distributed</a:t>
            </a:r>
            <a:r>
              <a:rPr lang="en-US" dirty="0" smtClean="0"/>
              <a:t> with Functional Units (FU) vs. centralized in scoreboard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Register Renaming</a:t>
            </a:r>
          </a:p>
          <a:p>
            <a:pPr lvl="1"/>
            <a:r>
              <a:rPr lang="en-US" dirty="0" smtClean="0"/>
              <a:t>Registers in instructions replaced by values or pointers to reservation stations</a:t>
            </a:r>
          </a:p>
          <a:p>
            <a:pPr lvl="1"/>
            <a:r>
              <a:rPr lang="en-US" dirty="0" smtClean="0"/>
              <a:t>avoids WAR, WAW hazards</a:t>
            </a:r>
          </a:p>
          <a:p>
            <a:pPr lvl="1"/>
            <a:r>
              <a:rPr lang="en-US" dirty="0" smtClean="0"/>
              <a:t>More reservation stations than registers, </a:t>
            </a:r>
            <a:br>
              <a:rPr lang="en-US" dirty="0" smtClean="0"/>
            </a:br>
            <a:r>
              <a:rPr lang="en-US" dirty="0" smtClean="0"/>
              <a:t>so can do optimizations compilers can’t</a:t>
            </a:r>
          </a:p>
          <a:p>
            <a:r>
              <a:rPr lang="en-US" dirty="0" smtClean="0"/>
              <a:t>RS gets a value from </a:t>
            </a:r>
            <a:r>
              <a:rPr lang="en-US" dirty="0" smtClean="0">
                <a:solidFill>
                  <a:schemeClr val="hlink"/>
                </a:solidFill>
              </a:rPr>
              <a:t>Common Data Bus </a:t>
            </a:r>
            <a:r>
              <a:rPr lang="en-US" dirty="0" smtClean="0"/>
              <a:t>that broadcasts results to all </a:t>
            </a:r>
            <a:r>
              <a:rPr lang="en-US" dirty="0" err="1" smtClean="0"/>
              <a:t>FUs</a:t>
            </a:r>
            <a:r>
              <a:rPr lang="en-US" dirty="0" smtClean="0"/>
              <a:t>, not through register.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Architecture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725" y="1447800"/>
            <a:ext cx="8943975" cy="5395913"/>
            <a:chOff x="85725" y="1158875"/>
            <a:chExt cx="8943975" cy="5395913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725488" y="2225675"/>
              <a:ext cx="914400" cy="1219200"/>
              <a:chOff x="1872" y="1584"/>
              <a:chExt cx="576" cy="864"/>
            </a:xfrm>
          </p:grpSpPr>
          <p:sp>
            <p:nvSpPr>
              <p:cNvPr id="66" name="Rectangle 19"/>
              <p:cNvSpPr>
                <a:spLocks noChangeArrowheads="1"/>
              </p:cNvSpPr>
              <p:nvPr/>
            </p:nvSpPr>
            <p:spPr bwMode="auto">
              <a:xfrm>
                <a:off x="1872" y="158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21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22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23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24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Line 26"/>
            <p:cNvSpPr>
              <a:spLocks noChangeShapeType="1"/>
            </p:cNvSpPr>
            <p:nvPr/>
          </p:nvSpPr>
          <p:spPr bwMode="auto">
            <a:xfrm>
              <a:off x="1106488" y="1616075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340100" y="1246188"/>
              <a:ext cx="914400" cy="1219200"/>
              <a:chOff x="1872" y="1584"/>
              <a:chExt cx="576" cy="864"/>
            </a:xfrm>
          </p:grpSpPr>
          <p:sp>
            <p:nvSpPr>
              <p:cNvPr id="60" name="Rectangle 28"/>
              <p:cNvSpPr>
                <a:spLocks noChangeArrowheads="1"/>
              </p:cNvSpPr>
              <p:nvPr/>
            </p:nvSpPr>
            <p:spPr bwMode="auto">
              <a:xfrm>
                <a:off x="1872" y="158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29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30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31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32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33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5168900" y="1474788"/>
              <a:ext cx="2209800" cy="812800"/>
              <a:chOff x="3456" y="1200"/>
              <a:chExt cx="1392" cy="512"/>
            </a:xfrm>
          </p:grpSpPr>
          <p:sp>
            <p:nvSpPr>
              <p:cNvPr id="56" name="Rectangle 35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36"/>
              <p:cNvSpPr>
                <a:spLocks noChangeArrowheads="1"/>
              </p:cNvSpPr>
              <p:nvPr/>
            </p:nvSpPr>
            <p:spPr bwMode="auto">
              <a:xfrm>
                <a:off x="3456" y="1328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37"/>
              <p:cNvSpPr>
                <a:spLocks noChangeArrowheads="1"/>
              </p:cNvSpPr>
              <p:nvPr/>
            </p:nvSpPr>
            <p:spPr bwMode="auto">
              <a:xfrm>
                <a:off x="3456" y="1456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3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7583488" y="3368675"/>
              <a:ext cx="914400" cy="609600"/>
              <a:chOff x="3888" y="2064"/>
              <a:chExt cx="576" cy="384"/>
            </a:xfrm>
          </p:grpSpPr>
          <p:sp>
            <p:nvSpPr>
              <p:cNvPr id="53" name="Rectangle 42"/>
              <p:cNvSpPr>
                <a:spLocks noChangeArrowheads="1"/>
              </p:cNvSpPr>
              <p:nvPr/>
            </p:nvSpPr>
            <p:spPr bwMode="auto">
              <a:xfrm>
                <a:off x="3888" y="2064"/>
                <a:ext cx="576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43"/>
              <p:cNvSpPr>
                <a:spLocks noChangeArrowheads="1"/>
              </p:cNvSpPr>
              <p:nvPr/>
            </p:nvSpPr>
            <p:spPr bwMode="auto">
              <a:xfrm>
                <a:off x="3888" y="2192"/>
                <a:ext cx="576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4"/>
              <p:cNvSpPr>
                <a:spLocks noChangeArrowheads="1"/>
              </p:cNvSpPr>
              <p:nvPr/>
            </p:nvSpPr>
            <p:spPr bwMode="auto">
              <a:xfrm>
                <a:off x="3888" y="2320"/>
                <a:ext cx="576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68"/>
            <p:cNvGrpSpPr>
              <a:grpSpLocks/>
            </p:cNvGrpSpPr>
            <p:nvPr/>
          </p:nvGrpSpPr>
          <p:grpSpPr bwMode="auto">
            <a:xfrm>
              <a:off x="1677988" y="3913188"/>
              <a:ext cx="2209800" cy="609600"/>
              <a:chOff x="1536" y="2736"/>
              <a:chExt cx="1392" cy="384"/>
            </a:xfrm>
          </p:grpSpPr>
          <p:sp>
            <p:nvSpPr>
              <p:cNvPr id="50" name="Rectangle 51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1392" cy="1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>
                <a:off x="1536" y="2864"/>
                <a:ext cx="1392" cy="1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1536" y="2992"/>
                <a:ext cx="1392" cy="1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55"/>
            <p:cNvSpPr>
              <a:spLocks noChangeArrowheads="1"/>
            </p:cNvSpPr>
            <p:nvPr/>
          </p:nvSpPr>
          <p:spPr bwMode="auto">
            <a:xfrm>
              <a:off x="1982788" y="3913188"/>
              <a:ext cx="762000" cy="609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65"/>
            <p:cNvSpPr>
              <a:spLocks noChangeArrowheads="1"/>
            </p:cNvSpPr>
            <p:nvPr/>
          </p:nvSpPr>
          <p:spPr bwMode="auto">
            <a:xfrm>
              <a:off x="2249488" y="5056188"/>
              <a:ext cx="1066800" cy="3048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FP adders</a:t>
              </a:r>
            </a:p>
          </p:txBody>
        </p: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1095375" y="3841750"/>
              <a:ext cx="631825" cy="7096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</a:rPr>
                <a:t>Add1</a:t>
              </a:r>
            </a:p>
            <a:p>
              <a:r>
                <a:rPr lang="en-US" sz="1400">
                  <a:solidFill>
                    <a:schemeClr val="hlink"/>
                  </a:solidFill>
                </a:rPr>
                <a:t>Add2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Add3</a:t>
              </a:r>
            </a:p>
          </p:txBody>
        </p:sp>
        <p:grpSp>
          <p:nvGrpSpPr>
            <p:cNvPr id="14" name="Group 62"/>
            <p:cNvGrpSpPr>
              <a:grpSpLocks/>
            </p:cNvGrpSpPr>
            <p:nvPr/>
          </p:nvGrpSpPr>
          <p:grpSpPr bwMode="auto">
            <a:xfrm>
              <a:off x="4864100" y="4065588"/>
              <a:ext cx="2209800" cy="381000"/>
              <a:chOff x="3312" y="2688"/>
              <a:chExt cx="1392" cy="256"/>
            </a:xfrm>
          </p:grpSpPr>
          <p:sp>
            <p:nvSpPr>
              <p:cNvPr id="48" name="Rectangle 58"/>
              <p:cNvSpPr>
                <a:spLocks noChangeArrowheads="1"/>
              </p:cNvSpPr>
              <p:nvPr/>
            </p:nvSpPr>
            <p:spPr bwMode="auto">
              <a:xfrm>
                <a:off x="3312" y="2688"/>
                <a:ext cx="1392" cy="1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59"/>
              <p:cNvSpPr>
                <a:spLocks noChangeArrowheads="1"/>
              </p:cNvSpPr>
              <p:nvPr/>
            </p:nvSpPr>
            <p:spPr bwMode="auto">
              <a:xfrm>
                <a:off x="3312" y="2816"/>
                <a:ext cx="1392" cy="1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Rectangle 63"/>
            <p:cNvSpPr>
              <a:spLocks noChangeArrowheads="1"/>
            </p:cNvSpPr>
            <p:nvPr/>
          </p:nvSpPr>
          <p:spPr bwMode="auto">
            <a:xfrm>
              <a:off x="5168900" y="4065588"/>
              <a:ext cx="762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5321300" y="5056188"/>
              <a:ext cx="1447800" cy="3048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FP multipliers</a:t>
              </a:r>
            </a:p>
          </p:txBody>
        </p:sp>
        <p:sp>
          <p:nvSpPr>
            <p:cNvPr id="17" name="Text Box 74"/>
            <p:cNvSpPr txBox="1">
              <a:spLocks noChangeArrowheads="1"/>
            </p:cNvSpPr>
            <p:nvPr/>
          </p:nvSpPr>
          <p:spPr bwMode="auto">
            <a:xfrm>
              <a:off x="4230688" y="4054475"/>
              <a:ext cx="674687" cy="476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Mult1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Mult2</a:t>
              </a:r>
            </a:p>
          </p:txBody>
        </p:sp>
        <p:sp>
          <p:nvSpPr>
            <p:cNvPr id="18" name="Line 79"/>
            <p:cNvSpPr>
              <a:spLocks noChangeShapeType="1"/>
            </p:cNvSpPr>
            <p:nvPr/>
          </p:nvSpPr>
          <p:spPr bwMode="auto">
            <a:xfrm>
              <a:off x="2425700" y="4522788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>
              <a:off x="3111500" y="4522788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81"/>
            <p:cNvSpPr>
              <a:spLocks noChangeShapeType="1"/>
            </p:cNvSpPr>
            <p:nvPr/>
          </p:nvSpPr>
          <p:spPr bwMode="auto">
            <a:xfrm>
              <a:off x="5549900" y="4446588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82"/>
            <p:cNvSpPr>
              <a:spLocks noChangeShapeType="1"/>
            </p:cNvSpPr>
            <p:nvPr/>
          </p:nvSpPr>
          <p:spPr bwMode="auto">
            <a:xfrm>
              <a:off x="6464300" y="4446588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/>
            <p:cNvSpPr>
              <a:spLocks/>
            </p:cNvSpPr>
            <p:nvPr/>
          </p:nvSpPr>
          <p:spPr bwMode="auto">
            <a:xfrm>
              <a:off x="1816100" y="2465388"/>
              <a:ext cx="1981200" cy="1447800"/>
            </a:xfrm>
            <a:custGeom>
              <a:avLst/>
              <a:gdLst/>
              <a:ahLst/>
              <a:cxnLst>
                <a:cxn ang="0">
                  <a:pos x="1248" y="0"/>
                </a:cxn>
                <a:cxn ang="0">
                  <a:pos x="1248" y="672"/>
                </a:cxn>
                <a:cxn ang="0">
                  <a:pos x="0" y="672"/>
                </a:cxn>
                <a:cxn ang="0">
                  <a:pos x="0" y="912"/>
                </a:cxn>
              </a:cxnLst>
              <a:rect l="0" t="0" r="r" b="b"/>
              <a:pathLst>
                <a:path w="1248" h="912">
                  <a:moveTo>
                    <a:pt x="1248" y="0"/>
                  </a:moveTo>
                  <a:lnTo>
                    <a:pt x="1248" y="672"/>
                  </a:lnTo>
                  <a:lnTo>
                    <a:pt x="0" y="672"/>
                  </a:lnTo>
                  <a:lnTo>
                    <a:pt x="0" y="91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4"/>
            <p:cNvSpPr>
              <a:spLocks/>
            </p:cNvSpPr>
            <p:nvPr/>
          </p:nvSpPr>
          <p:spPr bwMode="auto">
            <a:xfrm>
              <a:off x="3797300" y="3532188"/>
              <a:ext cx="12192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8" y="0"/>
                </a:cxn>
                <a:cxn ang="0">
                  <a:pos x="768" y="336"/>
                </a:cxn>
              </a:cxnLst>
              <a:rect l="0" t="0" r="r" b="b"/>
              <a:pathLst>
                <a:path w="768" h="336">
                  <a:moveTo>
                    <a:pt x="0" y="0"/>
                  </a:moveTo>
                  <a:lnTo>
                    <a:pt x="768" y="0"/>
                  </a:lnTo>
                  <a:lnTo>
                    <a:pt x="768" y="3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5"/>
            <p:cNvSpPr>
              <a:spLocks/>
            </p:cNvSpPr>
            <p:nvPr/>
          </p:nvSpPr>
          <p:spPr bwMode="auto">
            <a:xfrm>
              <a:off x="2349500" y="2312988"/>
              <a:ext cx="3124200" cy="1600200"/>
            </a:xfrm>
            <a:custGeom>
              <a:avLst/>
              <a:gdLst/>
              <a:ahLst/>
              <a:cxnLst>
                <a:cxn ang="0">
                  <a:pos x="1968" y="0"/>
                </a:cxn>
                <a:cxn ang="0">
                  <a:pos x="1968" y="528"/>
                </a:cxn>
                <a:cxn ang="0">
                  <a:pos x="0" y="528"/>
                </a:cxn>
                <a:cxn ang="0">
                  <a:pos x="0" y="1008"/>
                </a:cxn>
              </a:cxnLst>
              <a:rect l="0" t="0" r="r" b="b"/>
              <a:pathLst>
                <a:path w="1968" h="1008">
                  <a:moveTo>
                    <a:pt x="1968" y="0"/>
                  </a:moveTo>
                  <a:lnTo>
                    <a:pt x="1968" y="528"/>
                  </a:lnTo>
                  <a:lnTo>
                    <a:pt x="0" y="528"/>
                  </a:lnTo>
                  <a:lnTo>
                    <a:pt x="0" y="100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86"/>
            <p:cNvSpPr>
              <a:spLocks noChangeShapeType="1"/>
            </p:cNvSpPr>
            <p:nvPr/>
          </p:nvSpPr>
          <p:spPr bwMode="auto">
            <a:xfrm>
              <a:off x="5473700" y="3151188"/>
              <a:ext cx="1588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88"/>
            <p:cNvSpPr>
              <a:spLocks noChangeShapeType="1"/>
            </p:cNvSpPr>
            <p:nvPr/>
          </p:nvSpPr>
          <p:spPr bwMode="auto">
            <a:xfrm>
              <a:off x="6311900" y="2312988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9"/>
            <p:cNvSpPr>
              <a:spLocks/>
            </p:cNvSpPr>
            <p:nvPr/>
          </p:nvSpPr>
          <p:spPr bwMode="auto">
            <a:xfrm>
              <a:off x="3263900" y="3303588"/>
              <a:ext cx="3048000" cy="609600"/>
            </a:xfrm>
            <a:custGeom>
              <a:avLst/>
              <a:gdLst/>
              <a:ahLst/>
              <a:cxnLst>
                <a:cxn ang="0">
                  <a:pos x="1920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920" h="384">
                  <a:moveTo>
                    <a:pt x="192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0"/>
            <p:cNvSpPr>
              <a:spLocks/>
            </p:cNvSpPr>
            <p:nvPr/>
          </p:nvSpPr>
          <p:spPr bwMode="auto">
            <a:xfrm>
              <a:off x="6288088" y="2835275"/>
              <a:ext cx="17526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0"/>
                </a:cxn>
                <a:cxn ang="0">
                  <a:pos x="1008" y="144"/>
                </a:cxn>
              </a:cxnLst>
              <a:rect l="0" t="0" r="r" b="b"/>
              <a:pathLst>
                <a:path w="1008" h="144">
                  <a:moveTo>
                    <a:pt x="0" y="0"/>
                  </a:moveTo>
                  <a:lnTo>
                    <a:pt x="1008" y="0"/>
                  </a:lnTo>
                  <a:lnTo>
                    <a:pt x="1008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96"/>
            <p:cNvSpPr>
              <a:spLocks noChangeShapeType="1"/>
            </p:cNvSpPr>
            <p:nvPr/>
          </p:nvSpPr>
          <p:spPr bwMode="auto">
            <a:xfrm>
              <a:off x="719138" y="6035675"/>
              <a:ext cx="831056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92"/>
            <p:cNvSpPr>
              <a:spLocks noChangeShapeType="1"/>
            </p:cNvSpPr>
            <p:nvPr/>
          </p:nvSpPr>
          <p:spPr bwMode="auto">
            <a:xfrm flipH="1">
              <a:off x="8497888" y="3673475"/>
              <a:ext cx="3810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8"/>
            <p:cNvSpPr>
              <a:spLocks/>
            </p:cNvSpPr>
            <p:nvPr/>
          </p:nvSpPr>
          <p:spPr bwMode="auto">
            <a:xfrm>
              <a:off x="7354888" y="1844675"/>
              <a:ext cx="1524000" cy="4191000"/>
            </a:xfrm>
            <a:custGeom>
              <a:avLst/>
              <a:gdLst/>
              <a:ahLst/>
              <a:cxnLst>
                <a:cxn ang="0">
                  <a:pos x="960" y="2448"/>
                </a:cxn>
                <a:cxn ang="0">
                  <a:pos x="960" y="0"/>
                </a:cxn>
                <a:cxn ang="0">
                  <a:pos x="0" y="0"/>
                </a:cxn>
              </a:cxnLst>
              <a:rect l="0" t="0" r="r" b="b"/>
              <a:pathLst>
                <a:path w="960" h="2448">
                  <a:moveTo>
                    <a:pt x="960" y="2448"/>
                  </a:moveTo>
                  <a:lnTo>
                    <a:pt x="960" y="0"/>
                  </a:lnTo>
                  <a:lnTo>
                    <a:pt x="0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99"/>
            <p:cNvSpPr>
              <a:spLocks noChangeShapeType="1"/>
            </p:cNvSpPr>
            <p:nvPr/>
          </p:nvSpPr>
          <p:spPr bwMode="auto">
            <a:xfrm>
              <a:off x="1106488" y="3444875"/>
              <a:ext cx="0" cy="25908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01"/>
            <p:cNvSpPr>
              <a:spLocks noChangeShapeType="1"/>
            </p:cNvSpPr>
            <p:nvPr/>
          </p:nvSpPr>
          <p:spPr bwMode="auto">
            <a:xfrm>
              <a:off x="6059488" y="5349875"/>
              <a:ext cx="0" cy="6858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02"/>
            <p:cNvSpPr>
              <a:spLocks noChangeShapeType="1"/>
            </p:cNvSpPr>
            <p:nvPr/>
          </p:nvSpPr>
          <p:spPr bwMode="auto">
            <a:xfrm>
              <a:off x="2782888" y="5349875"/>
              <a:ext cx="0" cy="6858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3"/>
            <p:cNvSpPr>
              <a:spLocks noChangeShapeType="1"/>
            </p:cNvSpPr>
            <p:nvPr/>
          </p:nvSpPr>
          <p:spPr bwMode="auto">
            <a:xfrm>
              <a:off x="8040688" y="3978275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104"/>
            <p:cNvSpPr txBox="1">
              <a:spLocks noChangeArrowheads="1"/>
            </p:cNvSpPr>
            <p:nvPr/>
          </p:nvSpPr>
          <p:spPr bwMode="auto">
            <a:xfrm>
              <a:off x="347663" y="1235075"/>
              <a:ext cx="133667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From </a:t>
              </a:r>
              <a:r>
                <a:rPr lang="en-US" dirty="0" err="1"/>
                <a:t>Mem</a:t>
              </a:r>
              <a:endParaRPr lang="en-US" dirty="0"/>
            </a:p>
          </p:txBody>
        </p:sp>
        <p:sp>
          <p:nvSpPr>
            <p:cNvPr id="37" name="Text Box 105"/>
            <p:cNvSpPr txBox="1">
              <a:spLocks noChangeArrowheads="1"/>
            </p:cNvSpPr>
            <p:nvPr/>
          </p:nvSpPr>
          <p:spPr bwMode="auto">
            <a:xfrm>
              <a:off x="5429250" y="1158875"/>
              <a:ext cx="1570038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FP Registers</a:t>
              </a:r>
            </a:p>
          </p:txBody>
        </p:sp>
        <p:sp>
          <p:nvSpPr>
            <p:cNvPr id="38" name="Text Box 106"/>
            <p:cNvSpPr txBox="1">
              <a:spLocks noChangeArrowheads="1"/>
            </p:cNvSpPr>
            <p:nvPr/>
          </p:nvSpPr>
          <p:spPr bwMode="auto">
            <a:xfrm>
              <a:off x="3724275" y="4549775"/>
              <a:ext cx="1555750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Reservation </a:t>
              </a:r>
            </a:p>
            <a:p>
              <a:r>
                <a:rPr lang="en-US"/>
                <a:t>Stations</a:t>
              </a:r>
            </a:p>
          </p:txBody>
        </p:sp>
        <p:sp>
          <p:nvSpPr>
            <p:cNvPr id="39" name="Line 107"/>
            <p:cNvSpPr>
              <a:spLocks noChangeShapeType="1"/>
            </p:cNvSpPr>
            <p:nvPr/>
          </p:nvSpPr>
          <p:spPr bwMode="auto">
            <a:xfrm flipV="1">
              <a:off x="3544888" y="4511675"/>
              <a:ext cx="0" cy="1219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8"/>
            <p:cNvSpPr>
              <a:spLocks noChangeShapeType="1"/>
            </p:cNvSpPr>
            <p:nvPr/>
          </p:nvSpPr>
          <p:spPr bwMode="auto">
            <a:xfrm flipV="1">
              <a:off x="3544888" y="4511675"/>
              <a:ext cx="0" cy="15240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9"/>
            <p:cNvSpPr>
              <a:spLocks noChangeShapeType="1"/>
            </p:cNvSpPr>
            <p:nvPr/>
          </p:nvSpPr>
          <p:spPr bwMode="auto">
            <a:xfrm flipV="1">
              <a:off x="6897688" y="4435475"/>
              <a:ext cx="0" cy="16002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10"/>
            <p:cNvSpPr txBox="1">
              <a:spLocks noChangeArrowheads="1"/>
            </p:cNvSpPr>
            <p:nvPr/>
          </p:nvSpPr>
          <p:spPr bwMode="auto">
            <a:xfrm>
              <a:off x="2954338" y="6188075"/>
              <a:ext cx="28575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Common Data Bus (CDB)</a:t>
              </a:r>
            </a:p>
          </p:txBody>
        </p:sp>
        <p:sp>
          <p:nvSpPr>
            <p:cNvPr id="43" name="Text Box 111"/>
            <p:cNvSpPr txBox="1">
              <a:spLocks noChangeArrowheads="1"/>
            </p:cNvSpPr>
            <p:nvPr/>
          </p:nvSpPr>
          <p:spPr bwMode="auto">
            <a:xfrm>
              <a:off x="7470775" y="4587875"/>
              <a:ext cx="106997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To Mem</a:t>
              </a:r>
            </a:p>
          </p:txBody>
        </p:sp>
        <p:sp>
          <p:nvSpPr>
            <p:cNvPr id="44" name="Text Box 112"/>
            <p:cNvSpPr txBox="1">
              <a:spLocks noChangeArrowheads="1"/>
            </p:cNvSpPr>
            <p:nvPr/>
          </p:nvSpPr>
          <p:spPr bwMode="auto">
            <a:xfrm>
              <a:off x="2401888" y="1235075"/>
              <a:ext cx="879475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FP Op</a:t>
              </a:r>
            </a:p>
            <a:p>
              <a:r>
                <a:rPr lang="en-US"/>
                <a:t>Queue</a:t>
              </a:r>
            </a:p>
          </p:txBody>
        </p:sp>
        <p:sp>
          <p:nvSpPr>
            <p:cNvPr id="45" name="Text Box 113"/>
            <p:cNvSpPr txBox="1">
              <a:spLocks noChangeArrowheads="1"/>
            </p:cNvSpPr>
            <p:nvPr/>
          </p:nvSpPr>
          <p:spPr bwMode="auto">
            <a:xfrm>
              <a:off x="1335088" y="1768475"/>
              <a:ext cx="163512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Load Buffers</a:t>
              </a:r>
            </a:p>
          </p:txBody>
        </p:sp>
        <p:sp>
          <p:nvSpPr>
            <p:cNvPr id="46" name="Text Box 114"/>
            <p:cNvSpPr txBox="1">
              <a:spLocks noChangeArrowheads="1"/>
            </p:cNvSpPr>
            <p:nvPr/>
          </p:nvSpPr>
          <p:spPr bwMode="auto">
            <a:xfrm>
              <a:off x="6592888" y="2987675"/>
              <a:ext cx="1028700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Store </a:t>
              </a:r>
            </a:p>
            <a:p>
              <a:r>
                <a:rPr lang="en-US"/>
                <a:t>Buffers</a:t>
              </a:r>
            </a:p>
          </p:txBody>
        </p:sp>
        <p:sp>
          <p:nvSpPr>
            <p:cNvPr id="47" name="Text Box 116"/>
            <p:cNvSpPr txBox="1">
              <a:spLocks noChangeArrowheads="1"/>
            </p:cNvSpPr>
            <p:nvPr/>
          </p:nvSpPr>
          <p:spPr bwMode="auto">
            <a:xfrm>
              <a:off x="85725" y="2209800"/>
              <a:ext cx="687388" cy="12446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Load1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Load2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Load3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Load4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Load5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hlink"/>
                  </a:solidFill>
                </a:rPr>
                <a:t>Load6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Stages of </a:t>
            </a:r>
            <a:r>
              <a:rPr lang="en-US" dirty="0" err="1" smtClean="0"/>
              <a:t>Tomasulo</a:t>
            </a:r>
            <a:r>
              <a:rPr lang="en-US" dirty="0" smtClean="0"/>
              <a:t> </a:t>
            </a:r>
            <a:r>
              <a:rPr lang="en-US" dirty="0" err="1" smtClean="0"/>
              <a:t>Argorithm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1.	Issue</a:t>
            </a:r>
            <a:r>
              <a:rPr lang="en-US" dirty="0" smtClean="0"/>
              <a:t>—get instruction from FP Op Queue</a:t>
            </a:r>
          </a:p>
          <a:p>
            <a:pPr lvl="1">
              <a:buFontTx/>
              <a:buNone/>
            </a:pPr>
            <a:r>
              <a:rPr lang="en-US" dirty="0" smtClean="0"/>
              <a:t> 	If reservation station free (no structural hazard), </a:t>
            </a:r>
            <a:br>
              <a:rPr lang="en-US" dirty="0" smtClean="0"/>
            </a:br>
            <a:r>
              <a:rPr lang="en-US" dirty="0" smtClean="0"/>
              <a:t>control issues </a:t>
            </a:r>
            <a:r>
              <a:rPr lang="en-US" dirty="0" err="1" smtClean="0"/>
              <a:t>instr</a:t>
            </a:r>
            <a:r>
              <a:rPr lang="en-US" dirty="0" smtClean="0"/>
              <a:t> &amp; sends operands (renames registers).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2.	Execution</a:t>
            </a:r>
            <a:r>
              <a:rPr lang="en-US" dirty="0" smtClean="0"/>
              <a:t>—operate on operands (EX)</a:t>
            </a:r>
          </a:p>
          <a:p>
            <a:pPr lvl="1">
              <a:buFontTx/>
              <a:buNone/>
            </a:pPr>
            <a:r>
              <a:rPr lang="en-US" dirty="0" smtClean="0"/>
              <a:t> 	When both operands ready then execute;</a:t>
            </a:r>
            <a:br>
              <a:rPr lang="en-US" dirty="0" smtClean="0"/>
            </a:br>
            <a:r>
              <a:rPr lang="en-US" dirty="0" smtClean="0"/>
              <a:t> if not ready, watch Common Data Bus for result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3.	Write result</a:t>
            </a:r>
            <a:r>
              <a:rPr lang="en-US" dirty="0" smtClean="0"/>
              <a:t>—finish execution (WB)</a:t>
            </a:r>
          </a:p>
          <a:p>
            <a:pPr lvl="1">
              <a:buFontTx/>
              <a:buNone/>
            </a:pPr>
            <a:r>
              <a:rPr lang="en-US" dirty="0" smtClean="0"/>
              <a:t> 	Write on Common Data Bus to all awaiting units; </a:t>
            </a:r>
            <a:br>
              <a:rPr lang="en-US" dirty="0" smtClean="0"/>
            </a:br>
            <a:r>
              <a:rPr lang="en-US" dirty="0" smtClean="0"/>
              <a:t>mark reservation station available</a:t>
            </a:r>
          </a:p>
          <a:p>
            <a:r>
              <a:rPr lang="en-US" dirty="0" smtClean="0"/>
              <a:t>Normal data bus: data + destination (“go to” bus)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Common data bus</a:t>
            </a:r>
            <a:r>
              <a:rPr lang="en-US" dirty="0" smtClean="0"/>
              <a:t>: data + </a:t>
            </a:r>
            <a:r>
              <a:rPr lang="en-US" dirty="0" smtClean="0">
                <a:solidFill>
                  <a:schemeClr val="hlink"/>
                </a:solidFill>
              </a:rPr>
              <a:t>source</a:t>
            </a:r>
            <a:r>
              <a:rPr lang="en-US" dirty="0" smtClean="0"/>
              <a:t>  (“</a:t>
            </a:r>
            <a:r>
              <a:rPr lang="en-US" dirty="0" smtClean="0">
                <a:solidFill>
                  <a:schemeClr val="hlink"/>
                </a:solidFill>
              </a:rPr>
              <a:t>come from</a:t>
            </a:r>
            <a:r>
              <a:rPr lang="en-US" dirty="0" smtClean="0"/>
              <a:t>” bus)</a:t>
            </a:r>
          </a:p>
          <a:p>
            <a:pPr lvl="1"/>
            <a:r>
              <a:rPr lang="en-US" dirty="0" smtClean="0"/>
              <a:t>64 bits of data + 4 bits of Functional Unit  </a:t>
            </a:r>
            <a:r>
              <a:rPr lang="en-US" dirty="0" smtClean="0">
                <a:solidFill>
                  <a:schemeClr val="hlink"/>
                </a:solidFill>
              </a:rPr>
              <a:t>source</a:t>
            </a:r>
            <a:r>
              <a:rPr lang="en-US" dirty="0" smtClean="0"/>
              <a:t> address</a:t>
            </a:r>
          </a:p>
          <a:p>
            <a:pPr lvl="1"/>
            <a:r>
              <a:rPr lang="en-US" dirty="0" smtClean="0"/>
              <a:t>Write if matches expected Functional Unit (produces result)</a:t>
            </a:r>
          </a:p>
          <a:p>
            <a:pPr lvl="1"/>
            <a:r>
              <a:rPr lang="en-US" dirty="0" smtClean="0"/>
              <a:t>Does the broadcast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Snapshot (Cycle = 10)</a:t>
            </a:r>
            <a:endParaRPr lang="en-US" dirty="0"/>
          </a:p>
        </p:txBody>
      </p:sp>
      <p:graphicFrame>
        <p:nvGraphicFramePr>
          <p:cNvPr id="46082" name="Object 2"/>
          <p:cNvGraphicFramePr>
            <a:graphicFrameLocks/>
          </p:cNvGraphicFramePr>
          <p:nvPr/>
        </p:nvGraphicFramePr>
        <p:xfrm>
          <a:off x="212725" y="1557337"/>
          <a:ext cx="8774113" cy="4995863"/>
        </p:xfrm>
        <a:graphic>
          <a:graphicData uri="http://schemas.openxmlformats.org/presentationml/2006/ole">
            <p:oleObj spid="_x0000_s46082" name="Worksheet" r:id="rId4" imgW="9702800" imgH="6654800" progId="Excel.Sheet.8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3781566" y="5924646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95668" y="5934123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Snapshot (Cycle = 11)</a:t>
            </a:r>
            <a:endParaRPr lang="en-US" dirty="0"/>
          </a:p>
        </p:txBody>
      </p:sp>
      <p:graphicFrame>
        <p:nvGraphicFramePr>
          <p:cNvPr id="47107" name="Object 3"/>
          <p:cNvGraphicFramePr>
            <a:graphicFrameLocks/>
          </p:cNvGraphicFramePr>
          <p:nvPr/>
        </p:nvGraphicFramePr>
        <p:xfrm>
          <a:off x="212725" y="1557337"/>
          <a:ext cx="8774113" cy="4995863"/>
        </p:xfrm>
        <a:graphic>
          <a:graphicData uri="http://schemas.openxmlformats.org/presentationml/2006/ole">
            <p:oleObj spid="_x0000_s47107" name="Worksheet" r:id="rId4" imgW="9702800" imgH="6654800" progId="Excel.Sheet.8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3962400" y="5934123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81566" y="5934123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5934123"/>
            <a:ext cx="1476234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of how many of the operations in a computer program can be performed simultaneously</a:t>
            </a:r>
          </a:p>
          <a:p>
            <a:r>
              <a:rPr lang="en-US" dirty="0" smtClean="0"/>
              <a:t>Achieved by</a:t>
            </a:r>
          </a:p>
          <a:p>
            <a:pPr lvl="1"/>
            <a:r>
              <a:rPr lang="en-US" dirty="0" smtClean="0"/>
              <a:t>Hardware techniques</a:t>
            </a:r>
          </a:p>
          <a:p>
            <a:pPr lvl="1"/>
            <a:r>
              <a:rPr lang="en-US" dirty="0" smtClean="0"/>
              <a:t>Compiler based optimization</a:t>
            </a:r>
          </a:p>
          <a:p>
            <a:r>
              <a:rPr lang="en-US" dirty="0" smtClean="0"/>
              <a:t>Limited by</a:t>
            </a:r>
          </a:p>
          <a:p>
            <a:pPr lvl="1"/>
            <a:r>
              <a:rPr lang="en-US" dirty="0" smtClean="0"/>
              <a:t>Resource conflicts</a:t>
            </a:r>
          </a:p>
          <a:p>
            <a:pPr lvl="1"/>
            <a:r>
              <a:rPr lang="en-US" dirty="0" smtClean="0"/>
              <a:t>Dependence	</a:t>
            </a:r>
          </a:p>
          <a:p>
            <a:pPr lvl="2"/>
            <a:r>
              <a:rPr lang="en-US" dirty="0" smtClean="0"/>
              <a:t>Data Dependence</a:t>
            </a:r>
          </a:p>
          <a:p>
            <a:pPr lvl="2"/>
            <a:r>
              <a:rPr lang="en-US" dirty="0" smtClean="0"/>
              <a:t>Control Dependence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Scoreboard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10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Tomasulo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Scoreboard</a:t>
                      </a:r>
                      <a:endParaRPr lang="en-US" sz="2400" dirty="0"/>
                    </a:p>
                  </a:txBody>
                  <a:tcPr anchor="ctr" anchorCtr="1"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WAR: renaming avoids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WAR: stall completion</a:t>
                      </a:r>
                      <a:endParaRPr lang="en-US" sz="2400" dirty="0"/>
                    </a:p>
                  </a:txBody>
                  <a:tcPr anchor="ctr" anchorCtr="1"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WAW: renaming avoids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WAW: stall issue</a:t>
                      </a:r>
                      <a:endParaRPr lang="en-US" sz="2400" dirty="0"/>
                    </a:p>
                  </a:txBody>
                  <a:tcPr anchor="ctr" anchorCtr="1"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Broadcast results from FU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Write/read registers</a:t>
                      </a:r>
                      <a:endParaRPr lang="en-US" sz="2400" dirty="0"/>
                    </a:p>
                  </a:txBody>
                  <a:tcPr anchor="ctr" anchorCtr="1"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Controlled</a:t>
                      </a:r>
                      <a:r>
                        <a:rPr lang="en-US" sz="2400" baseline="0" dirty="0" smtClean="0"/>
                        <a:t> by</a:t>
                      </a:r>
                      <a:r>
                        <a:rPr lang="en-US" sz="2400" dirty="0" smtClean="0"/>
                        <a:t> reservation stations	</a:t>
                      </a:r>
                      <a:endParaRPr 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Controlled</a:t>
                      </a:r>
                      <a:r>
                        <a:rPr lang="en-US" sz="2400" baseline="0" dirty="0" smtClean="0"/>
                        <a:t> by </a:t>
                      </a:r>
                      <a:r>
                        <a:rPr lang="en-US" sz="2400" dirty="0" smtClean="0"/>
                        <a:t>central scoreboard</a:t>
                      </a:r>
                      <a:endParaRPr lang="en-US" sz="24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Control Dependence?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Branch Prediction </a:t>
            </a:r>
            <a:r>
              <a:rPr lang="en-US" dirty="0" smtClean="0"/>
              <a:t>can break the limitation comes from control dependence</a:t>
            </a:r>
          </a:p>
          <a:p>
            <a:r>
              <a:rPr lang="en-US" dirty="0" smtClean="0"/>
              <a:t>If we speculate and are wrong, need to back up and restart execution to point at which we predicted incorrectly</a:t>
            </a:r>
          </a:p>
          <a:p>
            <a:r>
              <a:rPr lang="en-US" dirty="0" smtClean="0"/>
              <a:t>Both Scoreboard and </a:t>
            </a:r>
            <a:r>
              <a:rPr lang="en-US" dirty="0" err="1" smtClean="0"/>
              <a:t>Tomasulo</a:t>
            </a:r>
            <a:r>
              <a:rPr lang="en-US" dirty="0" smtClean="0"/>
              <a:t> have: In-order issue, </a:t>
            </a:r>
            <a:br>
              <a:rPr lang="en-US" dirty="0" smtClean="0"/>
            </a:br>
            <a:r>
              <a:rPr lang="en-US" dirty="0" smtClean="0"/>
              <a:t>out-of-order execution, and out-of-order completion</a:t>
            </a:r>
          </a:p>
          <a:p>
            <a:pPr lvl="1"/>
            <a:r>
              <a:rPr lang="en-US" dirty="0" smtClean="0"/>
              <a:t>if (p1) { s1; } else { s2; }</a:t>
            </a:r>
          </a:p>
          <a:p>
            <a:pPr lvl="1"/>
            <a:r>
              <a:rPr lang="en-US" dirty="0" smtClean="0"/>
              <a:t>What if s1 completed earlier than p1 with branch prediction?</a:t>
            </a:r>
          </a:p>
          <a:p>
            <a:r>
              <a:rPr lang="en-US" dirty="0" smtClean="0"/>
              <a:t>Technique for speculation: </a:t>
            </a:r>
            <a:r>
              <a:rPr lang="en-US" dirty="0" smtClean="0">
                <a:solidFill>
                  <a:srgbClr val="0000FF"/>
                </a:solidFill>
              </a:rPr>
              <a:t>in-order completion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Support for In-order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Reorder Buffer (ROB)</a:t>
            </a:r>
          </a:p>
          <a:p>
            <a:pPr lvl="1"/>
            <a:r>
              <a:rPr lang="en-US" dirty="0" smtClean="0"/>
              <a:t>Holds instructions in FIFO order, exactly as they were issued</a:t>
            </a:r>
          </a:p>
          <a:p>
            <a:pPr lvl="2"/>
            <a:r>
              <a:rPr lang="en-US" dirty="0" smtClean="0"/>
              <a:t>Each ROB entry contains PC,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, result, exception status</a:t>
            </a:r>
          </a:p>
          <a:p>
            <a:pPr lvl="1"/>
            <a:r>
              <a:rPr lang="en-US" dirty="0" smtClean="0"/>
              <a:t>When instructions complete, results placed into ROB</a:t>
            </a:r>
          </a:p>
          <a:p>
            <a:pPr lvl="2"/>
            <a:r>
              <a:rPr lang="en-US" dirty="0" smtClean="0"/>
              <a:t>Supplies operands to other instruction 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more registers like RS</a:t>
            </a:r>
          </a:p>
          <a:p>
            <a:pPr lvl="2"/>
            <a:r>
              <a:rPr lang="en-US" dirty="0" smtClean="0"/>
              <a:t>Register Renaming: Tag results with ROB number</a:t>
            </a:r>
          </a:p>
          <a:p>
            <a:pPr lvl="1"/>
            <a:r>
              <a:rPr lang="en-US" dirty="0" smtClean="0"/>
              <a:t>Instructions commit: values at head of ROB placed in registers</a:t>
            </a:r>
          </a:p>
          <a:p>
            <a:pPr lvl="1"/>
            <a:r>
              <a:rPr lang="en-US" dirty="0" smtClean="0"/>
              <a:t>As a result, easy to undo speculated instructions on </a:t>
            </a:r>
            <a:r>
              <a:rPr lang="en-US" dirty="0" err="1" smtClean="0"/>
              <a:t>mispredicted</a:t>
            </a:r>
            <a:r>
              <a:rPr lang="en-US" dirty="0" smtClean="0"/>
              <a:t> branches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of </a:t>
            </a:r>
            <a:r>
              <a:rPr lang="en-US" dirty="0" err="1" smtClean="0"/>
              <a:t>Tomasulo</a:t>
            </a:r>
            <a:r>
              <a:rPr lang="en-US" dirty="0" smtClean="0"/>
              <a:t> Algorithm with Reorder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Issue—get instruction from FP Op Queue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If reservation station and reorder buffer slot free, issue </a:t>
            </a:r>
            <a:r>
              <a:rPr lang="en-US" dirty="0" err="1" smtClean="0"/>
              <a:t>instr</a:t>
            </a:r>
            <a:r>
              <a:rPr lang="en-US" dirty="0" smtClean="0"/>
              <a:t> &amp; send operands &amp; reorder buffer no. for destination (this stage sometimes called “dispatch”)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Execution—operate on operands (EX)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When both operands ready then execute; if not ready, watch CDB for result; when both in reservation station, execute; checks RAW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result—finish execution (WB)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Write on Common Data Bus to all awaiting </a:t>
            </a:r>
            <a:r>
              <a:rPr lang="en-US" dirty="0" err="1" smtClean="0"/>
              <a:t>Fus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&amp; reorder buffer; </a:t>
            </a:r>
            <a:r>
              <a:rPr lang="en-US" dirty="0" smtClean="0"/>
              <a:t>mark reservation station available.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Commit—update register with reorder result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When instr. at head of reorder buffer &amp; result present, update register with result (or store to memory) and remove </a:t>
            </a:r>
            <a:r>
              <a:rPr lang="en-US" dirty="0" err="1" smtClean="0"/>
              <a:t>instr</a:t>
            </a:r>
            <a:r>
              <a:rPr lang="en-US" dirty="0" smtClean="0"/>
              <a:t> from reorder buffer. </a:t>
            </a:r>
            <a:r>
              <a:rPr lang="en-US" dirty="0" err="1" smtClean="0">
                <a:solidFill>
                  <a:srgbClr val="0000FF"/>
                </a:solidFill>
              </a:rPr>
              <a:t>Mispredicted</a:t>
            </a:r>
            <a:r>
              <a:rPr lang="en-US" dirty="0" smtClean="0">
                <a:solidFill>
                  <a:srgbClr val="0000FF"/>
                </a:solidFill>
              </a:rPr>
              <a:t> branch flushes reorder buffer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with ROB Snapshot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800" y="1417638"/>
            <a:ext cx="8534400" cy="5103812"/>
            <a:chOff x="130175" y="609600"/>
            <a:chExt cx="9026525" cy="5943600"/>
          </a:xfrm>
        </p:grpSpPr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3505200" y="4800600"/>
              <a:ext cx="2514600" cy="406400"/>
              <a:chOff x="2064" y="2928"/>
              <a:chExt cx="1584" cy="256"/>
            </a:xfrm>
          </p:grpSpPr>
          <p:sp>
            <p:nvSpPr>
              <p:cNvPr id="107" name="Rectangle 3"/>
              <p:cNvSpPr>
                <a:spLocks noChangeArrowheads="1"/>
              </p:cNvSpPr>
              <p:nvPr/>
            </p:nvSpPr>
            <p:spPr bwMode="auto">
              <a:xfrm>
                <a:off x="2064" y="2928"/>
                <a:ext cx="1584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400" dirty="0">
                    <a:solidFill>
                      <a:schemeClr val="hlink"/>
                    </a:solidFill>
                    <a:latin typeface="Courier New" charset="0"/>
                  </a:rPr>
                  <a:t>3</a:t>
                </a:r>
                <a:r>
                  <a:rPr lang="en-US" sz="1400" dirty="0" smtClean="0">
                    <a:latin typeface="Courier New" charset="0"/>
                  </a:rPr>
                  <a:t>  DIVD  </a:t>
                </a:r>
                <a:r>
                  <a:rPr lang="en-US" sz="1400" dirty="0" smtClean="0">
                    <a:solidFill>
                      <a:schemeClr val="hlink"/>
                    </a:solidFill>
                    <a:latin typeface="Courier New" charset="0"/>
                  </a:rPr>
                  <a:t>ROB2</a:t>
                </a:r>
                <a:r>
                  <a:rPr lang="en-US" sz="1400" dirty="0">
                    <a:latin typeface="Courier New" charset="0"/>
                  </a:rPr>
                  <a:t>,R(F6)</a:t>
                </a:r>
              </a:p>
            </p:txBody>
          </p:sp>
          <p:sp>
            <p:nvSpPr>
              <p:cNvPr id="108" name="Rectangle 4"/>
              <p:cNvSpPr>
                <a:spLocks noChangeArrowheads="1"/>
              </p:cNvSpPr>
              <p:nvPr/>
            </p:nvSpPr>
            <p:spPr bwMode="auto">
              <a:xfrm>
                <a:off x="2064" y="3056"/>
                <a:ext cx="1584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2283" y="2928"/>
                <a:ext cx="425" cy="2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04800" y="4648200"/>
              <a:ext cx="2590800" cy="203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2</a:t>
              </a:r>
              <a:r>
                <a:rPr lang="en-US" sz="1400" dirty="0" smtClean="0">
                  <a:latin typeface="Courier New" charset="0"/>
                </a:rPr>
                <a:t>  ADDD  R</a:t>
              </a:r>
              <a:r>
                <a:rPr lang="en-US" sz="1400" dirty="0">
                  <a:latin typeface="Courier New" charset="0"/>
                </a:rPr>
                <a:t>(F4),</a:t>
              </a:r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ROB1</a:t>
              </a:r>
              <a:endParaRPr lang="en-US" sz="1400" dirty="0">
                <a:latin typeface="Courier New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304800" y="4851400"/>
              <a:ext cx="2590800" cy="203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6</a:t>
              </a:r>
              <a:r>
                <a:rPr lang="en-US" sz="1400" dirty="0" smtClean="0">
                  <a:latin typeface="Courier New" charset="0"/>
                </a:rPr>
                <a:t>  ADDD  </a:t>
              </a:r>
              <a:r>
                <a:rPr lang="en-US" sz="1400" dirty="0" smtClean="0">
                  <a:solidFill>
                    <a:schemeClr val="hlink"/>
                  </a:solidFill>
                  <a:latin typeface="Courier New" charset="0"/>
                </a:rPr>
                <a:t>ROB5</a:t>
              </a:r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, </a:t>
              </a:r>
              <a:r>
                <a:rPr lang="en-US" sz="1400" dirty="0">
                  <a:latin typeface="Courier New" charset="0"/>
                </a:rPr>
                <a:t>R(F6)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04800" y="5054600"/>
              <a:ext cx="2590800" cy="203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661988" y="4648200"/>
              <a:ext cx="633412" cy="609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304800" y="6477000"/>
              <a:ext cx="853440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6526213" y="3743325"/>
              <a:ext cx="1049337" cy="558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To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Memory</a:t>
              </a: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1181100" y="5791200"/>
              <a:ext cx="1066800" cy="3048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FP adders</a:t>
              </a: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4252913" y="5791200"/>
              <a:ext cx="1447800" cy="3048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FP multipliers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1357313" y="5257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>
              <a:off x="2043113" y="5257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>
              <a:off x="4481513" y="5181600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5395913" y="5181600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2655888" y="5284788"/>
              <a:ext cx="1555750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Reservation </a:t>
              </a:r>
            </a:p>
            <a:p>
              <a:r>
                <a:rPr lang="en-US"/>
                <a:t>Stations</a:t>
              </a:r>
            </a:p>
          </p:txBody>
        </p:sp>
        <p:sp>
          <p:nvSpPr>
            <p:cNvPr id="38" name="Line 20"/>
            <p:cNvSpPr>
              <a:spLocks noChangeShapeType="1"/>
            </p:cNvSpPr>
            <p:nvPr/>
          </p:nvSpPr>
          <p:spPr bwMode="auto">
            <a:xfrm flipV="1">
              <a:off x="2514600" y="5257800"/>
              <a:ext cx="0" cy="12192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 flipV="1">
              <a:off x="5867400" y="5181600"/>
              <a:ext cx="0" cy="12954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28600" y="914400"/>
              <a:ext cx="879475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FP Op</a:t>
              </a:r>
            </a:p>
            <a:p>
              <a:r>
                <a:rPr lang="en-US"/>
                <a:t>Queue</a:t>
              </a:r>
            </a:p>
          </p:txBody>
        </p:sp>
        <p:grpSp>
          <p:nvGrpSpPr>
            <p:cNvPr id="41" name="Group 23"/>
            <p:cNvGrpSpPr>
              <a:grpSpLocks/>
            </p:cNvGrpSpPr>
            <p:nvPr/>
          </p:nvGrpSpPr>
          <p:grpSpPr bwMode="auto">
            <a:xfrm>
              <a:off x="3505200" y="3505200"/>
              <a:ext cx="2209800" cy="812800"/>
              <a:chOff x="3456" y="1200"/>
              <a:chExt cx="1392" cy="512"/>
            </a:xfrm>
          </p:grpSpPr>
          <p:sp>
            <p:nvSpPr>
              <p:cNvPr id="103" name="Rectangle 24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25"/>
              <p:cNvSpPr>
                <a:spLocks noChangeArrowheads="1"/>
              </p:cNvSpPr>
              <p:nvPr/>
            </p:nvSpPr>
            <p:spPr bwMode="auto">
              <a:xfrm>
                <a:off x="3456" y="1328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26"/>
              <p:cNvSpPr>
                <a:spLocks noChangeArrowheads="1"/>
              </p:cNvSpPr>
              <p:nvPr/>
            </p:nvSpPr>
            <p:spPr bwMode="auto">
              <a:xfrm>
                <a:off x="3456" y="1456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27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1392" cy="1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4953000" y="3276600"/>
              <a:ext cx="20574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6" y="0"/>
                </a:cxn>
                <a:cxn ang="0">
                  <a:pos x="1296" y="480"/>
                </a:cxn>
              </a:cxnLst>
              <a:rect l="0" t="0" r="r" b="b"/>
              <a:pathLst>
                <a:path w="1296" h="480">
                  <a:moveTo>
                    <a:pt x="0" y="0"/>
                  </a:moveTo>
                  <a:lnTo>
                    <a:pt x="1296" y="0"/>
                  </a:lnTo>
                  <a:lnTo>
                    <a:pt x="1296" y="480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7371351" y="880329"/>
              <a:ext cx="660400" cy="22923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ROB7</a:t>
              </a:r>
            </a:p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ROB6</a:t>
              </a:r>
            </a:p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ROB5</a:t>
              </a:r>
            </a:p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ROB4</a:t>
              </a:r>
              <a:endParaRPr lang="en-US" sz="1400" dirty="0" smtClean="0">
                <a:solidFill>
                  <a:schemeClr val="hlink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hlink"/>
                  </a:solidFill>
                </a:rPr>
                <a:t>ROB3</a:t>
              </a:r>
            </a:p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ROB2</a:t>
              </a:r>
            </a:p>
            <a:p>
              <a:pPr>
                <a:lnSpc>
                  <a:spcPts val="2100"/>
                </a:lnSpc>
              </a:pPr>
              <a:r>
                <a:rPr lang="en-US" sz="1400" dirty="0">
                  <a:solidFill>
                    <a:schemeClr val="hlink"/>
                  </a:solidFill>
                </a:rPr>
                <a:t>ROB1</a:t>
              </a:r>
            </a:p>
          </p:txBody>
        </p:sp>
        <p:grpSp>
          <p:nvGrpSpPr>
            <p:cNvPr id="44" name="Group 30"/>
            <p:cNvGrpSpPr>
              <a:grpSpLocks/>
            </p:cNvGrpSpPr>
            <p:nvPr/>
          </p:nvGrpSpPr>
          <p:grpSpPr bwMode="auto">
            <a:xfrm>
              <a:off x="3505200" y="990600"/>
              <a:ext cx="3886200" cy="2133600"/>
              <a:chOff x="2208" y="624"/>
              <a:chExt cx="2448" cy="1344"/>
            </a:xfrm>
          </p:grpSpPr>
          <p:grpSp>
            <p:nvGrpSpPr>
              <p:cNvPr id="74" name="Group 31"/>
              <p:cNvGrpSpPr>
                <a:grpSpLocks/>
              </p:cNvGrpSpPr>
              <p:nvPr/>
            </p:nvGrpSpPr>
            <p:grpSpPr bwMode="auto">
              <a:xfrm>
                <a:off x="2208" y="624"/>
                <a:ext cx="2448" cy="768"/>
                <a:chOff x="2208" y="576"/>
                <a:chExt cx="2448" cy="768"/>
              </a:xfrm>
            </p:grpSpPr>
            <p:sp>
              <p:nvSpPr>
                <p:cNvPr id="87" name="Rectangle 32"/>
                <p:cNvSpPr>
                  <a:spLocks noChangeArrowheads="1"/>
                </p:cNvSpPr>
                <p:nvPr/>
              </p:nvSpPr>
              <p:spPr bwMode="auto">
                <a:xfrm>
                  <a:off x="2208" y="576"/>
                  <a:ext cx="615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>
                      <a:latin typeface="Courier New" charset="0"/>
                    </a:rPr>
                    <a:t>--</a:t>
                  </a:r>
                </a:p>
              </p:txBody>
            </p:sp>
            <p:sp>
              <p:nvSpPr>
                <p:cNvPr id="88" name="Rectangle 33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15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>
                      <a:latin typeface="Courier New" charset="0"/>
                    </a:rPr>
                    <a:t>F0</a:t>
                  </a:r>
                </a:p>
              </p:txBody>
            </p:sp>
            <p:sp>
              <p:nvSpPr>
                <p:cNvPr id="91" name="Rectangle 36"/>
                <p:cNvSpPr>
                  <a:spLocks noChangeArrowheads="1"/>
                </p:cNvSpPr>
                <p:nvPr/>
              </p:nvSpPr>
              <p:spPr bwMode="auto">
                <a:xfrm>
                  <a:off x="2823" y="576"/>
                  <a:ext cx="1593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dirty="0">
                      <a:latin typeface="Courier New" charset="0"/>
                    </a:rPr>
                    <a:t>ST 0(R3),F4</a:t>
                  </a:r>
                </a:p>
              </p:txBody>
            </p:sp>
            <p:sp>
              <p:nvSpPr>
                <p:cNvPr id="92" name="Rectangle 37"/>
                <p:cNvSpPr>
                  <a:spLocks noChangeArrowheads="1"/>
                </p:cNvSpPr>
                <p:nvPr/>
              </p:nvSpPr>
              <p:spPr bwMode="auto">
                <a:xfrm>
                  <a:off x="2823" y="768"/>
                  <a:ext cx="1593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>
                      <a:latin typeface="Courier New" charset="0"/>
                    </a:rPr>
                    <a:t>ADDD F0,F4,F6</a:t>
                  </a:r>
                </a:p>
              </p:txBody>
            </p:sp>
            <p:sp>
              <p:nvSpPr>
                <p:cNvPr id="93" name="Rectangle 38"/>
                <p:cNvSpPr>
                  <a:spLocks noChangeArrowheads="1"/>
                </p:cNvSpPr>
                <p:nvPr/>
              </p:nvSpPr>
              <p:spPr bwMode="auto">
                <a:xfrm>
                  <a:off x="4416" y="576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Courier New" charset="0"/>
                    </a:rPr>
                    <a:t>N</a:t>
                  </a:r>
                </a:p>
              </p:txBody>
            </p:sp>
            <p:sp>
              <p:nvSpPr>
                <p:cNvPr id="94" name="Rectangle 39"/>
                <p:cNvSpPr>
                  <a:spLocks noChangeArrowheads="1"/>
                </p:cNvSpPr>
                <p:nvPr/>
              </p:nvSpPr>
              <p:spPr bwMode="auto">
                <a:xfrm>
                  <a:off x="4416" y="768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Courier New" charset="0"/>
                    </a:rPr>
                    <a:t>N</a:t>
                  </a:r>
                </a:p>
              </p:txBody>
            </p:sp>
            <p:sp>
              <p:nvSpPr>
                <p:cNvPr id="95" name="Rectangle 40"/>
                <p:cNvSpPr>
                  <a:spLocks noChangeArrowheads="1"/>
                </p:cNvSpPr>
                <p:nvPr/>
              </p:nvSpPr>
              <p:spPr bwMode="auto">
                <a:xfrm>
                  <a:off x="2208" y="960"/>
                  <a:ext cx="615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>
                      <a:latin typeface="Courier New" charset="0"/>
                    </a:rPr>
                    <a:t>F4</a:t>
                  </a:r>
                </a:p>
              </p:txBody>
            </p:sp>
            <p:sp>
              <p:nvSpPr>
                <p:cNvPr id="97" name="Rectangle 42"/>
                <p:cNvSpPr>
                  <a:spLocks noChangeArrowheads="1"/>
                </p:cNvSpPr>
                <p:nvPr/>
              </p:nvSpPr>
              <p:spPr bwMode="auto">
                <a:xfrm>
                  <a:off x="2823" y="960"/>
                  <a:ext cx="1593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>
                      <a:latin typeface="Courier New" charset="0"/>
                    </a:rPr>
                    <a:t>LD F4,0(R3)</a:t>
                  </a:r>
                </a:p>
              </p:txBody>
            </p:sp>
            <p:sp>
              <p:nvSpPr>
                <p:cNvPr id="98" name="Rectangle 43"/>
                <p:cNvSpPr>
                  <a:spLocks noChangeArrowheads="1"/>
                </p:cNvSpPr>
                <p:nvPr/>
              </p:nvSpPr>
              <p:spPr bwMode="auto">
                <a:xfrm>
                  <a:off x="4416" y="960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Courier New" charset="0"/>
                    </a:rPr>
                    <a:t>N</a:t>
                  </a:r>
                </a:p>
              </p:txBody>
            </p:sp>
            <p:sp>
              <p:nvSpPr>
                <p:cNvPr id="99" name="Rectangle 44"/>
                <p:cNvSpPr>
                  <a:spLocks noChangeArrowheads="1"/>
                </p:cNvSpPr>
                <p:nvPr/>
              </p:nvSpPr>
              <p:spPr bwMode="auto">
                <a:xfrm>
                  <a:off x="2208" y="1152"/>
                  <a:ext cx="615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>
                      <a:latin typeface="Courier New" charset="0"/>
                    </a:rPr>
                    <a:t>--</a:t>
                  </a:r>
                </a:p>
              </p:txBody>
            </p:sp>
            <p:sp>
              <p:nvSpPr>
                <p:cNvPr id="101" name="Rectangle 46"/>
                <p:cNvSpPr>
                  <a:spLocks noChangeArrowheads="1"/>
                </p:cNvSpPr>
                <p:nvPr/>
              </p:nvSpPr>
              <p:spPr bwMode="auto">
                <a:xfrm>
                  <a:off x="2823" y="1152"/>
                  <a:ext cx="1593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>
                      <a:latin typeface="Courier New" charset="0"/>
                    </a:rPr>
                    <a:t>BNE F2,&lt;…&gt;</a:t>
                  </a:r>
                </a:p>
              </p:txBody>
            </p:sp>
            <p:sp>
              <p:nvSpPr>
                <p:cNvPr id="102" name="Rectangle 47"/>
                <p:cNvSpPr>
                  <a:spLocks noChangeArrowheads="1"/>
                </p:cNvSpPr>
                <p:nvPr/>
              </p:nvSpPr>
              <p:spPr bwMode="auto">
                <a:xfrm>
                  <a:off x="4416" y="1152"/>
                  <a:ext cx="240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Courier New" charset="0"/>
                    </a:rPr>
                    <a:t>N</a:t>
                  </a:r>
                </a:p>
              </p:txBody>
            </p:sp>
          </p:grpSp>
          <p:sp>
            <p:nvSpPr>
              <p:cNvPr id="75" name="Rectangle 48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615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Courier New" charset="0"/>
                  </a:rPr>
                  <a:t>F2</a:t>
                </a:r>
              </a:p>
            </p:txBody>
          </p:sp>
          <p:sp>
            <p:nvSpPr>
              <p:cNvPr id="76" name="Rectangle 49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615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Courier New" charset="0"/>
                  </a:rPr>
                  <a:t>F10</a:t>
                </a:r>
              </a:p>
            </p:txBody>
          </p:sp>
          <p:sp>
            <p:nvSpPr>
              <p:cNvPr id="77" name="Rectangle 50"/>
              <p:cNvSpPr>
                <a:spLocks noChangeArrowheads="1"/>
              </p:cNvSpPr>
              <p:nvPr/>
            </p:nvSpPr>
            <p:spPr bwMode="auto">
              <a:xfrm>
                <a:off x="2208" y="1776"/>
                <a:ext cx="615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ourier New" charset="0"/>
                  </a:rPr>
                  <a:t>F0</a:t>
                </a:r>
              </a:p>
            </p:txBody>
          </p:sp>
          <p:sp>
            <p:nvSpPr>
              <p:cNvPr id="81" name="Rectangle 54"/>
              <p:cNvSpPr>
                <a:spLocks noChangeArrowheads="1"/>
              </p:cNvSpPr>
              <p:nvPr/>
            </p:nvSpPr>
            <p:spPr bwMode="auto">
              <a:xfrm>
                <a:off x="2823" y="1392"/>
                <a:ext cx="1593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>
                    <a:latin typeface="Courier New" charset="0"/>
                  </a:rPr>
                  <a:t>DIVD F2,F10,F6</a:t>
                </a:r>
              </a:p>
            </p:txBody>
          </p:sp>
          <p:sp>
            <p:nvSpPr>
              <p:cNvPr id="82" name="Rectangle 55"/>
              <p:cNvSpPr>
                <a:spLocks noChangeArrowheads="1"/>
              </p:cNvSpPr>
              <p:nvPr/>
            </p:nvSpPr>
            <p:spPr bwMode="auto">
              <a:xfrm>
                <a:off x="2823" y="1584"/>
                <a:ext cx="1593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>
                    <a:latin typeface="Courier New" charset="0"/>
                  </a:rPr>
                  <a:t>ADDD F10,F4,F0</a:t>
                </a:r>
              </a:p>
            </p:txBody>
          </p:sp>
          <p:sp>
            <p:nvSpPr>
              <p:cNvPr id="83" name="Rectangle 56"/>
              <p:cNvSpPr>
                <a:spLocks noChangeArrowheads="1"/>
              </p:cNvSpPr>
              <p:nvPr/>
            </p:nvSpPr>
            <p:spPr bwMode="auto">
              <a:xfrm>
                <a:off x="2823" y="1776"/>
                <a:ext cx="1593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dirty="0">
                    <a:latin typeface="Courier New" charset="0"/>
                  </a:rPr>
                  <a:t>LD F0,10(R2)</a:t>
                </a:r>
              </a:p>
            </p:txBody>
          </p:sp>
          <p:sp>
            <p:nvSpPr>
              <p:cNvPr id="84" name="Rectangle 57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ourier New" charset="0"/>
                  </a:rPr>
                  <a:t>N</a:t>
                </a:r>
              </a:p>
            </p:txBody>
          </p:sp>
          <p:sp>
            <p:nvSpPr>
              <p:cNvPr id="85" name="Rectangle 58"/>
              <p:cNvSpPr>
                <a:spLocks noChangeArrowheads="1"/>
              </p:cNvSpPr>
              <p:nvPr/>
            </p:nvSpPr>
            <p:spPr bwMode="auto">
              <a:xfrm>
                <a:off x="4416" y="158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ourier New" charset="0"/>
                  </a:rPr>
                  <a:t>N</a:t>
                </a:r>
              </a:p>
            </p:txBody>
          </p:sp>
          <p:sp>
            <p:nvSpPr>
              <p:cNvPr id="86" name="Rectangle 59"/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ourier New" charset="0"/>
                  </a:rPr>
                  <a:t>N</a:t>
                </a:r>
              </a:p>
            </p:txBody>
          </p:sp>
        </p:grpSp>
        <p:sp>
          <p:nvSpPr>
            <p:cNvPr id="45" name="Line 60"/>
            <p:cNvSpPr>
              <a:spLocks noChangeShapeType="1"/>
            </p:cNvSpPr>
            <p:nvPr/>
          </p:nvSpPr>
          <p:spPr bwMode="auto">
            <a:xfrm>
              <a:off x="4953000" y="3124200"/>
              <a:ext cx="0" cy="3810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6858000" y="609600"/>
              <a:ext cx="846138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Done?</a:t>
              </a:r>
            </a:p>
          </p:txBody>
        </p:sp>
        <p:sp>
          <p:nvSpPr>
            <p:cNvPr id="47" name="Freeform 62"/>
            <p:cNvSpPr>
              <a:spLocks/>
            </p:cNvSpPr>
            <p:nvPr/>
          </p:nvSpPr>
          <p:spPr bwMode="auto">
            <a:xfrm>
              <a:off x="7467600" y="2209800"/>
              <a:ext cx="609600" cy="4267200"/>
            </a:xfrm>
            <a:custGeom>
              <a:avLst/>
              <a:gdLst/>
              <a:ahLst/>
              <a:cxnLst>
                <a:cxn ang="0">
                  <a:pos x="576" y="2832"/>
                </a:cxn>
                <a:cxn ang="0">
                  <a:pos x="576" y="0"/>
                </a:cxn>
                <a:cxn ang="0">
                  <a:pos x="0" y="0"/>
                </a:cxn>
              </a:cxnLst>
              <a:rect l="0" t="0" r="r" b="b"/>
              <a:pathLst>
                <a:path w="576" h="2832">
                  <a:moveTo>
                    <a:pt x="576" y="2832"/>
                  </a:moveTo>
                  <a:lnTo>
                    <a:pt x="576" y="0"/>
                  </a:ln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H="1">
              <a:off x="4953000" y="6096000"/>
              <a:ext cx="0" cy="4572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 flipH="1">
              <a:off x="1716088" y="6091238"/>
              <a:ext cx="7937" cy="401637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30175" y="4283075"/>
              <a:ext cx="69691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Dest</a:t>
              </a:r>
            </a:p>
          </p:txBody>
        </p:sp>
        <p:sp>
          <p:nvSpPr>
            <p:cNvPr id="51" name="Text Box 66"/>
            <p:cNvSpPr txBox="1">
              <a:spLocks noChangeArrowheads="1"/>
            </p:cNvSpPr>
            <p:nvPr/>
          </p:nvSpPr>
          <p:spPr bwMode="auto">
            <a:xfrm>
              <a:off x="3352800" y="4419600"/>
              <a:ext cx="69691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Dest</a:t>
              </a:r>
            </a:p>
          </p:txBody>
        </p:sp>
        <p:sp>
          <p:nvSpPr>
            <p:cNvPr id="52" name="AutoShape 67"/>
            <p:cNvSpPr>
              <a:spLocks noChangeArrowheads="1"/>
            </p:cNvSpPr>
            <p:nvPr/>
          </p:nvSpPr>
          <p:spPr bwMode="auto">
            <a:xfrm flipV="1">
              <a:off x="8426450" y="1371600"/>
              <a:ext cx="457200" cy="114300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Text Box 68"/>
            <p:cNvSpPr txBox="1">
              <a:spLocks noChangeArrowheads="1"/>
            </p:cNvSpPr>
            <p:nvPr/>
          </p:nvSpPr>
          <p:spPr bwMode="auto">
            <a:xfrm>
              <a:off x="8199438" y="2590800"/>
              <a:ext cx="91122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Oldest</a:t>
              </a:r>
            </a:p>
          </p:txBody>
        </p:sp>
        <p:sp>
          <p:nvSpPr>
            <p:cNvPr id="54" name="Text Box 69"/>
            <p:cNvSpPr txBox="1">
              <a:spLocks noChangeArrowheads="1"/>
            </p:cNvSpPr>
            <p:nvPr/>
          </p:nvSpPr>
          <p:spPr bwMode="auto">
            <a:xfrm>
              <a:off x="8153400" y="990600"/>
              <a:ext cx="10033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Newest</a:t>
              </a:r>
            </a:p>
          </p:txBody>
        </p:sp>
        <p:grpSp>
          <p:nvGrpSpPr>
            <p:cNvPr id="55" name="Group 70"/>
            <p:cNvGrpSpPr>
              <a:grpSpLocks/>
            </p:cNvGrpSpPr>
            <p:nvPr/>
          </p:nvGrpSpPr>
          <p:grpSpPr bwMode="auto">
            <a:xfrm rot="16200000">
              <a:off x="1295400" y="560388"/>
              <a:ext cx="914400" cy="1219200"/>
              <a:chOff x="1872" y="1584"/>
              <a:chExt cx="576" cy="864"/>
            </a:xfrm>
          </p:grpSpPr>
          <p:sp>
            <p:nvSpPr>
              <p:cNvPr id="68" name="Rectangle 71"/>
              <p:cNvSpPr>
                <a:spLocks noChangeArrowheads="1"/>
              </p:cNvSpPr>
              <p:nvPr/>
            </p:nvSpPr>
            <p:spPr bwMode="auto">
              <a:xfrm>
                <a:off x="1872" y="158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72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73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74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" name="Text Box 77"/>
            <p:cNvSpPr txBox="1">
              <a:spLocks noChangeArrowheads="1"/>
            </p:cNvSpPr>
            <p:nvPr/>
          </p:nvSpPr>
          <p:spPr bwMode="auto">
            <a:xfrm>
              <a:off x="6559550" y="4384675"/>
              <a:ext cx="1049338" cy="558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from </a:t>
              </a:r>
            </a:p>
            <a:p>
              <a:pPr>
                <a:lnSpc>
                  <a:spcPct val="70000"/>
                </a:lnSpc>
              </a:pPr>
              <a:r>
                <a:rPr lang="en-US"/>
                <a:t>Memory</a:t>
              </a:r>
            </a:p>
          </p:txBody>
        </p:sp>
        <p:sp>
          <p:nvSpPr>
            <p:cNvPr id="57" name="Line 78"/>
            <p:cNvSpPr>
              <a:spLocks noChangeShapeType="1"/>
            </p:cNvSpPr>
            <p:nvPr/>
          </p:nvSpPr>
          <p:spPr bwMode="auto">
            <a:xfrm>
              <a:off x="7010400" y="4953000"/>
              <a:ext cx="0" cy="3810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79"/>
            <p:cNvSpPr txBox="1">
              <a:spLocks noChangeArrowheads="1"/>
            </p:cNvSpPr>
            <p:nvPr/>
          </p:nvSpPr>
          <p:spPr bwMode="auto">
            <a:xfrm>
              <a:off x="6248400" y="5029200"/>
              <a:ext cx="69691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Dest</a:t>
              </a:r>
            </a:p>
          </p:txBody>
        </p:sp>
        <p:sp>
          <p:nvSpPr>
            <p:cNvPr id="59" name="Text Box 80"/>
            <p:cNvSpPr txBox="1">
              <a:spLocks noChangeArrowheads="1"/>
            </p:cNvSpPr>
            <p:nvPr/>
          </p:nvSpPr>
          <p:spPr bwMode="auto">
            <a:xfrm>
              <a:off x="533400" y="1905000"/>
              <a:ext cx="2841625" cy="519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/>
                <a:t>Reorder Buffer</a:t>
              </a:r>
              <a:endParaRPr lang="en-US" dirty="0"/>
            </a:p>
          </p:txBody>
        </p:sp>
        <p:sp>
          <p:nvSpPr>
            <p:cNvPr id="60" name="Text Box 81"/>
            <p:cNvSpPr txBox="1">
              <a:spLocks noChangeArrowheads="1"/>
            </p:cNvSpPr>
            <p:nvPr/>
          </p:nvSpPr>
          <p:spPr bwMode="auto">
            <a:xfrm>
              <a:off x="1600200" y="3581400"/>
              <a:ext cx="1782763" cy="519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Registers</a:t>
              </a:r>
            </a:p>
          </p:txBody>
        </p:sp>
        <p:sp>
          <p:nvSpPr>
            <p:cNvPr id="61" name="Line 82"/>
            <p:cNvSpPr>
              <a:spLocks noChangeShapeType="1"/>
            </p:cNvSpPr>
            <p:nvPr/>
          </p:nvSpPr>
          <p:spPr bwMode="auto">
            <a:xfrm flipH="1">
              <a:off x="7010400" y="6096000"/>
              <a:ext cx="0" cy="3810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83"/>
            <p:cNvSpPr>
              <a:spLocks noChangeShapeType="1"/>
            </p:cNvSpPr>
            <p:nvPr/>
          </p:nvSpPr>
          <p:spPr bwMode="auto">
            <a:xfrm>
              <a:off x="2362200" y="1143000"/>
              <a:ext cx="11430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84"/>
            <p:cNvSpPr>
              <a:spLocks noChangeArrowheads="1"/>
            </p:cNvSpPr>
            <p:nvPr/>
          </p:nvSpPr>
          <p:spPr bwMode="auto">
            <a:xfrm>
              <a:off x="6400800" y="5334000"/>
              <a:ext cx="1066800" cy="25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1</a:t>
              </a:r>
              <a:r>
                <a:rPr lang="en-US" sz="1400" dirty="0" smtClean="0">
                  <a:latin typeface="Courier New" charset="0"/>
                </a:rPr>
                <a:t>  10</a:t>
              </a:r>
              <a:r>
                <a:rPr lang="en-US" sz="1400" dirty="0">
                  <a:latin typeface="Courier New" charset="0"/>
                </a:rPr>
                <a:t>+R2</a:t>
              </a:r>
            </a:p>
          </p:txBody>
        </p:sp>
        <p:sp>
          <p:nvSpPr>
            <p:cNvPr id="64" name="Rectangle 85"/>
            <p:cNvSpPr>
              <a:spLocks noChangeArrowheads="1"/>
            </p:cNvSpPr>
            <p:nvPr/>
          </p:nvSpPr>
          <p:spPr bwMode="auto">
            <a:xfrm>
              <a:off x="6400800" y="5588000"/>
              <a:ext cx="1066800" cy="25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86"/>
            <p:cNvSpPr>
              <a:spLocks noChangeArrowheads="1"/>
            </p:cNvSpPr>
            <p:nvPr/>
          </p:nvSpPr>
          <p:spPr bwMode="auto">
            <a:xfrm>
              <a:off x="6400800" y="5562600"/>
              <a:ext cx="1066800" cy="25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400" dirty="0">
                  <a:solidFill>
                    <a:schemeClr val="hlink"/>
                  </a:solidFill>
                  <a:latin typeface="Courier New" charset="0"/>
                </a:rPr>
                <a:t>5</a:t>
              </a:r>
              <a:r>
                <a:rPr lang="en-US" sz="1400" dirty="0" smtClean="0">
                  <a:latin typeface="Courier New" charset="0"/>
                </a:rPr>
                <a:t>  </a:t>
              </a:r>
              <a:r>
                <a:rPr lang="en-US" sz="1400" dirty="0">
                  <a:latin typeface="Courier New" charset="0"/>
                </a:rPr>
                <a:t>0+R3</a:t>
              </a:r>
            </a:p>
          </p:txBody>
        </p:sp>
        <p:sp>
          <p:nvSpPr>
            <p:cNvPr id="66" name="Rectangle 87"/>
            <p:cNvSpPr>
              <a:spLocks noChangeArrowheads="1"/>
            </p:cNvSpPr>
            <p:nvPr/>
          </p:nvSpPr>
          <p:spPr bwMode="auto">
            <a:xfrm>
              <a:off x="6400800" y="5791200"/>
              <a:ext cx="1066800" cy="25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88"/>
            <p:cNvSpPr>
              <a:spLocks noChangeShapeType="1"/>
            </p:cNvSpPr>
            <p:nvPr/>
          </p:nvSpPr>
          <p:spPr bwMode="auto">
            <a:xfrm>
              <a:off x="6756400" y="5334000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8677606" y="5549385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urier New" charset="0"/>
              </a:rPr>
              <a:t>+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 Exploiting ILP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 SW?</a:t>
            </a:r>
          </a:p>
          <a:p>
            <a:pPr lvl="1"/>
            <a:r>
              <a:rPr lang="en-US" dirty="0" smtClean="0"/>
              <a:t>Simplified HW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Occupies less chip real-estate</a:t>
            </a:r>
            <a:endParaRPr lang="en-US" dirty="0" smtClean="0"/>
          </a:p>
          <a:p>
            <a:pPr lvl="1"/>
            <a:r>
              <a:rPr lang="en-US" dirty="0" smtClean="0"/>
              <a:t>Better power efficiency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dirty="0" smtClean="0"/>
              <a:t>Widely used in embedded processors (e.g. TI C6x </a:t>
            </a:r>
            <a:r>
              <a:rPr lang="en-US" dirty="0" err="1" smtClean="0"/>
              <a:t>DSPs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Architectures rely on SW to exploit ILP</a:t>
            </a:r>
          </a:p>
          <a:p>
            <a:pPr lvl="1"/>
            <a:r>
              <a:rPr lang="en-US" dirty="0" smtClean="0"/>
              <a:t>VLIW (Very Long Instruction Word)</a:t>
            </a:r>
          </a:p>
          <a:p>
            <a:pPr lvl="1"/>
            <a:r>
              <a:rPr lang="en-US" dirty="0" smtClean="0"/>
              <a:t>EPIC (Explicitly Parallel Instruction Computing)</a:t>
            </a:r>
          </a:p>
          <a:p>
            <a:pPr lvl="1"/>
            <a:r>
              <a:rPr lang="en-US" dirty="0" smtClean="0"/>
              <a:t>CGRA (Coarse-Grained Reconfigurable Architecture)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4384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Each operation slot is for a fixed function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41337" y="1371600"/>
            <a:ext cx="8145463" cy="2676525"/>
            <a:chOff x="822325" y="1101725"/>
            <a:chExt cx="8145463" cy="2828925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5105400" y="1828800"/>
              <a:ext cx="381000" cy="1143000"/>
              <a:chOff x="2928" y="1488"/>
              <a:chExt cx="240" cy="720"/>
            </a:xfrm>
          </p:grpSpPr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 rot="5400000">
                <a:off x="2928" y="148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 rot="5400000">
                <a:off x="2928" y="172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 rot="5400000">
                <a:off x="2928" y="196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810000" y="1828800"/>
              <a:ext cx="381000" cy="1143000"/>
              <a:chOff x="2688" y="1488"/>
              <a:chExt cx="240" cy="720"/>
            </a:xfrm>
          </p:grpSpPr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5400000">
                <a:off x="2688" y="148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 rot="5400000">
                <a:off x="2688" y="172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5400000">
                <a:off x="2688" y="196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>
              <a:off x="2438400" y="1828800"/>
              <a:ext cx="381000" cy="3810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 rot="5400000">
              <a:off x="1295400" y="1828800"/>
              <a:ext cx="381000" cy="3810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7696200" y="1752600"/>
              <a:ext cx="381000" cy="1524000"/>
              <a:chOff x="3792" y="1488"/>
              <a:chExt cx="240" cy="960"/>
            </a:xfrm>
          </p:grpSpPr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 rot="5400000">
                <a:off x="3792" y="148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 rot="5400000">
                <a:off x="3792" y="172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 rot="5400000">
                <a:off x="3792" y="196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 rot="5400000">
                <a:off x="3792" y="220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6553200" y="1828800"/>
              <a:ext cx="381000" cy="1524000"/>
              <a:chOff x="3552" y="1488"/>
              <a:chExt cx="240" cy="960"/>
            </a:xfrm>
          </p:grpSpPr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 rot="5400000">
                <a:off x="3552" y="148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 rot="5400000">
                <a:off x="3552" y="196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 rot="5400000">
                <a:off x="3552" y="2208"/>
                <a:ext cx="240" cy="2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822325" y="2338388"/>
              <a:ext cx="2551113" cy="5318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Two Integer Units,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Single Cycle Latency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46425" y="3100388"/>
              <a:ext cx="2746375" cy="5318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Two Load/Store Units,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Three Cycle Latency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5902325" y="3398838"/>
              <a:ext cx="3065463" cy="5318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Two Floating-Point Units,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Four Cycle Latency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447800" y="1447800"/>
              <a:ext cx="0" cy="304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667000" y="1447800"/>
              <a:ext cx="0" cy="304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962400" y="1447800"/>
              <a:ext cx="0" cy="304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5334000" y="1447800"/>
              <a:ext cx="0" cy="304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781800" y="1447800"/>
              <a:ext cx="0" cy="304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7924800" y="1447800"/>
              <a:ext cx="0" cy="228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33" name="Group 33"/>
            <p:cNvGrpSpPr>
              <a:grpSpLocks/>
            </p:cNvGrpSpPr>
            <p:nvPr/>
          </p:nvGrpSpPr>
          <p:grpSpPr bwMode="auto">
            <a:xfrm>
              <a:off x="838200" y="1101725"/>
              <a:ext cx="7620000" cy="365125"/>
              <a:chOff x="528" y="982"/>
              <a:chExt cx="4800" cy="230"/>
            </a:xfrm>
          </p:grpSpPr>
          <p:grpSp>
            <p:nvGrpSpPr>
              <p:cNvPr id="34" name="Group 34"/>
              <p:cNvGrpSpPr>
                <a:grpSpLocks/>
              </p:cNvGrpSpPr>
              <p:nvPr/>
            </p:nvGrpSpPr>
            <p:grpSpPr bwMode="auto">
              <a:xfrm>
                <a:off x="1248" y="982"/>
                <a:ext cx="4080" cy="230"/>
                <a:chOff x="1248" y="982"/>
                <a:chExt cx="4080" cy="230"/>
              </a:xfrm>
            </p:grpSpPr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8" y="982"/>
                  <a:ext cx="720" cy="23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>
                      <a:solidFill>
                        <a:srgbClr val="660066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Int Op 2</a:t>
                  </a:r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1968" y="982"/>
                  <a:ext cx="912" cy="23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>
                      <a:solidFill>
                        <a:srgbClr val="660066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Mem Op 1</a:t>
                  </a:r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2880" y="982"/>
                  <a:ext cx="912" cy="23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>
                      <a:solidFill>
                        <a:srgbClr val="660066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Mem Op 2</a:t>
                  </a:r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>
                  <a:off x="3792" y="982"/>
                  <a:ext cx="768" cy="23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>
                      <a:solidFill>
                        <a:srgbClr val="660066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FP Op 1</a:t>
                  </a:r>
                </a:p>
              </p:txBody>
            </p:sp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4560" y="982"/>
                  <a:ext cx="768" cy="23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>
                      <a:solidFill>
                        <a:srgbClr val="660066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FP Op 2</a:t>
                  </a:r>
                </a:p>
              </p:txBody>
            </p:sp>
          </p:grpSp>
          <p:sp>
            <p:nvSpPr>
              <p:cNvPr id="35" name="Rectangle 40"/>
              <p:cNvSpPr>
                <a:spLocks noChangeArrowheads="1"/>
              </p:cNvSpPr>
              <p:nvPr/>
            </p:nvSpPr>
            <p:spPr bwMode="auto">
              <a:xfrm>
                <a:off x="528" y="982"/>
                <a:ext cx="720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1</a:t>
                </a: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Compiler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Schedules to maximize parallel execution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Avoid WAW and WAR hazard as much as possible with smart instruction scheduler and register allocator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Guarantees intra-instruction parallelism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Schedules to avoid data hazards (no interlocks)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Typically separates operations with explicit NOP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Example :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981200" y="5089336"/>
            <a:ext cx="2252374" cy="70186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MULT r4, r6, r8</a:t>
            </a:r>
          </a:p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ADD  r10, r2, r4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986626" y="4648200"/>
            <a:ext cx="2252374" cy="1600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MULT r4, r6, r8</a:t>
            </a:r>
            <a:b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</a:b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NOP</a:t>
            </a:r>
          </a:p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NOP</a:t>
            </a:r>
          </a:p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NOP</a:t>
            </a:r>
          </a:p>
          <a:p>
            <a:pPr algn="l"/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ADD  r10, r2, r4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95800" y="5181600"/>
            <a:ext cx="2286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(Pure) 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optimal schedule varies with branch path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EPIC is the style of architecture (cf. CISC, RISC, VLIW)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Explicitly Parallel Instruction Computing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An object-code compatible VLIW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Itanium (aka Merced) is first implementation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However, HP later asserted that "EPIC" was merely an old term for the Itanium architecture.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dependence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 dependence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 dependence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400" y="2220864"/>
            <a:ext cx="3810000" cy="90024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 anchor="t" anchorCtr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r3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(r1) op (r2)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/>
              </a:rPr>
              <a:t>r5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(r3) op (r4)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257800"/>
            <a:ext cx="3810000" cy="90024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 anchor="t" anchorCtr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r3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(r1) op (r2)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/>
              </a:rPr>
              <a:t>r3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(r4) op (r5)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747954"/>
            <a:ext cx="3810000" cy="90024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 anchor="t" anchorCtr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r3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(r1) op (r2)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/>
              </a:rPr>
              <a:t>r1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(r4) op (r5)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590800"/>
            <a:ext cx="533400" cy="228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143000" y="4128746"/>
            <a:ext cx="534194" cy="2286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05075" y="5754027"/>
            <a:ext cx="198437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IA-64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For object code compatibility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IA-64 defines 128bit “bundle”, which consists of </a:t>
            </a:r>
            <a:br>
              <a:rPr lang="en-US" altLang="ko-KR" dirty="0" smtClean="0">
                <a:ea typeface="굴림" charset="-127"/>
                <a:cs typeface="굴림" charset="-127"/>
              </a:rPr>
            </a:br>
            <a:r>
              <a:rPr lang="en-US" altLang="ko-KR" dirty="0" smtClean="0">
                <a:ea typeface="굴림" charset="-127"/>
                <a:cs typeface="굴림" charset="-127"/>
              </a:rPr>
              <a:t>3 X 41-bit instructions and 5-bit template 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Each “group” contains instructions that can execute in parallel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Template bits in bundle describe grouping of instructions with others in adjacent bundles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Reduce code size also</a:t>
            </a:r>
          </a:p>
          <a:p>
            <a:endParaRPr lang="en-US" altLang="ko-KR" dirty="0" smtClean="0">
              <a:ea typeface="굴림" charset="-127"/>
              <a:cs typeface="굴림" charset="-127"/>
            </a:endParaRPr>
          </a:p>
          <a:p>
            <a:endParaRPr lang="en-US" altLang="ko-KR" dirty="0" smtClean="0">
              <a:ea typeface="굴림" charset="-127"/>
              <a:cs typeface="굴림" charset="-127"/>
            </a:endParaRPr>
          </a:p>
          <a:p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698500" y="5105400"/>
            <a:ext cx="7835900" cy="1281112"/>
            <a:chOff x="698500" y="5424488"/>
            <a:chExt cx="7835900" cy="1281112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600200" y="5810250"/>
              <a:ext cx="1295400" cy="152400"/>
              <a:chOff x="624" y="2976"/>
              <a:chExt cx="816" cy="96"/>
            </a:xfrm>
          </p:grpSpPr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86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81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2895600" y="5810250"/>
              <a:ext cx="1295400" cy="152400"/>
              <a:chOff x="624" y="2976"/>
              <a:chExt cx="816" cy="96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86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81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4191000" y="5810250"/>
              <a:ext cx="1295400" cy="152400"/>
              <a:chOff x="624" y="2976"/>
              <a:chExt cx="816" cy="96"/>
            </a:xfrm>
          </p:grpSpPr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6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81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0"/>
            <p:cNvGrpSpPr>
              <a:grpSpLocks/>
            </p:cNvGrpSpPr>
            <p:nvPr/>
          </p:nvGrpSpPr>
          <p:grpSpPr bwMode="auto">
            <a:xfrm>
              <a:off x="5486400" y="5810250"/>
              <a:ext cx="1295400" cy="152400"/>
              <a:chOff x="624" y="2976"/>
              <a:chExt cx="816" cy="96"/>
            </a:xfrm>
          </p:grpSpPr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86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81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6"/>
            <p:cNvGrpSpPr>
              <a:grpSpLocks/>
            </p:cNvGrpSpPr>
            <p:nvPr/>
          </p:nvGrpSpPr>
          <p:grpSpPr bwMode="auto">
            <a:xfrm>
              <a:off x="6781800" y="5810250"/>
              <a:ext cx="1295400" cy="152400"/>
              <a:chOff x="624" y="2976"/>
              <a:chExt cx="816" cy="96"/>
            </a:xfrm>
          </p:grpSpPr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86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1104" y="2976"/>
                <a:ext cx="240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Rectangle 40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81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4" name="AutoShape 42"/>
            <p:cNvSpPr>
              <a:spLocks/>
            </p:cNvSpPr>
            <p:nvPr/>
          </p:nvSpPr>
          <p:spPr bwMode="auto">
            <a:xfrm rot="16200000">
              <a:off x="3771900" y="4324350"/>
              <a:ext cx="304800" cy="3733800"/>
            </a:xfrm>
            <a:prstGeom prst="leftBrace">
              <a:avLst>
                <a:gd name="adj1" fmla="val 102083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" name="AutoShape 43"/>
            <p:cNvSpPr>
              <a:spLocks/>
            </p:cNvSpPr>
            <p:nvPr/>
          </p:nvSpPr>
          <p:spPr bwMode="auto">
            <a:xfrm rot="16200000">
              <a:off x="6096000" y="5810250"/>
              <a:ext cx="304800" cy="7620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44"/>
            <p:cNvSpPr>
              <a:spLocks/>
            </p:cNvSpPr>
            <p:nvPr/>
          </p:nvSpPr>
          <p:spPr bwMode="auto">
            <a:xfrm rot="16200000">
              <a:off x="7505700" y="5314950"/>
              <a:ext cx="304800" cy="1752600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" name="AutoShape 45"/>
            <p:cNvSpPr>
              <a:spLocks/>
            </p:cNvSpPr>
            <p:nvPr/>
          </p:nvSpPr>
          <p:spPr bwMode="auto">
            <a:xfrm rot="16200000">
              <a:off x="1295400" y="5657850"/>
              <a:ext cx="304800" cy="1066800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3489325" y="6338888"/>
              <a:ext cx="992188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group </a:t>
              </a:r>
              <a:r>
                <a:rPr lang="en-US" altLang="ko-KR" sz="1800" i="1" dirty="0" err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</a:t>
              </a:r>
              <a:endParaRPr lang="en-US" altLang="ko-KR" sz="1800" i="1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5510213" y="6338888"/>
              <a:ext cx="1325562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group i+1</a:t>
              </a: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6958013" y="6338888"/>
              <a:ext cx="1325562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group i+2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698500" y="6338888"/>
              <a:ext cx="1241425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group i-1</a:t>
              </a:r>
            </a:p>
          </p:txBody>
        </p: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2944813" y="5424488"/>
              <a:ext cx="1116012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bundle j</a:t>
              </a:r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4127500" y="5424488"/>
              <a:ext cx="1449388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bundle j+1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5422900" y="5424488"/>
              <a:ext cx="1449388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bundle j+2</a:t>
              </a:r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1625600" y="5424488"/>
              <a:ext cx="1365250" cy="3667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bundle j-1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overcome the limitation from control dependence</a:t>
            </a:r>
          </a:p>
          <a:p>
            <a:r>
              <a:rPr lang="en-US" dirty="0" smtClean="0"/>
              <a:t>Eliminate hard to predict branches with predicated execution</a:t>
            </a:r>
            <a:endParaRPr lang="en-U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3208674"/>
            <a:ext cx="2418649" cy="3573126"/>
            <a:chOff x="528" y="1632"/>
            <a:chExt cx="1680" cy="2688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b3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5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80180" y="3309168"/>
            <a:ext cx="2849419" cy="258516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p1,p2 &lt;-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cmp(a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==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(p1) Inst 3     ||   (p2) Inst 5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(p1) Inst 4     ||   (p2) Inst 6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7</a:t>
            </a:r>
          </a:p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8</a:t>
            </a: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3603625" y="4288842"/>
            <a:ext cx="1631149" cy="590204"/>
          </a:xfrm>
          <a:prstGeom prst="rightArrow">
            <a:avLst>
              <a:gd name="adj1" fmla="val 50000"/>
              <a:gd name="adj2" fmla="val 63795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Predication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771771" y="6373278"/>
            <a:ext cx="1980989" cy="33232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One basic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Things to Improve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Speculative execution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Problem: Branches restrict compiler code motion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Solution: Speculative operations that don’t cause exceptions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Useful for scheduling long latency loads early</a:t>
            </a:r>
          </a:p>
          <a:p>
            <a:endParaRPr lang="en-US" altLang="ko-KR" dirty="0" smtClean="0">
              <a:ea typeface="굴림" charset="-127"/>
              <a:cs typeface="굴림" charset="-127"/>
            </a:endParaRPr>
          </a:p>
          <a:p>
            <a:pPr lvl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2000" y="3657600"/>
            <a:ext cx="7924800" cy="2841401"/>
            <a:chOff x="457200" y="3475038"/>
            <a:chExt cx="8153400" cy="3113225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219200" y="3594100"/>
              <a:ext cx="1731963" cy="8382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219200" y="4889500"/>
              <a:ext cx="1731963" cy="8382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057400" y="44323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57200" y="5880100"/>
              <a:ext cx="3352800" cy="7081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Can’t move load above branch because might cause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 exception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4419600" y="3475038"/>
              <a:ext cx="4191000" cy="2979739"/>
              <a:chOff x="2784" y="1505"/>
              <a:chExt cx="2640" cy="1877"/>
            </a:xfrm>
          </p:grpSpPr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784" y="1533"/>
                <a:ext cx="1091" cy="81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Load.s r1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Inst 1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Inst 2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br a==b, b2</a:t>
                </a: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784" y="2637"/>
                <a:ext cx="1091" cy="52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Chk.s r1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Use r1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ko-KR" b="1">
                    <a:solidFill>
                      <a:srgbClr val="660066"/>
                    </a:solidFill>
                    <a:ea typeface="굴림" charset="-127"/>
                    <a:cs typeface="굴림" charset="-127"/>
                  </a:rPr>
                  <a:t>Inst 3</a:t>
                </a:r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3312" y="2349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984" y="1505"/>
                <a:ext cx="1344" cy="9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b="1" i="1" dirty="0">
                    <a:ea typeface="굴림" charset="-127"/>
                    <a:cs typeface="굴림" charset="-127"/>
                  </a:rPr>
                  <a:t>Speculative load never causes exception, but sets “poison” bit on destination </a:t>
                </a:r>
                <a:r>
                  <a:rPr lang="en-US" altLang="ko-KR" b="1" i="1" dirty="0" smtClean="0">
                    <a:ea typeface="굴림" charset="-127"/>
                    <a:cs typeface="굴림" charset="-127"/>
                  </a:rPr>
                  <a:t>register</a:t>
                </a:r>
                <a:endParaRPr lang="en-US" altLang="ko-KR" b="1" i="1" dirty="0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H="1">
                <a:off x="3504" y="1677"/>
                <a:ext cx="480" cy="4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3888" y="2708"/>
                <a:ext cx="1536" cy="674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b="1" i="1" dirty="0">
                    <a:ea typeface="굴림" charset="-127"/>
                    <a:cs typeface="굴림" charset="-127"/>
                  </a:rPr>
                  <a:t>Check for exception in original home block jumps to </a:t>
                </a:r>
                <a:r>
                  <a:rPr lang="en-US" altLang="ko-KR" b="1" i="1" dirty="0" err="1">
                    <a:ea typeface="굴림" charset="-127"/>
                    <a:cs typeface="굴림" charset="-127"/>
                  </a:rPr>
                  <a:t>fixup</a:t>
                </a:r>
                <a:r>
                  <a:rPr lang="en-US" altLang="ko-KR" b="1" i="1" dirty="0">
                    <a:ea typeface="굴림" charset="-127"/>
                    <a:cs typeface="굴림" charset="-127"/>
                  </a:rPr>
                  <a:t> code if exception detected</a:t>
                </a: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H="1" flipV="1">
                <a:off x="3360" y="2781"/>
                <a:ext cx="624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Things to Improve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speculation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Problem: Possible memory hazards limit code scheduling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Solution: Hardware to check pointer hazards</a:t>
            </a:r>
          </a:p>
          <a:p>
            <a:pPr lvl="1"/>
            <a:r>
              <a:rPr lang="en-US" dirty="0" smtClean="0"/>
              <a:t>Requires associative hardware in address check table</a:t>
            </a:r>
          </a:p>
          <a:p>
            <a:pPr lvl="1"/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20711" y="3744912"/>
            <a:ext cx="3352800" cy="2730500"/>
            <a:chOff x="192" y="1632"/>
            <a:chExt cx="2112" cy="1720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278311" y="3733800"/>
            <a:ext cx="5018089" cy="2752726"/>
            <a:chOff x="2496" y="1618"/>
            <a:chExt cx="3161" cy="1734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861" y="1618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080" y="2194"/>
              <a:ext cx="1488" cy="58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Store invalidates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any matching </a:t>
              </a:r>
              <a:r>
                <a:rPr lang="en-US" altLang="ko-KR" b="1" i="1" dirty="0">
                  <a:ea typeface="굴림" charset="-127"/>
                  <a:cs typeface="굴림" charset="-127"/>
                </a:rPr>
                <a:t>loads in address check table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 flipV="1">
              <a:off x="3120" y="2400"/>
              <a:ext cx="1008" cy="2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881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Check if load invalid (or missing), jump to </a:t>
              </a:r>
              <a:r>
                <a:rPr lang="en-US" altLang="ko-KR" b="1" i="1" dirty="0" err="1">
                  <a:ea typeface="굴림" charset="-127"/>
                  <a:cs typeface="굴림" charset="-127"/>
                </a:rPr>
                <a:t>fixup</a:t>
              </a:r>
              <a:r>
                <a:rPr lang="en-US" altLang="ko-KR" b="1" i="1" dirty="0">
                  <a:ea typeface="굴림" charset="-127"/>
                  <a:cs typeface="굴림" charset="-127"/>
                </a:rPr>
                <a:t> code if so</a:t>
              </a: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High throughput with a large number of resources</a:t>
            </a:r>
          </a:p>
          <a:p>
            <a:r>
              <a:rPr lang="en-US" dirty="0" smtClean="0"/>
              <a:t>High flexibility with dynamic reconfiguration</a:t>
            </a:r>
          </a:p>
          <a:p>
            <a:r>
              <a:rPr lang="en-US" dirty="0" smtClean="0"/>
              <a:t>Array of </a:t>
            </a:r>
            <a:r>
              <a:rPr lang="en-US" dirty="0" err="1" smtClean="0"/>
              <a:t>PEs</a:t>
            </a:r>
            <a:r>
              <a:rPr lang="en-US" dirty="0" smtClean="0"/>
              <a:t> connected in a mesh-like interconnect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Sparse interconnect and distributed register files</a:t>
            </a:r>
          </a:p>
          <a:p>
            <a:pPr lvl="1"/>
            <a:r>
              <a:rPr lang="en-US" dirty="0" err="1" smtClean="0"/>
              <a:t>FUs</a:t>
            </a:r>
            <a:r>
              <a:rPr lang="en-US" dirty="0" smtClean="0"/>
              <a:t> can be used for routing</a:t>
            </a:r>
          </a:p>
          <a:p>
            <a:endParaRPr lang="en-US" dirty="0"/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524000"/>
            <a:ext cx="6705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47800" y="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“</a:t>
            </a:r>
            <a:r>
              <a:rPr lang="en-US" sz="1200" dirty="0" smtClean="0"/>
              <a:t>Edge-centric Modulo Scheduling for Coarse-Grained Reconfigurable Architectures” </a:t>
            </a:r>
            <a:r>
              <a:rPr lang="en-US" sz="1200" dirty="0" err="1" smtClean="0"/>
              <a:t>Hyunchul</a:t>
            </a:r>
            <a:r>
              <a:rPr lang="en-US" sz="1200" dirty="0" smtClean="0"/>
              <a:t> Park et al. 2008 </a:t>
            </a:r>
            <a:endParaRPr lang="en-US" sz="1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CGRA : Attractive Alternative to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Suitable for running multimedia applications for future  embedded systems</a:t>
            </a:r>
          </a:p>
          <a:p>
            <a:pPr lvl="1"/>
            <a:r>
              <a:rPr lang="en-US" dirty="0" smtClean="0"/>
              <a:t>High throughput, low power consumption, high flexibility</a:t>
            </a:r>
          </a:p>
          <a:p>
            <a:endParaRPr lang="en-US" dirty="0"/>
          </a:p>
        </p:txBody>
      </p:sp>
      <p:pic>
        <p:nvPicPr>
          <p:cNvPr id="4" name="Picture 5" descr="morphos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49650"/>
            <a:ext cx="21336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iliconhi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549650"/>
            <a:ext cx="26670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dr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397250"/>
            <a:ext cx="2243138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400" y="5149850"/>
            <a:ext cx="173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>
                <a:ea typeface="굴림" charset="-127"/>
                <a:cs typeface="굴림" charset="-127"/>
              </a:rPr>
              <a:t>viterbi at 80Mbps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022725" y="5149850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ea typeface="굴림" charset="-127"/>
                <a:cs typeface="굴림" charset="-127"/>
              </a:rPr>
              <a:t>h.264 at 30fps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707188" y="5149850"/>
            <a:ext cx="1779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>
                <a:ea typeface="굴림" charset="-127"/>
                <a:cs typeface="굴림" charset="-127"/>
              </a:rPr>
              <a:t>50-60 MOps /mW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8200" y="3092450"/>
            <a:ext cx="746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600" dirty="0" smtClean="0">
                <a:ea typeface="굴림" charset="-127"/>
                <a:cs typeface="굴림" charset="-127"/>
              </a:rPr>
              <a:t>            </a:t>
            </a:r>
            <a:r>
              <a:rPr lang="en-US" altLang="ko-KR" sz="1600" dirty="0" err="1" smtClean="0">
                <a:ea typeface="굴림" charset="-127"/>
                <a:cs typeface="굴림" charset="-127"/>
              </a:rPr>
              <a:t>Morphosys</a:t>
            </a:r>
            <a:r>
              <a:rPr lang="en-US" altLang="ko-KR" sz="1600" dirty="0">
                <a:ea typeface="굴림" charset="-127"/>
                <a:cs typeface="굴림" charset="-127"/>
              </a:rPr>
              <a:t>		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                   </a:t>
            </a:r>
            <a:r>
              <a:rPr lang="en-US" altLang="ko-KR" sz="1600" dirty="0" err="1" smtClean="0">
                <a:ea typeface="굴림" charset="-127"/>
                <a:cs typeface="굴림" charset="-127"/>
              </a:rPr>
              <a:t>SiliconHive</a:t>
            </a:r>
            <a:r>
              <a:rPr lang="en-US" altLang="ko-KR" sz="1600" dirty="0">
                <a:ea typeface="굴림" charset="-127"/>
                <a:cs typeface="굴림" charset="-127"/>
              </a:rPr>
              <a:t>		 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1600" dirty="0">
                <a:ea typeface="굴림" charset="-127"/>
                <a:cs typeface="굴림" charset="-127"/>
              </a:rPr>
              <a:t>ADRES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4400" y="5562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charset="2"/>
              <a:buChar char="§"/>
            </a:pPr>
            <a:r>
              <a:rPr lang="en-US" altLang="ko-KR" dirty="0" err="1">
                <a:latin typeface="Gill Sans MT" charset="0"/>
                <a:ea typeface="굴림" charset="-127"/>
                <a:cs typeface="굴림" charset="-127"/>
              </a:rPr>
              <a:t>Morphosys</a:t>
            </a:r>
            <a:r>
              <a:rPr lang="en-US" altLang="ko-KR" dirty="0">
                <a:latin typeface="Gill Sans MT" charset="0"/>
                <a:ea typeface="굴림" charset="-127"/>
                <a:cs typeface="굴림" charset="-127"/>
              </a:rPr>
              <a:t>  : 8x8 array with RISC processor</a:t>
            </a:r>
          </a:p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charset="2"/>
              <a:buChar char="§"/>
            </a:pPr>
            <a:r>
              <a:rPr lang="en-US" altLang="ko-KR" dirty="0" err="1">
                <a:latin typeface="Gill Sans MT" charset="0"/>
                <a:ea typeface="굴림" charset="-127"/>
                <a:cs typeface="굴림" charset="-127"/>
              </a:rPr>
              <a:t>SiliconHive</a:t>
            </a:r>
            <a:r>
              <a:rPr lang="en-US" altLang="ko-KR" dirty="0">
                <a:latin typeface="Gill Sans MT" charset="0"/>
                <a:ea typeface="굴림" charset="-127"/>
                <a:cs typeface="굴림" charset="-127"/>
              </a:rPr>
              <a:t> : hierarchical systolic array</a:t>
            </a:r>
          </a:p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charset="2"/>
              <a:buChar char="§"/>
            </a:pPr>
            <a:r>
              <a:rPr lang="en-US" altLang="ko-KR" dirty="0">
                <a:latin typeface="Gill Sans MT" charset="0"/>
                <a:ea typeface="굴림" charset="-127"/>
                <a:cs typeface="굴림" charset="-127"/>
              </a:rPr>
              <a:t>ADRES       : 4x4 array with tightly coupled VLIW</a:t>
            </a:r>
            <a:endParaRPr lang="en-US" altLang="ko-KR" dirty="0" smtClean="0">
              <a:latin typeface="Gill Sans MT" charset="0"/>
              <a:ea typeface="굴림" charset="-127"/>
              <a:cs typeface="굴림" charset="-127"/>
            </a:endParaRP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charset="2"/>
              <a:buChar char="§"/>
            </a:pPr>
            <a:endParaRPr lang="en-US" altLang="ko-KR" sz="2400" dirty="0">
              <a:latin typeface="Gill Sans MT" charset="0"/>
              <a:ea typeface="굴림" charset="-127"/>
              <a:cs typeface="굴림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“</a:t>
            </a:r>
            <a:r>
              <a:rPr lang="en-US" sz="1200" dirty="0" smtClean="0"/>
              <a:t>Edge-centric Modulo Scheduling for Coarse-Grained Reconfigurable Architectures” </a:t>
            </a:r>
            <a:r>
              <a:rPr lang="en-US" sz="1200" dirty="0" err="1" smtClean="0"/>
              <a:t>Hyunchul</a:t>
            </a:r>
            <a:r>
              <a:rPr lang="en-US" sz="1200" dirty="0" smtClean="0"/>
              <a:t> Park et al. 2008 </a:t>
            </a:r>
            <a:endParaRPr lang="en-US" sz="1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Compiler Is More Important in CGRA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Compiler is responsible for operand routing </a:t>
            </a:r>
          </a:p>
          <a:p>
            <a:pPr lvl="1"/>
            <a:r>
              <a:rPr lang="en-US" dirty="0" smtClean="0"/>
              <a:t>VLIW : routing is guaranteed by central RF</a:t>
            </a:r>
          </a:p>
          <a:p>
            <a:pPr lvl="1"/>
            <a:r>
              <a:rPr lang="en-US" dirty="0" smtClean="0"/>
              <a:t>CGRA : Multiple possible route</a:t>
            </a:r>
          </a:p>
          <a:p>
            <a:r>
              <a:rPr lang="en-US" dirty="0" smtClean="0"/>
              <a:t>Routing can easily failed by other operations</a:t>
            </a:r>
          </a:p>
          <a:p>
            <a:r>
              <a:rPr lang="en-US" altLang="ko-KR" dirty="0" smtClean="0"/>
              <a:t>An intelligent CGRA compiler is very essential</a:t>
            </a:r>
          </a:p>
          <a:p>
            <a:pPr lvl="1"/>
            <a:r>
              <a:rPr lang="en-US" altLang="ko-KR" dirty="0" smtClean="0"/>
              <a:t>Many researches are going 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1676400" y="4468818"/>
            <a:ext cx="6400800" cy="2291062"/>
            <a:chOff x="1676400" y="4267200"/>
            <a:chExt cx="6400800" cy="2291062"/>
          </a:xfrm>
        </p:grpSpPr>
        <p:sp>
          <p:nvSpPr>
            <p:cNvPr id="87" name="Rectangle 4"/>
            <p:cNvSpPr>
              <a:spLocks noChangeArrowheads="1"/>
            </p:cNvSpPr>
            <p:nvPr/>
          </p:nvSpPr>
          <p:spPr bwMode="auto">
            <a:xfrm>
              <a:off x="1676400" y="4688145"/>
              <a:ext cx="2158409" cy="28063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>
                  <a:ea typeface="굴림" charset="-127"/>
                  <a:cs typeface="굴림" charset="-127"/>
                </a:rPr>
                <a:t>Central</a:t>
              </a:r>
              <a:r>
                <a:rPr lang="en-US" altLang="ko-KR">
                  <a:ea typeface="굴림" charset="-127"/>
                  <a:cs typeface="굴림" charset="-127"/>
                </a:rPr>
                <a:t> </a:t>
              </a:r>
              <a:r>
                <a:rPr lang="en-US" altLang="ko-KR" sz="1400">
                  <a:ea typeface="굴림" charset="-127"/>
                  <a:cs typeface="굴림" charset="-127"/>
                </a:rPr>
                <a:t>RF</a:t>
              </a:r>
            </a:p>
          </p:txBody>
        </p:sp>
        <p:sp>
          <p:nvSpPr>
            <p:cNvPr id="88" name="Line 5"/>
            <p:cNvSpPr>
              <a:spLocks noChangeShapeType="1"/>
            </p:cNvSpPr>
            <p:nvPr/>
          </p:nvSpPr>
          <p:spPr bwMode="auto">
            <a:xfrm flipV="1">
              <a:off x="1825256" y="4968775"/>
              <a:ext cx="0" cy="210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2495107" y="4968775"/>
              <a:ext cx="1551" cy="210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 flipV="1">
              <a:off x="3611526" y="4968775"/>
              <a:ext cx="0" cy="210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"/>
            <p:cNvSpPr>
              <a:spLocks noChangeShapeType="1"/>
            </p:cNvSpPr>
            <p:nvPr/>
          </p:nvSpPr>
          <p:spPr bwMode="auto">
            <a:xfrm flipV="1">
              <a:off x="3090530" y="4968775"/>
              <a:ext cx="1551" cy="210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5148152" y="4325665"/>
              <a:ext cx="244992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441212" y="4325665"/>
              <a:ext cx="24344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94" name="Rectangle 11"/>
            <p:cNvSpPr>
              <a:spLocks noChangeArrowheads="1"/>
            </p:cNvSpPr>
            <p:nvPr/>
          </p:nvSpPr>
          <p:spPr bwMode="auto">
            <a:xfrm>
              <a:off x="5100084" y="4267200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95" name="AutoShape 12"/>
            <p:cNvCxnSpPr>
              <a:cxnSpLocks noChangeShapeType="1"/>
              <a:stCxn id="102" idx="0"/>
              <a:endCxn id="94" idx="2"/>
            </p:cNvCxnSpPr>
            <p:nvPr/>
          </p:nvCxnSpPr>
          <p:spPr bwMode="auto">
            <a:xfrm flipV="1">
              <a:off x="5416402" y="4650143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6" name="AutoShape 13"/>
            <p:cNvCxnSpPr>
              <a:cxnSpLocks noChangeShapeType="1"/>
              <a:stCxn id="94" idx="3"/>
              <a:endCxn id="99" idx="1"/>
            </p:cNvCxnSpPr>
            <p:nvPr/>
          </p:nvCxnSpPr>
          <p:spPr bwMode="auto">
            <a:xfrm>
              <a:off x="5734272" y="4458672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5929645" y="4325665"/>
              <a:ext cx="243441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98" name="Rectangle 15"/>
            <p:cNvSpPr>
              <a:spLocks noChangeArrowheads="1"/>
            </p:cNvSpPr>
            <p:nvPr/>
          </p:nvSpPr>
          <p:spPr bwMode="auto">
            <a:xfrm>
              <a:off x="6221155" y="4325665"/>
              <a:ext cx="24499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99" name="Rectangle 16"/>
            <p:cNvSpPr>
              <a:spLocks noChangeArrowheads="1"/>
            </p:cNvSpPr>
            <p:nvPr/>
          </p:nvSpPr>
          <p:spPr bwMode="auto">
            <a:xfrm>
              <a:off x="5880027" y="4267200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0" name="Rectangle 17"/>
            <p:cNvSpPr>
              <a:spLocks noChangeArrowheads="1"/>
            </p:cNvSpPr>
            <p:nvPr/>
          </p:nvSpPr>
          <p:spPr bwMode="auto">
            <a:xfrm>
              <a:off x="5148152" y="4856231"/>
              <a:ext cx="244992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5441212" y="4856231"/>
              <a:ext cx="24344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02" name="Rectangle 19"/>
            <p:cNvSpPr>
              <a:spLocks noChangeArrowheads="1"/>
            </p:cNvSpPr>
            <p:nvPr/>
          </p:nvSpPr>
          <p:spPr bwMode="auto">
            <a:xfrm>
              <a:off x="5100084" y="4796304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3" name="Rectangle 20"/>
            <p:cNvSpPr>
              <a:spLocks noChangeArrowheads="1"/>
            </p:cNvSpPr>
            <p:nvPr/>
          </p:nvSpPr>
          <p:spPr bwMode="auto">
            <a:xfrm>
              <a:off x="5929645" y="4856231"/>
              <a:ext cx="243441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6221155" y="4856231"/>
              <a:ext cx="24499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5880027" y="4796304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06" name="AutoShape 23"/>
            <p:cNvCxnSpPr>
              <a:cxnSpLocks noChangeShapeType="1"/>
              <a:stCxn id="102" idx="3"/>
              <a:endCxn id="105" idx="1"/>
            </p:cNvCxnSpPr>
            <p:nvPr/>
          </p:nvCxnSpPr>
          <p:spPr bwMode="auto">
            <a:xfrm>
              <a:off x="5734272" y="4987776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7" name="AutoShape 24"/>
            <p:cNvCxnSpPr>
              <a:cxnSpLocks noChangeShapeType="1"/>
              <a:stCxn id="99" idx="2"/>
              <a:endCxn id="105" idx="0"/>
            </p:cNvCxnSpPr>
            <p:nvPr/>
          </p:nvCxnSpPr>
          <p:spPr bwMode="auto">
            <a:xfrm>
              <a:off x="6197895" y="4650143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08" name="Rectangle 25"/>
            <p:cNvSpPr>
              <a:spLocks noChangeArrowheads="1"/>
            </p:cNvSpPr>
            <p:nvPr/>
          </p:nvSpPr>
          <p:spPr bwMode="auto">
            <a:xfrm>
              <a:off x="3462670" y="5179247"/>
              <a:ext cx="372140" cy="28063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>
                  <a:ea typeface="굴림" charset="-127"/>
                  <a:cs typeface="굴림" charset="-127"/>
                </a:rPr>
                <a:t>FU</a:t>
              </a:r>
            </a:p>
          </p:txBody>
        </p:sp>
        <p:sp>
          <p:nvSpPr>
            <p:cNvPr id="109" name="Rectangle 26"/>
            <p:cNvSpPr>
              <a:spLocks noChangeArrowheads="1"/>
            </p:cNvSpPr>
            <p:nvPr/>
          </p:nvSpPr>
          <p:spPr bwMode="auto">
            <a:xfrm>
              <a:off x="2867247" y="5179247"/>
              <a:ext cx="372140" cy="28063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>
                  <a:ea typeface="굴림" charset="-127"/>
                  <a:cs typeface="굴림" charset="-127"/>
                </a:rPr>
                <a:t>FU</a:t>
              </a:r>
            </a:p>
          </p:txBody>
        </p:sp>
        <p:sp>
          <p:nvSpPr>
            <p:cNvPr id="110" name="Rectangle 27"/>
            <p:cNvSpPr>
              <a:spLocks noChangeArrowheads="1"/>
            </p:cNvSpPr>
            <p:nvPr/>
          </p:nvSpPr>
          <p:spPr bwMode="auto">
            <a:xfrm>
              <a:off x="2271823" y="5179247"/>
              <a:ext cx="372140" cy="28063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>
                  <a:ea typeface="굴림" charset="-127"/>
                  <a:cs typeface="굴림" charset="-127"/>
                </a:rPr>
                <a:t>FU</a:t>
              </a:r>
            </a:p>
          </p:txBody>
        </p:sp>
        <p:sp>
          <p:nvSpPr>
            <p:cNvPr id="111" name="Rectangle 28"/>
            <p:cNvSpPr>
              <a:spLocks noChangeArrowheads="1"/>
            </p:cNvSpPr>
            <p:nvPr/>
          </p:nvSpPr>
          <p:spPr bwMode="auto">
            <a:xfrm>
              <a:off x="1676400" y="5179247"/>
              <a:ext cx="372140" cy="28063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>
                  <a:ea typeface="굴림" charset="-127"/>
                  <a:cs typeface="굴림" charset="-127"/>
                </a:rPr>
                <a:t>FU</a:t>
              </a:r>
            </a:p>
          </p:txBody>
        </p:sp>
        <p:sp>
          <p:nvSpPr>
            <p:cNvPr id="112" name="Text Box 29"/>
            <p:cNvSpPr txBox="1">
              <a:spLocks noChangeArrowheads="1"/>
            </p:cNvSpPr>
            <p:nvPr/>
          </p:nvSpPr>
          <p:spPr bwMode="auto">
            <a:xfrm>
              <a:off x="1783391" y="6221626"/>
              <a:ext cx="1876203" cy="30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>
                  <a:ea typeface="굴림" charset="-127"/>
                  <a:cs typeface="굴림" charset="-127"/>
                </a:rPr>
                <a:t>Conventional VLIW</a:t>
              </a:r>
            </a:p>
          </p:txBody>
        </p:sp>
        <p:sp>
          <p:nvSpPr>
            <p:cNvPr id="113" name="Text Box 30"/>
            <p:cNvSpPr txBox="1">
              <a:spLocks noChangeArrowheads="1"/>
            </p:cNvSpPr>
            <p:nvPr/>
          </p:nvSpPr>
          <p:spPr bwMode="auto">
            <a:xfrm>
              <a:off x="6216502" y="6248400"/>
              <a:ext cx="752032" cy="30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dirty="0">
                  <a:ea typeface="굴림" charset="-127"/>
                  <a:cs typeface="굴림" charset="-127"/>
                </a:rPr>
                <a:t>CGRA</a:t>
              </a:r>
            </a:p>
          </p:txBody>
        </p:sp>
        <p:sp>
          <p:nvSpPr>
            <p:cNvPr id="114" name="Rectangle 9"/>
            <p:cNvSpPr>
              <a:spLocks noChangeArrowheads="1"/>
            </p:cNvSpPr>
            <p:nvPr/>
          </p:nvSpPr>
          <p:spPr bwMode="auto">
            <a:xfrm>
              <a:off x="6711138" y="4325665"/>
              <a:ext cx="244992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15" name="Rectangle 10"/>
            <p:cNvSpPr>
              <a:spLocks noChangeArrowheads="1"/>
            </p:cNvSpPr>
            <p:nvPr/>
          </p:nvSpPr>
          <p:spPr bwMode="auto">
            <a:xfrm>
              <a:off x="7004198" y="4325665"/>
              <a:ext cx="24344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16" name="Rectangle 11"/>
            <p:cNvSpPr>
              <a:spLocks noChangeArrowheads="1"/>
            </p:cNvSpPr>
            <p:nvPr/>
          </p:nvSpPr>
          <p:spPr bwMode="auto">
            <a:xfrm>
              <a:off x="6663070" y="4267200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17" name="AutoShape 12"/>
            <p:cNvCxnSpPr>
              <a:cxnSpLocks noChangeShapeType="1"/>
              <a:stCxn id="124" idx="0"/>
              <a:endCxn id="116" idx="2"/>
            </p:cNvCxnSpPr>
            <p:nvPr/>
          </p:nvCxnSpPr>
          <p:spPr bwMode="auto">
            <a:xfrm flipV="1">
              <a:off x="6979388" y="4650143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18" name="AutoShape 13"/>
            <p:cNvCxnSpPr>
              <a:cxnSpLocks noChangeShapeType="1"/>
              <a:stCxn id="116" idx="3"/>
              <a:endCxn id="121" idx="1"/>
            </p:cNvCxnSpPr>
            <p:nvPr/>
          </p:nvCxnSpPr>
          <p:spPr bwMode="auto">
            <a:xfrm>
              <a:off x="7297258" y="4458672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19" name="Rectangle 14"/>
            <p:cNvSpPr>
              <a:spLocks noChangeArrowheads="1"/>
            </p:cNvSpPr>
            <p:nvPr/>
          </p:nvSpPr>
          <p:spPr bwMode="auto">
            <a:xfrm>
              <a:off x="7492631" y="4325665"/>
              <a:ext cx="243441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0" name="Rectangle 15"/>
            <p:cNvSpPr>
              <a:spLocks noChangeArrowheads="1"/>
            </p:cNvSpPr>
            <p:nvPr/>
          </p:nvSpPr>
          <p:spPr bwMode="auto">
            <a:xfrm>
              <a:off x="7784141" y="4325665"/>
              <a:ext cx="24499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1" name="Rectangle 16"/>
            <p:cNvSpPr>
              <a:spLocks noChangeArrowheads="1"/>
            </p:cNvSpPr>
            <p:nvPr/>
          </p:nvSpPr>
          <p:spPr bwMode="auto">
            <a:xfrm>
              <a:off x="7443013" y="4267200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2" name="Rectangle 17"/>
            <p:cNvSpPr>
              <a:spLocks noChangeArrowheads="1"/>
            </p:cNvSpPr>
            <p:nvPr/>
          </p:nvSpPr>
          <p:spPr bwMode="auto">
            <a:xfrm>
              <a:off x="6711138" y="4856231"/>
              <a:ext cx="244992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3" name="Rectangle 18"/>
            <p:cNvSpPr>
              <a:spLocks noChangeArrowheads="1"/>
            </p:cNvSpPr>
            <p:nvPr/>
          </p:nvSpPr>
          <p:spPr bwMode="auto">
            <a:xfrm>
              <a:off x="7004198" y="4856231"/>
              <a:ext cx="24344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4" name="Rectangle 19"/>
            <p:cNvSpPr>
              <a:spLocks noChangeArrowheads="1"/>
            </p:cNvSpPr>
            <p:nvPr/>
          </p:nvSpPr>
          <p:spPr bwMode="auto">
            <a:xfrm>
              <a:off x="6663070" y="4796304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5" name="Rectangle 20"/>
            <p:cNvSpPr>
              <a:spLocks noChangeArrowheads="1"/>
            </p:cNvSpPr>
            <p:nvPr/>
          </p:nvSpPr>
          <p:spPr bwMode="auto">
            <a:xfrm>
              <a:off x="7492631" y="4856231"/>
              <a:ext cx="243441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6" name="Rectangle 21"/>
            <p:cNvSpPr>
              <a:spLocks noChangeArrowheads="1"/>
            </p:cNvSpPr>
            <p:nvPr/>
          </p:nvSpPr>
          <p:spPr bwMode="auto">
            <a:xfrm>
              <a:off x="7784141" y="4856231"/>
              <a:ext cx="24499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27" name="Rectangle 22"/>
            <p:cNvSpPr>
              <a:spLocks noChangeArrowheads="1"/>
            </p:cNvSpPr>
            <p:nvPr/>
          </p:nvSpPr>
          <p:spPr bwMode="auto">
            <a:xfrm>
              <a:off x="7443013" y="4796304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28" name="AutoShape 23"/>
            <p:cNvCxnSpPr>
              <a:cxnSpLocks noChangeShapeType="1"/>
              <a:stCxn id="124" idx="3"/>
              <a:endCxn id="127" idx="1"/>
            </p:cNvCxnSpPr>
            <p:nvPr/>
          </p:nvCxnSpPr>
          <p:spPr bwMode="auto">
            <a:xfrm>
              <a:off x="7297258" y="4987776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29" name="AutoShape 24"/>
            <p:cNvCxnSpPr>
              <a:cxnSpLocks noChangeShapeType="1"/>
              <a:stCxn id="121" idx="2"/>
              <a:endCxn id="127" idx="0"/>
            </p:cNvCxnSpPr>
            <p:nvPr/>
          </p:nvCxnSpPr>
          <p:spPr bwMode="auto">
            <a:xfrm>
              <a:off x="7760881" y="4650143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30" name="Rectangle 9"/>
            <p:cNvSpPr>
              <a:spLocks noChangeArrowheads="1"/>
            </p:cNvSpPr>
            <p:nvPr/>
          </p:nvSpPr>
          <p:spPr bwMode="auto">
            <a:xfrm>
              <a:off x="5148152" y="5378027"/>
              <a:ext cx="244992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31" name="Rectangle 10"/>
            <p:cNvSpPr>
              <a:spLocks noChangeArrowheads="1"/>
            </p:cNvSpPr>
            <p:nvPr/>
          </p:nvSpPr>
          <p:spPr bwMode="auto">
            <a:xfrm>
              <a:off x="5441212" y="5378027"/>
              <a:ext cx="24344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32" name="Rectangle 11"/>
            <p:cNvSpPr>
              <a:spLocks noChangeArrowheads="1"/>
            </p:cNvSpPr>
            <p:nvPr/>
          </p:nvSpPr>
          <p:spPr bwMode="auto">
            <a:xfrm>
              <a:off x="5100084" y="5319562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33" name="AutoShape 12"/>
            <p:cNvCxnSpPr>
              <a:cxnSpLocks noChangeShapeType="1"/>
              <a:stCxn id="140" idx="0"/>
              <a:endCxn id="132" idx="2"/>
            </p:cNvCxnSpPr>
            <p:nvPr/>
          </p:nvCxnSpPr>
          <p:spPr bwMode="auto">
            <a:xfrm flipV="1">
              <a:off x="5416402" y="5702505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34" name="AutoShape 13"/>
            <p:cNvCxnSpPr>
              <a:cxnSpLocks noChangeShapeType="1"/>
              <a:stCxn id="132" idx="3"/>
              <a:endCxn id="137" idx="1"/>
            </p:cNvCxnSpPr>
            <p:nvPr/>
          </p:nvCxnSpPr>
          <p:spPr bwMode="auto">
            <a:xfrm>
              <a:off x="5734272" y="5511034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35" name="Rectangle 14"/>
            <p:cNvSpPr>
              <a:spLocks noChangeArrowheads="1"/>
            </p:cNvSpPr>
            <p:nvPr/>
          </p:nvSpPr>
          <p:spPr bwMode="auto">
            <a:xfrm>
              <a:off x="5929645" y="5378027"/>
              <a:ext cx="243441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36" name="Rectangle 15"/>
            <p:cNvSpPr>
              <a:spLocks noChangeArrowheads="1"/>
            </p:cNvSpPr>
            <p:nvPr/>
          </p:nvSpPr>
          <p:spPr bwMode="auto">
            <a:xfrm>
              <a:off x="6221155" y="5378027"/>
              <a:ext cx="24499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37" name="Rectangle 16"/>
            <p:cNvSpPr>
              <a:spLocks noChangeArrowheads="1"/>
            </p:cNvSpPr>
            <p:nvPr/>
          </p:nvSpPr>
          <p:spPr bwMode="auto">
            <a:xfrm>
              <a:off x="5880027" y="5319562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8" name="Rectangle 17"/>
            <p:cNvSpPr>
              <a:spLocks noChangeArrowheads="1"/>
            </p:cNvSpPr>
            <p:nvPr/>
          </p:nvSpPr>
          <p:spPr bwMode="auto">
            <a:xfrm>
              <a:off x="5148152" y="5908593"/>
              <a:ext cx="244992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39" name="Rectangle 18"/>
            <p:cNvSpPr>
              <a:spLocks noChangeArrowheads="1"/>
            </p:cNvSpPr>
            <p:nvPr/>
          </p:nvSpPr>
          <p:spPr bwMode="auto">
            <a:xfrm>
              <a:off x="5441212" y="5908593"/>
              <a:ext cx="24344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40" name="Rectangle 19"/>
            <p:cNvSpPr>
              <a:spLocks noChangeArrowheads="1"/>
            </p:cNvSpPr>
            <p:nvPr/>
          </p:nvSpPr>
          <p:spPr bwMode="auto">
            <a:xfrm>
              <a:off x="5100084" y="5848667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1" name="Rectangle 20"/>
            <p:cNvSpPr>
              <a:spLocks noChangeArrowheads="1"/>
            </p:cNvSpPr>
            <p:nvPr/>
          </p:nvSpPr>
          <p:spPr bwMode="auto">
            <a:xfrm>
              <a:off x="5929645" y="5908593"/>
              <a:ext cx="243441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42" name="Rectangle 21"/>
            <p:cNvSpPr>
              <a:spLocks noChangeArrowheads="1"/>
            </p:cNvSpPr>
            <p:nvPr/>
          </p:nvSpPr>
          <p:spPr bwMode="auto">
            <a:xfrm>
              <a:off x="6221155" y="5908593"/>
              <a:ext cx="24499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43" name="Rectangle 22"/>
            <p:cNvSpPr>
              <a:spLocks noChangeArrowheads="1"/>
            </p:cNvSpPr>
            <p:nvPr/>
          </p:nvSpPr>
          <p:spPr bwMode="auto">
            <a:xfrm>
              <a:off x="5880027" y="5848667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44" name="AutoShape 23"/>
            <p:cNvCxnSpPr>
              <a:cxnSpLocks noChangeShapeType="1"/>
              <a:stCxn id="140" idx="3"/>
              <a:endCxn id="143" idx="1"/>
            </p:cNvCxnSpPr>
            <p:nvPr/>
          </p:nvCxnSpPr>
          <p:spPr bwMode="auto">
            <a:xfrm>
              <a:off x="5734272" y="6040139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45" name="AutoShape 24"/>
            <p:cNvCxnSpPr>
              <a:cxnSpLocks noChangeShapeType="1"/>
              <a:stCxn id="137" idx="2"/>
              <a:endCxn id="143" idx="0"/>
            </p:cNvCxnSpPr>
            <p:nvPr/>
          </p:nvCxnSpPr>
          <p:spPr bwMode="auto">
            <a:xfrm>
              <a:off x="6197895" y="5702505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46" name="Rectangle 9"/>
            <p:cNvSpPr>
              <a:spLocks noChangeArrowheads="1"/>
            </p:cNvSpPr>
            <p:nvPr/>
          </p:nvSpPr>
          <p:spPr bwMode="auto">
            <a:xfrm>
              <a:off x="6711138" y="5378027"/>
              <a:ext cx="244992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47" name="Rectangle 10"/>
            <p:cNvSpPr>
              <a:spLocks noChangeArrowheads="1"/>
            </p:cNvSpPr>
            <p:nvPr/>
          </p:nvSpPr>
          <p:spPr bwMode="auto">
            <a:xfrm>
              <a:off x="7004198" y="5378027"/>
              <a:ext cx="24344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48" name="Rectangle 11"/>
            <p:cNvSpPr>
              <a:spLocks noChangeArrowheads="1"/>
            </p:cNvSpPr>
            <p:nvPr/>
          </p:nvSpPr>
          <p:spPr bwMode="auto">
            <a:xfrm>
              <a:off x="6663070" y="5319562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49" name="AutoShape 12"/>
            <p:cNvCxnSpPr>
              <a:cxnSpLocks noChangeShapeType="1"/>
              <a:stCxn id="156" idx="0"/>
              <a:endCxn id="148" idx="2"/>
            </p:cNvCxnSpPr>
            <p:nvPr/>
          </p:nvCxnSpPr>
          <p:spPr bwMode="auto">
            <a:xfrm flipV="1">
              <a:off x="6979388" y="5702505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0" name="AutoShape 13"/>
            <p:cNvCxnSpPr>
              <a:cxnSpLocks noChangeShapeType="1"/>
              <a:stCxn id="148" idx="3"/>
              <a:endCxn id="153" idx="1"/>
            </p:cNvCxnSpPr>
            <p:nvPr/>
          </p:nvCxnSpPr>
          <p:spPr bwMode="auto">
            <a:xfrm>
              <a:off x="7297258" y="5511034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151" name="Rectangle 14"/>
            <p:cNvSpPr>
              <a:spLocks noChangeArrowheads="1"/>
            </p:cNvSpPr>
            <p:nvPr/>
          </p:nvSpPr>
          <p:spPr bwMode="auto">
            <a:xfrm>
              <a:off x="7492631" y="5378027"/>
              <a:ext cx="243441" cy="235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2" name="Rectangle 15"/>
            <p:cNvSpPr>
              <a:spLocks noChangeArrowheads="1"/>
            </p:cNvSpPr>
            <p:nvPr/>
          </p:nvSpPr>
          <p:spPr bwMode="auto">
            <a:xfrm>
              <a:off x="7784141" y="5378027"/>
              <a:ext cx="244992" cy="2528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3" name="Rectangle 16"/>
            <p:cNvSpPr>
              <a:spLocks noChangeArrowheads="1"/>
            </p:cNvSpPr>
            <p:nvPr/>
          </p:nvSpPr>
          <p:spPr bwMode="auto">
            <a:xfrm>
              <a:off x="7443013" y="5319562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4" name="Rectangle 17"/>
            <p:cNvSpPr>
              <a:spLocks noChangeArrowheads="1"/>
            </p:cNvSpPr>
            <p:nvPr/>
          </p:nvSpPr>
          <p:spPr bwMode="auto">
            <a:xfrm>
              <a:off x="6711138" y="5908593"/>
              <a:ext cx="244992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7004198" y="5908593"/>
              <a:ext cx="24344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6" name="Rectangle 19"/>
            <p:cNvSpPr>
              <a:spLocks noChangeArrowheads="1"/>
            </p:cNvSpPr>
            <p:nvPr/>
          </p:nvSpPr>
          <p:spPr bwMode="auto">
            <a:xfrm>
              <a:off x="6663070" y="5848667"/>
              <a:ext cx="634188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7" name="Rectangle 20"/>
            <p:cNvSpPr>
              <a:spLocks noChangeArrowheads="1"/>
            </p:cNvSpPr>
            <p:nvPr/>
          </p:nvSpPr>
          <p:spPr bwMode="auto">
            <a:xfrm>
              <a:off x="7492631" y="5908593"/>
              <a:ext cx="243441" cy="23531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FU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8" name="Rectangle 21"/>
            <p:cNvSpPr>
              <a:spLocks noChangeArrowheads="1"/>
            </p:cNvSpPr>
            <p:nvPr/>
          </p:nvSpPr>
          <p:spPr bwMode="auto">
            <a:xfrm>
              <a:off x="7784141" y="5908593"/>
              <a:ext cx="244992" cy="2513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100">
                  <a:ea typeface="굴림" charset="-127"/>
                  <a:cs typeface="굴림" charset="-127"/>
                </a:rPr>
                <a:t>RF</a:t>
              </a:r>
              <a:endParaRPr lang="en-US" altLang="ko-KR" sz="1400">
                <a:ea typeface="굴림" charset="-127"/>
                <a:cs typeface="굴림" charset="-127"/>
              </a:endParaRPr>
            </a:p>
          </p:txBody>
        </p:sp>
        <p:sp>
          <p:nvSpPr>
            <p:cNvPr id="159" name="Rectangle 22"/>
            <p:cNvSpPr>
              <a:spLocks noChangeArrowheads="1"/>
            </p:cNvSpPr>
            <p:nvPr/>
          </p:nvSpPr>
          <p:spPr bwMode="auto">
            <a:xfrm>
              <a:off x="7443013" y="5848667"/>
              <a:ext cx="634187" cy="3829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ko-KR" altLang="en-US">
                <a:ea typeface="굴림" charset="-127"/>
                <a:cs typeface="굴림" charset="-127"/>
              </a:endParaRPr>
            </a:p>
          </p:txBody>
        </p:sp>
        <p:cxnSp>
          <p:nvCxnSpPr>
            <p:cNvPr id="160" name="AutoShape 23"/>
            <p:cNvCxnSpPr>
              <a:cxnSpLocks noChangeShapeType="1"/>
              <a:stCxn id="156" idx="3"/>
              <a:endCxn id="159" idx="1"/>
            </p:cNvCxnSpPr>
            <p:nvPr/>
          </p:nvCxnSpPr>
          <p:spPr bwMode="auto">
            <a:xfrm>
              <a:off x="7297258" y="6040139"/>
              <a:ext cx="1457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1" name="AutoShape 24"/>
            <p:cNvCxnSpPr>
              <a:cxnSpLocks noChangeShapeType="1"/>
              <a:stCxn id="153" idx="2"/>
              <a:endCxn id="159" idx="0"/>
            </p:cNvCxnSpPr>
            <p:nvPr/>
          </p:nvCxnSpPr>
          <p:spPr bwMode="auto">
            <a:xfrm>
              <a:off x="7760881" y="5702505"/>
              <a:ext cx="0" cy="146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2" name="AutoShape 12"/>
            <p:cNvCxnSpPr>
              <a:cxnSpLocks noChangeShapeType="1"/>
              <a:stCxn id="132" idx="0"/>
              <a:endCxn id="102" idx="2"/>
            </p:cNvCxnSpPr>
            <p:nvPr/>
          </p:nvCxnSpPr>
          <p:spPr bwMode="auto">
            <a:xfrm rot="5400000" flipH="1" flipV="1">
              <a:off x="5347020" y="5250091"/>
              <a:ext cx="140315" cy="15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3" name="AutoShape 24"/>
            <p:cNvCxnSpPr>
              <a:cxnSpLocks noChangeShapeType="1"/>
              <a:stCxn id="105" idx="2"/>
              <a:endCxn id="137" idx="0"/>
            </p:cNvCxnSpPr>
            <p:nvPr/>
          </p:nvCxnSpPr>
          <p:spPr bwMode="auto">
            <a:xfrm rot="5400000">
              <a:off x="6126963" y="5250091"/>
              <a:ext cx="140315" cy="1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4" name="AutoShape 12"/>
            <p:cNvCxnSpPr>
              <a:cxnSpLocks noChangeShapeType="1"/>
              <a:stCxn id="148" idx="0"/>
              <a:endCxn id="124" idx="2"/>
            </p:cNvCxnSpPr>
            <p:nvPr/>
          </p:nvCxnSpPr>
          <p:spPr bwMode="auto">
            <a:xfrm rot="5400000" flipH="1" flipV="1">
              <a:off x="6910006" y="5250091"/>
              <a:ext cx="140315" cy="15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5" name="AutoShape 24"/>
            <p:cNvCxnSpPr>
              <a:cxnSpLocks noChangeShapeType="1"/>
              <a:stCxn id="127" idx="2"/>
              <a:endCxn id="153" idx="0"/>
            </p:cNvCxnSpPr>
            <p:nvPr/>
          </p:nvCxnSpPr>
          <p:spPr bwMode="auto">
            <a:xfrm rot="5400000">
              <a:off x="7689949" y="5250091"/>
              <a:ext cx="140315" cy="1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6" name="AutoShape 13"/>
            <p:cNvCxnSpPr>
              <a:cxnSpLocks noChangeShapeType="1"/>
              <a:stCxn id="99" idx="3"/>
              <a:endCxn id="116" idx="1"/>
            </p:cNvCxnSpPr>
            <p:nvPr/>
          </p:nvCxnSpPr>
          <p:spPr bwMode="auto">
            <a:xfrm>
              <a:off x="6514214" y="4458672"/>
              <a:ext cx="148856" cy="14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7" name="AutoShape 23"/>
            <p:cNvCxnSpPr>
              <a:cxnSpLocks noChangeShapeType="1"/>
              <a:stCxn id="105" idx="3"/>
              <a:endCxn id="124" idx="1"/>
            </p:cNvCxnSpPr>
            <p:nvPr/>
          </p:nvCxnSpPr>
          <p:spPr bwMode="auto">
            <a:xfrm>
              <a:off x="6514214" y="4987776"/>
              <a:ext cx="148856" cy="14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8" name="AutoShape 13"/>
            <p:cNvCxnSpPr>
              <a:cxnSpLocks noChangeShapeType="1"/>
              <a:stCxn id="137" idx="3"/>
              <a:endCxn id="148" idx="1"/>
            </p:cNvCxnSpPr>
            <p:nvPr/>
          </p:nvCxnSpPr>
          <p:spPr bwMode="auto">
            <a:xfrm>
              <a:off x="6514214" y="5511034"/>
              <a:ext cx="148856" cy="14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69" name="AutoShape 23"/>
            <p:cNvCxnSpPr>
              <a:cxnSpLocks noChangeShapeType="1"/>
              <a:stCxn id="143" idx="3"/>
              <a:endCxn id="156" idx="1"/>
            </p:cNvCxnSpPr>
            <p:nvPr/>
          </p:nvCxnSpPr>
          <p:spPr bwMode="auto">
            <a:xfrm>
              <a:off x="6514214" y="6040139"/>
              <a:ext cx="148856" cy="14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71" name="TextBox 170"/>
          <p:cNvSpPr txBox="1"/>
          <p:nvPr/>
        </p:nvSpPr>
        <p:spPr>
          <a:xfrm>
            <a:off x="1447800" y="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“</a:t>
            </a:r>
            <a:r>
              <a:rPr lang="en-US" sz="1200" dirty="0" smtClean="0"/>
              <a:t>Edge-centric Modulo Scheduling for Coarse-Grained Reconfigurable Architectures” </a:t>
            </a:r>
            <a:r>
              <a:rPr lang="en-US" sz="1200" dirty="0" err="1" smtClean="0"/>
              <a:t>Hyunchul</a:t>
            </a:r>
            <a:r>
              <a:rPr lang="en-US" sz="1200" dirty="0" smtClean="0"/>
              <a:t> Park et al. 2008 </a:t>
            </a:r>
            <a:endParaRPr lang="en-US"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Slides about </a:t>
            </a:r>
            <a:r>
              <a:rPr lang="en-US" sz="2000" dirty="0" err="1" smtClean="0"/>
              <a:t>Scoreboarding</a:t>
            </a:r>
            <a:r>
              <a:rPr lang="en-US" sz="2000" dirty="0" smtClean="0"/>
              <a:t>, </a:t>
            </a:r>
            <a:r>
              <a:rPr lang="en-US" sz="2000" dirty="0" err="1" smtClean="0"/>
              <a:t>Tomasulo</a:t>
            </a:r>
            <a:r>
              <a:rPr lang="en-US" sz="2000" dirty="0" smtClean="0"/>
              <a:t> Algorithm, Reorder Buffer, and EPIC architecture </a:t>
            </a:r>
            <a:r>
              <a:rPr lang="en-US" sz="2000" dirty="0" smtClean="0"/>
              <a:t>closely follows the</a:t>
            </a:r>
            <a:r>
              <a:rPr lang="en-US" sz="2000" dirty="0" smtClean="0"/>
              <a:t> lecture note </a:t>
            </a:r>
            <a:r>
              <a:rPr lang="en-US" sz="2000" dirty="0" smtClean="0"/>
              <a:t>given in</a:t>
            </a:r>
            <a:r>
              <a:rPr lang="en-US" sz="2000" dirty="0" smtClean="0"/>
              <a:t> “Graduate Computer Architecture” course </a:t>
            </a:r>
            <a:r>
              <a:rPr lang="en-US" sz="2000" dirty="0" smtClean="0"/>
              <a:t>by John </a:t>
            </a:r>
            <a:r>
              <a:rPr lang="en-US" sz="2000" dirty="0" err="1" smtClean="0"/>
              <a:t>Kubiatowicz</a:t>
            </a:r>
            <a:r>
              <a:rPr lang="en-US" sz="2000" dirty="0" smtClean="0"/>
              <a:t> 2003 and </a:t>
            </a:r>
            <a:r>
              <a:rPr lang="en-US" sz="2000" dirty="0" err="1" smtClean="0"/>
              <a:t>Krste</a:t>
            </a:r>
            <a:r>
              <a:rPr lang="en-US" sz="2000" dirty="0" smtClean="0"/>
              <a:t> </a:t>
            </a:r>
            <a:r>
              <a:rPr lang="en-US" sz="2000" dirty="0" err="1" smtClean="0"/>
              <a:t>Asanovic</a:t>
            </a:r>
            <a:r>
              <a:rPr lang="en-US" sz="2000" dirty="0" smtClean="0"/>
              <a:t> 2007</a:t>
            </a:r>
          </a:p>
          <a:p>
            <a:r>
              <a:rPr lang="en-US" sz="2000" dirty="0" smtClean="0"/>
              <a:t>Slides about VLIW closely follows the lecture note given in “Computer Organization and Design” course by </a:t>
            </a:r>
            <a:r>
              <a:rPr lang="en-US" sz="2000" dirty="0" err="1" smtClean="0"/>
              <a:t>Hyuk</a:t>
            </a:r>
            <a:r>
              <a:rPr lang="en-US" sz="2000" dirty="0" smtClean="0"/>
              <a:t>-Jae Lee 2005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IA-64 Template Combination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646238"/>
            <a:ext cx="4947233" cy="4678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</a:t>
            </a:r>
            <a:r>
              <a:rPr lang="en-US" sz="1200" dirty="0" smtClean="0"/>
              <a:t>http://common.ziffdavisinternet.com/util_get_image/0/0,1425,sz=1&amp;i=9154,00.</a:t>
            </a:r>
            <a:r>
              <a:rPr lang="en-US" sz="1200" dirty="0" smtClean="0"/>
              <a:t>gif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(p1) { s1; } else { s2; }</a:t>
            </a:r>
          </a:p>
          <a:p>
            <a:pPr lvl="1"/>
            <a:r>
              <a:rPr lang="en-US" dirty="0" smtClean="0"/>
              <a:t>s1 and s2 are control dependent on p1</a:t>
            </a:r>
          </a:p>
          <a:p>
            <a:r>
              <a:rPr lang="en-US" dirty="0" smtClean="0"/>
              <a:t>Two constraints on control dependences</a:t>
            </a:r>
          </a:p>
          <a:p>
            <a:pPr lvl="1"/>
            <a:r>
              <a:rPr lang="en-US" dirty="0" smtClean="0"/>
              <a:t>An instruction that is control dependent on a branch cannot be executed before the branch</a:t>
            </a:r>
          </a:p>
          <a:p>
            <a:pPr lvl="1"/>
            <a:r>
              <a:rPr lang="en-US" dirty="0" smtClean="0"/>
              <a:t>An instruction that is not control dependent on a branch cannot be executed after the branch so that its execution is control by the branch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Exploiting ILP (Superscalar)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 HW?</a:t>
            </a:r>
          </a:p>
          <a:p>
            <a:pPr lvl="1"/>
            <a:r>
              <a:rPr lang="en-US" dirty="0" smtClean="0"/>
              <a:t>Works when can’t know real dependence at compile time</a:t>
            </a:r>
          </a:p>
          <a:p>
            <a:pPr lvl="1"/>
            <a:r>
              <a:rPr lang="en-US" dirty="0" smtClean="0"/>
              <a:t>Code for one machine runs well on another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Scoreboarding</a:t>
            </a:r>
            <a:r>
              <a:rPr lang="en-US" dirty="0" smtClean="0"/>
              <a:t> (CDC 6600 in 1963)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control 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 register renaming, no forwarding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Pipeline stalls for WAR and WAW hazards.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Tomasulo</a:t>
            </a:r>
            <a:r>
              <a:rPr lang="en-US" dirty="0" smtClean="0"/>
              <a:t> Algorithm (IBM 360/91 in 1966)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Distributed control structures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Implicit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renaming of registers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	: WAR and WAW hazards eliminated by register renaming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Divides ID stage: Out-of-order execution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Issue: Decode instruction, check for structural hazard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operands: wait until no data hazard</a:t>
            </a:r>
          </a:p>
          <a:p>
            <a:r>
              <a:rPr lang="en-US" dirty="0" smtClean="0"/>
              <a:t>Instructions execute whenever not dependent on previous instructions and no hazards</a:t>
            </a:r>
          </a:p>
          <a:p>
            <a:r>
              <a:rPr lang="en-US" dirty="0" smtClean="0"/>
              <a:t>CDC 6600 (1963): In-order issue, Out-of-order execution, Out-of-order completion/commit</a:t>
            </a:r>
          </a:p>
          <a:p>
            <a:pPr marL="57150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Out-of-order completion: How could we preserve anti/output dependence?</a:t>
            </a:r>
          </a:p>
          <a:p>
            <a:r>
              <a:rPr lang="en-US" dirty="0" smtClean="0"/>
              <a:t>Solutions for anti dependence</a:t>
            </a:r>
          </a:p>
          <a:p>
            <a:pPr lvl="1"/>
            <a:r>
              <a:rPr lang="en-US" dirty="0" smtClean="0"/>
              <a:t>Stall write back until registers have been read</a:t>
            </a:r>
          </a:p>
          <a:p>
            <a:pPr lvl="1"/>
            <a:r>
              <a:rPr lang="en-US" dirty="0" smtClean="0"/>
              <a:t>Read registers only during ‘read operands’ stage</a:t>
            </a:r>
          </a:p>
          <a:p>
            <a:r>
              <a:rPr lang="en-US" dirty="0" smtClean="0"/>
              <a:t>Solution for output dependence</a:t>
            </a:r>
          </a:p>
          <a:p>
            <a:pPr lvl="1"/>
            <a:r>
              <a:rPr lang="en-US" dirty="0" smtClean="0"/>
              <a:t>Detect hazard and stall issue of new instruction until other instruction completes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Scoreboard Architecture</a:t>
            </a:r>
            <a:br>
              <a:rPr lang="en-US" dirty="0" smtClean="0"/>
            </a:br>
            <a:r>
              <a:rPr lang="en-US" dirty="0" smtClean="0"/>
              <a:t>(CDC 6600)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1676400"/>
            <a:ext cx="7620000" cy="4724400"/>
            <a:chOff x="166688" y="1189038"/>
            <a:chExt cx="8515350" cy="5652649"/>
          </a:xfrm>
        </p:grpSpPr>
        <p:sp>
          <p:nvSpPr>
            <p:cNvPr id="6" name="Freeform 1111"/>
            <p:cNvSpPr>
              <a:spLocks/>
            </p:cNvSpPr>
            <p:nvPr/>
          </p:nvSpPr>
          <p:spPr bwMode="auto">
            <a:xfrm>
              <a:off x="6400800" y="2133600"/>
              <a:ext cx="457200" cy="3810000"/>
            </a:xfrm>
            <a:custGeom>
              <a:avLst/>
              <a:gdLst/>
              <a:ahLst/>
              <a:cxnLst>
                <a:cxn ang="0">
                  <a:pos x="0" y="2400"/>
                </a:cxn>
                <a:cxn ang="0">
                  <a:pos x="240" y="2400"/>
                </a:cxn>
                <a:cxn ang="0">
                  <a:pos x="240" y="0"/>
                </a:cxn>
              </a:cxnLst>
              <a:rect l="0" t="0" r="r" b="b"/>
              <a:pathLst>
                <a:path w="240" h="2400">
                  <a:moveTo>
                    <a:pt x="0" y="2400"/>
                  </a:moveTo>
                  <a:lnTo>
                    <a:pt x="240" y="2400"/>
                  </a:lnTo>
                  <a:lnTo>
                    <a:pt x="240" y="0"/>
                  </a:lnTo>
                </a:path>
              </a:pathLst>
            </a:custGeom>
            <a:noFill/>
            <a:ln w="762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1064"/>
            <p:cNvSpPr txBox="1">
              <a:spLocks noChangeArrowheads="1"/>
            </p:cNvSpPr>
            <p:nvPr/>
          </p:nvSpPr>
          <p:spPr bwMode="auto">
            <a:xfrm rot="16200000">
              <a:off x="6957219" y="3024981"/>
              <a:ext cx="2930525" cy="519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Functional Units</a:t>
              </a:r>
            </a:p>
          </p:txBody>
        </p:sp>
        <p:sp>
          <p:nvSpPr>
            <p:cNvPr id="8" name="Text Box 1103"/>
            <p:cNvSpPr txBox="1">
              <a:spLocks noChangeArrowheads="1"/>
            </p:cNvSpPr>
            <p:nvPr/>
          </p:nvSpPr>
          <p:spPr bwMode="auto">
            <a:xfrm rot="16200000">
              <a:off x="-465138" y="3022601"/>
              <a:ext cx="1782763" cy="5191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Registers</a:t>
              </a:r>
            </a:p>
          </p:txBody>
        </p:sp>
        <p:grpSp>
          <p:nvGrpSpPr>
            <p:cNvPr id="9" name="Group 1108"/>
            <p:cNvGrpSpPr>
              <a:grpSpLocks/>
            </p:cNvGrpSpPr>
            <p:nvPr/>
          </p:nvGrpSpPr>
          <p:grpSpPr bwMode="auto">
            <a:xfrm>
              <a:off x="923925" y="1189038"/>
              <a:ext cx="7010400" cy="4191000"/>
              <a:chOff x="582" y="749"/>
              <a:chExt cx="4416" cy="2640"/>
            </a:xfrm>
          </p:grpSpPr>
          <p:grpSp>
            <p:nvGrpSpPr>
              <p:cNvPr id="14" name="Group 1053"/>
              <p:cNvGrpSpPr>
                <a:grpSpLocks/>
              </p:cNvGrpSpPr>
              <p:nvPr/>
            </p:nvGrpSpPr>
            <p:grpSpPr bwMode="auto">
              <a:xfrm>
                <a:off x="582" y="749"/>
                <a:ext cx="864" cy="660"/>
                <a:chOff x="768" y="816"/>
                <a:chExt cx="576" cy="256"/>
              </a:xfrm>
            </p:grpSpPr>
            <p:sp>
              <p:nvSpPr>
                <p:cNvPr id="44" name="Rectangle 1029"/>
                <p:cNvSpPr>
                  <a:spLocks noChangeArrowheads="1"/>
                </p:cNvSpPr>
                <p:nvPr/>
              </p:nvSpPr>
              <p:spPr bwMode="auto">
                <a:xfrm>
                  <a:off x="768" y="816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Rectangle 1030"/>
                <p:cNvSpPr>
                  <a:spLocks noChangeArrowheads="1"/>
                </p:cNvSpPr>
                <p:nvPr/>
              </p:nvSpPr>
              <p:spPr bwMode="auto">
                <a:xfrm>
                  <a:off x="768" y="944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054"/>
              <p:cNvGrpSpPr>
                <a:grpSpLocks/>
              </p:cNvGrpSpPr>
              <p:nvPr/>
            </p:nvGrpSpPr>
            <p:grpSpPr bwMode="auto">
              <a:xfrm>
                <a:off x="582" y="1409"/>
                <a:ext cx="864" cy="660"/>
                <a:chOff x="768" y="816"/>
                <a:chExt cx="576" cy="256"/>
              </a:xfrm>
            </p:grpSpPr>
            <p:sp>
              <p:nvSpPr>
                <p:cNvPr id="42" name="Rectangle 1055"/>
                <p:cNvSpPr>
                  <a:spLocks noChangeArrowheads="1"/>
                </p:cNvSpPr>
                <p:nvPr/>
              </p:nvSpPr>
              <p:spPr bwMode="auto">
                <a:xfrm>
                  <a:off x="768" y="816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Rectangle 1056"/>
                <p:cNvSpPr>
                  <a:spLocks noChangeArrowheads="1"/>
                </p:cNvSpPr>
                <p:nvPr/>
              </p:nvSpPr>
              <p:spPr bwMode="auto">
                <a:xfrm>
                  <a:off x="768" y="944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057"/>
              <p:cNvGrpSpPr>
                <a:grpSpLocks/>
              </p:cNvGrpSpPr>
              <p:nvPr/>
            </p:nvGrpSpPr>
            <p:grpSpPr bwMode="auto">
              <a:xfrm>
                <a:off x="582" y="2069"/>
                <a:ext cx="864" cy="660"/>
                <a:chOff x="768" y="816"/>
                <a:chExt cx="576" cy="256"/>
              </a:xfrm>
            </p:grpSpPr>
            <p:sp>
              <p:nvSpPr>
                <p:cNvPr id="40" name="Rectangle 1058"/>
                <p:cNvSpPr>
                  <a:spLocks noChangeArrowheads="1"/>
                </p:cNvSpPr>
                <p:nvPr/>
              </p:nvSpPr>
              <p:spPr bwMode="auto">
                <a:xfrm>
                  <a:off x="768" y="816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Rectangle 1059"/>
                <p:cNvSpPr>
                  <a:spLocks noChangeArrowheads="1"/>
                </p:cNvSpPr>
                <p:nvPr/>
              </p:nvSpPr>
              <p:spPr bwMode="auto">
                <a:xfrm>
                  <a:off x="768" y="944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60"/>
              <p:cNvGrpSpPr>
                <a:grpSpLocks/>
              </p:cNvGrpSpPr>
              <p:nvPr/>
            </p:nvGrpSpPr>
            <p:grpSpPr bwMode="auto">
              <a:xfrm>
                <a:off x="582" y="2729"/>
                <a:ext cx="864" cy="660"/>
                <a:chOff x="768" y="816"/>
                <a:chExt cx="576" cy="256"/>
              </a:xfrm>
            </p:grpSpPr>
            <p:sp>
              <p:nvSpPr>
                <p:cNvPr id="38" name="Rectangle 1061"/>
                <p:cNvSpPr>
                  <a:spLocks noChangeArrowheads="1"/>
                </p:cNvSpPr>
                <p:nvPr/>
              </p:nvSpPr>
              <p:spPr bwMode="auto">
                <a:xfrm>
                  <a:off x="768" y="816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Rectangle 1062"/>
                <p:cNvSpPr>
                  <a:spLocks noChangeArrowheads="1"/>
                </p:cNvSpPr>
                <p:nvPr/>
              </p:nvSpPr>
              <p:spPr bwMode="auto">
                <a:xfrm>
                  <a:off x="768" y="944"/>
                  <a:ext cx="576" cy="1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" name="Rectangle 1068"/>
              <p:cNvSpPr>
                <a:spLocks noChangeArrowheads="1"/>
              </p:cNvSpPr>
              <p:nvPr/>
            </p:nvSpPr>
            <p:spPr bwMode="auto">
              <a:xfrm>
                <a:off x="3906" y="893"/>
                <a:ext cx="816" cy="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FP Mult</a:t>
                </a:r>
              </a:p>
            </p:txBody>
          </p:sp>
          <p:sp>
            <p:nvSpPr>
              <p:cNvPr id="19" name="Rectangle 1069"/>
              <p:cNvSpPr>
                <a:spLocks noChangeArrowheads="1"/>
              </p:cNvSpPr>
              <p:nvPr/>
            </p:nvSpPr>
            <p:spPr bwMode="auto">
              <a:xfrm>
                <a:off x="3906" y="1109"/>
                <a:ext cx="816" cy="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FP Mult</a:t>
                </a:r>
              </a:p>
            </p:txBody>
          </p:sp>
          <p:sp>
            <p:nvSpPr>
              <p:cNvPr id="20" name="Rectangle 1079"/>
              <p:cNvSpPr>
                <a:spLocks noChangeArrowheads="1"/>
              </p:cNvSpPr>
              <p:nvPr/>
            </p:nvSpPr>
            <p:spPr bwMode="auto">
              <a:xfrm>
                <a:off x="3906" y="1709"/>
                <a:ext cx="816" cy="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FP Divide</a:t>
                </a:r>
              </a:p>
            </p:txBody>
          </p:sp>
          <p:sp>
            <p:nvSpPr>
              <p:cNvPr id="21" name="Rectangle 1080"/>
              <p:cNvSpPr>
                <a:spLocks noChangeArrowheads="1"/>
              </p:cNvSpPr>
              <p:nvPr/>
            </p:nvSpPr>
            <p:spPr bwMode="auto">
              <a:xfrm>
                <a:off x="3906" y="2237"/>
                <a:ext cx="816" cy="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FP Add</a:t>
                </a:r>
              </a:p>
            </p:txBody>
          </p:sp>
          <p:sp>
            <p:nvSpPr>
              <p:cNvPr id="22" name="Rectangle 1081"/>
              <p:cNvSpPr>
                <a:spLocks noChangeArrowheads="1"/>
              </p:cNvSpPr>
              <p:nvPr/>
            </p:nvSpPr>
            <p:spPr bwMode="auto">
              <a:xfrm>
                <a:off x="3906" y="2861"/>
                <a:ext cx="816" cy="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Integer</a:t>
                </a:r>
              </a:p>
            </p:txBody>
          </p:sp>
          <p:sp>
            <p:nvSpPr>
              <p:cNvPr id="23" name="Line 1082"/>
              <p:cNvSpPr>
                <a:spLocks noChangeShapeType="1"/>
              </p:cNvSpPr>
              <p:nvPr/>
            </p:nvSpPr>
            <p:spPr bwMode="auto">
              <a:xfrm>
                <a:off x="1514" y="931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083"/>
              <p:cNvSpPr>
                <a:spLocks noChangeShapeType="1"/>
              </p:cNvSpPr>
              <p:nvPr/>
            </p:nvSpPr>
            <p:spPr bwMode="auto">
              <a:xfrm>
                <a:off x="1514" y="1037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086"/>
              <p:cNvSpPr>
                <a:spLocks noChangeShapeType="1"/>
              </p:cNvSpPr>
              <p:nvPr/>
            </p:nvSpPr>
            <p:spPr bwMode="auto">
              <a:xfrm>
                <a:off x="1514" y="1757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1087"/>
              <p:cNvSpPr>
                <a:spLocks noChangeShapeType="1"/>
              </p:cNvSpPr>
              <p:nvPr/>
            </p:nvSpPr>
            <p:spPr bwMode="auto">
              <a:xfrm>
                <a:off x="1514" y="1863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089"/>
              <p:cNvSpPr>
                <a:spLocks noChangeShapeType="1"/>
              </p:cNvSpPr>
              <p:nvPr/>
            </p:nvSpPr>
            <p:spPr bwMode="auto">
              <a:xfrm>
                <a:off x="1515" y="2295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1090"/>
              <p:cNvSpPr>
                <a:spLocks noChangeShapeType="1"/>
              </p:cNvSpPr>
              <p:nvPr/>
            </p:nvSpPr>
            <p:spPr bwMode="auto">
              <a:xfrm>
                <a:off x="1515" y="2401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092"/>
              <p:cNvSpPr>
                <a:spLocks noChangeShapeType="1"/>
              </p:cNvSpPr>
              <p:nvPr/>
            </p:nvSpPr>
            <p:spPr bwMode="auto">
              <a:xfrm>
                <a:off x="1514" y="2895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093"/>
              <p:cNvSpPr>
                <a:spLocks noChangeShapeType="1"/>
              </p:cNvSpPr>
              <p:nvPr/>
            </p:nvSpPr>
            <p:spPr bwMode="auto">
              <a:xfrm>
                <a:off x="1514" y="3001"/>
                <a:ext cx="240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094"/>
              <p:cNvSpPr>
                <a:spLocks/>
              </p:cNvSpPr>
              <p:nvPr/>
            </p:nvSpPr>
            <p:spPr bwMode="auto">
              <a:xfrm>
                <a:off x="3654" y="941"/>
                <a:ext cx="240" cy="2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240" y="240"/>
                  </a:cxn>
                </a:cxnLst>
                <a:rect l="0" t="0" r="r" b="b"/>
                <a:pathLst>
                  <a:path w="240" h="240">
                    <a:moveTo>
                      <a:pt x="0" y="0"/>
                    </a:moveTo>
                    <a:lnTo>
                      <a:pt x="0" y="240"/>
                    </a:lnTo>
                    <a:lnTo>
                      <a:pt x="240" y="240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096"/>
              <p:cNvSpPr>
                <a:spLocks/>
              </p:cNvSpPr>
              <p:nvPr/>
            </p:nvSpPr>
            <p:spPr bwMode="auto">
              <a:xfrm>
                <a:off x="3572" y="1054"/>
                <a:ext cx="322" cy="2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240" y="240"/>
                  </a:cxn>
                </a:cxnLst>
                <a:rect l="0" t="0" r="r" b="b"/>
                <a:pathLst>
                  <a:path w="240" h="240">
                    <a:moveTo>
                      <a:pt x="0" y="0"/>
                    </a:moveTo>
                    <a:lnTo>
                      <a:pt x="0" y="240"/>
                    </a:lnTo>
                    <a:lnTo>
                      <a:pt x="240" y="240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097"/>
              <p:cNvSpPr>
                <a:spLocks/>
              </p:cNvSpPr>
              <p:nvPr/>
            </p:nvSpPr>
            <p:spPr bwMode="auto">
              <a:xfrm>
                <a:off x="1494" y="1181"/>
                <a:ext cx="3504" cy="240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504" y="0"/>
                  </a:cxn>
                  <a:cxn ang="0">
                    <a:pos x="3504" y="240"/>
                  </a:cxn>
                  <a:cxn ang="0">
                    <a:pos x="0" y="240"/>
                  </a:cxn>
                </a:cxnLst>
                <a:rect l="0" t="0" r="r" b="b"/>
                <a:pathLst>
                  <a:path w="3504" h="240">
                    <a:moveTo>
                      <a:pt x="3216" y="0"/>
                    </a:moveTo>
                    <a:lnTo>
                      <a:pt x="3504" y="0"/>
                    </a:lnTo>
                    <a:lnTo>
                      <a:pt x="3504" y="240"/>
                    </a:lnTo>
                    <a:lnTo>
                      <a:pt x="0" y="240"/>
                    </a:lnTo>
                  </a:path>
                </a:pathLst>
              </a:custGeom>
              <a:noFill/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098"/>
              <p:cNvSpPr>
                <a:spLocks/>
              </p:cNvSpPr>
              <p:nvPr/>
            </p:nvSpPr>
            <p:spPr bwMode="auto">
              <a:xfrm>
                <a:off x="1494" y="1805"/>
                <a:ext cx="3504" cy="240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504" y="0"/>
                  </a:cxn>
                  <a:cxn ang="0">
                    <a:pos x="3504" y="240"/>
                  </a:cxn>
                  <a:cxn ang="0">
                    <a:pos x="0" y="240"/>
                  </a:cxn>
                </a:cxnLst>
                <a:rect l="0" t="0" r="r" b="b"/>
                <a:pathLst>
                  <a:path w="3504" h="240">
                    <a:moveTo>
                      <a:pt x="3216" y="0"/>
                    </a:moveTo>
                    <a:lnTo>
                      <a:pt x="3504" y="0"/>
                    </a:lnTo>
                    <a:lnTo>
                      <a:pt x="3504" y="240"/>
                    </a:lnTo>
                    <a:lnTo>
                      <a:pt x="0" y="240"/>
                    </a:lnTo>
                  </a:path>
                </a:pathLst>
              </a:custGeom>
              <a:noFill/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099"/>
              <p:cNvSpPr>
                <a:spLocks/>
              </p:cNvSpPr>
              <p:nvPr/>
            </p:nvSpPr>
            <p:spPr bwMode="auto">
              <a:xfrm>
                <a:off x="1494" y="2957"/>
                <a:ext cx="3504" cy="240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504" y="0"/>
                  </a:cxn>
                  <a:cxn ang="0">
                    <a:pos x="3504" y="240"/>
                  </a:cxn>
                  <a:cxn ang="0">
                    <a:pos x="0" y="240"/>
                  </a:cxn>
                </a:cxnLst>
                <a:rect l="0" t="0" r="r" b="b"/>
                <a:pathLst>
                  <a:path w="3504" h="240">
                    <a:moveTo>
                      <a:pt x="3216" y="0"/>
                    </a:moveTo>
                    <a:lnTo>
                      <a:pt x="3504" y="0"/>
                    </a:lnTo>
                    <a:lnTo>
                      <a:pt x="3504" y="240"/>
                    </a:lnTo>
                    <a:lnTo>
                      <a:pt x="0" y="240"/>
                    </a:lnTo>
                  </a:path>
                </a:pathLst>
              </a:custGeom>
              <a:noFill/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100"/>
              <p:cNvSpPr>
                <a:spLocks/>
              </p:cNvSpPr>
              <p:nvPr/>
            </p:nvSpPr>
            <p:spPr bwMode="auto">
              <a:xfrm>
                <a:off x="1494" y="2333"/>
                <a:ext cx="3504" cy="240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504" y="0"/>
                  </a:cxn>
                  <a:cxn ang="0">
                    <a:pos x="3504" y="240"/>
                  </a:cxn>
                  <a:cxn ang="0">
                    <a:pos x="0" y="240"/>
                  </a:cxn>
                </a:cxnLst>
                <a:rect l="0" t="0" r="r" b="b"/>
                <a:pathLst>
                  <a:path w="3504" h="240">
                    <a:moveTo>
                      <a:pt x="3216" y="0"/>
                    </a:moveTo>
                    <a:lnTo>
                      <a:pt x="3504" y="0"/>
                    </a:lnTo>
                    <a:lnTo>
                      <a:pt x="3504" y="240"/>
                    </a:lnTo>
                    <a:lnTo>
                      <a:pt x="0" y="240"/>
                    </a:lnTo>
                  </a:path>
                </a:pathLst>
              </a:custGeom>
              <a:noFill/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01"/>
              <p:cNvSpPr>
                <a:spLocks/>
              </p:cNvSpPr>
              <p:nvPr/>
            </p:nvSpPr>
            <p:spPr bwMode="auto">
              <a:xfrm>
                <a:off x="4710" y="989"/>
                <a:ext cx="288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92"/>
                    </a:lnTo>
                  </a:path>
                </a:pathLst>
              </a:custGeom>
              <a:noFill/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1104"/>
            <p:cNvSpPr>
              <a:spLocks noChangeShapeType="1"/>
            </p:cNvSpPr>
            <p:nvPr/>
          </p:nvSpPr>
          <p:spPr bwMode="auto">
            <a:xfrm>
              <a:off x="7400925" y="4922838"/>
              <a:ext cx="600075" cy="639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105"/>
            <p:cNvSpPr txBox="1">
              <a:spLocks noChangeArrowheads="1"/>
            </p:cNvSpPr>
            <p:nvPr/>
          </p:nvSpPr>
          <p:spPr bwMode="auto">
            <a:xfrm>
              <a:off x="7467600" y="5638800"/>
              <a:ext cx="1141413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Memory</a:t>
              </a:r>
            </a:p>
          </p:txBody>
        </p:sp>
        <p:sp>
          <p:nvSpPr>
            <p:cNvPr id="12" name="Rectangle 1109"/>
            <p:cNvSpPr>
              <a:spLocks noChangeArrowheads="1"/>
            </p:cNvSpPr>
            <p:nvPr/>
          </p:nvSpPr>
          <p:spPr bwMode="auto">
            <a:xfrm>
              <a:off x="2895600" y="5410199"/>
              <a:ext cx="3505200" cy="143148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SCOREBOARD</a:t>
              </a:r>
            </a:p>
          </p:txBody>
        </p:sp>
        <p:sp>
          <p:nvSpPr>
            <p:cNvPr id="13" name="Freeform 1112"/>
            <p:cNvSpPr>
              <a:spLocks/>
            </p:cNvSpPr>
            <p:nvPr/>
          </p:nvSpPr>
          <p:spPr bwMode="auto">
            <a:xfrm>
              <a:off x="1676400" y="5410200"/>
              <a:ext cx="1219200" cy="533400"/>
            </a:xfrm>
            <a:custGeom>
              <a:avLst/>
              <a:gdLst/>
              <a:ahLst/>
              <a:cxnLst>
                <a:cxn ang="0">
                  <a:pos x="816" y="336"/>
                </a:cxn>
                <a:cxn ang="0">
                  <a:pos x="0" y="336"/>
                </a:cxn>
                <a:cxn ang="0">
                  <a:pos x="0" y="0"/>
                </a:cxn>
              </a:cxnLst>
              <a:rect l="0" t="0" r="r" b="b"/>
              <a:pathLst>
                <a:path w="816" h="336">
                  <a:moveTo>
                    <a:pt x="816" y="336"/>
                  </a:moveTo>
                  <a:lnTo>
                    <a:pt x="0" y="336"/>
                  </a:ln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Stages of Scoreboard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Issue</a:t>
            </a:r>
            <a:r>
              <a:rPr lang="en-US" dirty="0" smtClean="0"/>
              <a:t>—decode instructions &amp; check for structural hazards (ID1)</a:t>
            </a:r>
          </a:p>
          <a:p>
            <a:pPr lvl="1"/>
            <a:r>
              <a:rPr lang="en-US" dirty="0" smtClean="0"/>
              <a:t>Instructions issued in program order (for hazard checking)</a:t>
            </a:r>
          </a:p>
          <a:p>
            <a:pPr lvl="1"/>
            <a:r>
              <a:rPr lang="en-US" dirty="0" smtClean="0"/>
              <a:t>Don’t issue if </a:t>
            </a:r>
            <a:r>
              <a:rPr lang="en-US" dirty="0" smtClean="0">
                <a:solidFill>
                  <a:schemeClr val="hlink"/>
                </a:solidFill>
              </a:rPr>
              <a:t>structural hazard</a:t>
            </a:r>
            <a:endParaRPr lang="en-US" dirty="0" smtClean="0"/>
          </a:p>
          <a:p>
            <a:pPr lvl="1"/>
            <a:r>
              <a:rPr lang="en-US" dirty="0" smtClean="0"/>
              <a:t>Don’t issue if instruction is </a:t>
            </a:r>
            <a:r>
              <a:rPr lang="en-US" dirty="0" smtClean="0">
                <a:solidFill>
                  <a:schemeClr val="hlink"/>
                </a:solidFill>
              </a:rPr>
              <a:t>output dependent</a:t>
            </a:r>
            <a:r>
              <a:rPr lang="en-US" dirty="0" smtClean="0"/>
              <a:t> on any previously issued but uncompleted instruction 	</a:t>
            </a:r>
          </a:p>
          <a:p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Read operands</a:t>
            </a:r>
            <a:r>
              <a:rPr lang="en-US" dirty="0" smtClean="0"/>
              <a:t>—wait until no data hazards, then read operands (ID2)</a:t>
            </a:r>
          </a:p>
          <a:p>
            <a:pPr lvl="1"/>
            <a:r>
              <a:rPr lang="en-US" dirty="0" smtClean="0"/>
              <a:t> All real dependencies (RAW hazards) resolved in this stage, since we wait for instructions to write back data.</a:t>
            </a:r>
          </a:p>
          <a:p>
            <a:pPr lvl="1"/>
            <a:r>
              <a:rPr lang="en-US" dirty="0" smtClean="0"/>
              <a:t>No forwarding of data in this model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2684</Words>
  <Application>Microsoft Macintosh PowerPoint</Application>
  <PresentationFormat>On-screen Show (4:3)</PresentationFormat>
  <Paragraphs>480</Paragraphs>
  <Slides>39</Slides>
  <Notes>36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Worksheet</vt:lpstr>
      <vt:lpstr>Instruction Level Parallelism</vt:lpstr>
      <vt:lpstr>Instruction Level Parallelism</vt:lpstr>
      <vt:lpstr>Data Dependence</vt:lpstr>
      <vt:lpstr>Control Dependence</vt:lpstr>
      <vt:lpstr>HW Exploiting ILP (Superscalar)</vt:lpstr>
      <vt:lpstr>Scoreboarding</vt:lpstr>
      <vt:lpstr>Scoreboarding</vt:lpstr>
      <vt:lpstr>Scoreboard Architecture (CDC 6600)</vt:lpstr>
      <vt:lpstr>Four Stages of Scoreboard Control</vt:lpstr>
      <vt:lpstr>Four Stages of Scoreboard Control</vt:lpstr>
      <vt:lpstr>Three Parts of Scoreboard</vt:lpstr>
      <vt:lpstr>Execution Snapshot (Cycle = 18)</vt:lpstr>
      <vt:lpstr>Scoreboarding Summary</vt:lpstr>
      <vt:lpstr>Tomasulo Algorithm</vt:lpstr>
      <vt:lpstr>Tomasulo vs Scoreboarding</vt:lpstr>
      <vt:lpstr>Tomasulo Architecture</vt:lpstr>
      <vt:lpstr>Three Stages of Tomasulo Argorithm</vt:lpstr>
      <vt:lpstr>Execution Snapshot (Cycle = 10)</vt:lpstr>
      <vt:lpstr>Execution Snapshot (Cycle = 11)</vt:lpstr>
      <vt:lpstr>Tomasulo vs Scoreboard</vt:lpstr>
      <vt:lpstr>What About Control Dependence? </vt:lpstr>
      <vt:lpstr>HW Support for In-order Completion</vt:lpstr>
      <vt:lpstr>Four Steps of Tomasulo Algorithm with Reorder Buffer</vt:lpstr>
      <vt:lpstr>Tomasulo with ROB Snapshot</vt:lpstr>
      <vt:lpstr>SW Exploiting ILP</vt:lpstr>
      <vt:lpstr>VLIW</vt:lpstr>
      <vt:lpstr>VLIW Compiler Responsibility</vt:lpstr>
      <vt:lpstr>Problems with (Pure) VLIW</vt:lpstr>
      <vt:lpstr>EPIC</vt:lpstr>
      <vt:lpstr>IA-64 Instruction Format</vt:lpstr>
      <vt:lpstr>Predicated Execution</vt:lpstr>
      <vt:lpstr>More Things to Improve Performance</vt:lpstr>
      <vt:lpstr>More Things to Improve Performance</vt:lpstr>
      <vt:lpstr>CGRA</vt:lpstr>
      <vt:lpstr>CGRA : Attractive Alternative to ASICs</vt:lpstr>
      <vt:lpstr>Compiler Is More Important in CGRA</vt:lpstr>
      <vt:lpstr>Acknowledgement</vt:lpstr>
      <vt:lpstr>Appendix</vt:lpstr>
      <vt:lpstr>IA-64 Template Combination</vt:lpstr>
    </vt:vector>
  </TitlesOfParts>
  <Company>Princeton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ILP</dc:title>
  <dc:creator>Taewook Oh</dc:creator>
  <cp:lastModifiedBy>Taewook Oh</cp:lastModifiedBy>
  <cp:revision>18</cp:revision>
  <dcterms:created xsi:type="dcterms:W3CDTF">2010-10-11T16:35:49Z</dcterms:created>
  <dcterms:modified xsi:type="dcterms:W3CDTF">2010-10-11T17:09:03Z</dcterms:modified>
</cp:coreProperties>
</file>