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1"/>
  </p:notesMasterIdLst>
  <p:sldIdLst>
    <p:sldId id="288" r:id="rId2"/>
    <p:sldId id="293" r:id="rId3"/>
    <p:sldId id="303" r:id="rId4"/>
    <p:sldId id="302" r:id="rId5"/>
    <p:sldId id="304" r:id="rId6"/>
    <p:sldId id="286" r:id="rId7"/>
    <p:sldId id="305" r:id="rId8"/>
    <p:sldId id="290" r:id="rId9"/>
    <p:sldId id="294" r:id="rId10"/>
    <p:sldId id="295" r:id="rId11"/>
    <p:sldId id="292" r:id="rId12"/>
    <p:sldId id="337" r:id="rId13"/>
    <p:sldId id="299" r:id="rId14"/>
    <p:sldId id="300"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338" r:id="rId37"/>
    <p:sldId id="340" r:id="rId38"/>
    <p:sldId id="341" r:id="rId39"/>
    <p:sldId id="342" r:id="rId40"/>
    <p:sldId id="343" r:id="rId41"/>
    <p:sldId id="339" r:id="rId42"/>
    <p:sldId id="344" r:id="rId43"/>
    <p:sldId id="330" r:id="rId44"/>
    <p:sldId id="331" r:id="rId45"/>
    <p:sldId id="332" r:id="rId46"/>
    <p:sldId id="333" r:id="rId47"/>
    <p:sldId id="334" r:id="rId48"/>
    <p:sldId id="335" r:id="rId49"/>
    <p:sldId id="336" r:id="rId50"/>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FFFFFF"/>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71786" autoAdjust="0"/>
  </p:normalViewPr>
  <p:slideViewPr>
    <p:cSldViewPr>
      <p:cViewPr varScale="1">
        <p:scale>
          <a:sx n="55" d="100"/>
          <a:sy n="55" d="100"/>
        </p:scale>
        <p:origin x="-157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C238408C-6839-46EE-8131-EDA75C487F2E}" type="datetimeFigureOut">
              <a:rPr lang="en-US" smtClean="0"/>
              <a:pPr/>
              <a:t>9/23/2010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87D77045-401A-4D5E-BFE3-54C21A8A663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cyclone.cs.clemson.edu/~mark/stretch.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WWII by the</a:t>
            </a:r>
            <a:r>
              <a:rPr lang="en-US" baseline="0" dirty="0" smtClean="0"/>
              <a:t> British to break encrypted German codes (cryptanalysis)</a:t>
            </a:r>
          </a:p>
          <a:p>
            <a:pPr>
              <a:buFontTx/>
              <a:buChar char="-"/>
            </a:pPr>
            <a:r>
              <a:rPr lang="en-US" baseline="0" dirty="0" smtClean="0"/>
              <a:t> Colossus 2 was the first “parallel” processor in Colossus series, which were the first </a:t>
            </a:r>
            <a:r>
              <a:rPr lang="en-US" b="1" i="1" baseline="0" dirty="0" smtClean="0"/>
              <a:t>partially </a:t>
            </a:r>
            <a:r>
              <a:rPr lang="en-US" baseline="0" dirty="0" smtClean="0"/>
              <a:t>programmable, digital, electronic devices.</a:t>
            </a:r>
          </a:p>
          <a:p>
            <a:pPr>
              <a:buFontTx/>
              <a:buChar char="-"/>
            </a:pPr>
            <a:r>
              <a:rPr lang="en-US" baseline="0" dirty="0" smtClean="0"/>
              <a:t> Maximum safe speed for reading off tape was 5000 chars/s </a:t>
            </a:r>
          </a:p>
          <a:p>
            <a:pPr>
              <a:buFontTx/>
              <a:buChar char="-"/>
            </a:pPr>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hlinkClick r:id="rId3"/>
              </a:rPr>
              <a:t>http://cyclone.cs.clemson.edu/~mark/stretch.html</a:t>
            </a:r>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firsts</a:t>
            </a:r>
          </a:p>
          <a:p>
            <a:pPr lvl="1"/>
            <a:r>
              <a:rPr lang="en-US" dirty="0" smtClean="0"/>
              <a:t>Interrupts</a:t>
            </a:r>
          </a:p>
          <a:p>
            <a:pPr lvl="1"/>
            <a:r>
              <a:rPr lang="en-US" dirty="0" smtClean="0"/>
              <a:t>Multiprogramming</a:t>
            </a:r>
          </a:p>
          <a:p>
            <a:pPr lvl="1"/>
            <a:r>
              <a:rPr lang="en-US" dirty="0" smtClean="0"/>
              <a:t>Pipelining</a:t>
            </a:r>
          </a:p>
          <a:p>
            <a:pPr lvl="1"/>
            <a:r>
              <a:rPr lang="en-US" dirty="0" smtClean="0"/>
              <a:t>Instruction </a:t>
            </a:r>
            <a:r>
              <a:rPr lang="en-US" dirty="0" err="1" smtClean="0"/>
              <a:t>prefetch</a:t>
            </a:r>
            <a:endParaRPr lang="en-US" dirty="0" smtClean="0"/>
          </a:p>
          <a:p>
            <a:pPr lvl="1"/>
            <a:r>
              <a:rPr lang="en-US" dirty="0" smtClean="0"/>
              <a:t>Predication/Eager Execution (yes, in 1961!)</a:t>
            </a:r>
          </a:p>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Very few programs can be effectively </a:t>
            </a:r>
            <a:r>
              <a:rPr lang="en-US" sz="1200" b="0" i="0" kern="1200" dirty="0" err="1" smtClean="0">
                <a:solidFill>
                  <a:schemeClr val="tx1"/>
                </a:solidFill>
                <a:latin typeface="+mn-lt"/>
                <a:ea typeface="+mn-ea"/>
                <a:cs typeface="+mn-cs"/>
              </a:rPr>
              <a:t>vectorized</a:t>
            </a:r>
            <a:r>
              <a:rPr lang="en-US" sz="1200" b="0" i="0" kern="1200" dirty="0" smtClean="0">
                <a:solidFill>
                  <a:schemeClr val="tx1"/>
                </a:solidFill>
                <a:latin typeface="+mn-lt"/>
                <a:ea typeface="+mn-ea"/>
                <a:cs typeface="+mn-cs"/>
              </a:rPr>
              <a:t> into a series of single instructions; nearly all calculations will rely on the results of some earlier instruction, yet the results had to clear the pipelines before they could be fed back in. This forced most programs to hit the high setup cost of the vector units, and generally the ones that did "work" were extreme examples. Making matters worse was that the basic scalar performance was sacrificed in order to improve vector performance. Any time that the program had to run scalar instructions, the overall performance of the machine dropped dramatically.</a:t>
            </a:r>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IVTRAN (parallel FORTRAN)</a:t>
            </a:r>
          </a:p>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goals</a:t>
            </a:r>
          </a:p>
          <a:p>
            <a:pPr lvl="1"/>
            <a:r>
              <a:rPr lang="en-US" dirty="0" smtClean="0"/>
              <a:t>Advance Scale of </a:t>
            </a:r>
            <a:r>
              <a:rPr lang="en-US" dirty="0" err="1" smtClean="0"/>
              <a:t>Biomolecular</a:t>
            </a:r>
            <a:r>
              <a:rPr lang="en-US" dirty="0" smtClean="0"/>
              <a:t> simulations</a:t>
            </a:r>
          </a:p>
          <a:p>
            <a:pPr lvl="1"/>
            <a:r>
              <a:rPr lang="en-US" dirty="0" smtClean="0"/>
              <a:t>Explore novel ideas in MPP arch &amp; systems</a:t>
            </a:r>
          </a:p>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47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goals</a:t>
            </a:r>
          </a:p>
          <a:p>
            <a:pPr lvl="1"/>
            <a:r>
              <a:rPr lang="en-US" dirty="0" smtClean="0"/>
              <a:t>Advance Scale of </a:t>
            </a:r>
            <a:r>
              <a:rPr lang="en-US" dirty="0" err="1" smtClean="0"/>
              <a:t>Biomolecular</a:t>
            </a:r>
            <a:r>
              <a:rPr lang="en-US" dirty="0" smtClean="0"/>
              <a:t> simulations</a:t>
            </a:r>
          </a:p>
          <a:p>
            <a:pPr lvl="1"/>
            <a:r>
              <a:rPr lang="en-US" dirty="0" smtClean="0"/>
              <a:t>Explore novel ideas in MPP arch &amp; systems</a:t>
            </a:r>
          </a:p>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48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4" name="Shape 43"/>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36" name="Shape 35"/>
          <p:cNvSpPr>
            <a:spLocks/>
          </p:cNvSpPr>
          <p:nvPr/>
        </p:nvSpPr>
        <p:spPr bwMode="auto">
          <a:xfrm>
            <a:off x="4821864" y="1066800"/>
            <a:ext cx="4343400"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43" name="Shape 42"/>
          <p:cNvSpPr>
            <a:spLocks/>
          </p:cNvSpPr>
          <p:nvPr/>
        </p:nvSpPr>
        <p:spPr bwMode="auto">
          <a:xfrm>
            <a:off x="290624" y="-14176"/>
            <a:ext cx="5562600" cy="6553200"/>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22" name="Shape 21"/>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24" name="Shape 23"/>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26" name="Shape 25"/>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27" name="Shape 26"/>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28" name="Date Placeholder 27"/>
          <p:cNvSpPr>
            <a:spLocks noGrp="1"/>
          </p:cNvSpPr>
          <p:nvPr>
            <p:ph type="dt" sz="half" idx="10"/>
          </p:nvPr>
        </p:nvSpPr>
        <p:spPr>
          <a:xfrm>
            <a:off x="6477000" y="6416675"/>
            <a:ext cx="2133600" cy="365125"/>
          </a:xfrm>
        </p:spPr>
        <p:txBody>
          <a:bodyPr/>
          <a:lstStyle>
            <a:extLst/>
          </a:lstStyle>
          <a:p>
            <a:fld id="{743653DA-8BF4-4869-96FE-9BCF43372D46}" type="datetimeFigureOut">
              <a:rPr lang="en-US" smtClean="0"/>
              <a:pPr/>
              <a:t>9/23/2010</a:t>
            </a:fld>
            <a:endParaRPr lang="en-US"/>
          </a:p>
        </p:txBody>
      </p:sp>
      <p:sp>
        <p:nvSpPr>
          <p:cNvPr id="17" name="Footer Placeholder 16"/>
          <p:cNvSpPr>
            <a:spLocks noGrp="1"/>
          </p:cNvSpPr>
          <p:nvPr>
            <p:ph type="ftr" sz="quarter" idx="11"/>
          </p:nvPr>
        </p:nvSpPr>
        <p:spPr>
          <a:xfrm>
            <a:off x="914400" y="6416675"/>
            <a:ext cx="5562600" cy="365125"/>
          </a:xfrm>
        </p:spPr>
        <p:txBody>
          <a:bodyPr/>
          <a:lstStyle>
            <a:extLst/>
          </a:lstStyle>
          <a:p>
            <a:endParaRPr lang="en-US" dirty="0"/>
          </a:p>
        </p:txBody>
      </p:sp>
      <p:sp>
        <p:nvSpPr>
          <p:cNvPr id="29" name="Slide Number Placeholder 28"/>
          <p:cNvSpPr>
            <a:spLocks noGrp="1"/>
          </p:cNvSpPr>
          <p:nvPr>
            <p:ph type="sldNum" sz="quarter" idx="12"/>
          </p:nvPr>
        </p:nvSpPr>
        <p:spPr>
          <a:xfrm>
            <a:off x="8610600" y="6416675"/>
            <a:ext cx="457200" cy="365125"/>
          </a:xfrm>
        </p:spPr>
        <p:txBody>
          <a:bodyPr/>
          <a:lstStyle>
            <a:extLst/>
          </a:lstStyle>
          <a:p>
            <a:fld id="{72AC53DF-4216-466D-99A7-94400E6C2A25}"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45" name="Rectangle 44"/>
          <p:cNvSpPr/>
          <p:nvPr/>
        </p:nvSpPr>
        <p:spPr>
          <a:xfrm>
            <a:off x="363160" y="402264"/>
            <a:ext cx="850392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Title 7"/>
          <p:cNvSpPr>
            <a:spLocks noGrp="1"/>
          </p:cNvSpPr>
          <p:nvPr>
            <p:ph type="ctrTitle"/>
          </p:nvPr>
        </p:nvSpPr>
        <p:spPr>
          <a:xfrm>
            <a:off x="533400" y="464504"/>
            <a:ext cx="8153400" cy="774192"/>
          </a:xfrm>
        </p:spPr>
        <p:txBody>
          <a:bodyPr/>
          <a:lstStyle>
            <a:lvl1pPr marR="9144" algn="r">
              <a:defRPr sz="3800"/>
            </a:lvl1pPr>
            <a:extLst/>
          </a:lstStyle>
          <a:p>
            <a:r>
              <a:rPr lang="en-US" smtClean="0"/>
              <a:t>Click to edit Master title style</a:t>
            </a:r>
            <a:endParaRPr lang="en-US" dirty="0"/>
          </a:p>
        </p:txBody>
      </p:sp>
      <p:sp>
        <p:nvSpPr>
          <p:cNvPr id="9" name="Subtitle 8"/>
          <p:cNvSpPr>
            <a:spLocks noGrp="1"/>
          </p:cNvSpPr>
          <p:nvPr>
            <p:ph type="subTitle" idx="1"/>
          </p:nvPr>
        </p:nvSpPr>
        <p:spPr>
          <a:xfrm>
            <a:off x="4838381" y="1371600"/>
            <a:ext cx="3848419" cy="457200"/>
          </a:xfrm>
        </p:spPr>
        <p:txBody>
          <a:bodyPr tIns="0"/>
          <a:lstStyle>
            <a:lvl1pPr marL="0" indent="0" algn="r">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58" name="Rectangle 5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59" name="Rectangle 5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60" name="Rectangle 5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61" name="Rectangle 6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62" name="Rectangle 6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extLst/>
          </a:lstStyle>
          <a:p>
            <a:fld id="{B7129108-AC8D-4212-9283-60D9E99BF07A}" type="datetimeFigureOut">
              <a:rPr lang="en-US" smtClean="0"/>
              <a:pPr/>
              <a:t>9/23/2010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AD93096-5B34-4342-9326-69289CEAE4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352800"/>
            <a:ext cx="7772400" cy="1974059"/>
          </a:xfrm>
        </p:spPr>
        <p:txBody>
          <a:bodyPr anchor="b">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a:buNone/>
              <a:defRPr lang="en-US" sz="4000" b="1" cap="all" dirty="0">
                <a:ln/>
                <a:solidFill>
                  <a:schemeClr val="tx1"/>
                </a:solidFill>
                <a:effectLst>
                  <a:reflection blurRad="12700" stA="50000" endPos="50000" dir="5400000" sy="-100000" rotWithShape="0"/>
                </a:effectLst>
              </a:defRPr>
            </a:lvl1pPr>
            <a:extLst/>
          </a:lstStyle>
          <a:p>
            <a:r>
              <a:rPr lang="en-US" smtClean="0"/>
              <a:t>Click to edit Master title style</a:t>
            </a:r>
            <a:endParaRPr lang="en-US" dirty="0"/>
          </a:p>
        </p:txBody>
      </p:sp>
      <p:sp>
        <p:nvSpPr>
          <p:cNvPr id="3" name="Text Placeholder 2"/>
          <p:cNvSpPr>
            <a:spLocks noGrp="1"/>
          </p:cNvSpPr>
          <p:nvPr>
            <p:ph type="body" idx="1"/>
          </p:nvPr>
        </p:nvSpPr>
        <p:spPr>
          <a:xfrm>
            <a:off x="914400" y="5334000"/>
            <a:ext cx="7772400" cy="1052512"/>
          </a:xfrm>
        </p:spPr>
        <p:txBody>
          <a:bodyPr anchor="t"/>
          <a:lstStyle>
            <a:lvl1pPr marL="374904">
              <a:buNone/>
              <a:defRPr sz="20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p:txBody>
          <a:bodyPr/>
          <a:lstStyle>
            <a:extLst/>
          </a:lstStyle>
          <a:p>
            <a:fld id="{B6DED3D3-6235-4F4C-B439-DF277FB555A7}" type="datetimeFigureOut">
              <a:rPr lang="en-US" smtClean="0"/>
              <a:pPr/>
              <a:t>9/23/2010</a:t>
            </a:fld>
            <a:endParaRPr lang="en-US"/>
          </a:p>
        </p:txBody>
      </p:sp>
      <p:sp>
        <p:nvSpPr>
          <p:cNvPr id="5" name="Footer Placeholder 4"/>
          <p:cNvSpPr>
            <a:spLocks noGrp="1"/>
          </p:cNvSpPr>
          <p:nvPr>
            <p:ph type="ftr" sz="quarter" idx="11"/>
          </p:nvPr>
        </p:nvSpPr>
        <p:spPr>
          <a:xfrm>
            <a:off x="914400" y="6416675"/>
            <a:ext cx="5562600" cy="365125"/>
          </a:xfrm>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AD93096-5B34-4342-9326-69289CEAE4C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1295400"/>
          </a:xfrm>
        </p:spPr>
        <p:txBody>
          <a:bodyPr anchor="ctr"/>
          <a:lstStyle>
            <a:extLst/>
          </a:lstStyle>
          <a:p>
            <a:r>
              <a:rPr lang="en-US" smtClean="0"/>
              <a:t>Click to edit Master title style</a:t>
            </a:r>
            <a:endParaRPr lang="en-US" dirty="0"/>
          </a:p>
        </p:txBody>
      </p:sp>
      <p:sp>
        <p:nvSpPr>
          <p:cNvPr id="3" name="Content Placeholder 2"/>
          <p:cNvSpPr>
            <a:spLocks noGrp="1"/>
          </p:cNvSpPr>
          <p:nvPr>
            <p:ph sz="half" idx="1"/>
          </p:nvPr>
        </p:nvSpPr>
        <p:spPr>
          <a:xfrm>
            <a:off x="464344" y="1600200"/>
            <a:ext cx="4038600" cy="4525963"/>
          </a:xfrm>
        </p:spPr>
        <p:txBody>
          <a:bodyPr/>
          <a:lstStyle>
            <a:lvl1pPr marL="0" indent="0">
              <a:buFontTx/>
              <a:buNone/>
              <a:defRPr sz="2000"/>
            </a:lvl1pPr>
            <a:lvl2pPr>
              <a:defRPr sz="2400"/>
            </a:lvl2pPr>
            <a:lvl3pPr>
              <a:defRPr sz="2000"/>
            </a:lvl3pPr>
            <a:lvl4pPr>
              <a:defRPr sz="1800"/>
            </a:lvl4pPr>
            <a:lvl5pPr>
              <a:defRPr sz="1800"/>
            </a:lvl5pPr>
            <a:extLst/>
          </a:lstStyle>
          <a:p>
            <a:pPr lvl="0"/>
            <a:r>
              <a:rPr lang="en-US" smtClean="0"/>
              <a:t>Click to edit Master text styles</a:t>
            </a:r>
          </a:p>
        </p:txBody>
      </p:sp>
      <p:sp>
        <p:nvSpPr>
          <p:cNvPr id="4" name="Content Placeholder 3"/>
          <p:cNvSpPr>
            <a:spLocks noGrp="1"/>
          </p:cNvSpPr>
          <p:nvPr>
            <p:ph sz="half" idx="2"/>
          </p:nvPr>
        </p:nvSpPr>
        <p:spPr>
          <a:xfrm>
            <a:off x="4655344" y="1600200"/>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extLst/>
          </a:lstStyle>
          <a:p>
            <a:fld id="{3B5F1E3E-4B2F-4895-B65E-28B2E64F39F6}" type="datetimeFigureOut">
              <a:rPr lang="en-US" smtClean="0"/>
              <a:pPr/>
              <a:t>9/23/2010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AD93096-5B34-4342-9326-69289CEAE4C2}" type="slidenum">
              <a:rPr lang="en-US" smtClean="0"/>
              <a:pPr/>
              <a:t>‹#›</a:t>
            </a:fld>
            <a:endParaRPr lang="en-US"/>
          </a:p>
        </p:txBody>
      </p:sp>
      <p:cxnSp>
        <p:nvCxnSpPr>
          <p:cNvPr id="9" name="Straight Connector 8"/>
          <p:cNvCxnSpPr/>
          <p:nvPr/>
        </p:nvCxnSpPr>
        <p:spPr>
          <a:xfrm rot="5400000">
            <a:off x="2305044" y="3867144"/>
            <a:ext cx="4533900" cy="1601"/>
          </a:xfrm>
          <a:prstGeom prst="line">
            <a:avLst/>
          </a:prstGeom>
          <a:ln/>
        </p:spPr>
        <p:style>
          <a:lnRef idx="1">
            <a:schemeClr val="accent2"/>
          </a:lnRef>
          <a:fillRef idx="0">
            <a:schemeClr val="accent2"/>
          </a:fillRef>
          <a:effectRef idx="0">
            <a:schemeClr val="accent2"/>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3" name="Rectangle 22"/>
          <p:cNvSpPr/>
          <p:nvPr/>
        </p:nvSpPr>
        <p:spPr>
          <a:xfrm>
            <a:off x="0" y="402264"/>
            <a:ext cx="868680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lang="en-US" smtClean="0"/>
              <a:t>Click to edit Master title style</a:t>
            </a:r>
            <a:endParaRPr lang="en-US" dirty="0"/>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2"/>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3"/>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extLst/>
          </a:lstStyle>
          <a:p>
            <a:fld id="{63085435-8225-4333-BFFA-0096413F0D76}" type="datetimeFigureOut">
              <a:rPr lang="en-US" smtClean="0"/>
              <a:pPr/>
              <a:t>9/23/2010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AD93096-5B34-4342-9326-69289CEAE4C2}"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extLst/>
          </a:lstStyle>
          <a:p>
            <a:fld id="{0783C494-2A87-468C-A21B-CB14FB9ABB00}" type="datetimeFigureOut">
              <a:rPr lang="en-US" smtClean="0"/>
              <a:pPr/>
              <a:t>9/23/2010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AD93096-5B34-4342-9326-69289CEAE4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A180FA0-5B31-4864-A2BB-719EA5A679C6}" type="datetimeFigureOut">
              <a:rPr lang="en-US" smtClean="0"/>
              <a:pPr/>
              <a:t>9/23/2010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AD93096-5B34-4342-9326-69289CEAE4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dirty="0"/>
          </a:p>
        </p:txBody>
      </p:sp>
      <p:sp>
        <p:nvSpPr>
          <p:cNvPr id="3" name="Text Placeholder 2"/>
          <p:cNvSpPr>
            <a:spLocks noGrp="1"/>
          </p:cNvSpPr>
          <p:nvPr>
            <p:ph type="body" idx="1"/>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2"/>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extLst/>
          </a:lstStyle>
          <a:p>
            <a:fld id="{4BECC0C8-36B8-442A-833D-B6AACE86BB77}" type="datetimeFigureOut">
              <a:rPr lang="en-US" smtClean="0"/>
              <a:pPr/>
              <a:t>9/23/2010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AD93096-5B34-4342-9326-69289CEAE4C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28" name="Group 17"/>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914400" y="228600"/>
            <a:ext cx="6858000" cy="914400"/>
          </a:xfrm>
        </p:spPr>
        <p:txBody>
          <a:bodyPr anchor="b"/>
          <a:lstStyle>
            <a:lvl1pPr algn="l">
              <a:buNone/>
              <a:defRPr sz="2100" b="0"/>
            </a:lvl1pPr>
            <a:extLst/>
          </a:lstStyle>
          <a:p>
            <a:r>
              <a:rPr lang="en-US" smtClean="0"/>
              <a:t>Click to edit Master title style</a:t>
            </a:r>
            <a:endParaRPr lang="en-US" dirty="0"/>
          </a:p>
        </p:txBody>
      </p:sp>
      <p:sp>
        <p:nvSpPr>
          <p:cNvPr id="3" name="Picture Placeholder 2"/>
          <p:cNvSpPr>
            <a:spLocks noGrp="1"/>
          </p:cNvSpPr>
          <p:nvPr>
            <p:ph type="pic" idx="1"/>
          </p:nvPr>
        </p:nvSpPr>
        <p:spPr>
          <a:xfrm>
            <a:off x="366712" y="1905000"/>
            <a:ext cx="8778240" cy="4960144"/>
          </a:xfrm>
        </p:spPr>
        <p:txBody>
          <a:bodyPr/>
          <a:lstStyle>
            <a:lvl1pPr>
              <a:buNone/>
              <a:defRPr sz="3200"/>
            </a:lvl1pPr>
            <a:extLst/>
          </a:lstStyle>
          <a:p>
            <a:r>
              <a:rPr lang="en-US" smtClean="0"/>
              <a:t>Click icon to add picture</a:t>
            </a:r>
            <a:endParaRPr lang="en-US" dirty="0"/>
          </a:p>
        </p:txBody>
      </p:sp>
      <p:sp>
        <p:nvSpPr>
          <p:cNvPr id="4" name="Text Placeholder 3"/>
          <p:cNvSpPr>
            <a:spLocks noGrp="1"/>
          </p:cNvSpPr>
          <p:nvPr>
            <p:ph type="body" sz="half" idx="2"/>
          </p:nvPr>
        </p:nvSpPr>
        <p:spPr>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grpSp>
        <p:nvGrpSpPr>
          <p:cNvPr id="14" name="Group 17"/>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p:txBody>
          <a:bodyPr/>
          <a:lstStyle>
            <a:extLst/>
          </a:lstStyle>
          <a:p>
            <a:fld id="{51E20EC5-AC53-4169-941E-EDF10CD23748}" type="datetimeFigureOut">
              <a:rPr lang="en-US" smtClean="0"/>
              <a:pPr/>
              <a:t>9/23/2010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AD93096-5B34-4342-9326-69289CEAE4C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lang="en-US" smtClean="0"/>
              <a:t>Click to edit Master title style</a:t>
            </a:r>
            <a:endParaRPr lang="en-US" dirty="0"/>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a:defRPr sz="1100">
                <a:solidFill>
                  <a:schemeClr val="tx2"/>
                </a:solidFill>
              </a:defRPr>
            </a:lvl1pPr>
            <a:extLst/>
          </a:lstStyle>
          <a:p>
            <a:fld id="{8D3816DF-213E-421B-92D3-C068DBB023D6}" type="datetimeFigureOut">
              <a:rPr lang="en-US" smtClean="0">
                <a:solidFill>
                  <a:schemeClr val="tx2"/>
                </a:solidFill>
              </a:rPr>
              <a:pPr/>
              <a:t>9/23/2010</a:t>
            </a:fld>
            <a:endParaRPr lang="en-US" sz="1100" dirty="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a:defRPr sz="1100">
                <a:solidFill>
                  <a:schemeClr val="tx2"/>
                </a:solidFill>
              </a:defRPr>
            </a:lvl1pPr>
            <a:extLst/>
          </a:lstStyle>
          <a:p>
            <a:pPr algn="r"/>
            <a:endParaRPr lang="en-US" sz="1100" dirty="0">
              <a:solidFill>
                <a:schemeClr val="tx2"/>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a:defRPr sz="1200">
                <a:solidFill>
                  <a:schemeClr val="tx2"/>
                </a:solidFill>
              </a:defRPr>
            </a:lvl1pPr>
            <a:extLst/>
          </a:lstStyle>
          <a:p>
            <a:pPr algn="l"/>
            <a:fld id="{72AC53DF-4216-466D-99A7-94400E6C2A25}" type="slidenum">
              <a:rPr lang="en-US" sz="1200" smtClean="0">
                <a:solidFill>
                  <a:schemeClr val="tx2"/>
                </a:solidFill>
              </a:rPr>
              <a:pPr algn="l"/>
              <a:t>‹#›</a:t>
            </a:fld>
            <a:endParaRPr lang="en-US"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latinLnBrk="0" hangingPunct="1">
        <a:spcBef>
          <a:spcPct val="0"/>
        </a:spcBef>
        <a:buNone/>
        <a:defRPr sz="4000" kern="1200" spc="-150" baseline="0">
          <a:solidFill>
            <a:schemeClr val="tx2">
              <a:satMod val="200000"/>
            </a:schemeClr>
          </a:solidFill>
          <a:effectLst>
            <a:outerShdw blurRad="50800" dist="50800" dir="2700000" algn="tl" rotWithShape="0">
              <a:srgbClr val="000000">
                <a:alpha val="43137"/>
              </a:srgbClr>
            </a:outerShdw>
          </a:effectLst>
          <a:latin typeface="+mj-lt"/>
          <a:ea typeface="+mj-ea"/>
          <a:cs typeface="+mj-cs"/>
        </a:defRPr>
      </a:lvl1pPr>
      <a:extLst/>
    </p:titleStyle>
    <p:bodyStyle>
      <a:lvl1pPr marL="411480" indent="-342900" algn="l" rtl="0" eaLnBrk="1" latinLnBrk="0" hangingPunct="1">
        <a:spcBef>
          <a:spcPts val="700"/>
        </a:spcBef>
        <a:buSzPct val="95000"/>
        <a:buFont typeface="Wingdings"/>
        <a:buChar char=""/>
        <a:defRPr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Super  computing </a:t>
            </a:r>
            <a:br>
              <a:rPr lang="en-US" dirty="0" smtClean="0"/>
            </a:br>
            <a:r>
              <a:rPr lang="en-US" dirty="0" smtClean="0"/>
              <a:t/>
            </a:r>
            <a:br>
              <a:rPr lang="en-US" dirty="0" smtClean="0"/>
            </a:br>
            <a:r>
              <a:rPr lang="en-US" dirty="0" smtClean="0"/>
              <a:t>Vector processing</a:t>
            </a:r>
            <a:br>
              <a:rPr lang="en-US" dirty="0" smtClean="0"/>
            </a:br>
            <a:r>
              <a:rPr lang="en-US" dirty="0" smtClean="0"/>
              <a:t/>
            </a:r>
            <a:br>
              <a:rPr lang="en-US" dirty="0" smtClean="0"/>
            </a:br>
            <a:r>
              <a:rPr lang="en-US" dirty="0" smtClean="0"/>
              <a:t/>
            </a:r>
            <a:br>
              <a:rPr lang="en-US" dirty="0" smtClean="0"/>
            </a:br>
            <a:endParaRPr lang="en-US" dirty="0"/>
          </a:p>
        </p:txBody>
      </p:sp>
      <p:sp>
        <p:nvSpPr>
          <p:cNvPr id="3" name="Text Placeholder 2"/>
          <p:cNvSpPr>
            <a:spLocks noGrp="1"/>
          </p:cNvSpPr>
          <p:nvPr>
            <p:ph type="body" idx="1"/>
          </p:nvPr>
        </p:nvSpPr>
        <p:spPr/>
        <p:txBody>
          <a:bodyPr/>
          <a:lstStyle/>
          <a:p>
            <a:r>
              <a:rPr lang="en-US" dirty="0" err="1" smtClean="0"/>
              <a:t>Prakash</a:t>
            </a:r>
            <a:r>
              <a:rPr lang="en-US" dirty="0" smtClean="0"/>
              <a:t> </a:t>
            </a:r>
            <a:r>
              <a:rPr lang="en-US" dirty="0" err="1" smtClean="0"/>
              <a:t>Prabhu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1976: Cray-I</a:t>
            </a:r>
            <a:endParaRPr lang="en-US" dirty="0"/>
          </a:p>
        </p:txBody>
      </p:sp>
      <p:sp>
        <p:nvSpPr>
          <p:cNvPr id="4" name="Text Placeholder 3"/>
          <p:cNvSpPr>
            <a:spLocks noGrp="1"/>
          </p:cNvSpPr>
          <p:nvPr>
            <p:ph type="body" idx="1"/>
          </p:nvPr>
        </p:nvSpPr>
        <p:spPr/>
        <p:txBody>
          <a:bodyPr/>
          <a:lstStyle/>
          <a:p>
            <a:endParaRPr lang="en-US"/>
          </a:p>
        </p:txBody>
      </p:sp>
      <p:sp>
        <p:nvSpPr>
          <p:cNvPr id="3" name="Content Placeholder 2"/>
          <p:cNvSpPr>
            <a:spLocks noGrp="1"/>
          </p:cNvSpPr>
          <p:nvPr>
            <p:ph sz="quarter" idx="3"/>
          </p:nvPr>
        </p:nvSpPr>
        <p:spPr>
          <a:xfrm>
            <a:off x="457200" y="1752600"/>
            <a:ext cx="4040188" cy="4724400"/>
          </a:xfrm>
        </p:spPr>
        <p:txBody>
          <a:bodyPr>
            <a:normAutofit lnSpcReduction="10000"/>
          </a:bodyPr>
          <a:lstStyle/>
          <a:p>
            <a:r>
              <a:rPr lang="en-US" dirty="0" smtClean="0"/>
              <a:t>One of best known &amp; successful supercomputer</a:t>
            </a:r>
          </a:p>
          <a:p>
            <a:pPr lvl="1"/>
            <a:r>
              <a:rPr lang="en-US" dirty="0" smtClean="0"/>
              <a:t>Installed at LANL for $8.8 million</a:t>
            </a:r>
          </a:p>
          <a:p>
            <a:r>
              <a:rPr lang="en-US" dirty="0" smtClean="0"/>
              <a:t>Features</a:t>
            </a:r>
          </a:p>
          <a:p>
            <a:pPr lvl="1"/>
            <a:r>
              <a:rPr lang="en-US" dirty="0" smtClean="0"/>
              <a:t>Deep, Multiple Pipelines </a:t>
            </a:r>
          </a:p>
          <a:p>
            <a:pPr lvl="1"/>
            <a:r>
              <a:rPr lang="en-US" dirty="0" smtClean="0"/>
              <a:t>Vector Instructions &amp; Vector registers</a:t>
            </a:r>
          </a:p>
          <a:p>
            <a:pPr lvl="1"/>
            <a:r>
              <a:rPr lang="en-US" dirty="0" smtClean="0"/>
              <a:t>Densely packaged  into a microprocessor</a:t>
            </a:r>
          </a:p>
          <a:p>
            <a:r>
              <a:rPr lang="en-US" dirty="0" smtClean="0"/>
              <a:t>Programming Cray-1</a:t>
            </a:r>
          </a:p>
          <a:p>
            <a:pPr lvl="1"/>
            <a:r>
              <a:rPr lang="en-US" dirty="0" smtClean="0"/>
              <a:t>FORTRAN</a:t>
            </a:r>
          </a:p>
          <a:p>
            <a:pPr lvl="1"/>
            <a:r>
              <a:rPr lang="en-US" dirty="0" smtClean="0"/>
              <a:t>Auto </a:t>
            </a:r>
            <a:r>
              <a:rPr lang="en-US" dirty="0" err="1" smtClean="0"/>
              <a:t>vectorizing</a:t>
            </a:r>
            <a:r>
              <a:rPr lang="en-US" dirty="0" smtClean="0"/>
              <a:t> compiler!</a:t>
            </a:r>
          </a:p>
        </p:txBody>
      </p:sp>
      <p:pic>
        <p:nvPicPr>
          <p:cNvPr id="8" name="Content Placeholder 7" descr="Cray1Arch.gif"/>
          <p:cNvPicPr>
            <a:picLocks noGrp="1" noChangeAspect="1"/>
          </p:cNvPicPr>
          <p:nvPr>
            <p:ph sz="quarter" idx="4"/>
          </p:nvPr>
        </p:nvPicPr>
        <p:blipFill>
          <a:blip r:embed="rId2" cstate="print">
            <a:lum bright="-3000" contrast="3000"/>
          </a:blip>
          <a:stretch>
            <a:fillRect/>
          </a:stretch>
        </p:blipFill>
        <p:spPr>
          <a:xfrm>
            <a:off x="4772329" y="2057400"/>
            <a:ext cx="3838271" cy="3959225"/>
          </a:xfrm>
          <a:solidFill>
            <a:schemeClr val="tx1"/>
          </a:solidFill>
        </p:spPr>
      </p:pic>
      <p:sp>
        <p:nvSpPr>
          <p:cNvPr id="7" name="TextBox 6"/>
          <p:cNvSpPr txBox="1"/>
          <p:nvPr/>
        </p:nvSpPr>
        <p:spPr>
          <a:xfrm>
            <a:off x="304800" y="1334869"/>
            <a:ext cx="8731301" cy="646331"/>
          </a:xfrm>
          <a:prstGeom prst="rect">
            <a:avLst/>
          </a:prstGeom>
          <a:noFill/>
        </p:spPr>
        <p:txBody>
          <a:bodyPr wrap="none" rtlCol="0">
            <a:spAutoFit/>
          </a:bodyPr>
          <a:lstStyle/>
          <a:p>
            <a:pPr marL="0" lvl="1"/>
            <a:r>
              <a:rPr lang="en-US" i="1" dirty="0" smtClean="0"/>
              <a:t>"If you were plowing a field, which would you rather use? Two strong oxen or 1024 chickens?“</a:t>
            </a:r>
            <a:r>
              <a:rPr lang="en-US" dirty="0" smtClean="0"/>
              <a:t> </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1985: Cray-2</a:t>
            </a:r>
            <a:endParaRPr lang="en-US" dirty="0"/>
          </a:p>
        </p:txBody>
      </p:sp>
      <p:sp>
        <p:nvSpPr>
          <p:cNvPr id="4" name="Text Placeholder 3"/>
          <p:cNvSpPr>
            <a:spLocks noGrp="1"/>
          </p:cNvSpPr>
          <p:nvPr>
            <p:ph type="body" idx="1"/>
          </p:nvPr>
        </p:nvSpPr>
        <p:spPr/>
        <p:txBody>
          <a:bodyPr/>
          <a:lstStyle/>
          <a:p>
            <a:endParaRPr lang="en-US"/>
          </a:p>
        </p:txBody>
      </p:sp>
      <p:sp>
        <p:nvSpPr>
          <p:cNvPr id="3" name="Content Placeholder 2"/>
          <p:cNvSpPr>
            <a:spLocks noGrp="1"/>
          </p:cNvSpPr>
          <p:nvPr>
            <p:ph sz="quarter" idx="3"/>
          </p:nvPr>
        </p:nvSpPr>
        <p:spPr/>
        <p:txBody>
          <a:bodyPr/>
          <a:lstStyle/>
          <a:p>
            <a:r>
              <a:rPr lang="en-US" dirty="0" smtClean="0"/>
              <a:t>Denser packaging than Cray-I </a:t>
            </a:r>
          </a:p>
          <a:p>
            <a:pPr lvl="1"/>
            <a:r>
              <a:rPr lang="en-US" dirty="0" smtClean="0"/>
              <a:t>3-D stacking  &amp; Liquid Cooling</a:t>
            </a:r>
          </a:p>
          <a:p>
            <a:r>
              <a:rPr lang="en-US" dirty="0" smtClean="0"/>
              <a:t>Higher memory capacity</a:t>
            </a:r>
          </a:p>
          <a:p>
            <a:pPr lvl="1"/>
            <a:r>
              <a:rPr lang="en-US" dirty="0" smtClean="0"/>
              <a:t>256 </a:t>
            </a:r>
            <a:r>
              <a:rPr lang="en-US" dirty="0" err="1" smtClean="0"/>
              <a:t>Mword</a:t>
            </a:r>
            <a:r>
              <a:rPr lang="en-US" dirty="0" smtClean="0"/>
              <a:t> (physical memory)</a:t>
            </a:r>
            <a:endParaRPr lang="en-US" dirty="0"/>
          </a:p>
        </p:txBody>
      </p:sp>
      <p:pic>
        <p:nvPicPr>
          <p:cNvPr id="7" name="Picture 6" descr="cray2.jpg"/>
          <p:cNvPicPr>
            <a:picLocks noChangeAspect="1"/>
          </p:cNvPicPr>
          <p:nvPr/>
        </p:nvPicPr>
        <p:blipFill>
          <a:blip r:embed="rId2" cstate="print"/>
          <a:stretch>
            <a:fillRect/>
          </a:stretch>
        </p:blipFill>
        <p:spPr>
          <a:xfrm>
            <a:off x="4793901" y="1752600"/>
            <a:ext cx="3915759" cy="38481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&gt; 1990 : Cluster Computing</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676400" y="1295400"/>
            <a:ext cx="5899027" cy="52961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2008: IBM Roadrunner</a:t>
            </a:r>
            <a:endParaRPr lang="en-US" dirty="0"/>
          </a:p>
        </p:txBody>
      </p:sp>
      <p:sp>
        <p:nvSpPr>
          <p:cNvPr id="3" name="Content Placeholder 2"/>
          <p:cNvSpPr>
            <a:spLocks noGrp="1"/>
          </p:cNvSpPr>
          <p:nvPr>
            <p:ph idx="1"/>
          </p:nvPr>
        </p:nvSpPr>
        <p:spPr/>
        <p:txBody>
          <a:bodyPr/>
          <a:lstStyle/>
          <a:p>
            <a:r>
              <a:rPr lang="en-US" dirty="0" smtClean="0"/>
              <a:t>Designed by IBM &amp; </a:t>
            </a:r>
            <a:r>
              <a:rPr lang="en-US" dirty="0" err="1" smtClean="0"/>
              <a:t>DoE</a:t>
            </a:r>
            <a:endParaRPr lang="en-US" dirty="0" smtClean="0"/>
          </a:p>
          <a:p>
            <a:r>
              <a:rPr lang="en-US" dirty="0" smtClean="0"/>
              <a:t>Hybrid Design</a:t>
            </a:r>
          </a:p>
          <a:p>
            <a:pPr lvl="1"/>
            <a:r>
              <a:rPr lang="en-US" dirty="0" smtClean="0"/>
              <a:t>Two different processor arch: AMD dual-core </a:t>
            </a:r>
            <a:r>
              <a:rPr lang="en-US" dirty="0" err="1" smtClean="0"/>
              <a:t>Opteron</a:t>
            </a:r>
            <a:r>
              <a:rPr lang="en-US" dirty="0" smtClean="0"/>
              <a:t> + IBM Cell processor</a:t>
            </a:r>
          </a:p>
          <a:p>
            <a:pPr lvl="1"/>
            <a:r>
              <a:rPr lang="en-US" dirty="0" err="1" smtClean="0"/>
              <a:t>Opteron</a:t>
            </a:r>
            <a:r>
              <a:rPr lang="en-US" dirty="0" smtClean="0"/>
              <a:t> for CPU computation + communication</a:t>
            </a:r>
          </a:p>
          <a:p>
            <a:pPr lvl="1"/>
            <a:r>
              <a:rPr lang="en-US" dirty="0" smtClean="0"/>
              <a:t>Cell : One GPE and 8 SPE for floating pt computation</a:t>
            </a:r>
          </a:p>
          <a:p>
            <a:pPr marL="411480" lvl="1" indent="-342900">
              <a:spcBef>
                <a:spcPts val="700"/>
              </a:spcBef>
              <a:buClrTx/>
              <a:buSzPct val="95000"/>
              <a:buFont typeface="Wingdings"/>
              <a:buChar char=""/>
            </a:pPr>
            <a:r>
              <a:rPr lang="en-US" dirty="0" smtClean="0"/>
              <a:t>Total of 116,640 cores </a:t>
            </a:r>
          </a:p>
          <a:p>
            <a:pPr marL="411480" lvl="1" indent="-342900">
              <a:spcBef>
                <a:spcPts val="700"/>
              </a:spcBef>
              <a:buClrTx/>
              <a:buSzPct val="95000"/>
              <a:buFont typeface="Wingdings"/>
              <a:buChar char=""/>
            </a:pPr>
            <a:r>
              <a:rPr lang="en-US" dirty="0" smtClean="0"/>
              <a:t>Supercomputer cluster</a:t>
            </a:r>
          </a:p>
          <a:p>
            <a:endParaRPr lang="en-US" dirty="0" smtClean="0"/>
          </a:p>
          <a:p>
            <a:pPr lvl="1"/>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2009: Cray Jaguar</a:t>
            </a:r>
            <a:endParaRPr lang="en-US" dirty="0"/>
          </a:p>
        </p:txBody>
      </p:sp>
      <p:sp>
        <p:nvSpPr>
          <p:cNvPr id="3" name="Content Placeholder 2"/>
          <p:cNvSpPr>
            <a:spLocks noGrp="1"/>
          </p:cNvSpPr>
          <p:nvPr>
            <p:ph idx="1"/>
          </p:nvPr>
        </p:nvSpPr>
        <p:spPr/>
        <p:txBody>
          <a:bodyPr/>
          <a:lstStyle/>
          <a:p>
            <a:r>
              <a:rPr lang="en-US" dirty="0" smtClean="0"/>
              <a:t>World’s fastest supercomputer at ORNL</a:t>
            </a:r>
          </a:p>
          <a:p>
            <a:pPr lvl="1"/>
            <a:r>
              <a:rPr lang="en-US" dirty="0" smtClean="0"/>
              <a:t>1.75 </a:t>
            </a:r>
            <a:r>
              <a:rPr lang="en-US" dirty="0" err="1" smtClean="0"/>
              <a:t>petaflops</a:t>
            </a:r>
            <a:endParaRPr lang="en-US" dirty="0" smtClean="0"/>
          </a:p>
          <a:p>
            <a:pPr lvl="1"/>
            <a:r>
              <a:rPr lang="en-US" dirty="0" smtClean="0"/>
              <a:t>MPP with 224, 256 AMD </a:t>
            </a:r>
            <a:r>
              <a:rPr lang="en-US" dirty="0" err="1" smtClean="0"/>
              <a:t>opteron</a:t>
            </a:r>
            <a:r>
              <a:rPr lang="en-US" dirty="0" smtClean="0"/>
              <a:t> processor cores</a:t>
            </a:r>
          </a:p>
          <a:p>
            <a:pPr lvl="1"/>
            <a:r>
              <a:rPr lang="en-US" dirty="0" smtClean="0"/>
              <a:t>Computational Science Applications</a:t>
            </a:r>
          </a:p>
        </p:txBody>
      </p:sp>
      <p:pic>
        <p:nvPicPr>
          <p:cNvPr id="6" name="Picture 5" descr="JaguarXT5.jpg"/>
          <p:cNvPicPr>
            <a:picLocks noChangeAspect="1"/>
          </p:cNvPicPr>
          <p:nvPr/>
        </p:nvPicPr>
        <p:blipFill>
          <a:blip r:embed="rId2" cstate="print"/>
          <a:srcRect l="4167" t="34248" b="31997"/>
          <a:stretch>
            <a:fillRect/>
          </a:stretch>
        </p:blipFill>
        <p:spPr>
          <a:xfrm>
            <a:off x="381000" y="4267200"/>
            <a:ext cx="8763000" cy="2286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 </a:t>
            </a:r>
            <a:r>
              <a:rPr lang="en-US" dirty="0" smtClean="0"/>
              <a:t>Processing*</a:t>
            </a:r>
            <a:endParaRPr lang="en-US" dirty="0"/>
          </a:p>
        </p:txBody>
      </p:sp>
      <p:sp>
        <p:nvSpPr>
          <p:cNvPr id="4" name="Rectangle 93"/>
          <p:cNvSpPr txBox="1">
            <a:spLocks noChangeArrowheads="1"/>
          </p:cNvSpPr>
          <p:nvPr/>
        </p:nvSpPr>
        <p:spPr>
          <a:xfrm>
            <a:off x="441325" y="1300163"/>
            <a:ext cx="8578850" cy="757237"/>
          </a:xfrm>
          <a:prstGeom prst="rect">
            <a:avLst/>
          </a:prstGeom>
          <a:noFill/>
          <a:ln/>
        </p:spPr>
        <p:txBody>
          <a:bodyPr vert="horz">
            <a:normAutofit fontScale="85000" lnSpcReduction="20000"/>
          </a:bodyPr>
          <a:lstStyle/>
          <a:p>
            <a:pPr marL="411480" marR="0" lvl="0" indent="-342900" algn="l" defTabSz="914400" rtl="0" eaLnBrk="1" fontAlgn="auto" latinLnBrk="0" hangingPunct="1">
              <a:lnSpc>
                <a:spcPct val="100000"/>
              </a:lnSpc>
              <a:spcBef>
                <a:spcPts val="700"/>
              </a:spcBef>
              <a:spcAft>
                <a:spcPts val="0"/>
              </a:spcAft>
              <a:buClrTx/>
              <a:buSzPct val="95000"/>
              <a:buFont typeface="Wingdings"/>
              <a:buChar char=""/>
              <a:tabLst/>
              <a:defRPr/>
            </a:pPr>
            <a:r>
              <a:rPr kumimoji="0" lang="en-US" sz="3000" b="0" i="0" u="none" strike="noStrike" kern="1200" cap="none" spc="0" normalizeH="0" baseline="0" noProof="0" smtClean="0">
                <a:ln>
                  <a:noFill/>
                </a:ln>
                <a:solidFill>
                  <a:schemeClr val="tx1"/>
                </a:solidFill>
                <a:effectLst/>
                <a:uLnTx/>
                <a:uFillTx/>
                <a:latin typeface="+mn-lt"/>
                <a:ea typeface="+mn-ea"/>
                <a:cs typeface="+mn-cs"/>
              </a:rPr>
              <a:t>Vector processors have high-level operations that work on linear arrays of numbers: "vectors"</a:t>
            </a:r>
            <a:endParaRPr kumimoji="0" lang="en-US" sz="30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5" name="Group 92"/>
          <p:cNvGrpSpPr>
            <a:grpSpLocks/>
          </p:cNvGrpSpPr>
          <p:nvPr/>
        </p:nvGrpSpPr>
        <p:grpSpPr bwMode="auto">
          <a:xfrm>
            <a:off x="1441450" y="2305050"/>
            <a:ext cx="5575300" cy="4362450"/>
            <a:chOff x="908" y="1452"/>
            <a:chExt cx="3512" cy="2748"/>
          </a:xfrm>
        </p:grpSpPr>
        <p:sp>
          <p:nvSpPr>
            <p:cNvPr id="6" name="Rectangle 4"/>
            <p:cNvSpPr>
              <a:spLocks noChangeArrowheads="1"/>
            </p:cNvSpPr>
            <p:nvPr/>
          </p:nvSpPr>
          <p:spPr bwMode="auto">
            <a:xfrm>
              <a:off x="908" y="1452"/>
              <a:ext cx="1563" cy="2748"/>
            </a:xfrm>
            <a:prstGeom prst="rect">
              <a:avLst/>
            </a:prstGeom>
            <a:noFill/>
            <a:ln w="25400">
              <a:solidFill>
                <a:schemeClr val="tx1"/>
              </a:solidFill>
              <a:miter lim="800000"/>
              <a:headEnd/>
              <a:tailEnd/>
            </a:ln>
            <a:effectLst/>
          </p:spPr>
          <p:txBody>
            <a:bodyPr wrap="none" anchor="ctr"/>
            <a:lstStyle/>
            <a:p>
              <a:endParaRPr lang="en-US"/>
            </a:p>
          </p:txBody>
        </p:sp>
        <p:grpSp>
          <p:nvGrpSpPr>
            <p:cNvPr id="7" name="Group 16"/>
            <p:cNvGrpSpPr>
              <a:grpSpLocks/>
            </p:cNvGrpSpPr>
            <p:nvPr/>
          </p:nvGrpSpPr>
          <p:grpSpPr bwMode="auto">
            <a:xfrm>
              <a:off x="1363" y="2556"/>
              <a:ext cx="654" cy="958"/>
              <a:chOff x="1363" y="2556"/>
              <a:chExt cx="654" cy="958"/>
            </a:xfrm>
          </p:grpSpPr>
          <p:sp>
            <p:nvSpPr>
              <p:cNvPr id="83" name="Oval 5"/>
              <p:cNvSpPr>
                <a:spLocks noChangeArrowheads="1"/>
              </p:cNvSpPr>
              <p:nvPr/>
            </p:nvSpPr>
            <p:spPr bwMode="auto">
              <a:xfrm>
                <a:off x="1616" y="2973"/>
                <a:ext cx="136" cy="136"/>
              </a:xfrm>
              <a:prstGeom prst="ellipse">
                <a:avLst/>
              </a:prstGeom>
              <a:solidFill>
                <a:schemeClr val="accent1"/>
              </a:solidFill>
              <a:ln w="25400">
                <a:solidFill>
                  <a:schemeClr val="tx1"/>
                </a:solidFill>
                <a:round/>
                <a:headEnd/>
                <a:tailEnd/>
              </a:ln>
              <a:effectLst/>
            </p:spPr>
            <p:txBody>
              <a:bodyPr wrap="none" anchor="ctr"/>
              <a:lstStyle/>
              <a:p>
                <a:endParaRPr lang="en-US"/>
              </a:p>
            </p:txBody>
          </p:sp>
          <p:sp>
            <p:nvSpPr>
              <p:cNvPr id="84" name="Rectangle 6"/>
              <p:cNvSpPr>
                <a:spLocks noChangeArrowheads="1"/>
              </p:cNvSpPr>
              <p:nvPr/>
            </p:nvSpPr>
            <p:spPr bwMode="auto">
              <a:xfrm>
                <a:off x="1575" y="2894"/>
                <a:ext cx="226" cy="286"/>
              </a:xfrm>
              <a:prstGeom prst="rect">
                <a:avLst/>
              </a:prstGeom>
              <a:noFill/>
              <a:ln w="12700">
                <a:noFill/>
                <a:miter lim="800000"/>
                <a:headEnd/>
                <a:tailEnd/>
              </a:ln>
              <a:effectLst/>
            </p:spPr>
            <p:txBody>
              <a:bodyPr wrap="none" lIns="90488" tIns="44450" rIns="90488" bIns="44450">
                <a:spAutoFit/>
              </a:bodyPr>
              <a:lstStyle/>
              <a:p>
                <a:r>
                  <a:rPr lang="en-US" sz="2400" b="1"/>
                  <a:t>+</a:t>
                </a:r>
              </a:p>
            </p:txBody>
          </p:sp>
          <p:sp>
            <p:nvSpPr>
              <p:cNvPr id="85" name="Rectangle 7"/>
              <p:cNvSpPr>
                <a:spLocks noChangeArrowheads="1"/>
              </p:cNvSpPr>
              <p:nvPr/>
            </p:nvSpPr>
            <p:spPr bwMode="auto">
              <a:xfrm>
                <a:off x="1376" y="2589"/>
                <a:ext cx="232" cy="232"/>
              </a:xfrm>
              <a:prstGeom prst="rect">
                <a:avLst/>
              </a:prstGeom>
              <a:solidFill>
                <a:schemeClr val="accent1"/>
              </a:solidFill>
              <a:ln w="25400">
                <a:solidFill>
                  <a:schemeClr val="tx1"/>
                </a:solidFill>
                <a:miter lim="800000"/>
                <a:headEnd/>
                <a:tailEnd/>
              </a:ln>
              <a:effectLst/>
            </p:spPr>
            <p:txBody>
              <a:bodyPr wrap="none" anchor="ctr"/>
              <a:lstStyle/>
              <a:p>
                <a:endParaRPr lang="en-US"/>
              </a:p>
            </p:txBody>
          </p:sp>
          <p:sp>
            <p:nvSpPr>
              <p:cNvPr id="86" name="Rectangle 8"/>
              <p:cNvSpPr>
                <a:spLocks noChangeArrowheads="1"/>
              </p:cNvSpPr>
              <p:nvPr/>
            </p:nvSpPr>
            <p:spPr bwMode="auto">
              <a:xfrm>
                <a:off x="1760" y="2589"/>
                <a:ext cx="232" cy="232"/>
              </a:xfrm>
              <a:prstGeom prst="rect">
                <a:avLst/>
              </a:prstGeom>
              <a:solidFill>
                <a:schemeClr val="accent1"/>
              </a:solidFill>
              <a:ln w="25400">
                <a:solidFill>
                  <a:schemeClr val="tx1"/>
                </a:solidFill>
                <a:miter lim="800000"/>
                <a:headEnd/>
                <a:tailEnd/>
              </a:ln>
              <a:effectLst/>
            </p:spPr>
            <p:txBody>
              <a:bodyPr wrap="none" anchor="ctr"/>
              <a:lstStyle/>
              <a:p>
                <a:endParaRPr lang="en-US"/>
              </a:p>
            </p:txBody>
          </p:sp>
          <p:sp>
            <p:nvSpPr>
              <p:cNvPr id="87" name="Rectangle 9"/>
              <p:cNvSpPr>
                <a:spLocks noChangeArrowheads="1"/>
              </p:cNvSpPr>
              <p:nvPr/>
            </p:nvSpPr>
            <p:spPr bwMode="auto">
              <a:xfrm>
                <a:off x="1568" y="3261"/>
                <a:ext cx="232" cy="232"/>
              </a:xfrm>
              <a:prstGeom prst="rect">
                <a:avLst/>
              </a:prstGeom>
              <a:solidFill>
                <a:schemeClr val="accent1"/>
              </a:solidFill>
              <a:ln w="25400">
                <a:solidFill>
                  <a:schemeClr val="tx1"/>
                </a:solidFill>
                <a:miter lim="800000"/>
                <a:headEnd/>
                <a:tailEnd/>
              </a:ln>
              <a:effectLst/>
            </p:spPr>
            <p:txBody>
              <a:bodyPr wrap="none" anchor="ctr"/>
              <a:lstStyle/>
              <a:p>
                <a:endParaRPr lang="en-US"/>
              </a:p>
            </p:txBody>
          </p:sp>
          <p:sp>
            <p:nvSpPr>
              <p:cNvPr id="88" name="Rectangle 10"/>
              <p:cNvSpPr>
                <a:spLocks noChangeArrowheads="1"/>
              </p:cNvSpPr>
              <p:nvPr/>
            </p:nvSpPr>
            <p:spPr bwMode="auto">
              <a:xfrm>
                <a:off x="1363" y="2558"/>
                <a:ext cx="279" cy="289"/>
              </a:xfrm>
              <a:prstGeom prst="rect">
                <a:avLst/>
              </a:prstGeom>
              <a:noFill/>
              <a:ln w="12700">
                <a:noFill/>
                <a:miter lim="800000"/>
                <a:headEnd/>
                <a:tailEnd/>
              </a:ln>
              <a:effectLst/>
            </p:spPr>
            <p:txBody>
              <a:bodyPr wrap="none" lIns="90488" tIns="44450" rIns="90488" bIns="44450">
                <a:spAutoFit/>
              </a:bodyPr>
              <a:lstStyle/>
              <a:p>
                <a:r>
                  <a:rPr lang="en-US" sz="2400" b="1" dirty="0"/>
                  <a:t>r1</a:t>
                </a:r>
              </a:p>
            </p:txBody>
          </p:sp>
          <p:sp>
            <p:nvSpPr>
              <p:cNvPr id="89" name="Rectangle 11"/>
              <p:cNvSpPr>
                <a:spLocks noChangeArrowheads="1"/>
              </p:cNvSpPr>
              <p:nvPr/>
            </p:nvSpPr>
            <p:spPr bwMode="auto">
              <a:xfrm>
                <a:off x="1737" y="2556"/>
                <a:ext cx="280" cy="289"/>
              </a:xfrm>
              <a:prstGeom prst="rect">
                <a:avLst/>
              </a:prstGeom>
              <a:noFill/>
              <a:ln w="12700">
                <a:noFill/>
                <a:miter lim="800000"/>
                <a:headEnd/>
                <a:tailEnd/>
              </a:ln>
              <a:effectLst/>
            </p:spPr>
            <p:txBody>
              <a:bodyPr wrap="none" lIns="90488" tIns="44450" rIns="90488" bIns="44450">
                <a:spAutoFit/>
              </a:bodyPr>
              <a:lstStyle/>
              <a:p>
                <a:r>
                  <a:rPr lang="en-US" sz="2400" b="1" dirty="0"/>
                  <a:t>r2</a:t>
                </a:r>
              </a:p>
            </p:txBody>
          </p:sp>
          <p:sp>
            <p:nvSpPr>
              <p:cNvPr id="90" name="Rectangle 12"/>
              <p:cNvSpPr>
                <a:spLocks noChangeArrowheads="1"/>
              </p:cNvSpPr>
              <p:nvPr/>
            </p:nvSpPr>
            <p:spPr bwMode="auto">
              <a:xfrm>
                <a:off x="1540" y="3225"/>
                <a:ext cx="278" cy="289"/>
              </a:xfrm>
              <a:prstGeom prst="rect">
                <a:avLst/>
              </a:prstGeom>
              <a:noFill/>
              <a:ln w="12700">
                <a:noFill/>
                <a:miter lim="800000"/>
                <a:headEnd/>
                <a:tailEnd/>
              </a:ln>
              <a:effectLst/>
            </p:spPr>
            <p:txBody>
              <a:bodyPr wrap="none" lIns="90488" tIns="44450" rIns="90488" bIns="44450">
                <a:spAutoFit/>
              </a:bodyPr>
              <a:lstStyle/>
              <a:p>
                <a:r>
                  <a:rPr lang="en-US" sz="2400" b="1" dirty="0"/>
                  <a:t>r3</a:t>
                </a:r>
              </a:p>
            </p:txBody>
          </p:sp>
          <p:sp>
            <p:nvSpPr>
              <p:cNvPr id="91" name="Line 13"/>
              <p:cNvSpPr>
                <a:spLocks noChangeShapeType="1"/>
              </p:cNvSpPr>
              <p:nvPr/>
            </p:nvSpPr>
            <p:spPr bwMode="auto">
              <a:xfrm>
                <a:off x="1548" y="2834"/>
                <a:ext cx="93" cy="127"/>
              </a:xfrm>
              <a:prstGeom prst="line">
                <a:avLst/>
              </a:prstGeom>
              <a:noFill/>
              <a:ln w="25400">
                <a:solidFill>
                  <a:schemeClr val="tx1"/>
                </a:solidFill>
                <a:round/>
                <a:headEnd/>
                <a:tailEnd type="triangle" w="med" len="med"/>
              </a:ln>
              <a:effectLst/>
            </p:spPr>
            <p:txBody>
              <a:bodyPr wrap="none" anchor="ctr"/>
              <a:lstStyle/>
              <a:p>
                <a:endParaRPr lang="en-US"/>
              </a:p>
            </p:txBody>
          </p:sp>
          <p:sp>
            <p:nvSpPr>
              <p:cNvPr id="92" name="Line 14"/>
              <p:cNvSpPr>
                <a:spLocks noChangeShapeType="1"/>
              </p:cNvSpPr>
              <p:nvPr/>
            </p:nvSpPr>
            <p:spPr bwMode="auto">
              <a:xfrm flipH="1">
                <a:off x="1729" y="2834"/>
                <a:ext cx="105" cy="127"/>
              </a:xfrm>
              <a:prstGeom prst="line">
                <a:avLst/>
              </a:prstGeom>
              <a:noFill/>
              <a:ln w="25400">
                <a:solidFill>
                  <a:schemeClr val="tx1"/>
                </a:solidFill>
                <a:round/>
                <a:headEnd/>
                <a:tailEnd type="triangle" w="med" len="med"/>
              </a:ln>
              <a:effectLst/>
            </p:spPr>
            <p:txBody>
              <a:bodyPr wrap="none" anchor="ctr"/>
              <a:lstStyle/>
              <a:p>
                <a:endParaRPr lang="en-US"/>
              </a:p>
            </p:txBody>
          </p:sp>
          <p:sp>
            <p:nvSpPr>
              <p:cNvPr id="93" name="Line 15"/>
              <p:cNvSpPr>
                <a:spLocks noChangeShapeType="1"/>
              </p:cNvSpPr>
              <p:nvPr/>
            </p:nvSpPr>
            <p:spPr bwMode="auto">
              <a:xfrm>
                <a:off x="1684" y="3122"/>
                <a:ext cx="0" cy="127"/>
              </a:xfrm>
              <a:prstGeom prst="line">
                <a:avLst/>
              </a:prstGeom>
              <a:noFill/>
              <a:ln w="25400">
                <a:solidFill>
                  <a:schemeClr val="tx1"/>
                </a:solidFill>
                <a:round/>
                <a:headEnd/>
                <a:tailEnd type="triangle" w="med" len="med"/>
              </a:ln>
              <a:effectLst/>
            </p:spPr>
            <p:txBody>
              <a:bodyPr wrap="none" anchor="ctr"/>
              <a:lstStyle/>
              <a:p>
                <a:endParaRPr lang="en-US"/>
              </a:p>
            </p:txBody>
          </p:sp>
        </p:grpSp>
        <p:sp>
          <p:nvSpPr>
            <p:cNvPr id="8" name="Rectangle 17"/>
            <p:cNvSpPr>
              <a:spLocks noChangeArrowheads="1"/>
            </p:cNvSpPr>
            <p:nvPr/>
          </p:nvSpPr>
          <p:spPr bwMode="auto">
            <a:xfrm>
              <a:off x="1044" y="3848"/>
              <a:ext cx="1331" cy="231"/>
            </a:xfrm>
            <a:prstGeom prst="rect">
              <a:avLst/>
            </a:prstGeom>
            <a:noFill/>
            <a:ln w="12700">
              <a:noFill/>
              <a:miter lim="800000"/>
              <a:headEnd/>
              <a:tailEnd/>
            </a:ln>
            <a:effectLst/>
          </p:spPr>
          <p:txBody>
            <a:bodyPr wrap="none" lIns="90488" tIns="44450" rIns="90488" bIns="44450">
              <a:spAutoFit/>
            </a:bodyPr>
            <a:lstStyle/>
            <a:p>
              <a:r>
                <a:rPr lang="en-US" b="1" dirty="0">
                  <a:latin typeface="Courier New" pitchFamily="49" charset="0"/>
                </a:rPr>
                <a:t>add r3, r1, r2</a:t>
              </a:r>
            </a:p>
          </p:txBody>
        </p:sp>
        <p:sp>
          <p:nvSpPr>
            <p:cNvPr id="9" name="Rectangle 18"/>
            <p:cNvSpPr>
              <a:spLocks noChangeArrowheads="1"/>
            </p:cNvSpPr>
            <p:nvPr/>
          </p:nvSpPr>
          <p:spPr bwMode="auto">
            <a:xfrm>
              <a:off x="1078" y="1574"/>
              <a:ext cx="1185" cy="522"/>
            </a:xfrm>
            <a:prstGeom prst="rect">
              <a:avLst/>
            </a:prstGeom>
            <a:noFill/>
            <a:ln w="12700">
              <a:noFill/>
              <a:miter lim="800000"/>
              <a:headEnd/>
              <a:tailEnd/>
            </a:ln>
            <a:effectLst/>
          </p:spPr>
          <p:txBody>
            <a:bodyPr wrap="none" lIns="90488" tIns="44450" rIns="90488" bIns="44450">
              <a:spAutoFit/>
            </a:bodyPr>
            <a:lstStyle/>
            <a:p>
              <a:pPr algn="ctr"/>
              <a:r>
                <a:rPr lang="en-US" sz="2400" b="1" dirty="0"/>
                <a:t>SCALAR</a:t>
              </a:r>
            </a:p>
            <a:p>
              <a:pPr algn="ctr"/>
              <a:r>
                <a:rPr lang="en-US" sz="2400" b="1" dirty="0"/>
                <a:t>(1 </a:t>
              </a:r>
              <a:r>
                <a:rPr lang="en-US" sz="2400" b="1" dirty="0" smtClean="0"/>
                <a:t>operation)</a:t>
              </a:r>
              <a:endParaRPr lang="en-US" sz="2400" b="1" dirty="0">
                <a:solidFill>
                  <a:srgbClr val="009900"/>
                </a:solidFill>
              </a:endParaRPr>
            </a:p>
          </p:txBody>
        </p:sp>
        <p:sp>
          <p:nvSpPr>
            <p:cNvPr id="10" name="Rectangle 19"/>
            <p:cNvSpPr>
              <a:spLocks noChangeArrowheads="1"/>
            </p:cNvSpPr>
            <p:nvPr/>
          </p:nvSpPr>
          <p:spPr bwMode="auto">
            <a:xfrm>
              <a:off x="2697" y="1452"/>
              <a:ext cx="1723" cy="2748"/>
            </a:xfrm>
            <a:prstGeom prst="rect">
              <a:avLst/>
            </a:prstGeom>
            <a:noFill/>
            <a:ln w="25400">
              <a:solidFill>
                <a:schemeClr val="tx1"/>
              </a:solidFill>
              <a:miter lim="800000"/>
              <a:headEnd/>
              <a:tailEnd/>
            </a:ln>
            <a:effectLst/>
          </p:spPr>
          <p:txBody>
            <a:bodyPr wrap="none" anchor="ctr"/>
            <a:lstStyle/>
            <a:p>
              <a:endParaRPr lang="en-US"/>
            </a:p>
          </p:txBody>
        </p:sp>
        <p:grpSp>
          <p:nvGrpSpPr>
            <p:cNvPr id="11" name="Group 89"/>
            <p:cNvGrpSpPr>
              <a:grpSpLocks/>
            </p:cNvGrpSpPr>
            <p:nvPr/>
          </p:nvGrpSpPr>
          <p:grpSpPr bwMode="auto">
            <a:xfrm>
              <a:off x="3131" y="2364"/>
              <a:ext cx="997" cy="1332"/>
              <a:chOff x="3131" y="2364"/>
              <a:chExt cx="997" cy="1332"/>
            </a:xfrm>
          </p:grpSpPr>
          <p:grpSp>
            <p:nvGrpSpPr>
              <p:cNvPr id="14" name="Group 27"/>
              <p:cNvGrpSpPr>
                <a:grpSpLocks/>
              </p:cNvGrpSpPr>
              <p:nvPr/>
            </p:nvGrpSpPr>
            <p:grpSpPr bwMode="auto">
              <a:xfrm>
                <a:off x="3383" y="2364"/>
                <a:ext cx="616" cy="904"/>
                <a:chOff x="3383" y="2364"/>
                <a:chExt cx="616" cy="904"/>
              </a:xfrm>
            </p:grpSpPr>
            <p:sp>
              <p:nvSpPr>
                <p:cNvPr id="76" name="Oval 20"/>
                <p:cNvSpPr>
                  <a:spLocks noChangeArrowheads="1"/>
                </p:cNvSpPr>
                <p:nvPr/>
              </p:nvSpPr>
              <p:spPr bwMode="auto">
                <a:xfrm>
                  <a:off x="3623" y="2748"/>
                  <a:ext cx="136" cy="136"/>
                </a:xfrm>
                <a:prstGeom prst="ellipse">
                  <a:avLst/>
                </a:prstGeom>
                <a:solidFill>
                  <a:schemeClr val="accent1"/>
                </a:solidFill>
                <a:ln w="25400">
                  <a:solidFill>
                    <a:schemeClr val="tx1"/>
                  </a:solidFill>
                  <a:round/>
                  <a:headEnd/>
                  <a:tailEnd/>
                </a:ln>
                <a:effectLst/>
              </p:spPr>
              <p:txBody>
                <a:bodyPr wrap="none" anchor="ctr"/>
                <a:lstStyle/>
                <a:p>
                  <a:endParaRPr lang="en-US"/>
                </a:p>
              </p:txBody>
            </p:sp>
            <p:sp>
              <p:nvSpPr>
                <p:cNvPr id="77" name="Rectangle 21"/>
                <p:cNvSpPr>
                  <a:spLocks noChangeArrowheads="1"/>
                </p:cNvSpPr>
                <p:nvPr/>
              </p:nvSpPr>
              <p:spPr bwMode="auto">
                <a:xfrm>
                  <a:off x="3383" y="2364"/>
                  <a:ext cx="232" cy="232"/>
                </a:xfrm>
                <a:prstGeom prst="rect">
                  <a:avLst/>
                </a:prstGeom>
                <a:solidFill>
                  <a:schemeClr val="accent1"/>
                </a:solidFill>
                <a:ln w="25400">
                  <a:solidFill>
                    <a:schemeClr val="tx1"/>
                  </a:solidFill>
                  <a:miter lim="800000"/>
                  <a:headEnd/>
                  <a:tailEnd/>
                </a:ln>
                <a:effectLst/>
              </p:spPr>
              <p:txBody>
                <a:bodyPr wrap="none" anchor="ctr"/>
                <a:lstStyle/>
                <a:p>
                  <a:endParaRPr lang="en-US"/>
                </a:p>
              </p:txBody>
            </p:sp>
            <p:sp>
              <p:nvSpPr>
                <p:cNvPr id="78" name="Rectangle 22"/>
                <p:cNvSpPr>
                  <a:spLocks noChangeArrowheads="1"/>
                </p:cNvSpPr>
                <p:nvPr/>
              </p:nvSpPr>
              <p:spPr bwMode="auto">
                <a:xfrm>
                  <a:off x="3767" y="2364"/>
                  <a:ext cx="232" cy="232"/>
                </a:xfrm>
                <a:prstGeom prst="rect">
                  <a:avLst/>
                </a:prstGeom>
                <a:solidFill>
                  <a:schemeClr val="accent1"/>
                </a:solidFill>
                <a:ln w="25400">
                  <a:solidFill>
                    <a:schemeClr val="tx1"/>
                  </a:solidFill>
                  <a:miter lim="800000"/>
                  <a:headEnd/>
                  <a:tailEnd/>
                </a:ln>
                <a:effectLst/>
              </p:spPr>
              <p:txBody>
                <a:bodyPr wrap="none" anchor="ctr"/>
                <a:lstStyle/>
                <a:p>
                  <a:endParaRPr lang="en-US"/>
                </a:p>
              </p:txBody>
            </p:sp>
            <p:sp>
              <p:nvSpPr>
                <p:cNvPr id="79" name="Rectangle 23"/>
                <p:cNvSpPr>
                  <a:spLocks noChangeArrowheads="1"/>
                </p:cNvSpPr>
                <p:nvPr/>
              </p:nvSpPr>
              <p:spPr bwMode="auto">
                <a:xfrm>
                  <a:off x="3575" y="3036"/>
                  <a:ext cx="232" cy="232"/>
                </a:xfrm>
                <a:prstGeom prst="rect">
                  <a:avLst/>
                </a:prstGeom>
                <a:solidFill>
                  <a:schemeClr val="accent1"/>
                </a:solidFill>
                <a:ln w="25400">
                  <a:solidFill>
                    <a:schemeClr val="tx1"/>
                  </a:solidFill>
                  <a:miter lim="800000"/>
                  <a:headEnd/>
                  <a:tailEnd/>
                </a:ln>
                <a:effectLst/>
              </p:spPr>
              <p:txBody>
                <a:bodyPr wrap="none" anchor="ctr"/>
                <a:lstStyle/>
                <a:p>
                  <a:endParaRPr lang="en-US"/>
                </a:p>
              </p:txBody>
            </p:sp>
            <p:sp>
              <p:nvSpPr>
                <p:cNvPr id="80" name="Line 24"/>
                <p:cNvSpPr>
                  <a:spLocks noChangeShapeType="1"/>
                </p:cNvSpPr>
                <p:nvPr/>
              </p:nvSpPr>
              <p:spPr bwMode="auto">
                <a:xfrm>
                  <a:off x="3555" y="2609"/>
                  <a:ext cx="93" cy="127"/>
                </a:xfrm>
                <a:prstGeom prst="line">
                  <a:avLst/>
                </a:prstGeom>
                <a:noFill/>
                <a:ln w="25400">
                  <a:solidFill>
                    <a:schemeClr val="tx1"/>
                  </a:solidFill>
                  <a:round/>
                  <a:headEnd/>
                  <a:tailEnd type="triangle" w="med" len="med"/>
                </a:ln>
                <a:effectLst/>
              </p:spPr>
              <p:txBody>
                <a:bodyPr wrap="none" anchor="ctr"/>
                <a:lstStyle/>
                <a:p>
                  <a:endParaRPr lang="en-US"/>
                </a:p>
              </p:txBody>
            </p:sp>
            <p:sp>
              <p:nvSpPr>
                <p:cNvPr id="81" name="Line 25"/>
                <p:cNvSpPr>
                  <a:spLocks noChangeShapeType="1"/>
                </p:cNvSpPr>
                <p:nvPr/>
              </p:nvSpPr>
              <p:spPr bwMode="auto">
                <a:xfrm flipH="1">
                  <a:off x="3736" y="2609"/>
                  <a:ext cx="105" cy="127"/>
                </a:xfrm>
                <a:prstGeom prst="line">
                  <a:avLst/>
                </a:prstGeom>
                <a:noFill/>
                <a:ln w="25400">
                  <a:solidFill>
                    <a:schemeClr val="tx1"/>
                  </a:solidFill>
                  <a:round/>
                  <a:headEnd/>
                  <a:tailEnd type="triangle" w="med" len="med"/>
                </a:ln>
                <a:effectLst/>
              </p:spPr>
              <p:txBody>
                <a:bodyPr wrap="none" anchor="ctr"/>
                <a:lstStyle/>
                <a:p>
                  <a:endParaRPr lang="en-US"/>
                </a:p>
              </p:txBody>
            </p:sp>
            <p:sp>
              <p:nvSpPr>
                <p:cNvPr id="82" name="Line 26"/>
                <p:cNvSpPr>
                  <a:spLocks noChangeShapeType="1"/>
                </p:cNvSpPr>
                <p:nvPr/>
              </p:nvSpPr>
              <p:spPr bwMode="auto">
                <a:xfrm>
                  <a:off x="3691" y="2897"/>
                  <a:ext cx="0" cy="127"/>
                </a:xfrm>
                <a:prstGeom prst="line">
                  <a:avLst/>
                </a:prstGeom>
                <a:noFill/>
                <a:ln w="25400">
                  <a:solidFill>
                    <a:schemeClr val="tx1"/>
                  </a:solidFill>
                  <a:round/>
                  <a:headEnd/>
                  <a:tailEnd type="triangle" w="med" len="med"/>
                </a:ln>
                <a:effectLst/>
              </p:spPr>
              <p:txBody>
                <a:bodyPr wrap="none" anchor="ctr"/>
                <a:lstStyle/>
                <a:p>
                  <a:endParaRPr lang="en-US"/>
                </a:p>
              </p:txBody>
            </p:sp>
          </p:grpSp>
          <p:grpSp>
            <p:nvGrpSpPr>
              <p:cNvPr id="15" name="Group 35"/>
              <p:cNvGrpSpPr>
                <a:grpSpLocks/>
              </p:cNvGrpSpPr>
              <p:nvPr/>
            </p:nvGrpSpPr>
            <p:grpSpPr bwMode="auto">
              <a:xfrm>
                <a:off x="3358" y="2389"/>
                <a:ext cx="616" cy="904"/>
                <a:chOff x="3358" y="2389"/>
                <a:chExt cx="616" cy="904"/>
              </a:xfrm>
            </p:grpSpPr>
            <p:sp>
              <p:nvSpPr>
                <p:cNvPr id="69" name="Oval 28"/>
                <p:cNvSpPr>
                  <a:spLocks noChangeArrowheads="1"/>
                </p:cNvSpPr>
                <p:nvPr/>
              </p:nvSpPr>
              <p:spPr bwMode="auto">
                <a:xfrm>
                  <a:off x="3598" y="2773"/>
                  <a:ext cx="136" cy="136"/>
                </a:xfrm>
                <a:prstGeom prst="ellipse">
                  <a:avLst/>
                </a:prstGeom>
                <a:solidFill>
                  <a:schemeClr val="accent1"/>
                </a:solidFill>
                <a:ln w="25400">
                  <a:solidFill>
                    <a:schemeClr val="tx1"/>
                  </a:solidFill>
                  <a:round/>
                  <a:headEnd/>
                  <a:tailEnd/>
                </a:ln>
                <a:effectLst/>
              </p:spPr>
              <p:txBody>
                <a:bodyPr wrap="none" anchor="ctr"/>
                <a:lstStyle/>
                <a:p>
                  <a:endParaRPr lang="en-US"/>
                </a:p>
              </p:txBody>
            </p:sp>
            <p:sp>
              <p:nvSpPr>
                <p:cNvPr id="70" name="Rectangle 29"/>
                <p:cNvSpPr>
                  <a:spLocks noChangeArrowheads="1"/>
                </p:cNvSpPr>
                <p:nvPr/>
              </p:nvSpPr>
              <p:spPr bwMode="auto">
                <a:xfrm>
                  <a:off x="3358" y="2389"/>
                  <a:ext cx="232" cy="232"/>
                </a:xfrm>
                <a:prstGeom prst="rect">
                  <a:avLst/>
                </a:prstGeom>
                <a:solidFill>
                  <a:schemeClr val="accent1"/>
                </a:solidFill>
                <a:ln w="25400">
                  <a:solidFill>
                    <a:schemeClr val="tx1"/>
                  </a:solidFill>
                  <a:miter lim="800000"/>
                  <a:headEnd/>
                  <a:tailEnd/>
                </a:ln>
                <a:effectLst/>
              </p:spPr>
              <p:txBody>
                <a:bodyPr wrap="none" anchor="ctr"/>
                <a:lstStyle/>
                <a:p>
                  <a:endParaRPr lang="en-US"/>
                </a:p>
              </p:txBody>
            </p:sp>
            <p:sp>
              <p:nvSpPr>
                <p:cNvPr id="71" name="Rectangle 30"/>
                <p:cNvSpPr>
                  <a:spLocks noChangeArrowheads="1"/>
                </p:cNvSpPr>
                <p:nvPr/>
              </p:nvSpPr>
              <p:spPr bwMode="auto">
                <a:xfrm>
                  <a:off x="3742" y="2389"/>
                  <a:ext cx="232" cy="232"/>
                </a:xfrm>
                <a:prstGeom prst="rect">
                  <a:avLst/>
                </a:prstGeom>
                <a:solidFill>
                  <a:schemeClr val="accent1"/>
                </a:solidFill>
                <a:ln w="25400">
                  <a:solidFill>
                    <a:schemeClr val="tx1"/>
                  </a:solidFill>
                  <a:miter lim="800000"/>
                  <a:headEnd/>
                  <a:tailEnd/>
                </a:ln>
                <a:effectLst/>
              </p:spPr>
              <p:txBody>
                <a:bodyPr wrap="none" anchor="ctr"/>
                <a:lstStyle/>
                <a:p>
                  <a:endParaRPr lang="en-US"/>
                </a:p>
              </p:txBody>
            </p:sp>
            <p:sp>
              <p:nvSpPr>
                <p:cNvPr id="72" name="Rectangle 31"/>
                <p:cNvSpPr>
                  <a:spLocks noChangeArrowheads="1"/>
                </p:cNvSpPr>
                <p:nvPr/>
              </p:nvSpPr>
              <p:spPr bwMode="auto">
                <a:xfrm>
                  <a:off x="3550" y="3061"/>
                  <a:ext cx="232" cy="232"/>
                </a:xfrm>
                <a:prstGeom prst="rect">
                  <a:avLst/>
                </a:prstGeom>
                <a:solidFill>
                  <a:schemeClr val="accent1"/>
                </a:solidFill>
                <a:ln w="25400">
                  <a:solidFill>
                    <a:schemeClr val="tx1"/>
                  </a:solidFill>
                  <a:miter lim="800000"/>
                  <a:headEnd/>
                  <a:tailEnd/>
                </a:ln>
                <a:effectLst/>
              </p:spPr>
              <p:txBody>
                <a:bodyPr wrap="none" anchor="ctr"/>
                <a:lstStyle/>
                <a:p>
                  <a:endParaRPr lang="en-US"/>
                </a:p>
              </p:txBody>
            </p:sp>
            <p:sp>
              <p:nvSpPr>
                <p:cNvPr id="73" name="Line 32"/>
                <p:cNvSpPr>
                  <a:spLocks noChangeShapeType="1"/>
                </p:cNvSpPr>
                <p:nvPr/>
              </p:nvSpPr>
              <p:spPr bwMode="auto">
                <a:xfrm>
                  <a:off x="3530" y="2634"/>
                  <a:ext cx="93" cy="127"/>
                </a:xfrm>
                <a:prstGeom prst="line">
                  <a:avLst/>
                </a:prstGeom>
                <a:noFill/>
                <a:ln w="25400">
                  <a:solidFill>
                    <a:schemeClr val="tx1"/>
                  </a:solidFill>
                  <a:round/>
                  <a:headEnd/>
                  <a:tailEnd type="triangle" w="med" len="med"/>
                </a:ln>
                <a:effectLst/>
              </p:spPr>
              <p:txBody>
                <a:bodyPr wrap="none" anchor="ctr"/>
                <a:lstStyle/>
                <a:p>
                  <a:endParaRPr lang="en-US"/>
                </a:p>
              </p:txBody>
            </p:sp>
            <p:sp>
              <p:nvSpPr>
                <p:cNvPr id="74" name="Line 33"/>
                <p:cNvSpPr>
                  <a:spLocks noChangeShapeType="1"/>
                </p:cNvSpPr>
                <p:nvPr/>
              </p:nvSpPr>
              <p:spPr bwMode="auto">
                <a:xfrm flipH="1">
                  <a:off x="3711" y="2634"/>
                  <a:ext cx="105" cy="127"/>
                </a:xfrm>
                <a:prstGeom prst="line">
                  <a:avLst/>
                </a:prstGeom>
                <a:noFill/>
                <a:ln w="25400">
                  <a:solidFill>
                    <a:schemeClr val="tx1"/>
                  </a:solidFill>
                  <a:round/>
                  <a:headEnd/>
                  <a:tailEnd type="triangle" w="med" len="med"/>
                </a:ln>
                <a:effectLst/>
              </p:spPr>
              <p:txBody>
                <a:bodyPr wrap="none" anchor="ctr"/>
                <a:lstStyle/>
                <a:p>
                  <a:endParaRPr lang="en-US"/>
                </a:p>
              </p:txBody>
            </p:sp>
            <p:sp>
              <p:nvSpPr>
                <p:cNvPr id="75" name="Line 34"/>
                <p:cNvSpPr>
                  <a:spLocks noChangeShapeType="1"/>
                </p:cNvSpPr>
                <p:nvPr/>
              </p:nvSpPr>
              <p:spPr bwMode="auto">
                <a:xfrm>
                  <a:off x="3666" y="2922"/>
                  <a:ext cx="0" cy="127"/>
                </a:xfrm>
                <a:prstGeom prst="line">
                  <a:avLst/>
                </a:prstGeom>
                <a:noFill/>
                <a:ln w="25400">
                  <a:solidFill>
                    <a:schemeClr val="tx1"/>
                  </a:solidFill>
                  <a:round/>
                  <a:headEnd/>
                  <a:tailEnd type="triangle" w="med" len="med"/>
                </a:ln>
                <a:effectLst/>
              </p:spPr>
              <p:txBody>
                <a:bodyPr wrap="none" anchor="ctr"/>
                <a:lstStyle/>
                <a:p>
                  <a:endParaRPr lang="en-US"/>
                </a:p>
              </p:txBody>
            </p:sp>
          </p:grpSp>
          <p:grpSp>
            <p:nvGrpSpPr>
              <p:cNvPr id="16" name="Group 43"/>
              <p:cNvGrpSpPr>
                <a:grpSpLocks/>
              </p:cNvGrpSpPr>
              <p:nvPr/>
            </p:nvGrpSpPr>
            <p:grpSpPr bwMode="auto">
              <a:xfrm>
                <a:off x="3323" y="2414"/>
                <a:ext cx="616" cy="904"/>
                <a:chOff x="3323" y="2414"/>
                <a:chExt cx="616" cy="904"/>
              </a:xfrm>
            </p:grpSpPr>
            <p:sp>
              <p:nvSpPr>
                <p:cNvPr id="62" name="Oval 36"/>
                <p:cNvSpPr>
                  <a:spLocks noChangeArrowheads="1"/>
                </p:cNvSpPr>
                <p:nvPr/>
              </p:nvSpPr>
              <p:spPr bwMode="auto">
                <a:xfrm>
                  <a:off x="3563" y="2798"/>
                  <a:ext cx="136" cy="136"/>
                </a:xfrm>
                <a:prstGeom prst="ellipse">
                  <a:avLst/>
                </a:prstGeom>
                <a:solidFill>
                  <a:schemeClr val="accent1"/>
                </a:solidFill>
                <a:ln w="25400">
                  <a:solidFill>
                    <a:schemeClr val="tx1"/>
                  </a:solidFill>
                  <a:round/>
                  <a:headEnd/>
                  <a:tailEnd/>
                </a:ln>
                <a:effectLst/>
              </p:spPr>
              <p:txBody>
                <a:bodyPr wrap="none" anchor="ctr"/>
                <a:lstStyle/>
                <a:p>
                  <a:endParaRPr lang="en-US"/>
                </a:p>
              </p:txBody>
            </p:sp>
            <p:sp>
              <p:nvSpPr>
                <p:cNvPr id="63" name="Rectangle 37"/>
                <p:cNvSpPr>
                  <a:spLocks noChangeArrowheads="1"/>
                </p:cNvSpPr>
                <p:nvPr/>
              </p:nvSpPr>
              <p:spPr bwMode="auto">
                <a:xfrm>
                  <a:off x="3323" y="2414"/>
                  <a:ext cx="232" cy="232"/>
                </a:xfrm>
                <a:prstGeom prst="rect">
                  <a:avLst/>
                </a:prstGeom>
                <a:solidFill>
                  <a:schemeClr val="accent1"/>
                </a:solidFill>
                <a:ln w="25400">
                  <a:solidFill>
                    <a:schemeClr val="tx1"/>
                  </a:solidFill>
                  <a:miter lim="800000"/>
                  <a:headEnd/>
                  <a:tailEnd/>
                </a:ln>
                <a:effectLst/>
              </p:spPr>
              <p:txBody>
                <a:bodyPr wrap="none" anchor="ctr"/>
                <a:lstStyle/>
                <a:p>
                  <a:endParaRPr lang="en-US"/>
                </a:p>
              </p:txBody>
            </p:sp>
            <p:sp>
              <p:nvSpPr>
                <p:cNvPr id="64" name="Rectangle 38"/>
                <p:cNvSpPr>
                  <a:spLocks noChangeArrowheads="1"/>
                </p:cNvSpPr>
                <p:nvPr/>
              </p:nvSpPr>
              <p:spPr bwMode="auto">
                <a:xfrm>
                  <a:off x="3707" y="2414"/>
                  <a:ext cx="232" cy="232"/>
                </a:xfrm>
                <a:prstGeom prst="rect">
                  <a:avLst/>
                </a:prstGeom>
                <a:solidFill>
                  <a:schemeClr val="accent1"/>
                </a:solidFill>
                <a:ln w="25400">
                  <a:solidFill>
                    <a:schemeClr val="tx1"/>
                  </a:solidFill>
                  <a:miter lim="800000"/>
                  <a:headEnd/>
                  <a:tailEnd/>
                </a:ln>
                <a:effectLst/>
              </p:spPr>
              <p:txBody>
                <a:bodyPr wrap="none" anchor="ctr"/>
                <a:lstStyle/>
                <a:p>
                  <a:endParaRPr lang="en-US"/>
                </a:p>
              </p:txBody>
            </p:sp>
            <p:sp>
              <p:nvSpPr>
                <p:cNvPr id="65" name="Rectangle 39"/>
                <p:cNvSpPr>
                  <a:spLocks noChangeArrowheads="1"/>
                </p:cNvSpPr>
                <p:nvPr/>
              </p:nvSpPr>
              <p:spPr bwMode="auto">
                <a:xfrm>
                  <a:off x="3515" y="3086"/>
                  <a:ext cx="232" cy="232"/>
                </a:xfrm>
                <a:prstGeom prst="rect">
                  <a:avLst/>
                </a:prstGeom>
                <a:solidFill>
                  <a:schemeClr val="accent1"/>
                </a:solidFill>
                <a:ln w="25400">
                  <a:solidFill>
                    <a:schemeClr val="tx1"/>
                  </a:solidFill>
                  <a:miter lim="800000"/>
                  <a:headEnd/>
                  <a:tailEnd/>
                </a:ln>
                <a:effectLst/>
              </p:spPr>
              <p:txBody>
                <a:bodyPr wrap="none" anchor="ctr"/>
                <a:lstStyle/>
                <a:p>
                  <a:endParaRPr lang="en-US"/>
                </a:p>
              </p:txBody>
            </p:sp>
            <p:sp>
              <p:nvSpPr>
                <p:cNvPr id="66" name="Line 40"/>
                <p:cNvSpPr>
                  <a:spLocks noChangeShapeType="1"/>
                </p:cNvSpPr>
                <p:nvPr/>
              </p:nvSpPr>
              <p:spPr bwMode="auto">
                <a:xfrm>
                  <a:off x="3495" y="2659"/>
                  <a:ext cx="93" cy="127"/>
                </a:xfrm>
                <a:prstGeom prst="line">
                  <a:avLst/>
                </a:prstGeom>
                <a:noFill/>
                <a:ln w="25400">
                  <a:solidFill>
                    <a:schemeClr val="tx1"/>
                  </a:solidFill>
                  <a:round/>
                  <a:headEnd/>
                  <a:tailEnd type="triangle" w="med" len="med"/>
                </a:ln>
                <a:effectLst/>
              </p:spPr>
              <p:txBody>
                <a:bodyPr wrap="none" anchor="ctr"/>
                <a:lstStyle/>
                <a:p>
                  <a:endParaRPr lang="en-US"/>
                </a:p>
              </p:txBody>
            </p:sp>
            <p:sp>
              <p:nvSpPr>
                <p:cNvPr id="67" name="Line 41"/>
                <p:cNvSpPr>
                  <a:spLocks noChangeShapeType="1"/>
                </p:cNvSpPr>
                <p:nvPr/>
              </p:nvSpPr>
              <p:spPr bwMode="auto">
                <a:xfrm flipH="1">
                  <a:off x="3676" y="2659"/>
                  <a:ext cx="105" cy="127"/>
                </a:xfrm>
                <a:prstGeom prst="line">
                  <a:avLst/>
                </a:prstGeom>
                <a:noFill/>
                <a:ln w="25400">
                  <a:solidFill>
                    <a:schemeClr val="tx1"/>
                  </a:solidFill>
                  <a:round/>
                  <a:headEnd/>
                  <a:tailEnd type="triangle" w="med" len="med"/>
                </a:ln>
                <a:effectLst/>
              </p:spPr>
              <p:txBody>
                <a:bodyPr wrap="none" anchor="ctr"/>
                <a:lstStyle/>
                <a:p>
                  <a:endParaRPr lang="en-US"/>
                </a:p>
              </p:txBody>
            </p:sp>
            <p:sp>
              <p:nvSpPr>
                <p:cNvPr id="68" name="Line 42"/>
                <p:cNvSpPr>
                  <a:spLocks noChangeShapeType="1"/>
                </p:cNvSpPr>
                <p:nvPr/>
              </p:nvSpPr>
              <p:spPr bwMode="auto">
                <a:xfrm>
                  <a:off x="3631" y="2947"/>
                  <a:ext cx="0" cy="127"/>
                </a:xfrm>
                <a:prstGeom prst="line">
                  <a:avLst/>
                </a:prstGeom>
                <a:noFill/>
                <a:ln w="25400">
                  <a:solidFill>
                    <a:schemeClr val="tx1"/>
                  </a:solidFill>
                  <a:round/>
                  <a:headEnd/>
                  <a:tailEnd type="triangle" w="med" len="med"/>
                </a:ln>
                <a:effectLst/>
              </p:spPr>
              <p:txBody>
                <a:bodyPr wrap="none" anchor="ctr"/>
                <a:lstStyle/>
                <a:p>
                  <a:endParaRPr lang="en-US"/>
                </a:p>
              </p:txBody>
            </p:sp>
          </p:grpSp>
          <p:grpSp>
            <p:nvGrpSpPr>
              <p:cNvPr id="17" name="Group 51"/>
              <p:cNvGrpSpPr>
                <a:grpSpLocks/>
              </p:cNvGrpSpPr>
              <p:nvPr/>
            </p:nvGrpSpPr>
            <p:grpSpPr bwMode="auto">
              <a:xfrm>
                <a:off x="3293" y="2449"/>
                <a:ext cx="616" cy="904"/>
                <a:chOff x="3293" y="2449"/>
                <a:chExt cx="616" cy="904"/>
              </a:xfrm>
            </p:grpSpPr>
            <p:sp>
              <p:nvSpPr>
                <p:cNvPr id="55" name="Oval 44"/>
                <p:cNvSpPr>
                  <a:spLocks noChangeArrowheads="1"/>
                </p:cNvSpPr>
                <p:nvPr/>
              </p:nvSpPr>
              <p:spPr bwMode="auto">
                <a:xfrm>
                  <a:off x="3533" y="2833"/>
                  <a:ext cx="136" cy="136"/>
                </a:xfrm>
                <a:prstGeom prst="ellipse">
                  <a:avLst/>
                </a:prstGeom>
                <a:solidFill>
                  <a:schemeClr val="accent1"/>
                </a:solidFill>
                <a:ln w="25400">
                  <a:solidFill>
                    <a:schemeClr val="tx1"/>
                  </a:solidFill>
                  <a:round/>
                  <a:headEnd/>
                  <a:tailEnd/>
                </a:ln>
                <a:effectLst/>
              </p:spPr>
              <p:txBody>
                <a:bodyPr wrap="none" anchor="ctr"/>
                <a:lstStyle/>
                <a:p>
                  <a:endParaRPr lang="en-US"/>
                </a:p>
              </p:txBody>
            </p:sp>
            <p:sp>
              <p:nvSpPr>
                <p:cNvPr id="56" name="Rectangle 45"/>
                <p:cNvSpPr>
                  <a:spLocks noChangeArrowheads="1"/>
                </p:cNvSpPr>
                <p:nvPr/>
              </p:nvSpPr>
              <p:spPr bwMode="auto">
                <a:xfrm>
                  <a:off x="3293" y="2449"/>
                  <a:ext cx="232" cy="232"/>
                </a:xfrm>
                <a:prstGeom prst="rect">
                  <a:avLst/>
                </a:prstGeom>
                <a:solidFill>
                  <a:schemeClr val="accent1"/>
                </a:solidFill>
                <a:ln w="25400">
                  <a:solidFill>
                    <a:schemeClr val="tx1"/>
                  </a:solidFill>
                  <a:miter lim="800000"/>
                  <a:headEnd/>
                  <a:tailEnd/>
                </a:ln>
                <a:effectLst/>
              </p:spPr>
              <p:txBody>
                <a:bodyPr wrap="none" anchor="ctr"/>
                <a:lstStyle/>
                <a:p>
                  <a:endParaRPr lang="en-US"/>
                </a:p>
              </p:txBody>
            </p:sp>
            <p:sp>
              <p:nvSpPr>
                <p:cNvPr id="57" name="Rectangle 46"/>
                <p:cNvSpPr>
                  <a:spLocks noChangeArrowheads="1"/>
                </p:cNvSpPr>
                <p:nvPr/>
              </p:nvSpPr>
              <p:spPr bwMode="auto">
                <a:xfrm>
                  <a:off x="3677" y="2449"/>
                  <a:ext cx="232" cy="232"/>
                </a:xfrm>
                <a:prstGeom prst="rect">
                  <a:avLst/>
                </a:prstGeom>
                <a:solidFill>
                  <a:schemeClr val="accent1"/>
                </a:solidFill>
                <a:ln w="25400">
                  <a:solidFill>
                    <a:schemeClr val="tx1"/>
                  </a:solidFill>
                  <a:miter lim="800000"/>
                  <a:headEnd/>
                  <a:tailEnd/>
                </a:ln>
                <a:effectLst/>
              </p:spPr>
              <p:txBody>
                <a:bodyPr wrap="none" anchor="ctr"/>
                <a:lstStyle/>
                <a:p>
                  <a:endParaRPr lang="en-US"/>
                </a:p>
              </p:txBody>
            </p:sp>
            <p:sp>
              <p:nvSpPr>
                <p:cNvPr id="58" name="Rectangle 47"/>
                <p:cNvSpPr>
                  <a:spLocks noChangeArrowheads="1"/>
                </p:cNvSpPr>
                <p:nvPr/>
              </p:nvSpPr>
              <p:spPr bwMode="auto">
                <a:xfrm>
                  <a:off x="3485" y="3121"/>
                  <a:ext cx="232" cy="232"/>
                </a:xfrm>
                <a:prstGeom prst="rect">
                  <a:avLst/>
                </a:prstGeom>
                <a:solidFill>
                  <a:schemeClr val="accent1"/>
                </a:solidFill>
                <a:ln w="25400">
                  <a:solidFill>
                    <a:schemeClr val="tx1"/>
                  </a:solidFill>
                  <a:miter lim="800000"/>
                  <a:headEnd/>
                  <a:tailEnd/>
                </a:ln>
                <a:effectLst/>
              </p:spPr>
              <p:txBody>
                <a:bodyPr wrap="none" anchor="ctr"/>
                <a:lstStyle/>
                <a:p>
                  <a:endParaRPr lang="en-US"/>
                </a:p>
              </p:txBody>
            </p:sp>
            <p:sp>
              <p:nvSpPr>
                <p:cNvPr id="59" name="Line 48"/>
                <p:cNvSpPr>
                  <a:spLocks noChangeShapeType="1"/>
                </p:cNvSpPr>
                <p:nvPr/>
              </p:nvSpPr>
              <p:spPr bwMode="auto">
                <a:xfrm>
                  <a:off x="3465" y="2694"/>
                  <a:ext cx="93" cy="127"/>
                </a:xfrm>
                <a:prstGeom prst="line">
                  <a:avLst/>
                </a:prstGeom>
                <a:noFill/>
                <a:ln w="25400">
                  <a:solidFill>
                    <a:schemeClr val="tx1"/>
                  </a:solidFill>
                  <a:round/>
                  <a:headEnd/>
                  <a:tailEnd type="triangle" w="med" len="med"/>
                </a:ln>
                <a:effectLst/>
              </p:spPr>
              <p:txBody>
                <a:bodyPr wrap="none" anchor="ctr"/>
                <a:lstStyle/>
                <a:p>
                  <a:endParaRPr lang="en-US"/>
                </a:p>
              </p:txBody>
            </p:sp>
            <p:sp>
              <p:nvSpPr>
                <p:cNvPr id="60" name="Line 49"/>
                <p:cNvSpPr>
                  <a:spLocks noChangeShapeType="1"/>
                </p:cNvSpPr>
                <p:nvPr/>
              </p:nvSpPr>
              <p:spPr bwMode="auto">
                <a:xfrm flipH="1">
                  <a:off x="3646" y="2694"/>
                  <a:ext cx="105" cy="127"/>
                </a:xfrm>
                <a:prstGeom prst="line">
                  <a:avLst/>
                </a:prstGeom>
                <a:noFill/>
                <a:ln w="25400">
                  <a:solidFill>
                    <a:schemeClr val="tx1"/>
                  </a:solidFill>
                  <a:round/>
                  <a:headEnd/>
                  <a:tailEnd type="triangle" w="med" len="med"/>
                </a:ln>
                <a:effectLst/>
              </p:spPr>
              <p:txBody>
                <a:bodyPr wrap="none" anchor="ctr"/>
                <a:lstStyle/>
                <a:p>
                  <a:endParaRPr lang="en-US"/>
                </a:p>
              </p:txBody>
            </p:sp>
            <p:sp>
              <p:nvSpPr>
                <p:cNvPr id="61" name="Line 50"/>
                <p:cNvSpPr>
                  <a:spLocks noChangeShapeType="1"/>
                </p:cNvSpPr>
                <p:nvPr/>
              </p:nvSpPr>
              <p:spPr bwMode="auto">
                <a:xfrm>
                  <a:off x="3601" y="2982"/>
                  <a:ext cx="0" cy="127"/>
                </a:xfrm>
                <a:prstGeom prst="line">
                  <a:avLst/>
                </a:prstGeom>
                <a:noFill/>
                <a:ln w="25400">
                  <a:solidFill>
                    <a:schemeClr val="tx1"/>
                  </a:solidFill>
                  <a:round/>
                  <a:headEnd/>
                  <a:tailEnd type="triangle" w="med" len="med"/>
                </a:ln>
                <a:effectLst/>
              </p:spPr>
              <p:txBody>
                <a:bodyPr wrap="none" anchor="ctr"/>
                <a:lstStyle/>
                <a:p>
                  <a:endParaRPr lang="en-US"/>
                </a:p>
              </p:txBody>
            </p:sp>
          </p:grpSp>
          <p:grpSp>
            <p:nvGrpSpPr>
              <p:cNvPr id="18" name="Group 59"/>
              <p:cNvGrpSpPr>
                <a:grpSpLocks/>
              </p:cNvGrpSpPr>
              <p:nvPr/>
            </p:nvGrpSpPr>
            <p:grpSpPr bwMode="auto">
              <a:xfrm>
                <a:off x="3268" y="2479"/>
                <a:ext cx="616" cy="904"/>
                <a:chOff x="3268" y="2479"/>
                <a:chExt cx="616" cy="904"/>
              </a:xfrm>
            </p:grpSpPr>
            <p:sp>
              <p:nvSpPr>
                <p:cNvPr id="48" name="Oval 52"/>
                <p:cNvSpPr>
                  <a:spLocks noChangeArrowheads="1"/>
                </p:cNvSpPr>
                <p:nvPr/>
              </p:nvSpPr>
              <p:spPr bwMode="auto">
                <a:xfrm>
                  <a:off x="3508" y="2863"/>
                  <a:ext cx="136" cy="136"/>
                </a:xfrm>
                <a:prstGeom prst="ellipse">
                  <a:avLst/>
                </a:prstGeom>
                <a:solidFill>
                  <a:schemeClr val="accent1"/>
                </a:solidFill>
                <a:ln w="25400">
                  <a:solidFill>
                    <a:schemeClr val="tx1"/>
                  </a:solidFill>
                  <a:round/>
                  <a:headEnd/>
                  <a:tailEnd/>
                </a:ln>
                <a:effectLst/>
              </p:spPr>
              <p:txBody>
                <a:bodyPr wrap="none" anchor="ctr"/>
                <a:lstStyle/>
                <a:p>
                  <a:endParaRPr lang="en-US"/>
                </a:p>
              </p:txBody>
            </p:sp>
            <p:sp>
              <p:nvSpPr>
                <p:cNvPr id="49" name="Rectangle 53"/>
                <p:cNvSpPr>
                  <a:spLocks noChangeArrowheads="1"/>
                </p:cNvSpPr>
                <p:nvPr/>
              </p:nvSpPr>
              <p:spPr bwMode="auto">
                <a:xfrm>
                  <a:off x="3268" y="2479"/>
                  <a:ext cx="232" cy="232"/>
                </a:xfrm>
                <a:prstGeom prst="rect">
                  <a:avLst/>
                </a:prstGeom>
                <a:solidFill>
                  <a:schemeClr val="accent1"/>
                </a:solidFill>
                <a:ln w="25400">
                  <a:solidFill>
                    <a:schemeClr val="tx1"/>
                  </a:solidFill>
                  <a:miter lim="800000"/>
                  <a:headEnd/>
                  <a:tailEnd/>
                </a:ln>
                <a:effectLst/>
              </p:spPr>
              <p:txBody>
                <a:bodyPr wrap="none" anchor="ctr"/>
                <a:lstStyle/>
                <a:p>
                  <a:endParaRPr lang="en-US"/>
                </a:p>
              </p:txBody>
            </p:sp>
            <p:sp>
              <p:nvSpPr>
                <p:cNvPr id="50" name="Rectangle 54"/>
                <p:cNvSpPr>
                  <a:spLocks noChangeArrowheads="1"/>
                </p:cNvSpPr>
                <p:nvPr/>
              </p:nvSpPr>
              <p:spPr bwMode="auto">
                <a:xfrm>
                  <a:off x="3652" y="2479"/>
                  <a:ext cx="232" cy="232"/>
                </a:xfrm>
                <a:prstGeom prst="rect">
                  <a:avLst/>
                </a:prstGeom>
                <a:solidFill>
                  <a:schemeClr val="accent1"/>
                </a:solidFill>
                <a:ln w="25400">
                  <a:solidFill>
                    <a:schemeClr val="tx1"/>
                  </a:solidFill>
                  <a:miter lim="800000"/>
                  <a:headEnd/>
                  <a:tailEnd/>
                </a:ln>
                <a:effectLst/>
              </p:spPr>
              <p:txBody>
                <a:bodyPr wrap="none" anchor="ctr"/>
                <a:lstStyle/>
                <a:p>
                  <a:endParaRPr lang="en-US"/>
                </a:p>
              </p:txBody>
            </p:sp>
            <p:sp>
              <p:nvSpPr>
                <p:cNvPr id="51" name="Rectangle 55"/>
                <p:cNvSpPr>
                  <a:spLocks noChangeArrowheads="1"/>
                </p:cNvSpPr>
                <p:nvPr/>
              </p:nvSpPr>
              <p:spPr bwMode="auto">
                <a:xfrm>
                  <a:off x="3460" y="3151"/>
                  <a:ext cx="232" cy="232"/>
                </a:xfrm>
                <a:prstGeom prst="rect">
                  <a:avLst/>
                </a:prstGeom>
                <a:solidFill>
                  <a:schemeClr val="accent1"/>
                </a:solidFill>
                <a:ln w="25400">
                  <a:solidFill>
                    <a:schemeClr val="tx1"/>
                  </a:solidFill>
                  <a:miter lim="800000"/>
                  <a:headEnd/>
                  <a:tailEnd/>
                </a:ln>
                <a:effectLst/>
              </p:spPr>
              <p:txBody>
                <a:bodyPr wrap="none" anchor="ctr"/>
                <a:lstStyle/>
                <a:p>
                  <a:endParaRPr lang="en-US"/>
                </a:p>
              </p:txBody>
            </p:sp>
            <p:sp>
              <p:nvSpPr>
                <p:cNvPr id="52" name="Line 56"/>
                <p:cNvSpPr>
                  <a:spLocks noChangeShapeType="1"/>
                </p:cNvSpPr>
                <p:nvPr/>
              </p:nvSpPr>
              <p:spPr bwMode="auto">
                <a:xfrm>
                  <a:off x="3440" y="2724"/>
                  <a:ext cx="93" cy="127"/>
                </a:xfrm>
                <a:prstGeom prst="line">
                  <a:avLst/>
                </a:prstGeom>
                <a:noFill/>
                <a:ln w="25400">
                  <a:solidFill>
                    <a:schemeClr val="tx1"/>
                  </a:solidFill>
                  <a:round/>
                  <a:headEnd/>
                  <a:tailEnd type="triangle" w="med" len="med"/>
                </a:ln>
                <a:effectLst/>
              </p:spPr>
              <p:txBody>
                <a:bodyPr wrap="none" anchor="ctr"/>
                <a:lstStyle/>
                <a:p>
                  <a:endParaRPr lang="en-US"/>
                </a:p>
              </p:txBody>
            </p:sp>
            <p:sp>
              <p:nvSpPr>
                <p:cNvPr id="53" name="Line 57"/>
                <p:cNvSpPr>
                  <a:spLocks noChangeShapeType="1"/>
                </p:cNvSpPr>
                <p:nvPr/>
              </p:nvSpPr>
              <p:spPr bwMode="auto">
                <a:xfrm flipH="1">
                  <a:off x="3621" y="2724"/>
                  <a:ext cx="105" cy="127"/>
                </a:xfrm>
                <a:prstGeom prst="line">
                  <a:avLst/>
                </a:prstGeom>
                <a:noFill/>
                <a:ln w="25400">
                  <a:solidFill>
                    <a:schemeClr val="tx1"/>
                  </a:solidFill>
                  <a:round/>
                  <a:headEnd/>
                  <a:tailEnd type="triangle" w="med" len="med"/>
                </a:ln>
                <a:effectLst/>
              </p:spPr>
              <p:txBody>
                <a:bodyPr wrap="none" anchor="ctr"/>
                <a:lstStyle/>
                <a:p>
                  <a:endParaRPr lang="en-US"/>
                </a:p>
              </p:txBody>
            </p:sp>
            <p:sp>
              <p:nvSpPr>
                <p:cNvPr id="54" name="Line 58"/>
                <p:cNvSpPr>
                  <a:spLocks noChangeShapeType="1"/>
                </p:cNvSpPr>
                <p:nvPr/>
              </p:nvSpPr>
              <p:spPr bwMode="auto">
                <a:xfrm>
                  <a:off x="3576" y="3012"/>
                  <a:ext cx="0" cy="127"/>
                </a:xfrm>
                <a:prstGeom prst="line">
                  <a:avLst/>
                </a:prstGeom>
                <a:noFill/>
                <a:ln w="25400">
                  <a:solidFill>
                    <a:schemeClr val="tx1"/>
                  </a:solidFill>
                  <a:round/>
                  <a:headEnd/>
                  <a:tailEnd type="triangle" w="med" len="med"/>
                </a:ln>
                <a:effectLst/>
              </p:spPr>
              <p:txBody>
                <a:bodyPr wrap="none" anchor="ctr"/>
                <a:lstStyle/>
                <a:p>
                  <a:endParaRPr lang="en-US"/>
                </a:p>
              </p:txBody>
            </p:sp>
          </p:grpSp>
          <p:grpSp>
            <p:nvGrpSpPr>
              <p:cNvPr id="19" name="Group 67"/>
              <p:cNvGrpSpPr>
                <a:grpSpLocks/>
              </p:cNvGrpSpPr>
              <p:nvPr/>
            </p:nvGrpSpPr>
            <p:grpSpPr bwMode="auto">
              <a:xfrm>
                <a:off x="3233" y="2509"/>
                <a:ext cx="616" cy="904"/>
                <a:chOff x="3233" y="2509"/>
                <a:chExt cx="616" cy="904"/>
              </a:xfrm>
            </p:grpSpPr>
            <p:sp>
              <p:nvSpPr>
                <p:cNvPr id="41" name="Oval 60"/>
                <p:cNvSpPr>
                  <a:spLocks noChangeArrowheads="1"/>
                </p:cNvSpPr>
                <p:nvPr/>
              </p:nvSpPr>
              <p:spPr bwMode="auto">
                <a:xfrm>
                  <a:off x="3473" y="2893"/>
                  <a:ext cx="136" cy="136"/>
                </a:xfrm>
                <a:prstGeom prst="ellipse">
                  <a:avLst/>
                </a:prstGeom>
                <a:solidFill>
                  <a:schemeClr val="accent1"/>
                </a:solidFill>
                <a:ln w="25400">
                  <a:solidFill>
                    <a:schemeClr val="tx1"/>
                  </a:solidFill>
                  <a:round/>
                  <a:headEnd/>
                  <a:tailEnd/>
                </a:ln>
                <a:effectLst/>
              </p:spPr>
              <p:txBody>
                <a:bodyPr wrap="none" anchor="ctr"/>
                <a:lstStyle/>
                <a:p>
                  <a:endParaRPr lang="en-US"/>
                </a:p>
              </p:txBody>
            </p:sp>
            <p:sp>
              <p:nvSpPr>
                <p:cNvPr id="42" name="Rectangle 61"/>
                <p:cNvSpPr>
                  <a:spLocks noChangeArrowheads="1"/>
                </p:cNvSpPr>
                <p:nvPr/>
              </p:nvSpPr>
              <p:spPr bwMode="auto">
                <a:xfrm>
                  <a:off x="3233" y="2509"/>
                  <a:ext cx="232" cy="232"/>
                </a:xfrm>
                <a:prstGeom prst="rect">
                  <a:avLst/>
                </a:prstGeom>
                <a:solidFill>
                  <a:schemeClr val="accent1"/>
                </a:solidFill>
                <a:ln w="25400">
                  <a:solidFill>
                    <a:schemeClr val="tx1"/>
                  </a:solidFill>
                  <a:miter lim="800000"/>
                  <a:headEnd/>
                  <a:tailEnd/>
                </a:ln>
                <a:effectLst/>
              </p:spPr>
              <p:txBody>
                <a:bodyPr wrap="none" anchor="ctr"/>
                <a:lstStyle/>
                <a:p>
                  <a:endParaRPr lang="en-US"/>
                </a:p>
              </p:txBody>
            </p:sp>
            <p:sp>
              <p:nvSpPr>
                <p:cNvPr id="43" name="Rectangle 62"/>
                <p:cNvSpPr>
                  <a:spLocks noChangeArrowheads="1"/>
                </p:cNvSpPr>
                <p:nvPr/>
              </p:nvSpPr>
              <p:spPr bwMode="auto">
                <a:xfrm>
                  <a:off x="3617" y="2509"/>
                  <a:ext cx="232" cy="232"/>
                </a:xfrm>
                <a:prstGeom prst="rect">
                  <a:avLst/>
                </a:prstGeom>
                <a:solidFill>
                  <a:schemeClr val="accent1"/>
                </a:solidFill>
                <a:ln w="25400">
                  <a:solidFill>
                    <a:schemeClr val="tx1"/>
                  </a:solidFill>
                  <a:miter lim="800000"/>
                  <a:headEnd/>
                  <a:tailEnd/>
                </a:ln>
                <a:effectLst/>
              </p:spPr>
              <p:txBody>
                <a:bodyPr wrap="none" anchor="ctr"/>
                <a:lstStyle/>
                <a:p>
                  <a:endParaRPr lang="en-US"/>
                </a:p>
              </p:txBody>
            </p:sp>
            <p:sp>
              <p:nvSpPr>
                <p:cNvPr id="44" name="Rectangle 63"/>
                <p:cNvSpPr>
                  <a:spLocks noChangeArrowheads="1"/>
                </p:cNvSpPr>
                <p:nvPr/>
              </p:nvSpPr>
              <p:spPr bwMode="auto">
                <a:xfrm>
                  <a:off x="3425" y="3181"/>
                  <a:ext cx="232" cy="232"/>
                </a:xfrm>
                <a:prstGeom prst="rect">
                  <a:avLst/>
                </a:prstGeom>
                <a:solidFill>
                  <a:schemeClr val="accent1"/>
                </a:solidFill>
                <a:ln w="25400">
                  <a:solidFill>
                    <a:schemeClr val="tx1"/>
                  </a:solidFill>
                  <a:miter lim="800000"/>
                  <a:headEnd/>
                  <a:tailEnd/>
                </a:ln>
                <a:effectLst/>
              </p:spPr>
              <p:txBody>
                <a:bodyPr wrap="none" anchor="ctr"/>
                <a:lstStyle/>
                <a:p>
                  <a:endParaRPr lang="en-US"/>
                </a:p>
              </p:txBody>
            </p:sp>
            <p:sp>
              <p:nvSpPr>
                <p:cNvPr id="45" name="Line 64"/>
                <p:cNvSpPr>
                  <a:spLocks noChangeShapeType="1"/>
                </p:cNvSpPr>
                <p:nvPr/>
              </p:nvSpPr>
              <p:spPr bwMode="auto">
                <a:xfrm>
                  <a:off x="3405" y="2754"/>
                  <a:ext cx="93" cy="127"/>
                </a:xfrm>
                <a:prstGeom prst="line">
                  <a:avLst/>
                </a:prstGeom>
                <a:noFill/>
                <a:ln w="25400">
                  <a:solidFill>
                    <a:schemeClr val="tx1"/>
                  </a:solidFill>
                  <a:round/>
                  <a:headEnd/>
                  <a:tailEnd type="triangle" w="med" len="med"/>
                </a:ln>
                <a:effectLst/>
              </p:spPr>
              <p:txBody>
                <a:bodyPr wrap="none" anchor="ctr"/>
                <a:lstStyle/>
                <a:p>
                  <a:endParaRPr lang="en-US"/>
                </a:p>
              </p:txBody>
            </p:sp>
            <p:sp>
              <p:nvSpPr>
                <p:cNvPr id="46" name="Line 65"/>
                <p:cNvSpPr>
                  <a:spLocks noChangeShapeType="1"/>
                </p:cNvSpPr>
                <p:nvPr/>
              </p:nvSpPr>
              <p:spPr bwMode="auto">
                <a:xfrm flipH="1">
                  <a:off x="3586" y="2754"/>
                  <a:ext cx="105" cy="127"/>
                </a:xfrm>
                <a:prstGeom prst="line">
                  <a:avLst/>
                </a:prstGeom>
                <a:noFill/>
                <a:ln w="25400">
                  <a:solidFill>
                    <a:schemeClr val="tx1"/>
                  </a:solidFill>
                  <a:round/>
                  <a:headEnd/>
                  <a:tailEnd type="triangle" w="med" len="med"/>
                </a:ln>
                <a:effectLst/>
              </p:spPr>
              <p:txBody>
                <a:bodyPr wrap="none" anchor="ctr"/>
                <a:lstStyle/>
                <a:p>
                  <a:endParaRPr lang="en-US"/>
                </a:p>
              </p:txBody>
            </p:sp>
            <p:sp>
              <p:nvSpPr>
                <p:cNvPr id="47" name="Line 66"/>
                <p:cNvSpPr>
                  <a:spLocks noChangeShapeType="1"/>
                </p:cNvSpPr>
                <p:nvPr/>
              </p:nvSpPr>
              <p:spPr bwMode="auto">
                <a:xfrm>
                  <a:off x="3541" y="3042"/>
                  <a:ext cx="0" cy="127"/>
                </a:xfrm>
                <a:prstGeom prst="line">
                  <a:avLst/>
                </a:prstGeom>
                <a:noFill/>
                <a:ln w="25400">
                  <a:solidFill>
                    <a:schemeClr val="tx1"/>
                  </a:solidFill>
                  <a:round/>
                  <a:headEnd/>
                  <a:tailEnd type="triangle" w="med" len="med"/>
                </a:ln>
                <a:effectLst/>
              </p:spPr>
              <p:txBody>
                <a:bodyPr wrap="none" anchor="ctr"/>
                <a:lstStyle/>
                <a:p>
                  <a:endParaRPr lang="en-US"/>
                </a:p>
              </p:txBody>
            </p:sp>
          </p:grpSp>
          <p:grpSp>
            <p:nvGrpSpPr>
              <p:cNvPr id="20" name="Group 75"/>
              <p:cNvGrpSpPr>
                <a:grpSpLocks/>
              </p:cNvGrpSpPr>
              <p:nvPr/>
            </p:nvGrpSpPr>
            <p:grpSpPr bwMode="auto">
              <a:xfrm>
                <a:off x="3198" y="2544"/>
                <a:ext cx="616" cy="904"/>
                <a:chOff x="3198" y="2544"/>
                <a:chExt cx="616" cy="904"/>
              </a:xfrm>
            </p:grpSpPr>
            <p:sp>
              <p:nvSpPr>
                <p:cNvPr id="34" name="Oval 68"/>
                <p:cNvSpPr>
                  <a:spLocks noChangeArrowheads="1"/>
                </p:cNvSpPr>
                <p:nvPr/>
              </p:nvSpPr>
              <p:spPr bwMode="auto">
                <a:xfrm>
                  <a:off x="3438" y="2928"/>
                  <a:ext cx="136" cy="136"/>
                </a:xfrm>
                <a:prstGeom prst="ellipse">
                  <a:avLst/>
                </a:prstGeom>
                <a:solidFill>
                  <a:schemeClr val="accent1"/>
                </a:solidFill>
                <a:ln w="25400">
                  <a:solidFill>
                    <a:schemeClr val="tx1"/>
                  </a:solidFill>
                  <a:round/>
                  <a:headEnd/>
                  <a:tailEnd/>
                </a:ln>
                <a:effectLst/>
              </p:spPr>
              <p:txBody>
                <a:bodyPr wrap="none" anchor="ctr"/>
                <a:lstStyle/>
                <a:p>
                  <a:endParaRPr lang="en-US"/>
                </a:p>
              </p:txBody>
            </p:sp>
            <p:sp>
              <p:nvSpPr>
                <p:cNvPr id="35" name="Rectangle 69"/>
                <p:cNvSpPr>
                  <a:spLocks noChangeArrowheads="1"/>
                </p:cNvSpPr>
                <p:nvPr/>
              </p:nvSpPr>
              <p:spPr bwMode="auto">
                <a:xfrm>
                  <a:off x="3198" y="2544"/>
                  <a:ext cx="232" cy="232"/>
                </a:xfrm>
                <a:prstGeom prst="rect">
                  <a:avLst/>
                </a:prstGeom>
                <a:solidFill>
                  <a:schemeClr val="accent1"/>
                </a:solidFill>
                <a:ln w="25400">
                  <a:solidFill>
                    <a:schemeClr val="tx1"/>
                  </a:solidFill>
                  <a:miter lim="800000"/>
                  <a:headEnd/>
                  <a:tailEnd/>
                </a:ln>
                <a:effectLst/>
              </p:spPr>
              <p:txBody>
                <a:bodyPr wrap="none" anchor="ctr"/>
                <a:lstStyle/>
                <a:p>
                  <a:endParaRPr lang="en-US"/>
                </a:p>
              </p:txBody>
            </p:sp>
            <p:sp>
              <p:nvSpPr>
                <p:cNvPr id="36" name="Rectangle 70"/>
                <p:cNvSpPr>
                  <a:spLocks noChangeArrowheads="1"/>
                </p:cNvSpPr>
                <p:nvPr/>
              </p:nvSpPr>
              <p:spPr bwMode="auto">
                <a:xfrm>
                  <a:off x="3582" y="2544"/>
                  <a:ext cx="232" cy="232"/>
                </a:xfrm>
                <a:prstGeom prst="rect">
                  <a:avLst/>
                </a:prstGeom>
                <a:solidFill>
                  <a:schemeClr val="accent1"/>
                </a:solidFill>
                <a:ln w="25400">
                  <a:solidFill>
                    <a:schemeClr val="tx1"/>
                  </a:solidFill>
                  <a:miter lim="800000"/>
                  <a:headEnd/>
                  <a:tailEnd/>
                </a:ln>
                <a:effectLst/>
              </p:spPr>
              <p:txBody>
                <a:bodyPr wrap="none" anchor="ctr"/>
                <a:lstStyle/>
                <a:p>
                  <a:endParaRPr lang="en-US"/>
                </a:p>
              </p:txBody>
            </p:sp>
            <p:sp>
              <p:nvSpPr>
                <p:cNvPr id="37" name="Rectangle 71"/>
                <p:cNvSpPr>
                  <a:spLocks noChangeArrowheads="1"/>
                </p:cNvSpPr>
                <p:nvPr/>
              </p:nvSpPr>
              <p:spPr bwMode="auto">
                <a:xfrm>
                  <a:off x="3390" y="3216"/>
                  <a:ext cx="232" cy="232"/>
                </a:xfrm>
                <a:prstGeom prst="rect">
                  <a:avLst/>
                </a:prstGeom>
                <a:solidFill>
                  <a:schemeClr val="accent1"/>
                </a:solidFill>
                <a:ln w="25400">
                  <a:solidFill>
                    <a:schemeClr val="tx1"/>
                  </a:solidFill>
                  <a:miter lim="800000"/>
                  <a:headEnd/>
                  <a:tailEnd/>
                </a:ln>
                <a:effectLst/>
              </p:spPr>
              <p:txBody>
                <a:bodyPr wrap="none" anchor="ctr"/>
                <a:lstStyle/>
                <a:p>
                  <a:endParaRPr lang="en-US"/>
                </a:p>
              </p:txBody>
            </p:sp>
            <p:sp>
              <p:nvSpPr>
                <p:cNvPr id="38" name="Line 72"/>
                <p:cNvSpPr>
                  <a:spLocks noChangeShapeType="1"/>
                </p:cNvSpPr>
                <p:nvPr/>
              </p:nvSpPr>
              <p:spPr bwMode="auto">
                <a:xfrm>
                  <a:off x="3370" y="2789"/>
                  <a:ext cx="93" cy="127"/>
                </a:xfrm>
                <a:prstGeom prst="line">
                  <a:avLst/>
                </a:prstGeom>
                <a:noFill/>
                <a:ln w="25400">
                  <a:solidFill>
                    <a:schemeClr val="tx1"/>
                  </a:solidFill>
                  <a:round/>
                  <a:headEnd/>
                  <a:tailEnd type="triangle" w="med" len="med"/>
                </a:ln>
                <a:effectLst/>
              </p:spPr>
              <p:txBody>
                <a:bodyPr wrap="none" anchor="ctr"/>
                <a:lstStyle/>
                <a:p>
                  <a:endParaRPr lang="en-US"/>
                </a:p>
              </p:txBody>
            </p:sp>
            <p:sp>
              <p:nvSpPr>
                <p:cNvPr id="39" name="Line 73"/>
                <p:cNvSpPr>
                  <a:spLocks noChangeShapeType="1"/>
                </p:cNvSpPr>
                <p:nvPr/>
              </p:nvSpPr>
              <p:spPr bwMode="auto">
                <a:xfrm flipH="1">
                  <a:off x="3551" y="2789"/>
                  <a:ext cx="105" cy="127"/>
                </a:xfrm>
                <a:prstGeom prst="line">
                  <a:avLst/>
                </a:prstGeom>
                <a:noFill/>
                <a:ln w="25400">
                  <a:solidFill>
                    <a:schemeClr val="tx1"/>
                  </a:solidFill>
                  <a:round/>
                  <a:headEnd/>
                  <a:tailEnd type="triangle" w="med" len="med"/>
                </a:ln>
                <a:effectLst/>
              </p:spPr>
              <p:txBody>
                <a:bodyPr wrap="none" anchor="ctr"/>
                <a:lstStyle/>
                <a:p>
                  <a:endParaRPr lang="en-US"/>
                </a:p>
              </p:txBody>
            </p:sp>
            <p:sp>
              <p:nvSpPr>
                <p:cNvPr id="40" name="Line 74"/>
                <p:cNvSpPr>
                  <a:spLocks noChangeShapeType="1"/>
                </p:cNvSpPr>
                <p:nvPr/>
              </p:nvSpPr>
              <p:spPr bwMode="auto">
                <a:xfrm>
                  <a:off x="3506" y="3077"/>
                  <a:ext cx="0" cy="127"/>
                </a:xfrm>
                <a:prstGeom prst="line">
                  <a:avLst/>
                </a:prstGeom>
                <a:noFill/>
                <a:ln w="25400">
                  <a:solidFill>
                    <a:schemeClr val="tx1"/>
                  </a:solidFill>
                  <a:round/>
                  <a:headEnd/>
                  <a:tailEnd type="triangle" w="med" len="med"/>
                </a:ln>
                <a:effectLst/>
              </p:spPr>
              <p:txBody>
                <a:bodyPr wrap="none" anchor="ctr"/>
                <a:lstStyle/>
                <a:p>
                  <a:endParaRPr lang="en-US"/>
                </a:p>
              </p:txBody>
            </p:sp>
          </p:grpSp>
          <p:sp>
            <p:nvSpPr>
              <p:cNvPr id="21" name="Oval 76"/>
              <p:cNvSpPr>
                <a:spLocks noChangeArrowheads="1"/>
              </p:cNvSpPr>
              <p:nvPr/>
            </p:nvSpPr>
            <p:spPr bwMode="auto">
              <a:xfrm>
                <a:off x="3399" y="2968"/>
                <a:ext cx="136" cy="136"/>
              </a:xfrm>
              <a:prstGeom prst="ellipse">
                <a:avLst/>
              </a:prstGeom>
              <a:solidFill>
                <a:schemeClr val="accent1"/>
              </a:solidFill>
              <a:ln w="25400">
                <a:solidFill>
                  <a:schemeClr val="tx1"/>
                </a:solidFill>
                <a:round/>
                <a:headEnd/>
                <a:tailEnd/>
              </a:ln>
              <a:effectLst/>
            </p:spPr>
            <p:txBody>
              <a:bodyPr wrap="none" anchor="ctr"/>
              <a:lstStyle/>
              <a:p>
                <a:endParaRPr lang="en-US"/>
              </a:p>
            </p:txBody>
          </p:sp>
          <p:sp>
            <p:nvSpPr>
              <p:cNvPr id="22" name="Rectangle 77"/>
              <p:cNvSpPr>
                <a:spLocks noChangeArrowheads="1"/>
              </p:cNvSpPr>
              <p:nvPr/>
            </p:nvSpPr>
            <p:spPr bwMode="auto">
              <a:xfrm>
                <a:off x="3159" y="2584"/>
                <a:ext cx="232" cy="232"/>
              </a:xfrm>
              <a:prstGeom prst="rect">
                <a:avLst/>
              </a:prstGeom>
              <a:solidFill>
                <a:schemeClr val="accent1"/>
              </a:solidFill>
              <a:ln w="25400">
                <a:solidFill>
                  <a:schemeClr val="tx1"/>
                </a:solidFill>
                <a:miter lim="800000"/>
                <a:headEnd/>
                <a:tailEnd/>
              </a:ln>
              <a:effectLst/>
            </p:spPr>
            <p:txBody>
              <a:bodyPr wrap="none" anchor="ctr"/>
              <a:lstStyle/>
              <a:p>
                <a:endParaRPr lang="en-US"/>
              </a:p>
            </p:txBody>
          </p:sp>
          <p:sp>
            <p:nvSpPr>
              <p:cNvPr id="23" name="Rectangle 78"/>
              <p:cNvSpPr>
                <a:spLocks noChangeArrowheads="1"/>
              </p:cNvSpPr>
              <p:nvPr/>
            </p:nvSpPr>
            <p:spPr bwMode="auto">
              <a:xfrm>
                <a:off x="3543" y="2584"/>
                <a:ext cx="232" cy="232"/>
              </a:xfrm>
              <a:prstGeom prst="rect">
                <a:avLst/>
              </a:prstGeom>
              <a:solidFill>
                <a:schemeClr val="accent1"/>
              </a:solidFill>
              <a:ln w="25400">
                <a:solidFill>
                  <a:schemeClr val="tx1"/>
                </a:solidFill>
                <a:miter lim="800000"/>
                <a:headEnd/>
                <a:tailEnd/>
              </a:ln>
              <a:effectLst/>
            </p:spPr>
            <p:txBody>
              <a:bodyPr wrap="none" anchor="ctr"/>
              <a:lstStyle/>
              <a:p>
                <a:endParaRPr lang="en-US"/>
              </a:p>
            </p:txBody>
          </p:sp>
          <p:sp>
            <p:nvSpPr>
              <p:cNvPr id="24" name="Rectangle 79"/>
              <p:cNvSpPr>
                <a:spLocks noChangeArrowheads="1"/>
              </p:cNvSpPr>
              <p:nvPr/>
            </p:nvSpPr>
            <p:spPr bwMode="auto">
              <a:xfrm>
                <a:off x="3351" y="3256"/>
                <a:ext cx="232" cy="232"/>
              </a:xfrm>
              <a:prstGeom prst="rect">
                <a:avLst/>
              </a:prstGeom>
              <a:solidFill>
                <a:schemeClr val="accent1"/>
              </a:solidFill>
              <a:ln w="25400">
                <a:solidFill>
                  <a:schemeClr val="tx1"/>
                </a:solidFill>
                <a:miter lim="800000"/>
                <a:headEnd/>
                <a:tailEnd/>
              </a:ln>
              <a:effectLst/>
            </p:spPr>
            <p:txBody>
              <a:bodyPr wrap="none" anchor="ctr"/>
              <a:lstStyle/>
              <a:p>
                <a:endParaRPr lang="en-US"/>
              </a:p>
            </p:txBody>
          </p:sp>
          <p:sp>
            <p:nvSpPr>
              <p:cNvPr id="25" name="Rectangle 80"/>
              <p:cNvSpPr>
                <a:spLocks noChangeArrowheads="1"/>
              </p:cNvSpPr>
              <p:nvPr/>
            </p:nvSpPr>
            <p:spPr bwMode="auto">
              <a:xfrm>
                <a:off x="3131" y="2553"/>
                <a:ext cx="306" cy="289"/>
              </a:xfrm>
              <a:prstGeom prst="rect">
                <a:avLst/>
              </a:prstGeom>
              <a:noFill/>
              <a:ln w="12700">
                <a:noFill/>
                <a:miter lim="800000"/>
                <a:headEnd/>
                <a:tailEnd/>
              </a:ln>
              <a:effectLst/>
            </p:spPr>
            <p:txBody>
              <a:bodyPr wrap="none" lIns="90488" tIns="44450" rIns="90488" bIns="44450">
                <a:spAutoFit/>
              </a:bodyPr>
              <a:lstStyle/>
              <a:p>
                <a:r>
                  <a:rPr lang="en-US" sz="2400" b="1" dirty="0"/>
                  <a:t>v1</a:t>
                </a:r>
              </a:p>
            </p:txBody>
          </p:sp>
          <p:sp>
            <p:nvSpPr>
              <p:cNvPr id="26" name="Rectangle 81"/>
              <p:cNvSpPr>
                <a:spLocks noChangeArrowheads="1"/>
              </p:cNvSpPr>
              <p:nvPr/>
            </p:nvSpPr>
            <p:spPr bwMode="auto">
              <a:xfrm>
                <a:off x="3505" y="2551"/>
                <a:ext cx="307" cy="289"/>
              </a:xfrm>
              <a:prstGeom prst="rect">
                <a:avLst/>
              </a:prstGeom>
              <a:noFill/>
              <a:ln w="12700">
                <a:noFill/>
                <a:miter lim="800000"/>
                <a:headEnd/>
                <a:tailEnd/>
              </a:ln>
              <a:effectLst/>
            </p:spPr>
            <p:txBody>
              <a:bodyPr wrap="none" lIns="90488" tIns="44450" rIns="90488" bIns="44450">
                <a:spAutoFit/>
              </a:bodyPr>
              <a:lstStyle/>
              <a:p>
                <a:r>
                  <a:rPr lang="en-US" sz="2400" b="1" dirty="0"/>
                  <a:t>v2</a:t>
                </a:r>
              </a:p>
            </p:txBody>
          </p:sp>
          <p:sp>
            <p:nvSpPr>
              <p:cNvPr id="27" name="Rectangle 82"/>
              <p:cNvSpPr>
                <a:spLocks noChangeArrowheads="1"/>
              </p:cNvSpPr>
              <p:nvPr/>
            </p:nvSpPr>
            <p:spPr bwMode="auto">
              <a:xfrm>
                <a:off x="3313" y="3225"/>
                <a:ext cx="305" cy="289"/>
              </a:xfrm>
              <a:prstGeom prst="rect">
                <a:avLst/>
              </a:prstGeom>
              <a:noFill/>
              <a:ln w="12700">
                <a:noFill/>
                <a:miter lim="800000"/>
                <a:headEnd/>
                <a:tailEnd/>
              </a:ln>
              <a:effectLst/>
            </p:spPr>
            <p:txBody>
              <a:bodyPr wrap="none" lIns="90488" tIns="44450" rIns="90488" bIns="44450">
                <a:spAutoFit/>
              </a:bodyPr>
              <a:lstStyle/>
              <a:p>
                <a:r>
                  <a:rPr lang="en-US" sz="2400" b="1" dirty="0"/>
                  <a:t>v3</a:t>
                </a:r>
              </a:p>
            </p:txBody>
          </p:sp>
          <p:sp>
            <p:nvSpPr>
              <p:cNvPr id="28" name="Line 83"/>
              <p:cNvSpPr>
                <a:spLocks noChangeShapeType="1"/>
              </p:cNvSpPr>
              <p:nvPr/>
            </p:nvSpPr>
            <p:spPr bwMode="auto">
              <a:xfrm>
                <a:off x="3331" y="2829"/>
                <a:ext cx="93" cy="127"/>
              </a:xfrm>
              <a:prstGeom prst="line">
                <a:avLst/>
              </a:prstGeom>
              <a:noFill/>
              <a:ln w="25400">
                <a:solidFill>
                  <a:schemeClr val="tx1"/>
                </a:solidFill>
                <a:round/>
                <a:headEnd/>
                <a:tailEnd type="triangle" w="med" len="med"/>
              </a:ln>
              <a:effectLst/>
            </p:spPr>
            <p:txBody>
              <a:bodyPr wrap="none" anchor="ctr"/>
              <a:lstStyle/>
              <a:p>
                <a:endParaRPr lang="en-US"/>
              </a:p>
            </p:txBody>
          </p:sp>
          <p:sp>
            <p:nvSpPr>
              <p:cNvPr id="29" name="Line 84"/>
              <p:cNvSpPr>
                <a:spLocks noChangeShapeType="1"/>
              </p:cNvSpPr>
              <p:nvPr/>
            </p:nvSpPr>
            <p:spPr bwMode="auto">
              <a:xfrm flipH="1">
                <a:off x="3512" y="2829"/>
                <a:ext cx="105" cy="127"/>
              </a:xfrm>
              <a:prstGeom prst="line">
                <a:avLst/>
              </a:prstGeom>
              <a:noFill/>
              <a:ln w="25400">
                <a:solidFill>
                  <a:schemeClr val="tx1"/>
                </a:solidFill>
                <a:round/>
                <a:headEnd/>
                <a:tailEnd type="triangle" w="med" len="med"/>
              </a:ln>
              <a:effectLst/>
            </p:spPr>
            <p:txBody>
              <a:bodyPr wrap="none" anchor="ctr"/>
              <a:lstStyle/>
              <a:p>
                <a:endParaRPr lang="en-US"/>
              </a:p>
            </p:txBody>
          </p:sp>
          <p:sp>
            <p:nvSpPr>
              <p:cNvPr id="30" name="Line 85"/>
              <p:cNvSpPr>
                <a:spLocks noChangeShapeType="1"/>
              </p:cNvSpPr>
              <p:nvPr/>
            </p:nvSpPr>
            <p:spPr bwMode="auto">
              <a:xfrm>
                <a:off x="3467" y="3117"/>
                <a:ext cx="0" cy="127"/>
              </a:xfrm>
              <a:prstGeom prst="line">
                <a:avLst/>
              </a:prstGeom>
              <a:noFill/>
              <a:ln w="25400">
                <a:solidFill>
                  <a:schemeClr val="tx1"/>
                </a:solidFill>
                <a:round/>
                <a:headEnd/>
                <a:tailEnd type="triangle" w="med" len="med"/>
              </a:ln>
              <a:effectLst/>
            </p:spPr>
            <p:txBody>
              <a:bodyPr wrap="none" anchor="ctr"/>
              <a:lstStyle/>
              <a:p>
                <a:endParaRPr lang="en-US"/>
              </a:p>
            </p:txBody>
          </p:sp>
          <p:sp>
            <p:nvSpPr>
              <p:cNvPr id="31" name="Rectangle 86"/>
              <p:cNvSpPr>
                <a:spLocks noChangeArrowheads="1"/>
              </p:cNvSpPr>
              <p:nvPr/>
            </p:nvSpPr>
            <p:spPr bwMode="auto">
              <a:xfrm>
                <a:off x="3355" y="2887"/>
                <a:ext cx="226" cy="286"/>
              </a:xfrm>
              <a:prstGeom prst="rect">
                <a:avLst/>
              </a:prstGeom>
              <a:noFill/>
              <a:ln w="12700">
                <a:noFill/>
                <a:miter lim="800000"/>
                <a:headEnd/>
                <a:tailEnd/>
              </a:ln>
              <a:effectLst/>
            </p:spPr>
            <p:txBody>
              <a:bodyPr wrap="none" lIns="90488" tIns="44450" rIns="90488" bIns="44450">
                <a:spAutoFit/>
              </a:bodyPr>
              <a:lstStyle/>
              <a:p>
                <a:r>
                  <a:rPr lang="en-US" sz="2400" b="1"/>
                  <a:t>+</a:t>
                </a:r>
              </a:p>
            </p:txBody>
          </p:sp>
          <p:sp>
            <p:nvSpPr>
              <p:cNvPr id="32" name="Line 87"/>
              <p:cNvSpPr>
                <a:spLocks noChangeShapeType="1"/>
              </p:cNvSpPr>
              <p:nvPr/>
            </p:nvSpPr>
            <p:spPr bwMode="auto">
              <a:xfrm flipH="1">
                <a:off x="3624" y="3316"/>
                <a:ext cx="237" cy="198"/>
              </a:xfrm>
              <a:prstGeom prst="line">
                <a:avLst/>
              </a:prstGeom>
              <a:noFill/>
              <a:ln w="25400">
                <a:solidFill>
                  <a:srgbClr val="FF0000"/>
                </a:solidFill>
                <a:round/>
                <a:headEnd type="triangle" w="med" len="med"/>
                <a:tailEnd type="triangle" w="med" len="med"/>
              </a:ln>
              <a:effectLst/>
            </p:spPr>
            <p:txBody>
              <a:bodyPr wrap="none" anchor="ctr"/>
              <a:lstStyle/>
              <a:p>
                <a:endParaRPr lang="en-US"/>
              </a:p>
            </p:txBody>
          </p:sp>
          <p:sp>
            <p:nvSpPr>
              <p:cNvPr id="33" name="Rectangle 88"/>
              <p:cNvSpPr>
                <a:spLocks noChangeArrowheads="1"/>
              </p:cNvSpPr>
              <p:nvPr/>
            </p:nvSpPr>
            <p:spPr bwMode="auto">
              <a:xfrm>
                <a:off x="3723" y="3407"/>
                <a:ext cx="405" cy="289"/>
              </a:xfrm>
              <a:prstGeom prst="rect">
                <a:avLst/>
              </a:prstGeom>
              <a:noFill/>
              <a:ln w="12700">
                <a:noFill/>
                <a:miter lim="800000"/>
                <a:headEnd/>
                <a:tailEnd/>
              </a:ln>
              <a:effectLst/>
            </p:spPr>
            <p:txBody>
              <a:bodyPr lIns="90488" tIns="44450" rIns="90488" bIns="44450">
                <a:spAutoFit/>
              </a:bodyPr>
              <a:lstStyle/>
              <a:p>
                <a:r>
                  <a:rPr lang="en-US" sz="1200" b="1" dirty="0"/>
                  <a:t>vector</a:t>
                </a:r>
              </a:p>
              <a:p>
                <a:r>
                  <a:rPr lang="en-US" sz="1200" b="1" dirty="0"/>
                  <a:t>length</a:t>
                </a:r>
              </a:p>
            </p:txBody>
          </p:sp>
        </p:grpSp>
        <p:sp>
          <p:nvSpPr>
            <p:cNvPr id="12" name="Rectangle 90"/>
            <p:cNvSpPr>
              <a:spLocks noChangeArrowheads="1"/>
            </p:cNvSpPr>
            <p:nvPr/>
          </p:nvSpPr>
          <p:spPr bwMode="auto">
            <a:xfrm>
              <a:off x="2780" y="3840"/>
              <a:ext cx="1591" cy="231"/>
            </a:xfrm>
            <a:prstGeom prst="rect">
              <a:avLst/>
            </a:prstGeom>
            <a:noFill/>
            <a:ln w="12700">
              <a:noFill/>
              <a:miter lim="800000"/>
              <a:headEnd/>
              <a:tailEnd/>
            </a:ln>
            <a:effectLst/>
          </p:spPr>
          <p:txBody>
            <a:bodyPr wrap="none" lIns="90488" tIns="44450" rIns="90488" bIns="44450">
              <a:spAutoFit/>
            </a:bodyPr>
            <a:lstStyle/>
            <a:p>
              <a:r>
                <a:rPr lang="en-US" b="1" dirty="0" err="1">
                  <a:latin typeface="Courier New" pitchFamily="49" charset="0"/>
                </a:rPr>
                <a:t>add.vv</a:t>
              </a:r>
              <a:r>
                <a:rPr lang="en-US" b="1" dirty="0">
                  <a:latin typeface="Courier New" pitchFamily="49" charset="0"/>
                </a:rPr>
                <a:t> v3, v1, v2</a:t>
              </a:r>
            </a:p>
          </p:txBody>
        </p:sp>
        <p:sp>
          <p:nvSpPr>
            <p:cNvPr id="13" name="Rectangle 91"/>
            <p:cNvSpPr>
              <a:spLocks noChangeArrowheads="1"/>
            </p:cNvSpPr>
            <p:nvPr/>
          </p:nvSpPr>
          <p:spPr bwMode="auto">
            <a:xfrm>
              <a:off x="2915" y="1574"/>
              <a:ext cx="1316" cy="522"/>
            </a:xfrm>
            <a:prstGeom prst="rect">
              <a:avLst/>
            </a:prstGeom>
            <a:noFill/>
            <a:ln w="12700">
              <a:noFill/>
              <a:miter lim="800000"/>
              <a:headEnd/>
              <a:tailEnd/>
            </a:ln>
            <a:effectLst/>
          </p:spPr>
          <p:txBody>
            <a:bodyPr wrap="none" lIns="90488" tIns="44450" rIns="90488" bIns="44450">
              <a:spAutoFit/>
            </a:bodyPr>
            <a:lstStyle/>
            <a:p>
              <a:pPr algn="ctr"/>
              <a:r>
                <a:rPr lang="en-US" sz="2400" b="1" dirty="0"/>
                <a:t>VECTOR</a:t>
              </a:r>
            </a:p>
            <a:p>
              <a:pPr algn="ctr"/>
              <a:r>
                <a:rPr lang="en-US" sz="2400" b="1" dirty="0"/>
                <a:t>(N </a:t>
              </a:r>
              <a:r>
                <a:rPr lang="en-US" sz="2400" b="1" dirty="0" smtClean="0"/>
                <a:t>operations)</a:t>
              </a:r>
              <a:endParaRPr lang="en-US" sz="2400" b="1" dirty="0">
                <a:solidFill>
                  <a:srgbClr val="FF0000"/>
                </a:solidFill>
              </a:endParaRPr>
            </a:p>
          </p:txBody>
        </p:sp>
      </p:grpSp>
      <p:sp>
        <p:nvSpPr>
          <p:cNvPr id="94" name="TextBox 93"/>
          <p:cNvSpPr txBox="1"/>
          <p:nvPr/>
        </p:nvSpPr>
        <p:spPr>
          <a:xfrm>
            <a:off x="7315200" y="4572000"/>
            <a:ext cx="1831720" cy="1200329"/>
          </a:xfrm>
          <a:prstGeom prst="rect">
            <a:avLst/>
          </a:prstGeom>
          <a:noFill/>
        </p:spPr>
        <p:txBody>
          <a:bodyPr wrap="none" rtlCol="0">
            <a:spAutoFit/>
          </a:bodyPr>
          <a:lstStyle/>
          <a:p>
            <a:pPr>
              <a:buFont typeface="Arial" charset="0"/>
              <a:buChar char="•"/>
            </a:pPr>
            <a:r>
              <a:rPr lang="en-US" dirty="0" smtClean="0"/>
              <a:t>-  Slides adapted</a:t>
            </a:r>
          </a:p>
          <a:p>
            <a:r>
              <a:rPr lang="en-US" dirty="0" smtClean="0"/>
              <a:t>from  </a:t>
            </a:r>
          </a:p>
          <a:p>
            <a:r>
              <a:rPr lang="en-US" dirty="0" smtClean="0"/>
              <a:t>Prof. Patterson’s</a:t>
            </a:r>
          </a:p>
          <a:p>
            <a:r>
              <a:rPr lang="en-US" dirty="0" smtClean="0"/>
              <a:t>Lecture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Vector Processors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Each result independent of previous result	</a:t>
            </a:r>
          </a:p>
          <a:p>
            <a:pPr lvl="1"/>
            <a:r>
              <a:rPr lang="en-US" dirty="0" smtClean="0"/>
              <a:t>long pipeline,  with no dependencies</a:t>
            </a:r>
          </a:p>
          <a:p>
            <a:pPr lvl="1"/>
            <a:r>
              <a:rPr lang="en-US" dirty="0" smtClean="0"/>
              <a:t>High clock rate</a:t>
            </a:r>
          </a:p>
          <a:p>
            <a:r>
              <a:rPr lang="en-US" dirty="0" smtClean="0"/>
              <a:t>Vector instructions access memory with known pattern</a:t>
            </a:r>
          </a:p>
          <a:p>
            <a:pPr lvl="1"/>
            <a:r>
              <a:rPr lang="en-US" dirty="0" smtClean="0"/>
              <a:t>highly interleaved memory	</a:t>
            </a:r>
          </a:p>
          <a:p>
            <a:pPr lvl="1"/>
            <a:r>
              <a:rPr lang="en-US" dirty="0" smtClean="0"/>
              <a:t>amortize memory latency of over ­ 64 elements	</a:t>
            </a:r>
          </a:p>
          <a:p>
            <a:pPr lvl="1"/>
            <a:r>
              <a:rPr lang="en-US" dirty="0" smtClean="0"/>
              <a:t>no (data) caches required! (Do use instruction cache)</a:t>
            </a:r>
          </a:p>
          <a:p>
            <a:r>
              <a:rPr lang="en-US" dirty="0" smtClean="0"/>
              <a:t>Reduces branches and branch problems in pipelines</a:t>
            </a:r>
          </a:p>
          <a:p>
            <a:r>
              <a:rPr lang="en-US" dirty="0" smtClean="0"/>
              <a:t>Single vector instruction implies lots of work (­ loop)</a:t>
            </a:r>
          </a:p>
          <a:p>
            <a:pPr lvl="1"/>
            <a:r>
              <a:rPr lang="en-US" dirty="0" smtClean="0"/>
              <a:t> fewer instruction fetches</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Styles of Vector Architectures</a:t>
            </a:r>
            <a:endParaRPr lang="en-US" dirty="0"/>
          </a:p>
        </p:txBody>
      </p:sp>
      <p:sp>
        <p:nvSpPr>
          <p:cNvPr id="3" name="Content Placeholder 2"/>
          <p:cNvSpPr>
            <a:spLocks noGrp="1"/>
          </p:cNvSpPr>
          <p:nvPr>
            <p:ph idx="1"/>
          </p:nvPr>
        </p:nvSpPr>
        <p:spPr/>
        <p:txBody>
          <a:bodyPr/>
          <a:lstStyle/>
          <a:p>
            <a:r>
              <a:rPr lang="en-US" i="1" dirty="0" smtClean="0">
                <a:solidFill>
                  <a:schemeClr val="hlink"/>
                </a:solidFill>
              </a:rPr>
              <a:t>memory-memory vector processors</a:t>
            </a:r>
            <a:r>
              <a:rPr lang="en-US" dirty="0" smtClean="0"/>
              <a:t>: all  vector operations are memory to memory</a:t>
            </a:r>
          </a:p>
          <a:p>
            <a:r>
              <a:rPr lang="en-US" i="1" dirty="0" smtClean="0">
                <a:solidFill>
                  <a:schemeClr val="hlink"/>
                </a:solidFill>
              </a:rPr>
              <a:t>vector-register processors</a:t>
            </a:r>
            <a:r>
              <a:rPr lang="en-US" dirty="0" smtClean="0"/>
              <a:t>: all vector operations between vector registers (except load and store)</a:t>
            </a:r>
          </a:p>
          <a:p>
            <a:pPr lvl="1"/>
            <a:r>
              <a:rPr lang="en-US" dirty="0" smtClean="0"/>
              <a:t>	Vector equivalent of load-store architectures</a:t>
            </a:r>
          </a:p>
          <a:p>
            <a:pPr lvl="1"/>
            <a:r>
              <a:rPr lang="en-US" dirty="0" smtClean="0"/>
              <a:t>	Includes all vector machines since late 1980s: 	</a:t>
            </a:r>
            <a:br>
              <a:rPr lang="en-US" dirty="0" smtClean="0"/>
            </a:br>
            <a:r>
              <a:rPr lang="en-US" dirty="0" smtClean="0"/>
              <a:t>	Cray, Convex, Fujitsu, Hitachi, NEC</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Vector Processor</a:t>
            </a:r>
            <a:endParaRPr lang="en-US" dirty="0"/>
          </a:p>
        </p:txBody>
      </p:sp>
      <p:sp>
        <p:nvSpPr>
          <p:cNvPr id="3" name="Content Placeholder 2"/>
          <p:cNvSpPr>
            <a:spLocks noGrp="1"/>
          </p:cNvSpPr>
          <p:nvPr>
            <p:ph idx="1"/>
          </p:nvPr>
        </p:nvSpPr>
        <p:spPr/>
        <p:txBody>
          <a:bodyPr>
            <a:normAutofit fontScale="77500" lnSpcReduction="20000"/>
          </a:bodyPr>
          <a:lstStyle/>
          <a:p>
            <a:r>
              <a:rPr lang="en-US" i="1" dirty="0" smtClean="0">
                <a:solidFill>
                  <a:schemeClr val="hlink"/>
                </a:solidFill>
              </a:rPr>
              <a:t>Vector Register</a:t>
            </a:r>
            <a:r>
              <a:rPr lang="en-US" dirty="0" smtClean="0"/>
              <a:t>: fixed length bank holding a single vector</a:t>
            </a:r>
          </a:p>
          <a:p>
            <a:pPr lvl="1"/>
            <a:r>
              <a:rPr lang="en-US" dirty="0" smtClean="0"/>
              <a:t>	has at least 2 read and 1 write ports</a:t>
            </a:r>
          </a:p>
          <a:p>
            <a:pPr lvl="1"/>
            <a:r>
              <a:rPr lang="en-US" dirty="0" smtClean="0"/>
              <a:t>	typically 8-32 vector registers, each holding 64-128 64-bit elements</a:t>
            </a:r>
          </a:p>
          <a:p>
            <a:r>
              <a:rPr lang="en-US" i="1" dirty="0" smtClean="0">
                <a:solidFill>
                  <a:schemeClr val="hlink"/>
                </a:solidFill>
              </a:rPr>
              <a:t>Vector Functional Units </a:t>
            </a:r>
            <a:r>
              <a:rPr lang="en-US" i="1" dirty="0" smtClean="0"/>
              <a:t>(FUs)</a:t>
            </a:r>
            <a:r>
              <a:rPr lang="en-US" dirty="0" smtClean="0"/>
              <a:t>: fully pipelined, start new operation every clock</a:t>
            </a:r>
          </a:p>
          <a:p>
            <a:pPr lvl="1"/>
            <a:r>
              <a:rPr lang="en-US" dirty="0" smtClean="0"/>
              <a:t>	typically 4 to 8 FUs: FP add, FP </a:t>
            </a:r>
            <a:r>
              <a:rPr lang="en-US" dirty="0" err="1" smtClean="0"/>
              <a:t>mult</a:t>
            </a:r>
            <a:r>
              <a:rPr lang="en-US" dirty="0" smtClean="0"/>
              <a:t>, FP reciprocal (1/X), 	integer add, logical,  shift; may have multiple of same unit</a:t>
            </a:r>
          </a:p>
          <a:p>
            <a:r>
              <a:rPr lang="en-US" i="1" dirty="0" smtClean="0">
                <a:solidFill>
                  <a:schemeClr val="hlink"/>
                </a:solidFill>
              </a:rPr>
              <a:t>Vector Load-Store Units </a:t>
            </a:r>
            <a:r>
              <a:rPr lang="en-US" i="1" dirty="0" smtClean="0"/>
              <a:t>(LSUs)</a:t>
            </a:r>
            <a:r>
              <a:rPr lang="en-US" dirty="0" smtClean="0"/>
              <a:t>: fully pipelined unit to load or store a vector; may have multiple LSUs</a:t>
            </a:r>
          </a:p>
          <a:p>
            <a:r>
              <a:rPr lang="en-US" i="1" dirty="0" smtClean="0">
                <a:solidFill>
                  <a:schemeClr val="hlink"/>
                </a:solidFill>
              </a:rPr>
              <a:t>Scalar registers</a:t>
            </a:r>
            <a:r>
              <a:rPr lang="en-US" dirty="0" smtClean="0"/>
              <a:t>: single element for FP scalar or address</a:t>
            </a:r>
          </a:p>
          <a:p>
            <a:r>
              <a:rPr lang="en-US" dirty="0" smtClean="0"/>
              <a:t>Cross-bar to connect FUs , LSUs, registers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 Instructions</a:t>
            </a:r>
            <a:endParaRPr lang="en-US" dirty="0"/>
          </a:p>
        </p:txBody>
      </p:sp>
      <p:sp>
        <p:nvSpPr>
          <p:cNvPr id="4" name="Rectangle 3"/>
          <p:cNvSpPr txBox="1">
            <a:spLocks noChangeArrowheads="1"/>
          </p:cNvSpPr>
          <p:nvPr/>
        </p:nvSpPr>
        <p:spPr>
          <a:xfrm>
            <a:off x="212725" y="1439863"/>
            <a:ext cx="8807450" cy="5360987"/>
          </a:xfrm>
          <a:prstGeom prst="rect">
            <a:avLst/>
          </a:prstGeom>
          <a:noFill/>
          <a:ln/>
        </p:spPr>
        <p:txBody>
          <a:bodyPr vert="horz">
            <a:normAutofit fontScale="77500" lnSpcReduction="20000"/>
          </a:bodyPr>
          <a:lstStyle/>
          <a:p>
            <a:pPr marL="411480" marR="0" lvl="0" indent="-342900" algn="l" defTabSz="914400" rtl="0" eaLnBrk="1" fontAlgn="auto" latinLnBrk="0" hangingPunct="1">
              <a:lnSpc>
                <a:spcPct val="100000"/>
              </a:lnSpc>
              <a:spcBef>
                <a:spcPts val="700"/>
              </a:spcBef>
              <a:spcAft>
                <a:spcPts val="0"/>
              </a:spcAft>
              <a:buClrTx/>
              <a:buSzPct val="95000"/>
              <a:buFontTx/>
              <a:buNone/>
              <a:tabLst>
                <a:tab pos="1371600" algn="l"/>
                <a:tab pos="3028950" algn="l"/>
                <a:tab pos="6172200" algn="l"/>
              </a:tabLst>
              <a:defRPr/>
            </a:pPr>
            <a:r>
              <a:rPr kumimoji="0" lang="en-US" sz="3000" b="0" i="0" u="none" strike="noStrike" kern="1200" cap="none" spc="0" normalizeH="0" baseline="0" noProof="0" smtClean="0">
                <a:ln>
                  <a:noFill/>
                </a:ln>
                <a:solidFill>
                  <a:schemeClr val="tx1"/>
                </a:solidFill>
                <a:effectLst/>
                <a:uLnTx/>
                <a:uFillTx/>
                <a:latin typeface="+mn-lt"/>
                <a:ea typeface="+mn-ea"/>
                <a:cs typeface="+mn-cs"/>
              </a:rPr>
              <a:t>	Instr.	Operands	Operation	Comment</a:t>
            </a:r>
          </a:p>
          <a:p>
            <a:pPr marL="411480" marR="0" lvl="0" indent="-342900" algn="l" defTabSz="914400" rtl="0" eaLnBrk="1" fontAlgn="auto" latinLnBrk="0" hangingPunct="1">
              <a:lnSpc>
                <a:spcPct val="100000"/>
              </a:lnSpc>
              <a:spcBef>
                <a:spcPts val="700"/>
              </a:spcBef>
              <a:spcAft>
                <a:spcPts val="0"/>
              </a:spcAft>
              <a:buClrTx/>
              <a:buSzPct val="95000"/>
              <a:buFont typeface="Wingdings"/>
              <a:buChar char=""/>
              <a:tabLst>
                <a:tab pos="1371600" algn="l"/>
                <a:tab pos="3028950" algn="l"/>
                <a:tab pos="6172200" algn="l"/>
              </a:tabLst>
              <a:defRPr/>
            </a:pPr>
            <a:r>
              <a:rPr kumimoji="0" lang="en-US" sz="3000" b="0" i="0" u="none" strike="noStrike" kern="1200" cap="none" spc="0" normalizeH="0" baseline="0" noProof="0" smtClean="0">
                <a:ln>
                  <a:noFill/>
                </a:ln>
                <a:solidFill>
                  <a:schemeClr val="tx1"/>
                </a:solidFill>
                <a:effectLst/>
                <a:uLnTx/>
                <a:uFillTx/>
                <a:latin typeface="Courier New" pitchFamily="49" charset="0"/>
                <a:ea typeface="+mn-ea"/>
                <a:cs typeface="+mn-cs"/>
              </a:rPr>
              <a:t>ADD</a:t>
            </a:r>
            <a:r>
              <a:rPr kumimoji="0" lang="en-US" sz="3000" b="0" i="0" u="sng" strike="noStrike" kern="1200" cap="none" spc="0" normalizeH="0" baseline="0" noProof="0" smtClean="0">
                <a:ln>
                  <a:noFill/>
                </a:ln>
                <a:solidFill>
                  <a:schemeClr val="hlink"/>
                </a:solidFill>
                <a:effectLst/>
                <a:uLnTx/>
                <a:uFillTx/>
                <a:latin typeface="Courier New" pitchFamily="49" charset="0"/>
                <a:ea typeface="+mn-ea"/>
                <a:cs typeface="+mn-cs"/>
              </a:rPr>
              <a:t>V</a:t>
            </a:r>
            <a:r>
              <a:rPr kumimoji="0" lang="en-US" sz="3000" b="0" i="0" u="none" strike="noStrike" kern="1200" cap="none" spc="0" normalizeH="0" baseline="0" noProof="0" smtClean="0">
                <a:ln>
                  <a:noFill/>
                </a:ln>
                <a:solidFill>
                  <a:schemeClr val="tx1"/>
                </a:solidFill>
                <a:effectLst/>
                <a:uLnTx/>
                <a:uFillTx/>
                <a:latin typeface="Courier New" pitchFamily="49" charset="0"/>
                <a:ea typeface="+mn-ea"/>
                <a:cs typeface="+mn-cs"/>
              </a:rPr>
              <a:t>	V1,V2,V3</a:t>
            </a:r>
            <a:r>
              <a:rPr kumimoji="0" lang="en-US" sz="3000" b="0" i="0" u="none" strike="noStrike" kern="1200" cap="none" spc="0" normalizeH="0" baseline="0" noProof="0" smtClean="0">
                <a:ln>
                  <a:noFill/>
                </a:ln>
                <a:solidFill>
                  <a:schemeClr val="tx1"/>
                </a:solidFill>
                <a:effectLst/>
                <a:uLnTx/>
                <a:uFillTx/>
                <a:latin typeface="+mn-lt"/>
                <a:ea typeface="+mn-ea"/>
                <a:cs typeface="+mn-cs"/>
              </a:rPr>
              <a:t>	V1=V2+V3	vector + vector</a:t>
            </a:r>
          </a:p>
          <a:p>
            <a:pPr marL="411480" marR="0" lvl="0" indent="-342900" algn="l" defTabSz="914400" rtl="0" eaLnBrk="1" fontAlgn="auto" latinLnBrk="0" hangingPunct="1">
              <a:lnSpc>
                <a:spcPct val="100000"/>
              </a:lnSpc>
              <a:spcBef>
                <a:spcPts val="700"/>
              </a:spcBef>
              <a:spcAft>
                <a:spcPts val="0"/>
              </a:spcAft>
              <a:buClrTx/>
              <a:buSzPct val="95000"/>
              <a:buFont typeface="Wingdings"/>
              <a:buChar char=""/>
              <a:tabLst>
                <a:tab pos="1371600" algn="l"/>
                <a:tab pos="3028950" algn="l"/>
                <a:tab pos="6172200" algn="l"/>
              </a:tabLst>
              <a:defRPr/>
            </a:pPr>
            <a:r>
              <a:rPr kumimoji="0" lang="en-US" sz="3000" b="0" i="0" u="none" strike="noStrike" kern="1200" cap="none" spc="0" normalizeH="0" baseline="0" noProof="0" smtClean="0">
                <a:ln>
                  <a:noFill/>
                </a:ln>
                <a:solidFill>
                  <a:schemeClr val="tx1"/>
                </a:solidFill>
                <a:effectLst/>
                <a:uLnTx/>
                <a:uFillTx/>
                <a:latin typeface="Courier New" pitchFamily="49" charset="0"/>
                <a:ea typeface="+mn-ea"/>
                <a:cs typeface="+mn-cs"/>
              </a:rPr>
              <a:t>ADD</a:t>
            </a:r>
            <a:r>
              <a:rPr kumimoji="0" lang="en-US" sz="3000" b="0" i="0" u="sng" strike="noStrike" kern="1200" cap="none" spc="0" normalizeH="0" baseline="0" noProof="0" smtClean="0">
                <a:ln>
                  <a:noFill/>
                </a:ln>
                <a:solidFill>
                  <a:schemeClr val="hlink"/>
                </a:solidFill>
                <a:effectLst/>
                <a:uLnTx/>
                <a:uFillTx/>
                <a:latin typeface="Courier New" pitchFamily="49" charset="0"/>
                <a:ea typeface="+mn-ea"/>
                <a:cs typeface="+mn-cs"/>
              </a:rPr>
              <a:t>S</a:t>
            </a:r>
            <a:r>
              <a:rPr kumimoji="0" lang="en-US" sz="3000" b="0" i="0" u="none" strike="noStrike" kern="1200" cap="none" spc="0" normalizeH="0" baseline="0" noProof="0" smtClean="0">
                <a:ln>
                  <a:noFill/>
                </a:ln>
                <a:solidFill>
                  <a:schemeClr val="tx1"/>
                </a:solidFill>
                <a:effectLst/>
                <a:uLnTx/>
                <a:uFillTx/>
                <a:latin typeface="Courier New" pitchFamily="49" charset="0"/>
                <a:ea typeface="+mn-ea"/>
                <a:cs typeface="+mn-cs"/>
              </a:rPr>
              <a:t>V	V1,</a:t>
            </a:r>
            <a:r>
              <a:rPr kumimoji="0" lang="en-US" sz="3000" b="0" i="0" u="sng" strike="noStrike" kern="1200" cap="none" spc="0" normalizeH="0" baseline="0" noProof="0" smtClean="0">
                <a:ln>
                  <a:noFill/>
                </a:ln>
                <a:solidFill>
                  <a:schemeClr val="hlink"/>
                </a:solidFill>
                <a:effectLst/>
                <a:uLnTx/>
                <a:uFillTx/>
                <a:latin typeface="Courier New" pitchFamily="49" charset="0"/>
                <a:ea typeface="+mn-ea"/>
                <a:cs typeface="+mn-cs"/>
              </a:rPr>
              <a:t>F0</a:t>
            </a:r>
            <a:r>
              <a:rPr kumimoji="0" lang="en-US" sz="3000" b="0" i="0" u="none" strike="noStrike" kern="1200" cap="none" spc="0" normalizeH="0" baseline="0" noProof="0" smtClean="0">
                <a:ln>
                  <a:noFill/>
                </a:ln>
                <a:solidFill>
                  <a:schemeClr val="tx1"/>
                </a:solidFill>
                <a:effectLst/>
                <a:uLnTx/>
                <a:uFillTx/>
                <a:latin typeface="Courier New" pitchFamily="49" charset="0"/>
                <a:ea typeface="+mn-ea"/>
                <a:cs typeface="+mn-cs"/>
              </a:rPr>
              <a:t>,V2</a:t>
            </a:r>
            <a:r>
              <a:rPr kumimoji="0" lang="en-US" sz="3000" b="0" i="0" u="none" strike="noStrike" kern="1200" cap="none" spc="0" normalizeH="0" baseline="0" noProof="0" smtClean="0">
                <a:ln>
                  <a:noFill/>
                </a:ln>
                <a:solidFill>
                  <a:schemeClr val="tx1"/>
                </a:solidFill>
                <a:effectLst/>
                <a:uLnTx/>
                <a:uFillTx/>
                <a:latin typeface="+mn-lt"/>
                <a:ea typeface="+mn-ea"/>
                <a:cs typeface="+mn-cs"/>
              </a:rPr>
              <a:t>	V1=</a:t>
            </a:r>
            <a:r>
              <a:rPr kumimoji="0" lang="en-US" sz="3000" b="0" i="0" u="sng" strike="noStrike" kern="1200" cap="none" spc="0" normalizeH="0" baseline="0" noProof="0" smtClean="0">
                <a:ln>
                  <a:noFill/>
                </a:ln>
                <a:solidFill>
                  <a:schemeClr val="hlink"/>
                </a:solidFill>
                <a:effectLst/>
                <a:uLnTx/>
                <a:uFillTx/>
                <a:latin typeface="+mn-lt"/>
                <a:ea typeface="+mn-ea"/>
                <a:cs typeface="+mn-cs"/>
              </a:rPr>
              <a:t>F0</a:t>
            </a:r>
            <a:r>
              <a:rPr kumimoji="0" lang="en-US" sz="3000" b="0" i="0" u="none" strike="noStrike" kern="1200" cap="none" spc="0" normalizeH="0" baseline="0" noProof="0" smtClean="0">
                <a:ln>
                  <a:noFill/>
                </a:ln>
                <a:solidFill>
                  <a:schemeClr val="tx1"/>
                </a:solidFill>
                <a:effectLst/>
                <a:uLnTx/>
                <a:uFillTx/>
                <a:latin typeface="+mn-lt"/>
                <a:ea typeface="+mn-ea"/>
                <a:cs typeface="+mn-cs"/>
              </a:rPr>
              <a:t>+V2	scalar + vector</a:t>
            </a:r>
          </a:p>
          <a:p>
            <a:pPr marL="411480" marR="0" lvl="0" indent="-342900" algn="l" defTabSz="914400" rtl="0" eaLnBrk="1" fontAlgn="auto" latinLnBrk="0" hangingPunct="1">
              <a:lnSpc>
                <a:spcPct val="100000"/>
              </a:lnSpc>
              <a:spcBef>
                <a:spcPts val="700"/>
              </a:spcBef>
              <a:spcAft>
                <a:spcPts val="0"/>
              </a:spcAft>
              <a:buClrTx/>
              <a:buSzPct val="95000"/>
              <a:buFont typeface="Wingdings"/>
              <a:buChar char=""/>
              <a:tabLst>
                <a:tab pos="1371600" algn="l"/>
                <a:tab pos="3028950" algn="l"/>
                <a:tab pos="6172200" algn="l"/>
              </a:tabLst>
              <a:defRPr/>
            </a:pPr>
            <a:r>
              <a:rPr kumimoji="0" lang="en-US" sz="3000" b="0" i="0" u="none" strike="noStrike" kern="1200" cap="none" spc="0" normalizeH="0" baseline="0" noProof="0" smtClean="0">
                <a:ln>
                  <a:noFill/>
                </a:ln>
                <a:solidFill>
                  <a:schemeClr val="tx1"/>
                </a:solidFill>
                <a:effectLst/>
                <a:uLnTx/>
                <a:uFillTx/>
                <a:latin typeface="Courier New" pitchFamily="49" charset="0"/>
                <a:ea typeface="+mn-ea"/>
                <a:cs typeface="+mn-cs"/>
              </a:rPr>
              <a:t>MULTV	V1,V2,V3</a:t>
            </a:r>
            <a:r>
              <a:rPr kumimoji="0" lang="en-US" sz="3000" b="0" i="0" u="none" strike="noStrike" kern="1200" cap="none" spc="0" normalizeH="0" baseline="0" noProof="0" smtClean="0">
                <a:ln>
                  <a:noFill/>
                </a:ln>
                <a:solidFill>
                  <a:schemeClr val="tx1"/>
                </a:solidFill>
                <a:effectLst/>
                <a:uLnTx/>
                <a:uFillTx/>
                <a:latin typeface="+mn-lt"/>
                <a:ea typeface="+mn-ea"/>
                <a:cs typeface="+mn-cs"/>
              </a:rPr>
              <a:t>	V1=V2xV3	vector x vector</a:t>
            </a:r>
          </a:p>
          <a:p>
            <a:pPr marL="411480" marR="0" lvl="0" indent="-342900" algn="l" defTabSz="914400" rtl="0" eaLnBrk="1" fontAlgn="auto" latinLnBrk="0" hangingPunct="1">
              <a:lnSpc>
                <a:spcPct val="100000"/>
              </a:lnSpc>
              <a:spcBef>
                <a:spcPts val="700"/>
              </a:spcBef>
              <a:spcAft>
                <a:spcPts val="0"/>
              </a:spcAft>
              <a:buClrTx/>
              <a:buSzPct val="95000"/>
              <a:buFont typeface="Wingdings"/>
              <a:buChar char=""/>
              <a:tabLst>
                <a:tab pos="1371600" algn="l"/>
                <a:tab pos="3028950" algn="l"/>
                <a:tab pos="6172200" algn="l"/>
              </a:tabLst>
              <a:defRPr/>
            </a:pPr>
            <a:r>
              <a:rPr kumimoji="0" lang="en-US" sz="3000" b="0" i="0" u="none" strike="noStrike" kern="1200" cap="none" spc="0" normalizeH="0" baseline="0" noProof="0" smtClean="0">
                <a:ln>
                  <a:noFill/>
                </a:ln>
                <a:solidFill>
                  <a:schemeClr val="tx1"/>
                </a:solidFill>
                <a:effectLst/>
                <a:uLnTx/>
                <a:uFillTx/>
                <a:latin typeface="Courier New" pitchFamily="49" charset="0"/>
                <a:ea typeface="+mn-ea"/>
                <a:cs typeface="+mn-cs"/>
              </a:rPr>
              <a:t>MULSV	V1,F0,V2</a:t>
            </a:r>
            <a:r>
              <a:rPr kumimoji="0" lang="en-US" sz="3000" b="0" i="0" u="none" strike="noStrike" kern="1200" cap="none" spc="0" normalizeH="0" baseline="0" noProof="0" smtClean="0">
                <a:ln>
                  <a:noFill/>
                </a:ln>
                <a:solidFill>
                  <a:schemeClr val="tx1"/>
                </a:solidFill>
                <a:effectLst/>
                <a:uLnTx/>
                <a:uFillTx/>
                <a:latin typeface="+mn-lt"/>
                <a:ea typeface="+mn-ea"/>
                <a:cs typeface="+mn-cs"/>
              </a:rPr>
              <a:t>	V1=F0xV2	scalar x vector</a:t>
            </a:r>
          </a:p>
          <a:p>
            <a:pPr marL="411480" marR="0" lvl="0" indent="-342900" algn="l" defTabSz="914400" rtl="0" eaLnBrk="1" fontAlgn="auto" latinLnBrk="0" hangingPunct="1">
              <a:lnSpc>
                <a:spcPct val="100000"/>
              </a:lnSpc>
              <a:spcBef>
                <a:spcPts val="700"/>
              </a:spcBef>
              <a:spcAft>
                <a:spcPts val="0"/>
              </a:spcAft>
              <a:buClrTx/>
              <a:buSzPct val="95000"/>
              <a:buFont typeface="Wingdings"/>
              <a:buChar char=""/>
              <a:tabLst>
                <a:tab pos="1371600" algn="l"/>
                <a:tab pos="3028950" algn="l"/>
                <a:tab pos="6172200" algn="l"/>
              </a:tabLst>
              <a:defRPr/>
            </a:pPr>
            <a:r>
              <a:rPr kumimoji="0" lang="en-US" sz="3000" b="0" i="0" u="none" strike="noStrike" kern="1200" cap="none" spc="0" normalizeH="0" baseline="0" noProof="0" smtClean="0">
                <a:ln>
                  <a:noFill/>
                </a:ln>
                <a:solidFill>
                  <a:schemeClr val="tx1"/>
                </a:solidFill>
                <a:effectLst/>
                <a:uLnTx/>
                <a:uFillTx/>
                <a:latin typeface="Courier New" pitchFamily="49" charset="0"/>
                <a:ea typeface="+mn-ea"/>
                <a:cs typeface="+mn-cs"/>
              </a:rPr>
              <a:t>LV	V1,R1</a:t>
            </a:r>
            <a:r>
              <a:rPr kumimoji="0" lang="en-US" sz="3000" b="0" i="0" u="none" strike="noStrike" kern="1200" cap="none" spc="0" normalizeH="0" baseline="0" noProof="0" smtClean="0">
                <a:ln>
                  <a:noFill/>
                </a:ln>
                <a:solidFill>
                  <a:schemeClr val="tx1"/>
                </a:solidFill>
                <a:effectLst/>
                <a:uLnTx/>
                <a:uFillTx/>
                <a:latin typeface="+mn-lt"/>
                <a:ea typeface="+mn-ea"/>
                <a:cs typeface="+mn-cs"/>
              </a:rPr>
              <a:t>	V1=M[R1..R1+63]	load, stride=1</a:t>
            </a:r>
          </a:p>
          <a:p>
            <a:pPr marL="411480" marR="0" lvl="0" indent="-342900" algn="l" defTabSz="914400" rtl="0" eaLnBrk="1" fontAlgn="auto" latinLnBrk="0" hangingPunct="1">
              <a:lnSpc>
                <a:spcPct val="100000"/>
              </a:lnSpc>
              <a:spcBef>
                <a:spcPts val="700"/>
              </a:spcBef>
              <a:spcAft>
                <a:spcPts val="0"/>
              </a:spcAft>
              <a:buClrTx/>
              <a:buSzPct val="95000"/>
              <a:buFont typeface="Wingdings"/>
              <a:buChar char=""/>
              <a:tabLst>
                <a:tab pos="1371600" algn="l"/>
                <a:tab pos="3028950" algn="l"/>
                <a:tab pos="6172200" algn="l"/>
              </a:tabLst>
              <a:defRPr/>
            </a:pPr>
            <a:r>
              <a:rPr kumimoji="0" lang="en-US" sz="3000" b="0" i="0" u="none" strike="noStrike" kern="1200" cap="none" spc="0" normalizeH="0" baseline="0" noProof="0" smtClean="0">
                <a:ln>
                  <a:noFill/>
                </a:ln>
                <a:solidFill>
                  <a:schemeClr val="tx1"/>
                </a:solidFill>
                <a:effectLst/>
                <a:uLnTx/>
                <a:uFillTx/>
                <a:latin typeface="Courier New" pitchFamily="49" charset="0"/>
                <a:ea typeface="+mn-ea"/>
                <a:cs typeface="+mn-cs"/>
              </a:rPr>
              <a:t>LV</a:t>
            </a:r>
            <a:r>
              <a:rPr kumimoji="0" lang="en-US" sz="3000" b="0" i="0" u="sng" strike="noStrike" kern="1200" cap="none" spc="0" normalizeH="0" baseline="0" noProof="0" smtClean="0">
                <a:ln>
                  <a:noFill/>
                </a:ln>
                <a:solidFill>
                  <a:schemeClr val="hlink"/>
                </a:solidFill>
                <a:effectLst/>
                <a:uLnTx/>
                <a:uFillTx/>
                <a:latin typeface="Courier New" pitchFamily="49" charset="0"/>
                <a:ea typeface="+mn-ea"/>
                <a:cs typeface="+mn-cs"/>
              </a:rPr>
              <a:t>WS</a:t>
            </a:r>
            <a:r>
              <a:rPr kumimoji="0" lang="en-US" sz="3000" b="0" i="0" u="none" strike="noStrike" kern="1200" cap="none" spc="0" normalizeH="0" baseline="0" noProof="0" smtClean="0">
                <a:ln>
                  <a:noFill/>
                </a:ln>
                <a:solidFill>
                  <a:schemeClr val="tx1"/>
                </a:solidFill>
                <a:effectLst/>
                <a:uLnTx/>
                <a:uFillTx/>
                <a:latin typeface="Courier New" pitchFamily="49" charset="0"/>
                <a:ea typeface="+mn-ea"/>
                <a:cs typeface="+mn-cs"/>
              </a:rPr>
              <a:t>	V1,R1,R2</a:t>
            </a:r>
            <a:r>
              <a:rPr kumimoji="0" lang="en-US" sz="3000" b="0" i="0" u="none" strike="noStrike" kern="1200" cap="none" spc="0" normalizeH="0" baseline="0" noProof="0" smtClean="0">
                <a:ln>
                  <a:noFill/>
                </a:ln>
                <a:solidFill>
                  <a:schemeClr val="tx1"/>
                </a:solidFill>
                <a:effectLst/>
                <a:uLnTx/>
                <a:uFillTx/>
                <a:latin typeface="+mn-lt"/>
                <a:ea typeface="+mn-ea"/>
                <a:cs typeface="+mn-cs"/>
              </a:rPr>
              <a:t>	V1=M[R1..R1+</a:t>
            </a:r>
            <a:r>
              <a:rPr kumimoji="0" lang="en-US" sz="3000" b="0" i="0" u="sng" strike="noStrike" kern="1200" cap="none" spc="0" normalizeH="0" baseline="0" noProof="0" smtClean="0">
                <a:ln>
                  <a:noFill/>
                </a:ln>
                <a:solidFill>
                  <a:schemeClr val="hlink"/>
                </a:solidFill>
                <a:effectLst/>
                <a:uLnTx/>
                <a:uFillTx/>
                <a:latin typeface="+mn-lt"/>
                <a:ea typeface="+mn-ea"/>
                <a:cs typeface="+mn-cs"/>
              </a:rPr>
              <a:t>63*R2</a:t>
            </a:r>
            <a:r>
              <a:rPr kumimoji="0" lang="en-US" sz="3000" b="0" i="0" u="none" strike="noStrike" kern="1200" cap="none" spc="0" normalizeH="0" baseline="0" noProof="0" smtClean="0">
                <a:ln>
                  <a:noFill/>
                </a:ln>
                <a:solidFill>
                  <a:schemeClr val="tx1"/>
                </a:solidFill>
                <a:effectLst/>
                <a:uLnTx/>
                <a:uFillTx/>
                <a:latin typeface="+mn-lt"/>
                <a:ea typeface="+mn-ea"/>
                <a:cs typeface="+mn-cs"/>
              </a:rPr>
              <a:t>]	load, stride=R2</a:t>
            </a:r>
          </a:p>
          <a:p>
            <a:pPr marL="411480" marR="0" lvl="0" indent="-342900" algn="l" defTabSz="914400" rtl="0" eaLnBrk="1" fontAlgn="auto" latinLnBrk="0" hangingPunct="1">
              <a:lnSpc>
                <a:spcPct val="100000"/>
              </a:lnSpc>
              <a:spcBef>
                <a:spcPts val="700"/>
              </a:spcBef>
              <a:spcAft>
                <a:spcPts val="0"/>
              </a:spcAft>
              <a:buClrTx/>
              <a:buSzPct val="95000"/>
              <a:buFont typeface="Wingdings"/>
              <a:buChar char=""/>
              <a:tabLst>
                <a:tab pos="1371600" algn="l"/>
                <a:tab pos="3028950" algn="l"/>
                <a:tab pos="6172200" algn="l"/>
              </a:tabLst>
              <a:defRPr/>
            </a:pPr>
            <a:r>
              <a:rPr kumimoji="0" lang="en-US" sz="3000" b="0" i="0" u="none" strike="noStrike" kern="1200" cap="none" spc="0" normalizeH="0" baseline="0" noProof="0" smtClean="0">
                <a:ln>
                  <a:noFill/>
                </a:ln>
                <a:solidFill>
                  <a:schemeClr val="tx1"/>
                </a:solidFill>
                <a:effectLst/>
                <a:uLnTx/>
                <a:uFillTx/>
                <a:latin typeface="Courier New" pitchFamily="49" charset="0"/>
                <a:ea typeface="+mn-ea"/>
                <a:cs typeface="+mn-cs"/>
              </a:rPr>
              <a:t>LV</a:t>
            </a:r>
            <a:r>
              <a:rPr kumimoji="0" lang="en-US" sz="3000" b="0" i="0" u="sng" strike="noStrike" kern="1200" cap="none" spc="0" normalizeH="0" baseline="0" noProof="0" smtClean="0">
                <a:ln>
                  <a:noFill/>
                </a:ln>
                <a:solidFill>
                  <a:schemeClr val="hlink"/>
                </a:solidFill>
                <a:effectLst/>
                <a:uLnTx/>
                <a:uFillTx/>
                <a:latin typeface="Courier New" pitchFamily="49" charset="0"/>
                <a:ea typeface="+mn-ea"/>
                <a:cs typeface="+mn-cs"/>
              </a:rPr>
              <a:t>I</a:t>
            </a:r>
            <a:r>
              <a:rPr kumimoji="0" lang="en-US" sz="3000" b="0" i="0" u="none" strike="noStrike" kern="1200" cap="none" spc="0" normalizeH="0" baseline="0" noProof="0" smtClean="0">
                <a:ln>
                  <a:noFill/>
                </a:ln>
                <a:solidFill>
                  <a:schemeClr val="tx1"/>
                </a:solidFill>
                <a:effectLst/>
                <a:uLnTx/>
                <a:uFillTx/>
                <a:latin typeface="Courier New" pitchFamily="49" charset="0"/>
                <a:ea typeface="+mn-ea"/>
                <a:cs typeface="+mn-cs"/>
              </a:rPr>
              <a:t>	V1,R1,V2</a:t>
            </a:r>
            <a:r>
              <a:rPr kumimoji="0" lang="en-US" sz="3000" b="0" i="0" u="none" strike="noStrike" kern="1200" cap="none" spc="0" normalizeH="0" baseline="0" noProof="0" smtClean="0">
                <a:ln>
                  <a:noFill/>
                </a:ln>
                <a:solidFill>
                  <a:schemeClr val="tx1"/>
                </a:solidFill>
                <a:effectLst/>
                <a:uLnTx/>
                <a:uFillTx/>
                <a:latin typeface="+mn-lt"/>
                <a:ea typeface="+mn-ea"/>
                <a:cs typeface="+mn-cs"/>
              </a:rPr>
              <a:t>	V1=M[R1</a:t>
            </a:r>
            <a:r>
              <a:rPr kumimoji="0" lang="en-US" sz="3000" b="0" i="0" u="sng" strike="noStrike" kern="1200" cap="none" spc="0" normalizeH="0" baseline="0" noProof="0" smtClean="0">
                <a:ln>
                  <a:noFill/>
                </a:ln>
                <a:solidFill>
                  <a:schemeClr val="hlink"/>
                </a:solidFill>
                <a:effectLst/>
                <a:uLnTx/>
                <a:uFillTx/>
                <a:latin typeface="+mn-lt"/>
                <a:ea typeface="+mn-ea"/>
                <a:cs typeface="+mn-cs"/>
              </a:rPr>
              <a:t>+V2i</a:t>
            </a:r>
            <a:r>
              <a:rPr kumimoji="0" lang="en-US" sz="3000" b="0" i="0" u="none" strike="noStrike" kern="1200" cap="none" spc="0" normalizeH="0" baseline="0" noProof="0" smtClean="0">
                <a:ln>
                  <a:noFill/>
                </a:ln>
                <a:solidFill>
                  <a:schemeClr val="tx1"/>
                </a:solidFill>
                <a:effectLst/>
                <a:uLnTx/>
                <a:uFillTx/>
                <a:latin typeface="+mn-lt"/>
                <a:ea typeface="+mn-ea"/>
                <a:cs typeface="+mn-cs"/>
              </a:rPr>
              <a:t>,i=0..63] indir.("gather")</a:t>
            </a:r>
          </a:p>
          <a:p>
            <a:pPr marL="411480" marR="0" lvl="0" indent="-342900" algn="l" defTabSz="914400" rtl="0" eaLnBrk="1" fontAlgn="auto" latinLnBrk="0" hangingPunct="1">
              <a:lnSpc>
                <a:spcPct val="100000"/>
              </a:lnSpc>
              <a:spcBef>
                <a:spcPts val="700"/>
              </a:spcBef>
              <a:spcAft>
                <a:spcPts val="0"/>
              </a:spcAft>
              <a:buClrTx/>
              <a:buSzPct val="95000"/>
              <a:buFont typeface="Wingdings"/>
              <a:buChar char=""/>
              <a:tabLst>
                <a:tab pos="1371600" algn="l"/>
                <a:tab pos="3028950" algn="l"/>
                <a:tab pos="6172200" algn="l"/>
              </a:tabLst>
              <a:defRPr/>
            </a:pPr>
            <a:r>
              <a:rPr kumimoji="0" lang="en-US" sz="3000" b="0" i="0" u="none" strike="noStrike" kern="1200" cap="none" spc="0" normalizeH="0" baseline="0" noProof="0" smtClean="0">
                <a:ln>
                  <a:noFill/>
                </a:ln>
                <a:solidFill>
                  <a:schemeClr val="tx1"/>
                </a:solidFill>
                <a:effectLst/>
                <a:uLnTx/>
                <a:uFillTx/>
                <a:latin typeface="Courier New" pitchFamily="49" charset="0"/>
                <a:ea typeface="+mn-ea"/>
                <a:cs typeface="+mn-cs"/>
              </a:rPr>
              <a:t>CeqV	VM,V1,V2</a:t>
            </a:r>
            <a:r>
              <a:rPr kumimoji="0" lang="en-US" sz="3000" b="0" i="0" u="none" strike="noStrike" kern="1200" cap="none" spc="0" normalizeH="0" baseline="0" noProof="0" smtClean="0">
                <a:ln>
                  <a:noFill/>
                </a:ln>
                <a:solidFill>
                  <a:schemeClr val="tx1"/>
                </a:solidFill>
                <a:effectLst/>
                <a:uLnTx/>
                <a:uFillTx/>
                <a:latin typeface="+mn-lt"/>
                <a:ea typeface="+mn-ea"/>
                <a:cs typeface="+mn-cs"/>
              </a:rPr>
              <a:t>	VMASKi = (V1i=V2i)?	comp. setmask</a:t>
            </a:r>
          </a:p>
          <a:p>
            <a:pPr marL="411480" marR="0" lvl="0" indent="-342900" algn="l" defTabSz="914400" rtl="0" eaLnBrk="1" fontAlgn="auto" latinLnBrk="0" hangingPunct="1">
              <a:lnSpc>
                <a:spcPct val="100000"/>
              </a:lnSpc>
              <a:spcBef>
                <a:spcPts val="700"/>
              </a:spcBef>
              <a:spcAft>
                <a:spcPts val="0"/>
              </a:spcAft>
              <a:buClrTx/>
              <a:buSzPct val="95000"/>
              <a:buFont typeface="Wingdings"/>
              <a:buChar char=""/>
              <a:tabLst>
                <a:tab pos="1371600" algn="l"/>
                <a:tab pos="3028950" algn="l"/>
                <a:tab pos="6172200" algn="l"/>
              </a:tabLst>
              <a:defRPr/>
            </a:pPr>
            <a:r>
              <a:rPr kumimoji="0" lang="en-US" sz="3000" b="0" i="0" u="none" strike="noStrike" kern="1200" cap="none" spc="0" normalizeH="0" baseline="0" noProof="0" smtClean="0">
                <a:ln>
                  <a:noFill/>
                </a:ln>
                <a:solidFill>
                  <a:schemeClr val="tx1"/>
                </a:solidFill>
                <a:effectLst/>
                <a:uLnTx/>
                <a:uFillTx/>
                <a:latin typeface="Courier New" pitchFamily="49" charset="0"/>
                <a:ea typeface="+mn-ea"/>
                <a:cs typeface="+mn-cs"/>
              </a:rPr>
              <a:t>MOV	</a:t>
            </a:r>
            <a:r>
              <a:rPr kumimoji="0" lang="en-US" sz="3000" b="0" i="0" u="sng" strike="noStrike" kern="1200" cap="none" spc="0" normalizeH="0" baseline="0" noProof="0" smtClean="0">
                <a:ln>
                  <a:noFill/>
                </a:ln>
                <a:solidFill>
                  <a:schemeClr val="hlink"/>
                </a:solidFill>
                <a:effectLst/>
                <a:uLnTx/>
                <a:uFillTx/>
                <a:latin typeface="Courier New" pitchFamily="49" charset="0"/>
                <a:ea typeface="+mn-ea"/>
                <a:cs typeface="+mn-cs"/>
              </a:rPr>
              <a:t>VLR</a:t>
            </a:r>
            <a:r>
              <a:rPr kumimoji="0" lang="en-US" sz="3000" b="0" i="0" u="none" strike="noStrike" kern="1200" cap="none" spc="0" normalizeH="0" baseline="0" noProof="0" smtClean="0">
                <a:ln>
                  <a:noFill/>
                </a:ln>
                <a:solidFill>
                  <a:schemeClr val="tx1"/>
                </a:solidFill>
                <a:effectLst/>
                <a:uLnTx/>
                <a:uFillTx/>
                <a:latin typeface="Courier New" pitchFamily="49" charset="0"/>
                <a:ea typeface="+mn-ea"/>
                <a:cs typeface="+mn-cs"/>
              </a:rPr>
              <a:t>,R1</a:t>
            </a:r>
            <a:r>
              <a:rPr kumimoji="0" lang="en-US" sz="3000" b="0" i="0" u="none" strike="noStrike" kern="1200" cap="none" spc="0" normalizeH="0" baseline="0" noProof="0" smtClean="0">
                <a:ln>
                  <a:noFill/>
                </a:ln>
                <a:solidFill>
                  <a:schemeClr val="tx1"/>
                </a:solidFill>
                <a:effectLst/>
                <a:uLnTx/>
                <a:uFillTx/>
                <a:latin typeface="+mn-lt"/>
                <a:ea typeface="+mn-ea"/>
                <a:cs typeface="+mn-cs"/>
              </a:rPr>
              <a:t>	Vec. Len. Reg. = R1	set vector length</a:t>
            </a:r>
          </a:p>
          <a:p>
            <a:pPr marL="411480" marR="0" lvl="0" indent="-342900" algn="l" defTabSz="914400" rtl="0" eaLnBrk="1" fontAlgn="auto" latinLnBrk="0" hangingPunct="1">
              <a:lnSpc>
                <a:spcPct val="100000"/>
              </a:lnSpc>
              <a:spcBef>
                <a:spcPts val="700"/>
              </a:spcBef>
              <a:spcAft>
                <a:spcPts val="0"/>
              </a:spcAft>
              <a:buClrTx/>
              <a:buSzPct val="95000"/>
              <a:buFont typeface="Wingdings"/>
              <a:buChar char=""/>
              <a:tabLst>
                <a:tab pos="1371600" algn="l"/>
                <a:tab pos="3028950" algn="l"/>
                <a:tab pos="6172200" algn="l"/>
              </a:tabLst>
              <a:defRPr/>
            </a:pPr>
            <a:r>
              <a:rPr kumimoji="0" lang="en-US" sz="3000" b="0" i="0" u="none" strike="noStrike" kern="1200" cap="none" spc="0" normalizeH="0" baseline="0" noProof="0" smtClean="0">
                <a:ln>
                  <a:noFill/>
                </a:ln>
                <a:solidFill>
                  <a:schemeClr val="tx1"/>
                </a:solidFill>
                <a:effectLst/>
                <a:uLnTx/>
                <a:uFillTx/>
                <a:latin typeface="Courier New" pitchFamily="49" charset="0"/>
                <a:ea typeface="+mn-ea"/>
                <a:cs typeface="+mn-cs"/>
              </a:rPr>
              <a:t>MOV	</a:t>
            </a:r>
            <a:r>
              <a:rPr kumimoji="0" lang="en-US" sz="3000" b="0" i="0" u="sng" strike="noStrike" kern="1200" cap="none" spc="0" normalizeH="0" baseline="0" noProof="0" smtClean="0">
                <a:ln>
                  <a:noFill/>
                </a:ln>
                <a:solidFill>
                  <a:schemeClr val="hlink"/>
                </a:solidFill>
                <a:effectLst/>
                <a:uLnTx/>
                <a:uFillTx/>
                <a:latin typeface="Courier New" pitchFamily="49" charset="0"/>
                <a:ea typeface="+mn-ea"/>
                <a:cs typeface="+mn-cs"/>
              </a:rPr>
              <a:t>VM</a:t>
            </a:r>
            <a:r>
              <a:rPr kumimoji="0" lang="en-US" sz="3000" b="0" i="0" u="none" strike="noStrike" kern="1200" cap="none" spc="0" normalizeH="0" baseline="0" noProof="0" smtClean="0">
                <a:ln>
                  <a:noFill/>
                </a:ln>
                <a:solidFill>
                  <a:schemeClr val="tx1"/>
                </a:solidFill>
                <a:effectLst/>
                <a:uLnTx/>
                <a:uFillTx/>
                <a:latin typeface="Courier New" pitchFamily="49" charset="0"/>
                <a:ea typeface="+mn-ea"/>
                <a:cs typeface="+mn-cs"/>
              </a:rPr>
              <a:t>,R1</a:t>
            </a:r>
            <a:r>
              <a:rPr kumimoji="0" lang="en-US" sz="3000" b="0" i="0" u="none" strike="noStrike" kern="1200" cap="none" spc="0" normalizeH="0" baseline="0" noProof="0" smtClean="0">
                <a:ln>
                  <a:noFill/>
                </a:ln>
                <a:solidFill>
                  <a:schemeClr val="tx1"/>
                </a:solidFill>
                <a:effectLst/>
                <a:uLnTx/>
                <a:uFillTx/>
                <a:latin typeface="+mn-lt"/>
                <a:ea typeface="+mn-ea"/>
                <a:cs typeface="+mn-cs"/>
              </a:rPr>
              <a:t>	Vec. Mask = R1	set vector mask</a:t>
            </a:r>
            <a:endParaRPr kumimoji="0" lang="en-US" sz="3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1944 : Colossus 2</a:t>
            </a:r>
            <a:endParaRPr lang="en-US" dirty="0"/>
          </a:p>
        </p:txBody>
      </p:sp>
      <p:sp>
        <p:nvSpPr>
          <p:cNvPr id="3" name="Content Placeholder 2"/>
          <p:cNvSpPr>
            <a:spLocks noGrp="1"/>
          </p:cNvSpPr>
          <p:nvPr>
            <p:ph idx="1"/>
          </p:nvPr>
        </p:nvSpPr>
        <p:spPr/>
        <p:txBody>
          <a:bodyPr/>
          <a:lstStyle/>
          <a:p>
            <a:r>
              <a:rPr lang="en-US" dirty="0" smtClean="0"/>
              <a:t>Used for breaking encrypted codes</a:t>
            </a:r>
          </a:p>
          <a:p>
            <a:pPr lvl="1"/>
            <a:r>
              <a:rPr lang="en-US" dirty="0" smtClean="0"/>
              <a:t>Not Turing Complete</a:t>
            </a:r>
          </a:p>
          <a:p>
            <a:pPr lvl="1"/>
            <a:r>
              <a:rPr lang="en-US" dirty="0" err="1" smtClean="0"/>
              <a:t>Vaccum</a:t>
            </a:r>
            <a:r>
              <a:rPr lang="en-US" dirty="0" smtClean="0"/>
              <a:t> Tubes to optically read paper tape &amp; apply programmable logic function</a:t>
            </a:r>
          </a:p>
          <a:p>
            <a:r>
              <a:rPr lang="en-US" dirty="0" smtClean="0"/>
              <a:t>Parallel I/O!</a:t>
            </a:r>
          </a:p>
          <a:p>
            <a:pPr lvl="1"/>
            <a:r>
              <a:rPr lang="en-US" dirty="0" smtClean="0"/>
              <a:t>5 processors in parallel, same program, reading different tapes: 25,000 characters/s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operations</a:t>
            </a:r>
            <a:endParaRPr lang="en-US" dirty="0"/>
          </a:p>
        </p:txBody>
      </p:sp>
      <p:sp>
        <p:nvSpPr>
          <p:cNvPr id="3" name="Content Placeholder 2"/>
          <p:cNvSpPr>
            <a:spLocks noGrp="1"/>
          </p:cNvSpPr>
          <p:nvPr>
            <p:ph idx="1"/>
          </p:nvPr>
        </p:nvSpPr>
        <p:spPr/>
        <p:txBody>
          <a:bodyPr>
            <a:normAutofit lnSpcReduction="10000"/>
          </a:bodyPr>
          <a:lstStyle/>
          <a:p>
            <a:r>
              <a:rPr lang="en-US" dirty="0" smtClean="0"/>
              <a:t>Load/store operations move groups of data between registers and memory</a:t>
            </a:r>
          </a:p>
          <a:p>
            <a:r>
              <a:rPr lang="en-US" dirty="0" smtClean="0"/>
              <a:t>Three types of addressing</a:t>
            </a:r>
          </a:p>
          <a:p>
            <a:pPr lvl="1"/>
            <a:r>
              <a:rPr lang="en-US" dirty="0" smtClean="0"/>
              <a:t>Unit Stride</a:t>
            </a:r>
          </a:p>
          <a:p>
            <a:pPr lvl="2"/>
            <a:r>
              <a:rPr lang="en-US" dirty="0" smtClean="0"/>
              <a:t>Fastest</a:t>
            </a:r>
          </a:p>
          <a:p>
            <a:pPr lvl="1"/>
            <a:r>
              <a:rPr lang="en-US" dirty="0" smtClean="0"/>
              <a:t>Non-unit (constant) stride</a:t>
            </a:r>
          </a:p>
          <a:p>
            <a:pPr lvl="1"/>
            <a:r>
              <a:rPr lang="en-US" dirty="0" smtClean="0"/>
              <a:t>Indexed (gather-scatter)</a:t>
            </a:r>
          </a:p>
          <a:p>
            <a:pPr lvl="2"/>
            <a:r>
              <a:rPr lang="en-US" dirty="0" smtClean="0"/>
              <a:t>Vector equivalent of register indirect</a:t>
            </a:r>
          </a:p>
          <a:p>
            <a:pPr lvl="2"/>
            <a:r>
              <a:rPr lang="en-US" dirty="0" smtClean="0"/>
              <a:t>Good for sparse arrays of data</a:t>
            </a:r>
          </a:p>
          <a:p>
            <a:pPr lvl="2"/>
            <a:r>
              <a:rPr lang="en-US" dirty="0" smtClean="0"/>
              <a:t>Increases number of programs that </a:t>
            </a:r>
            <a:r>
              <a:rPr lang="en-US" dirty="0" err="1" smtClean="0"/>
              <a:t>vectorize</a:t>
            </a:r>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914400"/>
          </a:xfrm>
        </p:spPr>
        <p:txBody>
          <a:bodyPr/>
          <a:lstStyle/>
          <a:p>
            <a:r>
              <a:rPr lang="en-US" dirty="0" smtClean="0"/>
              <a:t>DAXPY (Y = </a:t>
            </a:r>
            <a:r>
              <a:rPr lang="en-US" u="sng" dirty="0" smtClean="0"/>
              <a:t>a</a:t>
            </a:r>
            <a:r>
              <a:rPr lang="en-US" dirty="0" smtClean="0"/>
              <a:t> </a:t>
            </a:r>
            <a:r>
              <a:rPr lang="en-US" sz="8000" baseline="-25000" dirty="0" smtClean="0"/>
              <a:t>*</a:t>
            </a:r>
            <a:r>
              <a:rPr lang="en-US" dirty="0" smtClean="0"/>
              <a:t> </a:t>
            </a:r>
            <a:r>
              <a:rPr lang="en-US" u="sng" dirty="0" smtClean="0"/>
              <a:t>X + Y</a:t>
            </a:r>
            <a:r>
              <a:rPr lang="en-US" dirty="0" smtClean="0"/>
              <a:t>)</a:t>
            </a:r>
            <a:endParaRPr lang="en-US" dirty="0"/>
          </a:p>
        </p:txBody>
      </p:sp>
      <p:sp>
        <p:nvSpPr>
          <p:cNvPr id="4" name="Rectangle 5"/>
          <p:cNvSpPr>
            <a:spLocks noChangeArrowheads="1"/>
          </p:cNvSpPr>
          <p:nvPr/>
        </p:nvSpPr>
        <p:spPr bwMode="auto">
          <a:xfrm>
            <a:off x="635000" y="1560512"/>
            <a:ext cx="3556000" cy="1182688"/>
          </a:xfrm>
          <a:prstGeom prst="rect">
            <a:avLst/>
          </a:prstGeom>
          <a:solidFill>
            <a:schemeClr val="bg1"/>
          </a:solidFill>
          <a:ln w="12700">
            <a:solidFill>
              <a:schemeClr val="bg1"/>
            </a:solidFill>
            <a:miter lim="800000"/>
            <a:headEnd/>
            <a:tailEnd/>
          </a:ln>
          <a:effectLst/>
        </p:spPr>
        <p:txBody>
          <a:bodyPr lIns="63500" tIns="25400" rIns="63500" bIns="25400">
            <a:spAutoFit/>
          </a:bodyPr>
          <a:lstStyle/>
          <a:p>
            <a:pPr marL="342900" indent="-342900">
              <a:lnSpc>
                <a:spcPct val="88000"/>
              </a:lnSpc>
              <a:spcBef>
                <a:spcPct val="43000"/>
              </a:spcBef>
            </a:pPr>
            <a:r>
              <a:rPr lang="en-US" sz="2400" b="1" dirty="0"/>
              <a:t>Assuming vectors X, Y are length 64</a:t>
            </a:r>
          </a:p>
          <a:p>
            <a:pPr marL="342900" indent="-342900">
              <a:lnSpc>
                <a:spcPct val="88000"/>
              </a:lnSpc>
              <a:spcBef>
                <a:spcPct val="43000"/>
              </a:spcBef>
            </a:pPr>
            <a:r>
              <a:rPr lang="en-US" sz="2400" b="1" dirty="0"/>
              <a:t>Scalar </a:t>
            </a:r>
            <a:r>
              <a:rPr lang="en-US" sz="2400" b="1" dirty="0" smtClean="0"/>
              <a:t>vs. Vector</a:t>
            </a:r>
            <a:endParaRPr lang="en-US" sz="2400" b="1" dirty="0">
              <a:solidFill>
                <a:schemeClr val="accent2"/>
              </a:solidFill>
            </a:endParaRPr>
          </a:p>
        </p:txBody>
      </p:sp>
      <p:sp>
        <p:nvSpPr>
          <p:cNvPr id="5" name="Rectangle 3"/>
          <p:cNvSpPr txBox="1">
            <a:spLocks noChangeArrowheads="1"/>
          </p:cNvSpPr>
          <p:nvPr/>
        </p:nvSpPr>
        <p:spPr>
          <a:xfrm>
            <a:off x="381000" y="2971800"/>
            <a:ext cx="5454650" cy="3789362"/>
          </a:xfrm>
          <a:prstGeom prst="rect">
            <a:avLst/>
          </a:prstGeom>
          <a:noFill/>
          <a:ln/>
        </p:spPr>
        <p:txBody>
          <a:bodyPr vert="horz">
            <a:normAutofit lnSpcReduction="10000"/>
          </a:bodyPr>
          <a:lstStyle/>
          <a:p>
            <a:pPr marL="514350" marR="0" lvl="0" indent="-514350" algn="l" defTabSz="914400" rtl="0" eaLnBrk="1" fontAlgn="auto" latinLnBrk="0" hangingPunct="1">
              <a:lnSpc>
                <a:spcPct val="100000"/>
              </a:lnSpc>
              <a:spcBef>
                <a:spcPts val="700"/>
              </a:spcBef>
              <a:spcAft>
                <a:spcPts val="0"/>
              </a:spcAft>
              <a:buClrTx/>
              <a:buSzPct val="95000"/>
              <a:buFontTx/>
              <a:buNone/>
              <a:tabLst>
                <a:tab pos="1485900" algn="l"/>
                <a:tab pos="2800350"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LD	F0,a</a:t>
            </a:r>
          </a:p>
          <a:p>
            <a:pPr marL="514350" marR="0" lvl="0" indent="-514350" algn="l" defTabSz="914400" rtl="0" eaLnBrk="1" fontAlgn="auto" latinLnBrk="0" hangingPunct="1">
              <a:lnSpc>
                <a:spcPct val="100000"/>
              </a:lnSpc>
              <a:spcBef>
                <a:spcPts val="700"/>
              </a:spcBef>
              <a:spcAft>
                <a:spcPts val="0"/>
              </a:spcAft>
              <a:buClrTx/>
              <a:buSzPct val="95000"/>
              <a:buFontTx/>
              <a:buNone/>
              <a:tabLst>
                <a:tab pos="1485900" algn="l"/>
                <a:tab pos="2800350"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ADDI	R4,Rx,#512 	;last address to load </a:t>
            </a:r>
          </a:p>
          <a:p>
            <a:pPr marL="514350" marR="0" lvl="0" indent="-514350" algn="l" defTabSz="914400" rtl="0" eaLnBrk="1" fontAlgn="auto" latinLnBrk="0" hangingPunct="1">
              <a:lnSpc>
                <a:spcPct val="100000"/>
              </a:lnSpc>
              <a:spcBef>
                <a:spcPts val="700"/>
              </a:spcBef>
              <a:spcAft>
                <a:spcPts val="0"/>
              </a:spcAft>
              <a:buClrTx/>
              <a:buSzPct val="95000"/>
              <a:buFontTx/>
              <a:buNone/>
              <a:tabLst>
                <a:tab pos="1485900" algn="l"/>
                <a:tab pos="2800350"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loop: LD	</a:t>
            </a:r>
            <a:r>
              <a:rPr kumimoji="0" lang="en-US" sz="1800" b="0" i="0" u="sng" strike="noStrike" kern="1200" cap="none" spc="0" normalizeH="0" baseline="0" noProof="0" dirty="0" smtClean="0">
                <a:ln>
                  <a:noFill/>
                </a:ln>
                <a:solidFill>
                  <a:schemeClr val="accent2"/>
                </a:solidFill>
                <a:effectLst/>
                <a:uLnTx/>
                <a:uFillTx/>
                <a:latin typeface="+mn-lt"/>
                <a:ea typeface="+mn-ea"/>
                <a:cs typeface="+mn-cs"/>
              </a:rPr>
              <a:t>F2</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0(Rx)   	;load X(</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i</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a:t>
            </a:r>
          </a:p>
          <a:p>
            <a:pPr marL="514350" marR="0" lvl="0" indent="-514350" algn="l" defTabSz="914400" rtl="0" eaLnBrk="1" fontAlgn="auto" latinLnBrk="0" hangingPunct="1">
              <a:lnSpc>
                <a:spcPct val="100000"/>
              </a:lnSpc>
              <a:spcBef>
                <a:spcPts val="700"/>
              </a:spcBef>
              <a:spcAft>
                <a:spcPts val="0"/>
              </a:spcAft>
              <a:buClrTx/>
              <a:buSzPct val="95000"/>
              <a:buFontTx/>
              <a:buNone/>
              <a:tabLst>
                <a:tab pos="1485900" algn="l"/>
                <a:tab pos="2800350"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MULTD	F2,F0,</a:t>
            </a:r>
            <a:r>
              <a:rPr kumimoji="0" lang="en-US" sz="1800" b="0" i="1" u="sng" strike="noStrike" kern="1200" cap="none" spc="0" normalizeH="0" baseline="0" noProof="0" dirty="0" smtClean="0">
                <a:ln>
                  <a:noFill/>
                </a:ln>
                <a:solidFill>
                  <a:schemeClr val="hlink"/>
                </a:solidFill>
                <a:effectLst/>
                <a:uLnTx/>
                <a:uFillTx/>
                <a:latin typeface="+mn-lt"/>
                <a:ea typeface="+mn-ea"/>
                <a:cs typeface="+mn-cs"/>
              </a:rPr>
              <a:t>F2</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;a*X(</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i</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a:t>
            </a:r>
          </a:p>
          <a:p>
            <a:pPr marL="514350" marR="0" lvl="0" indent="-514350" algn="l" defTabSz="914400" rtl="0" eaLnBrk="1" fontAlgn="auto" latinLnBrk="0" hangingPunct="1">
              <a:lnSpc>
                <a:spcPct val="100000"/>
              </a:lnSpc>
              <a:spcBef>
                <a:spcPts val="700"/>
              </a:spcBef>
              <a:spcAft>
                <a:spcPts val="0"/>
              </a:spcAft>
              <a:buClrTx/>
              <a:buSzPct val="95000"/>
              <a:buFontTx/>
              <a:buNone/>
              <a:tabLst>
                <a:tab pos="1485900" algn="l"/>
                <a:tab pos="2800350"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LD	</a:t>
            </a:r>
            <a:r>
              <a:rPr kumimoji="0" lang="en-US" sz="1800" b="0" i="0" u="sng" strike="noStrike" kern="1200" cap="none" spc="0" normalizeH="0" baseline="0" noProof="0" dirty="0" smtClean="0">
                <a:ln>
                  <a:noFill/>
                </a:ln>
                <a:solidFill>
                  <a:schemeClr val="accent2"/>
                </a:solidFill>
                <a:effectLst/>
                <a:uLnTx/>
                <a:uFillTx/>
                <a:latin typeface="+mn-lt"/>
                <a:ea typeface="+mn-ea"/>
                <a:cs typeface="+mn-cs"/>
              </a:rPr>
              <a:t>F4</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0(</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Ry</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;load Y(</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i</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p>
          <a:p>
            <a:pPr marL="514350" marR="0" lvl="0" indent="-514350" algn="l" defTabSz="914400" rtl="0" eaLnBrk="1" fontAlgn="auto" latinLnBrk="0" hangingPunct="1">
              <a:lnSpc>
                <a:spcPct val="100000"/>
              </a:lnSpc>
              <a:spcBef>
                <a:spcPts val="700"/>
              </a:spcBef>
              <a:spcAft>
                <a:spcPts val="0"/>
              </a:spcAft>
              <a:buClrTx/>
              <a:buSzPct val="95000"/>
              <a:buFontTx/>
              <a:buNone/>
              <a:tabLst>
                <a:tab pos="1485900" algn="l"/>
                <a:tab pos="2800350"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ADDD	</a:t>
            </a:r>
            <a:r>
              <a:rPr kumimoji="0" lang="en-US" sz="1800" b="0" i="0" u="sng" strike="noStrike" kern="1200" cap="none" spc="0" normalizeH="0" baseline="0" noProof="0" dirty="0" smtClean="0">
                <a:ln>
                  <a:noFill/>
                </a:ln>
                <a:solidFill>
                  <a:schemeClr val="accent2"/>
                </a:solidFill>
                <a:effectLst/>
                <a:uLnTx/>
                <a:uFillTx/>
                <a:latin typeface="+mn-lt"/>
                <a:ea typeface="+mn-ea"/>
                <a:cs typeface="+mn-cs"/>
              </a:rPr>
              <a:t>F4</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,F2, </a:t>
            </a:r>
            <a:r>
              <a:rPr kumimoji="0" lang="en-US" sz="1800" b="0" i="1" u="sng" strike="noStrike" kern="1200" cap="none" spc="0" normalizeH="0" baseline="0" noProof="0" dirty="0" smtClean="0">
                <a:ln>
                  <a:noFill/>
                </a:ln>
                <a:solidFill>
                  <a:schemeClr val="hlink"/>
                </a:solidFill>
                <a:effectLst/>
                <a:uLnTx/>
                <a:uFillTx/>
                <a:latin typeface="+mn-lt"/>
                <a:ea typeface="+mn-ea"/>
                <a:cs typeface="+mn-cs"/>
              </a:rPr>
              <a:t>F4</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;a*X(</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i</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 Y(</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i</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a:t>
            </a:r>
          </a:p>
          <a:p>
            <a:pPr marL="514350" marR="0" lvl="0" indent="-514350" algn="l" defTabSz="914400" rtl="0" eaLnBrk="1" fontAlgn="auto" latinLnBrk="0" hangingPunct="1">
              <a:lnSpc>
                <a:spcPct val="100000"/>
              </a:lnSpc>
              <a:spcBef>
                <a:spcPts val="700"/>
              </a:spcBef>
              <a:spcAft>
                <a:spcPts val="0"/>
              </a:spcAft>
              <a:buClrTx/>
              <a:buSzPct val="95000"/>
              <a:buFontTx/>
              <a:buNone/>
              <a:tabLst>
                <a:tab pos="1485900" algn="l"/>
                <a:tab pos="2800350"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SD	</a:t>
            </a:r>
            <a:r>
              <a:rPr kumimoji="0" lang="en-US" sz="1800" b="0" i="1" u="sng" strike="noStrike" kern="1200" cap="none" spc="0" normalizeH="0" baseline="0" noProof="0" dirty="0" smtClean="0">
                <a:ln>
                  <a:noFill/>
                </a:ln>
                <a:solidFill>
                  <a:schemeClr val="hlink"/>
                </a:solidFill>
                <a:effectLst/>
                <a:uLnTx/>
                <a:uFillTx/>
                <a:latin typeface="+mn-lt"/>
                <a:ea typeface="+mn-ea"/>
                <a:cs typeface="+mn-cs"/>
              </a:rPr>
              <a:t>F4</a:t>
            </a:r>
            <a:r>
              <a:rPr kumimoji="0" lang="en-US" sz="1800" b="0" i="0" u="sng"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,0(</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Ry</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;store into Y(</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i</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a:t>
            </a:r>
          </a:p>
          <a:p>
            <a:pPr marL="514350" marR="0" lvl="0" indent="-514350" algn="l" defTabSz="914400" rtl="0" eaLnBrk="1" fontAlgn="auto" latinLnBrk="0" hangingPunct="1">
              <a:lnSpc>
                <a:spcPct val="100000"/>
              </a:lnSpc>
              <a:spcBef>
                <a:spcPts val="700"/>
              </a:spcBef>
              <a:spcAft>
                <a:spcPts val="0"/>
              </a:spcAft>
              <a:buClrTx/>
              <a:buSzPct val="95000"/>
              <a:buFontTx/>
              <a:buNone/>
              <a:tabLst>
                <a:tab pos="1485900" algn="l"/>
                <a:tab pos="2800350"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ADDI	Rx,Rx,#8	;increment index to X</a:t>
            </a:r>
          </a:p>
          <a:p>
            <a:pPr marL="514350" marR="0" lvl="0" indent="-514350" algn="l" defTabSz="914400" rtl="0" eaLnBrk="1" fontAlgn="auto" latinLnBrk="0" hangingPunct="1">
              <a:lnSpc>
                <a:spcPct val="100000"/>
              </a:lnSpc>
              <a:spcBef>
                <a:spcPts val="700"/>
              </a:spcBef>
              <a:spcAft>
                <a:spcPts val="0"/>
              </a:spcAft>
              <a:buClrTx/>
              <a:buSzPct val="95000"/>
              <a:buFontTx/>
              <a:buNone/>
              <a:tabLst>
                <a:tab pos="1485900" algn="l"/>
                <a:tab pos="2800350"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ADDI	Ry,Ry,#8	;increment index to Y</a:t>
            </a:r>
          </a:p>
          <a:p>
            <a:pPr marL="514350" marR="0" lvl="0" indent="-514350" algn="l" defTabSz="914400" rtl="0" eaLnBrk="1" fontAlgn="auto" latinLnBrk="0" hangingPunct="1">
              <a:lnSpc>
                <a:spcPct val="100000"/>
              </a:lnSpc>
              <a:spcBef>
                <a:spcPts val="700"/>
              </a:spcBef>
              <a:spcAft>
                <a:spcPts val="0"/>
              </a:spcAft>
              <a:buClrTx/>
              <a:buSzPct val="95000"/>
              <a:buFontTx/>
              <a:buNone/>
              <a:tabLst>
                <a:tab pos="1485900" algn="l"/>
                <a:tab pos="2800350"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SUB	R20,R4,Rx	;compute bound</a:t>
            </a:r>
          </a:p>
          <a:p>
            <a:pPr marL="514350" marR="0" lvl="0" indent="-514350" algn="l" defTabSz="914400" rtl="0" eaLnBrk="1" fontAlgn="auto" latinLnBrk="0" hangingPunct="1">
              <a:lnSpc>
                <a:spcPct val="100000"/>
              </a:lnSpc>
              <a:spcBef>
                <a:spcPts val="700"/>
              </a:spcBef>
              <a:spcAft>
                <a:spcPts val="0"/>
              </a:spcAft>
              <a:buClrTx/>
              <a:buSzPct val="95000"/>
              <a:buFontTx/>
              <a:buNone/>
              <a:tabLst>
                <a:tab pos="1485900" algn="l"/>
                <a:tab pos="2800350"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BNZ	R20,loop	;check if done</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4"/>
          <p:cNvSpPr>
            <a:spLocks noChangeArrowheads="1"/>
          </p:cNvSpPr>
          <p:nvPr/>
        </p:nvSpPr>
        <p:spPr bwMode="auto">
          <a:xfrm>
            <a:off x="4508500" y="1219200"/>
            <a:ext cx="4787900" cy="2017713"/>
          </a:xfrm>
          <a:prstGeom prst="rect">
            <a:avLst/>
          </a:prstGeom>
          <a:noFill/>
          <a:ln w="12700">
            <a:noFill/>
            <a:miter lim="800000"/>
            <a:headEnd/>
            <a:tailEnd/>
          </a:ln>
          <a:effectLst/>
        </p:spPr>
        <p:txBody>
          <a:bodyPr lIns="63500" tIns="25400" rIns="63500" bIns="25400">
            <a:spAutoFit/>
          </a:bodyPr>
          <a:lstStyle/>
          <a:p>
            <a:pPr marL="342900" indent="-342900">
              <a:lnSpc>
                <a:spcPct val="86000"/>
              </a:lnSpc>
              <a:spcBef>
                <a:spcPct val="40000"/>
              </a:spcBef>
              <a:tabLst>
                <a:tab pos="1200150" algn="l"/>
                <a:tab pos="2400300" algn="l"/>
              </a:tabLst>
            </a:pPr>
            <a:r>
              <a:rPr lang="en-US" b="1" dirty="0">
                <a:solidFill>
                  <a:schemeClr val="accent2"/>
                </a:solidFill>
              </a:rPr>
              <a:t>	</a:t>
            </a:r>
            <a:r>
              <a:rPr lang="en-US" b="1" dirty="0"/>
              <a:t>LD     	F0,a	;load scalar a</a:t>
            </a:r>
          </a:p>
          <a:p>
            <a:pPr marL="342900" indent="-342900">
              <a:lnSpc>
                <a:spcPct val="86000"/>
              </a:lnSpc>
              <a:spcBef>
                <a:spcPct val="40000"/>
              </a:spcBef>
              <a:tabLst>
                <a:tab pos="1200150" algn="l"/>
                <a:tab pos="2400300" algn="l"/>
              </a:tabLst>
            </a:pPr>
            <a:r>
              <a:rPr lang="en-US" b="1" dirty="0"/>
              <a:t>	LV     	V1,Rx	;load vector X</a:t>
            </a:r>
          </a:p>
          <a:p>
            <a:pPr marL="342900" indent="-342900">
              <a:lnSpc>
                <a:spcPct val="86000"/>
              </a:lnSpc>
              <a:spcBef>
                <a:spcPct val="40000"/>
              </a:spcBef>
              <a:tabLst>
                <a:tab pos="1200150" algn="l"/>
                <a:tab pos="2400300" algn="l"/>
              </a:tabLst>
            </a:pPr>
            <a:r>
              <a:rPr lang="en-US" b="1" dirty="0"/>
              <a:t>	MULTS 	V2,F0,V1 	;vector-scalar </a:t>
            </a:r>
            <a:r>
              <a:rPr lang="en-US" b="1" dirty="0" err="1"/>
              <a:t>mult</a:t>
            </a:r>
            <a:r>
              <a:rPr lang="en-US" b="1" dirty="0"/>
              <a:t>.</a:t>
            </a:r>
          </a:p>
          <a:p>
            <a:pPr marL="342900" indent="-342900">
              <a:lnSpc>
                <a:spcPct val="86000"/>
              </a:lnSpc>
              <a:spcBef>
                <a:spcPct val="40000"/>
              </a:spcBef>
              <a:tabLst>
                <a:tab pos="1200150" algn="l"/>
                <a:tab pos="2400300" algn="l"/>
              </a:tabLst>
            </a:pPr>
            <a:r>
              <a:rPr lang="en-US" b="1" dirty="0"/>
              <a:t>	LV	V3,Ry	;load vector Y</a:t>
            </a:r>
          </a:p>
          <a:p>
            <a:pPr marL="342900" indent="-342900">
              <a:lnSpc>
                <a:spcPct val="86000"/>
              </a:lnSpc>
              <a:spcBef>
                <a:spcPct val="40000"/>
              </a:spcBef>
              <a:tabLst>
                <a:tab pos="1200150" algn="l"/>
                <a:tab pos="2400300" algn="l"/>
              </a:tabLst>
            </a:pPr>
            <a:r>
              <a:rPr lang="en-US" b="1" dirty="0"/>
              <a:t>	ADDV	V4,V2,V3	;add</a:t>
            </a:r>
          </a:p>
          <a:p>
            <a:pPr marL="342900" indent="-342900">
              <a:lnSpc>
                <a:spcPct val="86000"/>
              </a:lnSpc>
              <a:spcBef>
                <a:spcPct val="40000"/>
              </a:spcBef>
              <a:tabLst>
                <a:tab pos="1200150" algn="l"/>
                <a:tab pos="2400300" algn="l"/>
              </a:tabLst>
            </a:pPr>
            <a:r>
              <a:rPr lang="en-US" b="1" dirty="0"/>
              <a:t>	SV	Ry,V4	;store the result</a:t>
            </a:r>
          </a:p>
        </p:txBody>
      </p:sp>
      <p:sp>
        <p:nvSpPr>
          <p:cNvPr id="7" name="Rectangle 8"/>
          <p:cNvSpPr>
            <a:spLocks noChangeArrowheads="1"/>
          </p:cNvSpPr>
          <p:nvPr/>
        </p:nvSpPr>
        <p:spPr bwMode="auto">
          <a:xfrm>
            <a:off x="5511800" y="3411537"/>
            <a:ext cx="3556000" cy="2289345"/>
          </a:xfrm>
          <a:prstGeom prst="rect">
            <a:avLst/>
          </a:prstGeom>
          <a:noFill/>
          <a:ln w="12700">
            <a:solidFill>
              <a:schemeClr val="bg1"/>
            </a:solidFill>
            <a:miter lim="800000"/>
            <a:headEnd/>
            <a:tailEnd/>
          </a:ln>
          <a:effectLst/>
        </p:spPr>
        <p:txBody>
          <a:bodyPr lIns="63500" tIns="25400" rIns="63500" bIns="25400">
            <a:spAutoFit/>
          </a:bodyPr>
          <a:lstStyle/>
          <a:p>
            <a:pPr>
              <a:lnSpc>
                <a:spcPct val="87000"/>
              </a:lnSpc>
              <a:spcBef>
                <a:spcPct val="42000"/>
              </a:spcBef>
            </a:pPr>
            <a:r>
              <a:rPr lang="en-US" sz="2400" b="1" dirty="0" smtClean="0">
                <a:solidFill>
                  <a:schemeClr val="hlink"/>
                </a:solidFill>
              </a:rPr>
              <a:t>578 </a:t>
            </a:r>
            <a:r>
              <a:rPr lang="en-US" sz="2400" b="1" dirty="0">
                <a:solidFill>
                  <a:schemeClr val="hlink"/>
                </a:solidFill>
              </a:rPr>
              <a:t>(2+9*64) vs.</a:t>
            </a:r>
            <a:br>
              <a:rPr lang="en-US" sz="2400" b="1" dirty="0">
                <a:solidFill>
                  <a:schemeClr val="hlink"/>
                </a:solidFill>
              </a:rPr>
            </a:br>
            <a:r>
              <a:rPr lang="en-US" sz="2400" b="1" dirty="0">
                <a:solidFill>
                  <a:schemeClr val="hlink"/>
                </a:solidFill>
              </a:rPr>
              <a:t>    6 instructions (96X)</a:t>
            </a:r>
          </a:p>
          <a:p>
            <a:pPr>
              <a:lnSpc>
                <a:spcPct val="87000"/>
              </a:lnSpc>
              <a:spcBef>
                <a:spcPct val="42000"/>
              </a:spcBef>
            </a:pPr>
            <a:r>
              <a:rPr lang="en-US" sz="2400" b="1" dirty="0">
                <a:solidFill>
                  <a:schemeClr val="hlink"/>
                </a:solidFill>
              </a:rPr>
              <a:t>64 operation vectors +       no loop overhead</a:t>
            </a:r>
          </a:p>
          <a:p>
            <a:pPr>
              <a:lnSpc>
                <a:spcPct val="87000"/>
              </a:lnSpc>
              <a:spcBef>
                <a:spcPct val="42000"/>
              </a:spcBef>
            </a:pPr>
            <a:r>
              <a:rPr lang="en-US" sz="2400" b="1" dirty="0">
                <a:solidFill>
                  <a:schemeClr val="hlink"/>
                </a:solidFill>
              </a:rPr>
              <a:t>also 64X fewer pipeline hazards</a:t>
            </a:r>
          </a:p>
        </p:txBody>
      </p:sp>
      <p:cxnSp>
        <p:nvCxnSpPr>
          <p:cNvPr id="9" name="Straight Arrow Connector 8"/>
          <p:cNvCxnSpPr/>
          <p:nvPr/>
        </p:nvCxnSpPr>
        <p:spPr>
          <a:xfrm rot="5400000">
            <a:off x="914400" y="2818606"/>
            <a:ext cx="3048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048000" y="2514600"/>
            <a:ext cx="1524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Processor Vector Model</a:t>
            </a:r>
            <a:endParaRPr lang="en-US" dirty="0"/>
          </a:p>
        </p:txBody>
      </p:sp>
      <p:sp>
        <p:nvSpPr>
          <p:cNvPr id="3" name="Content Placeholder 2"/>
          <p:cNvSpPr>
            <a:spLocks noGrp="1"/>
          </p:cNvSpPr>
          <p:nvPr>
            <p:ph idx="1"/>
          </p:nvPr>
        </p:nvSpPr>
        <p:spPr/>
        <p:txBody>
          <a:bodyPr/>
          <a:lstStyle/>
          <a:p>
            <a:r>
              <a:rPr lang="en-US" dirty="0" smtClean="0"/>
              <a:t>Vector operations are SIMD </a:t>
            </a:r>
            <a:br>
              <a:rPr lang="en-US" dirty="0" smtClean="0"/>
            </a:br>
            <a:r>
              <a:rPr lang="en-US" dirty="0" smtClean="0"/>
              <a:t>(single instruction multiple data)operations</a:t>
            </a:r>
          </a:p>
          <a:p>
            <a:r>
              <a:rPr lang="en-US" dirty="0" smtClean="0"/>
              <a:t>Each element is computed by a virtual processor (VP)</a:t>
            </a:r>
          </a:p>
          <a:p>
            <a:r>
              <a:rPr lang="en-US" dirty="0" smtClean="0"/>
              <a:t>Number of VPs given by vector length</a:t>
            </a:r>
          </a:p>
          <a:p>
            <a:pPr lvl="1"/>
            <a:r>
              <a:rPr lang="en-US" dirty="0" smtClean="0"/>
              <a:t>vector control register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 Architectural State</a:t>
            </a:r>
            <a:endParaRPr lang="en-US" dirty="0"/>
          </a:p>
        </p:txBody>
      </p:sp>
      <p:grpSp>
        <p:nvGrpSpPr>
          <p:cNvPr id="196" name="Group 98"/>
          <p:cNvGrpSpPr>
            <a:grpSpLocks/>
          </p:cNvGrpSpPr>
          <p:nvPr/>
        </p:nvGrpSpPr>
        <p:grpSpPr bwMode="auto">
          <a:xfrm>
            <a:off x="384176" y="1601788"/>
            <a:ext cx="8201025" cy="4529137"/>
            <a:chOff x="242" y="1009"/>
            <a:chExt cx="5166" cy="2853"/>
          </a:xfrm>
        </p:grpSpPr>
        <p:sp>
          <p:nvSpPr>
            <p:cNvPr id="197" name="Rectangle 3"/>
            <p:cNvSpPr>
              <a:spLocks noChangeArrowheads="1"/>
            </p:cNvSpPr>
            <p:nvPr/>
          </p:nvSpPr>
          <p:spPr bwMode="auto">
            <a:xfrm>
              <a:off x="242" y="1649"/>
              <a:ext cx="892" cy="987"/>
            </a:xfrm>
            <a:prstGeom prst="rect">
              <a:avLst/>
            </a:prstGeom>
            <a:noFill/>
            <a:ln w="12700">
              <a:noFill/>
              <a:miter lim="800000"/>
              <a:headEnd/>
              <a:tailEnd/>
            </a:ln>
            <a:effectLst/>
          </p:spPr>
          <p:txBody>
            <a:bodyPr wrap="none" lIns="90488" tIns="44450" rIns="90488" bIns="44450">
              <a:spAutoFit/>
            </a:bodyPr>
            <a:lstStyle/>
            <a:p>
              <a:pPr algn="ctr"/>
              <a:r>
                <a:rPr lang="en-US" sz="2400" b="1" dirty="0"/>
                <a:t>General</a:t>
              </a:r>
            </a:p>
            <a:p>
              <a:pPr algn="ctr"/>
              <a:r>
                <a:rPr lang="en-US" sz="2400" b="1" dirty="0"/>
                <a:t>Purpose</a:t>
              </a:r>
            </a:p>
            <a:p>
              <a:pPr algn="ctr"/>
              <a:r>
                <a:rPr lang="en-US" sz="2400" b="1" dirty="0"/>
                <a:t>Registers</a:t>
              </a:r>
            </a:p>
            <a:p>
              <a:pPr algn="ctr" latinLnBrk="1"/>
              <a:endParaRPr lang="en-US" sz="2400" b="1" dirty="0">
                <a:solidFill>
                  <a:srgbClr val="FF0000"/>
                </a:solidFill>
              </a:endParaRPr>
            </a:p>
          </p:txBody>
        </p:sp>
        <p:sp>
          <p:nvSpPr>
            <p:cNvPr id="198" name="Rectangle 4"/>
            <p:cNvSpPr>
              <a:spLocks noChangeArrowheads="1"/>
            </p:cNvSpPr>
            <p:nvPr/>
          </p:nvSpPr>
          <p:spPr bwMode="auto">
            <a:xfrm>
              <a:off x="242" y="2849"/>
              <a:ext cx="892" cy="754"/>
            </a:xfrm>
            <a:prstGeom prst="rect">
              <a:avLst/>
            </a:prstGeom>
            <a:noFill/>
            <a:ln w="12700">
              <a:noFill/>
              <a:miter lim="800000"/>
              <a:headEnd/>
              <a:tailEnd/>
            </a:ln>
            <a:effectLst/>
          </p:spPr>
          <p:txBody>
            <a:bodyPr wrap="none" lIns="90488" tIns="44450" rIns="90488" bIns="44450">
              <a:spAutoFit/>
            </a:bodyPr>
            <a:lstStyle/>
            <a:p>
              <a:pPr algn="ctr"/>
              <a:r>
                <a:rPr lang="en-US" sz="2400" b="1" dirty="0"/>
                <a:t>Flag</a:t>
              </a:r>
            </a:p>
            <a:p>
              <a:pPr algn="ctr"/>
              <a:r>
                <a:rPr lang="en-US" sz="2400" b="1" dirty="0"/>
                <a:t>Registers</a:t>
              </a:r>
            </a:p>
            <a:p>
              <a:pPr algn="ctr"/>
              <a:r>
                <a:rPr lang="en-US" sz="2400" b="1" dirty="0"/>
                <a:t>(32)</a:t>
              </a:r>
            </a:p>
          </p:txBody>
        </p:sp>
        <p:sp>
          <p:nvSpPr>
            <p:cNvPr id="199" name="Rectangle 5"/>
            <p:cNvSpPr>
              <a:spLocks noChangeArrowheads="1"/>
            </p:cNvSpPr>
            <p:nvPr/>
          </p:nvSpPr>
          <p:spPr bwMode="auto">
            <a:xfrm>
              <a:off x="3530" y="1622"/>
              <a:ext cx="576" cy="2238"/>
            </a:xfrm>
            <a:prstGeom prst="rect">
              <a:avLst/>
            </a:prstGeom>
            <a:solidFill>
              <a:srgbClr val="33CC33"/>
            </a:solidFill>
            <a:ln w="12700">
              <a:solidFill>
                <a:srgbClr val="33CC33"/>
              </a:solidFill>
              <a:miter lim="800000"/>
              <a:headEnd/>
              <a:tailEnd/>
            </a:ln>
            <a:effectLst/>
          </p:spPr>
          <p:txBody>
            <a:bodyPr wrap="none" anchor="ctr"/>
            <a:lstStyle/>
            <a:p>
              <a:endParaRPr lang="en-US"/>
            </a:p>
          </p:txBody>
        </p:sp>
        <p:sp>
          <p:nvSpPr>
            <p:cNvPr id="200" name="Rectangle 6"/>
            <p:cNvSpPr>
              <a:spLocks noChangeArrowheads="1"/>
            </p:cNvSpPr>
            <p:nvPr/>
          </p:nvSpPr>
          <p:spPr bwMode="auto">
            <a:xfrm>
              <a:off x="1621" y="1622"/>
              <a:ext cx="576" cy="2238"/>
            </a:xfrm>
            <a:prstGeom prst="rect">
              <a:avLst/>
            </a:prstGeom>
            <a:solidFill>
              <a:srgbClr val="33CC33"/>
            </a:solidFill>
            <a:ln w="12700">
              <a:solidFill>
                <a:srgbClr val="33CC33"/>
              </a:solidFill>
              <a:miter lim="800000"/>
              <a:headEnd/>
              <a:tailEnd/>
            </a:ln>
            <a:effectLst/>
          </p:spPr>
          <p:txBody>
            <a:bodyPr wrap="none" anchor="ctr"/>
            <a:lstStyle/>
            <a:p>
              <a:endParaRPr lang="en-US"/>
            </a:p>
          </p:txBody>
        </p:sp>
        <p:sp>
          <p:nvSpPr>
            <p:cNvPr id="201" name="Rectangle 7"/>
            <p:cNvSpPr>
              <a:spLocks noChangeArrowheads="1"/>
            </p:cNvSpPr>
            <p:nvPr/>
          </p:nvSpPr>
          <p:spPr bwMode="auto">
            <a:xfrm>
              <a:off x="2275" y="1622"/>
              <a:ext cx="576" cy="2240"/>
            </a:xfrm>
            <a:prstGeom prst="rect">
              <a:avLst/>
            </a:prstGeom>
            <a:solidFill>
              <a:srgbClr val="33CC33"/>
            </a:solidFill>
            <a:ln w="12700">
              <a:solidFill>
                <a:srgbClr val="33CC33"/>
              </a:solidFill>
              <a:miter lim="800000"/>
              <a:headEnd/>
              <a:tailEnd/>
            </a:ln>
            <a:effectLst/>
          </p:spPr>
          <p:txBody>
            <a:bodyPr wrap="none" anchor="ctr"/>
            <a:lstStyle/>
            <a:p>
              <a:endParaRPr lang="en-US"/>
            </a:p>
          </p:txBody>
        </p:sp>
        <p:sp>
          <p:nvSpPr>
            <p:cNvPr id="202" name="Rectangle 8"/>
            <p:cNvSpPr>
              <a:spLocks noChangeArrowheads="1"/>
            </p:cNvSpPr>
            <p:nvPr/>
          </p:nvSpPr>
          <p:spPr bwMode="auto">
            <a:xfrm>
              <a:off x="1550" y="1692"/>
              <a:ext cx="2606" cy="132"/>
            </a:xfrm>
            <a:prstGeom prst="rect">
              <a:avLst/>
            </a:prstGeom>
            <a:noFill/>
            <a:ln w="12700">
              <a:solidFill>
                <a:schemeClr val="tx1"/>
              </a:solidFill>
              <a:miter lim="800000"/>
              <a:headEnd/>
              <a:tailEnd/>
            </a:ln>
            <a:effectLst/>
          </p:spPr>
          <p:txBody>
            <a:bodyPr wrap="none" anchor="ctr"/>
            <a:lstStyle/>
            <a:p>
              <a:endParaRPr lang="en-US"/>
            </a:p>
          </p:txBody>
        </p:sp>
        <p:grpSp>
          <p:nvGrpSpPr>
            <p:cNvPr id="203" name="Group 16"/>
            <p:cNvGrpSpPr>
              <a:grpSpLocks/>
            </p:cNvGrpSpPr>
            <p:nvPr/>
          </p:nvGrpSpPr>
          <p:grpSpPr bwMode="auto">
            <a:xfrm>
              <a:off x="1651" y="1722"/>
              <a:ext cx="509" cy="771"/>
              <a:chOff x="1651" y="1722"/>
              <a:chExt cx="509" cy="771"/>
            </a:xfrm>
          </p:grpSpPr>
          <p:sp>
            <p:nvSpPr>
              <p:cNvPr id="285" name="Rectangle 9"/>
              <p:cNvSpPr>
                <a:spLocks noChangeArrowheads="1"/>
              </p:cNvSpPr>
              <p:nvPr/>
            </p:nvSpPr>
            <p:spPr bwMode="auto">
              <a:xfrm>
                <a:off x="1651" y="1722"/>
                <a:ext cx="509" cy="75"/>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286" name="Rectangle 10"/>
              <p:cNvSpPr>
                <a:spLocks noChangeArrowheads="1"/>
              </p:cNvSpPr>
              <p:nvPr/>
            </p:nvSpPr>
            <p:spPr bwMode="auto">
              <a:xfrm>
                <a:off x="1651" y="1893"/>
                <a:ext cx="509" cy="75"/>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287" name="Rectangle 11"/>
              <p:cNvSpPr>
                <a:spLocks noChangeArrowheads="1"/>
              </p:cNvSpPr>
              <p:nvPr/>
            </p:nvSpPr>
            <p:spPr bwMode="auto">
              <a:xfrm>
                <a:off x="1651" y="2418"/>
                <a:ext cx="509" cy="75"/>
              </a:xfrm>
              <a:prstGeom prst="rect">
                <a:avLst/>
              </a:prstGeom>
              <a:solidFill>
                <a:schemeClr val="accent1"/>
              </a:solidFill>
              <a:ln w="12700">
                <a:solidFill>
                  <a:schemeClr val="tx1"/>
                </a:solidFill>
                <a:miter lim="800000"/>
                <a:headEnd/>
                <a:tailEnd/>
              </a:ln>
              <a:effectLst/>
            </p:spPr>
            <p:txBody>
              <a:bodyPr wrap="none" anchor="ctr"/>
              <a:lstStyle/>
              <a:p>
                <a:endParaRPr lang="en-US"/>
              </a:p>
            </p:txBody>
          </p:sp>
          <p:grpSp>
            <p:nvGrpSpPr>
              <p:cNvPr id="288" name="Group 15"/>
              <p:cNvGrpSpPr>
                <a:grpSpLocks/>
              </p:cNvGrpSpPr>
              <p:nvPr/>
            </p:nvGrpSpPr>
            <p:grpSpPr bwMode="auto">
              <a:xfrm>
                <a:off x="1901" y="2107"/>
                <a:ext cx="30" cy="191"/>
                <a:chOff x="1901" y="2107"/>
                <a:chExt cx="30" cy="191"/>
              </a:xfrm>
            </p:grpSpPr>
            <p:sp>
              <p:nvSpPr>
                <p:cNvPr id="289" name="Oval 12"/>
                <p:cNvSpPr>
                  <a:spLocks noChangeArrowheads="1"/>
                </p:cNvSpPr>
                <p:nvPr/>
              </p:nvSpPr>
              <p:spPr bwMode="auto">
                <a:xfrm>
                  <a:off x="1901" y="2107"/>
                  <a:ext cx="29" cy="29"/>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290" name="Oval 13"/>
                <p:cNvSpPr>
                  <a:spLocks noChangeArrowheads="1"/>
                </p:cNvSpPr>
                <p:nvPr/>
              </p:nvSpPr>
              <p:spPr bwMode="auto">
                <a:xfrm>
                  <a:off x="1902" y="2186"/>
                  <a:ext cx="29" cy="29"/>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291" name="Oval 14"/>
                <p:cNvSpPr>
                  <a:spLocks noChangeArrowheads="1"/>
                </p:cNvSpPr>
                <p:nvPr/>
              </p:nvSpPr>
              <p:spPr bwMode="auto">
                <a:xfrm>
                  <a:off x="1902" y="2269"/>
                  <a:ext cx="29" cy="29"/>
                </a:xfrm>
                <a:prstGeom prst="ellipse">
                  <a:avLst/>
                </a:prstGeom>
                <a:solidFill>
                  <a:schemeClr val="accent1"/>
                </a:solidFill>
                <a:ln w="12700">
                  <a:solidFill>
                    <a:schemeClr val="tx1"/>
                  </a:solidFill>
                  <a:round/>
                  <a:headEnd/>
                  <a:tailEnd/>
                </a:ln>
                <a:effectLst/>
              </p:spPr>
              <p:txBody>
                <a:bodyPr wrap="none" anchor="ctr"/>
                <a:lstStyle/>
                <a:p>
                  <a:endParaRPr lang="en-US"/>
                </a:p>
              </p:txBody>
            </p:sp>
          </p:grpSp>
        </p:grpSp>
        <p:grpSp>
          <p:nvGrpSpPr>
            <p:cNvPr id="204" name="Group 23"/>
            <p:cNvGrpSpPr>
              <a:grpSpLocks/>
            </p:cNvGrpSpPr>
            <p:nvPr/>
          </p:nvGrpSpPr>
          <p:grpSpPr bwMode="auto">
            <a:xfrm>
              <a:off x="2312" y="1723"/>
              <a:ext cx="509" cy="771"/>
              <a:chOff x="2312" y="1723"/>
              <a:chExt cx="509" cy="771"/>
            </a:xfrm>
          </p:grpSpPr>
          <p:sp>
            <p:nvSpPr>
              <p:cNvPr id="279" name="Rectangle 17"/>
              <p:cNvSpPr>
                <a:spLocks noChangeArrowheads="1"/>
              </p:cNvSpPr>
              <p:nvPr/>
            </p:nvSpPr>
            <p:spPr bwMode="auto">
              <a:xfrm>
                <a:off x="2312" y="1723"/>
                <a:ext cx="509" cy="75"/>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280" name="Rectangle 18"/>
              <p:cNvSpPr>
                <a:spLocks noChangeArrowheads="1"/>
              </p:cNvSpPr>
              <p:nvPr/>
            </p:nvSpPr>
            <p:spPr bwMode="auto">
              <a:xfrm>
                <a:off x="2312" y="1894"/>
                <a:ext cx="509" cy="75"/>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281" name="Rectangle 19"/>
              <p:cNvSpPr>
                <a:spLocks noChangeArrowheads="1"/>
              </p:cNvSpPr>
              <p:nvPr/>
            </p:nvSpPr>
            <p:spPr bwMode="auto">
              <a:xfrm>
                <a:off x="2312" y="2419"/>
                <a:ext cx="509" cy="75"/>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282" name="Oval 20"/>
              <p:cNvSpPr>
                <a:spLocks noChangeArrowheads="1"/>
              </p:cNvSpPr>
              <p:nvPr/>
            </p:nvSpPr>
            <p:spPr bwMode="auto">
              <a:xfrm>
                <a:off x="2562" y="2108"/>
                <a:ext cx="29" cy="29"/>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283" name="Oval 21"/>
              <p:cNvSpPr>
                <a:spLocks noChangeArrowheads="1"/>
              </p:cNvSpPr>
              <p:nvPr/>
            </p:nvSpPr>
            <p:spPr bwMode="auto">
              <a:xfrm>
                <a:off x="2563" y="2187"/>
                <a:ext cx="29" cy="29"/>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284" name="Oval 22"/>
              <p:cNvSpPr>
                <a:spLocks noChangeArrowheads="1"/>
              </p:cNvSpPr>
              <p:nvPr/>
            </p:nvSpPr>
            <p:spPr bwMode="auto">
              <a:xfrm>
                <a:off x="2563" y="2270"/>
                <a:ext cx="29" cy="29"/>
              </a:xfrm>
              <a:prstGeom prst="ellipse">
                <a:avLst/>
              </a:prstGeom>
              <a:solidFill>
                <a:schemeClr val="accent1"/>
              </a:solidFill>
              <a:ln w="12700">
                <a:solidFill>
                  <a:schemeClr val="tx1"/>
                </a:solidFill>
                <a:round/>
                <a:headEnd/>
                <a:tailEnd/>
              </a:ln>
              <a:effectLst/>
            </p:spPr>
            <p:txBody>
              <a:bodyPr wrap="none" anchor="ctr"/>
              <a:lstStyle/>
              <a:p>
                <a:endParaRPr lang="en-US"/>
              </a:p>
            </p:txBody>
          </p:sp>
        </p:grpSp>
        <p:grpSp>
          <p:nvGrpSpPr>
            <p:cNvPr id="205" name="Group 30"/>
            <p:cNvGrpSpPr>
              <a:grpSpLocks/>
            </p:cNvGrpSpPr>
            <p:nvPr/>
          </p:nvGrpSpPr>
          <p:grpSpPr bwMode="auto">
            <a:xfrm>
              <a:off x="3567" y="1723"/>
              <a:ext cx="509" cy="771"/>
              <a:chOff x="3567" y="1723"/>
              <a:chExt cx="509" cy="771"/>
            </a:xfrm>
          </p:grpSpPr>
          <p:sp>
            <p:nvSpPr>
              <p:cNvPr id="273" name="Rectangle 24"/>
              <p:cNvSpPr>
                <a:spLocks noChangeArrowheads="1"/>
              </p:cNvSpPr>
              <p:nvPr/>
            </p:nvSpPr>
            <p:spPr bwMode="auto">
              <a:xfrm>
                <a:off x="3567" y="1723"/>
                <a:ext cx="509" cy="75"/>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274" name="Rectangle 25"/>
              <p:cNvSpPr>
                <a:spLocks noChangeArrowheads="1"/>
              </p:cNvSpPr>
              <p:nvPr/>
            </p:nvSpPr>
            <p:spPr bwMode="auto">
              <a:xfrm>
                <a:off x="3567" y="1894"/>
                <a:ext cx="509" cy="75"/>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275" name="Rectangle 26"/>
              <p:cNvSpPr>
                <a:spLocks noChangeArrowheads="1"/>
              </p:cNvSpPr>
              <p:nvPr/>
            </p:nvSpPr>
            <p:spPr bwMode="auto">
              <a:xfrm>
                <a:off x="3567" y="2419"/>
                <a:ext cx="509" cy="75"/>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276" name="Oval 27"/>
              <p:cNvSpPr>
                <a:spLocks noChangeArrowheads="1"/>
              </p:cNvSpPr>
              <p:nvPr/>
            </p:nvSpPr>
            <p:spPr bwMode="auto">
              <a:xfrm>
                <a:off x="3817" y="2108"/>
                <a:ext cx="29" cy="29"/>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277" name="Oval 28"/>
              <p:cNvSpPr>
                <a:spLocks noChangeArrowheads="1"/>
              </p:cNvSpPr>
              <p:nvPr/>
            </p:nvSpPr>
            <p:spPr bwMode="auto">
              <a:xfrm>
                <a:off x="3818" y="2187"/>
                <a:ext cx="29" cy="29"/>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278" name="Oval 29"/>
              <p:cNvSpPr>
                <a:spLocks noChangeArrowheads="1"/>
              </p:cNvSpPr>
              <p:nvPr/>
            </p:nvSpPr>
            <p:spPr bwMode="auto">
              <a:xfrm>
                <a:off x="3818" y="2270"/>
                <a:ext cx="29" cy="29"/>
              </a:xfrm>
              <a:prstGeom prst="ellipse">
                <a:avLst/>
              </a:prstGeom>
              <a:solidFill>
                <a:schemeClr val="accent1"/>
              </a:solidFill>
              <a:ln w="12700">
                <a:solidFill>
                  <a:schemeClr val="tx1"/>
                </a:solidFill>
                <a:round/>
                <a:headEnd/>
                <a:tailEnd/>
              </a:ln>
              <a:effectLst/>
            </p:spPr>
            <p:txBody>
              <a:bodyPr wrap="none" anchor="ctr"/>
              <a:lstStyle/>
              <a:p>
                <a:endParaRPr lang="en-US"/>
              </a:p>
            </p:txBody>
          </p:sp>
        </p:grpSp>
        <p:sp>
          <p:nvSpPr>
            <p:cNvPr id="206" name="Oval 31"/>
            <p:cNvSpPr>
              <a:spLocks noChangeArrowheads="1"/>
            </p:cNvSpPr>
            <p:nvPr/>
          </p:nvSpPr>
          <p:spPr bwMode="auto">
            <a:xfrm>
              <a:off x="2966" y="2602"/>
              <a:ext cx="75" cy="75"/>
            </a:xfrm>
            <a:prstGeom prst="ellipse">
              <a:avLst/>
            </a:prstGeom>
            <a:solidFill>
              <a:srgbClr val="33CC33"/>
            </a:solidFill>
            <a:ln w="12700">
              <a:noFill/>
              <a:round/>
              <a:headEnd/>
              <a:tailEnd/>
            </a:ln>
            <a:effectLst/>
          </p:spPr>
          <p:txBody>
            <a:bodyPr wrap="none" anchor="ctr"/>
            <a:lstStyle/>
            <a:p>
              <a:endParaRPr lang="en-US"/>
            </a:p>
          </p:txBody>
        </p:sp>
        <p:sp>
          <p:nvSpPr>
            <p:cNvPr id="207" name="Oval 32"/>
            <p:cNvSpPr>
              <a:spLocks noChangeArrowheads="1"/>
            </p:cNvSpPr>
            <p:nvPr/>
          </p:nvSpPr>
          <p:spPr bwMode="auto">
            <a:xfrm>
              <a:off x="3142" y="2602"/>
              <a:ext cx="75" cy="75"/>
            </a:xfrm>
            <a:prstGeom prst="ellipse">
              <a:avLst/>
            </a:prstGeom>
            <a:solidFill>
              <a:srgbClr val="33CC33"/>
            </a:solidFill>
            <a:ln w="12700">
              <a:noFill/>
              <a:round/>
              <a:headEnd/>
              <a:tailEnd/>
            </a:ln>
            <a:effectLst/>
          </p:spPr>
          <p:txBody>
            <a:bodyPr wrap="none" anchor="ctr"/>
            <a:lstStyle/>
            <a:p>
              <a:endParaRPr lang="en-US"/>
            </a:p>
          </p:txBody>
        </p:sp>
        <p:sp>
          <p:nvSpPr>
            <p:cNvPr id="208" name="Oval 33"/>
            <p:cNvSpPr>
              <a:spLocks noChangeArrowheads="1"/>
            </p:cNvSpPr>
            <p:nvPr/>
          </p:nvSpPr>
          <p:spPr bwMode="auto">
            <a:xfrm>
              <a:off x="3322" y="2603"/>
              <a:ext cx="75" cy="75"/>
            </a:xfrm>
            <a:prstGeom prst="ellipse">
              <a:avLst/>
            </a:prstGeom>
            <a:solidFill>
              <a:srgbClr val="33CC33"/>
            </a:solidFill>
            <a:ln w="12700">
              <a:noFill/>
              <a:round/>
              <a:headEnd/>
              <a:tailEnd/>
            </a:ln>
            <a:effectLst/>
          </p:spPr>
          <p:txBody>
            <a:bodyPr wrap="none" anchor="ctr"/>
            <a:lstStyle/>
            <a:p>
              <a:endParaRPr lang="en-US"/>
            </a:p>
          </p:txBody>
        </p:sp>
        <p:sp>
          <p:nvSpPr>
            <p:cNvPr id="209" name="Rectangle 34"/>
            <p:cNvSpPr>
              <a:spLocks noChangeArrowheads="1"/>
            </p:cNvSpPr>
            <p:nvPr/>
          </p:nvSpPr>
          <p:spPr bwMode="auto">
            <a:xfrm>
              <a:off x="1551" y="1868"/>
              <a:ext cx="2606" cy="132"/>
            </a:xfrm>
            <a:prstGeom prst="rect">
              <a:avLst/>
            </a:prstGeom>
            <a:noFill/>
            <a:ln w="12700">
              <a:solidFill>
                <a:schemeClr val="tx1"/>
              </a:solidFill>
              <a:miter lim="800000"/>
              <a:headEnd/>
              <a:tailEnd/>
            </a:ln>
            <a:effectLst/>
          </p:spPr>
          <p:txBody>
            <a:bodyPr wrap="none" anchor="ctr"/>
            <a:lstStyle/>
            <a:p>
              <a:endParaRPr lang="en-US"/>
            </a:p>
          </p:txBody>
        </p:sp>
        <p:sp>
          <p:nvSpPr>
            <p:cNvPr id="210" name="Rectangle 35"/>
            <p:cNvSpPr>
              <a:spLocks noChangeArrowheads="1"/>
            </p:cNvSpPr>
            <p:nvPr/>
          </p:nvSpPr>
          <p:spPr bwMode="auto">
            <a:xfrm>
              <a:off x="1556" y="2393"/>
              <a:ext cx="2606" cy="132"/>
            </a:xfrm>
            <a:prstGeom prst="rect">
              <a:avLst/>
            </a:prstGeom>
            <a:noFill/>
            <a:ln w="12700">
              <a:solidFill>
                <a:schemeClr val="tx1"/>
              </a:solidFill>
              <a:miter lim="800000"/>
              <a:headEnd/>
              <a:tailEnd/>
            </a:ln>
            <a:effectLst/>
          </p:spPr>
          <p:txBody>
            <a:bodyPr wrap="none" anchor="ctr"/>
            <a:lstStyle/>
            <a:p>
              <a:endParaRPr lang="en-US"/>
            </a:p>
          </p:txBody>
        </p:sp>
        <p:sp>
          <p:nvSpPr>
            <p:cNvPr id="211" name="Rectangle 36"/>
            <p:cNvSpPr>
              <a:spLocks noChangeArrowheads="1"/>
            </p:cNvSpPr>
            <p:nvPr/>
          </p:nvSpPr>
          <p:spPr bwMode="auto">
            <a:xfrm>
              <a:off x="1743" y="1383"/>
              <a:ext cx="476" cy="229"/>
            </a:xfrm>
            <a:prstGeom prst="rect">
              <a:avLst/>
            </a:prstGeom>
            <a:noFill/>
            <a:ln w="12700">
              <a:noFill/>
              <a:miter lim="800000"/>
              <a:headEnd/>
              <a:tailEnd/>
            </a:ln>
            <a:effectLst/>
          </p:spPr>
          <p:txBody>
            <a:bodyPr lIns="90488" tIns="44450" rIns="90488" bIns="44450">
              <a:spAutoFit/>
            </a:bodyPr>
            <a:lstStyle/>
            <a:p>
              <a:pPr>
                <a:spcBef>
                  <a:spcPct val="50000"/>
                </a:spcBef>
              </a:pPr>
              <a:r>
                <a:rPr lang="en-US" b="1" dirty="0"/>
                <a:t>VP</a:t>
              </a:r>
              <a:r>
                <a:rPr lang="en-US" b="1" baseline="-25000" dirty="0"/>
                <a:t>0</a:t>
              </a:r>
            </a:p>
          </p:txBody>
        </p:sp>
        <p:sp>
          <p:nvSpPr>
            <p:cNvPr id="212" name="Rectangle 37"/>
            <p:cNvSpPr>
              <a:spLocks noChangeArrowheads="1"/>
            </p:cNvSpPr>
            <p:nvPr/>
          </p:nvSpPr>
          <p:spPr bwMode="auto">
            <a:xfrm>
              <a:off x="2394" y="1384"/>
              <a:ext cx="476" cy="229"/>
            </a:xfrm>
            <a:prstGeom prst="rect">
              <a:avLst/>
            </a:prstGeom>
            <a:noFill/>
            <a:ln w="12700">
              <a:noFill/>
              <a:miter lim="800000"/>
              <a:headEnd/>
              <a:tailEnd/>
            </a:ln>
            <a:effectLst/>
          </p:spPr>
          <p:txBody>
            <a:bodyPr lIns="90488" tIns="44450" rIns="90488" bIns="44450">
              <a:spAutoFit/>
            </a:bodyPr>
            <a:lstStyle/>
            <a:p>
              <a:pPr>
                <a:spcBef>
                  <a:spcPct val="50000"/>
                </a:spcBef>
              </a:pPr>
              <a:r>
                <a:rPr lang="en-US" b="1" dirty="0"/>
                <a:t>VP</a:t>
              </a:r>
              <a:r>
                <a:rPr lang="en-US" b="1" baseline="-25000" dirty="0"/>
                <a:t>1</a:t>
              </a:r>
            </a:p>
          </p:txBody>
        </p:sp>
        <p:sp>
          <p:nvSpPr>
            <p:cNvPr id="213" name="Rectangle 38"/>
            <p:cNvSpPr>
              <a:spLocks noChangeArrowheads="1"/>
            </p:cNvSpPr>
            <p:nvPr/>
          </p:nvSpPr>
          <p:spPr bwMode="auto">
            <a:xfrm>
              <a:off x="3505" y="1389"/>
              <a:ext cx="622" cy="229"/>
            </a:xfrm>
            <a:prstGeom prst="rect">
              <a:avLst/>
            </a:prstGeom>
            <a:noFill/>
            <a:ln w="12700">
              <a:noFill/>
              <a:miter lim="800000"/>
              <a:headEnd/>
              <a:tailEnd/>
            </a:ln>
            <a:effectLst/>
          </p:spPr>
          <p:txBody>
            <a:bodyPr lIns="90488" tIns="44450" rIns="90488" bIns="44450">
              <a:spAutoFit/>
            </a:bodyPr>
            <a:lstStyle/>
            <a:p>
              <a:pPr>
                <a:spcBef>
                  <a:spcPct val="50000"/>
                </a:spcBef>
              </a:pPr>
              <a:r>
                <a:rPr lang="en-US" b="1" dirty="0"/>
                <a:t>VP</a:t>
              </a:r>
              <a:r>
                <a:rPr lang="en-US" b="1" baseline="-25000" dirty="0"/>
                <a:t>$vlr-1</a:t>
              </a:r>
            </a:p>
          </p:txBody>
        </p:sp>
        <p:sp>
          <p:nvSpPr>
            <p:cNvPr id="214" name="Rectangle 39"/>
            <p:cNvSpPr>
              <a:spLocks noChangeArrowheads="1"/>
            </p:cNvSpPr>
            <p:nvPr/>
          </p:nvSpPr>
          <p:spPr bwMode="auto">
            <a:xfrm>
              <a:off x="1244" y="1651"/>
              <a:ext cx="269" cy="212"/>
            </a:xfrm>
            <a:prstGeom prst="rect">
              <a:avLst/>
            </a:prstGeom>
            <a:noFill/>
            <a:ln w="12700">
              <a:noFill/>
              <a:miter lim="800000"/>
              <a:headEnd/>
              <a:tailEnd/>
            </a:ln>
            <a:effectLst/>
          </p:spPr>
          <p:txBody>
            <a:bodyPr wrap="none" lIns="90488" tIns="44450" rIns="90488" bIns="44450">
              <a:spAutoFit/>
            </a:bodyPr>
            <a:lstStyle/>
            <a:p>
              <a:r>
                <a:rPr lang="en-US" sz="1600" b="1" dirty="0"/>
                <a:t>vr</a:t>
              </a:r>
              <a:r>
                <a:rPr lang="en-US" sz="1600" b="1" baseline="-25000" dirty="0"/>
                <a:t>0</a:t>
              </a:r>
            </a:p>
          </p:txBody>
        </p:sp>
        <p:sp>
          <p:nvSpPr>
            <p:cNvPr id="215" name="Rectangle 40"/>
            <p:cNvSpPr>
              <a:spLocks noChangeArrowheads="1"/>
            </p:cNvSpPr>
            <p:nvPr/>
          </p:nvSpPr>
          <p:spPr bwMode="auto">
            <a:xfrm>
              <a:off x="1248" y="1824"/>
              <a:ext cx="267" cy="212"/>
            </a:xfrm>
            <a:prstGeom prst="rect">
              <a:avLst/>
            </a:prstGeom>
            <a:noFill/>
            <a:ln w="12700">
              <a:noFill/>
              <a:miter lim="800000"/>
              <a:headEnd/>
              <a:tailEnd/>
            </a:ln>
            <a:effectLst/>
          </p:spPr>
          <p:txBody>
            <a:bodyPr wrap="none" lIns="90488" tIns="44450" rIns="90488" bIns="44450">
              <a:spAutoFit/>
            </a:bodyPr>
            <a:lstStyle/>
            <a:p>
              <a:r>
                <a:rPr lang="en-US" sz="1600" b="1" dirty="0"/>
                <a:t>vr</a:t>
              </a:r>
              <a:r>
                <a:rPr lang="en-US" sz="1600" b="1" baseline="-25000" dirty="0"/>
                <a:t>1</a:t>
              </a:r>
            </a:p>
          </p:txBody>
        </p:sp>
        <p:sp>
          <p:nvSpPr>
            <p:cNvPr id="216" name="Rectangle 41"/>
            <p:cNvSpPr>
              <a:spLocks noChangeArrowheads="1"/>
            </p:cNvSpPr>
            <p:nvPr/>
          </p:nvSpPr>
          <p:spPr bwMode="auto">
            <a:xfrm>
              <a:off x="1213" y="2343"/>
              <a:ext cx="402" cy="210"/>
            </a:xfrm>
            <a:prstGeom prst="rect">
              <a:avLst/>
            </a:prstGeom>
            <a:noFill/>
            <a:ln w="12700">
              <a:noFill/>
              <a:miter lim="800000"/>
              <a:headEnd/>
              <a:tailEnd/>
            </a:ln>
            <a:effectLst/>
          </p:spPr>
          <p:txBody>
            <a:bodyPr lIns="90488" tIns="44450" rIns="90488" bIns="44450">
              <a:spAutoFit/>
            </a:bodyPr>
            <a:lstStyle/>
            <a:p>
              <a:r>
                <a:rPr lang="en-US" sz="1600" b="1" dirty="0"/>
                <a:t>vr</a:t>
              </a:r>
              <a:r>
                <a:rPr lang="en-US" sz="1600" b="1" baseline="-25000" dirty="0"/>
                <a:t>31</a:t>
              </a:r>
            </a:p>
          </p:txBody>
        </p:sp>
        <p:grpSp>
          <p:nvGrpSpPr>
            <p:cNvPr id="217" name="Group 49"/>
            <p:cNvGrpSpPr>
              <a:grpSpLocks/>
            </p:cNvGrpSpPr>
            <p:nvPr/>
          </p:nvGrpSpPr>
          <p:grpSpPr bwMode="auto">
            <a:xfrm>
              <a:off x="1871" y="2811"/>
              <a:ext cx="76" cy="796"/>
              <a:chOff x="1871" y="2811"/>
              <a:chExt cx="76" cy="796"/>
            </a:xfrm>
          </p:grpSpPr>
          <p:sp>
            <p:nvSpPr>
              <p:cNvPr id="266" name="Rectangle 42"/>
              <p:cNvSpPr>
                <a:spLocks noChangeArrowheads="1"/>
              </p:cNvSpPr>
              <p:nvPr/>
            </p:nvSpPr>
            <p:spPr bwMode="auto">
              <a:xfrm>
                <a:off x="1871" y="2811"/>
                <a:ext cx="75" cy="75"/>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267" name="Rectangle 43"/>
              <p:cNvSpPr>
                <a:spLocks noChangeArrowheads="1"/>
              </p:cNvSpPr>
              <p:nvPr/>
            </p:nvSpPr>
            <p:spPr bwMode="auto">
              <a:xfrm>
                <a:off x="1872" y="2992"/>
                <a:ext cx="75" cy="75"/>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268" name="Rectangle 44"/>
              <p:cNvSpPr>
                <a:spLocks noChangeArrowheads="1"/>
              </p:cNvSpPr>
              <p:nvPr/>
            </p:nvSpPr>
            <p:spPr bwMode="auto">
              <a:xfrm>
                <a:off x="1872" y="3532"/>
                <a:ext cx="75" cy="75"/>
              </a:xfrm>
              <a:prstGeom prst="rect">
                <a:avLst/>
              </a:prstGeom>
              <a:solidFill>
                <a:schemeClr val="accent1"/>
              </a:solidFill>
              <a:ln w="12700">
                <a:solidFill>
                  <a:schemeClr val="tx1"/>
                </a:solidFill>
                <a:miter lim="800000"/>
                <a:headEnd/>
                <a:tailEnd/>
              </a:ln>
              <a:effectLst/>
            </p:spPr>
            <p:txBody>
              <a:bodyPr wrap="none" anchor="ctr"/>
              <a:lstStyle/>
              <a:p>
                <a:endParaRPr lang="en-US"/>
              </a:p>
            </p:txBody>
          </p:sp>
          <p:grpSp>
            <p:nvGrpSpPr>
              <p:cNvPr id="269" name="Group 48"/>
              <p:cNvGrpSpPr>
                <a:grpSpLocks/>
              </p:cNvGrpSpPr>
              <p:nvPr/>
            </p:nvGrpSpPr>
            <p:grpSpPr bwMode="auto">
              <a:xfrm>
                <a:off x="1900" y="3206"/>
                <a:ext cx="30" cy="191"/>
                <a:chOff x="1900" y="3206"/>
                <a:chExt cx="30" cy="191"/>
              </a:xfrm>
            </p:grpSpPr>
            <p:sp>
              <p:nvSpPr>
                <p:cNvPr id="270" name="Oval 45"/>
                <p:cNvSpPr>
                  <a:spLocks noChangeArrowheads="1"/>
                </p:cNvSpPr>
                <p:nvPr/>
              </p:nvSpPr>
              <p:spPr bwMode="auto">
                <a:xfrm>
                  <a:off x="1900" y="3206"/>
                  <a:ext cx="29" cy="29"/>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271" name="Oval 46"/>
                <p:cNvSpPr>
                  <a:spLocks noChangeArrowheads="1"/>
                </p:cNvSpPr>
                <p:nvPr/>
              </p:nvSpPr>
              <p:spPr bwMode="auto">
                <a:xfrm>
                  <a:off x="1901" y="3285"/>
                  <a:ext cx="29" cy="29"/>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272" name="Oval 47"/>
                <p:cNvSpPr>
                  <a:spLocks noChangeArrowheads="1"/>
                </p:cNvSpPr>
                <p:nvPr/>
              </p:nvSpPr>
              <p:spPr bwMode="auto">
                <a:xfrm>
                  <a:off x="1901" y="3368"/>
                  <a:ext cx="29" cy="29"/>
                </a:xfrm>
                <a:prstGeom prst="ellipse">
                  <a:avLst/>
                </a:prstGeom>
                <a:solidFill>
                  <a:schemeClr val="accent1"/>
                </a:solidFill>
                <a:ln w="12700">
                  <a:solidFill>
                    <a:schemeClr val="tx1"/>
                  </a:solidFill>
                  <a:round/>
                  <a:headEnd/>
                  <a:tailEnd/>
                </a:ln>
                <a:effectLst/>
              </p:spPr>
              <p:txBody>
                <a:bodyPr wrap="none" anchor="ctr"/>
                <a:lstStyle/>
                <a:p>
                  <a:endParaRPr lang="en-US"/>
                </a:p>
              </p:txBody>
            </p:sp>
          </p:grpSp>
        </p:grpSp>
        <p:sp>
          <p:nvSpPr>
            <p:cNvPr id="218" name="Rectangle 50"/>
            <p:cNvSpPr>
              <a:spLocks noChangeArrowheads="1"/>
            </p:cNvSpPr>
            <p:nvPr/>
          </p:nvSpPr>
          <p:spPr bwMode="auto">
            <a:xfrm>
              <a:off x="1556" y="2779"/>
              <a:ext cx="2606" cy="132"/>
            </a:xfrm>
            <a:prstGeom prst="rect">
              <a:avLst/>
            </a:prstGeom>
            <a:noFill/>
            <a:ln w="12700">
              <a:solidFill>
                <a:schemeClr val="tx1"/>
              </a:solidFill>
              <a:miter lim="800000"/>
              <a:headEnd/>
              <a:tailEnd/>
            </a:ln>
            <a:effectLst/>
          </p:spPr>
          <p:txBody>
            <a:bodyPr wrap="none" anchor="ctr"/>
            <a:lstStyle/>
            <a:p>
              <a:endParaRPr lang="en-US"/>
            </a:p>
          </p:txBody>
        </p:sp>
        <p:sp>
          <p:nvSpPr>
            <p:cNvPr id="219" name="Rectangle 51"/>
            <p:cNvSpPr>
              <a:spLocks noChangeArrowheads="1"/>
            </p:cNvSpPr>
            <p:nvPr/>
          </p:nvSpPr>
          <p:spPr bwMode="auto">
            <a:xfrm>
              <a:off x="1557" y="2965"/>
              <a:ext cx="2606" cy="132"/>
            </a:xfrm>
            <a:prstGeom prst="rect">
              <a:avLst/>
            </a:prstGeom>
            <a:noFill/>
            <a:ln w="12700">
              <a:solidFill>
                <a:schemeClr val="tx1"/>
              </a:solidFill>
              <a:miter lim="800000"/>
              <a:headEnd/>
              <a:tailEnd/>
            </a:ln>
            <a:effectLst/>
          </p:spPr>
          <p:txBody>
            <a:bodyPr wrap="none" anchor="ctr"/>
            <a:lstStyle/>
            <a:p>
              <a:endParaRPr lang="en-US"/>
            </a:p>
          </p:txBody>
        </p:sp>
        <p:sp>
          <p:nvSpPr>
            <p:cNvPr id="220" name="Rectangle 52"/>
            <p:cNvSpPr>
              <a:spLocks noChangeArrowheads="1"/>
            </p:cNvSpPr>
            <p:nvPr/>
          </p:nvSpPr>
          <p:spPr bwMode="auto">
            <a:xfrm>
              <a:off x="1553" y="3506"/>
              <a:ext cx="2606" cy="132"/>
            </a:xfrm>
            <a:prstGeom prst="rect">
              <a:avLst/>
            </a:prstGeom>
            <a:noFill/>
            <a:ln w="12700">
              <a:solidFill>
                <a:schemeClr val="tx1"/>
              </a:solidFill>
              <a:miter lim="800000"/>
              <a:headEnd/>
              <a:tailEnd/>
            </a:ln>
            <a:effectLst/>
          </p:spPr>
          <p:txBody>
            <a:bodyPr wrap="none" anchor="ctr"/>
            <a:lstStyle/>
            <a:p>
              <a:endParaRPr lang="en-US"/>
            </a:p>
          </p:txBody>
        </p:sp>
        <p:grpSp>
          <p:nvGrpSpPr>
            <p:cNvPr id="221" name="Group 60"/>
            <p:cNvGrpSpPr>
              <a:grpSpLocks/>
            </p:cNvGrpSpPr>
            <p:nvPr/>
          </p:nvGrpSpPr>
          <p:grpSpPr bwMode="auto">
            <a:xfrm>
              <a:off x="2541" y="2812"/>
              <a:ext cx="76" cy="796"/>
              <a:chOff x="2541" y="2812"/>
              <a:chExt cx="76" cy="796"/>
            </a:xfrm>
          </p:grpSpPr>
          <p:sp>
            <p:nvSpPr>
              <p:cNvPr id="259" name="Rectangle 53"/>
              <p:cNvSpPr>
                <a:spLocks noChangeArrowheads="1"/>
              </p:cNvSpPr>
              <p:nvPr/>
            </p:nvSpPr>
            <p:spPr bwMode="auto">
              <a:xfrm>
                <a:off x="2541" y="2812"/>
                <a:ext cx="75" cy="75"/>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260" name="Rectangle 54"/>
              <p:cNvSpPr>
                <a:spLocks noChangeArrowheads="1"/>
              </p:cNvSpPr>
              <p:nvPr/>
            </p:nvSpPr>
            <p:spPr bwMode="auto">
              <a:xfrm>
                <a:off x="2542" y="2993"/>
                <a:ext cx="75" cy="75"/>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261" name="Rectangle 55"/>
              <p:cNvSpPr>
                <a:spLocks noChangeArrowheads="1"/>
              </p:cNvSpPr>
              <p:nvPr/>
            </p:nvSpPr>
            <p:spPr bwMode="auto">
              <a:xfrm>
                <a:off x="2542" y="3533"/>
                <a:ext cx="75" cy="75"/>
              </a:xfrm>
              <a:prstGeom prst="rect">
                <a:avLst/>
              </a:prstGeom>
              <a:solidFill>
                <a:schemeClr val="accent1"/>
              </a:solidFill>
              <a:ln w="12700">
                <a:solidFill>
                  <a:schemeClr val="tx1"/>
                </a:solidFill>
                <a:miter lim="800000"/>
                <a:headEnd/>
                <a:tailEnd/>
              </a:ln>
              <a:effectLst/>
            </p:spPr>
            <p:txBody>
              <a:bodyPr wrap="none" anchor="ctr"/>
              <a:lstStyle/>
              <a:p>
                <a:endParaRPr lang="en-US"/>
              </a:p>
            </p:txBody>
          </p:sp>
          <p:grpSp>
            <p:nvGrpSpPr>
              <p:cNvPr id="262" name="Group 59"/>
              <p:cNvGrpSpPr>
                <a:grpSpLocks/>
              </p:cNvGrpSpPr>
              <p:nvPr/>
            </p:nvGrpSpPr>
            <p:grpSpPr bwMode="auto">
              <a:xfrm>
                <a:off x="2570" y="3207"/>
                <a:ext cx="30" cy="191"/>
                <a:chOff x="2570" y="3207"/>
                <a:chExt cx="30" cy="191"/>
              </a:xfrm>
            </p:grpSpPr>
            <p:sp>
              <p:nvSpPr>
                <p:cNvPr id="263" name="Oval 56"/>
                <p:cNvSpPr>
                  <a:spLocks noChangeArrowheads="1"/>
                </p:cNvSpPr>
                <p:nvPr/>
              </p:nvSpPr>
              <p:spPr bwMode="auto">
                <a:xfrm>
                  <a:off x="2570" y="3207"/>
                  <a:ext cx="29" cy="29"/>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264" name="Oval 57"/>
                <p:cNvSpPr>
                  <a:spLocks noChangeArrowheads="1"/>
                </p:cNvSpPr>
                <p:nvPr/>
              </p:nvSpPr>
              <p:spPr bwMode="auto">
                <a:xfrm>
                  <a:off x="2571" y="3286"/>
                  <a:ext cx="29" cy="29"/>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265" name="Oval 58"/>
                <p:cNvSpPr>
                  <a:spLocks noChangeArrowheads="1"/>
                </p:cNvSpPr>
                <p:nvPr/>
              </p:nvSpPr>
              <p:spPr bwMode="auto">
                <a:xfrm>
                  <a:off x="2571" y="3369"/>
                  <a:ext cx="29" cy="29"/>
                </a:xfrm>
                <a:prstGeom prst="ellipse">
                  <a:avLst/>
                </a:prstGeom>
                <a:solidFill>
                  <a:schemeClr val="accent1"/>
                </a:solidFill>
                <a:ln w="12700">
                  <a:solidFill>
                    <a:schemeClr val="tx1"/>
                  </a:solidFill>
                  <a:round/>
                  <a:headEnd/>
                  <a:tailEnd/>
                </a:ln>
                <a:effectLst/>
              </p:spPr>
              <p:txBody>
                <a:bodyPr wrap="none" anchor="ctr"/>
                <a:lstStyle/>
                <a:p>
                  <a:endParaRPr lang="en-US"/>
                </a:p>
              </p:txBody>
            </p:sp>
          </p:grpSp>
        </p:grpSp>
        <p:grpSp>
          <p:nvGrpSpPr>
            <p:cNvPr id="222" name="Group 68"/>
            <p:cNvGrpSpPr>
              <a:grpSpLocks/>
            </p:cNvGrpSpPr>
            <p:nvPr/>
          </p:nvGrpSpPr>
          <p:grpSpPr bwMode="auto">
            <a:xfrm>
              <a:off x="3796" y="2812"/>
              <a:ext cx="76" cy="796"/>
              <a:chOff x="3796" y="2812"/>
              <a:chExt cx="76" cy="796"/>
            </a:xfrm>
          </p:grpSpPr>
          <p:sp>
            <p:nvSpPr>
              <p:cNvPr id="252" name="Rectangle 61"/>
              <p:cNvSpPr>
                <a:spLocks noChangeArrowheads="1"/>
              </p:cNvSpPr>
              <p:nvPr/>
            </p:nvSpPr>
            <p:spPr bwMode="auto">
              <a:xfrm>
                <a:off x="3796" y="2812"/>
                <a:ext cx="75" cy="75"/>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253" name="Rectangle 62"/>
              <p:cNvSpPr>
                <a:spLocks noChangeArrowheads="1"/>
              </p:cNvSpPr>
              <p:nvPr/>
            </p:nvSpPr>
            <p:spPr bwMode="auto">
              <a:xfrm>
                <a:off x="3797" y="2993"/>
                <a:ext cx="75" cy="75"/>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254" name="Rectangle 63"/>
              <p:cNvSpPr>
                <a:spLocks noChangeArrowheads="1"/>
              </p:cNvSpPr>
              <p:nvPr/>
            </p:nvSpPr>
            <p:spPr bwMode="auto">
              <a:xfrm>
                <a:off x="3797" y="3533"/>
                <a:ext cx="75" cy="75"/>
              </a:xfrm>
              <a:prstGeom prst="rect">
                <a:avLst/>
              </a:prstGeom>
              <a:solidFill>
                <a:schemeClr val="accent1"/>
              </a:solidFill>
              <a:ln w="12700">
                <a:solidFill>
                  <a:schemeClr val="tx1"/>
                </a:solidFill>
                <a:miter lim="800000"/>
                <a:headEnd/>
                <a:tailEnd/>
              </a:ln>
              <a:effectLst/>
            </p:spPr>
            <p:txBody>
              <a:bodyPr wrap="none" anchor="ctr"/>
              <a:lstStyle/>
              <a:p>
                <a:endParaRPr lang="en-US"/>
              </a:p>
            </p:txBody>
          </p:sp>
          <p:grpSp>
            <p:nvGrpSpPr>
              <p:cNvPr id="255" name="Group 67"/>
              <p:cNvGrpSpPr>
                <a:grpSpLocks/>
              </p:cNvGrpSpPr>
              <p:nvPr/>
            </p:nvGrpSpPr>
            <p:grpSpPr bwMode="auto">
              <a:xfrm>
                <a:off x="3825" y="3207"/>
                <a:ext cx="30" cy="191"/>
                <a:chOff x="3825" y="3207"/>
                <a:chExt cx="30" cy="191"/>
              </a:xfrm>
            </p:grpSpPr>
            <p:sp>
              <p:nvSpPr>
                <p:cNvPr id="256" name="Oval 64"/>
                <p:cNvSpPr>
                  <a:spLocks noChangeArrowheads="1"/>
                </p:cNvSpPr>
                <p:nvPr/>
              </p:nvSpPr>
              <p:spPr bwMode="auto">
                <a:xfrm>
                  <a:off x="3825" y="3207"/>
                  <a:ext cx="29" cy="29"/>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257" name="Oval 65"/>
                <p:cNvSpPr>
                  <a:spLocks noChangeArrowheads="1"/>
                </p:cNvSpPr>
                <p:nvPr/>
              </p:nvSpPr>
              <p:spPr bwMode="auto">
                <a:xfrm>
                  <a:off x="3826" y="3286"/>
                  <a:ext cx="29" cy="29"/>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258" name="Oval 66"/>
                <p:cNvSpPr>
                  <a:spLocks noChangeArrowheads="1"/>
                </p:cNvSpPr>
                <p:nvPr/>
              </p:nvSpPr>
              <p:spPr bwMode="auto">
                <a:xfrm>
                  <a:off x="3826" y="3369"/>
                  <a:ext cx="29" cy="29"/>
                </a:xfrm>
                <a:prstGeom prst="ellipse">
                  <a:avLst/>
                </a:prstGeom>
                <a:solidFill>
                  <a:schemeClr val="accent1"/>
                </a:solidFill>
                <a:ln w="12700">
                  <a:solidFill>
                    <a:schemeClr val="tx1"/>
                  </a:solidFill>
                  <a:round/>
                  <a:headEnd/>
                  <a:tailEnd/>
                </a:ln>
                <a:effectLst/>
              </p:spPr>
              <p:txBody>
                <a:bodyPr wrap="none" anchor="ctr"/>
                <a:lstStyle/>
                <a:p>
                  <a:endParaRPr lang="en-US"/>
                </a:p>
              </p:txBody>
            </p:sp>
          </p:grpSp>
        </p:grpSp>
        <p:sp>
          <p:nvSpPr>
            <p:cNvPr id="223" name="Rectangle 69"/>
            <p:cNvSpPr>
              <a:spLocks noChangeArrowheads="1"/>
            </p:cNvSpPr>
            <p:nvPr/>
          </p:nvSpPr>
          <p:spPr bwMode="auto">
            <a:xfrm>
              <a:off x="1273" y="2740"/>
              <a:ext cx="266" cy="212"/>
            </a:xfrm>
            <a:prstGeom prst="rect">
              <a:avLst/>
            </a:prstGeom>
            <a:noFill/>
            <a:ln w="12700">
              <a:noFill/>
              <a:miter lim="800000"/>
              <a:headEnd/>
              <a:tailEnd/>
            </a:ln>
            <a:effectLst/>
          </p:spPr>
          <p:txBody>
            <a:bodyPr wrap="none" lIns="90488" tIns="44450" rIns="90488" bIns="44450">
              <a:spAutoFit/>
            </a:bodyPr>
            <a:lstStyle/>
            <a:p>
              <a:r>
                <a:rPr lang="en-US" sz="1600" b="1" dirty="0"/>
                <a:t>vf</a:t>
              </a:r>
              <a:r>
                <a:rPr lang="en-US" sz="1600" b="1" baseline="-25000" dirty="0"/>
                <a:t>0</a:t>
              </a:r>
            </a:p>
          </p:txBody>
        </p:sp>
        <p:sp>
          <p:nvSpPr>
            <p:cNvPr id="224" name="Rectangle 70"/>
            <p:cNvSpPr>
              <a:spLocks noChangeArrowheads="1"/>
            </p:cNvSpPr>
            <p:nvPr/>
          </p:nvSpPr>
          <p:spPr bwMode="auto">
            <a:xfrm>
              <a:off x="1274" y="2911"/>
              <a:ext cx="325" cy="210"/>
            </a:xfrm>
            <a:prstGeom prst="rect">
              <a:avLst/>
            </a:prstGeom>
            <a:noFill/>
            <a:ln w="12700">
              <a:noFill/>
              <a:miter lim="800000"/>
              <a:headEnd/>
              <a:tailEnd/>
            </a:ln>
            <a:effectLst/>
          </p:spPr>
          <p:txBody>
            <a:bodyPr lIns="90488" tIns="44450" rIns="90488" bIns="44450">
              <a:spAutoFit/>
            </a:bodyPr>
            <a:lstStyle/>
            <a:p>
              <a:r>
                <a:rPr lang="en-US" sz="1600" b="1" dirty="0"/>
                <a:t>vf</a:t>
              </a:r>
              <a:r>
                <a:rPr lang="en-US" sz="1600" b="1" baseline="-25000" dirty="0"/>
                <a:t>1</a:t>
              </a:r>
            </a:p>
          </p:txBody>
        </p:sp>
        <p:sp>
          <p:nvSpPr>
            <p:cNvPr id="225" name="Rectangle 71"/>
            <p:cNvSpPr>
              <a:spLocks noChangeArrowheads="1"/>
            </p:cNvSpPr>
            <p:nvPr/>
          </p:nvSpPr>
          <p:spPr bwMode="auto">
            <a:xfrm>
              <a:off x="1249" y="3453"/>
              <a:ext cx="411" cy="210"/>
            </a:xfrm>
            <a:prstGeom prst="rect">
              <a:avLst/>
            </a:prstGeom>
            <a:noFill/>
            <a:ln w="12700">
              <a:noFill/>
              <a:miter lim="800000"/>
              <a:headEnd/>
              <a:tailEnd/>
            </a:ln>
            <a:effectLst/>
          </p:spPr>
          <p:txBody>
            <a:bodyPr lIns="90488" tIns="44450" rIns="90488" bIns="44450">
              <a:spAutoFit/>
            </a:bodyPr>
            <a:lstStyle/>
            <a:p>
              <a:r>
                <a:rPr lang="en-US" sz="1600" b="1" dirty="0"/>
                <a:t>vf</a:t>
              </a:r>
              <a:r>
                <a:rPr lang="en-US" sz="1600" b="1" baseline="-25000" dirty="0"/>
                <a:t>31</a:t>
              </a:r>
            </a:p>
          </p:txBody>
        </p:sp>
        <p:sp>
          <p:nvSpPr>
            <p:cNvPr id="226" name="Line 72"/>
            <p:cNvSpPr>
              <a:spLocks noChangeShapeType="1"/>
            </p:cNvSpPr>
            <p:nvPr/>
          </p:nvSpPr>
          <p:spPr bwMode="auto">
            <a:xfrm>
              <a:off x="3573" y="2585"/>
              <a:ext cx="500" cy="0"/>
            </a:xfrm>
            <a:prstGeom prst="line">
              <a:avLst/>
            </a:prstGeom>
            <a:noFill/>
            <a:ln w="12700">
              <a:solidFill>
                <a:schemeClr val="tx1"/>
              </a:solidFill>
              <a:round/>
              <a:headEnd type="triangle" w="med" len="med"/>
              <a:tailEnd type="triangle" w="med" len="med"/>
            </a:ln>
            <a:effectLst/>
          </p:spPr>
          <p:txBody>
            <a:bodyPr wrap="none" anchor="ctr"/>
            <a:lstStyle/>
            <a:p>
              <a:endParaRPr lang="en-US"/>
            </a:p>
          </p:txBody>
        </p:sp>
        <p:sp>
          <p:nvSpPr>
            <p:cNvPr id="227" name="Rectangle 73"/>
            <p:cNvSpPr>
              <a:spLocks noChangeArrowheads="1"/>
            </p:cNvSpPr>
            <p:nvPr/>
          </p:nvSpPr>
          <p:spPr bwMode="auto">
            <a:xfrm>
              <a:off x="3568" y="2559"/>
              <a:ext cx="513" cy="171"/>
            </a:xfrm>
            <a:prstGeom prst="rect">
              <a:avLst/>
            </a:prstGeom>
            <a:noFill/>
            <a:ln w="12700">
              <a:noFill/>
              <a:miter lim="800000"/>
              <a:headEnd/>
              <a:tailEnd/>
            </a:ln>
            <a:effectLst/>
          </p:spPr>
          <p:txBody>
            <a:bodyPr wrap="none" lIns="90488" tIns="44450" rIns="90488" bIns="44450">
              <a:spAutoFit/>
            </a:bodyPr>
            <a:lstStyle/>
            <a:p>
              <a:r>
                <a:rPr lang="en-US" sz="1200"/>
                <a:t>$vdw bits</a:t>
              </a:r>
            </a:p>
          </p:txBody>
        </p:sp>
        <p:sp>
          <p:nvSpPr>
            <p:cNvPr id="228" name="Rectangle 74"/>
            <p:cNvSpPr>
              <a:spLocks noChangeArrowheads="1"/>
            </p:cNvSpPr>
            <p:nvPr/>
          </p:nvSpPr>
          <p:spPr bwMode="auto">
            <a:xfrm>
              <a:off x="3688" y="3690"/>
              <a:ext cx="295" cy="171"/>
            </a:xfrm>
            <a:prstGeom prst="rect">
              <a:avLst/>
            </a:prstGeom>
            <a:noFill/>
            <a:ln w="12700">
              <a:noFill/>
              <a:miter lim="800000"/>
              <a:headEnd/>
              <a:tailEnd/>
            </a:ln>
            <a:effectLst/>
          </p:spPr>
          <p:txBody>
            <a:bodyPr wrap="none" lIns="90488" tIns="44450" rIns="90488" bIns="44450">
              <a:spAutoFit/>
            </a:bodyPr>
            <a:lstStyle/>
            <a:p>
              <a:r>
                <a:rPr lang="en-US" sz="1200"/>
                <a:t>1 bit</a:t>
              </a:r>
            </a:p>
          </p:txBody>
        </p:sp>
        <p:sp>
          <p:nvSpPr>
            <p:cNvPr id="229" name="Line 75"/>
            <p:cNvSpPr>
              <a:spLocks noChangeShapeType="1"/>
            </p:cNvSpPr>
            <p:nvPr/>
          </p:nvSpPr>
          <p:spPr bwMode="auto">
            <a:xfrm>
              <a:off x="3752" y="3690"/>
              <a:ext cx="164" cy="0"/>
            </a:xfrm>
            <a:prstGeom prst="line">
              <a:avLst/>
            </a:prstGeom>
            <a:noFill/>
            <a:ln w="12700">
              <a:solidFill>
                <a:schemeClr val="tx1"/>
              </a:solidFill>
              <a:round/>
              <a:headEnd type="triangle" w="med" len="med"/>
              <a:tailEnd type="triangle" w="med" len="med"/>
            </a:ln>
            <a:effectLst/>
          </p:spPr>
          <p:txBody>
            <a:bodyPr wrap="none" anchor="ctr"/>
            <a:lstStyle/>
            <a:p>
              <a:endParaRPr lang="en-US"/>
            </a:p>
          </p:txBody>
        </p:sp>
        <p:sp>
          <p:nvSpPr>
            <p:cNvPr id="230" name="Rectangle 76"/>
            <p:cNvSpPr>
              <a:spLocks noChangeArrowheads="1"/>
            </p:cNvSpPr>
            <p:nvPr/>
          </p:nvSpPr>
          <p:spPr bwMode="auto">
            <a:xfrm>
              <a:off x="1681" y="1009"/>
              <a:ext cx="2091" cy="289"/>
            </a:xfrm>
            <a:prstGeom prst="rect">
              <a:avLst/>
            </a:prstGeom>
            <a:noFill/>
            <a:ln w="12700">
              <a:noFill/>
              <a:miter lim="800000"/>
              <a:headEnd/>
              <a:tailEnd/>
            </a:ln>
            <a:effectLst/>
          </p:spPr>
          <p:txBody>
            <a:bodyPr wrap="none" lIns="90488" tIns="44450" rIns="90488" bIns="44450">
              <a:spAutoFit/>
            </a:bodyPr>
            <a:lstStyle/>
            <a:p>
              <a:r>
                <a:rPr lang="en-US" sz="2400" b="1" dirty="0"/>
                <a:t>Virtual Processors ($</a:t>
              </a:r>
              <a:r>
                <a:rPr lang="en-US" sz="2400" b="1" dirty="0" err="1"/>
                <a:t>vlr</a:t>
              </a:r>
              <a:r>
                <a:rPr lang="en-US" sz="2400" b="1" dirty="0"/>
                <a:t>)</a:t>
              </a:r>
            </a:p>
          </p:txBody>
        </p:sp>
        <p:grpSp>
          <p:nvGrpSpPr>
            <p:cNvPr id="231" name="Group 79"/>
            <p:cNvGrpSpPr>
              <a:grpSpLocks/>
            </p:cNvGrpSpPr>
            <p:nvPr/>
          </p:nvGrpSpPr>
          <p:grpSpPr bwMode="auto">
            <a:xfrm>
              <a:off x="1200" y="1694"/>
              <a:ext cx="62" cy="865"/>
              <a:chOff x="1200" y="1694"/>
              <a:chExt cx="62" cy="865"/>
            </a:xfrm>
          </p:grpSpPr>
          <p:sp>
            <p:nvSpPr>
              <p:cNvPr id="250" name="Freeform 77"/>
              <p:cNvSpPr>
                <a:spLocks/>
              </p:cNvSpPr>
              <p:nvPr/>
            </p:nvSpPr>
            <p:spPr bwMode="auto">
              <a:xfrm>
                <a:off x="1200" y="1694"/>
                <a:ext cx="62" cy="865"/>
              </a:xfrm>
              <a:custGeom>
                <a:avLst/>
                <a:gdLst/>
                <a:ahLst/>
                <a:cxnLst>
                  <a:cxn ang="0">
                    <a:pos x="61" y="0"/>
                  </a:cxn>
                  <a:cxn ang="0">
                    <a:pos x="49" y="5"/>
                  </a:cxn>
                  <a:cxn ang="0">
                    <a:pos x="39" y="21"/>
                  </a:cxn>
                  <a:cxn ang="0">
                    <a:pos x="33" y="45"/>
                  </a:cxn>
                  <a:cxn ang="0">
                    <a:pos x="31" y="74"/>
                  </a:cxn>
                  <a:cxn ang="0">
                    <a:pos x="31" y="361"/>
                  </a:cxn>
                  <a:cxn ang="0">
                    <a:pos x="29" y="389"/>
                  </a:cxn>
                  <a:cxn ang="0">
                    <a:pos x="23" y="410"/>
                  </a:cxn>
                  <a:cxn ang="0">
                    <a:pos x="13" y="426"/>
                  </a:cxn>
                  <a:cxn ang="0">
                    <a:pos x="0" y="430"/>
                  </a:cxn>
                  <a:cxn ang="0">
                    <a:pos x="13" y="438"/>
                  </a:cxn>
                  <a:cxn ang="0">
                    <a:pos x="23" y="455"/>
                  </a:cxn>
                  <a:cxn ang="0">
                    <a:pos x="29" y="475"/>
                  </a:cxn>
                  <a:cxn ang="0">
                    <a:pos x="31" y="504"/>
                  </a:cxn>
                  <a:cxn ang="0">
                    <a:pos x="31" y="790"/>
                  </a:cxn>
                  <a:cxn ang="0">
                    <a:pos x="33" y="819"/>
                  </a:cxn>
                  <a:cxn ang="0">
                    <a:pos x="39" y="844"/>
                  </a:cxn>
                  <a:cxn ang="0">
                    <a:pos x="49" y="860"/>
                  </a:cxn>
                  <a:cxn ang="0">
                    <a:pos x="61" y="864"/>
                  </a:cxn>
                </a:cxnLst>
                <a:rect l="0" t="0" r="r" b="b"/>
                <a:pathLst>
                  <a:path w="62" h="865">
                    <a:moveTo>
                      <a:pt x="61" y="0"/>
                    </a:moveTo>
                    <a:lnTo>
                      <a:pt x="49" y="5"/>
                    </a:lnTo>
                    <a:lnTo>
                      <a:pt x="39" y="21"/>
                    </a:lnTo>
                    <a:lnTo>
                      <a:pt x="33" y="45"/>
                    </a:lnTo>
                    <a:lnTo>
                      <a:pt x="31" y="74"/>
                    </a:lnTo>
                    <a:lnTo>
                      <a:pt x="31" y="361"/>
                    </a:lnTo>
                    <a:lnTo>
                      <a:pt x="29" y="389"/>
                    </a:lnTo>
                    <a:lnTo>
                      <a:pt x="23" y="410"/>
                    </a:lnTo>
                    <a:lnTo>
                      <a:pt x="13" y="426"/>
                    </a:lnTo>
                    <a:lnTo>
                      <a:pt x="0" y="430"/>
                    </a:lnTo>
                    <a:lnTo>
                      <a:pt x="13" y="438"/>
                    </a:lnTo>
                    <a:lnTo>
                      <a:pt x="23" y="455"/>
                    </a:lnTo>
                    <a:lnTo>
                      <a:pt x="29" y="475"/>
                    </a:lnTo>
                    <a:lnTo>
                      <a:pt x="31" y="504"/>
                    </a:lnTo>
                    <a:lnTo>
                      <a:pt x="31" y="790"/>
                    </a:lnTo>
                    <a:lnTo>
                      <a:pt x="33" y="819"/>
                    </a:lnTo>
                    <a:lnTo>
                      <a:pt x="39" y="844"/>
                    </a:lnTo>
                    <a:lnTo>
                      <a:pt x="49" y="860"/>
                    </a:lnTo>
                    <a:lnTo>
                      <a:pt x="61" y="864"/>
                    </a:lnTo>
                  </a:path>
                </a:pathLst>
              </a:custGeom>
              <a:noFill/>
              <a:ln w="12700" cap="rnd" cmpd="sng">
                <a:solidFill>
                  <a:schemeClr val="tx1"/>
                </a:solidFill>
                <a:prstDash val="solid"/>
                <a:round/>
                <a:headEnd type="none" w="med" len="med"/>
                <a:tailEnd type="none" w="med" len="med"/>
              </a:ln>
              <a:effectLst/>
            </p:spPr>
            <p:txBody>
              <a:bodyPr/>
              <a:lstStyle/>
              <a:p>
                <a:endParaRPr lang="en-US"/>
              </a:p>
            </p:txBody>
          </p:sp>
          <p:sp>
            <p:nvSpPr>
              <p:cNvPr id="251" name="Rectangle 78"/>
              <p:cNvSpPr>
                <a:spLocks noChangeArrowheads="1"/>
              </p:cNvSpPr>
              <p:nvPr/>
            </p:nvSpPr>
            <p:spPr bwMode="auto">
              <a:xfrm>
                <a:off x="1230" y="1749"/>
                <a:ext cx="1" cy="755"/>
              </a:xfrm>
              <a:prstGeom prst="rect">
                <a:avLst/>
              </a:prstGeom>
              <a:noFill/>
              <a:ln w="12700">
                <a:noFill/>
                <a:miter lim="800000"/>
                <a:headEnd/>
                <a:tailEnd/>
              </a:ln>
              <a:effectLst/>
            </p:spPr>
            <p:txBody>
              <a:bodyPr wrap="none" anchor="ctr"/>
              <a:lstStyle/>
              <a:p>
                <a:endParaRPr lang="en-US"/>
              </a:p>
            </p:txBody>
          </p:sp>
        </p:grpSp>
        <p:grpSp>
          <p:nvGrpSpPr>
            <p:cNvPr id="232" name="Group 82"/>
            <p:cNvGrpSpPr>
              <a:grpSpLocks/>
            </p:cNvGrpSpPr>
            <p:nvPr/>
          </p:nvGrpSpPr>
          <p:grpSpPr bwMode="auto">
            <a:xfrm>
              <a:off x="1200" y="2801"/>
              <a:ext cx="62" cy="862"/>
              <a:chOff x="1200" y="2801"/>
              <a:chExt cx="62" cy="862"/>
            </a:xfrm>
          </p:grpSpPr>
          <p:sp>
            <p:nvSpPr>
              <p:cNvPr id="248" name="Freeform 80"/>
              <p:cNvSpPr>
                <a:spLocks/>
              </p:cNvSpPr>
              <p:nvPr/>
            </p:nvSpPr>
            <p:spPr bwMode="auto">
              <a:xfrm>
                <a:off x="1200" y="2801"/>
                <a:ext cx="62" cy="862"/>
              </a:xfrm>
              <a:custGeom>
                <a:avLst/>
                <a:gdLst/>
                <a:ahLst/>
                <a:cxnLst>
                  <a:cxn ang="0">
                    <a:pos x="61" y="0"/>
                  </a:cxn>
                  <a:cxn ang="0">
                    <a:pos x="49" y="6"/>
                  </a:cxn>
                  <a:cxn ang="0">
                    <a:pos x="39" y="17"/>
                  </a:cxn>
                  <a:cxn ang="0">
                    <a:pos x="33" y="41"/>
                  </a:cxn>
                  <a:cxn ang="0">
                    <a:pos x="31" y="70"/>
                  </a:cxn>
                  <a:cxn ang="0">
                    <a:pos x="31" y="357"/>
                  </a:cxn>
                  <a:cxn ang="0">
                    <a:pos x="29" y="386"/>
                  </a:cxn>
                  <a:cxn ang="0">
                    <a:pos x="23" y="410"/>
                  </a:cxn>
                  <a:cxn ang="0">
                    <a:pos x="13" y="422"/>
                  </a:cxn>
                  <a:cxn ang="0">
                    <a:pos x="0" y="427"/>
                  </a:cxn>
                  <a:cxn ang="0">
                    <a:pos x="13" y="433"/>
                  </a:cxn>
                  <a:cxn ang="0">
                    <a:pos x="23" y="451"/>
                  </a:cxn>
                  <a:cxn ang="0">
                    <a:pos x="29" y="474"/>
                  </a:cxn>
                  <a:cxn ang="0">
                    <a:pos x="31" y="504"/>
                  </a:cxn>
                  <a:cxn ang="0">
                    <a:pos x="31" y="791"/>
                  </a:cxn>
                  <a:cxn ang="0">
                    <a:pos x="33" y="814"/>
                  </a:cxn>
                  <a:cxn ang="0">
                    <a:pos x="39" y="838"/>
                  </a:cxn>
                  <a:cxn ang="0">
                    <a:pos x="49" y="855"/>
                  </a:cxn>
                  <a:cxn ang="0">
                    <a:pos x="61" y="861"/>
                  </a:cxn>
                </a:cxnLst>
                <a:rect l="0" t="0" r="r" b="b"/>
                <a:pathLst>
                  <a:path w="62" h="862">
                    <a:moveTo>
                      <a:pt x="61" y="0"/>
                    </a:moveTo>
                    <a:lnTo>
                      <a:pt x="49" y="6"/>
                    </a:lnTo>
                    <a:lnTo>
                      <a:pt x="39" y="17"/>
                    </a:lnTo>
                    <a:lnTo>
                      <a:pt x="33" y="41"/>
                    </a:lnTo>
                    <a:lnTo>
                      <a:pt x="31" y="70"/>
                    </a:lnTo>
                    <a:lnTo>
                      <a:pt x="31" y="357"/>
                    </a:lnTo>
                    <a:lnTo>
                      <a:pt x="29" y="386"/>
                    </a:lnTo>
                    <a:lnTo>
                      <a:pt x="23" y="410"/>
                    </a:lnTo>
                    <a:lnTo>
                      <a:pt x="13" y="422"/>
                    </a:lnTo>
                    <a:lnTo>
                      <a:pt x="0" y="427"/>
                    </a:lnTo>
                    <a:lnTo>
                      <a:pt x="13" y="433"/>
                    </a:lnTo>
                    <a:lnTo>
                      <a:pt x="23" y="451"/>
                    </a:lnTo>
                    <a:lnTo>
                      <a:pt x="29" y="474"/>
                    </a:lnTo>
                    <a:lnTo>
                      <a:pt x="31" y="504"/>
                    </a:lnTo>
                    <a:lnTo>
                      <a:pt x="31" y="791"/>
                    </a:lnTo>
                    <a:lnTo>
                      <a:pt x="33" y="814"/>
                    </a:lnTo>
                    <a:lnTo>
                      <a:pt x="39" y="838"/>
                    </a:lnTo>
                    <a:lnTo>
                      <a:pt x="49" y="855"/>
                    </a:lnTo>
                    <a:lnTo>
                      <a:pt x="61" y="861"/>
                    </a:lnTo>
                  </a:path>
                </a:pathLst>
              </a:custGeom>
              <a:noFill/>
              <a:ln w="12700" cap="rnd" cmpd="sng">
                <a:solidFill>
                  <a:schemeClr val="tx1"/>
                </a:solidFill>
                <a:prstDash val="solid"/>
                <a:round/>
                <a:headEnd type="none" w="med" len="med"/>
                <a:tailEnd type="none" w="med" len="med"/>
              </a:ln>
              <a:effectLst/>
            </p:spPr>
            <p:txBody>
              <a:bodyPr/>
              <a:lstStyle/>
              <a:p>
                <a:endParaRPr lang="en-US"/>
              </a:p>
            </p:txBody>
          </p:sp>
          <p:sp>
            <p:nvSpPr>
              <p:cNvPr id="249" name="Rectangle 81"/>
              <p:cNvSpPr>
                <a:spLocks noChangeArrowheads="1"/>
              </p:cNvSpPr>
              <p:nvPr/>
            </p:nvSpPr>
            <p:spPr bwMode="auto">
              <a:xfrm>
                <a:off x="1230" y="2853"/>
                <a:ext cx="1" cy="755"/>
              </a:xfrm>
              <a:prstGeom prst="rect">
                <a:avLst/>
              </a:prstGeom>
              <a:noFill/>
              <a:ln w="12700">
                <a:noFill/>
                <a:miter lim="800000"/>
                <a:headEnd/>
                <a:tailEnd/>
              </a:ln>
              <a:effectLst/>
            </p:spPr>
            <p:txBody>
              <a:bodyPr wrap="none" anchor="ctr"/>
              <a:lstStyle/>
              <a:p>
                <a:endParaRPr lang="en-US"/>
              </a:p>
            </p:txBody>
          </p:sp>
        </p:grpSp>
        <p:sp>
          <p:nvSpPr>
            <p:cNvPr id="233" name="Freeform 83"/>
            <p:cNvSpPr>
              <a:spLocks/>
            </p:cNvSpPr>
            <p:nvPr/>
          </p:nvSpPr>
          <p:spPr bwMode="auto">
            <a:xfrm>
              <a:off x="1653" y="1316"/>
              <a:ext cx="2431" cy="113"/>
            </a:xfrm>
            <a:custGeom>
              <a:avLst/>
              <a:gdLst/>
              <a:ahLst/>
              <a:cxnLst>
                <a:cxn ang="0">
                  <a:pos x="0" y="112"/>
                </a:cxn>
                <a:cxn ang="0">
                  <a:pos x="6" y="101"/>
                </a:cxn>
                <a:cxn ang="0">
                  <a:pos x="13" y="89"/>
                </a:cxn>
                <a:cxn ang="0">
                  <a:pos x="32" y="80"/>
                </a:cxn>
                <a:cxn ang="0">
                  <a:pos x="59" y="71"/>
                </a:cxn>
                <a:cxn ang="0">
                  <a:pos x="124" y="59"/>
                </a:cxn>
                <a:cxn ang="0">
                  <a:pos x="163" y="57"/>
                </a:cxn>
                <a:cxn ang="0">
                  <a:pos x="202" y="55"/>
                </a:cxn>
                <a:cxn ang="0">
                  <a:pos x="1012" y="55"/>
                </a:cxn>
                <a:cxn ang="0">
                  <a:pos x="1091" y="50"/>
                </a:cxn>
                <a:cxn ang="0">
                  <a:pos x="1156" y="39"/>
                </a:cxn>
                <a:cxn ang="0">
                  <a:pos x="1182" y="32"/>
                </a:cxn>
                <a:cxn ang="0">
                  <a:pos x="1202" y="23"/>
                </a:cxn>
                <a:cxn ang="0">
                  <a:pos x="1208" y="11"/>
                </a:cxn>
                <a:cxn ang="0">
                  <a:pos x="1215" y="0"/>
                </a:cxn>
                <a:cxn ang="0">
                  <a:pos x="1221" y="11"/>
                </a:cxn>
                <a:cxn ang="0">
                  <a:pos x="1228" y="23"/>
                </a:cxn>
                <a:cxn ang="0">
                  <a:pos x="1248" y="32"/>
                </a:cxn>
                <a:cxn ang="0">
                  <a:pos x="1274" y="39"/>
                </a:cxn>
                <a:cxn ang="0">
                  <a:pos x="1339" y="50"/>
                </a:cxn>
                <a:cxn ang="0">
                  <a:pos x="1417" y="55"/>
                </a:cxn>
                <a:cxn ang="0">
                  <a:pos x="2227" y="55"/>
                </a:cxn>
                <a:cxn ang="0">
                  <a:pos x="2267" y="57"/>
                </a:cxn>
                <a:cxn ang="0">
                  <a:pos x="2306" y="59"/>
                </a:cxn>
                <a:cxn ang="0">
                  <a:pos x="2371" y="71"/>
                </a:cxn>
                <a:cxn ang="0">
                  <a:pos x="2397" y="80"/>
                </a:cxn>
                <a:cxn ang="0">
                  <a:pos x="2417" y="89"/>
                </a:cxn>
                <a:cxn ang="0">
                  <a:pos x="2423" y="101"/>
                </a:cxn>
                <a:cxn ang="0">
                  <a:pos x="2430" y="112"/>
                </a:cxn>
              </a:cxnLst>
              <a:rect l="0" t="0" r="r" b="b"/>
              <a:pathLst>
                <a:path w="2431" h="113">
                  <a:moveTo>
                    <a:pt x="0" y="112"/>
                  </a:moveTo>
                  <a:lnTo>
                    <a:pt x="6" y="101"/>
                  </a:lnTo>
                  <a:lnTo>
                    <a:pt x="13" y="89"/>
                  </a:lnTo>
                  <a:lnTo>
                    <a:pt x="32" y="80"/>
                  </a:lnTo>
                  <a:lnTo>
                    <a:pt x="59" y="71"/>
                  </a:lnTo>
                  <a:lnTo>
                    <a:pt x="124" y="59"/>
                  </a:lnTo>
                  <a:lnTo>
                    <a:pt x="163" y="57"/>
                  </a:lnTo>
                  <a:lnTo>
                    <a:pt x="202" y="55"/>
                  </a:lnTo>
                  <a:lnTo>
                    <a:pt x="1012" y="55"/>
                  </a:lnTo>
                  <a:lnTo>
                    <a:pt x="1091" y="50"/>
                  </a:lnTo>
                  <a:lnTo>
                    <a:pt x="1156" y="39"/>
                  </a:lnTo>
                  <a:lnTo>
                    <a:pt x="1182" y="32"/>
                  </a:lnTo>
                  <a:lnTo>
                    <a:pt x="1202" y="23"/>
                  </a:lnTo>
                  <a:lnTo>
                    <a:pt x="1208" y="11"/>
                  </a:lnTo>
                  <a:lnTo>
                    <a:pt x="1215" y="0"/>
                  </a:lnTo>
                  <a:lnTo>
                    <a:pt x="1221" y="11"/>
                  </a:lnTo>
                  <a:lnTo>
                    <a:pt x="1228" y="23"/>
                  </a:lnTo>
                  <a:lnTo>
                    <a:pt x="1248" y="32"/>
                  </a:lnTo>
                  <a:lnTo>
                    <a:pt x="1274" y="39"/>
                  </a:lnTo>
                  <a:lnTo>
                    <a:pt x="1339" y="50"/>
                  </a:lnTo>
                  <a:lnTo>
                    <a:pt x="1417" y="55"/>
                  </a:lnTo>
                  <a:lnTo>
                    <a:pt x="2227" y="55"/>
                  </a:lnTo>
                  <a:lnTo>
                    <a:pt x="2267" y="57"/>
                  </a:lnTo>
                  <a:lnTo>
                    <a:pt x="2306" y="59"/>
                  </a:lnTo>
                  <a:lnTo>
                    <a:pt x="2371" y="71"/>
                  </a:lnTo>
                  <a:lnTo>
                    <a:pt x="2397" y="80"/>
                  </a:lnTo>
                  <a:lnTo>
                    <a:pt x="2417" y="89"/>
                  </a:lnTo>
                  <a:lnTo>
                    <a:pt x="2423" y="101"/>
                  </a:lnTo>
                  <a:lnTo>
                    <a:pt x="2430" y="112"/>
                  </a:lnTo>
                </a:path>
              </a:pathLst>
            </a:custGeom>
            <a:noFill/>
            <a:ln w="12700" cap="rnd" cmpd="sng">
              <a:solidFill>
                <a:schemeClr val="tx1"/>
              </a:solidFill>
              <a:prstDash val="solid"/>
              <a:round/>
              <a:headEnd type="none" w="med" len="med"/>
              <a:tailEnd type="none" w="med" len="med"/>
            </a:ln>
            <a:effectLst/>
          </p:spPr>
          <p:txBody>
            <a:bodyPr/>
            <a:lstStyle/>
            <a:p>
              <a:endParaRPr lang="en-US"/>
            </a:p>
          </p:txBody>
        </p:sp>
        <p:sp>
          <p:nvSpPr>
            <p:cNvPr id="234" name="Rectangle 84"/>
            <p:cNvSpPr>
              <a:spLocks noChangeArrowheads="1"/>
            </p:cNvSpPr>
            <p:nvPr/>
          </p:nvSpPr>
          <p:spPr bwMode="auto">
            <a:xfrm>
              <a:off x="4416" y="2234"/>
              <a:ext cx="992" cy="1281"/>
            </a:xfrm>
            <a:prstGeom prst="rect">
              <a:avLst/>
            </a:prstGeom>
            <a:solidFill>
              <a:schemeClr val="accent1"/>
            </a:solidFill>
            <a:ln w="12700">
              <a:noFill/>
              <a:miter lim="800000"/>
              <a:headEnd/>
              <a:tailEnd/>
            </a:ln>
            <a:effectLst/>
          </p:spPr>
          <p:txBody>
            <a:bodyPr wrap="none" anchor="ctr"/>
            <a:lstStyle/>
            <a:p>
              <a:endParaRPr lang="en-US"/>
            </a:p>
          </p:txBody>
        </p:sp>
        <p:sp>
          <p:nvSpPr>
            <p:cNvPr id="235" name="Rectangle 85"/>
            <p:cNvSpPr>
              <a:spLocks noChangeArrowheads="1"/>
            </p:cNvSpPr>
            <p:nvPr/>
          </p:nvSpPr>
          <p:spPr bwMode="auto">
            <a:xfrm>
              <a:off x="4417" y="2357"/>
              <a:ext cx="355" cy="210"/>
            </a:xfrm>
            <a:prstGeom prst="rect">
              <a:avLst/>
            </a:prstGeom>
            <a:noFill/>
            <a:ln w="12700">
              <a:noFill/>
              <a:miter lim="800000"/>
              <a:headEnd/>
              <a:tailEnd/>
            </a:ln>
            <a:effectLst/>
          </p:spPr>
          <p:txBody>
            <a:bodyPr wrap="none" lIns="90488" tIns="44450" rIns="90488" bIns="44450">
              <a:spAutoFit/>
            </a:bodyPr>
            <a:lstStyle/>
            <a:p>
              <a:r>
                <a:rPr lang="en-US" sz="1600" b="1" dirty="0"/>
                <a:t>vcr</a:t>
              </a:r>
              <a:r>
                <a:rPr lang="en-US" sz="1600" b="1" baseline="-25000" dirty="0"/>
                <a:t>0</a:t>
              </a:r>
            </a:p>
          </p:txBody>
        </p:sp>
        <p:sp>
          <p:nvSpPr>
            <p:cNvPr id="236" name="Rectangle 86"/>
            <p:cNvSpPr>
              <a:spLocks noChangeArrowheads="1"/>
            </p:cNvSpPr>
            <p:nvPr/>
          </p:nvSpPr>
          <p:spPr bwMode="auto">
            <a:xfrm>
              <a:off x="4417" y="2527"/>
              <a:ext cx="355" cy="210"/>
            </a:xfrm>
            <a:prstGeom prst="rect">
              <a:avLst/>
            </a:prstGeom>
            <a:noFill/>
            <a:ln w="12700">
              <a:noFill/>
              <a:miter lim="800000"/>
              <a:headEnd/>
              <a:tailEnd/>
            </a:ln>
            <a:effectLst/>
          </p:spPr>
          <p:txBody>
            <a:bodyPr wrap="none" lIns="90488" tIns="44450" rIns="90488" bIns="44450">
              <a:spAutoFit/>
            </a:bodyPr>
            <a:lstStyle/>
            <a:p>
              <a:r>
                <a:rPr lang="en-US" sz="1600" b="1"/>
                <a:t>vcr</a:t>
              </a:r>
              <a:r>
                <a:rPr lang="en-US" sz="1600" b="1" baseline="-25000"/>
                <a:t>1</a:t>
              </a:r>
            </a:p>
          </p:txBody>
        </p:sp>
        <p:sp>
          <p:nvSpPr>
            <p:cNvPr id="237" name="Rectangle 87"/>
            <p:cNvSpPr>
              <a:spLocks noChangeArrowheads="1"/>
            </p:cNvSpPr>
            <p:nvPr/>
          </p:nvSpPr>
          <p:spPr bwMode="auto">
            <a:xfrm>
              <a:off x="4417" y="3089"/>
              <a:ext cx="404" cy="210"/>
            </a:xfrm>
            <a:prstGeom prst="rect">
              <a:avLst/>
            </a:prstGeom>
            <a:noFill/>
            <a:ln w="12700">
              <a:noFill/>
              <a:miter lim="800000"/>
              <a:headEnd/>
              <a:tailEnd/>
            </a:ln>
            <a:effectLst/>
          </p:spPr>
          <p:txBody>
            <a:bodyPr wrap="none" lIns="90488" tIns="44450" rIns="90488" bIns="44450">
              <a:spAutoFit/>
            </a:bodyPr>
            <a:lstStyle/>
            <a:p>
              <a:r>
                <a:rPr lang="en-US" sz="1600" b="1"/>
                <a:t>vcr</a:t>
              </a:r>
              <a:r>
                <a:rPr lang="en-US" sz="1600" b="1" baseline="-25000"/>
                <a:t>31</a:t>
              </a:r>
            </a:p>
          </p:txBody>
        </p:sp>
        <p:sp>
          <p:nvSpPr>
            <p:cNvPr id="238" name="Rectangle 88"/>
            <p:cNvSpPr>
              <a:spLocks noChangeArrowheads="1"/>
            </p:cNvSpPr>
            <p:nvPr/>
          </p:nvSpPr>
          <p:spPr bwMode="auto">
            <a:xfrm>
              <a:off x="4805" y="2394"/>
              <a:ext cx="518" cy="108"/>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239" name="Rectangle 89"/>
            <p:cNvSpPr>
              <a:spLocks noChangeArrowheads="1"/>
            </p:cNvSpPr>
            <p:nvPr/>
          </p:nvSpPr>
          <p:spPr bwMode="auto">
            <a:xfrm>
              <a:off x="4805" y="2574"/>
              <a:ext cx="518" cy="107"/>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240" name="Rectangle 90"/>
            <p:cNvSpPr>
              <a:spLocks noChangeArrowheads="1"/>
            </p:cNvSpPr>
            <p:nvPr/>
          </p:nvSpPr>
          <p:spPr bwMode="auto">
            <a:xfrm>
              <a:off x="4805" y="3131"/>
              <a:ext cx="518" cy="108"/>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241" name="Rectangle 91"/>
            <p:cNvSpPr>
              <a:spLocks noChangeArrowheads="1"/>
            </p:cNvSpPr>
            <p:nvPr/>
          </p:nvSpPr>
          <p:spPr bwMode="auto">
            <a:xfrm>
              <a:off x="4463" y="1715"/>
              <a:ext cx="892" cy="522"/>
            </a:xfrm>
            <a:prstGeom prst="rect">
              <a:avLst/>
            </a:prstGeom>
            <a:noFill/>
            <a:ln w="12700">
              <a:noFill/>
              <a:miter lim="800000"/>
              <a:headEnd/>
              <a:tailEnd/>
            </a:ln>
            <a:effectLst/>
          </p:spPr>
          <p:txBody>
            <a:bodyPr wrap="none" lIns="90488" tIns="44450" rIns="90488" bIns="44450">
              <a:spAutoFit/>
            </a:bodyPr>
            <a:lstStyle/>
            <a:p>
              <a:pPr algn="ctr"/>
              <a:r>
                <a:rPr lang="en-US" sz="2400" b="1" dirty="0"/>
                <a:t>Control</a:t>
              </a:r>
            </a:p>
            <a:p>
              <a:pPr algn="ctr"/>
              <a:r>
                <a:rPr lang="en-US" sz="2400" b="1" dirty="0"/>
                <a:t>Registers</a:t>
              </a:r>
            </a:p>
          </p:txBody>
        </p:sp>
        <p:grpSp>
          <p:nvGrpSpPr>
            <p:cNvPr id="242" name="Group 95"/>
            <p:cNvGrpSpPr>
              <a:grpSpLocks/>
            </p:cNvGrpSpPr>
            <p:nvPr/>
          </p:nvGrpSpPr>
          <p:grpSpPr bwMode="auto">
            <a:xfrm>
              <a:off x="5043" y="2795"/>
              <a:ext cx="30" cy="191"/>
              <a:chOff x="5043" y="2795"/>
              <a:chExt cx="30" cy="191"/>
            </a:xfrm>
          </p:grpSpPr>
          <p:sp>
            <p:nvSpPr>
              <p:cNvPr id="245" name="Oval 92"/>
              <p:cNvSpPr>
                <a:spLocks noChangeArrowheads="1"/>
              </p:cNvSpPr>
              <p:nvPr/>
            </p:nvSpPr>
            <p:spPr bwMode="auto">
              <a:xfrm>
                <a:off x="5043" y="2795"/>
                <a:ext cx="29" cy="29"/>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246" name="Oval 93"/>
              <p:cNvSpPr>
                <a:spLocks noChangeArrowheads="1"/>
              </p:cNvSpPr>
              <p:nvPr/>
            </p:nvSpPr>
            <p:spPr bwMode="auto">
              <a:xfrm>
                <a:off x="5044" y="2874"/>
                <a:ext cx="29" cy="29"/>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247" name="Oval 94"/>
              <p:cNvSpPr>
                <a:spLocks noChangeArrowheads="1"/>
              </p:cNvSpPr>
              <p:nvPr/>
            </p:nvSpPr>
            <p:spPr bwMode="auto">
              <a:xfrm>
                <a:off x="5044" y="2957"/>
                <a:ext cx="29" cy="29"/>
              </a:xfrm>
              <a:prstGeom prst="ellipse">
                <a:avLst/>
              </a:prstGeom>
              <a:solidFill>
                <a:schemeClr val="accent1"/>
              </a:solidFill>
              <a:ln w="12700">
                <a:solidFill>
                  <a:schemeClr val="tx1"/>
                </a:solidFill>
                <a:round/>
                <a:headEnd/>
                <a:tailEnd/>
              </a:ln>
              <a:effectLst/>
            </p:spPr>
            <p:txBody>
              <a:bodyPr wrap="none" anchor="ctr"/>
              <a:lstStyle/>
              <a:p>
                <a:endParaRPr lang="en-US"/>
              </a:p>
            </p:txBody>
          </p:sp>
        </p:grpSp>
        <p:sp>
          <p:nvSpPr>
            <p:cNvPr id="243" name="Line 96"/>
            <p:cNvSpPr>
              <a:spLocks noChangeShapeType="1"/>
            </p:cNvSpPr>
            <p:nvPr/>
          </p:nvSpPr>
          <p:spPr bwMode="auto">
            <a:xfrm>
              <a:off x="4808" y="3323"/>
              <a:ext cx="500" cy="0"/>
            </a:xfrm>
            <a:prstGeom prst="line">
              <a:avLst/>
            </a:prstGeom>
            <a:noFill/>
            <a:ln w="12700">
              <a:solidFill>
                <a:schemeClr val="tx1"/>
              </a:solidFill>
              <a:round/>
              <a:headEnd type="triangle" w="med" len="med"/>
              <a:tailEnd type="triangle" w="med" len="med"/>
            </a:ln>
            <a:effectLst/>
          </p:spPr>
          <p:txBody>
            <a:bodyPr wrap="none" anchor="ctr"/>
            <a:lstStyle/>
            <a:p>
              <a:endParaRPr lang="en-US"/>
            </a:p>
          </p:txBody>
        </p:sp>
        <p:sp>
          <p:nvSpPr>
            <p:cNvPr id="244" name="Rectangle 97"/>
            <p:cNvSpPr>
              <a:spLocks noChangeArrowheads="1"/>
            </p:cNvSpPr>
            <p:nvPr/>
          </p:nvSpPr>
          <p:spPr bwMode="auto">
            <a:xfrm>
              <a:off x="4852" y="3324"/>
              <a:ext cx="396" cy="171"/>
            </a:xfrm>
            <a:prstGeom prst="rect">
              <a:avLst/>
            </a:prstGeom>
            <a:noFill/>
            <a:ln w="12700">
              <a:noFill/>
              <a:miter lim="800000"/>
              <a:headEnd/>
              <a:tailEnd/>
            </a:ln>
            <a:effectLst/>
          </p:spPr>
          <p:txBody>
            <a:bodyPr wrap="none" lIns="90488" tIns="44450" rIns="90488" bIns="44450">
              <a:spAutoFit/>
            </a:bodyPr>
            <a:lstStyle/>
            <a:p>
              <a:r>
                <a:rPr lang="en-US" sz="1200"/>
                <a:t>32 bits</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 Implementation</a:t>
            </a:r>
            <a:endParaRPr lang="en-US" dirty="0"/>
          </a:p>
        </p:txBody>
      </p:sp>
      <p:sp>
        <p:nvSpPr>
          <p:cNvPr id="3" name="Content Placeholder 2"/>
          <p:cNvSpPr>
            <a:spLocks noGrp="1"/>
          </p:cNvSpPr>
          <p:nvPr>
            <p:ph idx="1"/>
          </p:nvPr>
        </p:nvSpPr>
        <p:spPr/>
        <p:txBody>
          <a:bodyPr/>
          <a:lstStyle/>
          <a:p>
            <a:r>
              <a:rPr lang="en-US" dirty="0" smtClean="0"/>
              <a:t>Vector register file</a:t>
            </a:r>
          </a:p>
          <a:p>
            <a:pPr lvl="1"/>
            <a:r>
              <a:rPr lang="en-US" dirty="0" smtClean="0"/>
              <a:t>Each register is an array of elements</a:t>
            </a:r>
          </a:p>
          <a:p>
            <a:pPr lvl="1"/>
            <a:r>
              <a:rPr lang="en-US" dirty="0" smtClean="0"/>
              <a:t>Size of each register determines maximum</a:t>
            </a:r>
            <a:br>
              <a:rPr lang="en-US" dirty="0" smtClean="0"/>
            </a:br>
            <a:r>
              <a:rPr lang="en-US" dirty="0" smtClean="0"/>
              <a:t>vector length</a:t>
            </a:r>
          </a:p>
          <a:p>
            <a:pPr lvl="1"/>
            <a:r>
              <a:rPr lang="en-US" dirty="0" smtClean="0"/>
              <a:t>Vector length register determines vector length</a:t>
            </a:r>
            <a:br>
              <a:rPr lang="en-US" dirty="0" smtClean="0"/>
            </a:br>
            <a:r>
              <a:rPr lang="en-US" dirty="0" smtClean="0"/>
              <a:t>for a particular operation</a:t>
            </a:r>
          </a:p>
          <a:p>
            <a:r>
              <a:rPr lang="en-US" dirty="0" smtClean="0"/>
              <a:t>Multiple parallel execution units = “</a:t>
            </a:r>
            <a:r>
              <a:rPr lang="en-US" u="sng" dirty="0" smtClean="0">
                <a:solidFill>
                  <a:schemeClr val="hlink"/>
                </a:solidFill>
              </a:rPr>
              <a:t>lanes</a:t>
            </a:r>
            <a:r>
              <a:rPr lang="en-US" dirty="0" smtClean="0"/>
              <a:t>”</a:t>
            </a:r>
            <a:br>
              <a:rPr lang="en-US" dirty="0" smtClean="0"/>
            </a:br>
            <a:r>
              <a:rPr lang="en-US" dirty="0" smtClean="0"/>
              <a:t>(sometimes called “</a:t>
            </a:r>
            <a:r>
              <a:rPr lang="en-US" u="sng" dirty="0" smtClean="0">
                <a:solidFill>
                  <a:schemeClr val="hlink"/>
                </a:solidFill>
              </a:rPr>
              <a:t>pipelines</a:t>
            </a:r>
            <a:r>
              <a:rPr lang="en-US" dirty="0" smtClean="0"/>
              <a:t>” or “</a:t>
            </a:r>
            <a:r>
              <a:rPr lang="en-US" u="sng" dirty="0" smtClean="0">
                <a:solidFill>
                  <a:schemeClr val="hlink"/>
                </a:solidFill>
              </a:rPr>
              <a:t>pipes</a:t>
            </a:r>
            <a:r>
              <a:rPr lang="en-US" dirty="0" smtClean="0"/>
              <a:t>”)</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8200" cy="1121664"/>
          </a:xfrm>
        </p:spPr>
        <p:txBody>
          <a:bodyPr/>
          <a:lstStyle/>
          <a:p>
            <a:r>
              <a:rPr lang="en-US" dirty="0" smtClean="0"/>
              <a:t>Vector Terminology: </a:t>
            </a:r>
            <a:br>
              <a:rPr lang="en-US" dirty="0" smtClean="0"/>
            </a:br>
            <a:r>
              <a:rPr lang="en-US" dirty="0" smtClean="0"/>
              <a:t>4 lanes, 2 vector functional units</a:t>
            </a:r>
            <a:endParaRPr lang="en-US" dirty="0"/>
          </a:p>
        </p:txBody>
      </p:sp>
      <p:pic>
        <p:nvPicPr>
          <p:cNvPr id="4" name="Picture 4"/>
          <p:cNvPicPr>
            <a:picLocks noChangeArrowheads="1"/>
          </p:cNvPicPr>
          <p:nvPr/>
        </p:nvPicPr>
        <p:blipFill>
          <a:blip r:embed="rId2" cstate="print"/>
          <a:srcRect/>
          <a:stretch>
            <a:fillRect/>
          </a:stretch>
        </p:blipFill>
        <p:spPr bwMode="auto">
          <a:xfrm>
            <a:off x="457200" y="1863725"/>
            <a:ext cx="8547100" cy="4537075"/>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914400"/>
          </a:xfrm>
        </p:spPr>
        <p:txBody>
          <a:bodyPr/>
          <a:lstStyle/>
          <a:p>
            <a:r>
              <a:rPr lang="en-US" dirty="0" smtClean="0"/>
              <a:t>Vector Execution Time</a:t>
            </a:r>
            <a:endParaRPr lang="en-US" dirty="0"/>
          </a:p>
        </p:txBody>
      </p:sp>
      <p:sp>
        <p:nvSpPr>
          <p:cNvPr id="4" name="Rectangle 3"/>
          <p:cNvSpPr txBox="1">
            <a:spLocks noChangeArrowheads="1"/>
          </p:cNvSpPr>
          <p:nvPr/>
        </p:nvSpPr>
        <p:spPr>
          <a:xfrm>
            <a:off x="212725" y="914400"/>
            <a:ext cx="8731250" cy="3763962"/>
          </a:xfrm>
          <a:prstGeom prst="rect">
            <a:avLst/>
          </a:prstGeom>
          <a:noFill/>
          <a:ln/>
        </p:spPr>
        <p:txBody>
          <a:bodyPr vert="horz">
            <a:normAutofit fontScale="85000" lnSpcReduction="10000"/>
          </a:bodyPr>
          <a:lstStyle/>
          <a:p>
            <a:pPr marL="411480" marR="0" lvl="0" indent="-342900" algn="l" defTabSz="914400" rtl="0" eaLnBrk="1" fontAlgn="auto" latinLnBrk="0" hangingPunct="1">
              <a:lnSpc>
                <a:spcPct val="100000"/>
              </a:lnSpc>
              <a:spcBef>
                <a:spcPts val="700"/>
              </a:spcBef>
              <a:spcAft>
                <a:spcPts val="0"/>
              </a:spcAft>
              <a:buClrTx/>
              <a:buSzPct val="95000"/>
              <a:buFont typeface="Wingdings"/>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Time = f(vector length, data dependencies, </a:t>
            </a:r>
            <a:r>
              <a:rPr kumimoji="0" lang="en-US" sz="3000" b="0" i="0" u="none" strike="noStrike" kern="1200" cap="none" spc="0" normalizeH="0" baseline="0" noProof="0" dirty="0" err="1" smtClean="0">
                <a:ln>
                  <a:noFill/>
                </a:ln>
                <a:solidFill>
                  <a:schemeClr val="tx1"/>
                </a:solidFill>
                <a:effectLst/>
                <a:uLnTx/>
                <a:uFillTx/>
                <a:latin typeface="+mn-lt"/>
                <a:ea typeface="+mn-ea"/>
                <a:cs typeface="+mn-cs"/>
              </a:rPr>
              <a:t>struct</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 hazards) </a:t>
            </a:r>
          </a:p>
          <a:p>
            <a:pPr marL="411480" marR="0" lvl="0" indent="-342900" algn="l" defTabSz="914400" rtl="0" eaLnBrk="1" fontAlgn="auto" latinLnBrk="0" hangingPunct="1">
              <a:lnSpc>
                <a:spcPct val="100000"/>
              </a:lnSpc>
              <a:spcBef>
                <a:spcPts val="700"/>
              </a:spcBef>
              <a:spcAft>
                <a:spcPts val="0"/>
              </a:spcAft>
              <a:buClrTx/>
              <a:buSzPct val="95000"/>
              <a:buFont typeface="Wingdings"/>
              <a:buChar char=""/>
              <a:tabLst/>
              <a:defRPr/>
            </a:pPr>
            <a:r>
              <a:rPr kumimoji="0" lang="en-US" sz="3000" b="0" i="1" u="none" strike="noStrike" kern="1200" cap="none" spc="0" normalizeH="0" baseline="0" noProof="0" dirty="0" smtClean="0">
                <a:ln>
                  <a:noFill/>
                </a:ln>
                <a:solidFill>
                  <a:schemeClr val="hlink"/>
                </a:solidFill>
                <a:effectLst/>
                <a:uLnTx/>
                <a:uFillTx/>
                <a:latin typeface="+mn-lt"/>
                <a:ea typeface="+mn-ea"/>
                <a:cs typeface="+mn-cs"/>
              </a:rPr>
              <a:t>Initiation rate</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 rate that FU consumes vector elements </a:t>
            </a:r>
            <a:br>
              <a:rPr kumimoji="0" lang="en-US" sz="3000" b="0" i="0" u="none" strike="noStrike" kern="1200" cap="none" spc="0" normalizeH="0" baseline="0" noProof="0" dirty="0" smtClean="0">
                <a:ln>
                  <a:noFill/>
                </a:ln>
                <a:solidFill>
                  <a:schemeClr val="tx1"/>
                </a:solidFill>
                <a:effectLst/>
                <a:uLnTx/>
                <a:uFillTx/>
                <a:latin typeface="+mn-lt"/>
                <a:ea typeface="+mn-ea"/>
                <a:cs typeface="+mn-cs"/>
              </a:rPr>
            </a:br>
            <a:r>
              <a:rPr kumimoji="0" lang="en-US" sz="3000" b="0" i="0" u="none" strike="noStrike" kern="1200" cap="none" spc="0" normalizeH="0" baseline="0" noProof="0" dirty="0" smtClean="0">
                <a:ln>
                  <a:noFill/>
                </a:ln>
                <a:solidFill>
                  <a:schemeClr val="tx1"/>
                </a:solidFill>
                <a:effectLst/>
                <a:uLnTx/>
                <a:uFillTx/>
                <a:latin typeface="+mn-lt"/>
                <a:ea typeface="+mn-ea"/>
                <a:cs typeface="+mn-cs"/>
              </a:rPr>
              <a:t>(= number of lanes; usually 1 or  2 on Cray T-90)</a:t>
            </a:r>
          </a:p>
          <a:p>
            <a:pPr marL="411480" marR="0" lvl="0" indent="-342900" algn="l" defTabSz="914400" rtl="0" eaLnBrk="1" fontAlgn="auto" latinLnBrk="0" hangingPunct="1">
              <a:lnSpc>
                <a:spcPct val="100000"/>
              </a:lnSpc>
              <a:spcBef>
                <a:spcPts val="700"/>
              </a:spcBef>
              <a:spcAft>
                <a:spcPts val="0"/>
              </a:spcAft>
              <a:buClrTx/>
              <a:buSzPct val="95000"/>
              <a:buFont typeface="Wingdings"/>
              <a:buChar char=""/>
              <a:tabLst/>
              <a:defRPr/>
            </a:pPr>
            <a:r>
              <a:rPr kumimoji="0" lang="en-US" sz="3000" b="0" i="1" u="none" strike="noStrike" kern="1200" cap="none" spc="0" normalizeH="0" baseline="0" noProof="0" dirty="0" smtClean="0">
                <a:ln>
                  <a:noFill/>
                </a:ln>
                <a:solidFill>
                  <a:schemeClr val="hlink"/>
                </a:solidFill>
                <a:effectLst/>
                <a:uLnTx/>
                <a:uFillTx/>
                <a:latin typeface="+mn-lt"/>
                <a:ea typeface="+mn-ea"/>
                <a:cs typeface="+mn-cs"/>
              </a:rPr>
              <a:t>Convoy</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 set of vector instructions that can begin execution in same clock (no </a:t>
            </a:r>
            <a:r>
              <a:rPr kumimoji="0" lang="en-US" sz="3000" b="0" i="0" u="none" strike="noStrike" kern="1200" cap="none" spc="0" normalizeH="0" baseline="0" noProof="0" dirty="0" err="1" smtClean="0">
                <a:ln>
                  <a:noFill/>
                </a:ln>
                <a:solidFill>
                  <a:schemeClr val="tx1"/>
                </a:solidFill>
                <a:effectLst/>
                <a:uLnTx/>
                <a:uFillTx/>
                <a:latin typeface="+mn-lt"/>
                <a:ea typeface="+mn-ea"/>
                <a:cs typeface="+mn-cs"/>
              </a:rPr>
              <a:t>struct</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 or data hazards)</a:t>
            </a:r>
          </a:p>
          <a:p>
            <a:pPr marL="411480" marR="0" lvl="0" indent="-342900" algn="l" defTabSz="914400" rtl="0" eaLnBrk="1" fontAlgn="auto" latinLnBrk="0" hangingPunct="1">
              <a:lnSpc>
                <a:spcPct val="100000"/>
              </a:lnSpc>
              <a:spcBef>
                <a:spcPts val="700"/>
              </a:spcBef>
              <a:spcAft>
                <a:spcPts val="0"/>
              </a:spcAft>
              <a:buClrTx/>
              <a:buSzPct val="95000"/>
              <a:buFont typeface="Wingdings"/>
              <a:buChar char=""/>
              <a:tabLst/>
              <a:defRPr/>
            </a:pPr>
            <a:r>
              <a:rPr kumimoji="0" lang="en-US" sz="3000" b="0" i="1" u="none" strike="noStrike" kern="1200" cap="none" spc="0" normalizeH="0" baseline="0" noProof="0" dirty="0" smtClean="0">
                <a:ln>
                  <a:noFill/>
                </a:ln>
                <a:solidFill>
                  <a:schemeClr val="hlink"/>
                </a:solidFill>
                <a:effectLst/>
                <a:uLnTx/>
                <a:uFillTx/>
                <a:latin typeface="+mn-lt"/>
                <a:ea typeface="+mn-ea"/>
                <a:cs typeface="+mn-cs"/>
              </a:rPr>
              <a:t>Chime</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 approx. time for a vector operation</a:t>
            </a:r>
          </a:p>
          <a:p>
            <a:pPr marL="411480" marR="0" lvl="0" indent="-342900" algn="l" defTabSz="914400" rtl="0" eaLnBrk="1" fontAlgn="auto" latinLnBrk="0" hangingPunct="1">
              <a:lnSpc>
                <a:spcPct val="100000"/>
              </a:lnSpc>
              <a:spcBef>
                <a:spcPts val="700"/>
              </a:spcBef>
              <a:spcAft>
                <a:spcPts val="0"/>
              </a:spcAft>
              <a:buClrTx/>
              <a:buSzPct val="95000"/>
              <a:buFont typeface="Wingdings"/>
              <a:buChar char=""/>
              <a:tabLst/>
              <a:defRPr/>
            </a:pPr>
            <a:r>
              <a:rPr kumimoji="0" lang="en-US" sz="3000" b="0" i="1" u="sng" strike="noStrike" kern="1200" cap="none" spc="0" normalizeH="0" baseline="0" noProof="0" dirty="0" smtClean="0">
                <a:ln>
                  <a:noFill/>
                </a:ln>
                <a:solidFill>
                  <a:schemeClr val="hlink"/>
                </a:solidFill>
                <a:effectLst/>
                <a:uLnTx/>
                <a:uFillTx/>
                <a:latin typeface="+mn-lt"/>
                <a:ea typeface="+mn-ea"/>
                <a:cs typeface="+mn-cs"/>
              </a:rPr>
              <a:t>m</a:t>
            </a:r>
            <a:r>
              <a:rPr kumimoji="0" lang="en-US" sz="3000" b="0" i="0" u="sng" strike="noStrike" kern="1200" cap="none" spc="0" normalizeH="0" baseline="0" noProof="0" dirty="0" smtClean="0">
                <a:ln>
                  <a:noFill/>
                </a:ln>
                <a:solidFill>
                  <a:schemeClr val="hlink"/>
                </a:solidFill>
                <a:effectLst/>
                <a:uLnTx/>
                <a:uFillTx/>
                <a:latin typeface="+mn-lt"/>
                <a:ea typeface="+mn-ea"/>
                <a:cs typeface="+mn-cs"/>
              </a:rPr>
              <a:t> convoys take </a:t>
            </a:r>
            <a:r>
              <a:rPr kumimoji="0" lang="en-US" sz="3000" b="0" i="1" u="sng" strike="noStrike" kern="1200" cap="none" spc="0" normalizeH="0" baseline="0" noProof="0" dirty="0" smtClean="0">
                <a:ln>
                  <a:noFill/>
                </a:ln>
                <a:solidFill>
                  <a:schemeClr val="hlink"/>
                </a:solidFill>
                <a:effectLst/>
                <a:uLnTx/>
                <a:uFillTx/>
                <a:latin typeface="+mn-lt"/>
                <a:ea typeface="+mn-ea"/>
                <a:cs typeface="+mn-cs"/>
              </a:rPr>
              <a:t>m</a:t>
            </a:r>
            <a:r>
              <a:rPr kumimoji="0" lang="en-US" sz="3000" b="0" i="0" u="sng" strike="noStrike" kern="1200" cap="none" spc="0" normalizeH="0" baseline="0" noProof="0" dirty="0" smtClean="0">
                <a:ln>
                  <a:noFill/>
                </a:ln>
                <a:solidFill>
                  <a:schemeClr val="hlink"/>
                </a:solidFill>
                <a:effectLst/>
                <a:uLnTx/>
                <a:uFillTx/>
                <a:latin typeface="+mn-lt"/>
                <a:ea typeface="+mn-ea"/>
                <a:cs typeface="+mn-cs"/>
              </a:rPr>
              <a:t> chimes</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 if each vector length is n, then they take approx. </a:t>
            </a:r>
            <a:r>
              <a:rPr kumimoji="0" lang="en-US" sz="30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 x </a:t>
            </a:r>
            <a:r>
              <a:rPr kumimoji="0" lang="en-US" sz="3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 clock cycles (ignores overhead; good </a:t>
            </a:r>
            <a:r>
              <a:rPr kumimoji="0" lang="en-US" sz="3000" b="0" i="0" u="none" strike="noStrike" kern="1200" cap="none" spc="0" normalizeH="0" baseline="0" noProof="0" dirty="0" err="1" smtClean="0">
                <a:ln>
                  <a:noFill/>
                </a:ln>
                <a:solidFill>
                  <a:schemeClr val="tx1"/>
                </a:solidFill>
                <a:effectLst/>
                <a:uLnTx/>
                <a:uFillTx/>
                <a:latin typeface="+mn-lt"/>
                <a:ea typeface="+mn-ea"/>
                <a:cs typeface="+mn-cs"/>
              </a:rPr>
              <a:t>approximization</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 for long vectors)</a:t>
            </a:r>
            <a:endParaRPr kumimoji="0" lang="en-US" sz="30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5" name="Group 9"/>
          <p:cNvGrpSpPr>
            <a:grpSpLocks/>
          </p:cNvGrpSpPr>
          <p:nvPr/>
        </p:nvGrpSpPr>
        <p:grpSpPr bwMode="auto">
          <a:xfrm>
            <a:off x="622300" y="4876800"/>
            <a:ext cx="4787900" cy="1684337"/>
            <a:chOff x="248" y="3179"/>
            <a:chExt cx="3016" cy="1061"/>
          </a:xfrm>
        </p:grpSpPr>
        <p:sp>
          <p:nvSpPr>
            <p:cNvPr id="6" name="Rectangle 5"/>
            <p:cNvSpPr>
              <a:spLocks noChangeArrowheads="1"/>
            </p:cNvSpPr>
            <p:nvPr/>
          </p:nvSpPr>
          <p:spPr bwMode="auto">
            <a:xfrm>
              <a:off x="248" y="3179"/>
              <a:ext cx="3016" cy="1061"/>
            </a:xfrm>
            <a:prstGeom prst="rect">
              <a:avLst/>
            </a:prstGeom>
            <a:noFill/>
            <a:ln w="12700">
              <a:noFill/>
              <a:miter lim="800000"/>
              <a:headEnd/>
              <a:tailEnd/>
            </a:ln>
            <a:effectLst/>
          </p:spPr>
          <p:txBody>
            <a:bodyPr lIns="63500" tIns="25400" rIns="63500" bIns="25400">
              <a:spAutoFit/>
            </a:bodyPr>
            <a:lstStyle/>
            <a:p>
              <a:pPr marL="342900" indent="-342900">
                <a:lnSpc>
                  <a:spcPct val="86000"/>
                </a:lnSpc>
                <a:spcBef>
                  <a:spcPct val="41000"/>
                </a:spcBef>
                <a:tabLst>
                  <a:tab pos="1092200" algn="l"/>
                  <a:tab pos="2235200" algn="l"/>
                </a:tabLst>
              </a:pPr>
              <a:r>
                <a:rPr lang="en-US" b="1" dirty="0"/>
                <a:t>1:	LV     	</a:t>
              </a:r>
              <a:r>
                <a:rPr lang="en-US" b="1" u="sng" dirty="0">
                  <a:solidFill>
                    <a:schemeClr val="accent2"/>
                  </a:solidFill>
                </a:rPr>
                <a:t>V1</a:t>
              </a:r>
              <a:r>
                <a:rPr lang="en-US" b="1" dirty="0"/>
                <a:t>,Rx	;load vector X</a:t>
              </a:r>
            </a:p>
            <a:p>
              <a:pPr marL="342900" indent="-342900">
                <a:lnSpc>
                  <a:spcPct val="86000"/>
                </a:lnSpc>
                <a:spcBef>
                  <a:spcPct val="41000"/>
                </a:spcBef>
                <a:tabLst>
                  <a:tab pos="1092200" algn="l"/>
                  <a:tab pos="2235200" algn="l"/>
                </a:tabLst>
              </a:pPr>
              <a:r>
                <a:rPr lang="en-US" b="1" dirty="0"/>
                <a:t>2:	MULV 	</a:t>
              </a:r>
              <a:r>
                <a:rPr lang="en-US" b="1" u="sng" dirty="0">
                  <a:solidFill>
                    <a:schemeClr val="accent2"/>
                  </a:solidFill>
                </a:rPr>
                <a:t>V2</a:t>
              </a:r>
              <a:r>
                <a:rPr lang="en-US" b="1" dirty="0"/>
                <a:t>,F0,</a:t>
              </a:r>
              <a:r>
                <a:rPr lang="en-US" b="1" i="1" u="sng" dirty="0">
                  <a:solidFill>
                    <a:schemeClr val="hlink"/>
                  </a:solidFill>
                </a:rPr>
                <a:t>V1</a:t>
              </a:r>
              <a:r>
                <a:rPr lang="en-US" b="1" dirty="0"/>
                <a:t> 	;vector-scalar </a:t>
              </a:r>
              <a:r>
                <a:rPr lang="en-US" b="1" dirty="0" err="1"/>
                <a:t>mult</a:t>
              </a:r>
              <a:r>
                <a:rPr lang="en-US" b="1" dirty="0"/>
                <a:t>.</a:t>
              </a:r>
            </a:p>
            <a:p>
              <a:pPr marL="342900" indent="-342900">
                <a:lnSpc>
                  <a:spcPct val="86000"/>
                </a:lnSpc>
                <a:spcBef>
                  <a:spcPct val="41000"/>
                </a:spcBef>
                <a:tabLst>
                  <a:tab pos="1092200" algn="l"/>
                  <a:tab pos="2235200" algn="l"/>
                </a:tabLst>
              </a:pPr>
              <a:r>
                <a:rPr lang="en-US" b="1" dirty="0"/>
                <a:t>	LV	V3,Ry	;load vector Y</a:t>
              </a:r>
            </a:p>
            <a:p>
              <a:pPr marL="342900" indent="-342900">
                <a:lnSpc>
                  <a:spcPct val="86000"/>
                </a:lnSpc>
                <a:spcBef>
                  <a:spcPct val="41000"/>
                </a:spcBef>
                <a:tabLst>
                  <a:tab pos="1092200" algn="l"/>
                  <a:tab pos="2235200" algn="l"/>
                </a:tabLst>
              </a:pPr>
              <a:r>
                <a:rPr lang="en-US" b="1" dirty="0"/>
                <a:t>3:	ADDV	</a:t>
              </a:r>
              <a:r>
                <a:rPr lang="en-US" b="1" u="sng" dirty="0">
                  <a:solidFill>
                    <a:schemeClr val="accent2"/>
                  </a:solidFill>
                </a:rPr>
                <a:t>V4</a:t>
              </a:r>
              <a:r>
                <a:rPr lang="en-US" b="1" dirty="0"/>
                <a:t>,</a:t>
              </a:r>
              <a:r>
                <a:rPr lang="en-US" b="1" i="1" u="sng" dirty="0">
                  <a:solidFill>
                    <a:schemeClr val="hlink"/>
                  </a:solidFill>
                </a:rPr>
                <a:t>V2</a:t>
              </a:r>
              <a:r>
                <a:rPr lang="en-US" b="1" dirty="0"/>
                <a:t>,V3	;add</a:t>
              </a:r>
            </a:p>
            <a:p>
              <a:pPr marL="342900" indent="-342900">
                <a:lnSpc>
                  <a:spcPct val="86000"/>
                </a:lnSpc>
                <a:spcBef>
                  <a:spcPct val="41000"/>
                </a:spcBef>
                <a:tabLst>
                  <a:tab pos="1092200" algn="l"/>
                  <a:tab pos="2235200" algn="l"/>
                </a:tabLst>
              </a:pPr>
              <a:r>
                <a:rPr lang="en-US" b="1" dirty="0"/>
                <a:t>4:	SV	Ry,</a:t>
              </a:r>
              <a:r>
                <a:rPr lang="en-US" b="1" i="1" u="sng" dirty="0">
                  <a:solidFill>
                    <a:schemeClr val="hlink"/>
                  </a:solidFill>
                </a:rPr>
                <a:t>V4</a:t>
              </a:r>
              <a:r>
                <a:rPr lang="en-US" b="1" dirty="0"/>
                <a:t>	;store the result</a:t>
              </a:r>
            </a:p>
          </p:txBody>
        </p:sp>
        <p:sp>
          <p:nvSpPr>
            <p:cNvPr id="7" name="Line 6"/>
            <p:cNvSpPr>
              <a:spLocks noChangeShapeType="1"/>
            </p:cNvSpPr>
            <p:nvPr/>
          </p:nvSpPr>
          <p:spPr bwMode="auto">
            <a:xfrm>
              <a:off x="1024" y="3292"/>
              <a:ext cx="376" cy="88"/>
            </a:xfrm>
            <a:prstGeom prst="line">
              <a:avLst/>
            </a:prstGeom>
            <a:noFill/>
            <a:ln w="12700">
              <a:solidFill>
                <a:schemeClr val="tx1"/>
              </a:solidFill>
              <a:round/>
              <a:headEnd/>
              <a:tailEnd type="triangle" w="med" len="med"/>
            </a:ln>
            <a:effectLst/>
          </p:spPr>
          <p:txBody>
            <a:bodyPr wrap="none" anchor="ctr"/>
            <a:lstStyle/>
            <a:p>
              <a:endParaRPr lang="en-US"/>
            </a:p>
          </p:txBody>
        </p:sp>
        <p:sp>
          <p:nvSpPr>
            <p:cNvPr id="8" name="Line 7"/>
            <p:cNvSpPr>
              <a:spLocks noChangeShapeType="1"/>
            </p:cNvSpPr>
            <p:nvPr/>
          </p:nvSpPr>
          <p:spPr bwMode="auto">
            <a:xfrm>
              <a:off x="976" y="3532"/>
              <a:ext cx="280" cy="280"/>
            </a:xfrm>
            <a:prstGeom prst="line">
              <a:avLst/>
            </a:prstGeom>
            <a:noFill/>
            <a:ln w="12700">
              <a:solidFill>
                <a:schemeClr val="tx1"/>
              </a:solidFill>
              <a:round/>
              <a:headEnd/>
              <a:tailEnd type="triangle" w="med" len="med"/>
            </a:ln>
            <a:effectLst/>
          </p:spPr>
          <p:txBody>
            <a:bodyPr wrap="none" anchor="ctr"/>
            <a:lstStyle/>
            <a:p>
              <a:endParaRPr lang="en-US"/>
            </a:p>
          </p:txBody>
        </p:sp>
        <p:sp>
          <p:nvSpPr>
            <p:cNvPr id="9" name="Line 8"/>
            <p:cNvSpPr>
              <a:spLocks noChangeShapeType="1"/>
            </p:cNvSpPr>
            <p:nvPr/>
          </p:nvSpPr>
          <p:spPr bwMode="auto">
            <a:xfrm>
              <a:off x="976" y="3964"/>
              <a:ext cx="232" cy="88"/>
            </a:xfrm>
            <a:prstGeom prst="line">
              <a:avLst/>
            </a:prstGeom>
            <a:noFill/>
            <a:ln w="12700">
              <a:solidFill>
                <a:schemeClr val="tx1"/>
              </a:solidFill>
              <a:round/>
              <a:headEnd/>
              <a:tailEnd type="triangle" w="med" len="med"/>
            </a:ln>
            <a:effectLst/>
          </p:spPr>
          <p:txBody>
            <a:bodyPr wrap="none" anchor="ctr"/>
            <a:lstStyle/>
            <a:p>
              <a:endParaRPr lang="en-US"/>
            </a:p>
          </p:txBody>
        </p:sp>
      </p:grpSp>
      <p:sp>
        <p:nvSpPr>
          <p:cNvPr id="10" name="Rectangle 4"/>
          <p:cNvSpPr>
            <a:spLocks noChangeArrowheads="1"/>
          </p:cNvSpPr>
          <p:nvPr/>
        </p:nvSpPr>
        <p:spPr bwMode="auto">
          <a:xfrm>
            <a:off x="5270500" y="5143500"/>
            <a:ext cx="3708400" cy="1003300"/>
          </a:xfrm>
          <a:prstGeom prst="rect">
            <a:avLst/>
          </a:prstGeom>
          <a:noFill/>
          <a:ln w="12700">
            <a:noFill/>
            <a:miter lim="800000"/>
            <a:headEnd/>
            <a:tailEnd/>
          </a:ln>
          <a:effectLst/>
        </p:spPr>
        <p:txBody>
          <a:bodyPr wrap="none" lIns="63500" tIns="25400" rIns="63500" bIns="25400">
            <a:spAutoFit/>
          </a:bodyPr>
          <a:lstStyle/>
          <a:p>
            <a:pPr>
              <a:lnSpc>
                <a:spcPct val="87000"/>
              </a:lnSpc>
            </a:pPr>
            <a:r>
              <a:rPr lang="en-US" sz="2400" b="1" dirty="0"/>
              <a:t>4 conveys, 1 lane, VL=64</a:t>
            </a:r>
          </a:p>
          <a:p>
            <a:pPr>
              <a:lnSpc>
                <a:spcPct val="87000"/>
              </a:lnSpc>
            </a:pPr>
            <a:r>
              <a:rPr lang="en-US" sz="2400" b="1" dirty="0"/>
              <a:t>=&gt; 4 x 64 ­ 256 clocks</a:t>
            </a:r>
          </a:p>
          <a:p>
            <a:pPr>
              <a:lnSpc>
                <a:spcPct val="87000"/>
              </a:lnSpc>
            </a:pPr>
            <a:r>
              <a:rPr lang="en-US" sz="2400" b="1" dirty="0"/>
              <a:t>(or 4 clocks per result)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 Load/Store Units &amp; Memories</a:t>
            </a:r>
            <a:endParaRPr lang="en-US" dirty="0"/>
          </a:p>
        </p:txBody>
      </p:sp>
      <p:sp>
        <p:nvSpPr>
          <p:cNvPr id="3" name="Content Placeholder 2"/>
          <p:cNvSpPr>
            <a:spLocks noGrp="1"/>
          </p:cNvSpPr>
          <p:nvPr>
            <p:ph idx="1"/>
          </p:nvPr>
        </p:nvSpPr>
        <p:spPr>
          <a:xfrm>
            <a:off x="914400" y="1295400"/>
            <a:ext cx="8229600" cy="5257800"/>
          </a:xfrm>
        </p:spPr>
        <p:txBody>
          <a:bodyPr>
            <a:normAutofit fontScale="85000" lnSpcReduction="10000"/>
          </a:bodyPr>
          <a:lstStyle/>
          <a:p>
            <a:pPr>
              <a:tabLst>
                <a:tab pos="1600200" algn="r"/>
                <a:tab pos="2114550" algn="r"/>
                <a:tab pos="2514600" algn="r"/>
                <a:tab pos="2971800" algn="r"/>
                <a:tab pos="3371850" algn="r"/>
                <a:tab pos="3886200" algn="r"/>
                <a:tab pos="4343400" algn="r"/>
                <a:tab pos="4800600" algn="r"/>
                <a:tab pos="5257800" algn="r"/>
                <a:tab pos="5772150" algn="r"/>
                <a:tab pos="6172200" algn="r"/>
                <a:tab pos="6629400" algn="r"/>
                <a:tab pos="7086600" algn="r"/>
                <a:tab pos="7543800" algn="r"/>
                <a:tab pos="8001000" algn="r"/>
              </a:tabLst>
            </a:pPr>
            <a:r>
              <a:rPr lang="en-US" dirty="0" smtClean="0"/>
              <a:t>Start-up overheads usually longer for LSUs</a:t>
            </a:r>
          </a:p>
          <a:p>
            <a:pPr>
              <a:tabLst>
                <a:tab pos="1600200" algn="r"/>
                <a:tab pos="2114550" algn="r"/>
                <a:tab pos="2514600" algn="r"/>
                <a:tab pos="2971800" algn="r"/>
                <a:tab pos="3371850" algn="r"/>
                <a:tab pos="3886200" algn="r"/>
                <a:tab pos="4343400" algn="r"/>
                <a:tab pos="4800600" algn="r"/>
                <a:tab pos="5257800" algn="r"/>
                <a:tab pos="5772150" algn="r"/>
                <a:tab pos="6172200" algn="r"/>
                <a:tab pos="6629400" algn="r"/>
                <a:tab pos="7086600" algn="r"/>
                <a:tab pos="7543800" algn="r"/>
                <a:tab pos="8001000" algn="r"/>
              </a:tabLst>
            </a:pPr>
            <a:r>
              <a:rPr lang="en-US" dirty="0" smtClean="0"/>
              <a:t>Memory system must sustain (# lanes x word) /clock cycle</a:t>
            </a:r>
          </a:p>
          <a:p>
            <a:pPr>
              <a:tabLst>
                <a:tab pos="1600200" algn="r"/>
                <a:tab pos="2114550" algn="r"/>
                <a:tab pos="2514600" algn="r"/>
                <a:tab pos="2971800" algn="r"/>
                <a:tab pos="3371850" algn="r"/>
                <a:tab pos="3886200" algn="r"/>
                <a:tab pos="4343400" algn="r"/>
                <a:tab pos="4800600" algn="r"/>
                <a:tab pos="5257800" algn="r"/>
                <a:tab pos="5772150" algn="r"/>
                <a:tab pos="6172200" algn="r"/>
                <a:tab pos="6629400" algn="r"/>
                <a:tab pos="7086600" algn="r"/>
                <a:tab pos="7543800" algn="r"/>
                <a:tab pos="8001000" algn="r"/>
              </a:tabLst>
            </a:pPr>
            <a:r>
              <a:rPr lang="en-US" dirty="0" smtClean="0"/>
              <a:t>Many Vector </a:t>
            </a:r>
            <a:r>
              <a:rPr lang="en-US" dirty="0" err="1" smtClean="0"/>
              <a:t>Procs</a:t>
            </a:r>
            <a:r>
              <a:rPr lang="en-US" dirty="0" smtClean="0"/>
              <a:t>. use banks (vs. simple interleaving):</a:t>
            </a:r>
          </a:p>
          <a:p>
            <a:pPr>
              <a:buFontTx/>
              <a:buNone/>
              <a:tabLst>
                <a:tab pos="1600200" algn="r"/>
                <a:tab pos="2114550" algn="r"/>
                <a:tab pos="2514600" algn="r"/>
                <a:tab pos="2971800" algn="r"/>
                <a:tab pos="3371850" algn="r"/>
                <a:tab pos="3886200" algn="r"/>
                <a:tab pos="4343400" algn="r"/>
                <a:tab pos="4800600" algn="r"/>
                <a:tab pos="5257800" algn="r"/>
                <a:tab pos="5772150" algn="r"/>
                <a:tab pos="6172200" algn="r"/>
                <a:tab pos="6629400" algn="r"/>
                <a:tab pos="7086600" algn="r"/>
                <a:tab pos="7543800" algn="r"/>
                <a:tab pos="8001000" algn="r"/>
              </a:tabLst>
            </a:pPr>
            <a:r>
              <a:rPr lang="en-US" dirty="0" smtClean="0"/>
              <a:t>	1) support multiple loads/stores per cycle 	</a:t>
            </a:r>
            <a:br>
              <a:rPr lang="en-US" dirty="0" smtClean="0"/>
            </a:br>
            <a:r>
              <a:rPr lang="en-US" dirty="0" smtClean="0"/>
              <a:t>=&gt; multiple banks &amp; address banks independently</a:t>
            </a:r>
          </a:p>
          <a:p>
            <a:pPr>
              <a:buFontTx/>
              <a:buNone/>
              <a:tabLst>
                <a:tab pos="1600200" algn="r"/>
                <a:tab pos="2114550" algn="r"/>
                <a:tab pos="2514600" algn="r"/>
                <a:tab pos="2971800" algn="r"/>
                <a:tab pos="3371850" algn="r"/>
                <a:tab pos="3886200" algn="r"/>
                <a:tab pos="4343400" algn="r"/>
                <a:tab pos="4800600" algn="r"/>
                <a:tab pos="5257800" algn="r"/>
                <a:tab pos="5772150" algn="r"/>
                <a:tab pos="6172200" algn="r"/>
                <a:tab pos="6629400" algn="r"/>
                <a:tab pos="7086600" algn="r"/>
                <a:tab pos="7543800" algn="r"/>
                <a:tab pos="8001000" algn="r"/>
              </a:tabLst>
            </a:pPr>
            <a:r>
              <a:rPr lang="en-US" dirty="0" smtClean="0"/>
              <a:t>	2) support non-sequential accesses </a:t>
            </a:r>
          </a:p>
          <a:p>
            <a:pPr>
              <a:buFontTx/>
              <a:buNone/>
              <a:tabLst>
                <a:tab pos="1600200" algn="r"/>
                <a:tab pos="2114550" algn="r"/>
                <a:tab pos="2514600" algn="r"/>
                <a:tab pos="2971800" algn="r"/>
                <a:tab pos="3371850" algn="r"/>
                <a:tab pos="3886200" algn="r"/>
                <a:tab pos="4343400" algn="r"/>
                <a:tab pos="4800600" algn="r"/>
                <a:tab pos="5257800" algn="r"/>
                <a:tab pos="5772150" algn="r"/>
                <a:tab pos="6172200" algn="r"/>
                <a:tab pos="6629400" algn="r"/>
                <a:tab pos="7086600" algn="r"/>
                <a:tab pos="7543800" algn="r"/>
                <a:tab pos="8001000" algn="r"/>
              </a:tabLst>
            </a:pPr>
            <a:r>
              <a:rPr lang="en-US" dirty="0" smtClean="0"/>
              <a:t>Note: No. memory banks &gt; memory latency to avoid stalls</a:t>
            </a:r>
          </a:p>
          <a:p>
            <a:pPr lvl="1">
              <a:tabLst>
                <a:tab pos="1600200" algn="r"/>
                <a:tab pos="2114550" algn="r"/>
                <a:tab pos="2514600" algn="r"/>
                <a:tab pos="2971800" algn="r"/>
                <a:tab pos="3371850" algn="r"/>
                <a:tab pos="3886200" algn="r"/>
                <a:tab pos="4343400" algn="r"/>
                <a:tab pos="4800600" algn="r"/>
                <a:tab pos="5257800" algn="r"/>
                <a:tab pos="5772150" algn="r"/>
                <a:tab pos="6172200" algn="r"/>
                <a:tab pos="6629400" algn="r"/>
                <a:tab pos="7086600" algn="r"/>
                <a:tab pos="7543800" algn="r"/>
                <a:tab pos="8001000" algn="r"/>
              </a:tabLst>
            </a:pPr>
            <a:r>
              <a:rPr lang="en-US" sz="2400" i="1" dirty="0" smtClean="0"/>
              <a:t>m</a:t>
            </a:r>
            <a:r>
              <a:rPr lang="en-US" sz="2400" dirty="0" smtClean="0"/>
              <a:t> banks =&gt; </a:t>
            </a:r>
            <a:r>
              <a:rPr lang="en-US" sz="2400" i="1" dirty="0" smtClean="0"/>
              <a:t>m</a:t>
            </a:r>
            <a:r>
              <a:rPr lang="en-US" sz="2400" dirty="0" smtClean="0"/>
              <a:t> words per memory </a:t>
            </a:r>
            <a:r>
              <a:rPr lang="en-US" sz="2400" dirty="0" err="1" smtClean="0"/>
              <a:t>lantecy</a:t>
            </a:r>
            <a:r>
              <a:rPr lang="en-US" sz="2400" i="1" dirty="0" smtClean="0"/>
              <a:t> l </a:t>
            </a:r>
            <a:r>
              <a:rPr lang="en-US" sz="2400" dirty="0" smtClean="0"/>
              <a:t>clocks</a:t>
            </a:r>
            <a:endParaRPr lang="en-US" sz="2400" i="1" dirty="0" smtClean="0"/>
          </a:p>
          <a:p>
            <a:pPr lvl="1">
              <a:tabLst>
                <a:tab pos="1600200" algn="r"/>
                <a:tab pos="2114550" algn="r"/>
                <a:tab pos="2514600" algn="r"/>
                <a:tab pos="2971800" algn="r"/>
                <a:tab pos="3371850" algn="r"/>
                <a:tab pos="3886200" algn="r"/>
                <a:tab pos="4343400" algn="r"/>
                <a:tab pos="4800600" algn="r"/>
                <a:tab pos="5257800" algn="r"/>
                <a:tab pos="5772150" algn="r"/>
                <a:tab pos="6172200" algn="r"/>
                <a:tab pos="6629400" algn="r"/>
                <a:tab pos="7086600" algn="r"/>
                <a:tab pos="7543800" algn="r"/>
                <a:tab pos="8001000" algn="r"/>
              </a:tabLst>
            </a:pPr>
            <a:r>
              <a:rPr lang="en-US" sz="2400" dirty="0" smtClean="0"/>
              <a:t>if </a:t>
            </a:r>
            <a:r>
              <a:rPr lang="en-US" sz="2400" i="1" dirty="0" smtClean="0"/>
              <a:t>m</a:t>
            </a:r>
            <a:r>
              <a:rPr lang="en-US" sz="2400" dirty="0" smtClean="0"/>
              <a:t> &lt;</a:t>
            </a:r>
            <a:r>
              <a:rPr lang="en-US" sz="2400" i="1" dirty="0" smtClean="0"/>
              <a:t>  l</a:t>
            </a:r>
            <a:r>
              <a:rPr lang="en-US" sz="2400" dirty="0" smtClean="0"/>
              <a:t>, then gap in memory pipeline:</a:t>
            </a:r>
          </a:p>
          <a:p>
            <a:pPr lvl="1">
              <a:buFontTx/>
              <a:buNone/>
              <a:tabLst>
                <a:tab pos="1600200" algn="r"/>
                <a:tab pos="2114550" algn="r"/>
                <a:tab pos="2514600" algn="r"/>
                <a:tab pos="2971800" algn="r"/>
                <a:tab pos="3371850" algn="r"/>
                <a:tab pos="3886200" algn="r"/>
                <a:tab pos="4343400" algn="r"/>
                <a:tab pos="4800600" algn="r"/>
                <a:tab pos="5257800" algn="r"/>
                <a:tab pos="5772150" algn="r"/>
                <a:tab pos="6172200" algn="r"/>
                <a:tab pos="6629400" algn="r"/>
                <a:tab pos="7086600" algn="r"/>
                <a:tab pos="7543800" algn="r"/>
                <a:tab pos="8001000" algn="r"/>
              </a:tabLst>
            </a:pPr>
            <a:r>
              <a:rPr lang="en-US" sz="2400" dirty="0" smtClean="0"/>
              <a:t>clock:	0	…	</a:t>
            </a:r>
            <a:r>
              <a:rPr lang="en-US" sz="2400" i="1" dirty="0" smtClean="0"/>
              <a:t>l	</a:t>
            </a:r>
            <a:r>
              <a:rPr lang="en-US" sz="2400" dirty="0" smtClean="0"/>
              <a:t>	</a:t>
            </a:r>
            <a:r>
              <a:rPr lang="en-US" sz="2400" i="1" dirty="0" smtClean="0"/>
              <a:t>l</a:t>
            </a:r>
            <a:r>
              <a:rPr lang="en-US" sz="2400" dirty="0" smtClean="0"/>
              <a:t>+1 	</a:t>
            </a:r>
            <a:r>
              <a:rPr lang="en-US" sz="2400" i="1" dirty="0" smtClean="0"/>
              <a:t>l</a:t>
            </a:r>
            <a:r>
              <a:rPr lang="en-US" sz="2400" dirty="0" smtClean="0"/>
              <a:t>+2	…</a:t>
            </a:r>
            <a:r>
              <a:rPr lang="en-US" sz="2400" i="1" dirty="0" smtClean="0"/>
              <a:t>		</a:t>
            </a:r>
            <a:r>
              <a:rPr lang="en-US" sz="2400" i="1" dirty="0" err="1" smtClean="0"/>
              <a:t>l+m</a:t>
            </a:r>
            <a:r>
              <a:rPr lang="en-US" sz="2400" dirty="0" smtClean="0"/>
              <a:t>- 1</a:t>
            </a:r>
            <a:r>
              <a:rPr lang="en-US" sz="2400" u="sng" dirty="0" smtClean="0">
                <a:solidFill>
                  <a:schemeClr val="hlink"/>
                </a:solidFill>
              </a:rPr>
              <a:t>		</a:t>
            </a:r>
            <a:r>
              <a:rPr lang="en-US" sz="2400" u="sng" dirty="0" err="1" smtClean="0">
                <a:solidFill>
                  <a:schemeClr val="hlink"/>
                </a:solidFill>
              </a:rPr>
              <a:t>l+m</a:t>
            </a:r>
            <a:r>
              <a:rPr lang="en-US" sz="2400" dirty="0" smtClean="0"/>
              <a:t>	…	2 </a:t>
            </a:r>
            <a:r>
              <a:rPr lang="en-US" sz="2400" i="1" dirty="0" smtClean="0"/>
              <a:t>l</a:t>
            </a:r>
            <a:endParaRPr lang="en-US" sz="2400" dirty="0" smtClean="0"/>
          </a:p>
          <a:p>
            <a:pPr lvl="1">
              <a:buFontTx/>
              <a:buNone/>
              <a:tabLst>
                <a:tab pos="1600200" algn="r"/>
                <a:tab pos="2114550" algn="r"/>
                <a:tab pos="2514600" algn="r"/>
                <a:tab pos="2971800" algn="r"/>
                <a:tab pos="3371850" algn="r"/>
                <a:tab pos="3886200" algn="r"/>
                <a:tab pos="4343400" algn="r"/>
                <a:tab pos="4800600" algn="r"/>
                <a:tab pos="5257800" algn="r"/>
                <a:tab pos="5772150" algn="r"/>
                <a:tab pos="6172200" algn="r"/>
                <a:tab pos="6629400" algn="r"/>
                <a:tab pos="7086600" algn="r"/>
                <a:tab pos="7543800" algn="r"/>
                <a:tab pos="8001000" algn="r"/>
              </a:tabLst>
            </a:pPr>
            <a:r>
              <a:rPr lang="en-US" sz="2400" dirty="0" smtClean="0"/>
              <a:t>word:	--	…	0		1	2	…		</a:t>
            </a:r>
            <a:r>
              <a:rPr lang="en-US" sz="2400" i="1" dirty="0" smtClean="0"/>
              <a:t>m</a:t>
            </a:r>
            <a:r>
              <a:rPr lang="en-US" sz="2400" dirty="0" smtClean="0"/>
              <a:t>-1		--	…	</a:t>
            </a:r>
            <a:r>
              <a:rPr lang="en-US" sz="2400" i="1" dirty="0" smtClean="0"/>
              <a:t>m</a:t>
            </a:r>
          </a:p>
          <a:p>
            <a:pPr lvl="1">
              <a:tabLst>
                <a:tab pos="1600200" algn="r"/>
                <a:tab pos="2114550" algn="r"/>
                <a:tab pos="2514600" algn="r"/>
                <a:tab pos="2971800" algn="r"/>
                <a:tab pos="3371850" algn="r"/>
                <a:tab pos="3886200" algn="r"/>
                <a:tab pos="4343400" algn="r"/>
                <a:tab pos="4800600" algn="r"/>
                <a:tab pos="5257800" algn="r"/>
                <a:tab pos="5772150" algn="r"/>
                <a:tab pos="6172200" algn="r"/>
                <a:tab pos="6629400" algn="r"/>
                <a:tab pos="7086600" algn="r"/>
                <a:tab pos="7543800" algn="r"/>
                <a:tab pos="8001000" algn="r"/>
              </a:tabLst>
            </a:pPr>
            <a:r>
              <a:rPr lang="en-US" dirty="0" smtClean="0"/>
              <a:t>may have 1024 banks in SRAM</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 Length</a:t>
            </a:r>
            <a:endParaRPr lang="en-US" dirty="0"/>
          </a:p>
        </p:txBody>
      </p:sp>
      <p:sp>
        <p:nvSpPr>
          <p:cNvPr id="3" name="Content Placeholder 2"/>
          <p:cNvSpPr>
            <a:spLocks noGrp="1"/>
          </p:cNvSpPr>
          <p:nvPr>
            <p:ph idx="1"/>
          </p:nvPr>
        </p:nvSpPr>
        <p:spPr/>
        <p:txBody>
          <a:bodyPr>
            <a:normAutofit lnSpcReduction="10000"/>
          </a:bodyPr>
          <a:lstStyle/>
          <a:p>
            <a:r>
              <a:rPr lang="en-US" dirty="0" smtClean="0"/>
              <a:t>What to do when vector length is not exactly 64?   </a:t>
            </a:r>
          </a:p>
          <a:p>
            <a:r>
              <a:rPr lang="en-US" i="1" dirty="0" smtClean="0">
                <a:solidFill>
                  <a:schemeClr val="hlink"/>
                </a:solidFill>
              </a:rPr>
              <a:t>vector-length register </a:t>
            </a:r>
            <a:r>
              <a:rPr lang="en-US" dirty="0" smtClean="0"/>
              <a:t>(VLR) controls the length of any vector operation, including a vector load or store. (cannot be &gt; the length of vector registers)</a:t>
            </a:r>
          </a:p>
          <a:p>
            <a:pPr>
              <a:buFontTx/>
              <a:buNone/>
            </a:pPr>
            <a:r>
              <a:rPr lang="en-US" dirty="0" smtClean="0">
                <a:latin typeface="Courier New" pitchFamily="49" charset="0"/>
              </a:rPr>
              <a:t>		do 10 </a:t>
            </a:r>
            <a:r>
              <a:rPr lang="en-US" dirty="0" err="1" smtClean="0">
                <a:latin typeface="Courier New" pitchFamily="49" charset="0"/>
              </a:rPr>
              <a:t>i</a:t>
            </a:r>
            <a:r>
              <a:rPr lang="en-US" dirty="0" smtClean="0">
                <a:latin typeface="Courier New" pitchFamily="49" charset="0"/>
              </a:rPr>
              <a:t> = 1, n</a:t>
            </a:r>
          </a:p>
          <a:p>
            <a:pPr>
              <a:buFontTx/>
              <a:buNone/>
            </a:pPr>
            <a:r>
              <a:rPr lang="en-US" dirty="0" smtClean="0">
                <a:latin typeface="Courier New" pitchFamily="49" charset="0"/>
              </a:rPr>
              <a:t>10	Y(</a:t>
            </a:r>
            <a:r>
              <a:rPr lang="en-US" dirty="0" err="1" smtClean="0">
                <a:latin typeface="Courier New" pitchFamily="49" charset="0"/>
              </a:rPr>
              <a:t>i</a:t>
            </a:r>
            <a:r>
              <a:rPr lang="en-US" dirty="0" smtClean="0">
                <a:latin typeface="Courier New" pitchFamily="49" charset="0"/>
              </a:rPr>
              <a:t>) = a * X(</a:t>
            </a:r>
            <a:r>
              <a:rPr lang="en-US" dirty="0" err="1" smtClean="0">
                <a:latin typeface="Courier New" pitchFamily="49" charset="0"/>
              </a:rPr>
              <a:t>i</a:t>
            </a:r>
            <a:r>
              <a:rPr lang="en-US" dirty="0" smtClean="0">
                <a:latin typeface="Courier New" pitchFamily="49" charset="0"/>
              </a:rPr>
              <a:t>) + Y(</a:t>
            </a:r>
            <a:r>
              <a:rPr lang="en-US" dirty="0" err="1" smtClean="0">
                <a:latin typeface="Courier New" pitchFamily="49" charset="0"/>
              </a:rPr>
              <a:t>i</a:t>
            </a:r>
            <a:r>
              <a:rPr lang="en-US" dirty="0" smtClean="0">
                <a:latin typeface="Courier New" pitchFamily="49" charset="0"/>
              </a:rPr>
              <a:t>)</a:t>
            </a:r>
            <a:endParaRPr lang="en-US" dirty="0" smtClean="0"/>
          </a:p>
          <a:p>
            <a:r>
              <a:rPr lang="en-US" dirty="0" smtClean="0"/>
              <a:t>Don't know n until runtime! </a:t>
            </a:r>
            <a:br>
              <a:rPr lang="en-US" dirty="0" smtClean="0"/>
            </a:br>
            <a:r>
              <a:rPr lang="en-US" dirty="0" smtClean="0"/>
              <a:t>n &gt; Max. Vector Length (MVL)?</a:t>
            </a:r>
          </a:p>
          <a:p>
            <a:pPr>
              <a:buNone/>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Strip Mining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Suppose Vector Length &gt; Max. Vector Length (MVL)?</a:t>
            </a:r>
          </a:p>
          <a:p>
            <a:r>
              <a:rPr lang="en-US" i="1" dirty="0" smtClean="0">
                <a:solidFill>
                  <a:schemeClr val="hlink"/>
                </a:solidFill>
              </a:rPr>
              <a:t>Strip mining</a:t>
            </a:r>
            <a:r>
              <a:rPr lang="en-US" dirty="0" smtClean="0"/>
              <a:t>: generation of code such that each vector operation is done for a size Š to the MVL</a:t>
            </a:r>
          </a:p>
          <a:p>
            <a:r>
              <a:rPr lang="en-US" dirty="0" smtClean="0"/>
              <a:t>1st loop do short piece (n mod MVL), rest VL = MVL</a:t>
            </a:r>
          </a:p>
          <a:p>
            <a:pPr>
              <a:buFontTx/>
              <a:buNone/>
            </a:pPr>
            <a:r>
              <a:rPr lang="en-US" dirty="0" smtClean="0"/>
              <a:t>	   low = 1</a:t>
            </a:r>
            <a:br>
              <a:rPr lang="en-US" dirty="0" smtClean="0"/>
            </a:br>
            <a:r>
              <a:rPr lang="en-US" dirty="0" smtClean="0"/>
              <a:t>   VL = (n mod MVL)  /*find the odd size piece*/</a:t>
            </a:r>
            <a:br>
              <a:rPr lang="en-US" dirty="0" smtClean="0"/>
            </a:br>
            <a:r>
              <a:rPr lang="en-US" dirty="0" smtClean="0"/>
              <a:t>   do 1 j = 0,(n / MVL)  /*outer loop*/</a:t>
            </a:r>
          </a:p>
          <a:p>
            <a:pPr>
              <a:buFontTx/>
              <a:buNone/>
            </a:pPr>
            <a:r>
              <a:rPr lang="en-US" dirty="0" smtClean="0"/>
              <a:t>		do 10 </a:t>
            </a:r>
            <a:r>
              <a:rPr lang="en-US" dirty="0" err="1" smtClean="0"/>
              <a:t>i</a:t>
            </a:r>
            <a:r>
              <a:rPr lang="en-US" dirty="0" smtClean="0"/>
              <a:t> = low,low+VL-1  /*runs for length VL*/</a:t>
            </a:r>
            <a:br>
              <a:rPr lang="en-US" dirty="0" smtClean="0"/>
            </a:br>
            <a:r>
              <a:rPr lang="en-US" dirty="0" smtClean="0"/>
              <a:t>		Y(</a:t>
            </a:r>
            <a:r>
              <a:rPr lang="en-US" dirty="0" err="1" smtClean="0"/>
              <a:t>i</a:t>
            </a:r>
            <a:r>
              <a:rPr lang="en-US" dirty="0" smtClean="0"/>
              <a:t>) = a*X(</a:t>
            </a:r>
            <a:r>
              <a:rPr lang="en-US" dirty="0" err="1" smtClean="0"/>
              <a:t>i</a:t>
            </a:r>
            <a:r>
              <a:rPr lang="en-US" dirty="0" smtClean="0"/>
              <a:t>) + Y(</a:t>
            </a:r>
            <a:r>
              <a:rPr lang="en-US" dirty="0" err="1" smtClean="0"/>
              <a:t>i</a:t>
            </a:r>
            <a:r>
              <a:rPr lang="en-US" dirty="0" smtClean="0"/>
              <a:t>)  /*main operation*/</a:t>
            </a:r>
            <a:br>
              <a:rPr lang="en-US" dirty="0" smtClean="0"/>
            </a:br>
            <a:r>
              <a:rPr lang="en-US" dirty="0" smtClean="0"/>
              <a:t>10	continue</a:t>
            </a:r>
            <a:br>
              <a:rPr lang="en-US" dirty="0" smtClean="0"/>
            </a:br>
            <a:r>
              <a:rPr lang="en-US" dirty="0" smtClean="0"/>
              <a:t>	low = </a:t>
            </a:r>
            <a:r>
              <a:rPr lang="en-US" dirty="0" err="1" smtClean="0"/>
              <a:t>low+VL</a:t>
            </a:r>
            <a:r>
              <a:rPr lang="en-US" dirty="0" smtClean="0"/>
              <a:t>  /*start of next vector*/</a:t>
            </a:r>
            <a:br>
              <a:rPr lang="en-US" dirty="0" smtClean="0"/>
            </a:br>
            <a:r>
              <a:rPr lang="en-US" dirty="0" smtClean="0"/>
              <a:t>	VL = MVL  /*reset the length to max*/</a:t>
            </a:r>
            <a:br>
              <a:rPr lang="en-US" dirty="0" smtClean="0"/>
            </a:br>
            <a:r>
              <a:rPr lang="en-US" dirty="0" smtClean="0"/>
              <a:t>1	continue</a:t>
            </a:r>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1944 : Colossus 2</a:t>
            </a:r>
            <a:endParaRPr lang="en-US" dirty="0"/>
          </a:p>
        </p:txBody>
      </p:sp>
      <p:pic>
        <p:nvPicPr>
          <p:cNvPr id="4" name="Content Placeholder 3" descr="Colossus.jpg"/>
          <p:cNvPicPr>
            <a:picLocks noGrp="1" noChangeAspect="1"/>
          </p:cNvPicPr>
          <p:nvPr>
            <p:ph idx="1"/>
          </p:nvPr>
        </p:nvPicPr>
        <p:blipFill>
          <a:blip r:embed="rId2" cstate="print"/>
          <a:stretch>
            <a:fillRect/>
          </a:stretch>
        </p:blipFill>
        <p:spPr>
          <a:xfrm>
            <a:off x="1625600" y="1968500"/>
            <a:ext cx="6350000" cy="420370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772400" cy="914400"/>
          </a:xfrm>
        </p:spPr>
        <p:txBody>
          <a:bodyPr/>
          <a:lstStyle/>
          <a:p>
            <a:r>
              <a:rPr lang="en-US" dirty="0" smtClean="0"/>
              <a:t>Vector Stride</a:t>
            </a:r>
            <a:endParaRPr lang="en-US" dirty="0"/>
          </a:p>
        </p:txBody>
      </p:sp>
      <p:sp>
        <p:nvSpPr>
          <p:cNvPr id="3" name="Content Placeholder 2"/>
          <p:cNvSpPr>
            <a:spLocks noGrp="1"/>
          </p:cNvSpPr>
          <p:nvPr>
            <p:ph idx="1"/>
          </p:nvPr>
        </p:nvSpPr>
        <p:spPr>
          <a:xfrm>
            <a:off x="533400" y="1524000"/>
            <a:ext cx="8305800" cy="5303040"/>
          </a:xfrm>
        </p:spPr>
        <p:txBody>
          <a:bodyPr>
            <a:normAutofit fontScale="77500" lnSpcReduction="20000"/>
          </a:bodyPr>
          <a:lstStyle/>
          <a:p>
            <a:r>
              <a:rPr lang="en-US" dirty="0" smtClean="0"/>
              <a:t>Suppose adjacent elements not sequential in memory	</a:t>
            </a:r>
          </a:p>
          <a:p>
            <a:pPr>
              <a:buFontTx/>
              <a:buNone/>
            </a:pPr>
            <a:r>
              <a:rPr lang="en-US" dirty="0" smtClean="0">
                <a:latin typeface="Courier New" pitchFamily="49" charset="0"/>
              </a:rPr>
              <a:t>	do 10 </a:t>
            </a:r>
            <a:r>
              <a:rPr lang="en-US" dirty="0" err="1" smtClean="0">
                <a:latin typeface="Courier New" pitchFamily="49" charset="0"/>
              </a:rPr>
              <a:t>i</a:t>
            </a:r>
            <a:r>
              <a:rPr lang="en-US" dirty="0" smtClean="0">
                <a:latin typeface="Courier New" pitchFamily="49" charset="0"/>
              </a:rPr>
              <a:t> = 1,100</a:t>
            </a:r>
          </a:p>
          <a:p>
            <a:pPr>
              <a:buFontTx/>
              <a:buNone/>
            </a:pPr>
            <a:r>
              <a:rPr lang="en-US" dirty="0" smtClean="0">
                <a:latin typeface="Courier New" pitchFamily="49" charset="0"/>
              </a:rPr>
              <a:t>		do 10 j = 1,100</a:t>
            </a:r>
          </a:p>
          <a:p>
            <a:pPr>
              <a:buFontTx/>
              <a:buNone/>
            </a:pPr>
            <a:r>
              <a:rPr lang="en-US" dirty="0" smtClean="0">
                <a:latin typeface="Courier New" pitchFamily="49" charset="0"/>
              </a:rPr>
              <a:t>			A(</a:t>
            </a:r>
            <a:r>
              <a:rPr lang="en-US" dirty="0" err="1" smtClean="0">
                <a:latin typeface="Courier New" pitchFamily="49" charset="0"/>
              </a:rPr>
              <a:t>i,j</a:t>
            </a:r>
            <a:r>
              <a:rPr lang="en-US" dirty="0" smtClean="0">
                <a:latin typeface="Courier New" pitchFamily="49" charset="0"/>
              </a:rPr>
              <a:t>) = 0.0</a:t>
            </a:r>
          </a:p>
          <a:p>
            <a:pPr>
              <a:buFontTx/>
              <a:buNone/>
            </a:pPr>
            <a:r>
              <a:rPr lang="en-US" dirty="0" smtClean="0">
                <a:latin typeface="Courier New" pitchFamily="49" charset="0"/>
              </a:rPr>
              <a:t>			do 10 k = 1,100</a:t>
            </a:r>
          </a:p>
          <a:p>
            <a:pPr>
              <a:buFontTx/>
              <a:buNone/>
            </a:pPr>
            <a:r>
              <a:rPr lang="en-US" dirty="0" smtClean="0">
                <a:latin typeface="Courier New" pitchFamily="49" charset="0"/>
              </a:rPr>
              <a:t>10			A(</a:t>
            </a:r>
            <a:r>
              <a:rPr lang="en-US" dirty="0" err="1" smtClean="0">
                <a:latin typeface="Courier New" pitchFamily="49" charset="0"/>
              </a:rPr>
              <a:t>i,j</a:t>
            </a:r>
            <a:r>
              <a:rPr lang="en-US" dirty="0" smtClean="0">
                <a:latin typeface="Courier New" pitchFamily="49" charset="0"/>
              </a:rPr>
              <a:t>) = A(</a:t>
            </a:r>
            <a:r>
              <a:rPr lang="en-US" dirty="0" err="1" smtClean="0">
                <a:latin typeface="Courier New" pitchFamily="49" charset="0"/>
              </a:rPr>
              <a:t>i,j</a:t>
            </a:r>
            <a:r>
              <a:rPr lang="en-US" dirty="0" smtClean="0">
                <a:latin typeface="Courier New" pitchFamily="49" charset="0"/>
              </a:rPr>
              <a:t>)+B(</a:t>
            </a:r>
            <a:r>
              <a:rPr lang="en-US" dirty="0" err="1" smtClean="0">
                <a:latin typeface="Courier New" pitchFamily="49" charset="0"/>
              </a:rPr>
              <a:t>i,</a:t>
            </a:r>
            <a:r>
              <a:rPr lang="en-US" u="sng" dirty="0" err="1" smtClean="0">
                <a:solidFill>
                  <a:schemeClr val="hlink"/>
                </a:solidFill>
                <a:latin typeface="Courier New" pitchFamily="49" charset="0"/>
              </a:rPr>
              <a:t>k</a:t>
            </a:r>
            <a:r>
              <a:rPr lang="en-US" dirty="0" smtClean="0">
                <a:latin typeface="Courier New" pitchFamily="49" charset="0"/>
              </a:rPr>
              <a:t>)*C(</a:t>
            </a:r>
            <a:r>
              <a:rPr lang="en-US" u="sng" dirty="0" err="1" smtClean="0">
                <a:solidFill>
                  <a:schemeClr val="hlink"/>
                </a:solidFill>
                <a:latin typeface="Courier New" pitchFamily="49" charset="0"/>
              </a:rPr>
              <a:t>k</a:t>
            </a:r>
            <a:r>
              <a:rPr lang="en-US" dirty="0" err="1" smtClean="0">
                <a:latin typeface="Courier New" pitchFamily="49" charset="0"/>
              </a:rPr>
              <a:t>,j</a:t>
            </a:r>
            <a:r>
              <a:rPr lang="en-US" dirty="0" smtClean="0">
                <a:latin typeface="Courier New" pitchFamily="49" charset="0"/>
              </a:rPr>
              <a:t>)</a:t>
            </a:r>
            <a:endParaRPr lang="en-US" dirty="0" smtClean="0"/>
          </a:p>
          <a:p>
            <a:r>
              <a:rPr lang="en-US" dirty="0" smtClean="0"/>
              <a:t>Either B or C accesses not adjacent (800 bytes between)</a:t>
            </a:r>
          </a:p>
          <a:p>
            <a:r>
              <a:rPr lang="en-US" i="1" dirty="0" smtClean="0">
                <a:solidFill>
                  <a:schemeClr val="hlink"/>
                </a:solidFill>
              </a:rPr>
              <a:t>stride</a:t>
            </a:r>
            <a:r>
              <a:rPr lang="en-US" dirty="0" smtClean="0"/>
              <a:t>: distance separating elements that are to be merged into a single vector (caches do </a:t>
            </a:r>
            <a:r>
              <a:rPr lang="en-US" u="sng" dirty="0" smtClean="0">
                <a:solidFill>
                  <a:schemeClr val="hlink"/>
                </a:solidFill>
              </a:rPr>
              <a:t>unit stride</a:t>
            </a:r>
            <a:r>
              <a:rPr lang="en-US" dirty="0" smtClean="0"/>
              <a:t>) </a:t>
            </a:r>
            <a:br>
              <a:rPr lang="en-US" dirty="0" smtClean="0"/>
            </a:br>
            <a:r>
              <a:rPr lang="en-US" dirty="0" smtClean="0"/>
              <a:t>=&gt; </a:t>
            </a:r>
            <a:r>
              <a:rPr lang="en-US" dirty="0" smtClean="0">
                <a:solidFill>
                  <a:schemeClr val="hlink"/>
                </a:solidFill>
                <a:latin typeface="Courier New" pitchFamily="49" charset="0"/>
              </a:rPr>
              <a:t>LVWS</a:t>
            </a:r>
            <a:r>
              <a:rPr lang="en-US" dirty="0" smtClean="0"/>
              <a:t> (load vector with stride) instruction</a:t>
            </a:r>
          </a:p>
          <a:p>
            <a:r>
              <a:rPr lang="en-US" dirty="0" smtClean="0"/>
              <a:t>Strides =&gt; can cause bank conflicts </a:t>
            </a:r>
            <a:br>
              <a:rPr lang="en-US" dirty="0" smtClean="0"/>
            </a:br>
            <a:r>
              <a:rPr lang="en-US" dirty="0" smtClean="0"/>
              <a:t>(e.g., stride = 32 and 16 banks)</a:t>
            </a:r>
          </a:p>
          <a:p>
            <a:r>
              <a:rPr lang="en-US" dirty="0" smtClean="0"/>
              <a:t>Think of address per vector element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 Opt #1: Chaining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Suppose:	</a:t>
            </a:r>
          </a:p>
          <a:p>
            <a:pPr>
              <a:buFontTx/>
              <a:buNone/>
            </a:pPr>
            <a:r>
              <a:rPr lang="en-US" dirty="0" smtClean="0"/>
              <a:t>	MULV	</a:t>
            </a:r>
            <a:r>
              <a:rPr lang="en-US" u="sng" dirty="0" smtClean="0">
                <a:solidFill>
                  <a:schemeClr val="hlink"/>
                </a:solidFill>
              </a:rPr>
              <a:t>V1</a:t>
            </a:r>
            <a:r>
              <a:rPr lang="en-US" dirty="0" smtClean="0"/>
              <a:t>,V2,V3</a:t>
            </a:r>
          </a:p>
          <a:p>
            <a:pPr>
              <a:buFontTx/>
              <a:buNone/>
            </a:pPr>
            <a:r>
              <a:rPr lang="en-US" dirty="0" smtClean="0"/>
              <a:t>	ADDV	V4,</a:t>
            </a:r>
            <a:r>
              <a:rPr lang="en-US" i="1" u="sng" dirty="0" smtClean="0">
                <a:solidFill>
                  <a:schemeClr val="hlink"/>
                </a:solidFill>
              </a:rPr>
              <a:t>V1</a:t>
            </a:r>
            <a:r>
              <a:rPr lang="en-US" dirty="0" smtClean="0"/>
              <a:t>,V5	; separate convoy?</a:t>
            </a:r>
          </a:p>
          <a:p>
            <a:r>
              <a:rPr lang="en-US" i="1" dirty="0" smtClean="0">
                <a:solidFill>
                  <a:schemeClr val="hlink"/>
                </a:solidFill>
              </a:rPr>
              <a:t>chaining</a:t>
            </a:r>
            <a:r>
              <a:rPr lang="en-US" dirty="0" smtClean="0"/>
              <a:t>: vector register (V1) is not as a single entity but as a group of individual registers, then</a:t>
            </a:r>
            <a:r>
              <a:rPr lang="en-US" u="sng" dirty="0" smtClean="0">
                <a:solidFill>
                  <a:schemeClr val="hlink"/>
                </a:solidFill>
              </a:rPr>
              <a:t>  pipeline forwarding can work on individual elements of a vector</a:t>
            </a:r>
            <a:endParaRPr lang="en-US" dirty="0" smtClean="0"/>
          </a:p>
          <a:p>
            <a:r>
              <a:rPr lang="en-US" i="1" dirty="0" smtClean="0">
                <a:solidFill>
                  <a:schemeClr val="hlink"/>
                </a:solidFill>
              </a:rPr>
              <a:t>Flexible chaining</a:t>
            </a:r>
            <a:r>
              <a:rPr lang="en-US" dirty="0" smtClean="0"/>
              <a:t>: allow vector to chain to any other active vector operation =&gt; more read/write port</a:t>
            </a:r>
          </a:p>
          <a:p>
            <a:r>
              <a:rPr lang="en-US" dirty="0" smtClean="0"/>
              <a:t> As long as enough HW, increases convoy size</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 Opt #1: Chaining</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914400" y="2286539"/>
            <a:ext cx="7862888" cy="27426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 Opt #2: Conditional Execution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Suppose:	</a:t>
            </a:r>
          </a:p>
          <a:p>
            <a:pPr>
              <a:buFontTx/>
              <a:buNone/>
            </a:pPr>
            <a:r>
              <a:rPr lang="en-US" dirty="0" smtClean="0">
                <a:latin typeface="Courier New" pitchFamily="49" charset="0"/>
              </a:rPr>
              <a:t>		do 100 </a:t>
            </a:r>
            <a:r>
              <a:rPr lang="en-US" dirty="0" err="1" smtClean="0">
                <a:latin typeface="Courier New" pitchFamily="49" charset="0"/>
              </a:rPr>
              <a:t>i</a:t>
            </a:r>
            <a:r>
              <a:rPr lang="en-US" dirty="0" smtClean="0">
                <a:latin typeface="Courier New" pitchFamily="49" charset="0"/>
              </a:rPr>
              <a:t> = 1, 64</a:t>
            </a:r>
          </a:p>
          <a:p>
            <a:pPr>
              <a:buFontTx/>
              <a:buNone/>
            </a:pPr>
            <a:r>
              <a:rPr lang="en-US" dirty="0" smtClean="0">
                <a:latin typeface="Courier New" pitchFamily="49" charset="0"/>
              </a:rPr>
              <a:t>			if (A(</a:t>
            </a:r>
            <a:r>
              <a:rPr lang="en-US" dirty="0" err="1" smtClean="0">
                <a:latin typeface="Courier New" pitchFamily="49" charset="0"/>
              </a:rPr>
              <a:t>i</a:t>
            </a:r>
            <a:r>
              <a:rPr lang="en-US" dirty="0" smtClean="0">
                <a:latin typeface="Courier New" pitchFamily="49" charset="0"/>
              </a:rPr>
              <a:t>) .ne. 0) then</a:t>
            </a:r>
          </a:p>
          <a:p>
            <a:pPr>
              <a:buFontTx/>
              <a:buNone/>
            </a:pPr>
            <a:r>
              <a:rPr lang="en-US" dirty="0" smtClean="0">
                <a:latin typeface="Courier New" pitchFamily="49" charset="0"/>
              </a:rPr>
              <a:t>				A(</a:t>
            </a:r>
            <a:r>
              <a:rPr lang="en-US" dirty="0" err="1" smtClean="0">
                <a:latin typeface="Courier New" pitchFamily="49" charset="0"/>
              </a:rPr>
              <a:t>i</a:t>
            </a:r>
            <a:r>
              <a:rPr lang="en-US" dirty="0" smtClean="0">
                <a:latin typeface="Courier New" pitchFamily="49" charset="0"/>
              </a:rPr>
              <a:t>) = A(</a:t>
            </a:r>
            <a:r>
              <a:rPr lang="en-US" dirty="0" err="1" smtClean="0">
                <a:latin typeface="Courier New" pitchFamily="49" charset="0"/>
              </a:rPr>
              <a:t>i</a:t>
            </a:r>
            <a:r>
              <a:rPr lang="en-US" dirty="0" smtClean="0">
                <a:latin typeface="Courier New" pitchFamily="49" charset="0"/>
              </a:rPr>
              <a:t>) – B(</a:t>
            </a:r>
            <a:r>
              <a:rPr lang="en-US" dirty="0" err="1" smtClean="0">
                <a:latin typeface="Courier New" pitchFamily="49" charset="0"/>
              </a:rPr>
              <a:t>i</a:t>
            </a:r>
            <a:r>
              <a:rPr lang="en-US" dirty="0" smtClean="0">
                <a:latin typeface="Courier New" pitchFamily="49" charset="0"/>
              </a:rPr>
              <a:t>)</a:t>
            </a:r>
          </a:p>
          <a:p>
            <a:pPr>
              <a:buFontTx/>
              <a:buNone/>
            </a:pPr>
            <a:r>
              <a:rPr lang="en-US" dirty="0" smtClean="0">
                <a:latin typeface="Courier New" pitchFamily="49" charset="0"/>
              </a:rPr>
              <a:t>			</a:t>
            </a:r>
            <a:r>
              <a:rPr lang="en-US" dirty="0" err="1" smtClean="0">
                <a:latin typeface="Courier New" pitchFamily="49" charset="0"/>
              </a:rPr>
              <a:t>endif</a:t>
            </a:r>
            <a:endParaRPr lang="en-US" dirty="0" smtClean="0">
              <a:latin typeface="Courier New" pitchFamily="49" charset="0"/>
            </a:endParaRPr>
          </a:p>
          <a:p>
            <a:pPr>
              <a:buFontTx/>
              <a:buNone/>
            </a:pPr>
            <a:r>
              <a:rPr lang="en-US" dirty="0" smtClean="0">
                <a:latin typeface="Courier New" pitchFamily="49" charset="0"/>
              </a:rPr>
              <a:t>	100 continue</a:t>
            </a:r>
            <a:endParaRPr lang="en-US" dirty="0" smtClean="0"/>
          </a:p>
          <a:p>
            <a:r>
              <a:rPr lang="en-US" i="1" dirty="0" smtClean="0">
                <a:solidFill>
                  <a:schemeClr val="hlink"/>
                </a:solidFill>
              </a:rPr>
              <a:t>vector-mask control</a:t>
            </a:r>
            <a:r>
              <a:rPr lang="en-US" dirty="0" smtClean="0">
                <a:solidFill>
                  <a:schemeClr val="hlink"/>
                </a:solidFill>
              </a:rPr>
              <a:t> </a:t>
            </a:r>
            <a:r>
              <a:rPr lang="en-US" dirty="0" smtClean="0"/>
              <a:t>takes a Boolean vector: when </a:t>
            </a:r>
            <a:r>
              <a:rPr lang="en-US" i="1" dirty="0" smtClean="0">
                <a:solidFill>
                  <a:schemeClr val="hlink"/>
                </a:solidFill>
              </a:rPr>
              <a:t>vector-mask register</a:t>
            </a:r>
            <a:r>
              <a:rPr lang="en-US" dirty="0" smtClean="0">
                <a:solidFill>
                  <a:schemeClr val="hlink"/>
                </a:solidFill>
              </a:rPr>
              <a:t> </a:t>
            </a:r>
            <a:r>
              <a:rPr lang="en-US" dirty="0" smtClean="0"/>
              <a:t>is loaded from vector test, vector instructions operate only on vector elements whose corresponding entries in the vector-mask register are 1.</a:t>
            </a:r>
          </a:p>
          <a:p>
            <a:pPr>
              <a:buNone/>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 Opt #3: Sparse Matrices</a:t>
            </a:r>
            <a:endParaRPr lang="en-US" dirty="0"/>
          </a:p>
        </p:txBody>
      </p:sp>
      <p:sp>
        <p:nvSpPr>
          <p:cNvPr id="3" name="Content Placeholder 2"/>
          <p:cNvSpPr>
            <a:spLocks noGrp="1"/>
          </p:cNvSpPr>
          <p:nvPr>
            <p:ph idx="1"/>
          </p:nvPr>
        </p:nvSpPr>
        <p:spPr>
          <a:xfrm>
            <a:off x="914400" y="1524000"/>
            <a:ext cx="8001000" cy="5105400"/>
          </a:xfrm>
        </p:spPr>
        <p:txBody>
          <a:bodyPr>
            <a:normAutofit fontScale="77500" lnSpcReduction="20000"/>
          </a:bodyPr>
          <a:lstStyle/>
          <a:p>
            <a:r>
              <a:rPr lang="en-US" dirty="0" smtClean="0"/>
              <a:t>Suppose:	</a:t>
            </a:r>
          </a:p>
          <a:p>
            <a:pPr>
              <a:buFontTx/>
              <a:buNone/>
            </a:pPr>
            <a:r>
              <a:rPr lang="en-US" dirty="0" smtClean="0">
                <a:latin typeface="Courier New" pitchFamily="49" charset="0"/>
              </a:rPr>
              <a:t>			do </a:t>
            </a:r>
            <a:r>
              <a:rPr lang="en-US" dirty="0" err="1" smtClean="0">
                <a:latin typeface="Courier New" pitchFamily="49" charset="0"/>
              </a:rPr>
              <a:t>i</a:t>
            </a:r>
            <a:r>
              <a:rPr lang="en-US" dirty="0" smtClean="0">
                <a:latin typeface="Courier New" pitchFamily="49" charset="0"/>
              </a:rPr>
              <a:t> = 1,n</a:t>
            </a:r>
          </a:p>
          <a:p>
            <a:pPr>
              <a:buFontTx/>
              <a:buNone/>
            </a:pPr>
            <a:r>
              <a:rPr lang="en-US" dirty="0" smtClean="0">
                <a:latin typeface="Courier New" pitchFamily="49" charset="0"/>
              </a:rPr>
              <a:t>				A(K(</a:t>
            </a:r>
            <a:r>
              <a:rPr lang="en-US" dirty="0" err="1" smtClean="0">
                <a:latin typeface="Courier New" pitchFamily="49" charset="0"/>
              </a:rPr>
              <a:t>i</a:t>
            </a:r>
            <a:r>
              <a:rPr lang="en-US" dirty="0" smtClean="0">
                <a:latin typeface="Courier New" pitchFamily="49" charset="0"/>
              </a:rPr>
              <a:t>)) = A(K(</a:t>
            </a:r>
            <a:r>
              <a:rPr lang="en-US" dirty="0" err="1" smtClean="0">
                <a:latin typeface="Courier New" pitchFamily="49" charset="0"/>
              </a:rPr>
              <a:t>i</a:t>
            </a:r>
            <a:r>
              <a:rPr lang="en-US" dirty="0" smtClean="0">
                <a:latin typeface="Courier New" pitchFamily="49" charset="0"/>
              </a:rPr>
              <a:t>)) + C(M(</a:t>
            </a:r>
            <a:r>
              <a:rPr lang="en-US" dirty="0" err="1" smtClean="0">
                <a:latin typeface="Courier New" pitchFamily="49" charset="0"/>
              </a:rPr>
              <a:t>i</a:t>
            </a:r>
            <a:r>
              <a:rPr lang="en-US" dirty="0" smtClean="0">
                <a:latin typeface="Courier New" pitchFamily="49" charset="0"/>
              </a:rPr>
              <a:t>))</a:t>
            </a:r>
          </a:p>
          <a:p>
            <a:pPr marL="582930" indent="-514350">
              <a:buNone/>
            </a:pPr>
            <a:endParaRPr lang="en-US" dirty="0" smtClean="0"/>
          </a:p>
          <a:p>
            <a:r>
              <a:rPr lang="en-US" i="1" dirty="0" smtClean="0">
                <a:solidFill>
                  <a:schemeClr val="hlink"/>
                </a:solidFill>
              </a:rPr>
              <a:t>gather</a:t>
            </a:r>
            <a:r>
              <a:rPr lang="en-US" dirty="0" smtClean="0"/>
              <a:t> (</a:t>
            </a:r>
            <a:r>
              <a:rPr lang="en-US" dirty="0" smtClean="0">
                <a:latin typeface="Courier New" pitchFamily="49" charset="0"/>
              </a:rPr>
              <a:t>LVI</a:t>
            </a:r>
            <a:r>
              <a:rPr lang="en-US" dirty="0" smtClean="0"/>
              <a:t>) operation takes an </a:t>
            </a:r>
            <a:r>
              <a:rPr lang="en-US" i="1" dirty="0" smtClean="0">
                <a:solidFill>
                  <a:schemeClr val="hlink"/>
                </a:solidFill>
              </a:rPr>
              <a:t>index vector</a:t>
            </a:r>
            <a:r>
              <a:rPr lang="en-US" dirty="0" smtClean="0">
                <a:solidFill>
                  <a:schemeClr val="hlink"/>
                </a:solidFill>
              </a:rPr>
              <a:t> </a:t>
            </a:r>
            <a:r>
              <a:rPr lang="en-US" dirty="0" smtClean="0"/>
              <a:t>and fetches the vector whose elements are at the addresses given by adding a base address to the offsets given in the index vector =&gt; </a:t>
            </a:r>
            <a:r>
              <a:rPr lang="en-US" u="sng" dirty="0" smtClean="0">
                <a:solidFill>
                  <a:schemeClr val="hlink"/>
                </a:solidFill>
              </a:rPr>
              <a:t>a </a:t>
            </a:r>
            <a:r>
              <a:rPr lang="en-US" u="sng" dirty="0" err="1" smtClean="0">
                <a:solidFill>
                  <a:schemeClr val="hlink"/>
                </a:solidFill>
              </a:rPr>
              <a:t>nonsparse</a:t>
            </a:r>
            <a:r>
              <a:rPr lang="en-US" u="sng" dirty="0" smtClean="0">
                <a:solidFill>
                  <a:schemeClr val="hlink"/>
                </a:solidFill>
              </a:rPr>
              <a:t> vector in a vector register </a:t>
            </a:r>
            <a:endParaRPr lang="en-US" dirty="0" smtClean="0"/>
          </a:p>
          <a:p>
            <a:r>
              <a:rPr lang="en-US" dirty="0" smtClean="0"/>
              <a:t>After these elements are operated on in dense form,  the sparse vector can be stored in expanded form by a </a:t>
            </a:r>
            <a:r>
              <a:rPr lang="en-US" i="1" dirty="0" smtClean="0">
                <a:solidFill>
                  <a:schemeClr val="hlink"/>
                </a:solidFill>
              </a:rPr>
              <a:t>scatter</a:t>
            </a:r>
            <a:r>
              <a:rPr lang="en-US" dirty="0" smtClean="0"/>
              <a:t> store (</a:t>
            </a:r>
            <a:r>
              <a:rPr lang="en-US" dirty="0" smtClean="0">
                <a:latin typeface="Courier New" pitchFamily="49" charset="0"/>
              </a:rPr>
              <a:t>SVI</a:t>
            </a:r>
            <a:r>
              <a:rPr lang="en-US" dirty="0" smtClean="0"/>
              <a:t>), using the same index vector</a:t>
            </a:r>
          </a:p>
          <a:p>
            <a:r>
              <a:rPr lang="en-US" dirty="0" smtClean="0"/>
              <a:t>Can't be done by compiler since can't know </a:t>
            </a:r>
            <a:r>
              <a:rPr lang="en-US" dirty="0" err="1" smtClean="0"/>
              <a:t>Ki</a:t>
            </a:r>
            <a:r>
              <a:rPr lang="en-US" dirty="0" smtClean="0"/>
              <a:t> elements distinct, no dependencies; by compiler directive</a:t>
            </a:r>
          </a:p>
          <a:p>
            <a:r>
              <a:rPr lang="en-US" dirty="0" smtClean="0"/>
              <a:t>Use </a:t>
            </a:r>
            <a:r>
              <a:rPr lang="en-US" dirty="0" smtClean="0">
                <a:latin typeface="Courier New" pitchFamily="49" charset="0"/>
              </a:rPr>
              <a:t>CVI</a:t>
            </a:r>
            <a:r>
              <a:rPr lang="en-US" dirty="0" smtClean="0"/>
              <a:t> to create index 0, 1xm, 2xm, ..., 63xm</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idx="1"/>
          </p:nvPr>
        </p:nvSpPr>
        <p:spPr>
          <a:xfrm>
            <a:off x="914400" y="1783560"/>
            <a:ext cx="8229600" cy="5074440"/>
          </a:xfrm>
        </p:spPr>
        <p:txBody>
          <a:bodyPr>
            <a:normAutofit fontScale="85000" lnSpcReduction="20000"/>
          </a:bodyPr>
          <a:lstStyle/>
          <a:p>
            <a:pPr>
              <a:lnSpc>
                <a:spcPct val="80000"/>
              </a:lnSpc>
            </a:pPr>
            <a:r>
              <a:rPr lang="en-US" dirty="0" smtClean="0"/>
              <a:t>Multimedia Processing </a:t>
            </a:r>
            <a:r>
              <a:rPr lang="en-US" sz="3200" dirty="0" smtClean="0"/>
              <a:t>(compress., graphics, audio </a:t>
            </a:r>
            <a:r>
              <a:rPr lang="en-US" sz="3200" dirty="0" err="1" smtClean="0"/>
              <a:t>synth</a:t>
            </a:r>
            <a:r>
              <a:rPr lang="en-US" sz="3200" dirty="0" smtClean="0"/>
              <a:t>, image proc.)</a:t>
            </a:r>
            <a:endParaRPr lang="en-US" dirty="0" smtClean="0"/>
          </a:p>
          <a:p>
            <a:pPr>
              <a:lnSpc>
                <a:spcPct val="120000"/>
              </a:lnSpc>
            </a:pPr>
            <a:r>
              <a:rPr lang="en-US" dirty="0" smtClean="0"/>
              <a:t>Standard benchmark kernels </a:t>
            </a:r>
            <a:r>
              <a:rPr lang="en-US" sz="3200" dirty="0" smtClean="0"/>
              <a:t>(Matrix Multiply, FFT, Convolution, Sort)</a:t>
            </a:r>
            <a:endParaRPr lang="en-US" dirty="0" smtClean="0"/>
          </a:p>
          <a:p>
            <a:pPr>
              <a:lnSpc>
                <a:spcPct val="80000"/>
              </a:lnSpc>
            </a:pPr>
            <a:r>
              <a:rPr lang="en-US" dirty="0" err="1" smtClean="0"/>
              <a:t>Lossy</a:t>
            </a:r>
            <a:r>
              <a:rPr lang="en-US" dirty="0" smtClean="0"/>
              <a:t> Compression </a:t>
            </a:r>
            <a:r>
              <a:rPr lang="en-US" sz="3200" dirty="0" smtClean="0"/>
              <a:t>(JPEG, MPEG video and audio)</a:t>
            </a:r>
            <a:endParaRPr lang="en-US" dirty="0" smtClean="0"/>
          </a:p>
          <a:p>
            <a:pPr>
              <a:lnSpc>
                <a:spcPct val="80000"/>
              </a:lnSpc>
            </a:pPr>
            <a:r>
              <a:rPr lang="en-US" dirty="0" smtClean="0"/>
              <a:t>Lossless Compression </a:t>
            </a:r>
            <a:r>
              <a:rPr lang="en-US" sz="3200" dirty="0" smtClean="0"/>
              <a:t>(Zero removal, RLE, Differencing, LZW)</a:t>
            </a:r>
            <a:endParaRPr lang="en-US" dirty="0" smtClean="0"/>
          </a:p>
          <a:p>
            <a:pPr>
              <a:lnSpc>
                <a:spcPct val="80000"/>
              </a:lnSpc>
            </a:pPr>
            <a:r>
              <a:rPr lang="en-US" dirty="0" smtClean="0"/>
              <a:t>Cryptography </a:t>
            </a:r>
            <a:r>
              <a:rPr lang="en-US" sz="3200" dirty="0" smtClean="0"/>
              <a:t>(RSA, DES/IDEA, SHA/MD5)</a:t>
            </a:r>
            <a:endParaRPr lang="en-US" dirty="0" smtClean="0"/>
          </a:p>
          <a:p>
            <a:pPr>
              <a:lnSpc>
                <a:spcPct val="80000"/>
              </a:lnSpc>
            </a:pPr>
            <a:r>
              <a:rPr lang="en-US" dirty="0" smtClean="0"/>
              <a:t>Speech and handwriting recognition</a:t>
            </a:r>
          </a:p>
          <a:p>
            <a:pPr>
              <a:lnSpc>
                <a:spcPct val="80000"/>
              </a:lnSpc>
            </a:pPr>
            <a:r>
              <a:rPr lang="en-US" dirty="0" smtClean="0"/>
              <a:t>Operating systems/Networking </a:t>
            </a:r>
            <a:r>
              <a:rPr lang="en-US" sz="3200" dirty="0" smtClean="0"/>
              <a:t>(</a:t>
            </a:r>
            <a:r>
              <a:rPr lang="en-US" sz="3200" dirty="0" err="1" smtClean="0">
                <a:latin typeface="Courier New" pitchFamily="49" charset="0"/>
              </a:rPr>
              <a:t>memcpy</a:t>
            </a:r>
            <a:r>
              <a:rPr lang="en-US" sz="3200" dirty="0" smtClean="0"/>
              <a:t>, </a:t>
            </a:r>
            <a:r>
              <a:rPr lang="en-US" sz="3200" dirty="0" err="1" smtClean="0">
                <a:latin typeface="Courier New" pitchFamily="49" charset="0"/>
              </a:rPr>
              <a:t>memset</a:t>
            </a:r>
            <a:r>
              <a:rPr lang="en-US" sz="3200" dirty="0" smtClean="0"/>
              <a:t>, parity, checksum)</a:t>
            </a:r>
            <a:endParaRPr lang="en-US" dirty="0" smtClean="0"/>
          </a:p>
          <a:p>
            <a:pPr>
              <a:lnSpc>
                <a:spcPct val="80000"/>
              </a:lnSpc>
            </a:pPr>
            <a:r>
              <a:rPr lang="en-US" dirty="0" smtClean="0"/>
              <a:t>Databases </a:t>
            </a:r>
            <a:r>
              <a:rPr lang="en-US" sz="3200" dirty="0" smtClean="0"/>
              <a:t>(hash/join, data mining, image/video serving)</a:t>
            </a:r>
            <a:endParaRPr lang="en-US" dirty="0" smtClean="0"/>
          </a:p>
          <a:p>
            <a:pPr>
              <a:lnSpc>
                <a:spcPct val="80000"/>
              </a:lnSpc>
            </a:pPr>
            <a:r>
              <a:rPr lang="en-US" dirty="0" smtClean="0"/>
              <a:t>Language run-time support </a:t>
            </a:r>
            <a:r>
              <a:rPr lang="en-US" sz="3200" dirty="0" smtClean="0"/>
              <a:t>(</a:t>
            </a:r>
            <a:r>
              <a:rPr lang="en-US" sz="3200" dirty="0" err="1" smtClean="0"/>
              <a:t>stdlib</a:t>
            </a:r>
            <a:r>
              <a:rPr lang="en-US" sz="3200" dirty="0" smtClean="0"/>
              <a:t>, garbage collection)</a:t>
            </a:r>
            <a:endParaRPr lang="en-US" dirty="0" smtClean="0"/>
          </a:p>
          <a:p>
            <a:pPr>
              <a:lnSpc>
                <a:spcPct val="80000"/>
              </a:lnSpc>
            </a:pPr>
            <a:r>
              <a:rPr lang="en-US" dirty="0" smtClean="0"/>
              <a:t>even SPECint95</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 x86 SIMD Extensions</a:t>
            </a:r>
            <a:endParaRPr lang="en-US" dirty="0"/>
          </a:p>
        </p:txBody>
      </p:sp>
      <p:sp>
        <p:nvSpPr>
          <p:cNvPr id="3" name="Content Placeholder 2"/>
          <p:cNvSpPr>
            <a:spLocks noGrp="1"/>
          </p:cNvSpPr>
          <p:nvPr>
            <p:ph idx="1"/>
          </p:nvPr>
        </p:nvSpPr>
        <p:spPr/>
        <p:txBody>
          <a:bodyPr/>
          <a:lstStyle/>
          <a:p>
            <a:r>
              <a:rPr lang="en-US" dirty="0" smtClean="0"/>
              <a:t>MMX (Pentium MMX, Pentium II)</a:t>
            </a:r>
          </a:p>
          <a:p>
            <a:pPr lvl="1"/>
            <a:r>
              <a:rPr lang="en-US" dirty="0" smtClean="0"/>
              <a:t>MM0 to MM7  64 bit registers (packed)</a:t>
            </a:r>
          </a:p>
          <a:p>
            <a:pPr lvl="1"/>
            <a:r>
              <a:rPr lang="en-US" dirty="0" smtClean="0"/>
              <a:t>Aliased with x87 FPU stack registers</a:t>
            </a:r>
          </a:p>
          <a:p>
            <a:pPr lvl="1"/>
            <a:r>
              <a:rPr lang="en-US" dirty="0" smtClean="0"/>
              <a:t>Only integer operations </a:t>
            </a:r>
          </a:p>
          <a:p>
            <a:pPr lvl="2"/>
            <a:r>
              <a:rPr lang="en-US" dirty="0" smtClean="0"/>
              <a:t>Saturation Arithmetic great for DSP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 x86 SIMD Extensions</a:t>
            </a:r>
            <a:endParaRPr lang="en-US" dirty="0"/>
          </a:p>
        </p:txBody>
      </p:sp>
      <p:sp>
        <p:nvSpPr>
          <p:cNvPr id="3" name="Content Placeholder 2"/>
          <p:cNvSpPr>
            <a:spLocks noGrp="1"/>
          </p:cNvSpPr>
          <p:nvPr>
            <p:ph idx="1"/>
          </p:nvPr>
        </p:nvSpPr>
        <p:spPr/>
        <p:txBody>
          <a:bodyPr/>
          <a:lstStyle/>
          <a:p>
            <a:r>
              <a:rPr lang="en-US" dirty="0" smtClean="0"/>
              <a:t>SSE (Pentium III)</a:t>
            </a:r>
          </a:p>
          <a:p>
            <a:pPr lvl="1"/>
            <a:r>
              <a:rPr lang="en-US" dirty="0" smtClean="0"/>
              <a:t>128-bit registers (XMM0 to XMM7) with floating point support</a:t>
            </a:r>
          </a:p>
          <a:p>
            <a:pPr lvl="1"/>
            <a:r>
              <a:rPr lang="en-US" dirty="0" smtClean="0"/>
              <a:t>Example</a:t>
            </a:r>
          </a:p>
          <a:p>
            <a:pPr lvl="1"/>
            <a:endParaRPr lang="en-US" dirty="0" smtClean="0"/>
          </a:p>
        </p:txBody>
      </p:sp>
      <p:sp>
        <p:nvSpPr>
          <p:cNvPr id="4" name="TextBox 3"/>
          <p:cNvSpPr txBox="1"/>
          <p:nvPr/>
        </p:nvSpPr>
        <p:spPr>
          <a:xfrm>
            <a:off x="762000" y="4191000"/>
            <a:ext cx="2581797" cy="1200329"/>
          </a:xfrm>
          <a:prstGeom prst="rect">
            <a:avLst/>
          </a:prstGeom>
          <a:noFill/>
        </p:spPr>
        <p:txBody>
          <a:bodyPr wrap="none" rtlCol="0">
            <a:spAutoFit/>
          </a:bodyPr>
          <a:lstStyle/>
          <a:p>
            <a:r>
              <a:rPr lang="en-US" b="1" dirty="0" err="1" smtClean="0"/>
              <a:t>vec_res.x</a:t>
            </a:r>
            <a:r>
              <a:rPr lang="en-US" b="1" dirty="0" smtClean="0"/>
              <a:t> = v1.x + v2.x</a:t>
            </a:r>
            <a:r>
              <a:rPr lang="en-US" dirty="0" smtClean="0"/>
              <a:t>;</a:t>
            </a:r>
            <a:br>
              <a:rPr lang="en-US" dirty="0" smtClean="0"/>
            </a:br>
            <a:r>
              <a:rPr lang="en-US" b="1" dirty="0" err="1" smtClean="0"/>
              <a:t>vec_res.y</a:t>
            </a:r>
            <a:r>
              <a:rPr lang="en-US" b="1" dirty="0" smtClean="0"/>
              <a:t> = v1.y + v2.y</a:t>
            </a:r>
            <a:r>
              <a:rPr lang="en-US" dirty="0" smtClean="0"/>
              <a:t>;</a:t>
            </a:r>
            <a:br>
              <a:rPr lang="en-US" dirty="0" smtClean="0"/>
            </a:br>
            <a:r>
              <a:rPr lang="en-US" b="1" dirty="0" err="1" smtClean="0"/>
              <a:t>vec_res.z</a:t>
            </a:r>
            <a:r>
              <a:rPr lang="en-US" b="1" dirty="0" smtClean="0"/>
              <a:t> = v1.z + v2.z</a:t>
            </a:r>
            <a:r>
              <a:rPr lang="en-US" dirty="0" smtClean="0"/>
              <a:t>;</a:t>
            </a:r>
            <a:br>
              <a:rPr lang="en-US" dirty="0" smtClean="0"/>
            </a:br>
            <a:r>
              <a:rPr lang="en-US" b="1" dirty="0" err="1" smtClean="0"/>
              <a:t>vec_res.w</a:t>
            </a:r>
            <a:r>
              <a:rPr lang="en-US" b="1" dirty="0" smtClean="0"/>
              <a:t> = v1.w + v2.w</a:t>
            </a:r>
            <a:r>
              <a:rPr lang="en-US" dirty="0" smtClean="0"/>
              <a:t>;</a:t>
            </a:r>
            <a:endParaRPr lang="en-US" dirty="0"/>
          </a:p>
        </p:txBody>
      </p:sp>
      <p:sp>
        <p:nvSpPr>
          <p:cNvPr id="5" name="TextBox 4"/>
          <p:cNvSpPr txBox="1"/>
          <p:nvPr/>
        </p:nvSpPr>
        <p:spPr>
          <a:xfrm>
            <a:off x="4724400" y="4334470"/>
            <a:ext cx="3735318" cy="923330"/>
          </a:xfrm>
          <a:prstGeom prst="rect">
            <a:avLst/>
          </a:prstGeom>
          <a:noFill/>
        </p:spPr>
        <p:txBody>
          <a:bodyPr wrap="none" rtlCol="0">
            <a:spAutoFit/>
          </a:bodyPr>
          <a:lstStyle/>
          <a:p>
            <a:r>
              <a:rPr lang="en-US" b="1" dirty="0" err="1" smtClean="0"/>
              <a:t>movaps</a:t>
            </a:r>
            <a:r>
              <a:rPr lang="en-US" b="1" dirty="0" smtClean="0"/>
              <a:t>     xmm0,address-of-v1</a:t>
            </a:r>
            <a:r>
              <a:rPr lang="en-US" dirty="0" smtClean="0"/>
              <a:t> </a:t>
            </a:r>
          </a:p>
          <a:p>
            <a:r>
              <a:rPr lang="en-US" b="1" dirty="0" err="1" smtClean="0"/>
              <a:t>addps</a:t>
            </a:r>
            <a:r>
              <a:rPr lang="en-US" b="1" dirty="0" smtClean="0"/>
              <a:t>        xmm0,address-of-v2</a:t>
            </a:r>
            <a:r>
              <a:rPr lang="en-US" dirty="0" smtClean="0"/>
              <a:t> </a:t>
            </a:r>
          </a:p>
          <a:p>
            <a:r>
              <a:rPr lang="en-US" b="1" dirty="0" err="1" smtClean="0"/>
              <a:t>movaps</a:t>
            </a:r>
            <a:r>
              <a:rPr lang="en-US" b="1" dirty="0" smtClean="0"/>
              <a:t>    address-of-vec_res,xmm0</a:t>
            </a:r>
            <a:endParaRPr lang="en-US" dirty="0"/>
          </a:p>
        </p:txBody>
      </p:sp>
      <p:sp>
        <p:nvSpPr>
          <p:cNvPr id="6" name="TextBox 5"/>
          <p:cNvSpPr txBox="1"/>
          <p:nvPr/>
        </p:nvSpPr>
        <p:spPr>
          <a:xfrm>
            <a:off x="1219200" y="5715000"/>
            <a:ext cx="830677" cy="369332"/>
          </a:xfrm>
          <a:prstGeom prst="rect">
            <a:avLst/>
          </a:prstGeom>
          <a:noFill/>
        </p:spPr>
        <p:txBody>
          <a:bodyPr wrap="none" rtlCol="0">
            <a:spAutoFit/>
          </a:bodyPr>
          <a:lstStyle/>
          <a:p>
            <a:r>
              <a:rPr lang="en-US" dirty="0" smtClean="0"/>
              <a:t>C code</a:t>
            </a:r>
            <a:endParaRPr lang="en-US" dirty="0"/>
          </a:p>
        </p:txBody>
      </p:sp>
      <p:sp>
        <p:nvSpPr>
          <p:cNvPr id="7" name="TextBox 6"/>
          <p:cNvSpPr txBox="1"/>
          <p:nvPr/>
        </p:nvSpPr>
        <p:spPr>
          <a:xfrm>
            <a:off x="5334000" y="5638800"/>
            <a:ext cx="1074333" cy="369332"/>
          </a:xfrm>
          <a:prstGeom prst="rect">
            <a:avLst/>
          </a:prstGeom>
          <a:noFill/>
        </p:spPr>
        <p:txBody>
          <a:bodyPr wrap="none" rtlCol="0">
            <a:spAutoFit/>
          </a:bodyPr>
          <a:lstStyle/>
          <a:p>
            <a:r>
              <a:rPr lang="en-US" dirty="0" smtClean="0"/>
              <a:t>SSE code</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 x86 SIMD Extensions</a:t>
            </a:r>
            <a:endParaRPr lang="en-US" dirty="0"/>
          </a:p>
        </p:txBody>
      </p:sp>
      <p:sp>
        <p:nvSpPr>
          <p:cNvPr id="3" name="Content Placeholder 2"/>
          <p:cNvSpPr>
            <a:spLocks noGrp="1"/>
          </p:cNvSpPr>
          <p:nvPr>
            <p:ph idx="1"/>
          </p:nvPr>
        </p:nvSpPr>
        <p:spPr/>
        <p:txBody>
          <a:bodyPr/>
          <a:lstStyle/>
          <a:p>
            <a:r>
              <a:rPr lang="en-US" dirty="0" smtClean="0"/>
              <a:t>SSE 2 (Pentium 4 – Willamette)</a:t>
            </a:r>
          </a:p>
          <a:p>
            <a:pPr lvl="1"/>
            <a:r>
              <a:rPr lang="en-US" dirty="0" smtClean="0"/>
              <a:t>Extends MMX instructions to operate on XMM registers (twice as wide as MM)</a:t>
            </a:r>
          </a:p>
          <a:p>
            <a:pPr lvl="1"/>
            <a:r>
              <a:rPr lang="en-US" dirty="0" smtClean="0"/>
              <a:t>Cache control registers</a:t>
            </a:r>
          </a:p>
          <a:p>
            <a:pPr lvl="2"/>
            <a:r>
              <a:rPr lang="en-US" dirty="0" smtClean="0"/>
              <a:t>To prevent cache pollution while accessing indefinite stream of instructions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 x86 SIMD Extensions</a:t>
            </a:r>
            <a:endParaRPr lang="en-US" dirty="0"/>
          </a:p>
        </p:txBody>
      </p:sp>
      <p:sp>
        <p:nvSpPr>
          <p:cNvPr id="3" name="Content Placeholder 2"/>
          <p:cNvSpPr>
            <a:spLocks noGrp="1"/>
          </p:cNvSpPr>
          <p:nvPr>
            <p:ph idx="1"/>
          </p:nvPr>
        </p:nvSpPr>
        <p:spPr/>
        <p:txBody>
          <a:bodyPr/>
          <a:lstStyle/>
          <a:p>
            <a:r>
              <a:rPr lang="en-US" dirty="0" smtClean="0"/>
              <a:t>SSE 3 (Pentium 4 – Prescott)</a:t>
            </a:r>
          </a:p>
          <a:p>
            <a:pPr lvl="1"/>
            <a:r>
              <a:rPr lang="en-US" dirty="0" smtClean="0"/>
              <a:t>Capability to work horizontally in the register</a:t>
            </a:r>
          </a:p>
          <a:p>
            <a:pPr lvl="2"/>
            <a:r>
              <a:rPr lang="en-US" dirty="0" smtClean="0"/>
              <a:t>Add/Multiply multiple values stored in a single register</a:t>
            </a:r>
          </a:p>
          <a:p>
            <a:pPr lvl="2"/>
            <a:r>
              <a:rPr lang="en-US" dirty="0" smtClean="0"/>
              <a:t>Simplify the implementation of DSP </a:t>
            </a:r>
            <a:r>
              <a:rPr lang="en-US" dirty="0" err="1" smtClean="0"/>
              <a:t>oprns</a:t>
            </a:r>
            <a:endParaRPr lang="en-US" dirty="0" smtClean="0"/>
          </a:p>
          <a:p>
            <a:pPr lvl="1"/>
            <a:r>
              <a:rPr lang="en-US" dirty="0" smtClean="0"/>
              <a:t>New Instruction to conv. </a:t>
            </a:r>
            <a:r>
              <a:rPr lang="en-US" dirty="0" err="1" smtClean="0"/>
              <a:t>fp</a:t>
            </a:r>
            <a:r>
              <a:rPr lang="en-US" dirty="0" smtClean="0"/>
              <a:t> to </a:t>
            </a:r>
            <a:r>
              <a:rPr lang="en-US" dirty="0" err="1" smtClean="0"/>
              <a:t>int</a:t>
            </a:r>
            <a:r>
              <a:rPr lang="en-US" dirty="0" smtClean="0"/>
              <a:t>  and vice versa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1961: IBM 7030 “Stretch”</a:t>
            </a:r>
            <a:endParaRPr lang="en-US" dirty="0"/>
          </a:p>
        </p:txBody>
      </p:sp>
      <p:sp>
        <p:nvSpPr>
          <p:cNvPr id="3" name="Content Placeholder 2"/>
          <p:cNvSpPr>
            <a:spLocks noGrp="1"/>
          </p:cNvSpPr>
          <p:nvPr>
            <p:ph idx="1"/>
          </p:nvPr>
        </p:nvSpPr>
        <p:spPr/>
        <p:txBody>
          <a:bodyPr>
            <a:normAutofit lnSpcReduction="10000"/>
          </a:bodyPr>
          <a:lstStyle/>
          <a:p>
            <a:r>
              <a:rPr lang="en-US" dirty="0" smtClean="0"/>
              <a:t>First Transistorized Supercomputer</a:t>
            </a:r>
          </a:p>
          <a:p>
            <a:pPr lvl="1"/>
            <a:r>
              <a:rPr lang="en-US" dirty="0" smtClean="0"/>
              <a:t>$7.78 million (in 1961!) delivered to LLNL</a:t>
            </a:r>
          </a:p>
          <a:p>
            <a:pPr lvl="1"/>
            <a:r>
              <a:rPr lang="en-US" dirty="0" smtClean="0"/>
              <a:t>3-D fluid dynamics problems</a:t>
            </a:r>
          </a:p>
          <a:p>
            <a:pPr lvl="1"/>
            <a:r>
              <a:rPr lang="en-US" dirty="0" smtClean="0"/>
              <a:t>Gene Amdahl &amp; John Backus amongst the architects</a:t>
            </a:r>
          </a:p>
          <a:p>
            <a:r>
              <a:rPr lang="en-US" dirty="0" smtClean="0"/>
              <a:t>Aggressive </a:t>
            </a:r>
            <a:r>
              <a:rPr lang="en-US" dirty="0" err="1" smtClean="0"/>
              <a:t>Uniproc</a:t>
            </a:r>
            <a:r>
              <a:rPr lang="en-US" dirty="0" smtClean="0"/>
              <a:t> Parallelism</a:t>
            </a:r>
          </a:p>
          <a:p>
            <a:pPr lvl="1"/>
            <a:r>
              <a:rPr lang="en-US" dirty="0" smtClean="0"/>
              <a:t>“</a:t>
            </a:r>
            <a:r>
              <a:rPr lang="en-US" dirty="0" err="1" smtClean="0"/>
              <a:t>Lookahead</a:t>
            </a:r>
            <a:r>
              <a:rPr lang="en-US" dirty="0" smtClean="0"/>
              <a:t>”: </a:t>
            </a:r>
            <a:r>
              <a:rPr lang="en-US" dirty="0" err="1" smtClean="0"/>
              <a:t>Prefetch</a:t>
            </a:r>
            <a:r>
              <a:rPr lang="en-US" dirty="0" smtClean="0"/>
              <a:t> memory </a:t>
            </a:r>
            <a:r>
              <a:rPr lang="en-US" dirty="0" err="1" smtClean="0"/>
              <a:t>instrs</a:t>
            </a:r>
            <a:r>
              <a:rPr lang="en-US" dirty="0" smtClean="0"/>
              <a:t>, line up for fast arithmetic unit</a:t>
            </a:r>
          </a:p>
          <a:p>
            <a:pPr lvl="1"/>
            <a:r>
              <a:rPr lang="en-US" dirty="0" smtClean="0"/>
              <a:t>Many firsts: Pipelining, Predication, </a:t>
            </a:r>
            <a:r>
              <a:rPr lang="en-US" dirty="0" err="1" smtClean="0"/>
              <a:t>Multipgming</a:t>
            </a:r>
            <a:endParaRPr lang="en-US" dirty="0" smtClean="0"/>
          </a:p>
          <a:p>
            <a:pPr lvl="1"/>
            <a:r>
              <a:rPr lang="en-US" dirty="0" smtClean="0"/>
              <a:t>Parallel Arithmetic Unit</a:t>
            </a: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 x86 SIMD Extensions</a:t>
            </a:r>
            <a:endParaRPr lang="en-US" dirty="0"/>
          </a:p>
        </p:txBody>
      </p:sp>
      <p:sp>
        <p:nvSpPr>
          <p:cNvPr id="3" name="Content Placeholder 2"/>
          <p:cNvSpPr>
            <a:spLocks noGrp="1"/>
          </p:cNvSpPr>
          <p:nvPr>
            <p:ph idx="1"/>
          </p:nvPr>
        </p:nvSpPr>
        <p:spPr/>
        <p:txBody>
          <a:bodyPr/>
          <a:lstStyle/>
          <a:p>
            <a:r>
              <a:rPr lang="en-US" dirty="0" smtClean="0"/>
              <a:t>SSE 4</a:t>
            </a:r>
          </a:p>
          <a:p>
            <a:pPr lvl="1"/>
            <a:r>
              <a:rPr lang="en-US" dirty="0" smtClean="0"/>
              <a:t>50 new instructions, some related to </a:t>
            </a:r>
            <a:r>
              <a:rPr lang="en-US" dirty="0" err="1" smtClean="0"/>
              <a:t>multicore</a:t>
            </a:r>
            <a:r>
              <a:rPr lang="en-US" dirty="0" smtClean="0"/>
              <a:t> </a:t>
            </a:r>
          </a:p>
          <a:p>
            <a:pPr lvl="2"/>
            <a:r>
              <a:rPr lang="en-US" dirty="0" smtClean="0"/>
              <a:t>Dot product, Maximum, Minimum, Conditional copy, Compare Strings, </a:t>
            </a:r>
          </a:p>
          <a:p>
            <a:pPr lvl="1"/>
            <a:r>
              <a:rPr lang="en-US" dirty="0" smtClean="0"/>
              <a:t>Streaming load </a:t>
            </a:r>
          </a:p>
          <a:p>
            <a:pPr lvl="2"/>
            <a:r>
              <a:rPr lang="en-US" dirty="0" smtClean="0"/>
              <a:t>Improve Memory I/O throughput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Vectorization</a:t>
            </a:r>
            <a:r>
              <a:rPr lang="en-US" dirty="0" smtClean="0"/>
              <a:t>: Compiler Support </a:t>
            </a:r>
            <a:endParaRPr lang="en-US" dirty="0"/>
          </a:p>
        </p:txBody>
      </p:sp>
      <p:sp>
        <p:nvSpPr>
          <p:cNvPr id="3" name="Content Placeholder 2"/>
          <p:cNvSpPr>
            <a:spLocks noGrp="1"/>
          </p:cNvSpPr>
          <p:nvPr>
            <p:ph idx="1"/>
          </p:nvPr>
        </p:nvSpPr>
        <p:spPr/>
        <p:txBody>
          <a:bodyPr/>
          <a:lstStyle/>
          <a:p>
            <a:r>
              <a:rPr lang="en-US" dirty="0" err="1" smtClean="0"/>
              <a:t>Vectorization</a:t>
            </a:r>
            <a:r>
              <a:rPr lang="en-US" dirty="0" smtClean="0"/>
              <a:t> of scientific code supported by </a:t>
            </a:r>
            <a:r>
              <a:rPr lang="en-US" dirty="0" err="1" smtClean="0"/>
              <a:t>icc</a:t>
            </a:r>
            <a:r>
              <a:rPr lang="en-US" dirty="0" smtClean="0"/>
              <a:t>, </a:t>
            </a:r>
            <a:r>
              <a:rPr lang="en-US" dirty="0" err="1" smtClean="0"/>
              <a:t>gcc</a:t>
            </a:r>
            <a:r>
              <a:rPr lang="en-US" dirty="0" smtClean="0"/>
              <a:t> </a:t>
            </a:r>
          </a:p>
          <a:p>
            <a:r>
              <a:rPr lang="en-US" dirty="0" smtClean="0"/>
              <a:t>Requires code to written with regular memory access</a:t>
            </a:r>
          </a:p>
          <a:p>
            <a:pPr lvl="1"/>
            <a:r>
              <a:rPr lang="en-US" dirty="0" smtClean="0"/>
              <a:t>Using C arrays or FORTRAN code</a:t>
            </a:r>
          </a:p>
          <a:p>
            <a:r>
              <a:rPr lang="en-US" dirty="0" smtClean="0"/>
              <a:t>Example:</a:t>
            </a:r>
            <a:endParaRPr lang="en-US" dirty="0"/>
          </a:p>
        </p:txBody>
      </p:sp>
      <p:sp>
        <p:nvSpPr>
          <p:cNvPr id="5" name="TextBox 4"/>
          <p:cNvSpPr txBox="1"/>
          <p:nvPr/>
        </p:nvSpPr>
        <p:spPr>
          <a:xfrm>
            <a:off x="990600" y="5029200"/>
            <a:ext cx="2362200" cy="1908215"/>
          </a:xfrm>
          <a:prstGeom prst="rect">
            <a:avLst/>
          </a:prstGeom>
          <a:noFill/>
        </p:spPr>
        <p:txBody>
          <a:bodyPr wrap="square" rtlCol="0">
            <a:spAutoFit/>
          </a:bodyPr>
          <a:lstStyle/>
          <a:p>
            <a:r>
              <a:rPr lang="en-US" sz="2000" dirty="0" smtClean="0"/>
              <a:t>original serial loop:</a:t>
            </a:r>
          </a:p>
          <a:p>
            <a:r>
              <a:rPr lang="en-US" sz="2000" dirty="0" smtClean="0"/>
              <a:t/>
            </a:r>
            <a:br>
              <a:rPr lang="en-US" sz="2000" dirty="0" smtClean="0"/>
            </a:br>
            <a:r>
              <a:rPr lang="en-US" sz="2000" b="1" i="1" dirty="0" smtClean="0">
                <a:solidFill>
                  <a:schemeClr val="hlink"/>
                </a:solidFill>
              </a:rPr>
              <a:t>for(</a:t>
            </a:r>
            <a:r>
              <a:rPr lang="en-US" sz="2000" b="1" i="1" dirty="0" err="1" smtClean="0">
                <a:solidFill>
                  <a:schemeClr val="hlink"/>
                </a:solidFill>
              </a:rPr>
              <a:t>i</a:t>
            </a:r>
            <a:r>
              <a:rPr lang="en-US" sz="2000" b="1" i="1" dirty="0" smtClean="0">
                <a:solidFill>
                  <a:schemeClr val="hlink"/>
                </a:solidFill>
              </a:rPr>
              <a:t>=0; </a:t>
            </a:r>
            <a:r>
              <a:rPr lang="en-US" sz="2000" b="1" i="1" dirty="0" err="1" smtClean="0">
                <a:solidFill>
                  <a:schemeClr val="hlink"/>
                </a:solidFill>
              </a:rPr>
              <a:t>i</a:t>
            </a:r>
            <a:r>
              <a:rPr lang="en-US" sz="2000" b="1" i="1" dirty="0" smtClean="0">
                <a:solidFill>
                  <a:schemeClr val="hlink"/>
                </a:solidFill>
              </a:rPr>
              <a:t>&lt;N; </a:t>
            </a:r>
            <a:r>
              <a:rPr lang="en-US" sz="2000" b="1" i="1" dirty="0" err="1" smtClean="0">
                <a:solidFill>
                  <a:schemeClr val="hlink"/>
                </a:solidFill>
              </a:rPr>
              <a:t>i</a:t>
            </a:r>
            <a:r>
              <a:rPr lang="en-US" sz="2000" b="1" i="1" dirty="0" smtClean="0">
                <a:solidFill>
                  <a:schemeClr val="hlink"/>
                </a:solidFill>
              </a:rPr>
              <a:t>++){</a:t>
            </a:r>
            <a:br>
              <a:rPr lang="en-US" sz="2000" b="1" i="1" dirty="0" smtClean="0">
                <a:solidFill>
                  <a:schemeClr val="hlink"/>
                </a:solidFill>
              </a:rPr>
            </a:br>
            <a:r>
              <a:rPr lang="en-US" sz="2000" b="1" i="1" dirty="0" smtClean="0">
                <a:solidFill>
                  <a:schemeClr val="hlink"/>
                </a:solidFill>
              </a:rPr>
              <a:t>   a[</a:t>
            </a:r>
            <a:r>
              <a:rPr lang="en-US" sz="2000" b="1" i="1" dirty="0" err="1" smtClean="0">
                <a:solidFill>
                  <a:schemeClr val="hlink"/>
                </a:solidFill>
              </a:rPr>
              <a:t>i</a:t>
            </a:r>
            <a:r>
              <a:rPr lang="en-US" sz="2000" b="1" i="1" dirty="0" smtClean="0">
                <a:solidFill>
                  <a:schemeClr val="hlink"/>
                </a:solidFill>
              </a:rPr>
              <a:t>] = a[</a:t>
            </a:r>
            <a:r>
              <a:rPr lang="en-US" sz="2000" b="1" i="1" dirty="0" err="1" smtClean="0">
                <a:solidFill>
                  <a:schemeClr val="hlink"/>
                </a:solidFill>
              </a:rPr>
              <a:t>i</a:t>
            </a:r>
            <a:r>
              <a:rPr lang="en-US" sz="2000" b="1" i="1" dirty="0" smtClean="0">
                <a:solidFill>
                  <a:schemeClr val="hlink"/>
                </a:solidFill>
              </a:rPr>
              <a:t>] + b[</a:t>
            </a:r>
            <a:r>
              <a:rPr lang="en-US" sz="2000" b="1" i="1" dirty="0" err="1" smtClean="0">
                <a:solidFill>
                  <a:schemeClr val="hlink"/>
                </a:solidFill>
              </a:rPr>
              <a:t>i</a:t>
            </a:r>
            <a:r>
              <a:rPr lang="en-US" sz="2000" b="1" i="1" dirty="0" smtClean="0">
                <a:solidFill>
                  <a:schemeClr val="hlink"/>
                </a:solidFill>
              </a:rPr>
              <a:t>];</a:t>
            </a:r>
            <a:br>
              <a:rPr lang="en-US" sz="2000" b="1" i="1" dirty="0" smtClean="0">
                <a:solidFill>
                  <a:schemeClr val="hlink"/>
                </a:solidFill>
              </a:rPr>
            </a:br>
            <a:r>
              <a:rPr lang="en-US" sz="2000" b="1" i="1" dirty="0" smtClean="0">
                <a:solidFill>
                  <a:schemeClr val="hlink"/>
                </a:solidFill>
              </a:rPr>
              <a:t>}</a:t>
            </a:r>
          </a:p>
          <a:p>
            <a:endParaRPr lang="en-US" dirty="0"/>
          </a:p>
        </p:txBody>
      </p:sp>
      <p:sp>
        <p:nvSpPr>
          <p:cNvPr id="6" name="TextBox 5"/>
          <p:cNvSpPr txBox="1"/>
          <p:nvPr/>
        </p:nvSpPr>
        <p:spPr>
          <a:xfrm>
            <a:off x="5638800" y="4191000"/>
            <a:ext cx="3666388" cy="2862322"/>
          </a:xfrm>
          <a:prstGeom prst="rect">
            <a:avLst/>
          </a:prstGeom>
          <a:noFill/>
        </p:spPr>
        <p:txBody>
          <a:bodyPr wrap="none" rtlCol="0">
            <a:spAutoFit/>
          </a:bodyPr>
          <a:lstStyle/>
          <a:p>
            <a:r>
              <a:rPr lang="en-US" sz="2000" dirty="0" err="1" smtClean="0"/>
              <a:t>Vectorized</a:t>
            </a:r>
            <a:r>
              <a:rPr lang="en-US" sz="2000" dirty="0" smtClean="0"/>
              <a:t> loop :</a:t>
            </a:r>
          </a:p>
          <a:p>
            <a:endParaRPr lang="en-US" sz="2000" i="1" dirty="0" smtClean="0">
              <a:solidFill>
                <a:schemeClr val="hlink"/>
              </a:solidFill>
            </a:endParaRPr>
          </a:p>
          <a:p>
            <a:r>
              <a:rPr lang="en-US" sz="2000" b="1" i="1" dirty="0" smtClean="0">
                <a:solidFill>
                  <a:schemeClr val="hlink"/>
                </a:solidFill>
              </a:rPr>
              <a:t>for (</a:t>
            </a:r>
            <a:r>
              <a:rPr lang="en-US" sz="2000" b="1" i="1" dirty="0" err="1" smtClean="0">
                <a:solidFill>
                  <a:schemeClr val="hlink"/>
                </a:solidFill>
              </a:rPr>
              <a:t>i</a:t>
            </a:r>
            <a:r>
              <a:rPr lang="en-US" sz="2000" b="1" i="1" dirty="0" smtClean="0">
                <a:solidFill>
                  <a:schemeClr val="hlink"/>
                </a:solidFill>
              </a:rPr>
              <a:t>=0; </a:t>
            </a:r>
            <a:r>
              <a:rPr lang="en-US" sz="2000" b="1" i="1" dirty="0" err="1" smtClean="0">
                <a:solidFill>
                  <a:schemeClr val="hlink"/>
                </a:solidFill>
              </a:rPr>
              <a:t>i</a:t>
            </a:r>
            <a:r>
              <a:rPr lang="en-US" sz="2000" b="1" i="1" dirty="0" smtClean="0">
                <a:solidFill>
                  <a:schemeClr val="hlink"/>
                </a:solidFill>
              </a:rPr>
              <a:t>&lt;(N-N%</a:t>
            </a:r>
            <a:r>
              <a:rPr lang="en-US" sz="2000" b="1" i="1" dirty="0" smtClean="0">
                <a:solidFill>
                  <a:srgbClr val="DF052F"/>
                </a:solidFill>
              </a:rPr>
              <a:t>VF</a:t>
            </a:r>
            <a:r>
              <a:rPr lang="en-US" sz="2000" b="1" i="1" dirty="0" smtClean="0">
                <a:solidFill>
                  <a:schemeClr val="hlink"/>
                </a:solidFill>
              </a:rPr>
              <a:t>); </a:t>
            </a:r>
            <a:r>
              <a:rPr lang="en-US" sz="2000" b="1" i="1" dirty="0" err="1" smtClean="0">
                <a:solidFill>
                  <a:schemeClr val="hlink"/>
                </a:solidFill>
              </a:rPr>
              <a:t>i</a:t>
            </a:r>
            <a:r>
              <a:rPr lang="en-US" sz="2000" b="1" i="1" dirty="0" smtClean="0">
                <a:solidFill>
                  <a:schemeClr val="hlink"/>
                </a:solidFill>
              </a:rPr>
              <a:t>+=</a:t>
            </a:r>
            <a:r>
              <a:rPr lang="en-US" sz="2000" b="1" i="1" dirty="0" smtClean="0">
                <a:solidFill>
                  <a:srgbClr val="DF052F"/>
                </a:solidFill>
              </a:rPr>
              <a:t>VF</a:t>
            </a:r>
            <a:r>
              <a:rPr lang="en-US" sz="2000" b="1" i="1" dirty="0" smtClean="0">
                <a:solidFill>
                  <a:schemeClr val="hlink"/>
                </a:solidFill>
              </a:rPr>
              <a:t>){</a:t>
            </a:r>
            <a:br>
              <a:rPr lang="en-US" sz="2000" b="1" i="1" dirty="0" smtClean="0">
                <a:solidFill>
                  <a:schemeClr val="hlink"/>
                </a:solidFill>
              </a:rPr>
            </a:br>
            <a:r>
              <a:rPr lang="en-US" sz="2000" b="1" i="1" dirty="0" smtClean="0">
                <a:solidFill>
                  <a:schemeClr val="hlink"/>
                </a:solidFill>
              </a:rPr>
              <a:t>   a[i:i+</a:t>
            </a:r>
            <a:r>
              <a:rPr lang="en-US" sz="2000" b="1" i="1" dirty="0" smtClean="0">
                <a:solidFill>
                  <a:srgbClr val="DF052F"/>
                </a:solidFill>
              </a:rPr>
              <a:t>VF</a:t>
            </a:r>
            <a:r>
              <a:rPr lang="en-US" sz="2000" b="1" i="1" dirty="0" smtClean="0">
                <a:solidFill>
                  <a:schemeClr val="hlink"/>
                </a:solidFill>
              </a:rPr>
              <a:t>] = a[i:i+</a:t>
            </a:r>
            <a:r>
              <a:rPr lang="en-US" sz="2000" b="1" i="1" dirty="0" smtClean="0">
                <a:solidFill>
                  <a:srgbClr val="DF052F"/>
                </a:solidFill>
              </a:rPr>
              <a:t>VF</a:t>
            </a:r>
            <a:r>
              <a:rPr lang="en-US" sz="2000" b="1" i="1" dirty="0" smtClean="0">
                <a:solidFill>
                  <a:schemeClr val="hlink"/>
                </a:solidFill>
              </a:rPr>
              <a:t>] + b[i:i+</a:t>
            </a:r>
            <a:r>
              <a:rPr lang="en-US" sz="2000" b="1" i="1" dirty="0" smtClean="0">
                <a:solidFill>
                  <a:srgbClr val="DF052F"/>
                </a:solidFill>
              </a:rPr>
              <a:t>VF</a:t>
            </a:r>
            <a:r>
              <a:rPr lang="en-US" sz="2000" b="1" i="1" dirty="0" smtClean="0">
                <a:solidFill>
                  <a:schemeClr val="hlink"/>
                </a:solidFill>
              </a:rPr>
              <a:t>];</a:t>
            </a:r>
            <a:br>
              <a:rPr lang="en-US" sz="2000" b="1" i="1" dirty="0" smtClean="0">
                <a:solidFill>
                  <a:schemeClr val="hlink"/>
                </a:solidFill>
              </a:rPr>
            </a:br>
            <a:r>
              <a:rPr lang="en-US" sz="2000" b="1" i="1" dirty="0" smtClean="0">
                <a:solidFill>
                  <a:schemeClr val="hlink"/>
                </a:solidFill>
              </a:rPr>
              <a:t>}</a:t>
            </a:r>
            <a:br>
              <a:rPr lang="en-US" sz="2000" b="1" i="1" dirty="0" smtClean="0">
                <a:solidFill>
                  <a:schemeClr val="hlink"/>
                </a:solidFill>
              </a:rPr>
            </a:br>
            <a:r>
              <a:rPr lang="en-US" sz="2000" b="1" i="1" dirty="0" smtClean="0">
                <a:solidFill>
                  <a:schemeClr val="hlink"/>
                </a:solidFill>
              </a:rPr>
              <a:t/>
            </a:r>
            <a:br>
              <a:rPr lang="en-US" sz="2000" b="1" i="1" dirty="0" smtClean="0">
                <a:solidFill>
                  <a:schemeClr val="hlink"/>
                </a:solidFill>
              </a:rPr>
            </a:br>
            <a:r>
              <a:rPr lang="en-US" sz="2000" b="1" i="1" dirty="0" smtClean="0">
                <a:solidFill>
                  <a:schemeClr val="hlink"/>
                </a:solidFill>
              </a:rPr>
              <a:t>for ( ; </a:t>
            </a:r>
            <a:r>
              <a:rPr lang="en-US" sz="2000" b="1" i="1" dirty="0" err="1" smtClean="0">
                <a:solidFill>
                  <a:schemeClr val="hlink"/>
                </a:solidFill>
              </a:rPr>
              <a:t>i</a:t>
            </a:r>
            <a:r>
              <a:rPr lang="en-US" sz="2000" b="1" i="1" dirty="0" smtClean="0">
                <a:solidFill>
                  <a:schemeClr val="hlink"/>
                </a:solidFill>
              </a:rPr>
              <a:t> &lt; N; </a:t>
            </a:r>
            <a:r>
              <a:rPr lang="en-US" sz="2000" b="1" i="1" dirty="0" err="1" smtClean="0">
                <a:solidFill>
                  <a:schemeClr val="hlink"/>
                </a:solidFill>
              </a:rPr>
              <a:t>i</a:t>
            </a:r>
            <a:r>
              <a:rPr lang="en-US" sz="2000" b="1" i="1" dirty="0" smtClean="0">
                <a:solidFill>
                  <a:schemeClr val="hlink"/>
                </a:solidFill>
              </a:rPr>
              <a:t>++) {</a:t>
            </a:r>
            <a:br>
              <a:rPr lang="en-US" sz="2000" b="1" i="1" dirty="0" smtClean="0">
                <a:solidFill>
                  <a:schemeClr val="hlink"/>
                </a:solidFill>
              </a:rPr>
            </a:br>
            <a:r>
              <a:rPr lang="en-US" sz="2000" b="1" i="1" dirty="0" smtClean="0">
                <a:solidFill>
                  <a:schemeClr val="hlink"/>
                </a:solidFill>
              </a:rPr>
              <a:t>   a[</a:t>
            </a:r>
            <a:r>
              <a:rPr lang="en-US" sz="2000" b="1" i="1" dirty="0" err="1" smtClean="0">
                <a:solidFill>
                  <a:schemeClr val="hlink"/>
                </a:solidFill>
              </a:rPr>
              <a:t>i</a:t>
            </a:r>
            <a:r>
              <a:rPr lang="en-US" sz="2000" b="1" i="1" dirty="0" smtClean="0">
                <a:solidFill>
                  <a:schemeClr val="hlink"/>
                </a:solidFill>
              </a:rPr>
              <a:t>] = a[</a:t>
            </a:r>
            <a:r>
              <a:rPr lang="en-US" sz="2000" b="1" i="1" dirty="0" err="1" smtClean="0">
                <a:solidFill>
                  <a:schemeClr val="hlink"/>
                </a:solidFill>
              </a:rPr>
              <a:t>i</a:t>
            </a:r>
            <a:r>
              <a:rPr lang="en-US" sz="2000" b="1" i="1" dirty="0" smtClean="0">
                <a:solidFill>
                  <a:schemeClr val="hlink"/>
                </a:solidFill>
              </a:rPr>
              <a:t>] + b[</a:t>
            </a:r>
            <a:r>
              <a:rPr lang="en-US" sz="2000" b="1" i="1" dirty="0" err="1" smtClean="0">
                <a:solidFill>
                  <a:schemeClr val="hlink"/>
                </a:solidFill>
              </a:rPr>
              <a:t>i</a:t>
            </a:r>
            <a:r>
              <a:rPr lang="en-US" sz="2000" b="1" i="1" dirty="0" smtClean="0">
                <a:solidFill>
                  <a:schemeClr val="hlink"/>
                </a:solidFill>
              </a:rPr>
              <a:t>];</a:t>
            </a:r>
            <a:br>
              <a:rPr lang="en-US" sz="2000" b="1" i="1" dirty="0" smtClean="0">
                <a:solidFill>
                  <a:schemeClr val="hlink"/>
                </a:solidFill>
              </a:rPr>
            </a:br>
            <a:r>
              <a:rPr lang="en-US" sz="2000" b="1" i="1" dirty="0" smtClean="0">
                <a:solidFill>
                  <a:schemeClr val="hlink"/>
                </a:solidFill>
              </a:rPr>
              <a:t>}</a:t>
            </a:r>
            <a:endParaRPr lang="en-US" sz="2000" b="1" dirty="0"/>
          </a:p>
        </p:txBody>
      </p:sp>
      <p:sp>
        <p:nvSpPr>
          <p:cNvPr id="7" name="Rectangle 6"/>
          <p:cNvSpPr/>
          <p:nvPr/>
        </p:nvSpPr>
        <p:spPr>
          <a:xfrm>
            <a:off x="5562600" y="4267200"/>
            <a:ext cx="3581400" cy="3048000"/>
          </a:xfrm>
          <a:prstGeom prst="rect">
            <a:avLst/>
          </a:prstGeom>
          <a:solidFill>
            <a:schemeClr val="accent1">
              <a:alpha val="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62000" y="5029200"/>
            <a:ext cx="3276600" cy="1828800"/>
          </a:xfrm>
          <a:prstGeom prst="rect">
            <a:avLst/>
          </a:prstGeom>
          <a:solidFill>
            <a:schemeClr val="accent1">
              <a:alpha val="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772400" cy="914400"/>
          </a:xfrm>
        </p:spPr>
        <p:txBody>
          <a:bodyPr/>
          <a:lstStyle/>
          <a:p>
            <a:pPr lvl="0"/>
            <a:r>
              <a:rPr lang="en-US" dirty="0" smtClean="0"/>
              <a:t>Classic loop </a:t>
            </a:r>
            <a:r>
              <a:rPr lang="en-US" dirty="0" err="1" smtClean="0"/>
              <a:t>vectorizer</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a:xfrm>
            <a:off x="153988" y="6423025"/>
            <a:ext cx="628650" cy="320675"/>
          </a:xfrm>
        </p:spPr>
        <p:txBody>
          <a:bodyPr/>
          <a:lstStyle/>
          <a:p>
            <a:fld id="{301D43A8-5841-42A1-841E-31D8916FC17F}" type="slidenum">
              <a:rPr lang="he-IL" altLang="en-US"/>
              <a:pPr/>
              <a:t>42</a:t>
            </a:fld>
            <a:endParaRPr lang="en-US" altLang="en-US"/>
          </a:p>
        </p:txBody>
      </p:sp>
      <p:sp>
        <p:nvSpPr>
          <p:cNvPr id="5" name="Rectangle 2"/>
          <p:cNvSpPr txBox="1">
            <a:spLocks noChangeArrowheads="1"/>
          </p:cNvSpPr>
          <p:nvPr/>
        </p:nvSpPr>
        <p:spPr>
          <a:xfrm>
            <a:off x="2124075" y="692150"/>
            <a:ext cx="3892550" cy="4699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150" normalizeH="0" baseline="0" noProof="0" dirty="0">
              <a:ln>
                <a:noFill/>
              </a:ln>
              <a:solidFill>
                <a:schemeClr val="tx2">
                  <a:satMod val="200000"/>
                </a:schemeClr>
              </a:solidFill>
              <a:effectLst>
                <a:outerShdw blurRad="50800" dist="50800" dir="2700000" algn="tl" rotWithShape="0">
                  <a:srgbClr val="000000">
                    <a:alpha val="43137"/>
                  </a:srgbClr>
                </a:outerShdw>
              </a:effectLst>
              <a:uLnTx/>
              <a:uFillTx/>
              <a:latin typeface="+mj-lt"/>
              <a:ea typeface="+mj-ea"/>
              <a:cs typeface="+mj-cs"/>
            </a:endParaRPr>
          </a:p>
        </p:txBody>
      </p:sp>
      <p:sp>
        <p:nvSpPr>
          <p:cNvPr id="6" name="Text Box 3"/>
          <p:cNvSpPr txBox="1">
            <a:spLocks noChangeArrowheads="1"/>
          </p:cNvSpPr>
          <p:nvPr/>
        </p:nvSpPr>
        <p:spPr bwMode="auto">
          <a:xfrm>
            <a:off x="684213" y="2420938"/>
            <a:ext cx="3024187" cy="406400"/>
          </a:xfrm>
          <a:prstGeom prst="rect">
            <a:avLst/>
          </a:prstGeom>
          <a:noFill/>
          <a:ln w="9525" algn="ctr">
            <a:solidFill>
              <a:schemeClr val="tx1"/>
            </a:solidFill>
            <a:miter lim="800000"/>
            <a:headEnd/>
            <a:tailEnd/>
          </a:ln>
          <a:effectLst/>
        </p:spPr>
        <p:txBody>
          <a:bodyPr>
            <a:spAutoFit/>
          </a:bodyPr>
          <a:lstStyle/>
          <a:p>
            <a:pPr marL="400050" indent="-400050" algn="ctr">
              <a:spcBef>
                <a:spcPct val="50000"/>
              </a:spcBef>
            </a:pPr>
            <a:r>
              <a:rPr lang="en-US" b="0"/>
              <a:t>dependence graph</a:t>
            </a:r>
          </a:p>
        </p:txBody>
      </p:sp>
      <p:sp>
        <p:nvSpPr>
          <p:cNvPr id="7" name="Text Box 4"/>
          <p:cNvSpPr txBox="1">
            <a:spLocks noChangeArrowheads="1"/>
          </p:cNvSpPr>
          <p:nvPr/>
        </p:nvSpPr>
        <p:spPr bwMode="auto">
          <a:xfrm>
            <a:off x="5148263" y="2420938"/>
            <a:ext cx="3565525" cy="2814637"/>
          </a:xfrm>
          <a:prstGeom prst="rect">
            <a:avLst/>
          </a:prstGeom>
          <a:noFill/>
          <a:ln w="9525" algn="ctr">
            <a:solidFill>
              <a:schemeClr val="tx1"/>
            </a:solidFill>
            <a:miter lim="800000"/>
            <a:headEnd/>
            <a:tailEnd/>
          </a:ln>
          <a:effectLst/>
        </p:spPr>
        <p:txBody>
          <a:bodyPr>
            <a:spAutoFit/>
          </a:bodyPr>
          <a:lstStyle/>
          <a:p>
            <a:pPr marL="400050" indent="-400050">
              <a:lnSpc>
                <a:spcPct val="70000"/>
              </a:lnSpc>
              <a:spcBef>
                <a:spcPct val="50000"/>
              </a:spcBef>
            </a:pPr>
            <a:r>
              <a:rPr lang="en-US" b="0"/>
              <a:t>int exist_dep(ref1, ref2, Loop)</a:t>
            </a:r>
          </a:p>
          <a:p>
            <a:pPr marL="400050" indent="-400050">
              <a:lnSpc>
                <a:spcPct val="70000"/>
              </a:lnSpc>
              <a:spcBef>
                <a:spcPct val="50000"/>
              </a:spcBef>
              <a:buFont typeface="Wingdings 2" pitchFamily="18" charset="2"/>
              <a:buChar char="³"/>
            </a:pPr>
            <a:r>
              <a:rPr lang="en-US" b="0"/>
              <a:t>Separable Subscript tests</a:t>
            </a:r>
          </a:p>
          <a:p>
            <a:pPr lvl="1">
              <a:lnSpc>
                <a:spcPct val="70000"/>
              </a:lnSpc>
              <a:spcBef>
                <a:spcPct val="50000"/>
              </a:spcBef>
              <a:buFont typeface="Wingdings 2" pitchFamily="18" charset="2"/>
              <a:buChar char="³"/>
            </a:pPr>
            <a:r>
              <a:rPr lang="en-US" b="0"/>
              <a:t> </a:t>
            </a:r>
            <a:r>
              <a:rPr lang="en-US">
                <a:solidFill>
                  <a:srgbClr val="DF052F"/>
                </a:solidFill>
              </a:rPr>
              <a:t>Z</a:t>
            </a:r>
            <a:r>
              <a:rPr lang="en-US" sz="1600" b="0"/>
              <a:t>ero</a:t>
            </a:r>
            <a:r>
              <a:rPr lang="en-US">
                <a:solidFill>
                  <a:srgbClr val="DF052F"/>
                </a:solidFill>
              </a:rPr>
              <a:t>I</a:t>
            </a:r>
            <a:r>
              <a:rPr lang="en-US" sz="1600" b="0"/>
              <a:t>ndex</a:t>
            </a:r>
            <a:r>
              <a:rPr lang="en-US">
                <a:solidFill>
                  <a:srgbClr val="DF052F"/>
                </a:solidFill>
              </a:rPr>
              <a:t>V</a:t>
            </a:r>
            <a:r>
              <a:rPr lang="en-US" sz="1600" b="0"/>
              <a:t>ar</a:t>
            </a:r>
          </a:p>
          <a:p>
            <a:pPr lvl="1">
              <a:lnSpc>
                <a:spcPct val="70000"/>
              </a:lnSpc>
              <a:spcBef>
                <a:spcPct val="50000"/>
              </a:spcBef>
              <a:buFont typeface="Wingdings 2" pitchFamily="18" charset="2"/>
              <a:buChar char="³"/>
            </a:pPr>
            <a:r>
              <a:rPr lang="en-US">
                <a:solidFill>
                  <a:schemeClr val="hlink"/>
                </a:solidFill>
              </a:rPr>
              <a:t>S</a:t>
            </a:r>
            <a:r>
              <a:rPr lang="en-US" sz="1600" b="0"/>
              <a:t>ingle</a:t>
            </a:r>
            <a:r>
              <a:rPr lang="en-US">
                <a:solidFill>
                  <a:schemeClr val="hlink"/>
                </a:solidFill>
              </a:rPr>
              <a:t>I</a:t>
            </a:r>
            <a:r>
              <a:rPr lang="en-US" sz="1600" b="0"/>
              <a:t>ndex</a:t>
            </a:r>
            <a:r>
              <a:rPr lang="en-US">
                <a:solidFill>
                  <a:schemeClr val="hlink"/>
                </a:solidFill>
              </a:rPr>
              <a:t>V</a:t>
            </a:r>
            <a:r>
              <a:rPr lang="en-US" sz="1600" b="0"/>
              <a:t>ar</a:t>
            </a:r>
          </a:p>
          <a:p>
            <a:pPr lvl="1">
              <a:lnSpc>
                <a:spcPct val="70000"/>
              </a:lnSpc>
              <a:spcBef>
                <a:spcPct val="50000"/>
              </a:spcBef>
              <a:buFont typeface="Wingdings 2" pitchFamily="18" charset="2"/>
              <a:buChar char="³"/>
            </a:pPr>
            <a:r>
              <a:rPr lang="en-US">
                <a:solidFill>
                  <a:schemeClr val="tx2"/>
                </a:solidFill>
              </a:rPr>
              <a:t>M</a:t>
            </a:r>
            <a:r>
              <a:rPr lang="en-US" sz="1600" b="0"/>
              <a:t>ultiple</a:t>
            </a:r>
            <a:r>
              <a:rPr lang="en-US">
                <a:solidFill>
                  <a:schemeClr val="tx2"/>
                </a:solidFill>
              </a:rPr>
              <a:t>I</a:t>
            </a:r>
            <a:r>
              <a:rPr lang="en-US" sz="1600" b="0"/>
              <a:t>ndex</a:t>
            </a:r>
            <a:r>
              <a:rPr lang="en-US">
                <a:solidFill>
                  <a:schemeClr val="tx2"/>
                </a:solidFill>
              </a:rPr>
              <a:t>V</a:t>
            </a:r>
            <a:r>
              <a:rPr lang="en-US" sz="1600" b="0"/>
              <a:t>ar </a:t>
            </a:r>
            <a:br>
              <a:rPr lang="en-US" sz="1600" b="0"/>
            </a:br>
            <a:r>
              <a:rPr lang="en-US" sz="1600" b="0"/>
              <a:t>                     (GCD, Banerjee...)</a:t>
            </a:r>
          </a:p>
          <a:p>
            <a:pPr marL="400050" indent="-400050">
              <a:lnSpc>
                <a:spcPct val="70000"/>
              </a:lnSpc>
              <a:spcBef>
                <a:spcPct val="50000"/>
              </a:spcBef>
              <a:buFont typeface="Wingdings 2" pitchFamily="18" charset="2"/>
              <a:buChar char="³"/>
            </a:pPr>
            <a:r>
              <a:rPr lang="en-US" b="0"/>
              <a:t>Coupled Subscript tests</a:t>
            </a:r>
            <a:br>
              <a:rPr lang="en-US" b="0"/>
            </a:br>
            <a:r>
              <a:rPr lang="en-US" b="0"/>
              <a:t>       </a:t>
            </a:r>
            <a:r>
              <a:rPr lang="en-US" sz="1600" b="0"/>
              <a:t>(Gamma, Delta, Omega…)</a:t>
            </a:r>
          </a:p>
        </p:txBody>
      </p:sp>
      <p:sp>
        <p:nvSpPr>
          <p:cNvPr id="8" name="Text Box 5"/>
          <p:cNvSpPr txBox="1">
            <a:spLocks noChangeArrowheads="1"/>
          </p:cNvSpPr>
          <p:nvPr/>
        </p:nvSpPr>
        <p:spPr bwMode="auto">
          <a:xfrm>
            <a:off x="684213" y="2997200"/>
            <a:ext cx="3024187" cy="3348038"/>
          </a:xfrm>
          <a:prstGeom prst="rect">
            <a:avLst/>
          </a:prstGeom>
          <a:noFill/>
          <a:ln w="9525" algn="ctr">
            <a:solidFill>
              <a:schemeClr val="tx1"/>
            </a:solidFill>
            <a:miter lim="800000"/>
            <a:headEnd/>
            <a:tailEnd/>
          </a:ln>
          <a:effectLst/>
        </p:spPr>
        <p:txBody>
          <a:bodyPr>
            <a:spAutoFit/>
          </a:bodyPr>
          <a:lstStyle/>
          <a:p>
            <a:pPr marL="400050" indent="-400050">
              <a:lnSpc>
                <a:spcPct val="50000"/>
              </a:lnSpc>
              <a:spcBef>
                <a:spcPct val="50000"/>
              </a:spcBef>
              <a:buFont typeface="Wingdings 2" pitchFamily="18" charset="2"/>
              <a:buChar char="³"/>
            </a:pPr>
            <a:r>
              <a:rPr lang="en-US" b="0"/>
              <a:t>find SCCs</a:t>
            </a:r>
          </a:p>
          <a:p>
            <a:pPr marL="400050" indent="-400050">
              <a:lnSpc>
                <a:spcPct val="50000"/>
              </a:lnSpc>
              <a:spcBef>
                <a:spcPct val="50000"/>
              </a:spcBef>
              <a:buFont typeface="Wingdings 2" pitchFamily="18" charset="2"/>
              <a:buChar char="³"/>
            </a:pPr>
            <a:r>
              <a:rPr lang="en-US" b="0"/>
              <a:t>reduce graph</a:t>
            </a:r>
          </a:p>
          <a:p>
            <a:pPr marL="400050" indent="-400050">
              <a:lnSpc>
                <a:spcPct val="50000"/>
              </a:lnSpc>
              <a:spcBef>
                <a:spcPct val="50000"/>
              </a:spcBef>
              <a:buFont typeface="Wingdings 2" pitchFamily="18" charset="2"/>
              <a:buChar char="³"/>
            </a:pPr>
            <a:r>
              <a:rPr lang="en-US" b="0"/>
              <a:t>topological sort</a:t>
            </a:r>
          </a:p>
          <a:p>
            <a:pPr marL="400050" indent="-400050">
              <a:lnSpc>
                <a:spcPct val="50000"/>
              </a:lnSpc>
              <a:spcBef>
                <a:spcPct val="50000"/>
              </a:spcBef>
              <a:buFont typeface="Wingdings 2" pitchFamily="18" charset="2"/>
              <a:buChar char="³"/>
            </a:pPr>
            <a:r>
              <a:rPr lang="en-US" sz="1600" b="0"/>
              <a:t>for all nodes:</a:t>
            </a:r>
          </a:p>
          <a:p>
            <a:pPr lvl="1">
              <a:lnSpc>
                <a:spcPct val="50000"/>
              </a:lnSpc>
              <a:spcBef>
                <a:spcPct val="50000"/>
              </a:spcBef>
              <a:buFont typeface="Wingdings 2" pitchFamily="18" charset="2"/>
              <a:buChar char="³"/>
            </a:pPr>
            <a:r>
              <a:rPr lang="en-US" b="0"/>
              <a:t> </a:t>
            </a:r>
            <a:r>
              <a:rPr lang="en-US"/>
              <a:t>Cyclic</a:t>
            </a:r>
            <a:r>
              <a:rPr lang="en-US" b="0"/>
              <a:t>:</a:t>
            </a:r>
            <a:br>
              <a:rPr lang="en-US" b="0"/>
            </a:br>
            <a:r>
              <a:rPr lang="en-US" b="0"/>
              <a:t/>
            </a:r>
            <a:br>
              <a:rPr lang="en-US" b="0"/>
            </a:br>
            <a:r>
              <a:rPr lang="en-US" b="0"/>
              <a:t>     keep sequential loop for this nest.</a:t>
            </a:r>
            <a:r>
              <a:rPr lang="en-US" sz="1800" b="0"/>
              <a:t> </a:t>
            </a:r>
          </a:p>
          <a:p>
            <a:pPr lvl="1">
              <a:lnSpc>
                <a:spcPct val="50000"/>
              </a:lnSpc>
              <a:spcBef>
                <a:spcPct val="50000"/>
              </a:spcBef>
              <a:buFont typeface="Wingdings 2" pitchFamily="18" charset="2"/>
              <a:buChar char="³"/>
            </a:pPr>
            <a:r>
              <a:rPr lang="en-US" sz="1800" b="0"/>
              <a:t> </a:t>
            </a:r>
            <a:r>
              <a:rPr lang="en-US"/>
              <a:t>non Cyclic</a:t>
            </a:r>
            <a:r>
              <a:rPr lang="en-US" b="0"/>
              <a:t>:</a:t>
            </a:r>
            <a:br>
              <a:rPr lang="en-US" b="0"/>
            </a:br>
            <a:endParaRPr lang="en-US" b="0"/>
          </a:p>
          <a:p>
            <a:pPr lvl="1">
              <a:lnSpc>
                <a:spcPct val="50000"/>
              </a:lnSpc>
              <a:spcBef>
                <a:spcPct val="50000"/>
              </a:spcBef>
              <a:buFont typeface="Wingdings 2" pitchFamily="18" charset="2"/>
              <a:buChar char="³"/>
            </a:pPr>
            <a:endParaRPr lang="en-US" b="0"/>
          </a:p>
          <a:p>
            <a:pPr lvl="1">
              <a:lnSpc>
                <a:spcPct val="50000"/>
              </a:lnSpc>
              <a:spcBef>
                <a:spcPct val="50000"/>
              </a:spcBef>
            </a:pPr>
            <a:r>
              <a:rPr lang="en-US" b="0"/>
              <a:t> </a:t>
            </a:r>
          </a:p>
        </p:txBody>
      </p:sp>
      <p:cxnSp>
        <p:nvCxnSpPr>
          <p:cNvPr id="9" name="AutoShape 6"/>
          <p:cNvCxnSpPr>
            <a:cxnSpLocks noChangeShapeType="1"/>
            <a:stCxn id="6" idx="2"/>
            <a:endCxn id="8" idx="0"/>
          </p:cNvCxnSpPr>
          <p:nvPr/>
        </p:nvCxnSpPr>
        <p:spPr bwMode="auto">
          <a:xfrm>
            <a:off x="2197100" y="2827338"/>
            <a:ext cx="0" cy="169862"/>
          </a:xfrm>
          <a:prstGeom prst="straightConnector1">
            <a:avLst/>
          </a:prstGeom>
          <a:noFill/>
          <a:ln w="9525">
            <a:solidFill>
              <a:schemeClr val="tx1"/>
            </a:solidFill>
            <a:round/>
            <a:headEnd/>
            <a:tailEnd type="triangle" w="med" len="med"/>
          </a:ln>
          <a:effectLst/>
        </p:spPr>
      </p:cxnSp>
      <p:cxnSp>
        <p:nvCxnSpPr>
          <p:cNvPr id="10" name="AutoShape 7"/>
          <p:cNvCxnSpPr>
            <a:cxnSpLocks noChangeShapeType="1"/>
            <a:stCxn id="15" idx="2"/>
            <a:endCxn id="6" idx="3"/>
          </p:cNvCxnSpPr>
          <p:nvPr/>
        </p:nvCxnSpPr>
        <p:spPr bwMode="auto">
          <a:xfrm rot="5400000">
            <a:off x="3913188" y="1928812"/>
            <a:ext cx="490538" cy="900113"/>
          </a:xfrm>
          <a:prstGeom prst="bentConnector2">
            <a:avLst/>
          </a:prstGeom>
          <a:noFill/>
          <a:ln w="9525">
            <a:solidFill>
              <a:schemeClr val="tx1"/>
            </a:solidFill>
            <a:miter lim="800000"/>
            <a:headEnd/>
            <a:tailEnd type="triangle" w="med" len="med"/>
          </a:ln>
          <a:effectLst/>
        </p:spPr>
      </p:cxnSp>
      <p:cxnSp>
        <p:nvCxnSpPr>
          <p:cNvPr id="11" name="AutoShape 8"/>
          <p:cNvCxnSpPr>
            <a:cxnSpLocks noChangeShapeType="1"/>
            <a:stCxn id="7" idx="0"/>
            <a:endCxn id="14" idx="3"/>
          </p:cNvCxnSpPr>
          <p:nvPr/>
        </p:nvCxnSpPr>
        <p:spPr bwMode="auto">
          <a:xfrm rot="5400000" flipH="1">
            <a:off x="6044407" y="1534319"/>
            <a:ext cx="603250" cy="1169987"/>
          </a:xfrm>
          <a:prstGeom prst="bentConnector2">
            <a:avLst/>
          </a:prstGeom>
          <a:noFill/>
          <a:ln w="9525">
            <a:solidFill>
              <a:schemeClr val="tx1"/>
            </a:solidFill>
            <a:miter lim="800000"/>
            <a:headEnd/>
            <a:tailEnd type="triangle" w="med" len="med"/>
          </a:ln>
          <a:effectLst/>
        </p:spPr>
      </p:cxnSp>
      <p:grpSp>
        <p:nvGrpSpPr>
          <p:cNvPr id="12" name="Group 9"/>
          <p:cNvGrpSpPr>
            <a:grpSpLocks/>
          </p:cNvGrpSpPr>
          <p:nvPr/>
        </p:nvGrpSpPr>
        <p:grpSpPr bwMode="auto">
          <a:xfrm>
            <a:off x="3203575" y="1196975"/>
            <a:ext cx="2808288" cy="936625"/>
            <a:chOff x="2018" y="754"/>
            <a:chExt cx="1769" cy="590"/>
          </a:xfrm>
        </p:grpSpPr>
        <p:sp>
          <p:nvSpPr>
            <p:cNvPr id="13" name="Text Box 10"/>
            <p:cNvSpPr txBox="1">
              <a:spLocks noChangeArrowheads="1"/>
            </p:cNvSpPr>
            <p:nvPr/>
          </p:nvSpPr>
          <p:spPr bwMode="auto">
            <a:xfrm>
              <a:off x="2018" y="754"/>
              <a:ext cx="1746" cy="250"/>
            </a:xfrm>
            <a:prstGeom prst="rect">
              <a:avLst/>
            </a:prstGeom>
            <a:noFill/>
            <a:ln w="9525" algn="ctr">
              <a:noFill/>
              <a:miter lim="800000"/>
              <a:headEnd/>
              <a:tailEnd/>
            </a:ln>
            <a:effectLst/>
          </p:spPr>
          <p:txBody>
            <a:bodyPr>
              <a:spAutoFit/>
            </a:bodyPr>
            <a:lstStyle/>
            <a:p>
              <a:pPr marL="400050" indent="-400050" algn="ctr">
                <a:spcBef>
                  <a:spcPct val="50000"/>
                </a:spcBef>
              </a:pPr>
              <a:r>
                <a:rPr lang="en-US" b="0"/>
                <a:t>data dependence tests</a:t>
              </a:r>
            </a:p>
          </p:txBody>
        </p:sp>
        <p:sp>
          <p:nvSpPr>
            <p:cNvPr id="14" name="Text Box 11"/>
            <p:cNvSpPr txBox="1">
              <a:spLocks noChangeArrowheads="1"/>
            </p:cNvSpPr>
            <p:nvPr/>
          </p:nvSpPr>
          <p:spPr bwMode="auto">
            <a:xfrm>
              <a:off x="2200" y="1026"/>
              <a:ext cx="1429" cy="237"/>
            </a:xfrm>
            <a:prstGeom prst="rect">
              <a:avLst/>
            </a:prstGeom>
            <a:noFill/>
            <a:ln w="9525" algn="ctr">
              <a:solidFill>
                <a:schemeClr val="tx1"/>
              </a:solidFill>
              <a:miter lim="800000"/>
              <a:headEnd/>
              <a:tailEnd/>
            </a:ln>
            <a:effectLst/>
          </p:spPr>
          <p:txBody>
            <a:bodyPr>
              <a:spAutoFit/>
            </a:bodyPr>
            <a:lstStyle/>
            <a:p>
              <a:pPr marL="400050" indent="-400050">
                <a:spcBef>
                  <a:spcPct val="50000"/>
                </a:spcBef>
              </a:pPr>
              <a:r>
                <a:rPr lang="en-US" sz="1800" b="0"/>
                <a:t>array dependences</a:t>
              </a:r>
            </a:p>
          </p:txBody>
        </p:sp>
        <p:sp>
          <p:nvSpPr>
            <p:cNvPr id="15" name="Rectangle 12"/>
            <p:cNvSpPr>
              <a:spLocks noChangeArrowheads="1"/>
            </p:cNvSpPr>
            <p:nvPr/>
          </p:nvSpPr>
          <p:spPr bwMode="auto">
            <a:xfrm>
              <a:off x="2018" y="754"/>
              <a:ext cx="1769" cy="590"/>
            </a:xfrm>
            <a:prstGeom prst="rect">
              <a:avLst/>
            </a:prstGeom>
            <a:noFill/>
            <a:ln w="9525" algn="ctr">
              <a:solidFill>
                <a:schemeClr val="tx1"/>
              </a:solidFill>
              <a:miter lim="800000"/>
              <a:headEnd/>
              <a:tailEnd/>
            </a:ln>
            <a:effectLst/>
          </p:spPr>
          <p:txBody>
            <a:bodyPr wrap="none" anchor="ctr"/>
            <a:lstStyle/>
            <a:p>
              <a:endParaRPr lang="en-US"/>
            </a:p>
          </p:txBody>
        </p:sp>
      </p:grpSp>
      <p:sp>
        <p:nvSpPr>
          <p:cNvPr id="16" name="Text Box 13"/>
          <p:cNvSpPr txBox="1">
            <a:spLocks noChangeArrowheads="1"/>
          </p:cNvSpPr>
          <p:nvPr/>
        </p:nvSpPr>
        <p:spPr bwMode="auto">
          <a:xfrm>
            <a:off x="4284663" y="4868863"/>
            <a:ext cx="3600450" cy="1225550"/>
          </a:xfrm>
          <a:prstGeom prst="rect">
            <a:avLst/>
          </a:prstGeom>
          <a:noFill/>
          <a:ln w="9525" algn="ctr">
            <a:noFill/>
            <a:miter lim="800000"/>
            <a:headEnd/>
            <a:tailEnd/>
          </a:ln>
          <a:effectLst/>
        </p:spPr>
        <p:txBody>
          <a:bodyPr>
            <a:spAutoFit/>
          </a:bodyPr>
          <a:lstStyle/>
          <a:p>
            <a:pPr marL="400050" indent="-400050">
              <a:lnSpc>
                <a:spcPct val="50000"/>
              </a:lnSpc>
              <a:spcBef>
                <a:spcPct val="50000"/>
              </a:spcBef>
            </a:pPr>
            <a:r>
              <a:rPr lang="en-US" sz="1800"/>
              <a:t>for i</a:t>
            </a:r>
          </a:p>
          <a:p>
            <a:pPr marL="400050" indent="-400050">
              <a:lnSpc>
                <a:spcPct val="50000"/>
              </a:lnSpc>
              <a:spcBef>
                <a:spcPct val="50000"/>
              </a:spcBef>
            </a:pPr>
            <a:r>
              <a:rPr lang="en-US" sz="1800"/>
              <a:t>   for j</a:t>
            </a:r>
          </a:p>
          <a:p>
            <a:pPr marL="400050" indent="-400050">
              <a:lnSpc>
                <a:spcPct val="50000"/>
              </a:lnSpc>
              <a:spcBef>
                <a:spcPct val="50000"/>
              </a:spcBef>
            </a:pPr>
            <a:r>
              <a:rPr lang="en-US" sz="1800"/>
              <a:t>      for k</a:t>
            </a:r>
          </a:p>
          <a:p>
            <a:pPr marL="400050" indent="-400050">
              <a:lnSpc>
                <a:spcPct val="50000"/>
              </a:lnSpc>
              <a:spcBef>
                <a:spcPct val="50000"/>
              </a:spcBef>
            </a:pPr>
            <a:r>
              <a:rPr lang="en-US" sz="1800"/>
              <a:t>         A</a:t>
            </a:r>
            <a:r>
              <a:rPr lang="en-US" sz="1800">
                <a:solidFill>
                  <a:srgbClr val="DF052F"/>
                </a:solidFill>
              </a:rPr>
              <a:t>[5] </a:t>
            </a:r>
            <a:r>
              <a:rPr lang="en-US" sz="1800">
                <a:solidFill>
                  <a:schemeClr val="hlink"/>
                </a:solidFill>
              </a:rPr>
              <a:t>[i+1] </a:t>
            </a:r>
            <a:r>
              <a:rPr lang="en-US" sz="1800">
                <a:solidFill>
                  <a:schemeClr val="tx2"/>
                </a:solidFill>
              </a:rPr>
              <a:t>[</a:t>
            </a:r>
            <a:r>
              <a:rPr lang="en-US" sz="1800"/>
              <a:t> </a:t>
            </a:r>
            <a:r>
              <a:rPr lang="en-US" sz="1800">
                <a:solidFill>
                  <a:schemeClr val="tx2"/>
                </a:solidFill>
              </a:rPr>
              <a:t>j]</a:t>
            </a:r>
            <a:r>
              <a:rPr lang="en-US" sz="1800"/>
              <a:t> =  A</a:t>
            </a:r>
            <a:r>
              <a:rPr lang="en-US" sz="1800">
                <a:solidFill>
                  <a:srgbClr val="DF052F"/>
                </a:solidFill>
              </a:rPr>
              <a:t>[N] </a:t>
            </a:r>
            <a:r>
              <a:rPr lang="en-US" sz="1800">
                <a:solidFill>
                  <a:schemeClr val="hlink"/>
                </a:solidFill>
              </a:rPr>
              <a:t>[i] </a:t>
            </a:r>
            <a:r>
              <a:rPr lang="en-US" sz="1800">
                <a:solidFill>
                  <a:schemeClr val="tx2"/>
                </a:solidFill>
              </a:rPr>
              <a:t>[k]</a:t>
            </a:r>
          </a:p>
        </p:txBody>
      </p:sp>
      <p:sp>
        <p:nvSpPr>
          <p:cNvPr id="17" name="Text Box 14"/>
          <p:cNvSpPr txBox="1">
            <a:spLocks noChangeArrowheads="1"/>
          </p:cNvSpPr>
          <p:nvPr/>
        </p:nvSpPr>
        <p:spPr bwMode="auto">
          <a:xfrm>
            <a:off x="4284663" y="4868863"/>
            <a:ext cx="3600450" cy="1225550"/>
          </a:xfrm>
          <a:prstGeom prst="rect">
            <a:avLst/>
          </a:prstGeom>
          <a:noFill/>
          <a:ln w="9525" algn="ctr">
            <a:noFill/>
            <a:miter lim="800000"/>
            <a:headEnd/>
            <a:tailEnd/>
          </a:ln>
          <a:effectLst/>
        </p:spPr>
        <p:txBody>
          <a:bodyPr>
            <a:spAutoFit/>
          </a:bodyPr>
          <a:lstStyle/>
          <a:p>
            <a:pPr marL="400050" indent="-400050">
              <a:lnSpc>
                <a:spcPct val="50000"/>
              </a:lnSpc>
              <a:spcBef>
                <a:spcPct val="50000"/>
              </a:spcBef>
            </a:pPr>
            <a:r>
              <a:rPr lang="en-US" sz="1800"/>
              <a:t>for i</a:t>
            </a:r>
          </a:p>
          <a:p>
            <a:pPr marL="400050" indent="-400050">
              <a:lnSpc>
                <a:spcPct val="50000"/>
              </a:lnSpc>
              <a:spcBef>
                <a:spcPct val="50000"/>
              </a:spcBef>
            </a:pPr>
            <a:r>
              <a:rPr lang="en-US" sz="1800"/>
              <a:t>   for j</a:t>
            </a:r>
          </a:p>
          <a:p>
            <a:pPr marL="400050" indent="-400050">
              <a:lnSpc>
                <a:spcPct val="50000"/>
              </a:lnSpc>
              <a:spcBef>
                <a:spcPct val="50000"/>
              </a:spcBef>
            </a:pPr>
            <a:r>
              <a:rPr lang="en-US" sz="1800"/>
              <a:t>      for k</a:t>
            </a:r>
          </a:p>
          <a:p>
            <a:pPr marL="400050" indent="-400050">
              <a:lnSpc>
                <a:spcPct val="50000"/>
              </a:lnSpc>
              <a:spcBef>
                <a:spcPct val="50000"/>
              </a:spcBef>
            </a:pPr>
            <a:r>
              <a:rPr lang="en-US" sz="1800"/>
              <a:t>         A</a:t>
            </a:r>
            <a:r>
              <a:rPr lang="en-US" sz="1800">
                <a:solidFill>
                  <a:srgbClr val="DF052F"/>
                </a:solidFill>
              </a:rPr>
              <a:t>[5] </a:t>
            </a:r>
            <a:r>
              <a:rPr lang="en-US" sz="1800">
                <a:solidFill>
                  <a:schemeClr val="hlink"/>
                </a:solidFill>
              </a:rPr>
              <a:t>[i+1] </a:t>
            </a:r>
            <a:r>
              <a:rPr lang="en-US" sz="1800">
                <a:solidFill>
                  <a:schemeClr val="tx2"/>
                </a:solidFill>
              </a:rPr>
              <a:t>[</a:t>
            </a:r>
            <a:r>
              <a:rPr lang="en-US" sz="1800"/>
              <a:t> </a:t>
            </a:r>
            <a:r>
              <a:rPr lang="en-US" sz="1800">
                <a:solidFill>
                  <a:schemeClr val="tx2"/>
                </a:solidFill>
              </a:rPr>
              <a:t>i]</a:t>
            </a:r>
            <a:r>
              <a:rPr lang="en-US" sz="1800"/>
              <a:t> =  A</a:t>
            </a:r>
            <a:r>
              <a:rPr lang="en-US" sz="1800">
                <a:solidFill>
                  <a:srgbClr val="DF052F"/>
                </a:solidFill>
              </a:rPr>
              <a:t>[N] </a:t>
            </a:r>
            <a:r>
              <a:rPr lang="en-US" sz="1800">
                <a:solidFill>
                  <a:schemeClr val="hlink"/>
                </a:solidFill>
              </a:rPr>
              <a:t>[i] </a:t>
            </a:r>
            <a:r>
              <a:rPr lang="en-US" sz="1800">
                <a:solidFill>
                  <a:schemeClr val="tx2"/>
                </a:solidFill>
              </a:rPr>
              <a:t>[k]</a:t>
            </a:r>
          </a:p>
        </p:txBody>
      </p:sp>
      <p:sp>
        <p:nvSpPr>
          <p:cNvPr id="18" name="Rectangle 15"/>
          <p:cNvSpPr>
            <a:spLocks noChangeArrowheads="1"/>
          </p:cNvSpPr>
          <p:nvPr/>
        </p:nvSpPr>
        <p:spPr bwMode="auto">
          <a:xfrm>
            <a:off x="1258888" y="4365625"/>
            <a:ext cx="144462" cy="217488"/>
          </a:xfrm>
          <a:prstGeom prst="rect">
            <a:avLst/>
          </a:prstGeom>
          <a:noFill/>
          <a:ln w="9525" algn="ctr">
            <a:noFill/>
            <a:miter lim="800000"/>
            <a:headEnd/>
            <a:tailEnd/>
          </a:ln>
          <a:effectLst/>
        </p:spPr>
        <p:txBody>
          <a:bodyPr wrap="none" anchor="ctr"/>
          <a:lstStyle/>
          <a:p>
            <a:endParaRPr lang="en-US"/>
          </a:p>
        </p:txBody>
      </p:sp>
      <p:cxnSp>
        <p:nvCxnSpPr>
          <p:cNvPr id="19" name="AutoShape 16"/>
          <p:cNvCxnSpPr>
            <a:cxnSpLocks noChangeShapeType="1"/>
            <a:stCxn id="18" idx="1"/>
            <a:endCxn id="6" idx="0"/>
          </p:cNvCxnSpPr>
          <p:nvPr/>
        </p:nvCxnSpPr>
        <p:spPr bwMode="auto">
          <a:xfrm rot="10800000" flipH="1">
            <a:off x="1258888" y="2420938"/>
            <a:ext cx="938212" cy="2054225"/>
          </a:xfrm>
          <a:prstGeom prst="bentConnector4">
            <a:avLst>
              <a:gd name="adj1" fmla="val -85616"/>
              <a:gd name="adj2" fmla="val 111130"/>
            </a:avLst>
          </a:prstGeom>
          <a:noFill/>
          <a:ln w="9525">
            <a:solidFill>
              <a:schemeClr val="tx1"/>
            </a:solidFill>
            <a:miter lim="800000"/>
            <a:headEnd/>
            <a:tailEnd type="triangle" w="med" len="med"/>
          </a:ln>
          <a:effectLst/>
        </p:spPr>
      </p:cxnSp>
      <p:sp>
        <p:nvSpPr>
          <p:cNvPr id="20" name="Text Box 17"/>
          <p:cNvSpPr txBox="1">
            <a:spLocks noChangeArrowheads="1"/>
          </p:cNvSpPr>
          <p:nvPr/>
        </p:nvSpPr>
        <p:spPr bwMode="auto">
          <a:xfrm>
            <a:off x="1116013" y="5589588"/>
            <a:ext cx="2303462" cy="701675"/>
          </a:xfrm>
          <a:prstGeom prst="rect">
            <a:avLst/>
          </a:prstGeom>
          <a:noFill/>
          <a:ln w="9525" algn="ctr">
            <a:noFill/>
            <a:miter lim="800000"/>
            <a:headEnd/>
            <a:tailEnd/>
          </a:ln>
          <a:effectLst/>
        </p:spPr>
        <p:txBody>
          <a:bodyPr>
            <a:spAutoFit/>
          </a:bodyPr>
          <a:lstStyle/>
          <a:p>
            <a:pPr marL="400050" indent="-400050">
              <a:spcBef>
                <a:spcPct val="50000"/>
              </a:spcBef>
            </a:pPr>
            <a:r>
              <a:rPr lang="en-US" b="0"/>
              <a:t>replace node with vector code</a:t>
            </a:r>
          </a:p>
        </p:txBody>
      </p:sp>
      <p:sp>
        <p:nvSpPr>
          <p:cNvPr id="21" name="Text Box 18"/>
          <p:cNvSpPr txBox="1">
            <a:spLocks noChangeArrowheads="1"/>
          </p:cNvSpPr>
          <p:nvPr/>
        </p:nvSpPr>
        <p:spPr bwMode="auto">
          <a:xfrm>
            <a:off x="2590800" y="4851400"/>
            <a:ext cx="2159000" cy="711200"/>
          </a:xfrm>
          <a:prstGeom prst="rect">
            <a:avLst/>
          </a:prstGeom>
          <a:noFill/>
          <a:ln w="9525" algn="ctr">
            <a:solidFill>
              <a:schemeClr val="tx1"/>
            </a:solidFill>
            <a:miter lim="800000"/>
            <a:headEnd/>
            <a:tailEnd/>
          </a:ln>
          <a:effectLst/>
        </p:spPr>
        <p:txBody>
          <a:bodyPr>
            <a:spAutoFit/>
          </a:bodyPr>
          <a:lstStyle/>
          <a:p>
            <a:pPr marL="400050" indent="-400050">
              <a:spcBef>
                <a:spcPct val="50000"/>
              </a:spcBef>
            </a:pPr>
            <a:r>
              <a:rPr lang="en-US" b="0">
                <a:solidFill>
                  <a:srgbClr val="DF052F"/>
                </a:solidFill>
              </a:rPr>
              <a:t>loop transform to break cycles</a:t>
            </a:r>
          </a:p>
        </p:txBody>
      </p:sp>
      <p:sp>
        <p:nvSpPr>
          <p:cNvPr id="22" name="TextBox 21"/>
          <p:cNvSpPr txBox="1"/>
          <p:nvPr/>
        </p:nvSpPr>
        <p:spPr>
          <a:xfrm>
            <a:off x="3113761" y="6400800"/>
            <a:ext cx="5649239" cy="369332"/>
          </a:xfrm>
          <a:prstGeom prst="rect">
            <a:avLst/>
          </a:prstGeom>
          <a:noFill/>
        </p:spPr>
        <p:txBody>
          <a:bodyPr wrap="none" rtlCol="0">
            <a:spAutoFit/>
          </a:bodyPr>
          <a:lstStyle/>
          <a:p>
            <a:r>
              <a:rPr lang="en-US" dirty="0" smtClean="0"/>
              <a:t>David </a:t>
            </a:r>
            <a:r>
              <a:rPr lang="en-US" dirty="0" err="1" smtClean="0"/>
              <a:t>Naishlos</a:t>
            </a:r>
            <a:r>
              <a:rPr lang="en-US" dirty="0" smtClean="0"/>
              <a:t>, </a:t>
            </a:r>
            <a:r>
              <a:rPr lang="en-US" dirty="0" err="1" smtClean="0"/>
              <a:t>Autovectorization</a:t>
            </a:r>
            <a:r>
              <a:rPr lang="en-US" dirty="0" smtClean="0"/>
              <a:t> in GCC , IBM Labs Haifa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bg/>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16"/>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17"/>
                                        </p:tgtEl>
                                        <p:attrNameLst>
                                          <p:attrName>style.visibility</p:attrName>
                                        </p:attrNameLst>
                                      </p:cBhvr>
                                      <p:to>
                                        <p:strVal val="hidden"/>
                                      </p:to>
                                    </p:set>
                                  </p:childTnLst>
                                </p:cTn>
                              </p:par>
                              <p:par>
                                <p:cTn id="41" presetID="55"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strVal val="#ppt_w*0.70"/>
                                          </p:val>
                                        </p:tav>
                                        <p:tav tm="100000">
                                          <p:val>
                                            <p:strVal val="#ppt_w"/>
                                          </p:val>
                                        </p:tav>
                                      </p:tavLst>
                                    </p:anim>
                                    <p:anim calcmode="lin" valueType="num">
                                      <p:cBhvr>
                                        <p:cTn id="44" dur="1000" fill="hold"/>
                                        <p:tgtEl>
                                          <p:spTgt spid="10"/>
                                        </p:tgtEl>
                                        <p:attrNameLst>
                                          <p:attrName>ppt_h</p:attrName>
                                        </p:attrNameLst>
                                      </p:cBhvr>
                                      <p:tavLst>
                                        <p:tav tm="0">
                                          <p:val>
                                            <p:strVal val="#ppt_h"/>
                                          </p:val>
                                        </p:tav>
                                        <p:tav tm="100000">
                                          <p:val>
                                            <p:strVal val="#ppt_h"/>
                                          </p:val>
                                        </p:tav>
                                      </p:tavLst>
                                    </p:anim>
                                    <p:animEffect transition="in" filter="fade">
                                      <p:cBhvr>
                                        <p:cTn id="45" dur="1000"/>
                                        <p:tgtEl>
                                          <p:spTgt spid="10"/>
                                        </p:tgtEl>
                                      </p:cBhvr>
                                    </p:animEffect>
                                  </p:childTnLst>
                                </p:cTn>
                              </p:par>
                            </p:childTnLst>
                          </p:cTn>
                        </p:par>
                        <p:par>
                          <p:cTn id="46" fill="hold">
                            <p:stCondLst>
                              <p:cond delay="1000"/>
                            </p:stCondLst>
                            <p:childTnLst>
                              <p:par>
                                <p:cTn id="47" presetID="1" presetClass="entr" presetSubtype="0"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strVal val="#ppt_w*0.70"/>
                                          </p:val>
                                        </p:tav>
                                        <p:tav tm="100000">
                                          <p:val>
                                            <p:strVal val="#ppt_w"/>
                                          </p:val>
                                        </p:tav>
                                      </p:tavLst>
                                    </p:anim>
                                    <p:anim calcmode="lin" valueType="num">
                                      <p:cBhvr>
                                        <p:cTn id="54" dur="500" fill="hold"/>
                                        <p:tgtEl>
                                          <p:spTgt spid="9"/>
                                        </p:tgtEl>
                                        <p:attrNameLst>
                                          <p:attrName>ppt_h</p:attrName>
                                        </p:attrNameLst>
                                      </p:cBhvr>
                                      <p:tavLst>
                                        <p:tav tm="0">
                                          <p:val>
                                            <p:strVal val="#ppt_h"/>
                                          </p:val>
                                        </p:tav>
                                        <p:tav tm="100000">
                                          <p:val>
                                            <p:strVal val="#ppt_h"/>
                                          </p:val>
                                        </p:tav>
                                      </p:tavLst>
                                    </p:anim>
                                    <p:animEffect transition="in" filter="fade">
                                      <p:cBhvr>
                                        <p:cTn id="55" dur="500"/>
                                        <p:tgtEl>
                                          <p:spTgt spid="9"/>
                                        </p:tgtEl>
                                      </p:cBhvr>
                                    </p:animEffect>
                                  </p:childTnLst>
                                </p:cTn>
                              </p:par>
                            </p:childTnLst>
                          </p:cTn>
                        </p:par>
                        <p:par>
                          <p:cTn id="56" fill="hold">
                            <p:stCondLst>
                              <p:cond delay="500"/>
                            </p:stCondLst>
                            <p:childTnLst>
                              <p:par>
                                <p:cTn id="57" presetID="1" presetClass="entr" presetSubtype="0"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1000" fill="hold"/>
                                        <p:tgtEl>
                                          <p:spTgt spid="19"/>
                                        </p:tgtEl>
                                        <p:attrNameLst>
                                          <p:attrName>ppt_w</p:attrName>
                                        </p:attrNameLst>
                                      </p:cBhvr>
                                      <p:tavLst>
                                        <p:tav tm="0">
                                          <p:val>
                                            <p:strVal val="#ppt_w*0.70"/>
                                          </p:val>
                                        </p:tav>
                                        <p:tav tm="100000">
                                          <p:val>
                                            <p:strVal val="#ppt_w"/>
                                          </p:val>
                                        </p:tav>
                                      </p:tavLst>
                                    </p:anim>
                                    <p:anim calcmode="lin" valueType="num">
                                      <p:cBhvr>
                                        <p:cTn id="64" dur="1000" fill="hold"/>
                                        <p:tgtEl>
                                          <p:spTgt spid="19"/>
                                        </p:tgtEl>
                                        <p:attrNameLst>
                                          <p:attrName>ppt_h</p:attrName>
                                        </p:attrNameLst>
                                      </p:cBhvr>
                                      <p:tavLst>
                                        <p:tav tm="0">
                                          <p:val>
                                            <p:strVal val="#ppt_h"/>
                                          </p:val>
                                        </p:tav>
                                        <p:tav tm="100000">
                                          <p:val>
                                            <p:strVal val="#ppt_h"/>
                                          </p:val>
                                        </p:tav>
                                      </p:tavLst>
                                    </p:anim>
                                    <p:animEffect transition="in" filter="fade">
                                      <p:cBhvr>
                                        <p:cTn id="65" dur="10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allAtOnce" animBg="1"/>
      <p:bldP spid="8" grpId="0" animBg="1"/>
      <p:bldP spid="16" grpId="0"/>
      <p:bldP spid="16" grpId="1"/>
      <p:bldP spid="17" grpId="0"/>
      <p:bldP spid="20" grpId="0"/>
      <p:bldP spid="2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#1</a:t>
            </a:r>
            <a:endParaRPr lang="en-US" dirty="0"/>
          </a:p>
        </p:txBody>
      </p:sp>
      <p:sp>
        <p:nvSpPr>
          <p:cNvPr id="3" name="Content Placeholder 2"/>
          <p:cNvSpPr>
            <a:spLocks noGrp="1"/>
          </p:cNvSpPr>
          <p:nvPr>
            <p:ph idx="1"/>
          </p:nvPr>
        </p:nvSpPr>
        <p:spPr/>
        <p:txBody>
          <a:bodyPr/>
          <a:lstStyle/>
          <a:p>
            <a:r>
              <a:rPr lang="en-US" dirty="0" err="1" smtClean="0"/>
              <a:t>Vectorizing</a:t>
            </a:r>
            <a:r>
              <a:rPr lang="en-US" dirty="0" smtClean="0"/>
              <a:t> C code using </a:t>
            </a:r>
            <a:r>
              <a:rPr lang="en-US" dirty="0" err="1" smtClean="0"/>
              <a:t>gcc’s</a:t>
            </a:r>
            <a:r>
              <a:rPr lang="en-US" dirty="0" smtClean="0"/>
              <a:t> vector extensions for Intel SSE instructions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1993: Connection Machine-5</a:t>
            </a:r>
            <a:endParaRPr lang="en-US" dirty="0"/>
          </a:p>
        </p:txBody>
      </p:sp>
      <p:sp>
        <p:nvSpPr>
          <p:cNvPr id="3" name="Content Placeholder 2"/>
          <p:cNvSpPr>
            <a:spLocks noGrp="1"/>
          </p:cNvSpPr>
          <p:nvPr>
            <p:ph idx="1"/>
          </p:nvPr>
        </p:nvSpPr>
        <p:spPr/>
        <p:txBody>
          <a:bodyPr/>
          <a:lstStyle/>
          <a:p>
            <a:r>
              <a:rPr lang="en-US" dirty="0" smtClean="0"/>
              <a:t>MIMD architecture </a:t>
            </a:r>
          </a:p>
          <a:p>
            <a:pPr lvl="1"/>
            <a:r>
              <a:rPr lang="en-US" dirty="0" smtClean="0"/>
              <a:t>Fat tree network of SPARC RISC Processors</a:t>
            </a:r>
          </a:p>
          <a:p>
            <a:r>
              <a:rPr lang="en-US" dirty="0" smtClean="0"/>
              <a:t>Supported multiple </a:t>
            </a:r>
            <a:r>
              <a:rPr lang="en-US" dirty="0" err="1" smtClean="0"/>
              <a:t>pgmming</a:t>
            </a:r>
            <a:r>
              <a:rPr lang="en-US" dirty="0" smtClean="0"/>
              <a:t> models, languages</a:t>
            </a:r>
          </a:p>
          <a:p>
            <a:pPr lvl="1"/>
            <a:r>
              <a:rPr lang="en-US" dirty="0" smtClean="0"/>
              <a:t>Shared Memory </a:t>
            </a:r>
            <a:r>
              <a:rPr lang="en-US" dirty="0" err="1" smtClean="0"/>
              <a:t>vs</a:t>
            </a:r>
            <a:r>
              <a:rPr lang="en-US" dirty="0" smtClean="0"/>
              <a:t> Message passing</a:t>
            </a:r>
          </a:p>
          <a:p>
            <a:pPr lvl="1"/>
            <a:r>
              <a:rPr lang="en-US" dirty="0" smtClean="0"/>
              <a:t>LISP, FORTRAN, C</a:t>
            </a:r>
          </a:p>
          <a:p>
            <a:r>
              <a:rPr lang="en-US" dirty="0" smtClean="0"/>
              <a:t>Applications</a:t>
            </a:r>
          </a:p>
          <a:p>
            <a:pPr lvl="1"/>
            <a:r>
              <a:rPr lang="en-US" dirty="0" smtClean="0"/>
              <a:t>Intended for AI but found greater success in computational science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1993: Connection Machine-5</a:t>
            </a:r>
            <a:endParaRPr lang="en-US" dirty="0"/>
          </a:p>
        </p:txBody>
      </p:sp>
      <p:pic>
        <p:nvPicPr>
          <p:cNvPr id="9" name="Picture 8" descr="jurassic-park-cm5.jpg"/>
          <p:cNvPicPr>
            <a:picLocks noChangeAspect="1"/>
          </p:cNvPicPr>
          <p:nvPr/>
        </p:nvPicPr>
        <p:blipFill>
          <a:blip r:embed="rId2" cstate="print"/>
          <a:stretch>
            <a:fillRect/>
          </a:stretch>
        </p:blipFill>
        <p:spPr>
          <a:xfrm>
            <a:off x="990600" y="1905000"/>
            <a:ext cx="7848600" cy="4414838"/>
          </a:xfrm>
          <a:prstGeom prst="rect">
            <a:avLst/>
          </a:prstGeom>
        </p:spPr>
      </p:pic>
      <p:sp>
        <p:nvSpPr>
          <p:cNvPr id="10" name="TextBox 9"/>
          <p:cNvSpPr txBox="1"/>
          <p:nvPr/>
        </p:nvSpPr>
        <p:spPr>
          <a:xfrm>
            <a:off x="6858000" y="1524000"/>
            <a:ext cx="184731" cy="369332"/>
          </a:xfrm>
          <a:prstGeom prst="rect">
            <a:avLst/>
          </a:prstGeom>
          <a:noFill/>
        </p:spPr>
        <p:txBody>
          <a:bodyPr wrap="none" rtlCol="0">
            <a:spAutoFit/>
          </a:bodyPr>
          <a:lstStyle/>
          <a:p>
            <a:endParaRPr lang="en-US" dirty="0"/>
          </a:p>
        </p:txBody>
      </p:sp>
      <p:cxnSp>
        <p:nvCxnSpPr>
          <p:cNvPr id="12" name="Straight Arrow Connector 11"/>
          <p:cNvCxnSpPr/>
          <p:nvPr/>
        </p:nvCxnSpPr>
        <p:spPr>
          <a:xfrm rot="16200000" flipH="1">
            <a:off x="2324100" y="1943100"/>
            <a:ext cx="2133600"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2005: Blue Gene/L</a:t>
            </a:r>
            <a:endParaRPr lang="en-US" dirty="0"/>
          </a:p>
        </p:txBody>
      </p:sp>
      <p:sp>
        <p:nvSpPr>
          <p:cNvPr id="3" name="Content Placeholder 2"/>
          <p:cNvSpPr>
            <a:spLocks noGrp="1"/>
          </p:cNvSpPr>
          <p:nvPr>
            <p:ph idx="1"/>
          </p:nvPr>
        </p:nvSpPr>
        <p:spPr>
          <a:xfrm>
            <a:off x="914400" y="1524000"/>
            <a:ext cx="7772400" cy="4831560"/>
          </a:xfrm>
        </p:spPr>
        <p:txBody>
          <a:bodyPr/>
          <a:lstStyle/>
          <a:p>
            <a:r>
              <a:rPr lang="en-US" dirty="0" smtClean="0"/>
              <a:t>$100 million research initiative by IBM, LLNL and US </a:t>
            </a:r>
            <a:r>
              <a:rPr lang="en-US" dirty="0" err="1" smtClean="0"/>
              <a:t>DoE</a:t>
            </a:r>
            <a:endParaRPr lang="en-US" dirty="0" smtClean="0"/>
          </a:p>
          <a:p>
            <a:r>
              <a:rPr lang="en-US" dirty="0" smtClean="0"/>
              <a:t>Unique Features</a:t>
            </a:r>
          </a:p>
          <a:p>
            <a:pPr lvl="1"/>
            <a:r>
              <a:rPr lang="en-US" dirty="0" smtClean="0"/>
              <a:t>Low  Power</a:t>
            </a:r>
          </a:p>
          <a:p>
            <a:pPr lvl="1"/>
            <a:r>
              <a:rPr lang="en-US" dirty="0" err="1" smtClean="0"/>
              <a:t>Upto</a:t>
            </a:r>
            <a:r>
              <a:rPr lang="en-US" dirty="0" smtClean="0"/>
              <a:t> 65536 nodes, each with </a:t>
            </a:r>
            <a:r>
              <a:rPr lang="en-US" dirty="0" err="1" smtClean="0"/>
              <a:t>SoC</a:t>
            </a:r>
            <a:r>
              <a:rPr lang="en-US" dirty="0" smtClean="0"/>
              <a:t> design</a:t>
            </a:r>
          </a:p>
          <a:p>
            <a:pPr lvl="1"/>
            <a:r>
              <a:rPr lang="en-US" dirty="0" smtClean="0"/>
              <a:t>3-D Torus Interconnect</a:t>
            </a:r>
          </a:p>
          <a:p>
            <a:r>
              <a:rPr lang="en-US" dirty="0" smtClean="0"/>
              <a:t>Goals</a:t>
            </a:r>
          </a:p>
          <a:p>
            <a:pPr lvl="1"/>
            <a:r>
              <a:rPr lang="en-US" dirty="0" smtClean="0"/>
              <a:t>Advance Scale of </a:t>
            </a:r>
            <a:r>
              <a:rPr lang="en-US" dirty="0" err="1" smtClean="0"/>
              <a:t>Biomolecular</a:t>
            </a:r>
            <a:r>
              <a:rPr lang="en-US" dirty="0" smtClean="0"/>
              <a:t> simulations</a:t>
            </a:r>
          </a:p>
          <a:p>
            <a:pPr lvl="1"/>
            <a:r>
              <a:rPr lang="en-US" dirty="0" smtClean="0"/>
              <a:t>Explore novel ideas in MPP arch &amp; systems</a:t>
            </a:r>
          </a:p>
          <a:p>
            <a:pPr lvl="1"/>
            <a:endParaRPr 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2005: Blue Gene/L</a:t>
            </a:r>
            <a:endParaRPr lang="en-US" dirty="0"/>
          </a:p>
        </p:txBody>
      </p:sp>
      <p:pic>
        <p:nvPicPr>
          <p:cNvPr id="6" name="Picture 5" descr="scale02.jpg"/>
          <p:cNvPicPr>
            <a:picLocks noChangeAspect="1"/>
          </p:cNvPicPr>
          <p:nvPr/>
        </p:nvPicPr>
        <p:blipFill>
          <a:blip r:embed="rId3" cstate="print"/>
          <a:stretch>
            <a:fillRect/>
          </a:stretch>
        </p:blipFill>
        <p:spPr>
          <a:xfrm>
            <a:off x="762000" y="1524000"/>
            <a:ext cx="7876870" cy="492125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2002: NEC Earth Simulator</a:t>
            </a:r>
            <a:endParaRPr lang="en-US" dirty="0"/>
          </a:p>
        </p:txBody>
      </p:sp>
      <p:sp>
        <p:nvSpPr>
          <p:cNvPr id="4" name="Text Placeholder 3"/>
          <p:cNvSpPr>
            <a:spLocks noGrp="1"/>
          </p:cNvSpPr>
          <p:nvPr>
            <p:ph type="body" idx="1"/>
          </p:nvPr>
        </p:nvSpPr>
        <p:spPr/>
        <p:txBody>
          <a:bodyPr/>
          <a:lstStyle/>
          <a:p>
            <a:endParaRPr lang="en-US"/>
          </a:p>
        </p:txBody>
      </p:sp>
      <p:sp>
        <p:nvSpPr>
          <p:cNvPr id="3" name="Content Placeholder 2"/>
          <p:cNvSpPr>
            <a:spLocks noGrp="1"/>
          </p:cNvSpPr>
          <p:nvPr>
            <p:ph sz="quarter" idx="3"/>
          </p:nvPr>
        </p:nvSpPr>
        <p:spPr>
          <a:xfrm>
            <a:off x="457200" y="1524000"/>
            <a:ext cx="4040188" cy="4894389"/>
          </a:xfrm>
        </p:spPr>
        <p:txBody>
          <a:bodyPr>
            <a:normAutofit/>
          </a:bodyPr>
          <a:lstStyle/>
          <a:p>
            <a:r>
              <a:rPr lang="en-US" dirty="0" smtClean="0"/>
              <a:t>Fastest Supercomputer from 2002-2004</a:t>
            </a:r>
          </a:p>
          <a:p>
            <a:r>
              <a:rPr lang="en-US" dirty="0" smtClean="0"/>
              <a:t>640  nodes with 16GB memory at each node</a:t>
            </a:r>
          </a:p>
          <a:p>
            <a:r>
              <a:rPr lang="en-US" dirty="0" smtClean="0"/>
              <a:t>SX-6 node</a:t>
            </a:r>
          </a:p>
          <a:p>
            <a:pPr lvl="1"/>
            <a:r>
              <a:rPr lang="en-US" dirty="0" smtClean="0"/>
              <a:t>8 vector processors + 1 scalar processors on single chip</a:t>
            </a:r>
          </a:p>
          <a:p>
            <a:pPr lvl="1"/>
            <a:r>
              <a:rPr lang="en-US" dirty="0" smtClean="0"/>
              <a:t>Branch Prediction, Speculative Execution </a:t>
            </a:r>
          </a:p>
          <a:p>
            <a:r>
              <a:rPr lang="en-US" dirty="0" smtClean="0"/>
              <a:t>Application </a:t>
            </a:r>
          </a:p>
          <a:p>
            <a:pPr lvl="1"/>
            <a:r>
              <a:rPr lang="en-US" dirty="0" smtClean="0"/>
              <a:t>Modeling Global Climate Changes</a:t>
            </a:r>
          </a:p>
          <a:p>
            <a:pPr lvl="1"/>
            <a:endParaRPr lang="en-US" dirty="0" smtClean="0"/>
          </a:p>
          <a:p>
            <a:pPr lvl="1"/>
            <a:endParaRPr lang="en-US" dirty="0"/>
          </a:p>
        </p:txBody>
      </p:sp>
      <p:pic>
        <p:nvPicPr>
          <p:cNvPr id="8" name="Picture 7" descr="Earth_simulator_ES2.jpg"/>
          <p:cNvPicPr>
            <a:picLocks noChangeAspect="1"/>
          </p:cNvPicPr>
          <p:nvPr/>
        </p:nvPicPr>
        <p:blipFill>
          <a:blip r:embed="rId2" cstate="print"/>
          <a:stretch>
            <a:fillRect/>
          </a:stretch>
        </p:blipFill>
        <p:spPr>
          <a:xfrm>
            <a:off x="4648200" y="2286000"/>
            <a:ext cx="4318000" cy="32385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1961: IBM 7030 “Stretch”</a:t>
            </a:r>
            <a:endParaRPr lang="en-US" dirty="0"/>
          </a:p>
        </p:txBody>
      </p:sp>
      <p:pic>
        <p:nvPicPr>
          <p:cNvPr id="8" name="Content Placeholder 7" descr="blosk_60.jpg"/>
          <p:cNvPicPr>
            <a:picLocks noGrp="1" noChangeAspect="1"/>
          </p:cNvPicPr>
          <p:nvPr>
            <p:ph idx="1"/>
          </p:nvPr>
        </p:nvPicPr>
        <p:blipFill>
          <a:blip r:embed="rId3" cstate="print"/>
          <a:stretch>
            <a:fillRect/>
          </a:stretch>
        </p:blipFill>
        <p:spPr>
          <a:xfrm>
            <a:off x="2286000" y="1676400"/>
            <a:ext cx="6784258" cy="4572000"/>
          </a:xfrm>
        </p:spPr>
      </p:pic>
      <p:pic>
        <p:nvPicPr>
          <p:cNvPr id="10" name="Content Placeholder 9" descr="1976_Gene_Amdahl.jpg"/>
          <p:cNvPicPr>
            <a:picLocks noGrp="1" noChangeAspect="1"/>
          </p:cNvPicPr>
          <p:nvPr>
            <p:ph sz="quarter" idx="4294967295"/>
          </p:nvPr>
        </p:nvPicPr>
        <p:blipFill>
          <a:blip r:embed="rId4" cstate="print"/>
          <a:stretch>
            <a:fillRect/>
          </a:stretch>
        </p:blipFill>
        <p:spPr>
          <a:xfrm>
            <a:off x="673100" y="1676400"/>
            <a:ext cx="1308100" cy="1693863"/>
          </a:xfrm>
        </p:spPr>
      </p:pic>
      <p:sp>
        <p:nvSpPr>
          <p:cNvPr id="9" name="TextBox 8"/>
          <p:cNvSpPr txBox="1"/>
          <p:nvPr/>
        </p:nvSpPr>
        <p:spPr>
          <a:xfrm>
            <a:off x="2808176" y="6400800"/>
            <a:ext cx="6183424" cy="369332"/>
          </a:xfrm>
          <a:prstGeom prst="rect">
            <a:avLst/>
          </a:prstGeom>
          <a:noFill/>
        </p:spPr>
        <p:txBody>
          <a:bodyPr wrap="none" rtlCol="0">
            <a:spAutoFit/>
          </a:bodyPr>
          <a:lstStyle/>
          <a:p>
            <a:r>
              <a:rPr lang="en-US" dirty="0" smtClean="0"/>
              <a:t>R.T. </a:t>
            </a:r>
            <a:r>
              <a:rPr lang="en-US" dirty="0" err="1" smtClean="0"/>
              <a:t>Blosk</a:t>
            </a:r>
            <a:r>
              <a:rPr lang="en-US" dirty="0" smtClean="0"/>
              <a:t>, "The Instruction Unit of the Stretch Computer,“ 1960</a:t>
            </a:r>
            <a:endParaRPr lang="en-US" dirty="0"/>
          </a:p>
        </p:txBody>
      </p:sp>
      <p:pic>
        <p:nvPicPr>
          <p:cNvPr id="11" name="Picture 10" descr="backus.jpg"/>
          <p:cNvPicPr>
            <a:picLocks noChangeAspect="1"/>
          </p:cNvPicPr>
          <p:nvPr/>
        </p:nvPicPr>
        <p:blipFill>
          <a:blip r:embed="rId5" cstate="print"/>
          <a:stretch>
            <a:fillRect/>
          </a:stretch>
        </p:blipFill>
        <p:spPr>
          <a:xfrm>
            <a:off x="609600" y="4343400"/>
            <a:ext cx="1408176" cy="1955800"/>
          </a:xfrm>
          <a:prstGeom prst="rect">
            <a:avLst/>
          </a:prstGeom>
        </p:spPr>
      </p:pic>
      <p:sp>
        <p:nvSpPr>
          <p:cNvPr id="12" name="TextBox 11"/>
          <p:cNvSpPr txBox="1"/>
          <p:nvPr/>
        </p:nvSpPr>
        <p:spPr>
          <a:xfrm>
            <a:off x="914400" y="3505200"/>
            <a:ext cx="934871" cy="369332"/>
          </a:xfrm>
          <a:prstGeom prst="rect">
            <a:avLst/>
          </a:prstGeom>
          <a:noFill/>
        </p:spPr>
        <p:txBody>
          <a:bodyPr wrap="none" rtlCol="0">
            <a:spAutoFit/>
          </a:bodyPr>
          <a:lstStyle/>
          <a:p>
            <a:r>
              <a:rPr lang="en-US" dirty="0" smtClean="0"/>
              <a:t>Amdahl</a:t>
            </a:r>
            <a:endParaRPr lang="en-US" dirty="0"/>
          </a:p>
        </p:txBody>
      </p:sp>
      <p:sp>
        <p:nvSpPr>
          <p:cNvPr id="13" name="TextBox 12"/>
          <p:cNvSpPr txBox="1"/>
          <p:nvPr/>
        </p:nvSpPr>
        <p:spPr>
          <a:xfrm>
            <a:off x="914400" y="6336268"/>
            <a:ext cx="861133" cy="369332"/>
          </a:xfrm>
          <a:prstGeom prst="rect">
            <a:avLst/>
          </a:prstGeom>
          <a:noFill/>
        </p:spPr>
        <p:txBody>
          <a:bodyPr wrap="none" rtlCol="0">
            <a:spAutoFit/>
          </a:bodyPr>
          <a:lstStyle/>
          <a:p>
            <a:r>
              <a:rPr lang="en-US" dirty="0" smtClean="0"/>
              <a:t>Backus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1964: CDC 6600</a:t>
            </a:r>
            <a:endParaRPr lang="en-US" dirty="0"/>
          </a:p>
        </p:txBody>
      </p:sp>
      <p:sp>
        <p:nvSpPr>
          <p:cNvPr id="3" name="Content Placeholder 2"/>
          <p:cNvSpPr>
            <a:spLocks noGrp="1"/>
          </p:cNvSpPr>
          <p:nvPr>
            <p:ph idx="1"/>
          </p:nvPr>
        </p:nvSpPr>
        <p:spPr/>
        <p:txBody>
          <a:bodyPr>
            <a:normAutofit/>
          </a:bodyPr>
          <a:lstStyle/>
          <a:p>
            <a:r>
              <a:rPr lang="en-US" dirty="0" smtClean="0"/>
              <a:t>Outperformed ``Stretch’’ by 3 times</a:t>
            </a:r>
          </a:p>
          <a:p>
            <a:r>
              <a:rPr lang="en-US" dirty="0" smtClean="0"/>
              <a:t>Seymour Cray, Father of Supercomputing,  main designer</a:t>
            </a:r>
          </a:p>
          <a:p>
            <a:r>
              <a:rPr lang="en-US" dirty="0" smtClean="0"/>
              <a:t>Features</a:t>
            </a:r>
          </a:p>
          <a:p>
            <a:pPr lvl="1"/>
            <a:r>
              <a:rPr lang="en-US" dirty="0" smtClean="0"/>
              <a:t>First RISC processor !</a:t>
            </a:r>
          </a:p>
          <a:p>
            <a:pPr lvl="1"/>
            <a:r>
              <a:rPr lang="en-US" dirty="0" smtClean="0"/>
              <a:t>Overlapped execution of I/O , Peripheral </a:t>
            </a:r>
            <a:r>
              <a:rPr lang="en-US" dirty="0" err="1" smtClean="0"/>
              <a:t>Procs</a:t>
            </a:r>
            <a:r>
              <a:rPr lang="en-US" dirty="0" smtClean="0"/>
              <a:t> and CPU</a:t>
            </a:r>
          </a:p>
          <a:p>
            <a:pPr lvl="2"/>
            <a:r>
              <a:rPr lang="en-US" dirty="0" smtClean="0"/>
              <a:t>“</a:t>
            </a:r>
            <a:r>
              <a:rPr lang="en-US" i="1" dirty="0" smtClean="0"/>
              <a:t>Anyone can build a fast CPU. The trick is to build a fast system.” – Seymour Cray</a:t>
            </a:r>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1964: CDC 6600</a:t>
            </a:r>
            <a:endParaRPr lang="en-US" dirty="0"/>
          </a:p>
        </p:txBody>
      </p:sp>
      <p:sp>
        <p:nvSpPr>
          <p:cNvPr id="7" name="Content Placeholder 6"/>
          <p:cNvSpPr>
            <a:spLocks noGrp="1"/>
          </p:cNvSpPr>
          <p:nvPr>
            <p:ph idx="1"/>
          </p:nvPr>
        </p:nvSpPr>
        <p:spPr/>
        <p:txBody>
          <a:bodyPr/>
          <a:lstStyle/>
          <a:p>
            <a:endParaRPr lang="en-US"/>
          </a:p>
        </p:txBody>
      </p:sp>
      <p:pic>
        <p:nvPicPr>
          <p:cNvPr id="5" name="Picture 4" descr="cdc6600.gif"/>
          <p:cNvPicPr>
            <a:picLocks noChangeAspect="1"/>
          </p:cNvPicPr>
          <p:nvPr/>
        </p:nvPicPr>
        <p:blipFill>
          <a:blip r:embed="rId2" cstate="print"/>
          <a:stretch>
            <a:fillRect/>
          </a:stretch>
        </p:blipFill>
        <p:spPr>
          <a:xfrm>
            <a:off x="2808177" y="1484644"/>
            <a:ext cx="6183423" cy="4382756"/>
          </a:xfrm>
          <a:prstGeom prst="rect">
            <a:avLst/>
          </a:prstGeom>
        </p:spPr>
      </p:pic>
      <p:pic>
        <p:nvPicPr>
          <p:cNvPr id="4" name="Picture 3" descr="Seymour_Cray.jpg"/>
          <p:cNvPicPr>
            <a:picLocks noChangeAspect="1"/>
          </p:cNvPicPr>
          <p:nvPr/>
        </p:nvPicPr>
        <p:blipFill>
          <a:blip r:embed="rId3" cstate="print"/>
          <a:stretch>
            <a:fillRect/>
          </a:stretch>
        </p:blipFill>
        <p:spPr>
          <a:xfrm>
            <a:off x="762000" y="2590800"/>
            <a:ext cx="1622534" cy="1981200"/>
          </a:xfrm>
          <a:prstGeom prst="rect">
            <a:avLst/>
          </a:prstGeom>
        </p:spPr>
      </p:pic>
      <p:sp>
        <p:nvSpPr>
          <p:cNvPr id="6" name="TextBox 5"/>
          <p:cNvSpPr txBox="1"/>
          <p:nvPr/>
        </p:nvSpPr>
        <p:spPr>
          <a:xfrm>
            <a:off x="762000" y="4724400"/>
            <a:ext cx="1522596" cy="369332"/>
          </a:xfrm>
          <a:prstGeom prst="rect">
            <a:avLst/>
          </a:prstGeom>
          <a:noFill/>
        </p:spPr>
        <p:txBody>
          <a:bodyPr wrap="none" rtlCol="0">
            <a:spAutoFit/>
          </a:bodyPr>
          <a:lstStyle/>
          <a:p>
            <a:r>
              <a:rPr lang="en-US" dirty="0" smtClean="0"/>
              <a:t>Seymour Cray</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1974: CDC STAR-100</a:t>
            </a:r>
            <a:endParaRPr lang="en-US" dirty="0"/>
          </a:p>
        </p:txBody>
      </p:sp>
      <p:sp>
        <p:nvSpPr>
          <p:cNvPr id="3" name="Content Placeholder 2"/>
          <p:cNvSpPr>
            <a:spLocks noGrp="1"/>
          </p:cNvSpPr>
          <p:nvPr>
            <p:ph idx="1"/>
          </p:nvPr>
        </p:nvSpPr>
        <p:spPr/>
        <p:txBody>
          <a:bodyPr/>
          <a:lstStyle/>
          <a:p>
            <a:r>
              <a:rPr lang="en-US" dirty="0" smtClean="0"/>
              <a:t>First supercomputer to use vector processing</a:t>
            </a:r>
          </a:p>
          <a:p>
            <a:pPr lvl="1"/>
            <a:r>
              <a:rPr lang="en-US" dirty="0" smtClean="0"/>
              <a:t>STAR: String and Array Operations</a:t>
            </a:r>
          </a:p>
          <a:p>
            <a:pPr lvl="1"/>
            <a:r>
              <a:rPr lang="en-US" dirty="0" smtClean="0"/>
              <a:t>100 million FLOPs</a:t>
            </a:r>
          </a:p>
          <a:p>
            <a:pPr lvl="1"/>
            <a:r>
              <a:rPr lang="en-US" dirty="0" smtClean="0"/>
              <a:t>Vector instructions ~ statements in APL language</a:t>
            </a:r>
          </a:p>
          <a:p>
            <a:pPr lvl="2"/>
            <a:r>
              <a:rPr lang="en-US" dirty="0" smtClean="0"/>
              <a:t>Single instruction to add two vectors of 65535 elements</a:t>
            </a:r>
          </a:p>
          <a:p>
            <a:pPr lvl="2"/>
            <a:r>
              <a:rPr lang="en-US" dirty="0" smtClean="0"/>
              <a:t>High setup cost for vector </a:t>
            </a:r>
            <a:r>
              <a:rPr lang="en-US" dirty="0" err="1" smtClean="0"/>
              <a:t>insts</a:t>
            </a:r>
            <a:r>
              <a:rPr lang="en-US" dirty="0" smtClean="0"/>
              <a:t> </a:t>
            </a:r>
            <a:r>
              <a:rPr lang="en-US" dirty="0" smtClean="0">
                <a:sym typeface="Wingdings" pitchFamily="2" charset="2"/>
              </a:rPr>
              <a:t></a:t>
            </a:r>
          </a:p>
          <a:p>
            <a:pPr lvl="3"/>
            <a:r>
              <a:rPr lang="en-US" dirty="0" smtClean="0">
                <a:sym typeface="Wingdings" pitchFamily="2" charset="2"/>
              </a:rPr>
              <a:t>Memory to memory vector operations</a:t>
            </a:r>
          </a:p>
          <a:p>
            <a:pPr lvl="3"/>
            <a:r>
              <a:rPr lang="en-US" dirty="0" smtClean="0">
                <a:sym typeface="Wingdings" pitchFamily="2" charset="2"/>
              </a:rPr>
              <a:t>Slower Memory killed performance</a:t>
            </a:r>
            <a:endParaRPr lang="en-US" dirty="0" smtClean="0"/>
          </a:p>
          <a:p>
            <a:pPr lvl="1"/>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1975: Burroughs ILLIAC IV</a:t>
            </a:r>
            <a:endParaRPr lang="en-US" dirty="0"/>
          </a:p>
        </p:txBody>
      </p:sp>
      <p:sp>
        <p:nvSpPr>
          <p:cNvPr id="4" name="Text Placeholder 3"/>
          <p:cNvSpPr>
            <a:spLocks noGrp="1"/>
          </p:cNvSpPr>
          <p:nvPr>
            <p:ph type="body" idx="1"/>
          </p:nvPr>
        </p:nvSpPr>
        <p:spPr/>
        <p:txBody>
          <a:bodyPr/>
          <a:lstStyle/>
          <a:p>
            <a:endParaRPr lang="en-US"/>
          </a:p>
        </p:txBody>
      </p:sp>
      <p:sp>
        <p:nvSpPr>
          <p:cNvPr id="5" name="Text Placeholder 4"/>
          <p:cNvSpPr>
            <a:spLocks noGrp="1"/>
          </p:cNvSpPr>
          <p:nvPr>
            <p:ph type="body" sz="half" idx="2"/>
          </p:nvPr>
        </p:nvSpPr>
        <p:spPr/>
        <p:txBody>
          <a:bodyPr/>
          <a:lstStyle/>
          <a:p>
            <a:endParaRPr lang="en-US" dirty="0"/>
          </a:p>
        </p:txBody>
      </p:sp>
      <p:sp>
        <p:nvSpPr>
          <p:cNvPr id="3" name="Content Placeholder 2"/>
          <p:cNvSpPr>
            <a:spLocks noGrp="1"/>
          </p:cNvSpPr>
          <p:nvPr>
            <p:ph sz="quarter" idx="3"/>
          </p:nvPr>
        </p:nvSpPr>
        <p:spPr/>
        <p:txBody>
          <a:bodyPr>
            <a:normAutofit/>
          </a:bodyPr>
          <a:lstStyle/>
          <a:p>
            <a:r>
              <a:rPr lang="en-US" dirty="0" smtClean="0"/>
              <a:t>“One of most infamous supercomputers”</a:t>
            </a:r>
          </a:p>
          <a:p>
            <a:r>
              <a:rPr lang="en-US" dirty="0" smtClean="0"/>
              <a:t>64 </a:t>
            </a:r>
            <a:r>
              <a:rPr lang="en-US" dirty="0" err="1" smtClean="0"/>
              <a:t>procs</a:t>
            </a:r>
            <a:r>
              <a:rPr lang="en-US" dirty="0" smtClean="0"/>
              <a:t> in parallel …</a:t>
            </a:r>
          </a:p>
          <a:p>
            <a:pPr lvl="1"/>
            <a:r>
              <a:rPr lang="en-US" dirty="0" smtClean="0"/>
              <a:t>SIMD operations </a:t>
            </a:r>
          </a:p>
          <a:p>
            <a:pPr lvl="1"/>
            <a:r>
              <a:rPr lang="en-US" dirty="0" smtClean="0"/>
              <a:t>Spurred the design of Parallel Fortran</a:t>
            </a:r>
          </a:p>
          <a:p>
            <a:pPr lvl="1"/>
            <a:r>
              <a:rPr lang="en-US" dirty="0" smtClean="0"/>
              <a:t> Used by NASA for CFD</a:t>
            </a:r>
          </a:p>
          <a:p>
            <a:r>
              <a:rPr lang="en-US" dirty="0" smtClean="0"/>
              <a:t>Controversial design at that time (MPP)</a:t>
            </a:r>
          </a:p>
          <a:p>
            <a:endParaRPr lang="en-US" dirty="0"/>
          </a:p>
        </p:txBody>
      </p:sp>
      <p:pic>
        <p:nvPicPr>
          <p:cNvPr id="7" name="Content Placeholder 6" descr="iilliac.gif"/>
          <p:cNvPicPr>
            <a:picLocks noGrp="1" noChangeAspect="1"/>
          </p:cNvPicPr>
          <p:nvPr>
            <p:ph sz="quarter" idx="4"/>
          </p:nvPr>
        </p:nvPicPr>
        <p:blipFill>
          <a:blip r:embed="rId3" cstate="print"/>
          <a:stretch>
            <a:fillRect/>
          </a:stretch>
        </p:blipFill>
        <p:spPr>
          <a:xfrm>
            <a:off x="4800601" y="1584046"/>
            <a:ext cx="4114800" cy="4834218"/>
          </a:xfrm>
        </p:spPr>
      </p:pic>
      <p:pic>
        <p:nvPicPr>
          <p:cNvPr id="8" name="Picture 7" descr="slotnick.jpg"/>
          <p:cNvPicPr>
            <a:picLocks noChangeAspect="1"/>
          </p:cNvPicPr>
          <p:nvPr/>
        </p:nvPicPr>
        <p:blipFill>
          <a:blip r:embed="rId4" cstate="print"/>
          <a:stretch>
            <a:fillRect/>
          </a:stretch>
        </p:blipFill>
        <p:spPr>
          <a:xfrm>
            <a:off x="7848600" y="1752600"/>
            <a:ext cx="838200" cy="1061720"/>
          </a:xfrm>
          <a:prstGeom prst="rect">
            <a:avLst/>
          </a:prstGeom>
        </p:spPr>
      </p:pic>
      <p:sp>
        <p:nvSpPr>
          <p:cNvPr id="9" name="TextBox 8"/>
          <p:cNvSpPr txBox="1"/>
          <p:nvPr/>
        </p:nvSpPr>
        <p:spPr>
          <a:xfrm>
            <a:off x="7848600" y="2819400"/>
            <a:ext cx="955711" cy="646331"/>
          </a:xfrm>
          <a:prstGeom prst="rect">
            <a:avLst/>
          </a:prstGeom>
          <a:noFill/>
        </p:spPr>
        <p:txBody>
          <a:bodyPr wrap="none" rtlCol="0">
            <a:spAutoFit/>
          </a:bodyPr>
          <a:lstStyle/>
          <a:p>
            <a:r>
              <a:rPr lang="en-US" dirty="0" smtClean="0">
                <a:solidFill>
                  <a:schemeClr val="bg1"/>
                </a:solidFill>
              </a:rPr>
              <a:t>Daniel </a:t>
            </a:r>
          </a:p>
          <a:p>
            <a:r>
              <a:rPr lang="en-US" dirty="0" err="1" smtClean="0">
                <a:solidFill>
                  <a:schemeClr val="bg1"/>
                </a:solidFill>
              </a:rPr>
              <a:t>Slotnick</a:t>
            </a:r>
            <a:endParaRPr lang="en-US" dirty="0">
              <a:solidFill>
                <a:schemeClr val="bg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roducingPowerPoint2007">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53000"/>
                <a:satMod val="200000"/>
              </a:schemeClr>
              <a:schemeClr val="phClr">
                <a:tint val="78000"/>
                <a:satMod val="230000"/>
              </a:schemeClr>
            </a:duotone>
          </a:blip>
          <a:tile tx="0" ty="0" sx="90000" sy="9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IntroducingPowerPoint2007</Template>
  <TotalTime>0</TotalTime>
  <Words>1714</Words>
  <Application>Microsoft Office PowerPoint</Application>
  <PresentationFormat>On-screen Show (4:3)</PresentationFormat>
  <Paragraphs>420</Paragraphs>
  <Slides>49</Slides>
  <Notes>7</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IntroducingPowerPoint2007</vt:lpstr>
      <vt:lpstr>HISTORY OF Super  computing   Vector processing   </vt:lpstr>
      <vt:lpstr>1944 : Colossus 2</vt:lpstr>
      <vt:lpstr>1944 : Colossus 2</vt:lpstr>
      <vt:lpstr>1961: IBM 7030 “Stretch”</vt:lpstr>
      <vt:lpstr>1961: IBM 7030 “Stretch”</vt:lpstr>
      <vt:lpstr>1964: CDC 6600</vt:lpstr>
      <vt:lpstr>1964: CDC 6600</vt:lpstr>
      <vt:lpstr>1974: CDC STAR-100</vt:lpstr>
      <vt:lpstr>1975: Burroughs ILLIAC IV</vt:lpstr>
      <vt:lpstr>1976: Cray-I</vt:lpstr>
      <vt:lpstr>1985: Cray-2</vt:lpstr>
      <vt:lpstr>&gt; 1990 : Cluster Computing</vt:lpstr>
      <vt:lpstr>2008: IBM Roadrunner</vt:lpstr>
      <vt:lpstr>2009: Cray Jaguar</vt:lpstr>
      <vt:lpstr>Vector Processing*</vt:lpstr>
      <vt:lpstr>Properties of Vector Processors</vt:lpstr>
      <vt:lpstr>Styles of Vector Architectures</vt:lpstr>
      <vt:lpstr>Components of Vector Processor</vt:lpstr>
      <vt:lpstr>Vector Instructions</vt:lpstr>
      <vt:lpstr>Memory operations</vt:lpstr>
      <vt:lpstr>DAXPY (Y = a * X + Y)</vt:lpstr>
      <vt:lpstr>Virtual Processor Vector Model</vt:lpstr>
      <vt:lpstr>Vector Architectural State</vt:lpstr>
      <vt:lpstr>Vector Implementation</vt:lpstr>
      <vt:lpstr>Vector Terminology:  4 lanes, 2 vector functional units</vt:lpstr>
      <vt:lpstr>Vector Execution Time</vt:lpstr>
      <vt:lpstr>Vector Load/Store Units &amp; Memories</vt:lpstr>
      <vt:lpstr>Vector Length</vt:lpstr>
      <vt:lpstr>Strip Mining</vt:lpstr>
      <vt:lpstr>Vector Stride</vt:lpstr>
      <vt:lpstr>Vector Opt #1: Chaining</vt:lpstr>
      <vt:lpstr>Vector Opt #1: Chaining</vt:lpstr>
      <vt:lpstr>Vector Opt #2: Conditional Execution</vt:lpstr>
      <vt:lpstr>Vector Opt #3: Sparse Matrices</vt:lpstr>
      <vt:lpstr>Applications</vt:lpstr>
      <vt:lpstr>Intel x86 SIMD Extensions</vt:lpstr>
      <vt:lpstr>Intel x86 SIMD Extensions</vt:lpstr>
      <vt:lpstr>Intel x86 SIMD Extensions</vt:lpstr>
      <vt:lpstr>Intel x86 SIMD Extensions</vt:lpstr>
      <vt:lpstr>Intel x86 SIMD Extensions</vt:lpstr>
      <vt:lpstr>Vectorization: Compiler Support </vt:lpstr>
      <vt:lpstr>Classic loop vectorizer </vt:lpstr>
      <vt:lpstr>Assignment #1</vt:lpstr>
      <vt:lpstr>Slide 44</vt:lpstr>
      <vt:lpstr>1993: Connection Machine-5</vt:lpstr>
      <vt:lpstr>1993: Connection Machine-5</vt:lpstr>
      <vt:lpstr>2005: Blue Gene/L</vt:lpstr>
      <vt:lpstr>2005: Blue Gene/L</vt:lpstr>
      <vt:lpstr>2002: NEC Earth Simulator</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2010-09-18T14:21:26Z</dcterms:created>
  <dcterms:modified xsi:type="dcterms:W3CDTF">2010-09-23T15:18:41Z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