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89" r:id="rId2"/>
  </p:sldMasterIdLst>
  <p:notesMasterIdLst>
    <p:notesMasterId r:id="rId50"/>
  </p:notesMasterIdLst>
  <p:sldIdLst>
    <p:sldId id="258" r:id="rId3"/>
    <p:sldId id="353" r:id="rId4"/>
    <p:sldId id="354" r:id="rId5"/>
    <p:sldId id="337" r:id="rId6"/>
    <p:sldId id="338" r:id="rId7"/>
    <p:sldId id="339" r:id="rId8"/>
    <p:sldId id="262" r:id="rId9"/>
    <p:sldId id="286" r:id="rId10"/>
    <p:sldId id="267" r:id="rId11"/>
    <p:sldId id="309" r:id="rId12"/>
    <p:sldId id="310" r:id="rId13"/>
    <p:sldId id="263" r:id="rId14"/>
    <p:sldId id="288" r:id="rId15"/>
    <p:sldId id="340" r:id="rId16"/>
    <p:sldId id="358" r:id="rId17"/>
    <p:sldId id="295" r:id="rId18"/>
    <p:sldId id="341" r:id="rId19"/>
    <p:sldId id="297" r:id="rId20"/>
    <p:sldId id="285" r:id="rId21"/>
    <p:sldId id="298" r:id="rId22"/>
    <p:sldId id="299" r:id="rId23"/>
    <p:sldId id="300" r:id="rId24"/>
    <p:sldId id="302" r:id="rId25"/>
    <p:sldId id="313" r:id="rId26"/>
    <p:sldId id="343" r:id="rId27"/>
    <p:sldId id="314" r:id="rId28"/>
    <p:sldId id="318" r:id="rId29"/>
    <p:sldId id="374" r:id="rId30"/>
    <p:sldId id="375" r:id="rId31"/>
    <p:sldId id="316" r:id="rId32"/>
    <p:sldId id="344" r:id="rId33"/>
    <p:sldId id="304" r:id="rId34"/>
    <p:sldId id="306" r:id="rId35"/>
    <p:sldId id="346" r:id="rId36"/>
    <p:sldId id="321" r:id="rId37"/>
    <p:sldId id="322" r:id="rId38"/>
    <p:sldId id="323" r:id="rId39"/>
    <p:sldId id="325" r:id="rId40"/>
    <p:sldId id="347" r:id="rId41"/>
    <p:sldId id="332" r:id="rId42"/>
    <p:sldId id="333" r:id="rId43"/>
    <p:sldId id="336" r:id="rId44"/>
    <p:sldId id="335" r:id="rId45"/>
    <p:sldId id="349" r:id="rId46"/>
    <p:sldId id="350" r:id="rId47"/>
    <p:sldId id="351" r:id="rId48"/>
    <p:sldId id="37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F79993-3CD7-4844-99C6-8F84C688C65E}">
          <p14:sldIdLst>
            <p14:sldId id="258"/>
            <p14:sldId id="353"/>
            <p14:sldId id="354"/>
            <p14:sldId id="337"/>
            <p14:sldId id="338"/>
            <p14:sldId id="339"/>
            <p14:sldId id="262"/>
            <p14:sldId id="286"/>
            <p14:sldId id="267"/>
            <p14:sldId id="309"/>
            <p14:sldId id="310"/>
            <p14:sldId id="263"/>
            <p14:sldId id="288"/>
            <p14:sldId id="340"/>
            <p14:sldId id="358"/>
            <p14:sldId id="295"/>
            <p14:sldId id="341"/>
            <p14:sldId id="297"/>
            <p14:sldId id="285"/>
            <p14:sldId id="298"/>
            <p14:sldId id="299"/>
            <p14:sldId id="300"/>
            <p14:sldId id="302"/>
            <p14:sldId id="313"/>
            <p14:sldId id="343"/>
            <p14:sldId id="314"/>
            <p14:sldId id="318"/>
            <p14:sldId id="374"/>
            <p14:sldId id="375"/>
            <p14:sldId id="316"/>
            <p14:sldId id="344"/>
            <p14:sldId id="304"/>
            <p14:sldId id="306"/>
            <p14:sldId id="346"/>
            <p14:sldId id="321"/>
            <p14:sldId id="322"/>
            <p14:sldId id="323"/>
            <p14:sldId id="325"/>
            <p14:sldId id="347"/>
            <p14:sldId id="332"/>
            <p14:sldId id="333"/>
            <p14:sldId id="336"/>
            <p14:sldId id="335"/>
            <p14:sldId id="349"/>
            <p14:sldId id="350"/>
            <p14:sldId id="351"/>
            <p14:sldId id="37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itlin Sadowsk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9" autoAdjust="0"/>
  </p:normalViewPr>
  <p:slideViewPr>
    <p:cSldViewPr>
      <p:cViewPr varScale="1">
        <p:scale>
          <a:sx n="62" d="100"/>
          <a:sy n="6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9E4DC-CC9A-43A6-B362-101E89607E50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7B8F-99D5-4A21-9A74-A8719551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28021-0699-4778-B67B-F151FBFD66D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of you may still remember the Norteastern balckout of 2003”. In just hours, big cities had gone dark due to the blackout incident.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Explain: probability of hitting a bug is low</a:t>
            </a:r>
          </a:p>
          <a:p>
            <a:pPr marL="228600" indent="-228600">
              <a:buAutoNum type="arabicParenR"/>
            </a:pPr>
            <a:r>
              <a:rPr lang="en-US" dirty="0" smtClean="0"/>
              <a:t>Repeated simulation: you</a:t>
            </a:r>
            <a:r>
              <a:rPr lang="en-US" baseline="0" dirty="0" smtClean="0"/>
              <a:t> might end up simulating the same path again and again… Addressed by chess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7B8F-99D5-4A21-9A74-A871955163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q) Does it control ALL non-determinism?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7B8F-99D5-4A21-9A74-A871955163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8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motivation for picking up this case study</a:t>
            </a:r>
          </a:p>
          <a:p>
            <a:r>
              <a:rPr lang="en-US" dirty="0" smtClean="0"/>
              <a:t>Ask people if</a:t>
            </a:r>
            <a:r>
              <a:rPr lang="en-US" baseline="0" dirty="0" smtClean="0"/>
              <a:t> they are familiar with transactional memory basics?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7B8F-99D5-4A21-9A74-A871955163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3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8FD92-AACF-4D7E-B2F5-952DFFB002D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Explain:</a:t>
            </a:r>
            <a:r>
              <a:rPr lang="en-US" baseline="0" dirty="0" smtClean="0"/>
              <a:t> We are checking an implementation of transactional memory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8FD92-AACF-4D7E-B2F5-952DFFB002D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9DFD-408D-4C1A-852A-AC2B3D33328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9DFD-408D-4C1A-852A-AC2B3D33328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A17DD-FC95-4261-B55F-792E3A81F82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first</a:t>
            </a:r>
          </a:p>
          <a:p>
            <a:r>
              <a:rPr lang="en-US" dirty="0" smtClean="0"/>
              <a:t>You first…</a:t>
            </a:r>
          </a:p>
          <a:p>
            <a:r>
              <a:rPr lang="en-US" dirty="0" smtClean="0"/>
              <a:t>Saying something</a:t>
            </a:r>
            <a:r>
              <a:rPr lang="en-US" baseline="0" dirty="0" smtClean="0"/>
              <a:t> but not </a:t>
            </a:r>
            <a:r>
              <a:rPr lang="en-US" baseline="0" dirty="0" err="1" smtClean="0"/>
              <a:t>doig</a:t>
            </a:r>
            <a:r>
              <a:rPr lang="en-US" baseline="0" dirty="0" smtClean="0"/>
              <a:t>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7B8F-99D5-4A21-9A74-A871955163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2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</a:rPr>
              <a:t>T1-&gt; Lock1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T2-&gt;Lock2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T1 hits while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T2 hits while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T1 frees Lock1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T1 waits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T2 frees Lock2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T2 waits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T1 wakes, locks 1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T2 wakes, locks 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T1 hits while again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T2 hits while again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7B8F-99D5-4A21-9A74-A871955163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B6B7-54A3-468E-B35C-652B571D88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6C4D3-CDA4-4925-8E43-38202F155889}" type="slidenum">
              <a:rPr lang="en-US"/>
              <a:pPr/>
              <a:t>13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solidFill>
            <a:srgbClr val="FFFFFF"/>
          </a:solidFill>
          <a:ln/>
        </p:spPr>
      </p:sp>
      <p:sp>
        <p:nvSpPr>
          <p:cNvPr id="61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5864" y="4343600"/>
            <a:ext cx="5027840" cy="513105"/>
          </a:xfrm>
          <a:noFill/>
          <a:ln/>
        </p:spPr>
        <p:txBody>
          <a:bodyPr lIns="91710" tIns="45855" rIns="91710" bIns="45855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</a:pPr>
            <a:r>
              <a:rPr lang="en-GB">
                <a:cs typeface="Times New Roman" pitchFamily="18" charset="0"/>
              </a:rPr>
              <a:t>- operation-level sequential consistency</a:t>
            </a:r>
          </a:p>
          <a:p>
            <a:pPr eaLnBrk="1" hangingPunct="1">
              <a:spcBef>
                <a:spcPts val="450"/>
              </a:spcBef>
            </a:pPr>
            <a:r>
              <a:rPr lang="en-GB">
                <a:cs typeface="Times New Roman" pitchFamily="18" charset="0"/>
              </a:rPr>
              <a:t>- an implementation is CORRECT if illusion is successful.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back to the previous slide for the example…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7B8F-99D5-4A21-9A74-A871955163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6C4D3-CDA4-4925-8E43-38202F155889}" type="slidenum">
              <a:rPr lang="en-US"/>
              <a:pPr/>
              <a:t>15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solidFill>
            <a:srgbClr val="FFFFFF"/>
          </a:solidFill>
          <a:ln/>
        </p:spPr>
      </p:sp>
      <p:sp>
        <p:nvSpPr>
          <p:cNvPr id="61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5864" y="4343600"/>
            <a:ext cx="5027840" cy="513105"/>
          </a:xfrm>
          <a:noFill/>
          <a:ln/>
        </p:spPr>
        <p:txBody>
          <a:bodyPr lIns="91710" tIns="45855" rIns="91710" bIns="45855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</a:pPr>
            <a:r>
              <a:rPr lang="en-GB">
                <a:cs typeface="Times New Roman" pitchFamily="18" charset="0"/>
              </a:rPr>
              <a:t>- operation-level sequential consistency</a:t>
            </a:r>
          </a:p>
          <a:p>
            <a:pPr eaLnBrk="1" hangingPunct="1">
              <a:spcBef>
                <a:spcPts val="450"/>
              </a:spcBef>
            </a:pPr>
            <a:r>
              <a:rPr lang="en-GB">
                <a:cs typeface="Times New Roman" pitchFamily="18" charset="0"/>
              </a:rPr>
              <a:t>- an implementation is CORRECT if illusion is successful.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Timing: Due to multi threads</a:t>
            </a:r>
          </a:p>
          <a:p>
            <a:r>
              <a:rPr lang="en-US" dirty="0" smtClean="0"/>
              <a:t>Multiprocessors:</a:t>
            </a:r>
            <a:r>
              <a:rPr lang="en-US" baseline="0" dirty="0" smtClean="0"/>
              <a:t> Due to multiple 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7B8F-99D5-4A21-9A74-A871955163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7474-4A74-4F37-87F7-CB755226C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430E-F44C-4948-AD74-CC6F97D29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rgbClr val="371751">
                  <a:shade val="30000"/>
                  <a:satMod val="115000"/>
                  <a:alpha val="50000"/>
                </a:srgbClr>
              </a:gs>
              <a:gs pos="50000">
                <a:srgbClr val="371751">
                  <a:shade val="67500"/>
                  <a:satMod val="115000"/>
                </a:srgbClr>
              </a:gs>
              <a:gs pos="100000">
                <a:srgbClr val="37175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43929"/>
            <a:ext cx="8229600" cy="4525963"/>
          </a:xfrm>
        </p:spPr>
        <p:txBody>
          <a:bodyPr/>
          <a:lstStyle>
            <a:lvl1pPr>
              <a:buSzPct val="75000"/>
              <a:buFont typeface="Wingdings" pitchFamily="2" charset="2"/>
              <a:buChar char="q"/>
              <a:defRPr sz="3200">
                <a:effectLst/>
              </a:defRPr>
            </a:lvl1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56351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A4E76-D16C-4E94-AAE7-CBB66118CDC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43800" y="6492876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www.gigascale.org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GSRC_logo_2009_notext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562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rgbClr val="371751">
                  <a:shade val="30000"/>
                  <a:satMod val="115000"/>
                  <a:alpha val="50000"/>
                </a:srgbClr>
              </a:gs>
              <a:gs pos="50000">
                <a:srgbClr val="371751">
                  <a:shade val="67500"/>
                  <a:satMod val="115000"/>
                </a:srgbClr>
              </a:gs>
              <a:gs pos="100000">
                <a:srgbClr val="37175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43929"/>
            <a:ext cx="8229600" cy="4525963"/>
          </a:xfrm>
        </p:spPr>
        <p:txBody>
          <a:bodyPr/>
          <a:lstStyle>
            <a:lvl1pPr>
              <a:buSzPct val="75000"/>
              <a:buFont typeface="Wingdings" pitchFamily="2" charset="2"/>
              <a:buChar char="q"/>
              <a:defRPr sz="3200">
                <a:effectLst/>
              </a:defRPr>
            </a:lvl1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56351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A4E76-D16C-4E94-AAE7-CBB66118CDC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43800" y="6492876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www.gigascale.org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GSRC_logo_2009_notext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562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8229600" cy="4525963"/>
          </a:xfrm>
        </p:spPr>
        <p:txBody>
          <a:bodyPr/>
          <a:lstStyle>
            <a:lvl1pPr>
              <a:buSzPct val="75000"/>
              <a:buFont typeface="Wingdings" pitchFamily="2" charset="2"/>
              <a:buChar char="q"/>
              <a:defRPr sz="3200">
                <a:effectLst/>
              </a:defRPr>
            </a:lvl1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56351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A4E76-D16C-4E94-AAE7-CBB66118CDC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8938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3C2923-3224-43D1-BAB0-DEEC164B0B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2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2FEC2-1771-45A5-AD8C-EB223DB70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9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18FDF-E7FA-4BE9-BC17-0EE46DE77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4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151C8-F6C5-463D-AC2A-F039264974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21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3F62B-2ED5-4567-806C-4138D93F8A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7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2pPr>
            <a:lvl3pPr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3pPr>
            <a:lvl4pPr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4pPr>
            <a:lvl5pPr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784C2-6A27-40F6-8FAE-64BA73D40D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6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B8CDD-1482-4B49-9A0A-CB459F10A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8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920D-7D56-4779-86CE-7A0768AA85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1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E748C-5B92-4AEA-A160-13189B5BBC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03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3902-5F45-4E9C-B1D3-C86DFC13E8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17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C1529-E8AC-4B46-BAB7-DA982E5D9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7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85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F3058D-B4E7-401A-AABE-AACD071F79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4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9A72-71AF-4AF7-858D-946BEF19B8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933-4589-4C33-B2D1-5A1DBFB4EF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03AC-7CA0-483F-884F-32200E03F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88E-45F5-4EEF-B5B0-30FCEB472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6814-5923-4366-95CA-FDE882DD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904-8B17-42F1-9219-53B2449AD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915-3157-4597-B51A-BFD9228D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1ED4C9-E064-4BB0-8BAE-0E92C6627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 baseline="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 baseline="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85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A82B8D-2F77-4A72-88FE-96B3CA3248A6}" type="slidenum">
              <a:rPr 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 userDrawn="1"/>
        </p:nvSpPr>
        <p:spPr bwMode="auto">
          <a:xfrm>
            <a:off x="685800" y="990600"/>
            <a:ext cx="7772400" cy="46038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7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charset="0"/>
          <a:ea typeface="ＭＳ Ｐゴシック" charset="-128"/>
        </a:defRPr>
      </a:lvl9pPr>
    </p:titleStyle>
    <p:bodyStyle>
      <a:lvl1pPr marL="169863" indent="-169863" algn="l" rtl="0" fontAlgn="base">
        <a:spcBef>
          <a:spcPct val="20000"/>
        </a:spcBef>
        <a:spcAft>
          <a:spcPct val="0"/>
        </a:spcAft>
        <a:tabLst>
          <a:tab pos="2116138" algn="l"/>
        </a:tabLs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12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tabLst>
          <a:tab pos="2116138" algn="l"/>
        </a:tabLst>
        <a:defRPr sz="2200">
          <a:solidFill>
            <a:schemeClr val="accent2"/>
          </a:solidFill>
          <a:latin typeface="+mn-lt"/>
          <a:ea typeface="+mn-ea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tabLst>
          <a:tab pos="2116138" algn="l"/>
        </a:tabLst>
        <a:defRPr sz="2000">
          <a:solidFill>
            <a:schemeClr val="tx1"/>
          </a:solidFill>
          <a:latin typeface="+mn-lt"/>
          <a:ea typeface="+mn-ea"/>
        </a:defRPr>
      </a:lvl3pPr>
      <a:lvl4pPr marL="11985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tabLst>
          <a:tab pos="2116138" algn="l"/>
        </a:tabLst>
        <a:defRPr>
          <a:solidFill>
            <a:schemeClr val="tx1"/>
          </a:solidFill>
          <a:latin typeface="+mn-lt"/>
          <a:ea typeface="+mn-ea"/>
        </a:defRPr>
      </a:lvl4pPr>
      <a:lvl5pPr marL="15414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16138" algn="l"/>
        </a:tabLst>
        <a:defRPr sz="1600">
          <a:solidFill>
            <a:schemeClr val="tx1"/>
          </a:solidFill>
          <a:latin typeface="+mn-lt"/>
          <a:ea typeface="+mn-ea"/>
        </a:defRPr>
      </a:lvl5pPr>
      <a:lvl6pPr marL="19986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16138" algn="l"/>
        </a:tabLst>
        <a:defRPr sz="1600">
          <a:solidFill>
            <a:schemeClr val="tx1"/>
          </a:solidFill>
          <a:latin typeface="+mn-lt"/>
          <a:ea typeface="+mn-ea"/>
        </a:defRPr>
      </a:lvl6pPr>
      <a:lvl7pPr marL="24558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16138" algn="l"/>
        </a:tabLst>
        <a:defRPr sz="1600">
          <a:solidFill>
            <a:schemeClr val="tx1"/>
          </a:solidFill>
          <a:latin typeface="+mn-lt"/>
          <a:ea typeface="+mn-ea"/>
        </a:defRPr>
      </a:lvl7pPr>
      <a:lvl8pPr marL="29130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16138" algn="l"/>
        </a:tabLst>
        <a:defRPr sz="1600">
          <a:solidFill>
            <a:schemeClr val="tx1"/>
          </a:solidFill>
          <a:latin typeface="+mn-lt"/>
          <a:ea typeface="+mn-ea"/>
        </a:defRPr>
      </a:lvl8pPr>
      <a:lvl9pPr marL="33702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16138" algn="l"/>
        </a:tabLs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2743200"/>
          </a:xfrm>
        </p:spPr>
        <p:txBody>
          <a:bodyPr/>
          <a:lstStyle/>
          <a:p>
            <a:r>
              <a:rPr lang="en-US" dirty="0" smtClean="0"/>
              <a:t>Debugging Techniques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Concurrent Programs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81400" y="5943600"/>
            <a:ext cx="5334000" cy="381000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Divjyot </a:t>
            </a:r>
            <a:r>
              <a:rPr lang="en-US" sz="1200" dirty="0" err="1" smtClean="0">
                <a:solidFill>
                  <a:schemeClr val="tx1"/>
                </a:solidFill>
              </a:rPr>
              <a:t>Sethi</a:t>
            </a:r>
            <a:r>
              <a:rPr lang="en-US" sz="1200" dirty="0" smtClean="0">
                <a:solidFill>
                  <a:schemeClr val="tx1"/>
                </a:solidFill>
              </a:rPr>
              <a:t> with Stephen Beard, Raman </a:t>
            </a:r>
            <a:r>
              <a:rPr lang="en-US" sz="1200" dirty="0" err="1" smtClean="0">
                <a:solidFill>
                  <a:schemeClr val="tx1"/>
                </a:solidFill>
              </a:rPr>
              <a:t>Arun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Arnab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Sinha</a:t>
            </a:r>
            <a:r>
              <a:rPr lang="en-US" sz="1200" dirty="0" smtClean="0">
                <a:solidFill>
                  <a:schemeClr val="tx1"/>
                </a:solidFill>
              </a:rPr>
              <a:t>, Yun Zhang, </a:t>
            </a:r>
            <a:r>
              <a:rPr lang="en-US" sz="1200" dirty="0" err="1">
                <a:solidFill>
                  <a:schemeClr val="tx1"/>
                </a:solidFill>
              </a:rPr>
              <a:t>Soumyadeep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Ghosh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05740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// thread 1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getLocks12(lock1, lock2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lock1.lock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while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(lock2.locked())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{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  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lock1.unlock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wait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lock1.lock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}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lock2.lock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}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Where is the </a:t>
            </a:r>
            <a:r>
              <a:rPr lang="en-US" dirty="0" err="1" smtClean="0"/>
              <a:t>Livelock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021681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// thread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getLocks21(lock1, lock2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lock2.lock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while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lock1.locked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())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{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  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lock2.unlock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wait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lock2.lock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}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lock1.lock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();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}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 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smtClean="0"/>
              <a:t>Data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Two concurrent accesses to a memory location where at least one of them is a write.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  <a:endParaRPr lang="en-US" sz="900" dirty="0" smtClean="0"/>
          </a:p>
          <a:p>
            <a:pPr lvl="1">
              <a:buNone/>
            </a:pPr>
            <a:r>
              <a:rPr lang="en-US" sz="1800" dirty="0" smtClean="0">
                <a:latin typeface="Lucida Console" pitchFamily="49" charset="0"/>
              </a:rPr>
              <a:t>int x = 1;</a:t>
            </a:r>
          </a:p>
          <a:p>
            <a:pPr lvl="1">
              <a:buNone/>
            </a:pPr>
            <a:r>
              <a:rPr lang="en-US" sz="1800" dirty="0" err="1" smtClean="0">
                <a:latin typeface="Lucida Console" pitchFamily="49" charset="0"/>
              </a:rPr>
              <a:t>Parallel.Invoke</a:t>
            </a:r>
            <a:r>
              <a:rPr lang="en-US" sz="1800" dirty="0" smtClean="0">
                <a:latin typeface="Lucida Console" pitchFamily="49" charset="0"/>
              </a:rPr>
              <a:t>( </a:t>
            </a:r>
          </a:p>
          <a:p>
            <a:pPr lvl="1">
              <a:buNone/>
            </a:pPr>
            <a:r>
              <a:rPr lang="en-US" sz="1800" dirty="0" smtClean="0">
                <a:latin typeface="Lucida Console" pitchFamily="49" charset="0"/>
              </a:rPr>
              <a:t>                () =&gt; { x = 2; },</a:t>
            </a:r>
          </a:p>
          <a:p>
            <a:pPr lvl="1">
              <a:buNone/>
            </a:pPr>
            <a:r>
              <a:rPr lang="en-US" sz="1800" dirty="0" smtClean="0">
                <a:latin typeface="Lucida Console" pitchFamily="49" charset="0"/>
              </a:rPr>
              <a:t>                () =&gt; { </a:t>
            </a:r>
            <a:r>
              <a:rPr lang="en-US" sz="1800" dirty="0" err="1" smtClean="0">
                <a:latin typeface="Lucida Console" pitchFamily="49" charset="0"/>
              </a:rPr>
              <a:t>System.Console.WriteLine</a:t>
            </a:r>
            <a:r>
              <a:rPr lang="en-US" sz="1800" dirty="0" smtClean="0">
                <a:latin typeface="Lucida Console" pitchFamily="49" charset="0"/>
              </a:rPr>
              <a:t>(x);}</a:t>
            </a:r>
          </a:p>
          <a:p>
            <a:pPr lvl="1">
              <a:buNone/>
            </a:pPr>
            <a:r>
              <a:rPr lang="en-US" sz="1800" dirty="0" smtClean="0">
                <a:latin typeface="Lucida Console" pitchFamily="49" charset="0"/>
              </a:rPr>
              <a:t>               );</a:t>
            </a:r>
          </a:p>
          <a:p>
            <a:pPr marL="0" indent="0">
              <a:buNone/>
            </a:pPr>
            <a:r>
              <a:rPr lang="en-US" dirty="0" smtClean="0"/>
              <a:t>Possible outcomes?</a:t>
            </a:r>
          </a:p>
          <a:p>
            <a:pPr lvl="1"/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2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708236" y="2895600"/>
            <a:ext cx="1447800" cy="533400"/>
          </a:xfrm>
          <a:prstGeom prst="wedgeEllipseCallout">
            <a:avLst>
              <a:gd name="adj1" fmla="val -52022"/>
              <a:gd name="adj2" fmla="val 77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writes x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7086600" y="3276600"/>
            <a:ext cx="1676400" cy="533400"/>
          </a:xfrm>
          <a:prstGeom prst="wedgeEllipseCallout">
            <a:avLst>
              <a:gd name="adj1" fmla="val -15446"/>
              <a:gd name="adj2" fmla="val 70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reads 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Concurrent Code</a:t>
            </a:r>
            <a:br>
              <a:rPr lang="en-US" dirty="0" smtClean="0"/>
            </a:br>
            <a:r>
              <a:rPr lang="en-US" sz="3600" dirty="0" smtClean="0"/>
              <a:t>What is defined as correct?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76600" y="2971800"/>
            <a:ext cx="25146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Parallel 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2362200"/>
            <a:ext cx="15240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" y="3048000"/>
            <a:ext cx="15240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3733800"/>
            <a:ext cx="15240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38200" y="4419600"/>
            <a:ext cx="15240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705600" y="3314700"/>
            <a:ext cx="15240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1992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2907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5" idx="6"/>
          </p:cNvCxnSpPr>
          <p:nvPr/>
        </p:nvCxnSpPr>
        <p:spPr>
          <a:xfrm>
            <a:off x="2362200" y="2590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6"/>
            <a:endCxn id="3" idx="1"/>
          </p:cNvCxnSpPr>
          <p:nvPr/>
        </p:nvCxnSpPr>
        <p:spPr>
          <a:xfrm>
            <a:off x="2362200" y="3276600"/>
            <a:ext cx="914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6"/>
          </p:cNvCxnSpPr>
          <p:nvPr/>
        </p:nvCxnSpPr>
        <p:spPr>
          <a:xfrm flipV="1">
            <a:off x="2362200" y="37338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6"/>
          </p:cNvCxnSpPr>
          <p:nvPr/>
        </p:nvCxnSpPr>
        <p:spPr>
          <a:xfrm flipV="1">
            <a:off x="2362200" y="39624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3"/>
            <a:endCxn id="17" idx="2"/>
          </p:cNvCxnSpPr>
          <p:nvPr/>
        </p:nvCxnSpPr>
        <p:spPr>
          <a:xfrm>
            <a:off x="5791200" y="35433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4600" y="252621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Enq</a:t>
            </a:r>
            <a:r>
              <a:rPr lang="en-US" dirty="0" smtClean="0"/>
              <a:t>(v1)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43600" y="3212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Deq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72200" y="38481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Deq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-&gt; v2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Deq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-&gt; v4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Deq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-&gt; v1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Is this correct??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22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Enq</a:t>
            </a:r>
            <a:r>
              <a:rPr lang="en-US" dirty="0" smtClean="0"/>
              <a:t>(v2)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Enq</a:t>
            </a:r>
            <a:r>
              <a:rPr lang="en-US" dirty="0" smtClean="0"/>
              <a:t>(v3)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5146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Enq</a:t>
            </a:r>
            <a:r>
              <a:rPr lang="en-US" dirty="0" smtClean="0"/>
              <a:t>(v4)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5410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Depends on what you define as correct!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ln/>
        </p:spPr>
        <p:txBody>
          <a:bodyPr lIns="90000" tIns="46800" rIns="90000" bIns="46800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2"/>
                </a:solidFill>
              </a:rPr>
              <a:t>Correctness </a:t>
            </a:r>
            <a:r>
              <a:rPr lang="en-GB" dirty="0" smtClean="0">
                <a:solidFill>
                  <a:schemeClr val="tx2"/>
                </a:solidFill>
              </a:rPr>
              <a:t>Condition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990599"/>
          </a:xfrm>
          <a:ln/>
        </p:spPr>
        <p:txBody>
          <a:bodyPr lIns="90000" tIns="46800" rIns="90000" bIns="46800">
            <a:normAutofit fontScale="92500" lnSpcReduction="20000"/>
          </a:bodyPr>
          <a:lstStyle/>
          <a:p>
            <a:pPr>
              <a:lnSpc>
                <a:spcPct val="93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en-GB" dirty="0"/>
              <a:t>	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Data type implementations must appear </a:t>
            </a:r>
            <a:br>
              <a:rPr lang="en-GB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sequentially consistent to the client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program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en-GB" sz="2400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611332" name="AutoShape 4"/>
          <p:cNvSpPr>
            <a:spLocks noChangeArrowheads="1"/>
          </p:cNvSpPr>
          <p:nvPr/>
        </p:nvSpPr>
        <p:spPr bwMode="auto">
          <a:xfrm>
            <a:off x="903287" y="3000375"/>
            <a:ext cx="3592512" cy="2105025"/>
          </a:xfrm>
          <a:prstGeom prst="roundRect">
            <a:avLst>
              <a:gd name="adj" fmla="val 74"/>
            </a:avLst>
          </a:prstGeom>
          <a:gradFill rotWithShape="0">
            <a:gsLst>
              <a:gs pos="0">
                <a:srgbClr val="E9F7FF"/>
              </a:gs>
              <a:gs pos="100000">
                <a:srgbClr val="FFFFFF"/>
              </a:gs>
            </a:gsLst>
            <a:lin ang="135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1333" name="Group 5"/>
          <p:cNvGrpSpPr>
            <a:grpSpLocks/>
          </p:cNvGrpSpPr>
          <p:nvPr/>
        </p:nvGrpSpPr>
        <p:grpSpPr bwMode="auto">
          <a:xfrm>
            <a:off x="1022350" y="3398837"/>
            <a:ext cx="1719263" cy="1306513"/>
            <a:chOff x="692" y="2745"/>
            <a:chExt cx="1083" cy="670"/>
          </a:xfrm>
        </p:grpSpPr>
        <p:grpSp>
          <p:nvGrpSpPr>
            <p:cNvPr id="611334" name="Group 6"/>
            <p:cNvGrpSpPr>
              <a:grpSpLocks/>
            </p:cNvGrpSpPr>
            <p:nvPr/>
          </p:nvGrpSpPr>
          <p:grpSpPr bwMode="auto">
            <a:xfrm>
              <a:off x="692" y="2745"/>
              <a:ext cx="1081" cy="670"/>
              <a:chOff x="692" y="2745"/>
              <a:chExt cx="1081" cy="670"/>
            </a:xfrm>
          </p:grpSpPr>
          <p:sp>
            <p:nvSpPr>
              <p:cNvPr id="611335" name="Freeform 7"/>
              <p:cNvSpPr>
                <a:spLocks noChangeArrowheads="1"/>
              </p:cNvSpPr>
              <p:nvPr/>
            </p:nvSpPr>
            <p:spPr bwMode="auto">
              <a:xfrm>
                <a:off x="692" y="2745"/>
                <a:ext cx="1082" cy="671"/>
              </a:xfrm>
              <a:custGeom>
                <a:avLst/>
                <a:gdLst>
                  <a:gd name="T0" fmla="*/ 0 w 4771"/>
                  <a:gd name="T1" fmla="*/ 0 h 2960"/>
                  <a:gd name="T2" fmla="*/ 4770 w 4771"/>
                  <a:gd name="T3" fmla="*/ 0 h 2960"/>
                  <a:gd name="T4" fmla="*/ 4770 w 4771"/>
                  <a:gd name="T5" fmla="*/ 2483 h 2960"/>
                  <a:gd name="T6" fmla="*/ 4002 w 4771"/>
                  <a:gd name="T7" fmla="*/ 2959 h 2960"/>
                  <a:gd name="T8" fmla="*/ 0 w 4771"/>
                  <a:gd name="T9" fmla="*/ 2959 h 2960"/>
                  <a:gd name="T10" fmla="*/ 0 w 4771"/>
                  <a:gd name="T11" fmla="*/ 0 h 2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71" h="2960">
                    <a:moveTo>
                      <a:pt x="0" y="0"/>
                    </a:moveTo>
                    <a:lnTo>
                      <a:pt x="4770" y="0"/>
                    </a:lnTo>
                    <a:lnTo>
                      <a:pt x="4770" y="2483"/>
                    </a:lnTo>
                    <a:lnTo>
                      <a:pt x="4002" y="2959"/>
                    </a:lnTo>
                    <a:lnTo>
                      <a:pt x="0" y="29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36" name="Freeform 8"/>
              <p:cNvSpPr>
                <a:spLocks noChangeArrowheads="1"/>
              </p:cNvSpPr>
              <p:nvPr/>
            </p:nvSpPr>
            <p:spPr bwMode="auto">
              <a:xfrm>
                <a:off x="1599" y="3308"/>
                <a:ext cx="175" cy="108"/>
              </a:xfrm>
              <a:custGeom>
                <a:avLst/>
                <a:gdLst>
                  <a:gd name="T0" fmla="*/ 0 w 770"/>
                  <a:gd name="T1" fmla="*/ 475 h 476"/>
                  <a:gd name="T2" fmla="*/ 200 w 770"/>
                  <a:gd name="T3" fmla="*/ 0 h 476"/>
                  <a:gd name="T4" fmla="*/ 769 w 770"/>
                  <a:gd name="T5" fmla="*/ 0 h 476"/>
                  <a:gd name="T6" fmla="*/ 0 w 770"/>
                  <a:gd name="T7" fmla="*/ 4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0" h="476">
                    <a:moveTo>
                      <a:pt x="0" y="475"/>
                    </a:moveTo>
                    <a:lnTo>
                      <a:pt x="200" y="0"/>
                    </a:lnTo>
                    <a:cubicBezTo>
                      <a:pt x="392" y="67"/>
                      <a:pt x="383" y="29"/>
                      <a:pt x="769" y="0"/>
                    </a:cubicBezTo>
                    <a:lnTo>
                      <a:pt x="0" y="475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1337" name="Group 9"/>
            <p:cNvGrpSpPr>
              <a:grpSpLocks/>
            </p:cNvGrpSpPr>
            <p:nvPr/>
          </p:nvGrpSpPr>
          <p:grpSpPr bwMode="auto">
            <a:xfrm>
              <a:off x="692" y="2745"/>
              <a:ext cx="1083" cy="571"/>
              <a:chOff x="692" y="2745"/>
              <a:chExt cx="1083" cy="571"/>
            </a:xfrm>
          </p:grpSpPr>
          <p:sp>
            <p:nvSpPr>
              <p:cNvPr id="611338" name="AutoShape 10"/>
              <p:cNvSpPr>
                <a:spLocks noChangeArrowheads="1"/>
              </p:cNvSpPr>
              <p:nvPr/>
            </p:nvSpPr>
            <p:spPr bwMode="auto">
              <a:xfrm>
                <a:off x="692" y="2745"/>
                <a:ext cx="1083" cy="571"/>
              </a:xfrm>
              <a:prstGeom prst="roundRect">
                <a:avLst>
                  <a:gd name="adj" fmla="val 17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39" name="Text Box 11"/>
              <p:cNvSpPr txBox="1">
                <a:spLocks noChangeArrowheads="1"/>
              </p:cNvSpPr>
              <p:nvPr/>
            </p:nvSpPr>
            <p:spPr bwMode="auto">
              <a:xfrm>
                <a:off x="692" y="2869"/>
                <a:ext cx="1083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/>
                  <a:t>enqueue(1)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/>
                  <a:t>dequeue() -&gt; 2</a:t>
                </a:r>
              </a:p>
            </p:txBody>
          </p:sp>
        </p:grpSp>
      </p:grpSp>
      <p:grpSp>
        <p:nvGrpSpPr>
          <p:cNvPr id="611340" name="Group 12"/>
          <p:cNvGrpSpPr>
            <a:grpSpLocks/>
          </p:cNvGrpSpPr>
          <p:nvPr/>
        </p:nvGrpSpPr>
        <p:grpSpPr bwMode="auto">
          <a:xfrm>
            <a:off x="2819401" y="3398837"/>
            <a:ext cx="1628775" cy="1306513"/>
            <a:chOff x="1824" y="2745"/>
            <a:chExt cx="1026" cy="670"/>
          </a:xfrm>
        </p:grpSpPr>
        <p:grpSp>
          <p:nvGrpSpPr>
            <p:cNvPr id="611341" name="Group 13"/>
            <p:cNvGrpSpPr>
              <a:grpSpLocks/>
            </p:cNvGrpSpPr>
            <p:nvPr/>
          </p:nvGrpSpPr>
          <p:grpSpPr bwMode="auto">
            <a:xfrm>
              <a:off x="1824" y="2745"/>
              <a:ext cx="1024" cy="670"/>
              <a:chOff x="1824" y="2745"/>
              <a:chExt cx="1024" cy="670"/>
            </a:xfrm>
          </p:grpSpPr>
          <p:sp>
            <p:nvSpPr>
              <p:cNvPr id="611342" name="Freeform 14"/>
              <p:cNvSpPr>
                <a:spLocks noChangeArrowheads="1"/>
              </p:cNvSpPr>
              <p:nvPr/>
            </p:nvSpPr>
            <p:spPr bwMode="auto">
              <a:xfrm>
                <a:off x="1824" y="2745"/>
                <a:ext cx="1025" cy="671"/>
              </a:xfrm>
              <a:custGeom>
                <a:avLst/>
                <a:gdLst>
                  <a:gd name="T0" fmla="*/ 0 w 4521"/>
                  <a:gd name="T1" fmla="*/ 0 h 2960"/>
                  <a:gd name="T2" fmla="*/ 4520 w 4521"/>
                  <a:gd name="T3" fmla="*/ 0 h 2960"/>
                  <a:gd name="T4" fmla="*/ 4520 w 4521"/>
                  <a:gd name="T5" fmla="*/ 2483 h 2960"/>
                  <a:gd name="T6" fmla="*/ 3792 w 4521"/>
                  <a:gd name="T7" fmla="*/ 2959 h 2960"/>
                  <a:gd name="T8" fmla="*/ 0 w 4521"/>
                  <a:gd name="T9" fmla="*/ 2959 h 2960"/>
                  <a:gd name="T10" fmla="*/ 0 w 4521"/>
                  <a:gd name="T11" fmla="*/ 0 h 2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1" h="2960">
                    <a:moveTo>
                      <a:pt x="0" y="0"/>
                    </a:moveTo>
                    <a:lnTo>
                      <a:pt x="4520" y="0"/>
                    </a:lnTo>
                    <a:lnTo>
                      <a:pt x="4520" y="2483"/>
                    </a:lnTo>
                    <a:lnTo>
                      <a:pt x="3792" y="2959"/>
                    </a:lnTo>
                    <a:lnTo>
                      <a:pt x="0" y="29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43" name="Freeform 15"/>
              <p:cNvSpPr>
                <a:spLocks noChangeArrowheads="1"/>
              </p:cNvSpPr>
              <p:nvPr/>
            </p:nvSpPr>
            <p:spPr bwMode="auto">
              <a:xfrm>
                <a:off x="2683" y="3308"/>
                <a:ext cx="166" cy="108"/>
              </a:xfrm>
              <a:custGeom>
                <a:avLst/>
                <a:gdLst>
                  <a:gd name="T0" fmla="*/ 0 w 730"/>
                  <a:gd name="T1" fmla="*/ 475 h 476"/>
                  <a:gd name="T2" fmla="*/ 189 w 730"/>
                  <a:gd name="T3" fmla="*/ 0 h 476"/>
                  <a:gd name="T4" fmla="*/ 729 w 730"/>
                  <a:gd name="T5" fmla="*/ 0 h 476"/>
                  <a:gd name="T6" fmla="*/ 0 w 730"/>
                  <a:gd name="T7" fmla="*/ 4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0" h="476">
                    <a:moveTo>
                      <a:pt x="0" y="475"/>
                    </a:moveTo>
                    <a:lnTo>
                      <a:pt x="189" y="0"/>
                    </a:lnTo>
                    <a:cubicBezTo>
                      <a:pt x="371" y="67"/>
                      <a:pt x="363" y="29"/>
                      <a:pt x="729" y="0"/>
                    </a:cubicBezTo>
                    <a:lnTo>
                      <a:pt x="0" y="475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1344" name="Group 16"/>
            <p:cNvGrpSpPr>
              <a:grpSpLocks/>
            </p:cNvGrpSpPr>
            <p:nvPr/>
          </p:nvGrpSpPr>
          <p:grpSpPr bwMode="auto">
            <a:xfrm>
              <a:off x="1824" y="2745"/>
              <a:ext cx="1026" cy="571"/>
              <a:chOff x="1824" y="2745"/>
              <a:chExt cx="1026" cy="571"/>
            </a:xfrm>
          </p:grpSpPr>
          <p:sp>
            <p:nvSpPr>
              <p:cNvPr id="611345" name="AutoShape 17"/>
              <p:cNvSpPr>
                <a:spLocks noChangeArrowheads="1"/>
              </p:cNvSpPr>
              <p:nvPr/>
            </p:nvSpPr>
            <p:spPr bwMode="auto">
              <a:xfrm>
                <a:off x="1824" y="2745"/>
                <a:ext cx="1026" cy="571"/>
              </a:xfrm>
              <a:prstGeom prst="roundRect">
                <a:avLst>
                  <a:gd name="adj" fmla="val 17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46" name="Text Box 18"/>
              <p:cNvSpPr txBox="1">
                <a:spLocks noChangeArrowheads="1"/>
              </p:cNvSpPr>
              <p:nvPr/>
            </p:nvSpPr>
            <p:spPr bwMode="auto">
              <a:xfrm>
                <a:off x="1824" y="2869"/>
                <a:ext cx="102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/>
                  <a:t>enqueue(2)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/>
                  <a:t>dequeue() -&gt; 1</a:t>
                </a:r>
              </a:p>
            </p:txBody>
          </p:sp>
        </p:grpSp>
      </p:grpSp>
      <p:sp>
        <p:nvSpPr>
          <p:cNvPr id="611350" name="AutoShape 22"/>
          <p:cNvSpPr>
            <a:spLocks noChangeArrowheads="1"/>
          </p:cNvSpPr>
          <p:nvPr/>
        </p:nvSpPr>
        <p:spPr bwMode="auto">
          <a:xfrm>
            <a:off x="4619625" y="3000375"/>
            <a:ext cx="3076575" cy="2105025"/>
          </a:xfrm>
          <a:prstGeom prst="roundRect">
            <a:avLst>
              <a:gd name="adj" fmla="val 74"/>
            </a:avLst>
          </a:prstGeom>
          <a:gradFill rotWithShape="0">
            <a:gsLst>
              <a:gs pos="0">
                <a:srgbClr val="E9F7FF"/>
              </a:gs>
              <a:gs pos="100000">
                <a:srgbClr val="FFFFFF"/>
              </a:gs>
            </a:gsLst>
            <a:lin ang="135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1354" name="Group 26"/>
          <p:cNvGrpSpPr>
            <a:grpSpLocks/>
          </p:cNvGrpSpPr>
          <p:nvPr/>
        </p:nvGrpSpPr>
        <p:grpSpPr bwMode="auto">
          <a:xfrm>
            <a:off x="4800599" y="3188281"/>
            <a:ext cx="2665413" cy="1731380"/>
            <a:chOff x="3072" y="2588"/>
            <a:chExt cx="1679" cy="968"/>
          </a:xfrm>
        </p:grpSpPr>
        <p:grpSp>
          <p:nvGrpSpPr>
            <p:cNvPr id="611355" name="Group 27"/>
            <p:cNvGrpSpPr>
              <a:grpSpLocks/>
            </p:cNvGrpSpPr>
            <p:nvPr/>
          </p:nvGrpSpPr>
          <p:grpSpPr bwMode="auto">
            <a:xfrm>
              <a:off x="3072" y="2674"/>
              <a:ext cx="1677" cy="882"/>
              <a:chOff x="3072" y="2674"/>
              <a:chExt cx="1677" cy="882"/>
            </a:xfrm>
          </p:grpSpPr>
          <p:sp>
            <p:nvSpPr>
              <p:cNvPr id="611356" name="Freeform 28"/>
              <p:cNvSpPr>
                <a:spLocks noChangeArrowheads="1"/>
              </p:cNvSpPr>
              <p:nvPr/>
            </p:nvSpPr>
            <p:spPr bwMode="auto">
              <a:xfrm>
                <a:off x="3072" y="2674"/>
                <a:ext cx="1678" cy="883"/>
              </a:xfrm>
              <a:custGeom>
                <a:avLst/>
                <a:gdLst>
                  <a:gd name="T0" fmla="*/ 0 w 7401"/>
                  <a:gd name="T1" fmla="*/ 0 h 3895"/>
                  <a:gd name="T2" fmla="*/ 7400 w 7401"/>
                  <a:gd name="T3" fmla="*/ 0 h 3895"/>
                  <a:gd name="T4" fmla="*/ 7400 w 7401"/>
                  <a:gd name="T5" fmla="*/ 3447 h 3895"/>
                  <a:gd name="T6" fmla="*/ 6554 w 7401"/>
                  <a:gd name="T7" fmla="*/ 3894 h 3895"/>
                  <a:gd name="T8" fmla="*/ 0 w 7401"/>
                  <a:gd name="T9" fmla="*/ 3894 h 3895"/>
                  <a:gd name="T10" fmla="*/ 0 w 7401"/>
                  <a:gd name="T11" fmla="*/ 0 h 3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01" h="3895">
                    <a:moveTo>
                      <a:pt x="0" y="0"/>
                    </a:moveTo>
                    <a:lnTo>
                      <a:pt x="7400" y="0"/>
                    </a:lnTo>
                    <a:lnTo>
                      <a:pt x="7400" y="3447"/>
                    </a:lnTo>
                    <a:lnTo>
                      <a:pt x="6554" y="3894"/>
                    </a:lnTo>
                    <a:lnTo>
                      <a:pt x="0" y="389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57" name="Freeform 29"/>
              <p:cNvSpPr>
                <a:spLocks noChangeArrowheads="1"/>
              </p:cNvSpPr>
              <p:nvPr/>
            </p:nvSpPr>
            <p:spPr bwMode="auto">
              <a:xfrm>
                <a:off x="4558" y="3455"/>
                <a:ext cx="192" cy="101"/>
              </a:xfrm>
              <a:custGeom>
                <a:avLst/>
                <a:gdLst>
                  <a:gd name="T0" fmla="*/ 0 w 847"/>
                  <a:gd name="T1" fmla="*/ 445 h 446"/>
                  <a:gd name="T2" fmla="*/ 219 w 847"/>
                  <a:gd name="T3" fmla="*/ 0 h 446"/>
                  <a:gd name="T4" fmla="*/ 846 w 847"/>
                  <a:gd name="T5" fmla="*/ 0 h 446"/>
                  <a:gd name="T6" fmla="*/ 0 w 847"/>
                  <a:gd name="T7" fmla="*/ 4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446">
                    <a:moveTo>
                      <a:pt x="0" y="445"/>
                    </a:moveTo>
                    <a:lnTo>
                      <a:pt x="219" y="0"/>
                    </a:lnTo>
                    <a:cubicBezTo>
                      <a:pt x="431" y="64"/>
                      <a:pt x="423" y="27"/>
                      <a:pt x="846" y="0"/>
                    </a:cubicBezTo>
                    <a:lnTo>
                      <a:pt x="0" y="445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1358" name="Group 30"/>
            <p:cNvGrpSpPr>
              <a:grpSpLocks/>
            </p:cNvGrpSpPr>
            <p:nvPr/>
          </p:nvGrpSpPr>
          <p:grpSpPr bwMode="auto">
            <a:xfrm>
              <a:off x="3072" y="2588"/>
              <a:ext cx="1679" cy="960"/>
              <a:chOff x="3072" y="2588"/>
              <a:chExt cx="1679" cy="960"/>
            </a:xfrm>
          </p:grpSpPr>
          <p:sp>
            <p:nvSpPr>
              <p:cNvPr id="611359" name="AutoShape 31"/>
              <p:cNvSpPr>
                <a:spLocks noChangeArrowheads="1"/>
              </p:cNvSpPr>
              <p:nvPr/>
            </p:nvSpPr>
            <p:spPr bwMode="auto">
              <a:xfrm>
                <a:off x="3072" y="2674"/>
                <a:ext cx="1679" cy="789"/>
              </a:xfrm>
              <a:prstGeom prst="roundRect">
                <a:avLst>
                  <a:gd name="adj" fmla="val 12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60" name="Text Box 32"/>
              <p:cNvSpPr txBox="1">
                <a:spLocks noChangeArrowheads="1"/>
              </p:cNvSpPr>
              <p:nvPr/>
            </p:nvSpPr>
            <p:spPr bwMode="auto">
              <a:xfrm>
                <a:off x="3072" y="2588"/>
                <a:ext cx="1679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z="1800" dirty="0"/>
              </a:p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/>
                  <a:t> </a:t>
                </a:r>
                <a:r>
                  <a:rPr lang="en-GB" sz="1800" dirty="0" err="1"/>
                  <a:t>enqueue</a:t>
                </a:r>
                <a:r>
                  <a:rPr lang="en-GB" sz="1800" dirty="0"/>
                  <a:t>(1)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/>
                  <a:t>	</a:t>
                </a:r>
                <a:r>
                  <a:rPr lang="en-GB" sz="1800" dirty="0" err="1"/>
                  <a:t>enqueue</a:t>
                </a:r>
                <a:r>
                  <a:rPr lang="en-GB" sz="1800" dirty="0"/>
                  <a:t>(2)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/>
                  <a:t>	</a:t>
                </a:r>
                <a:r>
                  <a:rPr lang="en-GB" sz="1800" dirty="0" err="1"/>
                  <a:t>dequeue</a:t>
                </a:r>
                <a:r>
                  <a:rPr lang="en-GB" sz="1800" dirty="0"/>
                  <a:t>() -&gt; 1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/>
                  <a:t> </a:t>
                </a:r>
                <a:r>
                  <a:rPr lang="en-GB" sz="1800" dirty="0" err="1"/>
                  <a:t>dequeue</a:t>
                </a:r>
                <a:r>
                  <a:rPr lang="en-GB" sz="1800" dirty="0"/>
                  <a:t>() -&gt; 2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z="1800" dirty="0"/>
              </a:p>
            </p:txBody>
          </p:sp>
        </p:grpSp>
      </p:grpSp>
      <p:sp>
        <p:nvSpPr>
          <p:cNvPr id="611362" name="AutoShape 34"/>
          <p:cNvSpPr>
            <a:spLocks noChangeArrowheads="1"/>
          </p:cNvSpPr>
          <p:nvPr/>
        </p:nvSpPr>
        <p:spPr bwMode="auto">
          <a:xfrm>
            <a:off x="915988" y="2466975"/>
            <a:ext cx="6778625" cy="465137"/>
          </a:xfrm>
          <a:prstGeom prst="roundRect">
            <a:avLst>
              <a:gd name="adj" fmla="val 338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360">
            <a:solidFill>
              <a:srgbClr val="000000"/>
            </a:solidFill>
            <a:round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63" name="Text Box 35"/>
          <p:cNvSpPr txBox="1">
            <a:spLocks noChangeArrowheads="1"/>
          </p:cNvSpPr>
          <p:nvPr/>
        </p:nvSpPr>
        <p:spPr bwMode="auto">
          <a:xfrm>
            <a:off x="915988" y="2466975"/>
            <a:ext cx="3579811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b="0" dirty="0">
                <a:latin typeface="Math C" pitchFamily="2" charset="2"/>
              </a:rPr>
              <a:t></a:t>
            </a:r>
            <a:r>
              <a:rPr lang="en-GB" sz="2000" b="0" dirty="0"/>
              <a:t> </a:t>
            </a:r>
            <a:r>
              <a:rPr lang="en-GB" sz="2000" b="0" dirty="0">
                <a:latin typeface="Comic Sans MS" pitchFamily="66" charset="0"/>
              </a:rPr>
              <a:t>Observation </a:t>
            </a:r>
            <a:r>
              <a:rPr lang="en-GB" sz="2000" b="0" dirty="0"/>
              <a:t>	</a:t>
            </a:r>
            <a:endParaRPr lang="en-GB" sz="2000" b="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9976" y="6303006"/>
            <a:ext cx="1544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Courtesy: Rajiv </a:t>
            </a:r>
            <a:r>
              <a:rPr lang="en-US" sz="1100" dirty="0" err="1" smtClean="0"/>
              <a:t>Alur</a:t>
            </a: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0977" y="5345229"/>
            <a:ext cx="6243636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observed argument and return values must be consistent with some </a:t>
            </a:r>
            <a:r>
              <a:rPr lang="en-GB" dirty="0" smtClean="0">
                <a:solidFill>
                  <a:srgbClr val="FF0000"/>
                </a:solidFill>
              </a:rPr>
              <a:t>global sequence </a:t>
            </a:r>
            <a:r>
              <a:rPr lang="en-GB" dirty="0">
                <a:solidFill>
                  <a:srgbClr val="FF0000"/>
                </a:solidFill>
              </a:rPr>
              <a:t>of the operations.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029505"/>
            <a:ext cx="116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24187" y="3048000"/>
            <a:ext cx="116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556" y="2515409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th C" pitchFamily="2" charset="2"/>
              </a:rPr>
              <a:t></a:t>
            </a:r>
            <a:r>
              <a:rPr lang="en-GB" dirty="0"/>
              <a:t> </a:t>
            </a:r>
            <a:r>
              <a:rPr lang="en-GB" dirty="0">
                <a:latin typeface="Comic Sans MS" pitchFamily="66" charset="0"/>
              </a:rPr>
              <a:t>Witness </a:t>
            </a:r>
            <a:r>
              <a:rPr lang="en-GB" dirty="0" smtClean="0">
                <a:latin typeface="Comic Sans MS" pitchFamily="66" charset="0"/>
              </a:rPr>
              <a:t>Interleaving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51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38" name="Group 82"/>
          <p:cNvGrpSpPr>
            <a:grpSpLocks/>
          </p:cNvGrpSpPr>
          <p:nvPr/>
        </p:nvGrpSpPr>
        <p:grpSpPr bwMode="auto">
          <a:xfrm>
            <a:off x="1262882" y="2982918"/>
            <a:ext cx="822648" cy="1993553"/>
            <a:chOff x="0" y="0"/>
            <a:chExt cx="736" cy="1786"/>
          </a:xfrm>
        </p:grpSpPr>
        <p:sp>
          <p:nvSpPr>
            <p:cNvPr id="4141" name="Line 83"/>
            <p:cNvSpPr>
              <a:spLocks noChangeShapeType="1"/>
            </p:cNvSpPr>
            <p:nvPr/>
          </p:nvSpPr>
          <p:spPr bwMode="auto">
            <a:xfrm flipH="1">
              <a:off x="139" y="0"/>
              <a:ext cx="414" cy="1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42" name="Group 84"/>
            <p:cNvGrpSpPr>
              <a:grpSpLocks/>
            </p:cNvGrpSpPr>
            <p:nvPr/>
          </p:nvGrpSpPr>
          <p:grpSpPr bwMode="auto">
            <a:xfrm>
              <a:off x="0" y="471"/>
              <a:ext cx="736" cy="732"/>
              <a:chOff x="0" y="0"/>
              <a:chExt cx="736" cy="731"/>
            </a:xfrm>
          </p:grpSpPr>
          <p:sp>
            <p:nvSpPr>
              <p:cNvPr id="4143" name="Rectangle 85"/>
              <p:cNvSpPr>
                <a:spLocks/>
              </p:cNvSpPr>
              <p:nvPr/>
            </p:nvSpPr>
            <p:spPr bwMode="auto">
              <a:xfrm>
                <a:off x="326" y="246"/>
                <a:ext cx="0" cy="2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44" name="Rectangle 86"/>
              <p:cNvSpPr>
                <a:spLocks/>
              </p:cNvSpPr>
              <p:nvPr/>
            </p:nvSpPr>
            <p:spPr bwMode="auto">
              <a:xfrm>
                <a:off x="56" y="35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 dirty="0">
                    <a:sym typeface="Arial" charset="0"/>
                  </a:rPr>
                  <a:t>~</a:t>
                </a:r>
              </a:p>
            </p:txBody>
          </p:sp>
          <p:sp>
            <p:nvSpPr>
              <p:cNvPr id="4145" name="Rectangle 87"/>
              <p:cNvSpPr>
                <a:spLocks/>
              </p:cNvSpPr>
              <p:nvPr/>
            </p:nvSpPr>
            <p:spPr bwMode="auto">
              <a:xfrm>
                <a:off x="115" y="238"/>
                <a:ext cx="456" cy="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46" name="Rectangle 88"/>
              <p:cNvSpPr>
                <a:spLocks/>
              </p:cNvSpPr>
              <p:nvPr/>
            </p:nvSpPr>
            <p:spPr bwMode="auto">
              <a:xfrm>
                <a:off x="0" y="0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 dirty="0">
                    <a:sym typeface="Arial" charset="0"/>
                  </a:rPr>
                  <a:t>~</a:t>
                </a:r>
              </a:p>
            </p:txBody>
          </p:sp>
          <p:sp>
            <p:nvSpPr>
              <p:cNvPr id="4147" name="Rectangle 89"/>
              <p:cNvSpPr>
                <a:spLocks/>
              </p:cNvSpPr>
              <p:nvPr/>
            </p:nvSpPr>
            <p:spPr bwMode="auto">
              <a:xfrm>
                <a:off x="4" y="123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 dirty="0">
                    <a:sym typeface="Arial" charset="0"/>
                  </a:rPr>
                  <a:t>~</a:t>
                </a:r>
              </a:p>
            </p:txBody>
          </p:sp>
        </p:grpSp>
      </p:grpSp>
      <p:grpSp>
        <p:nvGrpSpPr>
          <p:cNvPr id="70746" name="Group 90"/>
          <p:cNvGrpSpPr>
            <a:grpSpLocks/>
          </p:cNvGrpSpPr>
          <p:nvPr/>
        </p:nvGrpSpPr>
        <p:grpSpPr bwMode="auto">
          <a:xfrm>
            <a:off x="2153857" y="2929309"/>
            <a:ext cx="191988" cy="2005341"/>
            <a:chOff x="0" y="0"/>
            <a:chExt cx="830" cy="1774"/>
          </a:xfrm>
        </p:grpSpPr>
        <p:sp>
          <p:nvSpPr>
            <p:cNvPr id="4134" name="Line 91"/>
            <p:cNvSpPr>
              <a:spLocks noChangeShapeType="1"/>
            </p:cNvSpPr>
            <p:nvPr/>
          </p:nvSpPr>
          <p:spPr bwMode="auto">
            <a:xfrm flipH="1">
              <a:off x="0" y="0"/>
              <a:ext cx="830" cy="1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5" name="Group 92"/>
            <p:cNvGrpSpPr>
              <a:grpSpLocks/>
            </p:cNvGrpSpPr>
            <p:nvPr/>
          </p:nvGrpSpPr>
          <p:grpSpPr bwMode="auto">
            <a:xfrm>
              <a:off x="89" y="495"/>
              <a:ext cx="737" cy="732"/>
              <a:chOff x="0" y="0"/>
              <a:chExt cx="736" cy="731"/>
            </a:xfrm>
          </p:grpSpPr>
          <p:sp>
            <p:nvSpPr>
              <p:cNvPr id="4136" name="Rectangle 93"/>
              <p:cNvSpPr>
                <a:spLocks/>
              </p:cNvSpPr>
              <p:nvPr/>
            </p:nvSpPr>
            <p:spPr bwMode="auto">
              <a:xfrm>
                <a:off x="326" y="246"/>
                <a:ext cx="0" cy="2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37" name="Rectangle 94"/>
              <p:cNvSpPr>
                <a:spLocks/>
              </p:cNvSpPr>
              <p:nvPr/>
            </p:nvSpPr>
            <p:spPr bwMode="auto">
              <a:xfrm>
                <a:off x="56" y="35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 dirty="0">
                    <a:sym typeface="Arial" charset="0"/>
                  </a:rPr>
                  <a:t>~</a:t>
                </a:r>
              </a:p>
            </p:txBody>
          </p:sp>
          <p:sp>
            <p:nvSpPr>
              <p:cNvPr id="4138" name="Rectangle 95"/>
              <p:cNvSpPr>
                <a:spLocks/>
              </p:cNvSpPr>
              <p:nvPr/>
            </p:nvSpPr>
            <p:spPr bwMode="auto">
              <a:xfrm>
                <a:off x="116" y="238"/>
                <a:ext cx="456" cy="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39" name="Rectangle 96"/>
              <p:cNvSpPr>
                <a:spLocks/>
              </p:cNvSpPr>
              <p:nvPr/>
            </p:nvSpPr>
            <p:spPr bwMode="auto">
              <a:xfrm>
                <a:off x="0" y="0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>
                    <a:sym typeface="Arial" charset="0"/>
                  </a:rPr>
                  <a:t>~</a:t>
                </a:r>
              </a:p>
            </p:txBody>
          </p:sp>
          <p:sp>
            <p:nvSpPr>
              <p:cNvPr id="4140" name="Rectangle 97"/>
              <p:cNvSpPr>
                <a:spLocks/>
              </p:cNvSpPr>
              <p:nvPr/>
            </p:nvSpPr>
            <p:spPr bwMode="auto">
              <a:xfrm>
                <a:off x="4" y="123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 dirty="0">
                    <a:sym typeface="Arial" charset="0"/>
                  </a:rPr>
                  <a:t>~</a:t>
                </a:r>
              </a:p>
            </p:txBody>
          </p:sp>
        </p:grp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640" y="457200"/>
            <a:ext cx="8229600" cy="990600"/>
          </a:xfrm>
        </p:spPr>
        <p:txBody>
          <a:bodyPr lIns="26788" tIns="26788" rIns="26788" bIns="26788"/>
          <a:lstStyle/>
          <a:p>
            <a:pPr eaLnBrk="1" hangingPunct="1"/>
            <a:r>
              <a:rPr lang="en-US" dirty="0" err="1" smtClean="0"/>
              <a:t>Serializability</a:t>
            </a:r>
            <a:endParaRPr lang="en-US" dirty="0" smtClean="0"/>
          </a:p>
        </p:txBody>
      </p:sp>
      <p:sp>
        <p:nvSpPr>
          <p:cNvPr id="4112" name="Rectangle 27"/>
          <p:cNvSpPr>
            <a:spLocks/>
          </p:cNvSpPr>
          <p:nvPr/>
        </p:nvSpPr>
        <p:spPr bwMode="auto">
          <a:xfrm>
            <a:off x="1329985" y="5334000"/>
            <a:ext cx="4050386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 rtl="0"/>
            <a:r>
              <a:rPr lang="en-US" sz="2400" b="1" dirty="0" smtClean="0">
                <a:latin typeface="Comic Sans MS" pitchFamily="66" charset="0"/>
                <a:sym typeface="Comic Sans MS" pitchFamily="66" charset="0"/>
              </a:rPr>
              <a:t>Equivalent global </a:t>
            </a:r>
            <a:r>
              <a:rPr lang="en-US" sz="2400" b="1" dirty="0">
                <a:latin typeface="Comic Sans MS" pitchFamily="66" charset="0"/>
                <a:sym typeface="Comic Sans MS" pitchFamily="66" charset="0"/>
              </a:rPr>
              <a:t>execution</a:t>
            </a:r>
          </a:p>
        </p:txBody>
      </p:sp>
      <p:sp>
        <p:nvSpPr>
          <p:cNvPr id="70684" name="Rectangle 28"/>
          <p:cNvSpPr>
            <a:spLocks/>
          </p:cNvSpPr>
          <p:nvPr/>
        </p:nvSpPr>
        <p:spPr bwMode="auto">
          <a:xfrm>
            <a:off x="685800" y="2082588"/>
            <a:ext cx="3191176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 rtl="0"/>
            <a:r>
              <a:rPr lang="en-US" sz="2400" b="1" dirty="0" smtClean="0">
                <a:latin typeface="Comic Sans MS" pitchFamily="66" charset="0"/>
                <a:sym typeface="Comic Sans MS" pitchFamily="66" charset="0"/>
              </a:rPr>
              <a:t>Concurrent </a:t>
            </a:r>
            <a:r>
              <a:rPr lang="en-US" sz="2400" b="1" dirty="0">
                <a:latin typeface="Comic Sans MS" pitchFamily="66" charset="0"/>
                <a:sym typeface="Comic Sans MS" pitchFamily="66" charset="0"/>
              </a:rPr>
              <a:t>execution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3003" y="4770170"/>
            <a:ext cx="4987230" cy="426394"/>
            <a:chOff x="5147370" y="2534914"/>
            <a:chExt cx="4987230" cy="426394"/>
          </a:xfrm>
        </p:grpSpPr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7446764" y="2741414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6990234" y="2741414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160764" y="2741414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5618410" y="2741414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6076057" y="2741414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6532587" y="2741414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8818587" y="2741414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9276234" y="2741414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7904410" y="2741414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8362057" y="2741414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7889900" y="2542728"/>
              <a:ext cx="1766962" cy="66973"/>
              <a:chOff x="0" y="0"/>
              <a:chExt cx="1582" cy="59"/>
            </a:xfrm>
          </p:grpSpPr>
          <p:sp>
            <p:nvSpPr>
              <p:cNvPr id="4172" name="Line 14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5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58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Line 16"/>
              <p:cNvSpPr>
                <a:spLocks noChangeShapeType="1"/>
              </p:cNvSpPr>
              <p:nvPr/>
            </p:nvSpPr>
            <p:spPr bwMode="auto">
              <a:xfrm rot="10800000" flipH="1">
                <a:off x="1582" y="0"/>
                <a:ext cx="0" cy="5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0" name="Group 17"/>
            <p:cNvGrpSpPr>
              <a:grpSpLocks/>
            </p:cNvGrpSpPr>
            <p:nvPr/>
          </p:nvGrpSpPr>
          <p:grpSpPr bwMode="auto">
            <a:xfrm>
              <a:off x="5147370" y="2861965"/>
              <a:ext cx="4987230" cy="99343"/>
              <a:chOff x="0" y="0"/>
              <a:chExt cx="4468" cy="89"/>
            </a:xfrm>
          </p:grpSpPr>
          <p:sp>
            <p:nvSpPr>
              <p:cNvPr id="4169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19"/>
              <p:cNvSpPr>
                <a:spLocks noChangeShapeType="1"/>
              </p:cNvSpPr>
              <p:nvPr/>
            </p:nvSpPr>
            <p:spPr bwMode="auto">
              <a:xfrm>
                <a:off x="0" y="86"/>
                <a:ext cx="4468" cy="0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Line 20"/>
              <p:cNvSpPr>
                <a:spLocks noChangeShapeType="1"/>
              </p:cNvSpPr>
              <p:nvPr/>
            </p:nvSpPr>
            <p:spPr bwMode="auto">
              <a:xfrm>
                <a:off x="4468" y="3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64" name="Group 22"/>
            <p:cNvGrpSpPr>
              <a:grpSpLocks/>
            </p:cNvGrpSpPr>
            <p:nvPr/>
          </p:nvGrpSpPr>
          <p:grpSpPr bwMode="auto">
            <a:xfrm>
              <a:off x="5622875" y="2534914"/>
              <a:ext cx="2158752" cy="70321"/>
              <a:chOff x="0" y="0"/>
              <a:chExt cx="1933" cy="62"/>
            </a:xfrm>
          </p:grpSpPr>
          <p:sp>
            <p:nvSpPr>
              <p:cNvPr id="4166" name="Line 23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9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1933" y="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4" name="Line 29"/>
            <p:cNvSpPr>
              <a:spLocks noChangeShapeType="1"/>
            </p:cNvSpPr>
            <p:nvPr/>
          </p:nvSpPr>
          <p:spPr bwMode="auto">
            <a:xfrm>
              <a:off x="9732764" y="2741414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86485" y="2667000"/>
            <a:ext cx="1298153" cy="262309"/>
            <a:chOff x="1659806" y="4574233"/>
            <a:chExt cx="1298153" cy="262309"/>
          </a:xfrm>
        </p:grpSpPr>
        <p:sp>
          <p:nvSpPr>
            <p:cNvPr id="70690" name="Line 34"/>
            <p:cNvSpPr>
              <a:spLocks noChangeShapeType="1"/>
            </p:cNvSpPr>
            <p:nvPr/>
          </p:nvSpPr>
          <p:spPr bwMode="auto">
            <a:xfrm>
              <a:off x="1659806" y="4836542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0691" name="Line 35"/>
            <p:cNvSpPr>
              <a:spLocks noChangeShapeType="1"/>
            </p:cNvSpPr>
            <p:nvPr/>
          </p:nvSpPr>
          <p:spPr bwMode="auto">
            <a:xfrm>
              <a:off x="2117452" y="4836542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0692" name="Line 36"/>
            <p:cNvSpPr>
              <a:spLocks noChangeShapeType="1"/>
            </p:cNvSpPr>
            <p:nvPr/>
          </p:nvSpPr>
          <p:spPr bwMode="auto">
            <a:xfrm>
              <a:off x="2573982" y="4836542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grpSp>
          <p:nvGrpSpPr>
            <p:cNvPr id="70717" name="Group 61"/>
            <p:cNvGrpSpPr>
              <a:grpSpLocks/>
            </p:cNvGrpSpPr>
            <p:nvPr/>
          </p:nvGrpSpPr>
          <p:grpSpPr bwMode="auto">
            <a:xfrm>
              <a:off x="1683246" y="4574233"/>
              <a:ext cx="1254621" cy="97111"/>
              <a:chOff x="0" y="0"/>
              <a:chExt cx="1123" cy="86"/>
            </a:xfrm>
          </p:grpSpPr>
          <p:sp>
            <p:nvSpPr>
              <p:cNvPr id="4161" name="Line 62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Line 63"/>
              <p:cNvSpPr>
                <a:spLocks noChangeShapeType="1"/>
              </p:cNvSpPr>
              <p:nvPr/>
            </p:nvSpPr>
            <p:spPr bwMode="auto">
              <a:xfrm>
                <a:off x="0" y="0"/>
                <a:ext cx="112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1123" y="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674206" y="3054246"/>
            <a:ext cx="2212330" cy="262309"/>
            <a:chOff x="3031629" y="4574233"/>
            <a:chExt cx="2212330" cy="262309"/>
          </a:xfrm>
        </p:grpSpPr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>
              <a:off x="3945806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0689" name="Line 33"/>
            <p:cNvSpPr>
              <a:spLocks noChangeShapeType="1"/>
            </p:cNvSpPr>
            <p:nvPr/>
          </p:nvSpPr>
          <p:spPr bwMode="auto">
            <a:xfrm>
              <a:off x="3489275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0693" name="Line 37"/>
            <p:cNvSpPr>
              <a:spLocks noChangeShapeType="1"/>
            </p:cNvSpPr>
            <p:nvPr/>
          </p:nvSpPr>
          <p:spPr bwMode="auto">
            <a:xfrm>
              <a:off x="3031629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0696" name="Line 40"/>
            <p:cNvSpPr>
              <a:spLocks noChangeShapeType="1"/>
            </p:cNvSpPr>
            <p:nvPr/>
          </p:nvSpPr>
          <p:spPr bwMode="auto">
            <a:xfrm>
              <a:off x="4403452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0697" name="Line 41"/>
            <p:cNvSpPr>
              <a:spLocks noChangeShapeType="1"/>
            </p:cNvSpPr>
            <p:nvPr/>
          </p:nvSpPr>
          <p:spPr bwMode="auto">
            <a:xfrm>
              <a:off x="4859982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grpSp>
          <p:nvGrpSpPr>
            <p:cNvPr id="70721" name="Group 65"/>
            <p:cNvGrpSpPr>
              <a:grpSpLocks/>
            </p:cNvGrpSpPr>
            <p:nvPr/>
          </p:nvGrpSpPr>
          <p:grpSpPr bwMode="auto">
            <a:xfrm>
              <a:off x="3036029" y="4574233"/>
              <a:ext cx="2168798" cy="90413"/>
              <a:chOff x="0" y="0"/>
              <a:chExt cx="1942" cy="81"/>
            </a:xfrm>
          </p:grpSpPr>
          <p:sp>
            <p:nvSpPr>
              <p:cNvPr id="4158" name="Line 6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81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Line 6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942" cy="0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68"/>
              <p:cNvSpPr>
                <a:spLocks noChangeShapeType="1"/>
              </p:cNvSpPr>
              <p:nvPr/>
            </p:nvSpPr>
            <p:spPr bwMode="auto">
              <a:xfrm rot="10800000" flipH="1">
                <a:off x="1942" y="0"/>
                <a:ext cx="0" cy="81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658259" y="3557146"/>
            <a:ext cx="1336105" cy="262309"/>
            <a:chOff x="5279678" y="4574233"/>
            <a:chExt cx="1336105" cy="262309"/>
          </a:xfrm>
        </p:grpSpPr>
        <p:sp>
          <p:nvSpPr>
            <p:cNvPr id="70694" name="Line 38"/>
            <p:cNvSpPr>
              <a:spLocks noChangeShapeType="1"/>
            </p:cNvSpPr>
            <p:nvPr/>
          </p:nvSpPr>
          <p:spPr bwMode="auto">
            <a:xfrm>
              <a:off x="5317629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0695" name="Line 39"/>
            <p:cNvSpPr>
              <a:spLocks noChangeShapeType="1"/>
            </p:cNvSpPr>
            <p:nvPr/>
          </p:nvSpPr>
          <p:spPr bwMode="auto">
            <a:xfrm>
              <a:off x="5775275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0698" name="Line 42"/>
            <p:cNvSpPr>
              <a:spLocks noChangeShapeType="1"/>
            </p:cNvSpPr>
            <p:nvPr/>
          </p:nvSpPr>
          <p:spPr bwMode="auto">
            <a:xfrm>
              <a:off x="6231806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grpSp>
          <p:nvGrpSpPr>
            <p:cNvPr id="70725" name="Group 69"/>
            <p:cNvGrpSpPr>
              <a:grpSpLocks/>
            </p:cNvGrpSpPr>
            <p:nvPr/>
          </p:nvGrpSpPr>
          <p:grpSpPr bwMode="auto">
            <a:xfrm>
              <a:off x="5279678" y="4574233"/>
              <a:ext cx="1324943" cy="97111"/>
              <a:chOff x="0" y="0"/>
              <a:chExt cx="1187" cy="86"/>
            </a:xfrm>
          </p:grpSpPr>
          <p:sp>
            <p:nvSpPr>
              <p:cNvPr id="4155" name="Line 70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Line 7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18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Line 72"/>
              <p:cNvSpPr>
                <a:spLocks noChangeShapeType="1"/>
              </p:cNvSpPr>
              <p:nvPr/>
            </p:nvSpPr>
            <p:spPr bwMode="auto">
              <a:xfrm rot="10800000" flipH="1">
                <a:off x="1187" y="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0730" name="Group 74"/>
          <p:cNvGrpSpPr>
            <a:grpSpLocks/>
          </p:cNvGrpSpPr>
          <p:nvPr/>
        </p:nvGrpSpPr>
        <p:grpSpPr bwMode="auto">
          <a:xfrm flipH="1">
            <a:off x="2802375" y="2982918"/>
            <a:ext cx="757668" cy="1958429"/>
            <a:chOff x="0" y="0"/>
            <a:chExt cx="1206" cy="1786"/>
          </a:xfrm>
        </p:grpSpPr>
        <p:sp>
          <p:nvSpPr>
            <p:cNvPr id="4148" name="Line 75"/>
            <p:cNvSpPr>
              <a:spLocks noChangeShapeType="1"/>
            </p:cNvSpPr>
            <p:nvPr/>
          </p:nvSpPr>
          <p:spPr bwMode="auto">
            <a:xfrm flipH="1">
              <a:off x="0" y="0"/>
              <a:ext cx="1206" cy="1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49" name="Group 76"/>
            <p:cNvGrpSpPr>
              <a:grpSpLocks/>
            </p:cNvGrpSpPr>
            <p:nvPr/>
          </p:nvGrpSpPr>
          <p:grpSpPr bwMode="auto">
            <a:xfrm>
              <a:off x="253" y="512"/>
              <a:ext cx="737" cy="732"/>
              <a:chOff x="0" y="0"/>
              <a:chExt cx="736" cy="731"/>
            </a:xfrm>
          </p:grpSpPr>
          <p:sp>
            <p:nvSpPr>
              <p:cNvPr id="4150" name="Rectangle 77"/>
              <p:cNvSpPr>
                <a:spLocks/>
              </p:cNvSpPr>
              <p:nvPr/>
            </p:nvSpPr>
            <p:spPr bwMode="auto">
              <a:xfrm>
                <a:off x="326" y="246"/>
                <a:ext cx="0" cy="2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51" name="Rectangle 78"/>
              <p:cNvSpPr>
                <a:spLocks/>
              </p:cNvSpPr>
              <p:nvPr/>
            </p:nvSpPr>
            <p:spPr bwMode="auto">
              <a:xfrm>
                <a:off x="56" y="35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>
                    <a:sym typeface="Arial" charset="0"/>
                  </a:rPr>
                  <a:t>~</a:t>
                </a:r>
              </a:p>
            </p:txBody>
          </p:sp>
          <p:sp>
            <p:nvSpPr>
              <p:cNvPr id="4152" name="Rectangle 79"/>
              <p:cNvSpPr>
                <a:spLocks/>
              </p:cNvSpPr>
              <p:nvPr/>
            </p:nvSpPr>
            <p:spPr bwMode="auto">
              <a:xfrm>
                <a:off x="116" y="238"/>
                <a:ext cx="456" cy="3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53" name="Rectangle 80"/>
              <p:cNvSpPr>
                <a:spLocks/>
              </p:cNvSpPr>
              <p:nvPr/>
            </p:nvSpPr>
            <p:spPr bwMode="auto">
              <a:xfrm>
                <a:off x="0" y="0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>
                    <a:sym typeface="Arial" charset="0"/>
                  </a:rPr>
                  <a:t>~</a:t>
                </a:r>
              </a:p>
            </p:txBody>
          </p:sp>
          <p:sp>
            <p:nvSpPr>
              <p:cNvPr id="4154" name="Rectangle 81"/>
              <p:cNvSpPr>
                <a:spLocks/>
              </p:cNvSpPr>
              <p:nvPr/>
            </p:nvSpPr>
            <p:spPr bwMode="auto">
              <a:xfrm>
                <a:off x="4" y="123"/>
                <a:ext cx="68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marL="285740" indent="-285740" algn="ctr">
                  <a:spcBef>
                    <a:spcPts val="2874"/>
                  </a:spcBef>
                </a:pPr>
                <a:r>
                  <a:rPr lang="en-US" sz="4800" b="1" dirty="0">
                    <a:sym typeface="Arial" charset="0"/>
                  </a:rPr>
                  <a:t>~</a:t>
                </a:r>
              </a:p>
            </p:txBody>
          </p:sp>
        </p:grpSp>
      </p:grpSp>
      <p:sp>
        <p:nvSpPr>
          <p:cNvPr id="4133" name="Rectangle 99"/>
          <p:cNvSpPr>
            <a:spLocks/>
          </p:cNvSpPr>
          <p:nvPr/>
        </p:nvSpPr>
        <p:spPr bwMode="auto">
          <a:xfrm>
            <a:off x="5312494" y="2294304"/>
            <a:ext cx="2370836" cy="37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91" tIns="32146" rIns="64291" bIns="32146">
            <a:spAutoFit/>
          </a:bodyPr>
          <a:lstStyle/>
          <a:p>
            <a:pPr algn="l" rtl="0"/>
            <a:r>
              <a:rPr lang="en-US" sz="2000" dirty="0">
                <a:solidFill>
                  <a:schemeClr val="hlink"/>
                </a:solidFill>
                <a:latin typeface="Comic Sans MS" pitchFamily="66" charset="0"/>
              </a:rPr>
              <a:t>[Papadimitriou ‘79]</a:t>
            </a:r>
          </a:p>
        </p:txBody>
      </p:sp>
    </p:spTree>
    <p:extLst>
      <p:ext uri="{BB962C8B-B14F-4D97-AF65-F5344CB8AC3E}">
        <p14:creationId xmlns:p14="http://schemas.microsoft.com/office/powerpoint/2010/main" val="3741945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ln/>
        </p:spPr>
        <p:txBody>
          <a:bodyPr lIns="90000" tIns="46800" rIns="90000" bIns="46800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2"/>
                </a:solidFill>
              </a:rPr>
              <a:t>Correctness </a:t>
            </a:r>
            <a:r>
              <a:rPr lang="en-GB" dirty="0" smtClean="0">
                <a:solidFill>
                  <a:schemeClr val="tx2"/>
                </a:solidFill>
              </a:rPr>
              <a:t>Condition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990599"/>
          </a:xfrm>
          <a:ln/>
        </p:spPr>
        <p:txBody>
          <a:bodyPr lIns="90000" tIns="46800" rIns="90000" bIns="46800">
            <a:normAutofit fontScale="92500" lnSpcReduction="20000"/>
          </a:bodyPr>
          <a:lstStyle/>
          <a:p>
            <a:pPr>
              <a:lnSpc>
                <a:spcPct val="93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en-GB" dirty="0"/>
              <a:t>	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Data type implementations must appear </a:t>
            </a:r>
            <a:br>
              <a:rPr lang="en-GB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sequentially consistent to the client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program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3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en-GB" sz="2400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611332" name="AutoShape 4"/>
          <p:cNvSpPr>
            <a:spLocks noChangeArrowheads="1"/>
          </p:cNvSpPr>
          <p:nvPr/>
        </p:nvSpPr>
        <p:spPr bwMode="auto">
          <a:xfrm>
            <a:off x="903287" y="3000375"/>
            <a:ext cx="3592512" cy="2105025"/>
          </a:xfrm>
          <a:prstGeom prst="roundRect">
            <a:avLst>
              <a:gd name="adj" fmla="val 74"/>
            </a:avLst>
          </a:prstGeom>
          <a:gradFill rotWithShape="0">
            <a:gsLst>
              <a:gs pos="0">
                <a:srgbClr val="E9F7FF"/>
              </a:gs>
              <a:gs pos="100000">
                <a:srgbClr val="FFFFFF"/>
              </a:gs>
            </a:gsLst>
            <a:lin ang="135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1333" name="Group 5"/>
          <p:cNvGrpSpPr>
            <a:grpSpLocks/>
          </p:cNvGrpSpPr>
          <p:nvPr/>
        </p:nvGrpSpPr>
        <p:grpSpPr bwMode="auto">
          <a:xfrm>
            <a:off x="1022350" y="3398837"/>
            <a:ext cx="1719263" cy="1306513"/>
            <a:chOff x="692" y="2745"/>
            <a:chExt cx="1083" cy="670"/>
          </a:xfrm>
        </p:grpSpPr>
        <p:grpSp>
          <p:nvGrpSpPr>
            <p:cNvPr id="611334" name="Group 6"/>
            <p:cNvGrpSpPr>
              <a:grpSpLocks/>
            </p:cNvGrpSpPr>
            <p:nvPr/>
          </p:nvGrpSpPr>
          <p:grpSpPr bwMode="auto">
            <a:xfrm>
              <a:off x="692" y="2745"/>
              <a:ext cx="1081" cy="670"/>
              <a:chOff x="692" y="2745"/>
              <a:chExt cx="1081" cy="670"/>
            </a:xfrm>
          </p:grpSpPr>
          <p:sp>
            <p:nvSpPr>
              <p:cNvPr id="611335" name="Freeform 7"/>
              <p:cNvSpPr>
                <a:spLocks noChangeArrowheads="1"/>
              </p:cNvSpPr>
              <p:nvPr/>
            </p:nvSpPr>
            <p:spPr bwMode="auto">
              <a:xfrm>
                <a:off x="692" y="2745"/>
                <a:ext cx="1082" cy="671"/>
              </a:xfrm>
              <a:custGeom>
                <a:avLst/>
                <a:gdLst>
                  <a:gd name="T0" fmla="*/ 0 w 4771"/>
                  <a:gd name="T1" fmla="*/ 0 h 2960"/>
                  <a:gd name="T2" fmla="*/ 4770 w 4771"/>
                  <a:gd name="T3" fmla="*/ 0 h 2960"/>
                  <a:gd name="T4" fmla="*/ 4770 w 4771"/>
                  <a:gd name="T5" fmla="*/ 2483 h 2960"/>
                  <a:gd name="T6" fmla="*/ 4002 w 4771"/>
                  <a:gd name="T7" fmla="*/ 2959 h 2960"/>
                  <a:gd name="T8" fmla="*/ 0 w 4771"/>
                  <a:gd name="T9" fmla="*/ 2959 h 2960"/>
                  <a:gd name="T10" fmla="*/ 0 w 4771"/>
                  <a:gd name="T11" fmla="*/ 0 h 2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71" h="2960">
                    <a:moveTo>
                      <a:pt x="0" y="0"/>
                    </a:moveTo>
                    <a:lnTo>
                      <a:pt x="4770" y="0"/>
                    </a:lnTo>
                    <a:lnTo>
                      <a:pt x="4770" y="2483"/>
                    </a:lnTo>
                    <a:lnTo>
                      <a:pt x="4002" y="2959"/>
                    </a:lnTo>
                    <a:lnTo>
                      <a:pt x="0" y="29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36" name="Freeform 8"/>
              <p:cNvSpPr>
                <a:spLocks noChangeArrowheads="1"/>
              </p:cNvSpPr>
              <p:nvPr/>
            </p:nvSpPr>
            <p:spPr bwMode="auto">
              <a:xfrm>
                <a:off x="1599" y="3308"/>
                <a:ext cx="175" cy="108"/>
              </a:xfrm>
              <a:custGeom>
                <a:avLst/>
                <a:gdLst>
                  <a:gd name="T0" fmla="*/ 0 w 770"/>
                  <a:gd name="T1" fmla="*/ 475 h 476"/>
                  <a:gd name="T2" fmla="*/ 200 w 770"/>
                  <a:gd name="T3" fmla="*/ 0 h 476"/>
                  <a:gd name="T4" fmla="*/ 769 w 770"/>
                  <a:gd name="T5" fmla="*/ 0 h 476"/>
                  <a:gd name="T6" fmla="*/ 0 w 770"/>
                  <a:gd name="T7" fmla="*/ 4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0" h="476">
                    <a:moveTo>
                      <a:pt x="0" y="475"/>
                    </a:moveTo>
                    <a:lnTo>
                      <a:pt x="200" y="0"/>
                    </a:lnTo>
                    <a:cubicBezTo>
                      <a:pt x="392" y="67"/>
                      <a:pt x="383" y="29"/>
                      <a:pt x="769" y="0"/>
                    </a:cubicBezTo>
                    <a:lnTo>
                      <a:pt x="0" y="475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1337" name="Group 9"/>
            <p:cNvGrpSpPr>
              <a:grpSpLocks/>
            </p:cNvGrpSpPr>
            <p:nvPr/>
          </p:nvGrpSpPr>
          <p:grpSpPr bwMode="auto">
            <a:xfrm>
              <a:off x="692" y="2745"/>
              <a:ext cx="1083" cy="571"/>
              <a:chOff x="692" y="2745"/>
              <a:chExt cx="1083" cy="571"/>
            </a:xfrm>
          </p:grpSpPr>
          <p:sp>
            <p:nvSpPr>
              <p:cNvPr id="611338" name="AutoShape 10"/>
              <p:cNvSpPr>
                <a:spLocks noChangeArrowheads="1"/>
              </p:cNvSpPr>
              <p:nvPr/>
            </p:nvSpPr>
            <p:spPr bwMode="auto">
              <a:xfrm>
                <a:off x="692" y="2745"/>
                <a:ext cx="1083" cy="571"/>
              </a:xfrm>
              <a:prstGeom prst="roundRect">
                <a:avLst>
                  <a:gd name="adj" fmla="val 17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39" name="Text Box 11"/>
              <p:cNvSpPr txBox="1">
                <a:spLocks noChangeArrowheads="1"/>
              </p:cNvSpPr>
              <p:nvPr/>
            </p:nvSpPr>
            <p:spPr bwMode="auto">
              <a:xfrm>
                <a:off x="692" y="2869"/>
                <a:ext cx="1083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 err="1"/>
                  <a:t>enqueue</a:t>
                </a:r>
                <a:r>
                  <a:rPr lang="en-GB" sz="1800" dirty="0"/>
                  <a:t>(1)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 err="1"/>
                  <a:t>dequeue</a:t>
                </a:r>
                <a:r>
                  <a:rPr lang="en-GB" sz="1800" dirty="0"/>
                  <a:t>() -&gt; 2</a:t>
                </a:r>
              </a:p>
            </p:txBody>
          </p:sp>
        </p:grpSp>
      </p:grpSp>
      <p:grpSp>
        <p:nvGrpSpPr>
          <p:cNvPr id="611340" name="Group 12"/>
          <p:cNvGrpSpPr>
            <a:grpSpLocks/>
          </p:cNvGrpSpPr>
          <p:nvPr/>
        </p:nvGrpSpPr>
        <p:grpSpPr bwMode="auto">
          <a:xfrm>
            <a:off x="2819401" y="3398837"/>
            <a:ext cx="1628775" cy="1306513"/>
            <a:chOff x="1824" y="2745"/>
            <a:chExt cx="1026" cy="670"/>
          </a:xfrm>
        </p:grpSpPr>
        <p:grpSp>
          <p:nvGrpSpPr>
            <p:cNvPr id="611341" name="Group 13"/>
            <p:cNvGrpSpPr>
              <a:grpSpLocks/>
            </p:cNvGrpSpPr>
            <p:nvPr/>
          </p:nvGrpSpPr>
          <p:grpSpPr bwMode="auto">
            <a:xfrm>
              <a:off x="1824" y="2745"/>
              <a:ext cx="1024" cy="670"/>
              <a:chOff x="1824" y="2745"/>
              <a:chExt cx="1024" cy="670"/>
            </a:xfrm>
          </p:grpSpPr>
          <p:sp>
            <p:nvSpPr>
              <p:cNvPr id="611342" name="Freeform 14"/>
              <p:cNvSpPr>
                <a:spLocks noChangeArrowheads="1"/>
              </p:cNvSpPr>
              <p:nvPr/>
            </p:nvSpPr>
            <p:spPr bwMode="auto">
              <a:xfrm>
                <a:off x="1824" y="2745"/>
                <a:ext cx="1025" cy="671"/>
              </a:xfrm>
              <a:custGeom>
                <a:avLst/>
                <a:gdLst>
                  <a:gd name="T0" fmla="*/ 0 w 4521"/>
                  <a:gd name="T1" fmla="*/ 0 h 2960"/>
                  <a:gd name="T2" fmla="*/ 4520 w 4521"/>
                  <a:gd name="T3" fmla="*/ 0 h 2960"/>
                  <a:gd name="T4" fmla="*/ 4520 w 4521"/>
                  <a:gd name="T5" fmla="*/ 2483 h 2960"/>
                  <a:gd name="T6" fmla="*/ 3792 w 4521"/>
                  <a:gd name="T7" fmla="*/ 2959 h 2960"/>
                  <a:gd name="T8" fmla="*/ 0 w 4521"/>
                  <a:gd name="T9" fmla="*/ 2959 h 2960"/>
                  <a:gd name="T10" fmla="*/ 0 w 4521"/>
                  <a:gd name="T11" fmla="*/ 0 h 2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1" h="2960">
                    <a:moveTo>
                      <a:pt x="0" y="0"/>
                    </a:moveTo>
                    <a:lnTo>
                      <a:pt x="4520" y="0"/>
                    </a:lnTo>
                    <a:lnTo>
                      <a:pt x="4520" y="2483"/>
                    </a:lnTo>
                    <a:lnTo>
                      <a:pt x="3792" y="2959"/>
                    </a:lnTo>
                    <a:lnTo>
                      <a:pt x="0" y="295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43" name="Freeform 15"/>
              <p:cNvSpPr>
                <a:spLocks noChangeArrowheads="1"/>
              </p:cNvSpPr>
              <p:nvPr/>
            </p:nvSpPr>
            <p:spPr bwMode="auto">
              <a:xfrm>
                <a:off x="2683" y="3308"/>
                <a:ext cx="166" cy="108"/>
              </a:xfrm>
              <a:custGeom>
                <a:avLst/>
                <a:gdLst>
                  <a:gd name="T0" fmla="*/ 0 w 730"/>
                  <a:gd name="T1" fmla="*/ 475 h 476"/>
                  <a:gd name="T2" fmla="*/ 189 w 730"/>
                  <a:gd name="T3" fmla="*/ 0 h 476"/>
                  <a:gd name="T4" fmla="*/ 729 w 730"/>
                  <a:gd name="T5" fmla="*/ 0 h 476"/>
                  <a:gd name="T6" fmla="*/ 0 w 730"/>
                  <a:gd name="T7" fmla="*/ 4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0" h="476">
                    <a:moveTo>
                      <a:pt x="0" y="475"/>
                    </a:moveTo>
                    <a:lnTo>
                      <a:pt x="189" y="0"/>
                    </a:lnTo>
                    <a:cubicBezTo>
                      <a:pt x="371" y="67"/>
                      <a:pt x="363" y="29"/>
                      <a:pt x="729" y="0"/>
                    </a:cubicBezTo>
                    <a:lnTo>
                      <a:pt x="0" y="475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1344" name="Group 16"/>
            <p:cNvGrpSpPr>
              <a:grpSpLocks/>
            </p:cNvGrpSpPr>
            <p:nvPr/>
          </p:nvGrpSpPr>
          <p:grpSpPr bwMode="auto">
            <a:xfrm>
              <a:off x="1824" y="2745"/>
              <a:ext cx="1026" cy="571"/>
              <a:chOff x="1824" y="2745"/>
              <a:chExt cx="1026" cy="571"/>
            </a:xfrm>
          </p:grpSpPr>
          <p:sp>
            <p:nvSpPr>
              <p:cNvPr id="611345" name="AutoShape 17"/>
              <p:cNvSpPr>
                <a:spLocks noChangeArrowheads="1"/>
              </p:cNvSpPr>
              <p:nvPr/>
            </p:nvSpPr>
            <p:spPr bwMode="auto">
              <a:xfrm>
                <a:off x="1824" y="2745"/>
                <a:ext cx="1026" cy="571"/>
              </a:xfrm>
              <a:prstGeom prst="roundRect">
                <a:avLst>
                  <a:gd name="adj" fmla="val 17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46" name="Text Box 18"/>
              <p:cNvSpPr txBox="1">
                <a:spLocks noChangeArrowheads="1"/>
              </p:cNvSpPr>
              <p:nvPr/>
            </p:nvSpPr>
            <p:spPr bwMode="auto">
              <a:xfrm>
                <a:off x="1824" y="2869"/>
                <a:ext cx="102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/>
                  <a:t>enqueue(2)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/>
                  <a:t>dequeue() -&gt; 1</a:t>
                </a:r>
              </a:p>
            </p:txBody>
          </p:sp>
        </p:grpSp>
      </p:grpSp>
      <p:sp>
        <p:nvSpPr>
          <p:cNvPr id="611350" name="AutoShape 22"/>
          <p:cNvSpPr>
            <a:spLocks noChangeArrowheads="1"/>
          </p:cNvSpPr>
          <p:nvPr/>
        </p:nvSpPr>
        <p:spPr bwMode="auto">
          <a:xfrm>
            <a:off x="4619625" y="3000375"/>
            <a:ext cx="3076575" cy="2105025"/>
          </a:xfrm>
          <a:prstGeom prst="roundRect">
            <a:avLst>
              <a:gd name="adj" fmla="val 74"/>
            </a:avLst>
          </a:prstGeom>
          <a:gradFill rotWithShape="0">
            <a:gsLst>
              <a:gs pos="0">
                <a:srgbClr val="E9F7FF"/>
              </a:gs>
              <a:gs pos="100000">
                <a:srgbClr val="FFFFFF"/>
              </a:gs>
            </a:gsLst>
            <a:lin ang="135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1354" name="Group 26"/>
          <p:cNvGrpSpPr>
            <a:grpSpLocks/>
          </p:cNvGrpSpPr>
          <p:nvPr/>
        </p:nvGrpSpPr>
        <p:grpSpPr bwMode="auto">
          <a:xfrm>
            <a:off x="4800599" y="3188281"/>
            <a:ext cx="2665413" cy="1731380"/>
            <a:chOff x="3072" y="2588"/>
            <a:chExt cx="1679" cy="968"/>
          </a:xfrm>
        </p:grpSpPr>
        <p:grpSp>
          <p:nvGrpSpPr>
            <p:cNvPr id="611355" name="Group 27"/>
            <p:cNvGrpSpPr>
              <a:grpSpLocks/>
            </p:cNvGrpSpPr>
            <p:nvPr/>
          </p:nvGrpSpPr>
          <p:grpSpPr bwMode="auto">
            <a:xfrm>
              <a:off x="3072" y="2674"/>
              <a:ext cx="1677" cy="882"/>
              <a:chOff x="3072" y="2674"/>
              <a:chExt cx="1677" cy="882"/>
            </a:xfrm>
          </p:grpSpPr>
          <p:sp>
            <p:nvSpPr>
              <p:cNvPr id="611356" name="Freeform 28"/>
              <p:cNvSpPr>
                <a:spLocks noChangeArrowheads="1"/>
              </p:cNvSpPr>
              <p:nvPr/>
            </p:nvSpPr>
            <p:spPr bwMode="auto">
              <a:xfrm>
                <a:off x="3072" y="2674"/>
                <a:ext cx="1678" cy="883"/>
              </a:xfrm>
              <a:custGeom>
                <a:avLst/>
                <a:gdLst>
                  <a:gd name="T0" fmla="*/ 0 w 7401"/>
                  <a:gd name="T1" fmla="*/ 0 h 3895"/>
                  <a:gd name="T2" fmla="*/ 7400 w 7401"/>
                  <a:gd name="T3" fmla="*/ 0 h 3895"/>
                  <a:gd name="T4" fmla="*/ 7400 w 7401"/>
                  <a:gd name="T5" fmla="*/ 3447 h 3895"/>
                  <a:gd name="T6" fmla="*/ 6554 w 7401"/>
                  <a:gd name="T7" fmla="*/ 3894 h 3895"/>
                  <a:gd name="T8" fmla="*/ 0 w 7401"/>
                  <a:gd name="T9" fmla="*/ 3894 h 3895"/>
                  <a:gd name="T10" fmla="*/ 0 w 7401"/>
                  <a:gd name="T11" fmla="*/ 0 h 3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01" h="3895">
                    <a:moveTo>
                      <a:pt x="0" y="0"/>
                    </a:moveTo>
                    <a:lnTo>
                      <a:pt x="7400" y="0"/>
                    </a:lnTo>
                    <a:lnTo>
                      <a:pt x="7400" y="3447"/>
                    </a:lnTo>
                    <a:lnTo>
                      <a:pt x="6554" y="3894"/>
                    </a:lnTo>
                    <a:lnTo>
                      <a:pt x="0" y="389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57" name="Freeform 29"/>
              <p:cNvSpPr>
                <a:spLocks noChangeArrowheads="1"/>
              </p:cNvSpPr>
              <p:nvPr/>
            </p:nvSpPr>
            <p:spPr bwMode="auto">
              <a:xfrm>
                <a:off x="4558" y="3455"/>
                <a:ext cx="192" cy="101"/>
              </a:xfrm>
              <a:custGeom>
                <a:avLst/>
                <a:gdLst>
                  <a:gd name="T0" fmla="*/ 0 w 847"/>
                  <a:gd name="T1" fmla="*/ 445 h 446"/>
                  <a:gd name="T2" fmla="*/ 219 w 847"/>
                  <a:gd name="T3" fmla="*/ 0 h 446"/>
                  <a:gd name="T4" fmla="*/ 846 w 847"/>
                  <a:gd name="T5" fmla="*/ 0 h 446"/>
                  <a:gd name="T6" fmla="*/ 0 w 847"/>
                  <a:gd name="T7" fmla="*/ 4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446">
                    <a:moveTo>
                      <a:pt x="0" y="445"/>
                    </a:moveTo>
                    <a:lnTo>
                      <a:pt x="219" y="0"/>
                    </a:lnTo>
                    <a:cubicBezTo>
                      <a:pt x="431" y="64"/>
                      <a:pt x="423" y="27"/>
                      <a:pt x="846" y="0"/>
                    </a:cubicBezTo>
                    <a:lnTo>
                      <a:pt x="0" y="445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1358" name="Group 30"/>
            <p:cNvGrpSpPr>
              <a:grpSpLocks/>
            </p:cNvGrpSpPr>
            <p:nvPr/>
          </p:nvGrpSpPr>
          <p:grpSpPr bwMode="auto">
            <a:xfrm>
              <a:off x="3072" y="2588"/>
              <a:ext cx="1679" cy="960"/>
              <a:chOff x="3072" y="2588"/>
              <a:chExt cx="1679" cy="960"/>
            </a:xfrm>
          </p:grpSpPr>
          <p:sp>
            <p:nvSpPr>
              <p:cNvPr id="611359" name="AutoShape 31"/>
              <p:cNvSpPr>
                <a:spLocks noChangeArrowheads="1"/>
              </p:cNvSpPr>
              <p:nvPr/>
            </p:nvSpPr>
            <p:spPr bwMode="auto">
              <a:xfrm>
                <a:off x="3072" y="2674"/>
                <a:ext cx="1679" cy="789"/>
              </a:xfrm>
              <a:prstGeom prst="roundRect">
                <a:avLst>
                  <a:gd name="adj" fmla="val 12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1360" name="Text Box 32"/>
              <p:cNvSpPr txBox="1">
                <a:spLocks noChangeArrowheads="1"/>
              </p:cNvSpPr>
              <p:nvPr/>
            </p:nvSpPr>
            <p:spPr bwMode="auto">
              <a:xfrm>
                <a:off x="3072" y="2588"/>
                <a:ext cx="1679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z="1800" dirty="0"/>
              </a:p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/>
                  <a:t> </a:t>
                </a:r>
                <a:r>
                  <a:rPr lang="en-GB" sz="1800" dirty="0" err="1"/>
                  <a:t>enqueue</a:t>
                </a:r>
                <a:r>
                  <a:rPr lang="en-GB" sz="1800" dirty="0"/>
                  <a:t>(1)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/>
                  <a:t>	</a:t>
                </a:r>
                <a:r>
                  <a:rPr lang="en-GB" sz="1800" dirty="0" err="1"/>
                  <a:t>enqueue</a:t>
                </a:r>
                <a:r>
                  <a:rPr lang="en-GB" sz="1800" dirty="0"/>
                  <a:t>(2)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/>
                  <a:t>	</a:t>
                </a:r>
                <a:r>
                  <a:rPr lang="en-GB" sz="1800" dirty="0" err="1"/>
                  <a:t>dequeue</a:t>
                </a:r>
                <a:r>
                  <a:rPr lang="en-GB" sz="1800" dirty="0"/>
                  <a:t>() -&gt; 1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800" dirty="0"/>
                  <a:t> </a:t>
                </a:r>
                <a:r>
                  <a:rPr lang="en-GB" sz="1800" dirty="0" err="1"/>
                  <a:t>dequeue</a:t>
                </a:r>
                <a:r>
                  <a:rPr lang="en-GB" sz="1800" dirty="0"/>
                  <a:t>() -&gt; 2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GB" sz="1800" dirty="0"/>
              </a:p>
            </p:txBody>
          </p:sp>
        </p:grpSp>
      </p:grpSp>
      <p:sp>
        <p:nvSpPr>
          <p:cNvPr id="611362" name="AutoShape 34"/>
          <p:cNvSpPr>
            <a:spLocks noChangeArrowheads="1"/>
          </p:cNvSpPr>
          <p:nvPr/>
        </p:nvSpPr>
        <p:spPr bwMode="auto">
          <a:xfrm>
            <a:off x="915988" y="2466975"/>
            <a:ext cx="6778625" cy="465137"/>
          </a:xfrm>
          <a:prstGeom prst="roundRect">
            <a:avLst>
              <a:gd name="adj" fmla="val 338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360">
            <a:solidFill>
              <a:srgbClr val="000000"/>
            </a:solidFill>
            <a:round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63" name="Text Box 35"/>
          <p:cNvSpPr txBox="1">
            <a:spLocks noChangeArrowheads="1"/>
          </p:cNvSpPr>
          <p:nvPr/>
        </p:nvSpPr>
        <p:spPr bwMode="auto">
          <a:xfrm>
            <a:off x="915988" y="2466975"/>
            <a:ext cx="3579811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b="0" dirty="0">
                <a:latin typeface="Math C" pitchFamily="2" charset="2"/>
              </a:rPr>
              <a:t></a:t>
            </a:r>
            <a:r>
              <a:rPr lang="en-GB" sz="2000" b="0" dirty="0"/>
              <a:t> </a:t>
            </a:r>
            <a:r>
              <a:rPr lang="en-GB" sz="2000" b="0" dirty="0">
                <a:latin typeface="Comic Sans MS" pitchFamily="66" charset="0"/>
              </a:rPr>
              <a:t>Observation </a:t>
            </a:r>
            <a:r>
              <a:rPr lang="en-GB" sz="2000" b="0" dirty="0"/>
              <a:t>	</a:t>
            </a:r>
            <a:endParaRPr lang="en-GB" sz="2000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0977" y="5345229"/>
            <a:ext cx="6243636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700"/>
              </a:spcBef>
              <a:buFont typeface="Times New Roman" pitchFamily="18" charset="0"/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en-GB" sz="2000" dirty="0" smtClean="0">
                <a:solidFill>
                  <a:srgbClr val="FF0000"/>
                </a:solidFill>
              </a:rPr>
              <a:t>Here       means values seen by </a:t>
            </a:r>
            <a:r>
              <a:rPr lang="en-GB" sz="2000" dirty="0" err="1" smtClean="0">
                <a:solidFill>
                  <a:srgbClr val="FF0000"/>
                </a:solidFill>
              </a:rPr>
              <a:t>dequeue</a:t>
            </a:r>
            <a:r>
              <a:rPr lang="en-GB" sz="2000" dirty="0" smtClean="0">
                <a:solidFill>
                  <a:srgbClr val="FF0000"/>
                </a:solidFill>
              </a:rPr>
              <a:t> in the serialization matches original values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029505"/>
            <a:ext cx="116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24187" y="3048000"/>
            <a:ext cx="116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2864" y="2983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556" y="2515409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th C" pitchFamily="2" charset="2"/>
              </a:rPr>
              <a:t></a:t>
            </a:r>
            <a:r>
              <a:rPr lang="en-GB" dirty="0"/>
              <a:t> </a:t>
            </a:r>
            <a:r>
              <a:rPr lang="en-GB" dirty="0">
                <a:latin typeface="Comic Sans MS" pitchFamily="66" charset="0"/>
              </a:rPr>
              <a:t>Witness </a:t>
            </a:r>
            <a:r>
              <a:rPr lang="en-GB" dirty="0" smtClean="0">
                <a:latin typeface="Comic Sans MS" pitchFamily="66" charset="0"/>
              </a:rPr>
              <a:t>Interleaving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7" name="Rectangle 89"/>
          <p:cNvSpPr>
            <a:spLocks/>
          </p:cNvSpPr>
          <p:nvPr/>
        </p:nvSpPr>
        <p:spPr bwMode="auto">
          <a:xfrm>
            <a:off x="2057400" y="5194718"/>
            <a:ext cx="760055" cy="67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40" indent="-285740" algn="ctr">
              <a:spcBef>
                <a:spcPts val="2874"/>
              </a:spcBef>
            </a:pPr>
            <a:endParaRPr lang="en-US" sz="4800" b="1" dirty="0">
              <a:sym typeface="Arial" charset="0"/>
            </a:endParaRPr>
          </a:p>
        </p:txBody>
      </p:sp>
      <p:grpSp>
        <p:nvGrpSpPr>
          <p:cNvPr id="41" name="Group 76"/>
          <p:cNvGrpSpPr>
            <a:grpSpLocks/>
          </p:cNvGrpSpPr>
          <p:nvPr/>
        </p:nvGrpSpPr>
        <p:grpSpPr bwMode="auto">
          <a:xfrm flipH="1">
            <a:off x="2075575" y="5047500"/>
            <a:ext cx="435339" cy="810357"/>
            <a:chOff x="0" y="-7"/>
            <a:chExt cx="692" cy="738"/>
          </a:xfrm>
        </p:grpSpPr>
        <p:sp>
          <p:nvSpPr>
            <p:cNvPr id="42" name="Rectangle 77"/>
            <p:cNvSpPr>
              <a:spLocks/>
            </p:cNvSpPr>
            <p:nvPr/>
          </p:nvSpPr>
          <p:spPr bwMode="auto">
            <a:xfrm>
              <a:off x="326" y="246"/>
              <a:ext cx="0" cy="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4" name="Rectangle 79"/>
            <p:cNvSpPr>
              <a:spLocks/>
            </p:cNvSpPr>
            <p:nvPr/>
          </p:nvSpPr>
          <p:spPr bwMode="auto">
            <a:xfrm>
              <a:off x="116" y="238"/>
              <a:ext cx="456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Rectangle 80"/>
            <p:cNvSpPr>
              <a:spLocks/>
            </p:cNvSpPr>
            <p:nvPr/>
          </p:nvSpPr>
          <p:spPr bwMode="auto">
            <a:xfrm>
              <a:off x="0" y="0"/>
              <a:ext cx="68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285740" indent="-285740" algn="ctr">
                <a:spcBef>
                  <a:spcPts val="2874"/>
                </a:spcBef>
              </a:pPr>
              <a:r>
                <a:rPr lang="en-US" sz="4800" b="1">
                  <a:sym typeface="Arial" charset="0"/>
                </a:rPr>
                <a:t>~</a:t>
              </a:r>
            </a:p>
          </p:txBody>
        </p:sp>
        <p:sp>
          <p:nvSpPr>
            <p:cNvPr id="46" name="Rectangle 81"/>
            <p:cNvSpPr>
              <a:spLocks/>
            </p:cNvSpPr>
            <p:nvPr/>
          </p:nvSpPr>
          <p:spPr bwMode="auto">
            <a:xfrm>
              <a:off x="4" y="123"/>
              <a:ext cx="68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285740" indent="-285740" algn="ctr">
                <a:spcBef>
                  <a:spcPts val="2874"/>
                </a:spcBef>
              </a:pPr>
              <a:r>
                <a:rPr lang="en-US" sz="4800" b="1" dirty="0">
                  <a:solidFill>
                    <a:srgbClr val="FF0000"/>
                  </a:solidFill>
                  <a:sym typeface="Arial" charset="0"/>
                </a:rPr>
                <a:t>~</a:t>
              </a:r>
            </a:p>
          </p:txBody>
        </p:sp>
        <p:sp>
          <p:nvSpPr>
            <p:cNvPr id="43" name="Rectangle 78"/>
            <p:cNvSpPr>
              <a:spLocks/>
            </p:cNvSpPr>
            <p:nvPr/>
          </p:nvSpPr>
          <p:spPr bwMode="auto">
            <a:xfrm>
              <a:off x="12" y="-7"/>
              <a:ext cx="68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285740" indent="-285740" algn="ctr">
                <a:spcBef>
                  <a:spcPts val="2874"/>
                </a:spcBef>
              </a:pPr>
              <a:r>
                <a:rPr lang="en-US" sz="4800" b="1" dirty="0">
                  <a:solidFill>
                    <a:srgbClr val="FF0000"/>
                  </a:solidFill>
                  <a:sym typeface="Arial" charset="0"/>
                </a:rPr>
                <a:t>~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43000" y="3429000"/>
            <a:ext cx="1298153" cy="211639"/>
            <a:chOff x="1659806" y="4574233"/>
            <a:chExt cx="1298153" cy="262309"/>
          </a:xfrm>
        </p:grpSpPr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1659806" y="4836542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2117452" y="4836542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2573982" y="4836542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grpSp>
          <p:nvGrpSpPr>
            <p:cNvPr id="51" name="Group 61"/>
            <p:cNvGrpSpPr>
              <a:grpSpLocks/>
            </p:cNvGrpSpPr>
            <p:nvPr/>
          </p:nvGrpSpPr>
          <p:grpSpPr bwMode="auto">
            <a:xfrm>
              <a:off x="1683246" y="4574233"/>
              <a:ext cx="1254621" cy="97111"/>
              <a:chOff x="0" y="0"/>
              <a:chExt cx="1123" cy="86"/>
            </a:xfrm>
          </p:grpSpPr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>
                <a:off x="0" y="0"/>
                <a:ext cx="112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1123" y="0"/>
                <a:ext cx="0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3048000" y="3429000"/>
            <a:ext cx="1336105" cy="211639"/>
            <a:chOff x="5279678" y="4574233"/>
            <a:chExt cx="1336105" cy="262309"/>
          </a:xfrm>
        </p:grpSpPr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5317629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>
              <a:off x="5775275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58" name="Line 42"/>
            <p:cNvSpPr>
              <a:spLocks noChangeShapeType="1"/>
            </p:cNvSpPr>
            <p:nvPr/>
          </p:nvSpPr>
          <p:spPr bwMode="auto">
            <a:xfrm>
              <a:off x="6231806" y="4836542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grpSp>
          <p:nvGrpSpPr>
            <p:cNvPr id="59" name="Group 69"/>
            <p:cNvGrpSpPr>
              <a:grpSpLocks/>
            </p:cNvGrpSpPr>
            <p:nvPr/>
          </p:nvGrpSpPr>
          <p:grpSpPr bwMode="auto">
            <a:xfrm>
              <a:off x="5279678" y="4574233"/>
              <a:ext cx="1324943" cy="97111"/>
              <a:chOff x="0" y="0"/>
              <a:chExt cx="1187" cy="86"/>
            </a:xfrm>
          </p:grpSpPr>
          <p:sp>
            <p:nvSpPr>
              <p:cNvPr id="60" name="Line 70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7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18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72"/>
              <p:cNvSpPr>
                <a:spLocks noChangeShapeType="1"/>
              </p:cNvSpPr>
              <p:nvPr/>
            </p:nvSpPr>
            <p:spPr bwMode="auto">
              <a:xfrm rot="10800000" flipH="1">
                <a:off x="1187" y="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017848" y="3342102"/>
            <a:ext cx="2230913" cy="182373"/>
            <a:chOff x="2421060" y="5857857"/>
            <a:chExt cx="2687473" cy="499010"/>
          </a:xfrm>
        </p:grpSpPr>
        <p:sp>
          <p:nvSpPr>
            <p:cNvPr id="64" name="Line 3"/>
            <p:cNvSpPr>
              <a:spLocks noChangeShapeType="1"/>
            </p:cNvSpPr>
            <p:nvPr/>
          </p:nvSpPr>
          <p:spPr bwMode="auto">
            <a:xfrm>
              <a:off x="3331964" y="6104706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>
              <a:off x="2421060" y="6104706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4267995" y="6106995"/>
              <a:ext cx="383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4724556" y="6106995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2893962" y="6104706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>
              <a:off x="3824212" y="6106995"/>
              <a:ext cx="3839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  <p:grpSp>
          <p:nvGrpSpPr>
            <p:cNvPr id="74" name="Group 13"/>
            <p:cNvGrpSpPr>
              <a:grpSpLocks/>
            </p:cNvGrpSpPr>
            <p:nvPr/>
          </p:nvGrpSpPr>
          <p:grpSpPr bwMode="auto">
            <a:xfrm flipV="1">
              <a:off x="2885009" y="6216683"/>
              <a:ext cx="2223523" cy="140184"/>
              <a:chOff x="0" y="0"/>
              <a:chExt cx="1582" cy="59"/>
            </a:xfrm>
          </p:grpSpPr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5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58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"/>
              <p:cNvSpPr>
                <a:spLocks noChangeShapeType="1"/>
              </p:cNvSpPr>
              <p:nvPr/>
            </p:nvSpPr>
            <p:spPr bwMode="auto">
              <a:xfrm rot="10800000" flipH="1">
                <a:off x="1582" y="0"/>
                <a:ext cx="0" cy="5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22"/>
            <p:cNvGrpSpPr>
              <a:grpSpLocks/>
            </p:cNvGrpSpPr>
            <p:nvPr/>
          </p:nvGrpSpPr>
          <p:grpSpPr bwMode="auto">
            <a:xfrm>
              <a:off x="2421061" y="5857857"/>
              <a:ext cx="2230912" cy="110671"/>
              <a:chOff x="0" y="0"/>
              <a:chExt cx="1933" cy="62"/>
            </a:xfrm>
          </p:grpSpPr>
          <p:sp>
            <p:nvSpPr>
              <p:cNvPr id="78" name="Line 23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9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 rot="10800000" flipH="1">
                <a:off x="1933" y="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6169976" y="6303006"/>
            <a:ext cx="1544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Courtesy: Rajiv </a:t>
            </a:r>
            <a:r>
              <a:rPr lang="en-US" sz="1100" dirty="0" err="1" smtClean="0"/>
              <a:t>Alur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840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in Parallel programming: Summary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209800"/>
            <a:ext cx="5334000" cy="3733799"/>
          </a:xfrm>
        </p:spPr>
        <p:txBody>
          <a:bodyPr/>
          <a:lstStyle/>
          <a:p>
            <a:r>
              <a:rPr lang="en-US" dirty="0" smtClean="0"/>
              <a:t>What could go wrong?</a:t>
            </a:r>
          </a:p>
          <a:p>
            <a:pPr lvl="1"/>
            <a:r>
              <a:rPr lang="en-US" sz="2000" dirty="0" smtClean="0"/>
              <a:t> Deadlocks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 smtClean="0"/>
              <a:t>Livelocks</a:t>
            </a:r>
            <a:endParaRPr lang="en-US" sz="20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Data Races</a:t>
            </a: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dirty="0" smtClean="0"/>
              <a:t> </a:t>
            </a:r>
            <a:r>
              <a:rPr lang="en-US" dirty="0"/>
              <a:t>What is defined as correct??</a:t>
            </a:r>
            <a:endParaRPr lang="en-US" dirty="0" smtClean="0"/>
          </a:p>
          <a:p>
            <a:pPr lvl="1"/>
            <a:r>
              <a:rPr lang="en-US" sz="2000" dirty="0" smtClean="0"/>
              <a:t>Correctness notions </a:t>
            </a:r>
          </a:p>
          <a:p>
            <a:pPr lvl="2"/>
            <a:r>
              <a:rPr lang="en-US" sz="2000" dirty="0" err="1" smtClean="0"/>
              <a:t>Serializability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315200" cy="3657599"/>
          </a:xfrm>
        </p:spPr>
        <p:txBody>
          <a:bodyPr/>
          <a:lstStyle/>
          <a:p>
            <a:r>
              <a:rPr lang="en-US" dirty="0" smtClean="0"/>
              <a:t>Issues in concurrent programs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Simulation based verification</a:t>
            </a:r>
          </a:p>
          <a:p>
            <a:endParaRPr lang="en-US" dirty="0" smtClean="0"/>
          </a:p>
          <a:p>
            <a:r>
              <a:rPr lang="en-US" dirty="0" smtClean="0"/>
              <a:t>Runtime Verification</a:t>
            </a:r>
          </a:p>
          <a:p>
            <a:endParaRPr lang="en-US" dirty="0" smtClean="0"/>
          </a:p>
          <a:p>
            <a:r>
              <a:rPr lang="en-US" dirty="0"/>
              <a:t>Summary and ongoing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Simulation based verification: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1"/>
            <a:ext cx="82296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Concurrent executions are highly non-</a:t>
            </a:r>
            <a:r>
              <a:rPr lang="en-US" dirty="0" err="1" smtClean="0"/>
              <a:t>determinisitic</a:t>
            </a:r>
            <a:endParaRPr lang="en-US" dirty="0" smtClean="0"/>
          </a:p>
          <a:p>
            <a:pPr lvl="4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Rare thread </a:t>
            </a:r>
            <a:r>
              <a:rPr lang="en-US" dirty="0" err="1" smtClean="0"/>
              <a:t>interleavings</a:t>
            </a:r>
            <a:r>
              <a:rPr lang="en-US" dirty="0" smtClean="0"/>
              <a:t> result in </a:t>
            </a:r>
            <a:r>
              <a:rPr lang="en-US" dirty="0" err="1" smtClean="0"/>
              <a:t>Heisenbugs</a:t>
            </a:r>
            <a:r>
              <a:rPr lang="en-US" dirty="0" smtClean="0"/>
              <a:t>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Difficult to find, reproduce, and debug</a:t>
            </a:r>
          </a:p>
          <a:p>
            <a:pPr lvl="4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Observing the bug can “fix” it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Likelihood of hitting the same bug can change, say, when you add </a:t>
            </a:r>
            <a:r>
              <a:rPr lang="en-US" dirty="0" err="1" smtClean="0"/>
              <a:t>printfs</a:t>
            </a:r>
            <a:endParaRPr lang="en-US" dirty="0" smtClean="0"/>
          </a:p>
          <a:p>
            <a:pPr lvl="4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huge productivity problem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Developers and testers can spend weeks chasing a single </a:t>
            </a:r>
            <a:r>
              <a:rPr lang="en-US" dirty="0" err="1" smtClean="0"/>
              <a:t>Heisenbug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15000" y="6248400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err="1" smtClean="0"/>
              <a:t>Madan</a:t>
            </a:r>
            <a:r>
              <a:rPr lang="en-US" sz="1000" dirty="0" smtClean="0"/>
              <a:t> </a:t>
            </a:r>
            <a:r>
              <a:rPr lang="en-US" sz="1000" dirty="0" err="1" smtClean="0"/>
              <a:t>Musuvathi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/>
              <a:t>Execution Replay: </a:t>
            </a:r>
            <a:r>
              <a:rPr lang="en-US" sz="4000" dirty="0" smtClean="0"/>
              <a:t>Bug reproduction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24" y="2514600"/>
            <a:ext cx="7572676" cy="3124199"/>
          </a:xfrm>
        </p:spPr>
        <p:txBody>
          <a:bodyPr/>
          <a:lstStyle/>
          <a:p>
            <a:r>
              <a:rPr lang="en-US" dirty="0" smtClean="0"/>
              <a:t>Run the program</a:t>
            </a:r>
          </a:p>
          <a:p>
            <a:endParaRPr lang="en-US" dirty="0" smtClean="0"/>
          </a:p>
          <a:p>
            <a:r>
              <a:rPr lang="en-US" dirty="0" smtClean="0"/>
              <a:t>On finding bug, have a mechanism to reproduce the bug.</a:t>
            </a:r>
          </a:p>
          <a:p>
            <a:endParaRPr lang="en-US" dirty="0" smtClean="0"/>
          </a:p>
          <a:p>
            <a:r>
              <a:rPr lang="en-US" dirty="0" smtClean="0"/>
              <a:t>Challenging due to non-determinism at various levels.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Input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Multiple 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0"/>
            <a:ext cx="86106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66"/>
                </a:solidFill>
              </a:rPr>
              <a:t>The Northeastern blackout, August 2003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667000" y="3581400"/>
            <a:ext cx="1828800" cy="1066800"/>
          </a:xfrm>
          <a:prstGeom prst="ellips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094980" y="3272135"/>
            <a:ext cx="1334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66"/>
                </a:solidFill>
              </a:rPr>
              <a:t>Toronto</a:t>
            </a:r>
            <a:endParaRPr lang="en-US" sz="24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228600"/>
            <a:ext cx="8229600" cy="1143000"/>
          </a:xfrm>
        </p:spPr>
        <p:txBody>
          <a:bodyPr/>
          <a:lstStyle/>
          <a:p>
            <a:r>
              <a:rPr lang="en-US" dirty="0"/>
              <a:t>Content-based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>
            <a:normAutofit/>
          </a:bodyPr>
          <a:lstStyle/>
          <a:p>
            <a:r>
              <a:rPr lang="en-US" dirty="0"/>
              <a:t>Record input for every instruction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B3EF-0F34-4F8C-8A32-3FB9F2C2F20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47814" y="2566989"/>
            <a:ext cx="3384551" cy="251936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add r1,1   </a:t>
            </a:r>
            <a:r>
              <a:rPr lang="en-US">
                <a:cs typeface="Arial" charset="0"/>
              </a:rPr>
              <a:t>→ r1</a:t>
            </a:r>
          </a:p>
          <a:p>
            <a:r>
              <a:rPr lang="en-US">
                <a:cs typeface="Arial" charset="0"/>
              </a:rPr>
              <a:t>load 8(r1) </a:t>
            </a:r>
            <a:r>
              <a:rPr lang="en-US"/>
              <a:t>→ r2</a:t>
            </a:r>
          </a:p>
          <a:p>
            <a:r>
              <a:rPr lang="en-US"/>
              <a:t>store r2    → 12(r1)</a:t>
            </a:r>
          </a:p>
          <a:p>
            <a:r>
              <a:rPr lang="en-US"/>
              <a:t>…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5435600" y="1989139"/>
            <a:ext cx="2016125" cy="3241675"/>
          </a:xfrm>
          <a:prstGeom prst="can">
            <a:avLst>
              <a:gd name="adj" fmla="val 40197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r1 = 10</a:t>
            </a:r>
          </a:p>
          <a:p>
            <a:pPr algn="ctr"/>
            <a:r>
              <a:rPr lang="en-US"/>
              <a:t>r1 = 11</a:t>
            </a:r>
          </a:p>
          <a:p>
            <a:pPr algn="ctr"/>
            <a:r>
              <a:rPr lang="en-US"/>
              <a:t>r2 = 401</a:t>
            </a:r>
          </a:p>
          <a:p>
            <a:pPr algn="ctr"/>
            <a:r>
              <a:rPr lang="en-US"/>
              <a:t>r1=11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84213" y="5373688"/>
            <a:ext cx="7848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 Instruction can be executed in isolation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>
                <a:cs typeface="Arial" charset="0"/>
              </a:rPr>
              <a:t>–</a:t>
            </a:r>
            <a:r>
              <a:rPr lang="en-US"/>
              <a:t> Huge trace 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64770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/>
              <a:t>Frank </a:t>
            </a:r>
            <a:r>
              <a:rPr lang="en-US" sz="1000" dirty="0" err="1" smtClean="0"/>
              <a:t>Cornelis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22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92" y="193486"/>
            <a:ext cx="8229600" cy="990600"/>
          </a:xfrm>
        </p:spPr>
        <p:txBody>
          <a:bodyPr/>
          <a:lstStyle/>
          <a:p>
            <a:r>
              <a:rPr lang="en-US" dirty="0"/>
              <a:t>Ordering-based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5D70-527D-4EF8-9F47-9FDD7F3406B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720" y="1483259"/>
            <a:ext cx="8229600" cy="955141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Record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ordering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important events in the program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from a given initial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state, to aid replay.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893321" y="2812432"/>
            <a:ext cx="911646" cy="56813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5114673" y="2982622"/>
            <a:ext cx="1594752" cy="2555347"/>
          </a:xfrm>
          <a:prstGeom prst="can">
            <a:avLst>
              <a:gd name="adj" fmla="val 40197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C1; C2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810899" y="4003760"/>
            <a:ext cx="911646" cy="56813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576427" y="3833570"/>
            <a:ext cx="911646" cy="56813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234874" y="5082462"/>
            <a:ext cx="911646" cy="56813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5" name="Freeform 9"/>
          <p:cNvSpPr>
            <a:spLocks/>
          </p:cNvSpPr>
          <p:nvPr/>
        </p:nvSpPr>
        <p:spPr bwMode="auto">
          <a:xfrm>
            <a:off x="2210215" y="3379314"/>
            <a:ext cx="968153" cy="624445"/>
          </a:xfrm>
          <a:custGeom>
            <a:avLst/>
            <a:gdLst>
              <a:gd name="T0" fmla="*/ 657 w 657"/>
              <a:gd name="T1" fmla="*/ 0 h 499"/>
              <a:gd name="T2" fmla="*/ 446 w 657"/>
              <a:gd name="T3" fmla="*/ 182 h 499"/>
              <a:gd name="T4" fmla="*/ 71 w 657"/>
              <a:gd name="T5" fmla="*/ 220 h 499"/>
              <a:gd name="T6" fmla="*/ 22 w 657"/>
              <a:gd name="T7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7" h="499">
                <a:moveTo>
                  <a:pt x="657" y="0"/>
                </a:moveTo>
                <a:cubicBezTo>
                  <a:pt x="592" y="72"/>
                  <a:pt x="544" y="145"/>
                  <a:pt x="446" y="182"/>
                </a:cubicBezTo>
                <a:cubicBezTo>
                  <a:pt x="348" y="219"/>
                  <a:pt x="142" y="167"/>
                  <a:pt x="71" y="220"/>
                </a:cubicBezTo>
                <a:cubicBezTo>
                  <a:pt x="0" y="273"/>
                  <a:pt x="32" y="441"/>
                  <a:pt x="22" y="49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3405652" y="3379314"/>
            <a:ext cx="600229" cy="437988"/>
          </a:xfrm>
          <a:custGeom>
            <a:avLst/>
            <a:gdLst>
              <a:gd name="T0" fmla="*/ 0 w 478"/>
              <a:gd name="T1" fmla="*/ 0 h 350"/>
              <a:gd name="T2" fmla="*/ 143 w 478"/>
              <a:gd name="T3" fmla="*/ 173 h 350"/>
              <a:gd name="T4" fmla="*/ 394 w 478"/>
              <a:gd name="T5" fmla="*/ 155 h 350"/>
              <a:gd name="T6" fmla="*/ 478 w 478"/>
              <a:gd name="T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8" h="350">
                <a:moveTo>
                  <a:pt x="0" y="0"/>
                </a:moveTo>
                <a:cubicBezTo>
                  <a:pt x="24" y="29"/>
                  <a:pt x="77" y="147"/>
                  <a:pt x="143" y="173"/>
                </a:cubicBezTo>
                <a:cubicBezTo>
                  <a:pt x="209" y="199"/>
                  <a:pt x="338" y="126"/>
                  <a:pt x="394" y="155"/>
                </a:cubicBezTo>
                <a:cubicBezTo>
                  <a:pt x="450" y="184"/>
                  <a:pt x="460" y="309"/>
                  <a:pt x="478" y="35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>
            <a:off x="3789897" y="4397949"/>
            <a:ext cx="327742" cy="684512"/>
          </a:xfrm>
          <a:custGeom>
            <a:avLst/>
            <a:gdLst>
              <a:gd name="T0" fmla="*/ 255 w 261"/>
              <a:gd name="T1" fmla="*/ 0 h 547"/>
              <a:gd name="T2" fmla="*/ 227 w 261"/>
              <a:gd name="T3" fmla="*/ 223 h 547"/>
              <a:gd name="T4" fmla="*/ 49 w 261"/>
              <a:gd name="T5" fmla="*/ 320 h 547"/>
              <a:gd name="T6" fmla="*/ 4 w 261"/>
              <a:gd name="T7" fmla="*/ 547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" h="547">
                <a:moveTo>
                  <a:pt x="255" y="0"/>
                </a:moveTo>
                <a:cubicBezTo>
                  <a:pt x="249" y="37"/>
                  <a:pt x="261" y="170"/>
                  <a:pt x="227" y="223"/>
                </a:cubicBezTo>
                <a:cubicBezTo>
                  <a:pt x="193" y="276"/>
                  <a:pt x="86" y="266"/>
                  <a:pt x="49" y="320"/>
                </a:cubicBezTo>
                <a:cubicBezTo>
                  <a:pt x="12" y="374"/>
                  <a:pt x="0" y="464"/>
                  <a:pt x="4" y="547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2237840" y="4571892"/>
            <a:ext cx="1300917" cy="510569"/>
          </a:xfrm>
          <a:custGeom>
            <a:avLst/>
            <a:gdLst>
              <a:gd name="T0" fmla="*/ 23 w 1036"/>
              <a:gd name="T1" fmla="*/ 0 h 408"/>
              <a:gd name="T2" fmla="*/ 144 w 1036"/>
              <a:gd name="T3" fmla="*/ 214 h 408"/>
              <a:gd name="T4" fmla="*/ 885 w 1036"/>
              <a:gd name="T5" fmla="*/ 272 h 408"/>
              <a:gd name="T6" fmla="*/ 1021 w 1036"/>
              <a:gd name="T7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6" h="408">
                <a:moveTo>
                  <a:pt x="23" y="0"/>
                </a:moveTo>
                <a:cubicBezTo>
                  <a:pt x="43" y="36"/>
                  <a:pt x="0" y="169"/>
                  <a:pt x="144" y="214"/>
                </a:cubicBezTo>
                <a:cubicBezTo>
                  <a:pt x="288" y="259"/>
                  <a:pt x="739" y="240"/>
                  <a:pt x="885" y="272"/>
                </a:cubicBezTo>
                <a:cubicBezTo>
                  <a:pt x="1031" y="304"/>
                  <a:pt x="1036" y="362"/>
                  <a:pt x="1021" y="40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Freeform 13"/>
          <p:cNvSpPr>
            <a:spLocks/>
          </p:cNvSpPr>
          <p:nvPr/>
        </p:nvSpPr>
        <p:spPr bwMode="auto">
          <a:xfrm>
            <a:off x="3455879" y="2514600"/>
            <a:ext cx="1235619" cy="3348731"/>
          </a:xfrm>
          <a:custGeom>
            <a:avLst/>
            <a:gdLst>
              <a:gd name="T0" fmla="*/ 323 w 984"/>
              <a:gd name="T1" fmla="*/ 2506 h 2676"/>
              <a:gd name="T2" fmla="*/ 484 w 984"/>
              <a:gd name="T3" fmla="*/ 2639 h 2676"/>
              <a:gd name="T4" fmla="*/ 930 w 984"/>
              <a:gd name="T5" fmla="*/ 2007 h 2676"/>
              <a:gd name="T6" fmla="*/ 809 w 984"/>
              <a:gd name="T7" fmla="*/ 335 h 2676"/>
              <a:gd name="T8" fmla="*/ 159 w 984"/>
              <a:gd name="T9" fmla="*/ 0 h 2676"/>
              <a:gd name="T10" fmla="*/ 51 w 984"/>
              <a:gd name="T11" fmla="*/ 238 h 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4" h="2676">
                <a:moveTo>
                  <a:pt x="323" y="2506"/>
                </a:moveTo>
                <a:cubicBezTo>
                  <a:pt x="350" y="2528"/>
                  <a:pt x="307" y="2676"/>
                  <a:pt x="484" y="2639"/>
                </a:cubicBezTo>
                <a:cubicBezTo>
                  <a:pt x="661" y="2602"/>
                  <a:pt x="876" y="2391"/>
                  <a:pt x="930" y="2007"/>
                </a:cubicBezTo>
                <a:cubicBezTo>
                  <a:pt x="984" y="1623"/>
                  <a:pt x="938" y="670"/>
                  <a:pt x="809" y="335"/>
                </a:cubicBezTo>
                <a:cubicBezTo>
                  <a:pt x="680" y="0"/>
                  <a:pt x="285" y="16"/>
                  <a:pt x="159" y="0"/>
                </a:cubicBezTo>
                <a:cubicBezTo>
                  <a:pt x="0" y="30"/>
                  <a:pt x="74" y="188"/>
                  <a:pt x="51" y="23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Freeform 14"/>
          <p:cNvSpPr>
            <a:spLocks/>
          </p:cNvSpPr>
          <p:nvPr/>
        </p:nvSpPr>
        <p:spPr bwMode="auto">
          <a:xfrm>
            <a:off x="3200971" y="5650595"/>
            <a:ext cx="375458" cy="364156"/>
          </a:xfrm>
          <a:custGeom>
            <a:avLst/>
            <a:gdLst>
              <a:gd name="T0" fmla="*/ 299 w 299"/>
              <a:gd name="T1" fmla="*/ 0 h 291"/>
              <a:gd name="T2" fmla="*/ 232 w 299"/>
              <a:gd name="T3" fmla="*/ 114 h 291"/>
              <a:gd name="T4" fmla="*/ 74 w 299"/>
              <a:gd name="T5" fmla="*/ 114 h 291"/>
              <a:gd name="T6" fmla="*/ 0 w 299"/>
              <a:gd name="T7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9" h="291">
                <a:moveTo>
                  <a:pt x="299" y="0"/>
                </a:moveTo>
                <a:cubicBezTo>
                  <a:pt x="288" y="19"/>
                  <a:pt x="269" y="95"/>
                  <a:pt x="232" y="114"/>
                </a:cubicBezTo>
                <a:cubicBezTo>
                  <a:pt x="195" y="133"/>
                  <a:pt x="113" y="84"/>
                  <a:pt x="74" y="114"/>
                </a:cubicBezTo>
                <a:cubicBezTo>
                  <a:pt x="35" y="144"/>
                  <a:pt x="15" y="254"/>
                  <a:pt x="0" y="29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3291381" y="2822443"/>
            <a:ext cx="2164845" cy="1465383"/>
          </a:xfrm>
          <a:custGeom>
            <a:avLst/>
            <a:gdLst>
              <a:gd name="T0" fmla="*/ 0 w 1815"/>
              <a:gd name="T1" fmla="*/ 400 h 1171"/>
              <a:gd name="T2" fmla="*/ 681 w 1815"/>
              <a:gd name="T3" fmla="*/ 128 h 1171"/>
              <a:gd name="T4" fmla="*/ 1815 w 1815"/>
              <a:gd name="T5" fmla="*/ 1171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5" h="1171">
                <a:moveTo>
                  <a:pt x="0" y="400"/>
                </a:moveTo>
                <a:cubicBezTo>
                  <a:pt x="189" y="200"/>
                  <a:pt x="379" y="0"/>
                  <a:pt x="681" y="128"/>
                </a:cubicBezTo>
                <a:cubicBezTo>
                  <a:pt x="983" y="256"/>
                  <a:pt x="1377" y="763"/>
                  <a:pt x="1815" y="117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3690697" y="4571892"/>
            <a:ext cx="2534023" cy="1021138"/>
          </a:xfrm>
          <a:custGeom>
            <a:avLst/>
            <a:gdLst>
              <a:gd name="T0" fmla="*/ 0 w 2018"/>
              <a:gd name="T1" fmla="*/ 816 h 816"/>
              <a:gd name="T2" fmla="*/ 590 w 2018"/>
              <a:gd name="T3" fmla="*/ 499 h 816"/>
              <a:gd name="T4" fmla="*/ 1784 w 2018"/>
              <a:gd name="T5" fmla="*/ 344 h 816"/>
              <a:gd name="T6" fmla="*/ 1996 w 2018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8" h="816">
                <a:moveTo>
                  <a:pt x="0" y="816"/>
                </a:moveTo>
                <a:cubicBezTo>
                  <a:pt x="98" y="763"/>
                  <a:pt x="293" y="578"/>
                  <a:pt x="590" y="499"/>
                </a:cubicBezTo>
                <a:cubicBezTo>
                  <a:pt x="887" y="420"/>
                  <a:pt x="1550" y="427"/>
                  <a:pt x="1784" y="344"/>
                </a:cubicBezTo>
                <a:cubicBezTo>
                  <a:pt x="2018" y="261"/>
                  <a:pt x="1952" y="72"/>
                  <a:pt x="1996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133600" y="6073829"/>
            <a:ext cx="3615079" cy="6740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+ Smaller trace files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Reexecution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required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7400" y="64770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/>
              <a:t>Frank </a:t>
            </a:r>
            <a:r>
              <a:rPr lang="en-US" sz="1000" dirty="0" err="1" smtClean="0"/>
              <a:t>Cornelis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80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replay systems: Summary</a:t>
            </a:r>
            <a:endParaRPr lang="en-US" dirty="0"/>
          </a:p>
        </p:txBody>
      </p:sp>
      <p:graphicFrame>
        <p:nvGraphicFramePr>
          <p:cNvPr id="62650" name="Group 1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522316"/>
              </p:ext>
            </p:extLst>
          </p:nvPr>
        </p:nvGraphicFramePr>
        <p:xfrm>
          <a:off x="381000" y="1905000"/>
          <a:ext cx="8229602" cy="4427942"/>
        </p:xfrm>
        <a:graphic>
          <a:graphicData uri="http://schemas.openxmlformats.org/drawingml/2006/table">
            <a:tbl>
              <a:tblPr/>
              <a:tblGrid>
                <a:gridCol w="2546200"/>
                <a:gridCol w="517508"/>
                <a:gridCol w="515976"/>
                <a:gridCol w="515977"/>
                <a:gridCol w="517508"/>
                <a:gridCol w="517508"/>
                <a:gridCol w="514447"/>
                <a:gridCol w="517508"/>
                <a:gridCol w="517508"/>
                <a:gridCol w="612435"/>
                <a:gridCol w="419519"/>
                <a:gridCol w="517508"/>
              </a:tblGrid>
              <a:tr h="146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DejaVu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</a:p>
                  </a:txBody>
                  <a:tcPr marL="86803" marR="86803" marT="46800" marB="46800" vert="eaVert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DejaVu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IGOR</a:t>
                      </a: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Instant Replay</a:t>
                      </a: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Interrupt Replay</a:t>
                      </a: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JaRec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jRapture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Recap</a:t>
                      </a: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RecPlay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RSA</a:t>
                      </a: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Tornado</a:t>
                      </a:r>
                    </a:p>
                  </a:txBody>
                  <a:tcPr marL="86803" marR="86803" marT="46800" marB="46800" vert="eaVert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Input</a:t>
                      </a: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System Calls</a:t>
                      </a: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6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Interrupts</a:t>
                      </a: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Shared-Memory (content-based)</a:t>
                      </a: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Shared-Memory (ordering-based)</a:t>
                      </a: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8191" marR="88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73D9-124A-449D-8D5F-FF47396C73F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64770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/>
              <a:t>Frank </a:t>
            </a:r>
            <a:r>
              <a:rPr lang="en-US" sz="1000" dirty="0" err="1" smtClean="0"/>
              <a:t>Cornelis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74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96889" y="152400"/>
            <a:ext cx="8229600" cy="990600"/>
          </a:xfrm>
        </p:spPr>
        <p:txBody>
          <a:bodyPr/>
          <a:lstStyle/>
          <a:p>
            <a:r>
              <a:rPr lang="en-US" dirty="0" smtClean="0"/>
              <a:t>CHESS</a:t>
            </a:r>
            <a:r>
              <a:rPr lang="en-US" sz="3200" dirty="0" smtClean="0"/>
              <a:t>: </a:t>
            </a:r>
            <a:r>
              <a:rPr lang="en-US" sz="3200" dirty="0"/>
              <a:t>Smart bug hunting</a:t>
            </a:r>
            <a:endParaRPr lang="en-US" sz="3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0" y="2057400"/>
            <a:ext cx="762000" cy="762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x =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y = 1;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57400" y="2057400"/>
            <a:ext cx="762000" cy="762000"/>
          </a:xfrm>
          <a:prstGeom prst="roundRect">
            <a:avLst/>
          </a:prstGeom>
          <a:gradFill>
            <a:gsLst>
              <a:gs pos="0">
                <a:srgbClr val="DDEBCF"/>
              </a:gs>
              <a:gs pos="92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x = 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y = 2;</a:t>
            </a:r>
          </a:p>
        </p:txBody>
      </p:sp>
      <p:sp>
        <p:nvSpPr>
          <p:cNvPr id="11" name="Oval 10"/>
          <p:cNvSpPr/>
          <p:nvPr/>
        </p:nvSpPr>
        <p:spPr>
          <a:xfrm>
            <a:off x="2895600" y="4732339"/>
            <a:ext cx="709613" cy="30321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2,1</a:t>
            </a:r>
          </a:p>
        </p:txBody>
      </p:sp>
      <p:sp>
        <p:nvSpPr>
          <p:cNvPr id="12" name="Oval 11"/>
          <p:cNvSpPr/>
          <p:nvPr/>
        </p:nvSpPr>
        <p:spPr>
          <a:xfrm>
            <a:off x="3614739" y="3586164"/>
            <a:ext cx="709612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1,0</a:t>
            </a:r>
          </a:p>
        </p:txBody>
      </p:sp>
      <p:sp>
        <p:nvSpPr>
          <p:cNvPr id="13" name="Oval 12"/>
          <p:cNvSpPr/>
          <p:nvPr/>
        </p:nvSpPr>
        <p:spPr>
          <a:xfrm>
            <a:off x="5211763" y="2971801"/>
            <a:ext cx="709612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0,0</a:t>
            </a:r>
          </a:p>
        </p:txBody>
      </p:sp>
      <p:sp>
        <p:nvSpPr>
          <p:cNvPr id="14" name="Oval 13"/>
          <p:cNvSpPr/>
          <p:nvPr/>
        </p:nvSpPr>
        <p:spPr>
          <a:xfrm>
            <a:off x="2895600" y="4189414"/>
            <a:ext cx="709613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1,1</a:t>
            </a:r>
          </a:p>
        </p:txBody>
      </p:sp>
      <p:sp>
        <p:nvSpPr>
          <p:cNvPr id="15" name="Oval 14"/>
          <p:cNvSpPr/>
          <p:nvPr/>
        </p:nvSpPr>
        <p:spPr>
          <a:xfrm>
            <a:off x="2895600" y="5337176"/>
            <a:ext cx="709613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2,2</a:t>
            </a:r>
          </a:p>
        </p:txBody>
      </p:sp>
      <p:sp>
        <p:nvSpPr>
          <p:cNvPr id="17" name="Oval 16"/>
          <p:cNvSpPr/>
          <p:nvPr/>
        </p:nvSpPr>
        <p:spPr>
          <a:xfrm>
            <a:off x="4714876" y="4740275"/>
            <a:ext cx="709613" cy="303213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2,2</a:t>
            </a:r>
          </a:p>
        </p:txBody>
      </p:sp>
      <p:sp>
        <p:nvSpPr>
          <p:cNvPr id="18" name="Oval 17"/>
          <p:cNvSpPr/>
          <p:nvPr/>
        </p:nvSpPr>
        <p:spPr>
          <a:xfrm>
            <a:off x="3841751" y="4732339"/>
            <a:ext cx="711200" cy="30321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2,1</a:t>
            </a:r>
          </a:p>
        </p:txBody>
      </p:sp>
      <p:sp>
        <p:nvSpPr>
          <p:cNvPr id="19" name="Oval 18"/>
          <p:cNvSpPr/>
          <p:nvPr/>
        </p:nvSpPr>
        <p:spPr>
          <a:xfrm>
            <a:off x="4256088" y="4189414"/>
            <a:ext cx="711200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2,0</a:t>
            </a:r>
          </a:p>
        </p:txBody>
      </p:sp>
      <p:sp>
        <p:nvSpPr>
          <p:cNvPr id="20" name="Oval 19"/>
          <p:cNvSpPr/>
          <p:nvPr/>
        </p:nvSpPr>
        <p:spPr>
          <a:xfrm>
            <a:off x="4718051" y="5334001"/>
            <a:ext cx="709613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2,1</a:t>
            </a:r>
          </a:p>
        </p:txBody>
      </p:sp>
      <p:sp>
        <p:nvSpPr>
          <p:cNvPr id="21" name="Oval 20"/>
          <p:cNvSpPr/>
          <p:nvPr/>
        </p:nvSpPr>
        <p:spPr>
          <a:xfrm>
            <a:off x="3841751" y="5337176"/>
            <a:ext cx="711200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2,2</a:t>
            </a:r>
          </a:p>
        </p:txBody>
      </p:sp>
      <p:cxnSp>
        <p:nvCxnSpPr>
          <p:cNvPr id="35" name="Straight Arrow Connector 34"/>
          <p:cNvCxnSpPr>
            <a:stCxn id="12" idx="3"/>
            <a:endCxn id="14" idx="0"/>
          </p:cNvCxnSpPr>
          <p:nvPr/>
        </p:nvCxnSpPr>
        <p:spPr>
          <a:xfrm rot="5400000">
            <a:off x="3312320" y="3782220"/>
            <a:ext cx="346075" cy="468313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stealt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1" name="Straight Arrow Connector 60"/>
          <p:cNvCxnSpPr>
            <a:stCxn id="13" idx="3"/>
            <a:endCxn id="12" idx="7"/>
          </p:cNvCxnSpPr>
          <p:nvPr/>
        </p:nvCxnSpPr>
        <p:spPr>
          <a:xfrm rot="5400000">
            <a:off x="4567238" y="2882901"/>
            <a:ext cx="401638" cy="1093787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stealt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4" name="Straight Arrow Connector 63"/>
          <p:cNvCxnSpPr>
            <a:stCxn id="14" idx="4"/>
            <a:endCxn id="11" idx="0"/>
          </p:cNvCxnSpPr>
          <p:nvPr/>
        </p:nvCxnSpPr>
        <p:spPr>
          <a:xfrm rot="5400000">
            <a:off x="3129758" y="4612481"/>
            <a:ext cx="241300" cy="1587"/>
          </a:xfrm>
          <a:prstGeom prst="straightConnector1">
            <a:avLst/>
          </a:prstGeom>
          <a:ln w="28575" cap="rnd" cmpd="sng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1" idx="4"/>
            <a:endCxn id="15" idx="0"/>
          </p:cNvCxnSpPr>
          <p:nvPr/>
        </p:nvCxnSpPr>
        <p:spPr>
          <a:xfrm rot="5400000">
            <a:off x="3099596" y="5185570"/>
            <a:ext cx="301625" cy="1587"/>
          </a:xfrm>
          <a:prstGeom prst="straightConnector1">
            <a:avLst/>
          </a:prstGeom>
          <a:ln w="28575" cap="rnd" cmpd="sng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5"/>
            <a:endCxn id="19" idx="0"/>
          </p:cNvCxnSpPr>
          <p:nvPr/>
        </p:nvCxnSpPr>
        <p:spPr>
          <a:xfrm rot="16200000" flipH="1">
            <a:off x="4243389" y="3821114"/>
            <a:ext cx="346075" cy="390525"/>
          </a:xfrm>
          <a:prstGeom prst="straightConnector1">
            <a:avLst/>
          </a:prstGeom>
          <a:ln w="28575" cap="rnd" cmpd="sng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18" idx="0"/>
          </p:cNvCxnSpPr>
          <p:nvPr/>
        </p:nvCxnSpPr>
        <p:spPr>
          <a:xfrm rot="5400000">
            <a:off x="4136232" y="4507707"/>
            <a:ext cx="285750" cy="163513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stealt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>
            <a:stCxn id="17" idx="4"/>
            <a:endCxn id="20" idx="0"/>
          </p:cNvCxnSpPr>
          <p:nvPr/>
        </p:nvCxnSpPr>
        <p:spPr>
          <a:xfrm rot="16200000" flipH="1">
            <a:off x="4925221" y="5187157"/>
            <a:ext cx="290512" cy="317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stealt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82" name="Straight Arrow Connector 81"/>
          <p:cNvCxnSpPr>
            <a:stCxn id="19" idx="5"/>
            <a:endCxn id="17" idx="0"/>
          </p:cNvCxnSpPr>
          <p:nvPr/>
        </p:nvCxnSpPr>
        <p:spPr>
          <a:xfrm rot="16200000" flipH="1">
            <a:off x="4818858" y="4490245"/>
            <a:ext cx="293687" cy="206375"/>
          </a:xfrm>
          <a:prstGeom prst="straightConnector1">
            <a:avLst/>
          </a:prstGeom>
          <a:ln w="28575" cap="rnd" cmpd="sng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8" idx="4"/>
            <a:endCxn id="21" idx="0"/>
          </p:cNvCxnSpPr>
          <p:nvPr/>
        </p:nvCxnSpPr>
        <p:spPr>
          <a:xfrm rot="5400000">
            <a:off x="4047333" y="5185569"/>
            <a:ext cx="301625" cy="1588"/>
          </a:xfrm>
          <a:prstGeom prst="straightConnector1">
            <a:avLst/>
          </a:prstGeom>
          <a:ln w="28575" cap="rnd" cmpd="sng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 flipH="1">
            <a:off x="7580314" y="4729164"/>
            <a:ext cx="709612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1,2</a:t>
            </a:r>
          </a:p>
        </p:txBody>
      </p:sp>
      <p:sp>
        <p:nvSpPr>
          <p:cNvPr id="97" name="Oval 96"/>
          <p:cNvSpPr/>
          <p:nvPr/>
        </p:nvSpPr>
        <p:spPr>
          <a:xfrm flipH="1">
            <a:off x="6861176" y="3581401"/>
            <a:ext cx="709613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2,0</a:t>
            </a:r>
          </a:p>
        </p:txBody>
      </p:sp>
      <p:sp>
        <p:nvSpPr>
          <p:cNvPr id="98" name="Oval 97"/>
          <p:cNvSpPr/>
          <p:nvPr/>
        </p:nvSpPr>
        <p:spPr>
          <a:xfrm flipH="1">
            <a:off x="7580314" y="4184651"/>
            <a:ext cx="709612" cy="303213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2,2</a:t>
            </a:r>
          </a:p>
        </p:txBody>
      </p:sp>
      <p:sp>
        <p:nvSpPr>
          <p:cNvPr id="99" name="Oval 98"/>
          <p:cNvSpPr/>
          <p:nvPr/>
        </p:nvSpPr>
        <p:spPr>
          <a:xfrm flipH="1">
            <a:off x="7580314" y="5332414"/>
            <a:ext cx="709612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1,1</a:t>
            </a:r>
          </a:p>
        </p:txBody>
      </p:sp>
      <p:sp>
        <p:nvSpPr>
          <p:cNvPr id="100" name="Oval 99"/>
          <p:cNvSpPr/>
          <p:nvPr/>
        </p:nvSpPr>
        <p:spPr>
          <a:xfrm flipH="1">
            <a:off x="5761039" y="4737101"/>
            <a:ext cx="709612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1,1</a:t>
            </a:r>
          </a:p>
        </p:txBody>
      </p:sp>
      <p:sp>
        <p:nvSpPr>
          <p:cNvPr id="101" name="Oval 100"/>
          <p:cNvSpPr/>
          <p:nvPr/>
        </p:nvSpPr>
        <p:spPr>
          <a:xfrm flipH="1">
            <a:off x="6632575" y="4729164"/>
            <a:ext cx="711200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1,2</a:t>
            </a:r>
          </a:p>
        </p:txBody>
      </p:sp>
      <p:sp>
        <p:nvSpPr>
          <p:cNvPr id="102" name="Oval 101"/>
          <p:cNvSpPr/>
          <p:nvPr/>
        </p:nvSpPr>
        <p:spPr>
          <a:xfrm flipH="1">
            <a:off x="6218239" y="4184651"/>
            <a:ext cx="711200" cy="303213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1,0</a:t>
            </a:r>
          </a:p>
        </p:txBody>
      </p:sp>
      <p:sp>
        <p:nvSpPr>
          <p:cNvPr id="103" name="Oval 102"/>
          <p:cNvSpPr/>
          <p:nvPr/>
        </p:nvSpPr>
        <p:spPr>
          <a:xfrm flipH="1">
            <a:off x="5757863" y="5329239"/>
            <a:ext cx="709612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1,2</a:t>
            </a:r>
          </a:p>
        </p:txBody>
      </p:sp>
      <p:sp>
        <p:nvSpPr>
          <p:cNvPr id="104" name="Oval 103"/>
          <p:cNvSpPr/>
          <p:nvPr/>
        </p:nvSpPr>
        <p:spPr>
          <a:xfrm flipH="1">
            <a:off x="6632575" y="5332414"/>
            <a:ext cx="711200" cy="30162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1,1</a:t>
            </a:r>
          </a:p>
        </p:txBody>
      </p:sp>
      <p:cxnSp>
        <p:nvCxnSpPr>
          <p:cNvPr id="105" name="Straight Arrow Connector 104"/>
          <p:cNvCxnSpPr>
            <a:stCxn id="97" idx="3"/>
            <a:endCxn id="98" idx="0"/>
          </p:cNvCxnSpPr>
          <p:nvPr/>
        </p:nvCxnSpPr>
        <p:spPr>
          <a:xfrm rot="16200000" flipH="1">
            <a:off x="7527927" y="3778250"/>
            <a:ext cx="346075" cy="466725"/>
          </a:xfrm>
          <a:prstGeom prst="straightConnector1">
            <a:avLst/>
          </a:prstGeom>
          <a:ln w="31750">
            <a:solidFill>
              <a:srgbClr val="92D050"/>
            </a:solidFill>
            <a:tailEnd type="stealt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06" name="Straight Arrow Connector 105"/>
          <p:cNvCxnSpPr>
            <a:stCxn id="98" idx="4"/>
            <a:endCxn id="96" idx="0"/>
          </p:cNvCxnSpPr>
          <p:nvPr/>
        </p:nvCxnSpPr>
        <p:spPr>
          <a:xfrm rot="16200000" flipH="1">
            <a:off x="7814470" y="4607720"/>
            <a:ext cx="241300" cy="1588"/>
          </a:xfrm>
          <a:prstGeom prst="straightConnector1">
            <a:avLst/>
          </a:prstGeom>
          <a:ln w="28575" cap="rnd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96" idx="4"/>
            <a:endCxn id="99" idx="0"/>
          </p:cNvCxnSpPr>
          <p:nvPr/>
        </p:nvCxnSpPr>
        <p:spPr>
          <a:xfrm rot="16200000" flipH="1">
            <a:off x="7783514" y="5181600"/>
            <a:ext cx="303212" cy="1588"/>
          </a:xfrm>
          <a:prstGeom prst="straightConnector1">
            <a:avLst/>
          </a:prstGeom>
          <a:ln w="28575" cap="rnd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7" idx="5"/>
            <a:endCxn id="102" idx="0"/>
          </p:cNvCxnSpPr>
          <p:nvPr/>
        </p:nvCxnSpPr>
        <p:spPr>
          <a:xfrm rot="5400000">
            <a:off x="6596064" y="3816350"/>
            <a:ext cx="346075" cy="390525"/>
          </a:xfrm>
          <a:prstGeom prst="straightConnector1">
            <a:avLst/>
          </a:prstGeom>
          <a:ln w="28575" cap="rnd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2" idx="3"/>
            <a:endCxn id="101" idx="0"/>
          </p:cNvCxnSpPr>
          <p:nvPr/>
        </p:nvCxnSpPr>
        <p:spPr>
          <a:xfrm rot="16200000" flipH="1">
            <a:off x="6763544" y="4504532"/>
            <a:ext cx="285750" cy="163512"/>
          </a:xfrm>
          <a:prstGeom prst="straightConnector1">
            <a:avLst/>
          </a:prstGeom>
          <a:ln w="31750">
            <a:solidFill>
              <a:srgbClr val="92D050"/>
            </a:solidFill>
            <a:tailEnd type="stealt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4"/>
            <a:endCxn id="103" idx="0"/>
          </p:cNvCxnSpPr>
          <p:nvPr/>
        </p:nvCxnSpPr>
        <p:spPr>
          <a:xfrm rot="5400000">
            <a:off x="5969796" y="5182395"/>
            <a:ext cx="290513" cy="3175"/>
          </a:xfrm>
          <a:prstGeom prst="straightConnector1">
            <a:avLst/>
          </a:prstGeom>
          <a:ln w="31750">
            <a:solidFill>
              <a:srgbClr val="92D050"/>
            </a:solidFill>
            <a:tailEnd type="stealt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11" name="Straight Arrow Connector 110"/>
          <p:cNvCxnSpPr>
            <a:stCxn id="102" idx="5"/>
            <a:endCxn id="100" idx="0"/>
          </p:cNvCxnSpPr>
          <p:nvPr/>
        </p:nvCxnSpPr>
        <p:spPr>
          <a:xfrm rot="5400000">
            <a:off x="6072983" y="4487070"/>
            <a:ext cx="293687" cy="206375"/>
          </a:xfrm>
          <a:prstGeom prst="straightConnector1">
            <a:avLst/>
          </a:prstGeom>
          <a:ln w="28575" cap="rnd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1" idx="4"/>
            <a:endCxn id="104" idx="0"/>
          </p:cNvCxnSpPr>
          <p:nvPr/>
        </p:nvCxnSpPr>
        <p:spPr>
          <a:xfrm rot="16200000" flipH="1">
            <a:off x="6837363" y="5181600"/>
            <a:ext cx="303212" cy="1588"/>
          </a:xfrm>
          <a:prstGeom prst="straightConnector1">
            <a:avLst/>
          </a:prstGeom>
          <a:ln w="28575" cap="rnd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3" idx="5"/>
            <a:endCxn id="97" idx="7"/>
          </p:cNvCxnSpPr>
          <p:nvPr/>
        </p:nvCxnSpPr>
        <p:spPr>
          <a:xfrm rot="16200000" flipH="1">
            <a:off x="6192840" y="2854326"/>
            <a:ext cx="396875" cy="1146175"/>
          </a:xfrm>
          <a:prstGeom prst="straightConnector1">
            <a:avLst/>
          </a:prstGeom>
          <a:ln w="28575" cap="rnd" cmpd="sng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066800" y="4191000"/>
            <a:ext cx="762000" cy="381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y = 1;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66800" y="3657600"/>
            <a:ext cx="762000" cy="381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x = 1;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66800" y="5257800"/>
            <a:ext cx="762000" cy="381000"/>
          </a:xfrm>
          <a:prstGeom prst="roundRect">
            <a:avLst/>
          </a:prstGeom>
          <a:gradFill>
            <a:gsLst>
              <a:gs pos="0">
                <a:srgbClr val="DDEBCF"/>
              </a:gs>
              <a:gs pos="89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y = 2;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66800" y="4724400"/>
            <a:ext cx="762000" cy="381000"/>
          </a:xfrm>
          <a:prstGeom prst="roundRect">
            <a:avLst/>
          </a:prstGeom>
          <a:gradFill>
            <a:gsLst>
              <a:gs pos="0">
                <a:srgbClr val="DDEBCF"/>
              </a:gs>
              <a:gs pos="91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x = 2;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1379" y="1219201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finding a bug is low due to </a:t>
            </a:r>
            <a:r>
              <a:rPr lang="en-US" dirty="0" err="1" smtClean="0"/>
              <a:t>interleavings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52408" y="6019801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Probability of hitting a buggy branch is low!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289" y="1688068"/>
            <a:ext cx="109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1676400"/>
            <a:ext cx="109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Thread2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91315" y="6476999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err="1" smtClean="0"/>
              <a:t>Madan</a:t>
            </a:r>
            <a:r>
              <a:rPr lang="en-US" sz="1000" dirty="0" smtClean="0"/>
              <a:t> </a:t>
            </a:r>
            <a:r>
              <a:rPr lang="en-US" sz="1000" dirty="0" err="1" smtClean="0"/>
              <a:t>Musuvathi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98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072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5 L -3.33333E-6 0.0777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3.33333E-6 -0.0777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-3.33333E-6 0.1555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22" grpId="0" animBg="1"/>
      <p:bldP spid="122" grpId="1" animBg="1"/>
      <p:bldP spid="122" grpId="2" animBg="1"/>
      <p:bldP spid="122" grpId="3" animBg="1"/>
      <p:bldP spid="123" grpId="0" animBg="1"/>
      <p:bldP spid="123" grpId="1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066800" y="2057400"/>
            <a:ext cx="6858000" cy="30480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/>
              <a:t>CHESS is a user-mode scheduler</a:t>
            </a:r>
          </a:p>
          <a:p>
            <a:pPr lvl="1" eaLnBrk="1" hangingPunct="1"/>
            <a:r>
              <a:rPr lang="en-US" dirty="0" smtClean="0"/>
              <a:t>Controls all scheduling non-determinism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4" eaLnBrk="1" hangingPunct="1"/>
            <a:endParaRPr lang="en-US" dirty="0" smtClean="0"/>
          </a:p>
          <a:p>
            <a:pPr eaLnBrk="1" hangingPunct="1"/>
            <a:r>
              <a:rPr lang="en-US" dirty="0" smtClean="0"/>
              <a:t>Guarantees:</a:t>
            </a:r>
          </a:p>
          <a:p>
            <a:pPr lvl="1" eaLnBrk="1" hangingPunct="1"/>
            <a:r>
              <a:rPr lang="en-US" dirty="0" smtClean="0"/>
              <a:t>Every program run takes a different thread interleaving</a:t>
            </a:r>
          </a:p>
          <a:p>
            <a:pPr lvl="1" eaLnBrk="1" hangingPunct="1"/>
            <a:r>
              <a:rPr lang="en-US" dirty="0" smtClean="0"/>
              <a:t>Reproduce the interleaving for every run</a:t>
            </a:r>
          </a:p>
          <a:p>
            <a:pPr lvl="4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3246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err="1" smtClean="0"/>
              <a:t>Madan</a:t>
            </a:r>
            <a:r>
              <a:rPr lang="en-US" sz="1000" dirty="0" smtClean="0"/>
              <a:t> </a:t>
            </a:r>
            <a:r>
              <a:rPr lang="en-US" sz="1000" dirty="0" err="1" smtClean="0"/>
              <a:t>Musuvathi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0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CHESS </a:t>
            </a:r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pPr lvl="1"/>
            <a:r>
              <a:rPr lang="en-US" sz="2000" dirty="0" smtClean="0"/>
              <a:t>Synchronization Wrappers: All important calls like </a:t>
            </a:r>
            <a:r>
              <a:rPr lang="en-US" sz="2000" dirty="0" err="1" smtClean="0"/>
              <a:t>enter_critical</a:t>
            </a:r>
            <a:r>
              <a:rPr lang="en-US" sz="2000" dirty="0" smtClean="0"/>
              <a:t>, </a:t>
            </a:r>
            <a:r>
              <a:rPr lang="en-US" sz="2000" dirty="0" err="1" smtClean="0"/>
              <a:t>create_thread</a:t>
            </a:r>
            <a:r>
              <a:rPr lang="en-US" sz="2000" dirty="0" smtClean="0"/>
              <a:t> etc. are wrapped using CHESS defined functions.</a:t>
            </a:r>
          </a:p>
          <a:p>
            <a:pPr lvl="2"/>
            <a:r>
              <a:rPr lang="en-US" sz="2000" dirty="0" smtClean="0"/>
              <a:t>Programs call these CHESS defined functions.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These CHESS defined functions inform the CHESS scheduler about process status, and also make actual system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CHESS Synchronization Wrappers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914400" y="2286000"/>
            <a:ext cx="7772400" cy="1062851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Expose nondeterministic choices</a:t>
            </a:r>
          </a:p>
          <a:p>
            <a:pPr eaLnBrk="1" hangingPunct="1"/>
            <a:r>
              <a:rPr lang="en-US" dirty="0" smtClean="0"/>
              <a:t>Provide enabled information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lvl="2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51509" y="4419600"/>
            <a:ext cx="4114800" cy="1708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CHESS_EnterCS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while(true)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canBlock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TryEnterCS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(&amp;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if(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canBlock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Sched.Disable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currThread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2114" y="3733800"/>
            <a:ext cx="350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Chess scheduler finds disabled threads this way.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9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CHESS Scheduler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76400"/>
            <a:ext cx="7772400" cy="36576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/>
              <a:t>Introduce an event per thread</a:t>
            </a:r>
          </a:p>
          <a:p>
            <a:pPr eaLnBrk="1" hangingPunct="1"/>
            <a:r>
              <a:rPr lang="en-US" dirty="0" smtClean="0"/>
              <a:t>Every thread blocks on its event</a:t>
            </a:r>
          </a:p>
          <a:p>
            <a:pPr eaLnBrk="1" hangingPunct="1"/>
            <a:r>
              <a:rPr lang="en-US" dirty="0" smtClean="0"/>
              <a:t>The scheduler wakes one thread at a time by enabling the corresponding event</a:t>
            </a:r>
          </a:p>
          <a:p>
            <a:pPr eaLnBrk="1" hangingPunct="1"/>
            <a:r>
              <a:rPr lang="en-US" dirty="0" smtClean="0"/>
              <a:t>The scheduler does not wake up a </a:t>
            </a:r>
            <a:r>
              <a:rPr lang="en-US" i="1" dirty="0" smtClean="0"/>
              <a:t>disabled </a:t>
            </a:r>
            <a:r>
              <a:rPr lang="en-US" dirty="0" smtClean="0"/>
              <a:t>thread</a:t>
            </a:r>
          </a:p>
          <a:p>
            <a:pPr lvl="1" eaLnBrk="1" hangingPunct="1"/>
            <a:r>
              <a:rPr lang="en-US" dirty="0" smtClean="0"/>
              <a:t>Need to know when a thread can make progress</a:t>
            </a:r>
          </a:p>
          <a:p>
            <a:pPr lvl="2"/>
            <a:r>
              <a:rPr lang="en-US" dirty="0" smtClean="0"/>
              <a:t>Wrappers for synchronization provide this information</a:t>
            </a:r>
          </a:p>
          <a:p>
            <a:pPr eaLnBrk="1" hangingPunct="1"/>
            <a:r>
              <a:rPr lang="en-US" dirty="0" smtClean="0"/>
              <a:t>The scheduler has to pick one of the enabled threads</a:t>
            </a:r>
          </a:p>
          <a:p>
            <a:pPr lvl="1" eaLnBrk="1" hangingPunct="1"/>
            <a:r>
              <a:rPr lang="en-US" dirty="0" smtClean="0"/>
              <a:t>The exploration engine decides for the scheduler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1315" y="6476999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err="1" smtClean="0"/>
              <a:t>Madan</a:t>
            </a:r>
            <a:r>
              <a:rPr lang="en-US" sz="1000" dirty="0" smtClean="0"/>
              <a:t> </a:t>
            </a:r>
            <a:r>
              <a:rPr lang="en-US" sz="1000" dirty="0" err="1" smtClean="0"/>
              <a:t>Musuvathi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68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2362200" y="2057400"/>
            <a:ext cx="762000" cy="228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 =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 = k;</a:t>
            </a: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CHESS: </a:t>
            </a:r>
            <a:r>
              <a:rPr lang="en-US" sz="4000" dirty="0" smtClean="0"/>
              <a:t>State space explosion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" y="1676400"/>
            <a:ext cx="10136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92D050"/>
                  </a:solidFill>
                </a:ln>
                <a:latin typeface="+mn-lt"/>
                <a:cs typeface="+mn-cs"/>
              </a:rPr>
              <a:t>Thread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0" y="1676400"/>
            <a:ext cx="10184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Thread 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2000" y="2057400"/>
            <a:ext cx="762000" cy="2286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 =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 = k;</a:t>
            </a:r>
          </a:p>
        </p:txBody>
      </p:sp>
      <p:sp>
        <p:nvSpPr>
          <p:cNvPr id="33799" name="TextBox 59"/>
          <p:cNvSpPr txBox="1">
            <a:spLocks noChangeArrowheads="1"/>
          </p:cNvSpPr>
          <p:nvPr/>
        </p:nvSpPr>
        <p:spPr bwMode="auto">
          <a:xfrm>
            <a:off x="1676400" y="2895600"/>
            <a:ext cx="43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…</a:t>
            </a:r>
          </a:p>
        </p:txBody>
      </p:sp>
      <p:sp>
        <p:nvSpPr>
          <p:cNvPr id="62" name="Right Brace 61"/>
          <p:cNvSpPr/>
          <p:nvPr/>
        </p:nvSpPr>
        <p:spPr>
          <a:xfrm>
            <a:off x="3276600" y="2133600"/>
            <a:ext cx="304800" cy="213360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9" name="Right Brace 78"/>
          <p:cNvSpPr/>
          <p:nvPr/>
        </p:nvSpPr>
        <p:spPr>
          <a:xfrm rot="5400000">
            <a:off x="1828800" y="3657600"/>
            <a:ext cx="304800" cy="228600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802" name="TextBox 80"/>
          <p:cNvSpPr txBox="1">
            <a:spLocks noChangeArrowheads="1"/>
          </p:cNvSpPr>
          <p:nvPr/>
        </p:nvSpPr>
        <p:spPr bwMode="auto">
          <a:xfrm>
            <a:off x="1447800" y="5029200"/>
            <a:ext cx="107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n threads</a:t>
            </a:r>
          </a:p>
        </p:txBody>
      </p:sp>
      <p:sp>
        <p:nvSpPr>
          <p:cNvPr id="33803" name="TextBox 82"/>
          <p:cNvSpPr txBox="1">
            <a:spLocks noChangeArrowheads="1"/>
          </p:cNvSpPr>
          <p:nvPr/>
        </p:nvSpPr>
        <p:spPr bwMode="auto">
          <a:xfrm>
            <a:off x="3657600" y="2895600"/>
            <a:ext cx="88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k steps </a:t>
            </a:r>
          </a:p>
          <a:p>
            <a:pPr eaLnBrk="1" hangingPunct="1"/>
            <a:r>
              <a:rPr lang="en-US">
                <a:latin typeface="Calibri" pitchFamily="34" charset="0"/>
              </a:rPr>
              <a:t> each</a:t>
            </a:r>
          </a:p>
        </p:txBody>
      </p:sp>
      <p:sp>
        <p:nvSpPr>
          <p:cNvPr id="33804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4724400" y="1905000"/>
            <a:ext cx="4114800" cy="35814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 smtClean="0"/>
              <a:t>Number of executions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200" dirty="0" smtClean="0"/>
              <a:t>                 = O( </a:t>
            </a:r>
            <a:r>
              <a:rPr lang="en-US" sz="2200" dirty="0" err="1" smtClean="0"/>
              <a:t>n</a:t>
            </a:r>
            <a:r>
              <a:rPr lang="en-US" sz="2200" baseline="30000" dirty="0" err="1" smtClean="0"/>
              <a:t>nk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) </a:t>
            </a:r>
          </a:p>
          <a:p>
            <a:pPr eaLnBrk="1" hangingPunct="1">
              <a:buFont typeface="Wingdings 2" pitchFamily="18" charset="2"/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/>
              <a:t>Exponential in both n and k</a:t>
            </a:r>
          </a:p>
          <a:p>
            <a:pPr lvl="1" eaLnBrk="1" hangingPunct="1"/>
            <a:r>
              <a:rPr lang="en-US" sz="2000" dirty="0" smtClean="0"/>
              <a:t>Typically:  n &lt; 10   k &gt; 100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200" dirty="0" smtClean="0"/>
              <a:t>Limits scalability to large programs</a:t>
            </a:r>
          </a:p>
          <a:p>
            <a:pPr eaLnBrk="1" hangingPunct="1"/>
            <a:endParaRPr lang="en-US" sz="2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200" dirty="0" smtClean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06566" y="5858403"/>
            <a:ext cx="2445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Huge State Space!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uild="p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828800"/>
            <a:ext cx="762000" cy="2286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 =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 = k;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0" y="1828800"/>
            <a:ext cx="762000" cy="228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 =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 = k;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10136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92D050"/>
                  </a:solidFill>
                </a:ln>
                <a:latin typeface="+mn-lt"/>
                <a:cs typeface="+mn-cs"/>
              </a:rPr>
              <a:t>Thread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447800"/>
            <a:ext cx="10136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Thread 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71600" y="1828800"/>
            <a:ext cx="762000" cy="1600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 =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67000" y="1828800"/>
            <a:ext cx="762000" cy="1143000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x =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71600" y="3505200"/>
            <a:ext cx="7620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 = k;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3048000"/>
            <a:ext cx="762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…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3657600"/>
            <a:ext cx="762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 = k;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3000" y="1676400"/>
            <a:ext cx="295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Choose c preemption points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>
            <a:off x="3505200" y="29718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3505200" y="3581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2209800" y="35052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953000" y="213360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Permute n+c atomic blocks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3400" y="381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 baseline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CHESS: </a:t>
            </a:r>
            <a:r>
              <a:rPr lang="en-US" sz="4000" smtClean="0"/>
              <a:t>State space explosion</a:t>
            </a:r>
            <a:endParaRPr lang="en-US" sz="4000" dirty="0" smtClean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0" y="4343400"/>
            <a:ext cx="7772400" cy="2133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Terminating program with fixed inputs and deterministic threads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 threads, k steps each, c preemptions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Number of executions &lt;= </a:t>
            </a:r>
            <a:r>
              <a:rPr lang="en-US" sz="3000" baseline="-25000" dirty="0" smtClean="0"/>
              <a:t>nk</a:t>
            </a:r>
            <a:r>
              <a:rPr lang="en-US" dirty="0" smtClean="0"/>
              <a:t>C</a:t>
            </a:r>
            <a:r>
              <a:rPr lang="en-US" sz="3000" baseline="-26000" dirty="0" smtClean="0"/>
              <a:t>c</a:t>
            </a:r>
            <a:r>
              <a:rPr lang="en-US" dirty="0" smtClean="0"/>
              <a:t> . (</a:t>
            </a:r>
            <a:r>
              <a:rPr lang="en-US" dirty="0" err="1" smtClean="0"/>
              <a:t>n+c</a:t>
            </a:r>
            <a:r>
              <a:rPr lang="en-US" dirty="0" smtClean="0"/>
              <a:t>)!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                              = O( (n</a:t>
            </a:r>
            <a:r>
              <a:rPr lang="en-US" baseline="30000" dirty="0" smtClean="0"/>
              <a:t>2</a:t>
            </a:r>
            <a:r>
              <a:rPr lang="en-US" dirty="0" smtClean="0"/>
              <a:t>k)</a:t>
            </a:r>
            <a:r>
              <a:rPr lang="en-US" baseline="30000" dirty="0" smtClean="0"/>
              <a:t>c</a:t>
            </a:r>
            <a:r>
              <a:rPr lang="en-US" dirty="0" smtClean="0"/>
              <a:t>. n! )</a:t>
            </a:r>
          </a:p>
          <a:p>
            <a:pPr marL="548640" lvl="1" eaLnBrk="1" fontAlgn="auto" hangingPunct="1">
              <a:lnSpc>
                <a:spcPct val="170000"/>
              </a:lnSpc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               Exponential in n and c, </a:t>
            </a:r>
            <a:r>
              <a:rPr lang="en-US" dirty="0" smtClean="0">
                <a:solidFill>
                  <a:srgbClr val="FF0000"/>
                </a:solidFill>
              </a:rPr>
              <a:t>but not in k</a:t>
            </a:r>
          </a:p>
        </p:txBody>
      </p:sp>
    </p:spTree>
    <p:extLst>
      <p:ext uri="{BB962C8B-B14F-4D97-AF65-F5344CB8AC3E}">
        <p14:creationId xmlns:p14="http://schemas.microsoft.com/office/powerpoint/2010/main" val="824585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0" y="0"/>
            <a:ext cx="86106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66"/>
                </a:solidFill>
              </a:rPr>
              <a:t>The Northeastern blackout, August 2003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2667000" y="3581400"/>
            <a:ext cx="1828800" cy="1066800"/>
          </a:xfrm>
          <a:prstGeom prst="ellips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413534" y="3200400"/>
            <a:ext cx="2853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66"/>
                </a:solidFill>
              </a:rPr>
              <a:t>Toronto went dark</a:t>
            </a: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09600" y="838200"/>
            <a:ext cx="7772400" cy="1524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fontAlgn="base">
              <a:spcBef>
                <a:spcPct val="20000"/>
              </a:spcBef>
              <a:spcAft>
                <a:spcPct val="0"/>
              </a:spcAft>
              <a:tabLst>
                <a:tab pos="2116138" algn="l"/>
              </a:tabLs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2116138" algn="l"/>
              </a:tabLst>
              <a:defRPr sz="22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21161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98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2116138" algn="l"/>
              </a:tabLst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5414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16138" algn="l"/>
              </a:tabLst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98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16138" algn="l"/>
              </a:tabLst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4558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16138" algn="l"/>
              </a:tabLst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130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16138" algn="l"/>
              </a:tabLst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3702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16138" algn="l"/>
              </a:tabLst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 dirty="0"/>
              <a:t>    </a:t>
            </a:r>
            <a:r>
              <a:rPr lang="en-US" b="0" dirty="0" smtClean="0"/>
              <a:t>Investigation Revealed</a:t>
            </a:r>
          </a:p>
          <a:p>
            <a:pPr>
              <a:lnSpc>
                <a:spcPct val="90000"/>
              </a:lnSpc>
            </a:pPr>
            <a:r>
              <a:rPr lang="en-US" b="0" dirty="0" smtClean="0"/>
              <a:t>… </a:t>
            </a:r>
            <a:r>
              <a:rPr lang="en-US" dirty="0">
                <a:solidFill>
                  <a:srgbClr val="0000FF"/>
                </a:solidFill>
              </a:rPr>
              <a:t>a race condition</a:t>
            </a:r>
            <a:r>
              <a:rPr lang="en-US" b="0" dirty="0"/>
              <a:t>, triggered on August 14th by a perfect storm of events </a:t>
            </a:r>
            <a:r>
              <a:rPr lang="en-US" b="0" dirty="0" smtClean="0"/>
              <a:t>… </a:t>
            </a:r>
            <a:endParaRPr lang="en-US" b="0" dirty="0"/>
          </a:p>
          <a:p>
            <a:pPr algn="r">
              <a:lnSpc>
                <a:spcPct val="90000"/>
              </a:lnSpc>
            </a:pPr>
            <a:r>
              <a:rPr lang="en-US" sz="2000" b="0" i="1" dirty="0" err="1"/>
              <a:t>SecurityFocus</a:t>
            </a:r>
            <a:r>
              <a:rPr lang="en-US" sz="2000" b="0" i="1" dirty="0"/>
              <a:t>, April 7th, 2004</a:t>
            </a:r>
            <a:br>
              <a:rPr lang="en-US" sz="2000" b="0" i="1" dirty="0"/>
            </a:b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1853111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Chess: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8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CHESS is a tool for </a:t>
            </a:r>
          </a:p>
          <a:p>
            <a:r>
              <a:rPr lang="en-US" dirty="0"/>
              <a:t>Systematically enumerating thread </a:t>
            </a:r>
            <a:r>
              <a:rPr lang="en-US" dirty="0" err="1" smtClean="0"/>
              <a:t>interleavings</a:t>
            </a:r>
            <a:endParaRPr lang="en-US" dirty="0" smtClean="0"/>
          </a:p>
          <a:p>
            <a:pPr lvl="1"/>
            <a:r>
              <a:rPr lang="en-US" dirty="0" smtClean="0"/>
              <a:t>Algorithms for systematic scheduling</a:t>
            </a:r>
          </a:p>
          <a:p>
            <a:pPr lvl="1"/>
            <a:endParaRPr lang="en-US" dirty="0"/>
          </a:p>
          <a:p>
            <a:r>
              <a:rPr lang="en-US" dirty="0"/>
              <a:t>Reliably reproducing concurrent </a:t>
            </a:r>
            <a:r>
              <a:rPr lang="en-US" dirty="0" smtClean="0"/>
              <a:t>executions</a:t>
            </a:r>
          </a:p>
          <a:p>
            <a:endParaRPr lang="en-US" dirty="0" smtClean="0"/>
          </a:p>
          <a:p>
            <a:r>
              <a:rPr lang="en-US" dirty="0" smtClean="0"/>
              <a:t>Limits state space by limiting preemption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315200" cy="3657599"/>
          </a:xfrm>
        </p:spPr>
        <p:txBody>
          <a:bodyPr/>
          <a:lstStyle/>
          <a:p>
            <a:r>
              <a:rPr lang="en-US" dirty="0" smtClean="0"/>
              <a:t>Issues in concurrent programs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Simulation based verification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Runtime Verification</a:t>
            </a:r>
          </a:p>
          <a:p>
            <a:endParaRPr lang="en-US" dirty="0" smtClean="0"/>
          </a:p>
          <a:p>
            <a:r>
              <a:rPr lang="en-US" dirty="0" smtClean="0"/>
              <a:t>Summary and ongoing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Challenges in Simulation</a:t>
            </a:r>
            <a:endParaRPr lang="en-US" sz="48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2589-C29C-4C9D-93C1-6F0B311A584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04800" y="1295400"/>
          <a:ext cx="464026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" name="Visio" r:id="rId3" imgW="6908241" imgH="7487545" progId="">
                  <p:embed/>
                </p:oleObj>
              </mc:Choice>
              <mc:Fallback>
                <p:oleObj name="Visio" r:id="rId3" imgW="6908241" imgH="74875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4640263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urved Connector 8"/>
          <p:cNvCxnSpPr/>
          <p:nvPr/>
        </p:nvCxnSpPr>
        <p:spPr>
          <a:xfrm rot="5400000" flipH="1" flipV="1">
            <a:off x="723900" y="2247900"/>
            <a:ext cx="3962400" cy="3276600"/>
          </a:xfrm>
          <a:prstGeom prst="curvedConnector3">
            <a:avLst>
              <a:gd name="adj1" fmla="val 6931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181600" y="2057399"/>
            <a:ext cx="3505200" cy="350519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  <a:cs typeface="+mn-cs"/>
              </a:rPr>
              <a:t>Too many traces</a:t>
            </a:r>
            <a:endParaRPr lang="en-US" sz="2400" kern="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  <a:cs typeface="+mn-cs"/>
              </a:rPr>
              <a:t>Poor absolute coverage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/>
              <a:t>Difficult to derive useful traces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  <a:cs typeface="+mn-cs"/>
              </a:rPr>
              <a:t>Difficult to characterize true coverage </a:t>
            </a:r>
            <a:endParaRPr lang="en-US" sz="2400" kern="0" dirty="0">
              <a:latin typeface="+mn-lt"/>
              <a:cs typeface="+mn-cs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5400000" flipH="1" flipV="1">
            <a:off x="762000" y="2286000"/>
            <a:ext cx="3886200" cy="32766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800100" y="2247900"/>
            <a:ext cx="3886200" cy="3352800"/>
          </a:xfrm>
          <a:prstGeom prst="curvedConnector3">
            <a:avLst>
              <a:gd name="adj1" fmla="val 115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 flipV="1">
            <a:off x="762000" y="2286000"/>
            <a:ext cx="3810000" cy="3352800"/>
          </a:xfrm>
          <a:prstGeom prst="curvedConnector3">
            <a:avLst>
              <a:gd name="adj1" fmla="val 11339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723900" y="2247900"/>
            <a:ext cx="3886200" cy="3352800"/>
          </a:xfrm>
          <a:prstGeom prst="curvedConnector3">
            <a:avLst>
              <a:gd name="adj1" fmla="val 8606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5400000" flipH="1" flipV="1">
            <a:off x="762000" y="2209800"/>
            <a:ext cx="3886200" cy="3429000"/>
          </a:xfrm>
          <a:prstGeom prst="curvedConnector3">
            <a:avLst>
              <a:gd name="adj1" fmla="val 9936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 flipH="1" flipV="1">
            <a:off x="723900" y="2247900"/>
            <a:ext cx="3886200" cy="3352800"/>
          </a:xfrm>
          <a:prstGeom prst="curvedConnector3">
            <a:avLst>
              <a:gd name="adj1" fmla="val 2877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81700" y="6251558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smtClean="0"/>
              <a:t>Valeria </a:t>
            </a:r>
            <a:r>
              <a:rPr lang="en-US" sz="1000" dirty="0" err="1" smtClean="0"/>
              <a:t>Bertacco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72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Runtime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514600"/>
            <a:ext cx="32004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On-the-fly checking</a:t>
            </a:r>
          </a:p>
          <a:p>
            <a:r>
              <a:rPr lang="en-US" sz="2400" dirty="0" smtClean="0"/>
              <a:t>Focus on current trace</a:t>
            </a:r>
          </a:p>
          <a:p>
            <a:r>
              <a:rPr lang="en-US" sz="2400" dirty="0" smtClean="0"/>
              <a:t>Complete coverage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2589-C29C-4C9D-93C1-6F0B311A584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570795"/>
              </p:ext>
            </p:extLst>
          </p:nvPr>
        </p:nvGraphicFramePr>
        <p:xfrm>
          <a:off x="388938" y="1447800"/>
          <a:ext cx="464026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" name="Visio" r:id="rId3" imgW="6908241" imgH="7487545" progId="">
                  <p:embed/>
                </p:oleObj>
              </mc:Choice>
              <mc:Fallback>
                <p:oleObj name="Visio" r:id="rId3" imgW="6908241" imgH="74875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447800"/>
                        <a:ext cx="4640263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urved Connector 4"/>
          <p:cNvCxnSpPr/>
          <p:nvPr/>
        </p:nvCxnSpPr>
        <p:spPr>
          <a:xfrm rot="5400000" flipH="1" flipV="1">
            <a:off x="762000" y="2286000"/>
            <a:ext cx="3886200" cy="32766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81700" y="6251558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smtClean="0"/>
              <a:t>Valeria </a:t>
            </a:r>
            <a:r>
              <a:rPr lang="en-US" sz="1000" dirty="0" err="1" smtClean="0"/>
              <a:t>Bertacco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6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Verification Case Study: Transactional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76400" y="2462150"/>
            <a:ext cx="2286000" cy="2286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67898"/>
            <a:ext cx="7694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What is Transactional Memory?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852550"/>
            <a:ext cx="2667000" cy="457200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System state S1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600200" y="3733800"/>
            <a:ext cx="2667000" cy="457200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System state S2</a:t>
            </a:r>
            <a:endParaRPr lang="en-US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419600" y="2690750"/>
            <a:ext cx="2971800" cy="6096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Transaction Boundaries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300350"/>
            <a:ext cx="2286000" cy="2286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hape 13"/>
          <p:cNvCxnSpPr>
            <a:stCxn id="10" idx="0"/>
            <a:endCxn id="11" idx="3"/>
          </p:cNvCxnSpPr>
          <p:nvPr/>
        </p:nvCxnSpPr>
        <p:spPr>
          <a:xfrm rot="16200000" flipV="1">
            <a:off x="4876801" y="1662051"/>
            <a:ext cx="114300" cy="19431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10" idx="2"/>
            <a:endCxn id="12" idx="3"/>
          </p:cNvCxnSpPr>
          <p:nvPr/>
        </p:nvCxnSpPr>
        <p:spPr>
          <a:xfrm rot="5400000">
            <a:off x="4876801" y="2385951"/>
            <a:ext cx="114300" cy="19431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1085" y="2404822"/>
            <a:ext cx="2666114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begin_transaction</a:t>
            </a:r>
            <a:r>
              <a:rPr lang="en-US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read a;</a:t>
            </a:r>
          </a:p>
          <a:p>
            <a:r>
              <a:rPr lang="en-US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write b;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end_transaction</a:t>
            </a:r>
            <a:endParaRPr lang="en-US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87366" y="4343400"/>
            <a:ext cx="5125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r>
              <a:rPr lang="en-US" dirty="0" smtClean="0"/>
              <a:t> Modified system state (S2) is visible only if transaction completes execution (</a:t>
            </a:r>
            <a:r>
              <a:rPr lang="en-US" i="1" dirty="0" smtClean="0"/>
              <a:t>commit</a:t>
            </a:r>
            <a:r>
              <a:rPr lang="en-US" dirty="0" smtClean="0"/>
              <a:t>), otherwise (</a:t>
            </a:r>
            <a:r>
              <a:rPr lang="en-US" i="1" dirty="0" smtClean="0"/>
              <a:t>abort</a:t>
            </a:r>
            <a:r>
              <a:rPr lang="en-US" dirty="0" smtClean="0"/>
              <a:t>) earlier state (S1) is preserved.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72200" y="6204259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err="1" smtClean="0"/>
              <a:t>Arnab</a:t>
            </a:r>
            <a:r>
              <a:rPr lang="en-US" sz="1000" dirty="0" smtClean="0"/>
              <a:t> </a:t>
            </a:r>
            <a:r>
              <a:rPr lang="en-US" sz="1000" dirty="0" err="1" smtClean="0"/>
              <a:t>Sinha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000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990600" y="1450301"/>
            <a:ext cx="3505200" cy="2008242"/>
            <a:chOff x="533400" y="990600"/>
            <a:chExt cx="3505200" cy="2008242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990600"/>
              <a:ext cx="3505200" cy="2008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numCol="2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init: a = b = 0;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// </a:t>
              </a:r>
              <a:r>
                <a:rPr lang="en-US" sz="1200" dirty="0" smtClean="0">
                  <a:solidFill>
                    <a:srgbClr val="FF0000"/>
                  </a:solidFill>
                  <a:latin typeface="Miriam Fixed" pitchFamily="49" charset="-79"/>
                  <a:cs typeface="Miriam Fixed" pitchFamily="49" charset="-79"/>
                </a:rPr>
                <a:t>Transaction T1</a:t>
              </a:r>
            </a:p>
            <a:p>
              <a:r>
                <a:rPr lang="en-US" sz="1200" dirty="0" err="1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begin_transaction</a:t>
              </a:r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read a;</a:t>
              </a: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read b;</a:t>
              </a:r>
            </a:p>
            <a:p>
              <a:r>
                <a:rPr lang="en-US" sz="1200" dirty="0" err="1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end_transaction</a:t>
              </a:r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// </a:t>
              </a:r>
              <a:r>
                <a:rPr lang="en-US" sz="1200" dirty="0" smtClean="0">
                  <a:solidFill>
                    <a:srgbClr val="FF0000"/>
                  </a:solidFill>
                  <a:latin typeface="Miriam Fixed" pitchFamily="49" charset="-79"/>
                  <a:cs typeface="Miriam Fixed" pitchFamily="49" charset="-79"/>
                </a:rPr>
                <a:t>Transaction T2</a:t>
              </a: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</a:t>
              </a:r>
              <a:r>
                <a:rPr lang="en-US" sz="1200" dirty="0" err="1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begin_transaction</a:t>
              </a:r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write b:=1;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</a:t>
              </a:r>
              <a:r>
                <a:rPr lang="en-US" sz="1200" dirty="0" err="1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end_transaction</a:t>
              </a:r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>
            <a:xfrm>
              <a:off x="2286000" y="990600"/>
              <a:ext cx="0" cy="2008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own Arrow 13"/>
          <p:cNvSpPr/>
          <p:nvPr/>
        </p:nvSpPr>
        <p:spPr>
          <a:xfrm>
            <a:off x="533400" y="1463820"/>
            <a:ext cx="152400" cy="1905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87621" y="227844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990600" y="3581400"/>
            <a:ext cx="3505200" cy="2146742"/>
            <a:chOff x="533400" y="990600"/>
            <a:chExt cx="3505200" cy="2146742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990600"/>
              <a:ext cx="3505200" cy="2146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numCol="2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init: a = b = 0;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// </a:t>
              </a:r>
              <a:r>
                <a:rPr lang="en-US" sz="1200" dirty="0" smtClean="0">
                  <a:solidFill>
                    <a:srgbClr val="FF0000"/>
                  </a:solidFill>
                  <a:latin typeface="Miriam Fixed" pitchFamily="49" charset="-79"/>
                  <a:cs typeface="Miriam Fixed" pitchFamily="49" charset="-79"/>
                </a:rPr>
                <a:t>Transaction T1</a:t>
              </a:r>
            </a:p>
            <a:p>
              <a:r>
                <a:rPr lang="en-US" sz="1200" dirty="0" err="1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begin_transaction</a:t>
              </a:r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read a;</a:t>
              </a: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read b;</a:t>
              </a:r>
            </a:p>
            <a:p>
              <a:r>
                <a:rPr lang="en-US" sz="1200" dirty="0" err="1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end_transaction</a:t>
              </a:r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// </a:t>
              </a:r>
              <a:r>
                <a:rPr lang="en-US" sz="1200" dirty="0" smtClean="0">
                  <a:solidFill>
                    <a:srgbClr val="FF0000"/>
                  </a:solidFill>
                  <a:latin typeface="Miriam Fixed" pitchFamily="49" charset="-79"/>
                  <a:cs typeface="Miriam Fixed" pitchFamily="49" charset="-79"/>
                </a:rPr>
                <a:t>Transaction T2</a:t>
              </a: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</a:t>
              </a:r>
              <a:r>
                <a:rPr lang="en-US" sz="1200" dirty="0" err="1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begin_transaction</a:t>
              </a:r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write a:=1;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write b:=1;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 </a:t>
              </a:r>
              <a:r>
                <a:rPr lang="en-US" sz="1200" dirty="0" err="1" smtClean="0">
                  <a:solidFill>
                    <a:schemeClr val="tx2"/>
                  </a:solidFill>
                  <a:latin typeface="Miriam Fixed" pitchFamily="49" charset="-79"/>
                  <a:cs typeface="Miriam Fixed" pitchFamily="49" charset="-79"/>
                </a:rPr>
                <a:t>end_transaction</a:t>
              </a:r>
              <a:endParaRPr lang="en-US" sz="1200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endParaRPr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>
              <a:off x="2286000" y="990600"/>
              <a:ext cx="0" cy="2146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Down Arrow 23"/>
          <p:cNvSpPr/>
          <p:nvPr/>
        </p:nvSpPr>
        <p:spPr>
          <a:xfrm>
            <a:off x="533400" y="3594920"/>
            <a:ext cx="152400" cy="1905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87621" y="440954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1789" y="175435"/>
            <a:ext cx="7237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Serializability in Transactional Memory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1450301"/>
            <a:ext cx="419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Transaction T1 reads (a, b) = (0, 1).</a:t>
            </a:r>
          </a:p>
          <a:p>
            <a:r>
              <a:rPr lang="en-US" sz="1400" dirty="0" smtClean="0"/>
              <a:t>Transaction T2 writes (a, b) = (0, 1).</a:t>
            </a:r>
          </a:p>
          <a:p>
            <a:endParaRPr lang="en-US" sz="1400" dirty="0" smtClean="0"/>
          </a:p>
          <a:p>
            <a:r>
              <a:rPr lang="en-US" sz="1400" dirty="0" smtClean="0"/>
              <a:t>Hence, in effect, trans. T1 follows trans. T2. </a:t>
            </a:r>
            <a:r>
              <a:rPr lang="en-US" sz="1400" b="1" dirty="0" smtClean="0">
                <a:solidFill>
                  <a:srgbClr val="00B050"/>
                </a:solidFill>
              </a:rPr>
              <a:t>Therefore, this execution trace is </a:t>
            </a:r>
            <a:r>
              <a:rPr lang="en-US" sz="1400" b="1" dirty="0" err="1" smtClean="0">
                <a:solidFill>
                  <a:srgbClr val="00B050"/>
                </a:solidFill>
              </a:rPr>
              <a:t>serializable</a:t>
            </a:r>
            <a:r>
              <a:rPr lang="en-US" sz="1400" b="1" dirty="0" smtClean="0">
                <a:solidFill>
                  <a:srgbClr val="00B050"/>
                </a:solidFill>
              </a:rPr>
              <a:t>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42900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assume that this trace is </a:t>
            </a:r>
            <a:r>
              <a:rPr lang="en-US" sz="1400" dirty="0" err="1" smtClean="0"/>
              <a:t>serializable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Transaction T1 reads (a, b) = (0, 1).</a:t>
            </a:r>
          </a:p>
          <a:p>
            <a:r>
              <a:rPr lang="en-US" sz="1400" dirty="0" smtClean="0"/>
              <a:t>Transaction T2 writes (a, b) = (1, 1).</a:t>
            </a:r>
          </a:p>
          <a:p>
            <a:endParaRPr lang="en-US" sz="1400" dirty="0" smtClean="0"/>
          </a:p>
          <a:p>
            <a:r>
              <a:rPr lang="en-US" sz="1400" dirty="0" smtClean="0"/>
              <a:t>Case 1: T1 &lt; T2</a:t>
            </a:r>
          </a:p>
          <a:p>
            <a:r>
              <a:rPr lang="en-US" sz="1400" dirty="0" smtClean="0"/>
              <a:t>T1 should have read (0, 0).</a:t>
            </a:r>
          </a:p>
          <a:p>
            <a:endParaRPr lang="en-US" sz="1400" dirty="0" smtClean="0"/>
          </a:p>
          <a:p>
            <a:r>
              <a:rPr lang="en-US" sz="1400" dirty="0" smtClean="0"/>
              <a:t>Case 2: T2 &lt; T1</a:t>
            </a:r>
          </a:p>
          <a:p>
            <a:r>
              <a:rPr lang="en-US" sz="1400" dirty="0" smtClean="0"/>
              <a:t>T1 should have read (1, 1).</a:t>
            </a:r>
          </a:p>
          <a:p>
            <a:endParaRPr lang="en-US" sz="1400" dirty="0" smtClean="0"/>
          </a:p>
          <a:p>
            <a:r>
              <a:rPr lang="en-US" sz="1400" dirty="0" smtClean="0"/>
              <a:t>Contradiction!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Therefore, this execution trace is not </a:t>
            </a:r>
            <a:r>
              <a:rPr lang="en-US" sz="1400" b="1" dirty="0" err="1" smtClean="0">
                <a:solidFill>
                  <a:srgbClr val="FF0000"/>
                </a:solidFill>
              </a:rPr>
              <a:t>serializable</a:t>
            </a:r>
            <a:r>
              <a:rPr lang="en-US" sz="1400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838201"/>
            <a:ext cx="7543800" cy="469075"/>
          </a:xfrm>
          <a:prstGeom prst="rect">
            <a:avLst/>
          </a:prstGeom>
          <a:solidFill>
            <a:srgbClr val="CE9D6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FFFF99"/>
                </a:solidFill>
              </a:rPr>
              <a:t>Serializability</a:t>
            </a:r>
            <a:r>
              <a:rPr lang="en-US" sz="1600" b="1" dirty="0" smtClean="0"/>
              <a:t>: </a:t>
            </a:r>
            <a:r>
              <a:rPr lang="en-US" sz="1600" b="1" dirty="0" smtClean="0">
                <a:solidFill>
                  <a:schemeClr val="bg2"/>
                </a:solidFill>
              </a:rPr>
              <a:t>Global order of operations (transaction execution) exists.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6204259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err="1" smtClean="0"/>
              <a:t>Arnab</a:t>
            </a:r>
            <a:r>
              <a:rPr lang="en-US" sz="1000" dirty="0" smtClean="0"/>
              <a:t> </a:t>
            </a:r>
            <a:r>
              <a:rPr lang="en-US" sz="1000" dirty="0" err="1" smtClean="0"/>
              <a:t>Sinha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6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6131626" y="5538852"/>
            <a:ext cx="421575" cy="99950"/>
          </a:xfrm>
          <a:prstGeom prst="roundRect">
            <a:avLst/>
          </a:prstGeom>
          <a:solidFill>
            <a:srgbClr val="FFCD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Rounded Rectangle 41"/>
          <p:cNvSpPr/>
          <p:nvPr/>
        </p:nvSpPr>
        <p:spPr>
          <a:xfrm>
            <a:off x="6019800" y="4395850"/>
            <a:ext cx="533400" cy="1524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Rounded Rectangle 39"/>
          <p:cNvSpPr/>
          <p:nvPr/>
        </p:nvSpPr>
        <p:spPr>
          <a:xfrm>
            <a:off x="5984175" y="3493325"/>
            <a:ext cx="533400" cy="1524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Serializability</a:t>
            </a:r>
            <a:r>
              <a:rPr lang="en-US" dirty="0" smtClean="0"/>
              <a:t> Checking through Graph Checking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3362980"/>
            <a:ext cx="990600" cy="1524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ounded Rectangle 4"/>
          <p:cNvSpPr/>
          <p:nvPr/>
        </p:nvSpPr>
        <p:spPr>
          <a:xfrm>
            <a:off x="2798135" y="2829580"/>
            <a:ext cx="990600" cy="1524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" name="Straight Connector 5"/>
          <p:cNvCxnSpPr>
            <a:stCxn id="35" idx="0"/>
            <a:endCxn id="35" idx="2"/>
          </p:cNvCxnSpPr>
          <p:nvPr/>
        </p:nvCxnSpPr>
        <p:spPr>
          <a:xfrm>
            <a:off x="2743200" y="1838980"/>
            <a:ext cx="0" cy="2008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533400" y="1852500"/>
            <a:ext cx="152400" cy="1905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87621" y="266712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33400" y="4560914"/>
            <a:ext cx="152400" cy="1905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87621" y="5375543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6182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Cycle exists </a:t>
            </a:r>
            <a:r>
              <a:rPr lang="en-US" sz="14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1400" b="1" dirty="0" smtClean="0">
                <a:solidFill>
                  <a:srgbClr val="C00000"/>
                </a:solidFill>
              </a:rPr>
              <a:t>Therefore, this execution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trace is not </a:t>
            </a:r>
            <a:r>
              <a:rPr lang="en-US" sz="1400" b="1" dirty="0" err="1" smtClean="0">
                <a:solidFill>
                  <a:srgbClr val="C00000"/>
                </a:solidFill>
              </a:rPr>
              <a:t>serializable</a:t>
            </a:r>
            <a:r>
              <a:rPr lang="en-US" sz="1400" b="1" dirty="0" smtClean="0">
                <a:solidFill>
                  <a:srgbClr val="C00000"/>
                </a:solidFill>
              </a:rPr>
              <a:t>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55265" y="2750403"/>
            <a:ext cx="457200" cy="45720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T1</a:t>
            </a:r>
            <a:endParaRPr lang="en-US" sz="1100" dirty="0"/>
          </a:p>
        </p:txBody>
      </p:sp>
      <p:sp>
        <p:nvSpPr>
          <p:cNvPr id="16" name="Oval 15"/>
          <p:cNvSpPr/>
          <p:nvPr/>
        </p:nvSpPr>
        <p:spPr>
          <a:xfrm>
            <a:off x="6858000" y="2771669"/>
            <a:ext cx="457200" cy="45720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T2</a:t>
            </a:r>
            <a:endParaRPr lang="en-US" sz="1100" dirty="0"/>
          </a:p>
        </p:txBody>
      </p:sp>
      <p:cxnSp>
        <p:nvCxnSpPr>
          <p:cNvPr id="18" name="Curved Connector 17"/>
          <p:cNvCxnSpPr/>
          <p:nvPr/>
        </p:nvCxnSpPr>
        <p:spPr>
          <a:xfrm rot="5400000">
            <a:off x="6231569" y="2514215"/>
            <a:ext cx="45689" cy="1341089"/>
          </a:xfrm>
          <a:prstGeom prst="curvedConnector3">
            <a:avLst>
              <a:gd name="adj1" fmla="val 6468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3436203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RAW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1" y="3741004"/>
            <a:ext cx="295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No cycle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Serializable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 execution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55265" y="4789514"/>
            <a:ext cx="457200" cy="45720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T1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6858000" y="4810780"/>
            <a:ext cx="457200" cy="45720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T2</a:t>
            </a:r>
            <a:endParaRPr lang="en-US" sz="1100" dirty="0"/>
          </a:p>
        </p:txBody>
      </p:sp>
      <p:cxnSp>
        <p:nvCxnSpPr>
          <p:cNvPr id="27" name="Curved Connector 26"/>
          <p:cNvCxnSpPr/>
          <p:nvPr/>
        </p:nvCxnSpPr>
        <p:spPr>
          <a:xfrm rot="16200000" flipH="1">
            <a:off x="6324600" y="4277381"/>
            <a:ext cx="21266" cy="1179444"/>
          </a:xfrm>
          <a:prstGeom prst="curvedConnector3">
            <a:avLst>
              <a:gd name="adj1" fmla="val -138980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51700" y="4332314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WAR</a:t>
            </a:r>
            <a:endParaRPr lang="en-US" dirty="0"/>
          </a:p>
        </p:txBody>
      </p:sp>
      <p:cxnSp>
        <p:nvCxnSpPr>
          <p:cNvPr id="29" name="Curved Connector 28"/>
          <p:cNvCxnSpPr/>
          <p:nvPr/>
        </p:nvCxnSpPr>
        <p:spPr>
          <a:xfrm rot="5400000" flipH="1">
            <a:off x="6324600" y="4600670"/>
            <a:ext cx="21266" cy="1179444"/>
          </a:xfrm>
          <a:prstGeom prst="curvedConnector3">
            <a:avLst>
              <a:gd name="adj1" fmla="val -138980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1480" y="546357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RAW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056167" y="5170514"/>
            <a:ext cx="990600" cy="1524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Rounded Rectangle 31"/>
          <p:cNvSpPr/>
          <p:nvPr/>
        </p:nvSpPr>
        <p:spPr>
          <a:xfrm>
            <a:off x="2819400" y="5517846"/>
            <a:ext cx="990600" cy="1524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Rounded Rectangle 32"/>
          <p:cNvSpPr/>
          <p:nvPr/>
        </p:nvSpPr>
        <p:spPr>
          <a:xfrm>
            <a:off x="2819400" y="5725180"/>
            <a:ext cx="990600" cy="152400"/>
          </a:xfrm>
          <a:prstGeom prst="roundRect">
            <a:avLst/>
          </a:prstGeom>
          <a:solidFill>
            <a:srgbClr val="FFCD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Rounded Rectangle 33"/>
          <p:cNvSpPr/>
          <p:nvPr/>
        </p:nvSpPr>
        <p:spPr>
          <a:xfrm>
            <a:off x="1066800" y="6072512"/>
            <a:ext cx="990600" cy="152400"/>
          </a:xfrm>
          <a:prstGeom prst="roundRect">
            <a:avLst/>
          </a:prstGeom>
          <a:solidFill>
            <a:srgbClr val="FFCD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7" name="Straight Connector 36"/>
          <p:cNvCxnSpPr>
            <a:stCxn id="36" idx="0"/>
            <a:endCxn id="36" idx="2"/>
          </p:cNvCxnSpPr>
          <p:nvPr/>
        </p:nvCxnSpPr>
        <p:spPr>
          <a:xfrm>
            <a:off x="2743200" y="4547394"/>
            <a:ext cx="0" cy="2146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76800" y="1457980"/>
            <a:ext cx="3886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b="1" dirty="0" smtClean="0"/>
              <a:t> Vertices are the transactions. </a:t>
            </a:r>
          </a:p>
          <a:p>
            <a:pPr>
              <a:buFont typeface="Wingdings" pitchFamily="2" charset="2"/>
              <a:buChar char="q"/>
            </a:pPr>
            <a:endParaRPr lang="en-US" sz="500" b="1" dirty="0" smtClean="0"/>
          </a:p>
          <a:p>
            <a:pPr>
              <a:buFont typeface="Wingdings" pitchFamily="2" charset="2"/>
              <a:buChar char="q"/>
            </a:pPr>
            <a:r>
              <a:rPr lang="en-US" sz="1400" b="1" dirty="0" smtClean="0"/>
              <a:t> Edges represent the conflicting shared data accesses (e.g. RAW, WAR and WAW). </a:t>
            </a:r>
          </a:p>
          <a:p>
            <a:pPr>
              <a:buFont typeface="Wingdings" pitchFamily="2" charset="2"/>
              <a:buChar char="q"/>
            </a:pPr>
            <a:endParaRPr lang="en-US" sz="400" b="1" dirty="0" smtClean="0"/>
          </a:p>
          <a:p>
            <a:pPr>
              <a:buFont typeface="Wingdings" pitchFamily="2" charset="2"/>
              <a:buChar char="q"/>
            </a:pPr>
            <a:r>
              <a:rPr lang="en-US" sz="1400" b="1" dirty="0" smtClean="0"/>
              <a:t> Edge A </a:t>
            </a:r>
            <a:r>
              <a:rPr lang="en-US" sz="1400" b="1" dirty="0" smtClean="0">
                <a:sym typeface="Wingdings" pitchFamily="2" charset="2"/>
              </a:rPr>
              <a:t> B, if trans. A accesses before trans B.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90600" y="1838980"/>
            <a:ext cx="3505200" cy="20082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init: a = b = 0;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// </a:t>
            </a:r>
            <a:r>
              <a:rPr lang="en-US" sz="1200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Transaction T1</a:t>
            </a:r>
          </a:p>
          <a:p>
            <a:r>
              <a:rPr lang="en-US" sz="1200" b="1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begin_transaction</a:t>
            </a:r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read a;</a:t>
            </a: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read b;</a:t>
            </a:r>
          </a:p>
          <a:p>
            <a:r>
              <a:rPr lang="en-US" sz="1200" b="1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end_transaction</a:t>
            </a:r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// </a:t>
            </a:r>
            <a:r>
              <a:rPr lang="en-US" sz="1200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Transaction T2</a:t>
            </a: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begin_transaction</a:t>
            </a:r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write b:=1;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end_transaction</a:t>
            </a:r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4547394"/>
            <a:ext cx="3505200" cy="21467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init: a = b = 0;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// </a:t>
            </a:r>
            <a:r>
              <a:rPr lang="en-US" sz="1200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Transaction T1</a:t>
            </a:r>
          </a:p>
          <a:p>
            <a:r>
              <a:rPr lang="en-US" sz="1200" b="1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begin_transaction</a:t>
            </a:r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read a;</a:t>
            </a: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read b;</a:t>
            </a:r>
          </a:p>
          <a:p>
            <a:r>
              <a:rPr lang="en-US" sz="1200" b="1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end_transaction</a:t>
            </a:r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// </a:t>
            </a:r>
            <a:r>
              <a:rPr lang="en-US" sz="1200" b="1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Transaction T2</a:t>
            </a: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begin_transaction</a:t>
            </a:r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write a:=1;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write b:=1;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Miriam Fixed" pitchFamily="49" charset="-79"/>
                <a:cs typeface="Miriam Fixed" pitchFamily="49" charset="-79"/>
              </a:rPr>
              <a:t>end_transaction</a:t>
            </a:r>
            <a:endParaRPr lang="en-US" sz="1200" b="1" dirty="0" smtClean="0">
              <a:solidFill>
                <a:schemeClr val="tx2"/>
              </a:solidFill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4200" y="65532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err="1" smtClean="0"/>
              <a:t>Arnab</a:t>
            </a:r>
            <a:r>
              <a:rPr lang="en-US" sz="1000" dirty="0" smtClean="0"/>
              <a:t> </a:t>
            </a:r>
            <a:r>
              <a:rPr lang="en-US" sz="1000" dirty="0" err="1" smtClean="0"/>
              <a:t>Sinha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59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0" grpId="0" animBg="1"/>
      <p:bldP spid="4" grpId="0" animBg="1"/>
      <p:bldP spid="5" grpId="0" animBg="1"/>
      <p:bldP spid="9" grpId="0" animBg="1"/>
      <p:bldP spid="10" grpId="0"/>
      <p:bldP spid="19" grpId="0"/>
      <p:bldP spid="28" grpId="0"/>
      <p:bldP spid="30" grpId="0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Top-Level Algorithm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3062385"/>
            <a:ext cx="1403604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9"/>
          <p:cNvGrpSpPr/>
          <p:nvPr/>
        </p:nvGrpSpPr>
        <p:grpSpPr>
          <a:xfrm>
            <a:off x="990600" y="3214784"/>
            <a:ext cx="533400" cy="1371600"/>
            <a:chOff x="3276600" y="2813712"/>
            <a:chExt cx="533400" cy="1371600"/>
          </a:xfrm>
        </p:grpSpPr>
        <p:sp>
          <p:nvSpPr>
            <p:cNvPr id="7" name="Oval 6"/>
            <p:cNvSpPr/>
            <p:nvPr/>
          </p:nvSpPr>
          <p:spPr>
            <a:xfrm>
              <a:off x="3276600" y="2813712"/>
              <a:ext cx="533400" cy="13716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91551" y="2938816"/>
              <a:ext cx="97809" cy="1037230"/>
            </a:xfrm>
            <a:custGeom>
              <a:avLst/>
              <a:gdLst>
                <a:gd name="connsiteX0" fmla="*/ 40944 w 97809"/>
                <a:gd name="connsiteY0" fmla="*/ 0 h 1037230"/>
                <a:gd name="connsiteX1" fmla="*/ 13648 w 97809"/>
                <a:gd name="connsiteY1" fmla="*/ 245660 h 1037230"/>
                <a:gd name="connsiteX2" fmla="*/ 13648 w 97809"/>
                <a:gd name="connsiteY2" fmla="*/ 245660 h 1037230"/>
                <a:gd name="connsiteX3" fmla="*/ 95535 w 97809"/>
                <a:gd name="connsiteY3" fmla="*/ 436728 h 1037230"/>
                <a:gd name="connsiteX4" fmla="*/ 1 w 97809"/>
                <a:gd name="connsiteY4" fmla="*/ 627797 h 1037230"/>
                <a:gd name="connsiteX5" fmla="*/ 95535 w 97809"/>
                <a:gd name="connsiteY5" fmla="*/ 818865 h 1037230"/>
                <a:gd name="connsiteX6" fmla="*/ 13648 w 97809"/>
                <a:gd name="connsiteY6" fmla="*/ 1009934 h 1037230"/>
                <a:gd name="connsiteX7" fmla="*/ 13648 w 97809"/>
                <a:gd name="connsiteY7" fmla="*/ 982639 h 103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09" h="1037230">
                  <a:moveTo>
                    <a:pt x="40944" y="0"/>
                  </a:moveTo>
                  <a:lnTo>
                    <a:pt x="13648" y="245660"/>
                  </a:lnTo>
                  <a:lnTo>
                    <a:pt x="13648" y="245660"/>
                  </a:lnTo>
                  <a:cubicBezTo>
                    <a:pt x="27296" y="277504"/>
                    <a:pt x="97809" y="373039"/>
                    <a:pt x="95535" y="436728"/>
                  </a:cubicBezTo>
                  <a:cubicBezTo>
                    <a:pt x="93261" y="500417"/>
                    <a:pt x="1" y="564108"/>
                    <a:pt x="1" y="627797"/>
                  </a:cubicBezTo>
                  <a:cubicBezTo>
                    <a:pt x="1" y="691486"/>
                    <a:pt x="93261" y="755176"/>
                    <a:pt x="95535" y="818865"/>
                  </a:cubicBezTo>
                  <a:cubicBezTo>
                    <a:pt x="97809" y="882554"/>
                    <a:pt x="27296" y="982638"/>
                    <a:pt x="13648" y="1009934"/>
                  </a:cubicBezTo>
                  <a:cubicBezTo>
                    <a:pt x="0" y="1037230"/>
                    <a:pt x="6824" y="1009934"/>
                    <a:pt x="13648" y="98263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4800" y="3214784"/>
            <a:ext cx="533400" cy="1371600"/>
            <a:chOff x="3276600" y="2813712"/>
            <a:chExt cx="533400" cy="1371600"/>
          </a:xfrm>
        </p:grpSpPr>
        <p:sp>
          <p:nvSpPr>
            <p:cNvPr id="10" name="Oval 9"/>
            <p:cNvSpPr/>
            <p:nvPr/>
          </p:nvSpPr>
          <p:spPr>
            <a:xfrm>
              <a:off x="3276600" y="2813712"/>
              <a:ext cx="533400" cy="13716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91551" y="2938816"/>
              <a:ext cx="97809" cy="1037230"/>
            </a:xfrm>
            <a:custGeom>
              <a:avLst/>
              <a:gdLst>
                <a:gd name="connsiteX0" fmla="*/ 40944 w 97809"/>
                <a:gd name="connsiteY0" fmla="*/ 0 h 1037230"/>
                <a:gd name="connsiteX1" fmla="*/ 13648 w 97809"/>
                <a:gd name="connsiteY1" fmla="*/ 245660 h 1037230"/>
                <a:gd name="connsiteX2" fmla="*/ 13648 w 97809"/>
                <a:gd name="connsiteY2" fmla="*/ 245660 h 1037230"/>
                <a:gd name="connsiteX3" fmla="*/ 95535 w 97809"/>
                <a:gd name="connsiteY3" fmla="*/ 436728 h 1037230"/>
                <a:gd name="connsiteX4" fmla="*/ 1 w 97809"/>
                <a:gd name="connsiteY4" fmla="*/ 627797 h 1037230"/>
                <a:gd name="connsiteX5" fmla="*/ 95535 w 97809"/>
                <a:gd name="connsiteY5" fmla="*/ 818865 h 1037230"/>
                <a:gd name="connsiteX6" fmla="*/ 13648 w 97809"/>
                <a:gd name="connsiteY6" fmla="*/ 1009934 h 1037230"/>
                <a:gd name="connsiteX7" fmla="*/ 13648 w 97809"/>
                <a:gd name="connsiteY7" fmla="*/ 982639 h 103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09" h="1037230">
                  <a:moveTo>
                    <a:pt x="40944" y="0"/>
                  </a:moveTo>
                  <a:lnTo>
                    <a:pt x="13648" y="245660"/>
                  </a:lnTo>
                  <a:lnTo>
                    <a:pt x="13648" y="245660"/>
                  </a:lnTo>
                  <a:cubicBezTo>
                    <a:pt x="27296" y="277504"/>
                    <a:pt x="97809" y="373039"/>
                    <a:pt x="95535" y="436728"/>
                  </a:cubicBezTo>
                  <a:cubicBezTo>
                    <a:pt x="93261" y="500417"/>
                    <a:pt x="1" y="564108"/>
                    <a:pt x="1" y="627797"/>
                  </a:cubicBezTo>
                  <a:cubicBezTo>
                    <a:pt x="1" y="691486"/>
                    <a:pt x="93261" y="755176"/>
                    <a:pt x="95535" y="818865"/>
                  </a:cubicBezTo>
                  <a:cubicBezTo>
                    <a:pt x="97809" y="882554"/>
                    <a:pt x="27296" y="982638"/>
                    <a:pt x="13648" y="1009934"/>
                  </a:cubicBezTo>
                  <a:cubicBezTo>
                    <a:pt x="0" y="1037230"/>
                    <a:pt x="6824" y="1009934"/>
                    <a:pt x="13648" y="982639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1828800" y="3595784"/>
            <a:ext cx="1447800" cy="533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76200" y="4662584"/>
            <a:ext cx="225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Transaction threads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1" y="4662584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Logging the “interesting” events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3223" y="3273623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Graph construction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781800" y="3962400"/>
            <a:ext cx="1524000" cy="1600200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dk1"/>
                </a:solidFill>
              </a:rPr>
              <a:t>DSR </a:t>
            </a:r>
          </a:p>
          <a:p>
            <a:pPr algn="ctr"/>
            <a:r>
              <a:rPr lang="en-US" sz="1600" b="1" dirty="0" smtClean="0">
                <a:solidFill>
                  <a:schemeClr val="dk1"/>
                </a:solidFill>
              </a:rPr>
              <a:t>graph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9787" y="5635823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Graph compaction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010400" y="4267200"/>
            <a:ext cx="1066800" cy="990600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dk1"/>
                </a:solidFill>
              </a:rPr>
              <a:t>DSR </a:t>
            </a:r>
          </a:p>
          <a:p>
            <a:pPr algn="ctr"/>
            <a:r>
              <a:rPr lang="en-US" sz="1200" b="1" dirty="0" smtClean="0">
                <a:solidFill>
                  <a:schemeClr val="dk1"/>
                </a:solidFill>
              </a:rPr>
              <a:t>graph</a:t>
            </a: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228600" y="5043584"/>
            <a:ext cx="3962400" cy="685800"/>
          </a:xfrm>
          <a:prstGeom prst="wedgeRectCallout">
            <a:avLst>
              <a:gd name="adj1" fmla="val 9245"/>
              <a:gd name="adj2" fmla="val -1782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Challenge 1: Minimize logging overhead on transactions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4572000" y="6096000"/>
            <a:ext cx="4114800" cy="685800"/>
          </a:xfrm>
          <a:prstGeom prst="wedgeRectCallout">
            <a:avLst>
              <a:gd name="adj1" fmla="val 15974"/>
              <a:gd name="adj2" fmla="val -8315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Challenge 3: Efficient graph compaction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671951" y="3595784"/>
            <a:ext cx="1447800" cy="533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2" name="Group 27"/>
          <p:cNvGrpSpPr/>
          <p:nvPr/>
        </p:nvGrpSpPr>
        <p:grpSpPr>
          <a:xfrm>
            <a:off x="6934200" y="2209800"/>
            <a:ext cx="1219200" cy="1066800"/>
            <a:chOff x="3581400" y="4114800"/>
            <a:chExt cx="1219200" cy="1066800"/>
          </a:xfrm>
        </p:grpSpPr>
        <p:sp>
          <p:nvSpPr>
            <p:cNvPr id="23" name="Oval 22"/>
            <p:cNvSpPr/>
            <p:nvPr/>
          </p:nvSpPr>
          <p:spPr>
            <a:xfrm>
              <a:off x="3581400" y="4800600"/>
              <a:ext cx="213962" cy="223684"/>
            </a:xfrm>
            <a:prstGeom prst="ellipse">
              <a:avLst/>
            </a:prstGeom>
            <a:gradFill flip="none" rotWithShape="1">
              <a:gsLst>
                <a:gs pos="0">
                  <a:srgbClr val="A1EDC5">
                    <a:tint val="66000"/>
                    <a:satMod val="160000"/>
                  </a:srgbClr>
                </a:gs>
                <a:gs pos="50000">
                  <a:srgbClr val="A1EDC5">
                    <a:tint val="44500"/>
                    <a:satMod val="160000"/>
                  </a:srgbClr>
                </a:gs>
                <a:gs pos="100000">
                  <a:srgbClr val="A1EDC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770980" y="4114800"/>
              <a:ext cx="213962" cy="223684"/>
            </a:xfrm>
            <a:prstGeom prst="ellipse">
              <a:avLst/>
            </a:prstGeom>
            <a:gradFill flip="none" rotWithShape="1">
              <a:gsLst>
                <a:gs pos="0">
                  <a:srgbClr val="A1EDC5">
                    <a:tint val="66000"/>
                    <a:satMod val="160000"/>
                  </a:srgbClr>
                </a:gs>
                <a:gs pos="50000">
                  <a:srgbClr val="A1EDC5">
                    <a:tint val="44500"/>
                    <a:satMod val="160000"/>
                  </a:srgbClr>
                </a:gs>
                <a:gs pos="100000">
                  <a:srgbClr val="A1EDC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112186" y="4957916"/>
              <a:ext cx="213962" cy="223684"/>
            </a:xfrm>
            <a:prstGeom prst="ellipse">
              <a:avLst/>
            </a:prstGeom>
            <a:gradFill flip="none" rotWithShape="1">
              <a:gsLst>
                <a:gs pos="0">
                  <a:srgbClr val="A1EDC5">
                    <a:tint val="66000"/>
                    <a:satMod val="160000"/>
                  </a:srgbClr>
                </a:gs>
                <a:gs pos="50000">
                  <a:srgbClr val="A1EDC5">
                    <a:tint val="44500"/>
                    <a:satMod val="160000"/>
                  </a:srgbClr>
                </a:gs>
                <a:gs pos="100000">
                  <a:srgbClr val="A1EDC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342933" y="4114800"/>
              <a:ext cx="213962" cy="223684"/>
            </a:xfrm>
            <a:prstGeom prst="ellipse">
              <a:avLst/>
            </a:prstGeom>
            <a:gradFill flip="none" rotWithShape="1">
              <a:gsLst>
                <a:gs pos="0">
                  <a:srgbClr val="A1EDC5">
                    <a:tint val="66000"/>
                    <a:satMod val="160000"/>
                  </a:srgbClr>
                </a:gs>
                <a:gs pos="50000">
                  <a:srgbClr val="A1EDC5">
                    <a:tint val="44500"/>
                    <a:satMod val="160000"/>
                  </a:srgbClr>
                </a:gs>
                <a:gs pos="100000">
                  <a:srgbClr val="A1EDC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586638" y="4714625"/>
              <a:ext cx="213962" cy="223684"/>
            </a:xfrm>
            <a:prstGeom prst="ellipse">
              <a:avLst/>
            </a:prstGeom>
            <a:gradFill flip="none" rotWithShape="1">
              <a:gsLst>
                <a:gs pos="0">
                  <a:srgbClr val="A1EDC5">
                    <a:tint val="66000"/>
                    <a:satMod val="160000"/>
                  </a:srgbClr>
                </a:gs>
                <a:gs pos="50000">
                  <a:srgbClr val="A1EDC5">
                    <a:tint val="44500"/>
                    <a:satMod val="160000"/>
                  </a:srgbClr>
                </a:gs>
                <a:gs pos="100000">
                  <a:srgbClr val="A1EDC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071670" y="4500716"/>
              <a:ext cx="213962" cy="223684"/>
            </a:xfrm>
            <a:prstGeom prst="ellipse">
              <a:avLst/>
            </a:prstGeom>
            <a:gradFill flip="none" rotWithShape="1">
              <a:gsLst>
                <a:gs pos="0">
                  <a:srgbClr val="A1EDC5">
                    <a:tint val="66000"/>
                    <a:satMod val="160000"/>
                  </a:srgbClr>
                </a:gs>
                <a:gs pos="50000">
                  <a:srgbClr val="A1EDC5">
                    <a:tint val="44500"/>
                    <a:satMod val="160000"/>
                  </a:srgbClr>
                </a:gs>
                <a:gs pos="100000">
                  <a:srgbClr val="A1EDC5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9" name="Straight Arrow Connector 28"/>
            <p:cNvCxnSpPr>
              <a:stCxn id="26" idx="3"/>
              <a:endCxn id="28" idx="7"/>
            </p:cNvCxnSpPr>
            <p:nvPr/>
          </p:nvCxnSpPr>
          <p:spPr>
            <a:xfrm rot="5400000">
              <a:off x="4200409" y="4359616"/>
              <a:ext cx="227748" cy="119969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5"/>
              <a:endCxn id="28" idx="1"/>
            </p:cNvCxnSpPr>
            <p:nvPr/>
          </p:nvCxnSpPr>
          <p:spPr>
            <a:xfrm rot="16200000" flipH="1">
              <a:off x="3914432" y="4344902"/>
              <a:ext cx="227748" cy="149396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4"/>
              <a:endCxn id="27" idx="0"/>
            </p:cNvCxnSpPr>
            <p:nvPr/>
          </p:nvCxnSpPr>
          <p:spPr>
            <a:xfrm rot="16200000" flipH="1">
              <a:off x="4383696" y="4404701"/>
              <a:ext cx="376141" cy="243705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3" idx="0"/>
            </p:cNvCxnSpPr>
            <p:nvPr/>
          </p:nvCxnSpPr>
          <p:spPr>
            <a:xfrm rot="5400000">
              <a:off x="3558691" y="4473091"/>
              <a:ext cx="457200" cy="197819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8" idx="4"/>
              <a:endCxn id="25" idx="0"/>
            </p:cNvCxnSpPr>
            <p:nvPr/>
          </p:nvCxnSpPr>
          <p:spPr>
            <a:xfrm rot="16200000" flipH="1">
              <a:off x="4082151" y="4820900"/>
              <a:ext cx="233516" cy="40516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6"/>
              <a:endCxn id="25" idx="2"/>
            </p:cNvCxnSpPr>
            <p:nvPr/>
          </p:nvCxnSpPr>
          <p:spPr>
            <a:xfrm>
              <a:off x="3795362" y="4912442"/>
              <a:ext cx="316824" cy="157316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3"/>
              <a:endCxn id="25" idx="6"/>
            </p:cNvCxnSpPr>
            <p:nvPr/>
          </p:nvCxnSpPr>
          <p:spPr>
            <a:xfrm rot="5400000">
              <a:off x="4389957" y="4841742"/>
              <a:ext cx="164207" cy="291824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8" idx="6"/>
              <a:endCxn id="27" idx="2"/>
            </p:cNvCxnSpPr>
            <p:nvPr/>
          </p:nvCxnSpPr>
          <p:spPr>
            <a:xfrm>
              <a:off x="4285632" y="4612558"/>
              <a:ext cx="301006" cy="213909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8" idx="3"/>
              <a:endCxn id="23" idx="7"/>
            </p:cNvCxnSpPr>
            <p:nvPr/>
          </p:nvCxnSpPr>
          <p:spPr>
            <a:xfrm rot="5400000">
              <a:off x="3862658" y="4593012"/>
              <a:ext cx="141716" cy="338976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Curved Left Arrow 37"/>
          <p:cNvSpPr/>
          <p:nvPr/>
        </p:nvSpPr>
        <p:spPr>
          <a:xfrm>
            <a:off x="8373375" y="3082504"/>
            <a:ext cx="609600" cy="1447800"/>
          </a:xfrm>
          <a:prstGeom prst="curved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Curved Left Arrow 38"/>
          <p:cNvSpPr/>
          <p:nvPr/>
        </p:nvSpPr>
        <p:spPr>
          <a:xfrm rot="10800000">
            <a:off x="6216335" y="3048000"/>
            <a:ext cx="609600" cy="1447800"/>
          </a:xfrm>
          <a:prstGeom prst="curved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Rectangular Callout 39"/>
          <p:cNvSpPr/>
          <p:nvPr/>
        </p:nvSpPr>
        <p:spPr>
          <a:xfrm>
            <a:off x="4724400" y="1219200"/>
            <a:ext cx="4191000" cy="685800"/>
          </a:xfrm>
          <a:prstGeom prst="wedgeRectCallout">
            <a:avLst>
              <a:gd name="adj1" fmla="val 17755"/>
              <a:gd name="adj2" fmla="val 858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Challenge 2: Efficient graph construction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57400" y="64770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</a:t>
            </a:r>
            <a:r>
              <a:rPr lang="en-US" sz="1000" dirty="0" err="1" smtClean="0"/>
              <a:t>Arnab</a:t>
            </a:r>
            <a:r>
              <a:rPr lang="en-US" sz="1000" dirty="0" smtClean="0"/>
              <a:t> </a:t>
            </a:r>
            <a:r>
              <a:rPr lang="en-US" sz="1000" dirty="0" err="1" smtClean="0"/>
              <a:t>Sinha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12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9" grpId="0" animBg="1"/>
      <p:bldP spid="20" grpId="0" animBg="1"/>
      <p:bldP spid="21" grpId="0" animBg="1"/>
      <p:bldP spid="38" grpId="0" animBg="1"/>
      <p:bldP spid="39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Verification Case Study: ERASER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Programming is 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98917"/>
            <a:ext cx="3620390" cy="2158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071" y="2079039"/>
            <a:ext cx="3646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Easy to write racy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code</a:t>
            </a:r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82" y="3076663"/>
            <a:ext cx="4076700" cy="21588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2294483"/>
            <a:ext cx="2586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Deadlocks 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</a:t>
            </a:r>
            <a:endParaRPr lang="en-US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dirty="0" smtClean="0"/>
              <a:t>ERASER</a:t>
            </a:r>
            <a:endParaRPr lang="ko-KR" altLang="en-US" dirty="0" smtClean="0"/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ko-KR" sz="2400" i="1" dirty="0" smtClean="0"/>
          </a:p>
          <a:p>
            <a:pPr marL="0" indent="0" eaLnBrk="1" hangingPunct="1">
              <a:buNone/>
            </a:pPr>
            <a:r>
              <a:rPr lang="en-US" altLang="ko-KR" sz="2400" dirty="0" smtClean="0"/>
              <a:t>Eraser checks that all shared memory accesses follow a consistent </a:t>
            </a:r>
            <a:r>
              <a:rPr lang="en-US" altLang="ko-KR" sz="2400" b="1" dirty="0" smtClean="0"/>
              <a:t>locking discipline</a:t>
            </a:r>
            <a:r>
              <a:rPr lang="en-US" altLang="ko-KR" sz="2400" dirty="0" smtClean="0"/>
              <a:t>.</a:t>
            </a:r>
          </a:p>
          <a:p>
            <a:pPr marL="0" indent="0" eaLnBrk="1" hangingPunct="1">
              <a:buNone/>
            </a:pPr>
            <a:endParaRPr lang="en-US" altLang="ko-KR" sz="2400" dirty="0" smtClean="0"/>
          </a:p>
          <a:p>
            <a:pPr lvl="1" eaLnBrk="1" hangingPunct="1"/>
            <a:r>
              <a:rPr lang="en-US" altLang="ko-KR" sz="2000" dirty="0" smtClean="0"/>
              <a:t>a locking discipline is a programming policy that ensures the absence of data races.</a:t>
            </a:r>
          </a:p>
          <a:p>
            <a:pPr lvl="1" eaLnBrk="1" hangingPunct="1"/>
            <a:endParaRPr lang="en-US" altLang="ko-KR" sz="2000" dirty="0" smtClean="0"/>
          </a:p>
          <a:p>
            <a:pPr lvl="1" eaLnBrk="1" hangingPunct="1"/>
            <a:r>
              <a:rPr lang="en-US" altLang="ko-KR" sz="2000" dirty="0" smtClean="0"/>
              <a:t>E.g. every variable shared between threads is protected by a mutual exclusion lock.</a:t>
            </a:r>
          </a:p>
          <a:p>
            <a:pPr lvl="1" eaLnBrk="1" hangingPunct="1"/>
            <a:endParaRPr lang="en-US" altLang="ko-KR" sz="2000" dirty="0" smtClean="0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69E5CBC-6C73-4A59-B1E1-254663D96BF0}" type="slidenum">
              <a:rPr kumimoji="0" lang="ko-KR" altLang="en-US">
                <a:solidFill>
                  <a:srgbClr val="FAA34C"/>
                </a:solidFill>
                <a:latin typeface="맑은 고딕" pitchFamily="50" charset="-127"/>
                <a:ea typeface="맑은 고딕" pitchFamily="50" charset="-127"/>
              </a:rPr>
              <a:pPr eaLnBrk="1" hangingPunct="1"/>
              <a:t>40</a:t>
            </a:fld>
            <a:endParaRPr kumimoji="0" lang="ko-KR" altLang="en-US">
              <a:solidFill>
                <a:srgbClr val="FAA3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6281412"/>
            <a:ext cx="2669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Courtesy</a:t>
            </a:r>
            <a:r>
              <a:rPr lang="en-US" sz="1100" dirty="0"/>
              <a:t>: Stefan Savage et </a:t>
            </a:r>
            <a:r>
              <a:rPr lang="en-US" sz="1100" dirty="0" smtClean="0"/>
              <a:t>al.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300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010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dirty="0" smtClean="0"/>
              <a:t> Lockset Algorithm	</a:t>
            </a:r>
            <a:endParaRPr lang="ko-KR" altLang="en-US" dirty="0" smtClean="0"/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2400" dirty="0" smtClean="0"/>
              <a:t>The basic lockset algorithm enforces the locking discipline that every shared variable is protected by some lock.</a:t>
            </a:r>
          </a:p>
          <a:p>
            <a:pPr eaLnBrk="1" hangingPunct="1">
              <a:buFont typeface="Arial" charset="0"/>
              <a:buNone/>
            </a:pPr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Eraser checks whether the program respects this discipline by monitoring all reads and writes as the program executes.</a:t>
            </a:r>
          </a:p>
          <a:p>
            <a:pPr eaLnBrk="1" hangingPunct="1">
              <a:buFont typeface="Arial" charset="0"/>
              <a:buNone/>
            </a:pPr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Eraser infers the protection relation from the execution history.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 smtClean="0"/>
              <a:t>	</a:t>
            </a:r>
          </a:p>
        </p:txBody>
      </p:sp>
      <p:sp>
        <p:nvSpPr>
          <p:cNvPr id="7174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DF044C91-24DE-4796-B60A-1470B5D786CC}" type="slidenum">
              <a:rPr kumimoji="0" lang="ko-KR" altLang="en-US">
                <a:solidFill>
                  <a:srgbClr val="FAA34C"/>
                </a:solidFill>
                <a:latin typeface="맑은 고딕" pitchFamily="50" charset="-127"/>
                <a:ea typeface="맑은 고딕" pitchFamily="50" charset="-127"/>
              </a:rPr>
              <a:pPr eaLnBrk="1" hangingPunct="1"/>
              <a:t>41</a:t>
            </a:fld>
            <a:endParaRPr kumimoji="0" lang="ko-KR" altLang="en-US">
              <a:solidFill>
                <a:srgbClr val="FAA3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6281412"/>
            <a:ext cx="2669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Courtesy</a:t>
            </a:r>
            <a:r>
              <a:rPr lang="en-US" sz="1100" dirty="0"/>
              <a:t>: Stefan Savage et </a:t>
            </a:r>
            <a:r>
              <a:rPr lang="en-US" sz="1100" dirty="0" smtClean="0"/>
              <a:t>al.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518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38288" y="2290764"/>
            <a:ext cx="1785937" cy="42148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ko-KR" sz="2000" dirty="0" smtClean="0"/>
              <a:t>lock(</a:t>
            </a:r>
            <a:r>
              <a:rPr lang="en-US" altLang="ko-KR" sz="2000" b="1" dirty="0" smtClean="0">
                <a:solidFill>
                  <a:schemeClr val="tx2"/>
                </a:solidFill>
              </a:rPr>
              <a:t>mu1</a:t>
            </a:r>
            <a:r>
              <a:rPr lang="en-US" altLang="ko-KR" sz="2000" dirty="0" smtClean="0"/>
              <a:t>) ;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000" dirty="0" smtClean="0"/>
              <a:t>lock(</a:t>
            </a:r>
            <a:r>
              <a:rPr lang="en-US" altLang="ko-KR" sz="2000" b="1" dirty="0" smtClean="0">
                <a:solidFill>
                  <a:srgbClr val="9BBB59"/>
                </a:solidFill>
              </a:rPr>
              <a:t>mu2</a:t>
            </a:r>
            <a:r>
              <a:rPr lang="en-US" altLang="ko-KR" sz="2000" dirty="0" smtClean="0"/>
              <a:t>) ;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000" dirty="0" smtClean="0"/>
              <a:t>v := v+1 ;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000" dirty="0" smtClean="0"/>
              <a:t>unlock(</a:t>
            </a:r>
            <a:r>
              <a:rPr lang="en-US" altLang="ko-KR" sz="2000" b="1" dirty="0" smtClean="0">
                <a:solidFill>
                  <a:srgbClr val="9BBB59"/>
                </a:solidFill>
              </a:rPr>
              <a:t>mu2</a:t>
            </a:r>
            <a:r>
              <a:rPr lang="en-US" altLang="ko-KR" sz="2000" dirty="0" smtClean="0"/>
              <a:t>) ;</a:t>
            </a:r>
          </a:p>
          <a:p>
            <a:pPr eaLnBrk="1" hangingPunct="1">
              <a:buFont typeface="Arial" charset="0"/>
              <a:buNone/>
            </a:pPr>
            <a:endParaRPr lang="en-US" altLang="ko-KR" sz="2000" dirty="0" smtClean="0"/>
          </a:p>
          <a:p>
            <a:pPr eaLnBrk="1" hangingPunct="1">
              <a:buFont typeface="Arial" charset="0"/>
              <a:buNone/>
            </a:pPr>
            <a:r>
              <a:rPr lang="en-US" altLang="ko-KR" sz="2000" dirty="0" smtClean="0"/>
              <a:t>v := v+2 ;</a:t>
            </a:r>
          </a:p>
          <a:p>
            <a:pPr eaLnBrk="1" hangingPunct="1">
              <a:buFont typeface="Arial" charset="0"/>
              <a:buNone/>
            </a:pPr>
            <a:endParaRPr lang="en-US" altLang="ko-KR" sz="2000" dirty="0" smtClean="0"/>
          </a:p>
          <a:p>
            <a:pPr eaLnBrk="1" hangingPunct="1">
              <a:buFont typeface="Arial" charset="0"/>
              <a:buNone/>
            </a:pPr>
            <a:r>
              <a:rPr lang="en-US" altLang="ko-KR" sz="2000" dirty="0" smtClean="0"/>
              <a:t>unlock(</a:t>
            </a:r>
            <a:r>
              <a:rPr lang="en-US" altLang="ko-KR" sz="2000" b="1" dirty="0" smtClean="0">
                <a:solidFill>
                  <a:schemeClr val="tx2"/>
                </a:solidFill>
              </a:rPr>
              <a:t>mu1</a:t>
            </a:r>
            <a:r>
              <a:rPr lang="en-US" altLang="ko-KR" sz="2000" dirty="0" smtClean="0"/>
              <a:t>) ;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000" dirty="0" smtClean="0"/>
              <a:t>lock(</a:t>
            </a:r>
            <a:r>
              <a:rPr lang="en-US" altLang="ko-KR" sz="2000" b="1" dirty="0" smtClean="0">
                <a:solidFill>
                  <a:srgbClr val="9BBB59"/>
                </a:solidFill>
              </a:rPr>
              <a:t>mu2</a:t>
            </a:r>
            <a:r>
              <a:rPr lang="en-US" altLang="ko-KR" sz="2000" dirty="0" smtClean="0"/>
              <a:t>) ;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000" dirty="0" smtClean="0"/>
              <a:t>v := v+1 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A44EA7B-5A82-4DF9-972B-050761B32040}" type="slidenum">
              <a:rPr kumimoji="0" lang="ko-KR" altLang="en-US">
                <a:solidFill>
                  <a:srgbClr val="FAA34C"/>
                </a:solidFill>
                <a:latin typeface="맑은 고딕" pitchFamily="50" charset="-127"/>
                <a:ea typeface="맑은 고딕" pitchFamily="50" charset="-127"/>
              </a:rPr>
              <a:pPr eaLnBrk="1" hangingPunct="1"/>
              <a:t>42</a:t>
            </a:fld>
            <a:endParaRPr kumimoji="0" lang="ko-KR" altLang="en-US">
              <a:solidFill>
                <a:srgbClr val="FAA3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3181351" y="2076450"/>
            <a:ext cx="1571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 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kumimoji="0" lang="en-US" altLang="ko-KR" sz="20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mu1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kumimoji="0" lang="en-US" altLang="ko-KR" sz="20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mu1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en-US" altLang="ko-KR" sz="2000" b="1" dirty="0">
                <a:solidFill>
                  <a:srgbClr val="9BBB59"/>
                </a:solidFill>
                <a:latin typeface="맑은 고딕" pitchFamily="50" charset="-127"/>
                <a:ea typeface="맑은 고딕" pitchFamily="50" charset="-127"/>
              </a:rPr>
              <a:t>mu2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kumimoji="0" lang="en-US" altLang="ko-KR" sz="20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mu1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 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kumimoji="0" lang="en-US" altLang="ko-KR" sz="2000" b="1" dirty="0">
                <a:solidFill>
                  <a:srgbClr val="9BBB59"/>
                </a:solidFill>
                <a:latin typeface="맑은 고딕" pitchFamily="50" charset="-127"/>
                <a:ea typeface="맑은 고딕" pitchFamily="50" charset="-127"/>
              </a:rPr>
              <a:t>mu2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4848225" y="1981200"/>
            <a:ext cx="3000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kumimoji="0" lang="en-US" altLang="ko-KR" sz="20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mu1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en-US" altLang="ko-KR" sz="2000" b="1" dirty="0">
                <a:solidFill>
                  <a:srgbClr val="9BBB59"/>
                </a:solidFill>
                <a:latin typeface="맑은 고딕" pitchFamily="50" charset="-127"/>
                <a:ea typeface="맑은 고딕" pitchFamily="50" charset="-127"/>
              </a:rPr>
              <a:t>mu2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kumimoji="0" lang="en-US" altLang="ko-KR" sz="20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mu1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en-US" altLang="ko-KR" sz="2000" b="1" dirty="0">
                <a:solidFill>
                  <a:srgbClr val="9BBB59"/>
                </a:solidFill>
                <a:latin typeface="맑은 고딕" pitchFamily="50" charset="-127"/>
                <a:ea typeface="맑은 고딕" pitchFamily="50" charset="-127"/>
              </a:rPr>
              <a:t>mu2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</a:t>
            </a:r>
            <a:r>
              <a:rPr kumimoji="0" lang="en-US" altLang="ko-KR" sz="20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mu1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}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{ } </a:t>
            </a:r>
            <a:endParaRPr kumimoji="0"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issues </a:t>
            </a:r>
            <a:r>
              <a:rPr kumimoji="0" lang="en-US" altLang="ko-KR" sz="20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an </a:t>
            </a:r>
            <a:r>
              <a:rPr kumimoji="0" lang="en-US" altLang="ko-KR" sz="2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alarm!!</a:t>
            </a:r>
            <a:endParaRPr kumimoji="0" lang="en-US" altLang="ko-KR" sz="20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66849" y="1647825"/>
            <a:ext cx="1500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000" dirty="0">
                <a:latin typeface="cmmi10" pitchFamily="34" charset="0"/>
              </a:rPr>
              <a:t>Programs</a:t>
            </a:r>
            <a:endParaRPr lang="ko-KR" altLang="en-US" sz="2000" dirty="0">
              <a:latin typeface="cmmi10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81349" y="1647825"/>
            <a:ext cx="1500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000" dirty="0" err="1">
                <a:latin typeface="cmmi10" pitchFamily="34" charset="0"/>
              </a:rPr>
              <a:t>locks</a:t>
            </a:r>
            <a:r>
              <a:rPr lang="en-US" altLang="ko-KR" sz="2000" dirty="0" err="1">
                <a:latin typeface="맑은 고딕" pitchFamily="50" charset="-127"/>
              </a:rPr>
              <a:t>_</a:t>
            </a:r>
            <a:r>
              <a:rPr lang="en-US" altLang="ko-KR" sz="2000" dirty="0" err="1">
                <a:latin typeface="cmmi10" pitchFamily="34" charset="0"/>
              </a:rPr>
              <a:t>held</a:t>
            </a:r>
            <a:endParaRPr lang="ko-KR" altLang="en-US" sz="2000" dirty="0">
              <a:latin typeface="cmmi10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95849" y="1647825"/>
            <a:ext cx="2876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dirty="0">
                <a:latin typeface="cmmi10" pitchFamily="34" charset="0"/>
              </a:rPr>
              <a:t>C</a:t>
            </a:r>
            <a:r>
              <a:rPr lang="en-US" altLang="ko-KR" dirty="0">
                <a:latin typeface="맑은 고딕" pitchFamily="50" charset="-127"/>
              </a:rPr>
              <a:t>(</a:t>
            </a:r>
            <a:r>
              <a:rPr lang="en-US" altLang="ko-KR" dirty="0">
                <a:latin typeface="cmmi10" pitchFamily="34" charset="0"/>
              </a:rPr>
              <a:t>v</a:t>
            </a:r>
            <a:r>
              <a:rPr lang="en-US" altLang="ko-KR" dirty="0" smtClean="0">
                <a:latin typeface="맑은 고딕" pitchFamily="50" charset="-127"/>
              </a:rPr>
              <a:t>): </a:t>
            </a:r>
            <a:r>
              <a:rPr lang="en-US" altLang="ko-KR" sz="1200" dirty="0" smtClean="0">
                <a:latin typeface="맑은 고딕" pitchFamily="50" charset="-127"/>
              </a:rPr>
              <a:t>Candidate Locks for variable </a:t>
            </a:r>
            <a:r>
              <a:rPr lang="en-US" altLang="ko-KR" sz="1200" dirty="0">
                <a:latin typeface="cmmi10" pitchFamily="34" charset="0"/>
              </a:rPr>
              <a:t>v</a:t>
            </a:r>
            <a:r>
              <a:rPr lang="en-US" altLang="ko-KR" sz="1200" dirty="0" smtClean="0">
                <a:latin typeface="맑은 고딕" pitchFamily="50" charset="-127"/>
              </a:rPr>
              <a:t> </a:t>
            </a:r>
            <a:endParaRPr lang="ko-KR" altLang="en-US" sz="1200" dirty="0">
              <a:latin typeface="맑은 고딕" pitchFamily="50" charset="-127"/>
            </a:endParaRPr>
          </a:p>
        </p:txBody>
      </p:sp>
      <p:sp>
        <p:nvSpPr>
          <p:cNvPr id="15" name="내용 개체 틀 2"/>
          <p:cNvSpPr txBox="1">
            <a:spLocks/>
          </p:cNvSpPr>
          <p:nvPr/>
        </p:nvSpPr>
        <p:spPr bwMode="auto">
          <a:xfrm>
            <a:off x="1109663" y="2290764"/>
            <a:ext cx="64293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1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2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3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4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5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6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7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8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10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kumimoji="0"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1176337" y="457200"/>
            <a:ext cx="7010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dirty="0" smtClean="0"/>
              <a:t> Lockset Algorithm	</a:t>
            </a:r>
            <a:endParaRPr lang="ko-KR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62012" y="1367152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Locks: mu1, mu2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9175" y="1371600"/>
            <a:ext cx="210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Variable: </a:t>
            </a:r>
            <a:r>
              <a:rPr lang="en-US" altLang="ko-KR" dirty="0">
                <a:latin typeface="cmmi10" pitchFamily="34" charset="0"/>
              </a:rPr>
              <a:t>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6374771"/>
            <a:ext cx="2669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Courtesy</a:t>
            </a:r>
            <a:r>
              <a:rPr lang="en-US" sz="1100" dirty="0"/>
              <a:t>: Stefan Savage et </a:t>
            </a:r>
            <a:r>
              <a:rPr lang="en-US" sz="1100" dirty="0" smtClean="0"/>
              <a:t>al.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428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381000" y="1357313"/>
            <a:ext cx="8858251" cy="4967287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If some lock </a:t>
            </a:r>
            <a:r>
              <a:rPr lang="en-US" altLang="ko-KR" sz="2400" dirty="0" smtClean="0">
                <a:latin typeface="cmmi10" pitchFamily="34" charset="0"/>
              </a:rPr>
              <a:t>l</a:t>
            </a:r>
            <a:r>
              <a:rPr lang="en-US" altLang="ko-KR" sz="2400" dirty="0" smtClean="0"/>
              <a:t> consistently protects 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, it will remain in </a:t>
            </a:r>
            <a:r>
              <a:rPr lang="en-US" altLang="ko-KR" sz="2400" dirty="0" smtClean="0">
                <a:latin typeface="cmmi10" pitchFamily="34" charset="0"/>
              </a:rPr>
              <a:t>C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) as </a:t>
            </a:r>
            <a:r>
              <a:rPr lang="en-US" altLang="ko-KR" sz="2400" dirty="0" smtClean="0">
                <a:latin typeface="cmmi10" pitchFamily="34" charset="0"/>
              </a:rPr>
              <a:t>C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) is refined. If </a:t>
            </a:r>
            <a:r>
              <a:rPr lang="en-US" altLang="ko-KR" sz="2400" dirty="0" smtClean="0">
                <a:latin typeface="cmmi10" pitchFamily="34" charset="0"/>
              </a:rPr>
              <a:t>C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) becomes empty, this indicates that there is no lock that consistently protects 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.</a:t>
            </a:r>
          </a:p>
          <a:p>
            <a:pPr eaLnBrk="1" hangingPunct="1"/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In summary, the first lockset algorithm is 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 smtClean="0"/>
              <a:t>	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2400" dirty="0" smtClean="0"/>
              <a:t>	</a:t>
            </a:r>
            <a:r>
              <a:rPr lang="en-US" altLang="ko-KR" sz="2400" dirty="0" smtClean="0">
                <a:latin typeface="cmr10" pitchFamily="34" charset="0"/>
              </a:rPr>
              <a:t>Let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>
                <a:latin typeface="cmmi10" pitchFamily="34" charset="0"/>
              </a:rPr>
              <a:t>locks</a:t>
            </a:r>
            <a:r>
              <a:rPr lang="en-US" altLang="ko-KR" sz="2400" dirty="0" err="1" smtClean="0"/>
              <a:t>_</a:t>
            </a:r>
            <a:r>
              <a:rPr lang="en-US" altLang="ko-KR" sz="2400" dirty="0" err="1" smtClean="0">
                <a:latin typeface="cmmi10" pitchFamily="34" charset="0"/>
              </a:rPr>
              <a:t>held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t</a:t>
            </a:r>
            <a:r>
              <a:rPr lang="en-US" altLang="ko-KR" sz="2400" dirty="0" smtClean="0"/>
              <a:t>) </a:t>
            </a:r>
            <a:r>
              <a:rPr lang="en-US" altLang="ko-KR" sz="2400" dirty="0" smtClean="0">
                <a:latin typeface="cmr10" pitchFamily="34" charset="0"/>
              </a:rPr>
              <a:t>be the set of locks held by thread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latin typeface="cmmi10" pitchFamily="34" charset="0"/>
              </a:rPr>
              <a:t>t</a:t>
            </a:r>
            <a:r>
              <a:rPr lang="en-US" altLang="ko-KR" sz="2400" dirty="0" smtClean="0"/>
              <a:t>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2400" dirty="0" smtClean="0"/>
              <a:t>	</a:t>
            </a:r>
            <a:r>
              <a:rPr lang="en-US" altLang="ko-KR" sz="2400" dirty="0" smtClean="0">
                <a:latin typeface="cmr10" pitchFamily="34" charset="0"/>
              </a:rPr>
              <a:t>For each 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, </a:t>
            </a:r>
            <a:r>
              <a:rPr lang="en-US" altLang="ko-KR" sz="2400" dirty="0" smtClean="0">
                <a:latin typeface="cmr10" pitchFamily="34" charset="0"/>
              </a:rPr>
              <a:t>initialize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latin typeface="cmmi10" pitchFamily="34" charset="0"/>
              </a:rPr>
              <a:t>C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) </a:t>
            </a:r>
            <a:r>
              <a:rPr lang="en-US" altLang="ko-KR" sz="2400" dirty="0" smtClean="0">
                <a:latin typeface="cmr10" pitchFamily="34" charset="0"/>
              </a:rPr>
              <a:t>to the set of all locks.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2400" dirty="0" smtClean="0"/>
              <a:t>	</a:t>
            </a:r>
            <a:r>
              <a:rPr lang="en-US" altLang="ko-KR" sz="2400" dirty="0" smtClean="0">
                <a:latin typeface="cmr10" pitchFamily="34" charset="0"/>
              </a:rPr>
              <a:t>On each access to 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latin typeface="cmr10" pitchFamily="34" charset="0"/>
              </a:rPr>
              <a:t>by thread </a:t>
            </a:r>
            <a:r>
              <a:rPr lang="en-US" altLang="ko-KR" sz="2400" dirty="0" smtClean="0">
                <a:latin typeface="cmmi10" pitchFamily="34" charset="0"/>
              </a:rPr>
              <a:t>t</a:t>
            </a:r>
            <a:r>
              <a:rPr lang="en-US" altLang="ko-KR" sz="2400" dirty="0" smtClean="0"/>
              <a:t>,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2400" dirty="0" smtClean="0"/>
              <a:t>		</a:t>
            </a:r>
            <a:r>
              <a:rPr lang="en-US" altLang="ko-KR" sz="2400" dirty="0" smtClean="0">
                <a:latin typeface="cmr10" pitchFamily="34" charset="0"/>
              </a:rPr>
              <a:t>set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latin typeface="cmmi10" pitchFamily="34" charset="0"/>
              </a:rPr>
              <a:t>C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) := </a:t>
            </a:r>
            <a:r>
              <a:rPr lang="en-US" altLang="ko-KR" sz="2400" dirty="0" smtClean="0">
                <a:latin typeface="cmmi10" pitchFamily="34" charset="0"/>
              </a:rPr>
              <a:t>C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) </a:t>
            </a:r>
            <a:r>
              <a:rPr lang="en-US" altLang="ko-KR" sz="2400" dirty="0" smtClean="0">
                <a:latin typeface="cmsy10" pitchFamily="34" charset="0"/>
              </a:rPr>
              <a:t>Å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>
                <a:latin typeface="cmmi10" pitchFamily="34" charset="0"/>
              </a:rPr>
              <a:t>locks</a:t>
            </a:r>
            <a:r>
              <a:rPr lang="en-US" altLang="ko-KR" sz="2400" dirty="0" err="1" smtClean="0"/>
              <a:t>_</a:t>
            </a:r>
            <a:r>
              <a:rPr lang="en-US" altLang="ko-KR" sz="2400" dirty="0" err="1" smtClean="0">
                <a:latin typeface="cmmi10" pitchFamily="34" charset="0"/>
              </a:rPr>
              <a:t>held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t</a:t>
            </a:r>
            <a:r>
              <a:rPr lang="en-US" altLang="ko-KR" sz="2400" dirty="0" smtClean="0"/>
              <a:t>) ;</a:t>
            </a:r>
          </a:p>
          <a:p>
            <a:pPr lvl="1" eaLnBrk="1" hangingPunct="1">
              <a:buFont typeface="Arial" charset="0"/>
              <a:buNone/>
            </a:pPr>
            <a:r>
              <a:rPr lang="en-US" altLang="ko-KR" sz="2400" dirty="0" smtClean="0"/>
              <a:t>		</a:t>
            </a:r>
            <a:r>
              <a:rPr lang="en-US" altLang="ko-KR" sz="2400" dirty="0" smtClean="0">
                <a:latin typeface="cmr10" pitchFamily="34" charset="0"/>
              </a:rPr>
              <a:t>if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latin typeface="cmmi10" pitchFamily="34" charset="0"/>
              </a:rPr>
              <a:t>C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cmmi10" pitchFamily="34" charset="0"/>
              </a:rPr>
              <a:t>v</a:t>
            </a:r>
            <a:r>
              <a:rPr lang="en-US" altLang="ko-KR" sz="2400" dirty="0" smtClean="0"/>
              <a:t>) = { }, </a:t>
            </a:r>
            <a:r>
              <a:rPr lang="en-US" altLang="ko-KR" sz="2400" dirty="0" smtClean="0">
                <a:latin typeface="cmr10" pitchFamily="34" charset="0"/>
              </a:rPr>
              <a:t>then issue a warning.</a:t>
            </a:r>
            <a:endParaRPr lang="ko-KR" altLang="en-US" sz="2400" dirty="0" smtClean="0">
              <a:latin typeface="cmr10" pitchFamily="34" charset="0"/>
            </a:endParaRPr>
          </a:p>
        </p:txBody>
      </p:sp>
      <p:sp>
        <p:nvSpPr>
          <p:cNvPr id="9222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BF8A727-E983-4664-9E3D-BBC12533B6BC}" type="slidenum">
              <a:rPr kumimoji="0" lang="ko-KR" altLang="en-US">
                <a:solidFill>
                  <a:srgbClr val="FAA34C"/>
                </a:solidFill>
                <a:latin typeface="맑은 고딕" pitchFamily="50" charset="-127"/>
                <a:ea typeface="맑은 고딕" pitchFamily="50" charset="-127"/>
              </a:rPr>
              <a:pPr eaLnBrk="1" hangingPunct="1"/>
              <a:t>43</a:t>
            </a:fld>
            <a:endParaRPr kumimoji="0" lang="ko-KR" altLang="en-US">
              <a:solidFill>
                <a:srgbClr val="FAA3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010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dirty="0" smtClean="0"/>
              <a:t> Lockset Algorithm	</a:t>
            </a:r>
            <a:endParaRPr lang="ko-KR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57800" y="6283944"/>
            <a:ext cx="2669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Courtesy</a:t>
            </a:r>
            <a:r>
              <a:rPr lang="en-US" sz="1100" dirty="0"/>
              <a:t>: Stefan Savage et </a:t>
            </a:r>
            <a:r>
              <a:rPr lang="en-US" sz="1100" dirty="0" smtClean="0"/>
              <a:t>al.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315200" cy="3657599"/>
          </a:xfrm>
        </p:spPr>
        <p:txBody>
          <a:bodyPr/>
          <a:lstStyle/>
          <a:p>
            <a:r>
              <a:rPr lang="en-US" dirty="0" smtClean="0"/>
              <a:t>Issues in concurrent programs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Simulation based verification</a:t>
            </a:r>
          </a:p>
          <a:p>
            <a:endParaRPr lang="en-US" dirty="0" smtClean="0"/>
          </a:p>
          <a:p>
            <a:r>
              <a:rPr lang="en-US" dirty="0" smtClean="0"/>
              <a:t>Runtime Verification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Summary and ongoing research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in parallel programming</a:t>
            </a:r>
          </a:p>
          <a:p>
            <a:endParaRPr lang="en-US" dirty="0" smtClean="0"/>
          </a:p>
          <a:p>
            <a:r>
              <a:rPr lang="en-US" dirty="0" smtClean="0"/>
              <a:t>Simulation based verification</a:t>
            </a:r>
          </a:p>
          <a:p>
            <a:pPr lvl="1"/>
            <a:r>
              <a:rPr lang="en-US" dirty="0" smtClean="0"/>
              <a:t>Execution Replay</a:t>
            </a:r>
          </a:p>
          <a:p>
            <a:pPr lvl="1"/>
            <a:r>
              <a:rPr lang="en-US" dirty="0" smtClean="0"/>
              <a:t>Systematic bug hunting: CHESS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Runtime Validation</a:t>
            </a:r>
          </a:p>
          <a:p>
            <a:pPr lvl="1"/>
            <a:r>
              <a:rPr lang="en-US" dirty="0" smtClean="0"/>
              <a:t>Transaction Memories</a:t>
            </a:r>
          </a:p>
          <a:p>
            <a:pPr lvl="1"/>
            <a:r>
              <a:rPr lang="en-US" dirty="0" smtClean="0"/>
              <a:t>Eraser (Lockset Algorithm)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Yun </a:t>
            </a:r>
            <a:r>
              <a:rPr lang="en-US" dirty="0" smtClean="0"/>
              <a:t>Zhang</a:t>
            </a:r>
          </a:p>
          <a:p>
            <a:r>
              <a:rPr lang="en-US" dirty="0" err="1"/>
              <a:t>Arnab</a:t>
            </a:r>
            <a:r>
              <a:rPr lang="en-US" dirty="0"/>
              <a:t> </a:t>
            </a:r>
            <a:r>
              <a:rPr lang="en-US" dirty="0" err="1" smtClean="0"/>
              <a:t>Sinha</a:t>
            </a:r>
            <a:endParaRPr lang="en-US" dirty="0"/>
          </a:p>
          <a:p>
            <a:r>
              <a:rPr lang="en-US" dirty="0" err="1"/>
              <a:t>Arun</a:t>
            </a:r>
            <a:r>
              <a:rPr lang="en-US" dirty="0"/>
              <a:t> Raman</a:t>
            </a:r>
          </a:p>
          <a:p>
            <a:r>
              <a:rPr lang="en-US" dirty="0"/>
              <a:t>Stephen Beard</a:t>
            </a:r>
          </a:p>
          <a:p>
            <a:r>
              <a:rPr lang="en-US" dirty="0" err="1"/>
              <a:t>Soumyadeep</a:t>
            </a:r>
            <a:r>
              <a:rPr lang="en-US" dirty="0"/>
              <a:t> </a:t>
            </a:r>
            <a:r>
              <a:rPr lang="en-US" dirty="0" err="1" smtClean="0"/>
              <a:t>Ghosh</a:t>
            </a:r>
            <a:endParaRPr lang="en-US" dirty="0" smtClean="0"/>
          </a:p>
          <a:p>
            <a:r>
              <a:rPr lang="en-US" dirty="0" smtClean="0"/>
              <a:t>Daniel Schwartz-Narbonne</a:t>
            </a:r>
          </a:p>
          <a:p>
            <a:r>
              <a:rPr lang="en-US" dirty="0" smtClean="0"/>
              <a:t>Prof. David Walker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Sharad</a:t>
            </a:r>
            <a:r>
              <a:rPr lang="en-US" dirty="0" smtClean="0"/>
              <a:t> Malik</a:t>
            </a:r>
          </a:p>
          <a:p>
            <a:r>
              <a:rPr lang="en-US" dirty="0"/>
              <a:t>Prof. David August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br>
              <a:rPr lang="en-US" dirty="0" smtClean="0"/>
            </a:b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4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Programming is 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04288" y="1600200"/>
            <a:ext cx="4014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Nontrivial specification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2184975"/>
            <a:ext cx="31242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96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How does one know if the parallel implementation of an algorithm still implements the algorithm?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315200" cy="3657599"/>
          </a:xfrm>
        </p:spPr>
        <p:txBody>
          <a:bodyPr/>
          <a:lstStyle/>
          <a:p>
            <a:r>
              <a:rPr lang="en-US" dirty="0" smtClean="0"/>
              <a:t>Issues in concurrent programs</a:t>
            </a:r>
          </a:p>
          <a:p>
            <a:endParaRPr lang="en-US" dirty="0" smtClean="0"/>
          </a:p>
          <a:p>
            <a:r>
              <a:rPr lang="en-US" dirty="0" smtClean="0"/>
              <a:t>Simulation based verification</a:t>
            </a:r>
          </a:p>
          <a:p>
            <a:endParaRPr lang="en-US" dirty="0" smtClean="0"/>
          </a:p>
          <a:p>
            <a:r>
              <a:rPr lang="en-US" dirty="0" smtClean="0"/>
              <a:t>Runtime Verification</a:t>
            </a:r>
          </a:p>
          <a:p>
            <a:endParaRPr lang="en-US" dirty="0" smtClean="0"/>
          </a:p>
          <a:p>
            <a:r>
              <a:rPr lang="en-US" dirty="0"/>
              <a:t>Summary and ongoing research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/>
              <a:t>Concurrent Code </a:t>
            </a:r>
            <a:br>
              <a:rPr lang="en-US" dirty="0" smtClean="0"/>
            </a:br>
            <a:r>
              <a:rPr lang="en-US" sz="3600" dirty="0" smtClean="0"/>
              <a:t>Some</a:t>
            </a:r>
            <a:r>
              <a:rPr lang="en-US" dirty="0" smtClean="0"/>
              <a:t> </a:t>
            </a:r>
            <a:r>
              <a:rPr lang="en-US" sz="3600" dirty="0" smtClean="0"/>
              <a:t>Important bugs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0"/>
            <a:ext cx="46482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Deadlock and starvation</a:t>
            </a:r>
          </a:p>
          <a:p>
            <a:endParaRPr lang="en-US" dirty="0" smtClean="0"/>
          </a:p>
          <a:p>
            <a:r>
              <a:rPr lang="en-US" dirty="0" err="1" smtClean="0"/>
              <a:t>Livelock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Race conditions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z="3600" dirty="0"/>
              <a:t>Deadlock and Starvation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tabLst>
                <a:tab pos="1887538" algn="ctr"/>
                <a:tab pos="4572000" algn="ctr"/>
              </a:tabLst>
            </a:pPr>
            <a:r>
              <a:rPr lang="en-US" sz="2000" b="1" dirty="0" smtClean="0"/>
              <a:t>Deadlock</a:t>
            </a:r>
            <a:r>
              <a:rPr lang="en-US" sz="2000" dirty="0" smtClean="0"/>
              <a:t> </a:t>
            </a:r>
            <a:r>
              <a:rPr lang="en-US" sz="2000" dirty="0"/>
              <a:t>– A situation where no further progress can be made by the program (when all processes are blocked). </a:t>
            </a:r>
          </a:p>
          <a:p>
            <a:pPr marL="0" indent="0">
              <a:buNone/>
              <a:tabLst>
                <a:tab pos="1887538" algn="ctr"/>
                <a:tab pos="4572000" algn="ctr"/>
              </a:tabLst>
            </a:pPr>
            <a:endParaRPr lang="en-US" sz="2000" dirty="0" smtClean="0"/>
          </a:p>
          <a:p>
            <a:pPr marL="0" indent="0">
              <a:buNone/>
              <a:tabLst>
                <a:tab pos="1887538" algn="ctr"/>
                <a:tab pos="4572000" algn="ctr"/>
              </a:tabLst>
            </a:pPr>
            <a:r>
              <a:rPr lang="en-US" sz="2000" dirty="0" smtClean="0"/>
              <a:t>Let </a:t>
            </a:r>
            <a:r>
              <a:rPr lang="en-US" sz="2000" i="1" dirty="0"/>
              <a:t>S</a:t>
            </a:r>
            <a:r>
              <a:rPr lang="en-US" sz="2000" dirty="0"/>
              <a:t> and </a:t>
            </a:r>
            <a:r>
              <a:rPr lang="en-US" sz="2000" i="1" dirty="0"/>
              <a:t>Q</a:t>
            </a:r>
            <a:r>
              <a:rPr lang="en-US" sz="2000" dirty="0"/>
              <a:t> be two </a:t>
            </a:r>
            <a:r>
              <a:rPr lang="en-US" sz="2000" dirty="0" smtClean="0"/>
              <a:t>locks</a:t>
            </a:r>
            <a:endParaRPr lang="en-US" sz="2000" dirty="0"/>
          </a:p>
          <a:p>
            <a:pPr>
              <a:buFont typeface="Wingdings" pitchFamily="2" charset="2"/>
              <a:buNone/>
              <a:tabLst>
                <a:tab pos="1887538" algn="ctr"/>
                <a:tab pos="4572000" algn="ctr"/>
              </a:tabLst>
            </a:pPr>
            <a:r>
              <a:rPr lang="en-US" sz="2000" dirty="0"/>
              <a:t>		</a:t>
            </a:r>
            <a:r>
              <a:rPr lang="en-US" sz="2000" i="1" dirty="0"/>
              <a:t>P</a:t>
            </a:r>
            <a:r>
              <a:rPr lang="en-US" sz="2000" i="1" baseline="-25000" dirty="0"/>
              <a:t>0</a:t>
            </a:r>
            <a:r>
              <a:rPr lang="en-US" sz="2000" dirty="0"/>
              <a:t>	</a:t>
            </a:r>
            <a:r>
              <a:rPr lang="en-US" sz="2000" i="1" dirty="0"/>
              <a:t>P</a:t>
            </a:r>
            <a:r>
              <a:rPr lang="en-US" sz="2000" i="1" baseline="-25000" dirty="0"/>
              <a:t>1</a:t>
            </a:r>
            <a:endParaRPr lang="en-US" sz="2000" i="1" dirty="0"/>
          </a:p>
          <a:p>
            <a:pPr>
              <a:buFont typeface="Wingdings" pitchFamily="2" charset="2"/>
              <a:buNone/>
              <a:tabLst>
                <a:tab pos="1887538" algn="ctr"/>
                <a:tab pos="4572000" algn="ctr"/>
              </a:tabLst>
            </a:pPr>
            <a:r>
              <a:rPr lang="en-US" sz="2000" dirty="0"/>
              <a:t>		</a:t>
            </a:r>
            <a:r>
              <a:rPr lang="en-US" sz="2000" i="1" dirty="0" err="1" smtClean="0"/>
              <a:t>S</a:t>
            </a:r>
            <a:r>
              <a:rPr lang="en-US" sz="2000" dirty="0" err="1" smtClean="0"/>
              <a:t>.Lock</a:t>
            </a:r>
            <a:r>
              <a:rPr lang="en-US" sz="2000" dirty="0" smtClean="0"/>
              <a:t>();</a:t>
            </a:r>
            <a:r>
              <a:rPr lang="en-US" sz="2000" dirty="0"/>
              <a:t>	</a:t>
            </a:r>
            <a:r>
              <a:rPr lang="en-US" sz="2000" i="1" dirty="0" err="1" smtClean="0"/>
              <a:t>Q.Lock</a:t>
            </a:r>
            <a:r>
              <a:rPr lang="en-US" sz="2000" i="1" dirty="0" smtClean="0"/>
              <a:t>()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buFont typeface="Wingdings" pitchFamily="2" charset="2"/>
              <a:buNone/>
              <a:tabLst>
                <a:tab pos="1887538" algn="ctr"/>
                <a:tab pos="4572000" algn="ctr"/>
              </a:tabLst>
            </a:pPr>
            <a:r>
              <a:rPr lang="en-US" sz="2000" dirty="0"/>
              <a:t>		</a:t>
            </a:r>
            <a:r>
              <a:rPr lang="en-US" sz="2000" dirty="0" err="1" smtClean="0"/>
              <a:t>Q.</a:t>
            </a:r>
            <a:r>
              <a:rPr lang="en-US" sz="2000" i="1" dirty="0" err="1" smtClean="0"/>
              <a:t>Lock</a:t>
            </a:r>
            <a:r>
              <a:rPr lang="en-US" sz="2000" dirty="0" smtClean="0"/>
              <a:t>();</a:t>
            </a:r>
            <a:r>
              <a:rPr lang="en-US" sz="2000" dirty="0"/>
              <a:t>	</a:t>
            </a:r>
            <a:r>
              <a:rPr lang="en-US" sz="2000" i="1" dirty="0" err="1" smtClean="0"/>
              <a:t>S.Lock</a:t>
            </a:r>
            <a:r>
              <a:rPr lang="en-US" sz="2000" i="1" dirty="0" smtClean="0"/>
              <a:t>()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buFont typeface="Wingdings" pitchFamily="2" charset="2"/>
              <a:buNone/>
              <a:tabLst>
                <a:tab pos="1887538" algn="ctr"/>
                <a:tab pos="4572000" algn="ctr"/>
              </a:tabLst>
            </a:pPr>
            <a:r>
              <a:rPr lang="en-US" sz="2000" dirty="0"/>
              <a:t>		 </a:t>
            </a:r>
            <a:r>
              <a:rPr lang="en-US" sz="2000" dirty="0">
                <a:sym typeface="MT Extra" pitchFamily="18" charset="2"/>
              </a:rPr>
              <a:t>	 </a:t>
            </a:r>
          </a:p>
          <a:p>
            <a:pPr>
              <a:buFont typeface="Wingdings" pitchFamily="2" charset="2"/>
              <a:buNone/>
              <a:tabLst>
                <a:tab pos="1887538" algn="ctr"/>
                <a:tab pos="4572000" algn="ctr"/>
              </a:tabLst>
            </a:pPr>
            <a:r>
              <a:rPr lang="en-US" sz="2000" dirty="0">
                <a:sym typeface="MT Extra" pitchFamily="18" charset="2"/>
              </a:rPr>
              <a:t>		</a:t>
            </a:r>
            <a:r>
              <a:rPr lang="en-US" sz="2000" i="1" dirty="0" err="1" smtClean="0">
                <a:sym typeface="MT Extra" pitchFamily="18" charset="2"/>
              </a:rPr>
              <a:t>S.Un</a:t>
            </a:r>
            <a:r>
              <a:rPr lang="en-US" sz="2000" dirty="0" err="1" smtClean="0"/>
              <a:t>lock</a:t>
            </a:r>
            <a:r>
              <a:rPr lang="en-US" sz="2000" dirty="0"/>
              <a:t>()</a:t>
            </a:r>
            <a:r>
              <a:rPr lang="en-US" sz="2000" dirty="0" smtClean="0">
                <a:sym typeface="MT Extra" pitchFamily="18" charset="2"/>
              </a:rPr>
              <a:t>;</a:t>
            </a:r>
            <a:r>
              <a:rPr lang="en-US" sz="2000" dirty="0">
                <a:sym typeface="MT Extra" pitchFamily="18" charset="2"/>
              </a:rPr>
              <a:t>	</a:t>
            </a:r>
            <a:r>
              <a:rPr lang="en-US" sz="2000" i="1" dirty="0" err="1" smtClean="0">
                <a:sym typeface="MT Extra" pitchFamily="18" charset="2"/>
              </a:rPr>
              <a:t>Q.Unlock</a:t>
            </a:r>
            <a:r>
              <a:rPr lang="en-US" sz="2000" i="1" dirty="0" smtClean="0">
                <a:sym typeface="MT Extra" pitchFamily="18" charset="2"/>
              </a:rPr>
              <a:t>()</a:t>
            </a:r>
            <a:r>
              <a:rPr lang="en-US" sz="2000" dirty="0" smtClean="0">
                <a:sym typeface="MT Extra" pitchFamily="18" charset="2"/>
              </a:rPr>
              <a:t>;</a:t>
            </a:r>
            <a:endParaRPr lang="en-US" sz="2000" dirty="0">
              <a:sym typeface="MT Extra" pitchFamily="18" charset="2"/>
            </a:endParaRPr>
          </a:p>
          <a:p>
            <a:pPr>
              <a:buFont typeface="Wingdings" pitchFamily="2" charset="2"/>
              <a:buNone/>
              <a:tabLst>
                <a:tab pos="1887538" algn="ctr"/>
                <a:tab pos="4572000" algn="ctr"/>
              </a:tabLst>
            </a:pPr>
            <a:r>
              <a:rPr lang="en-US" sz="2000" dirty="0">
                <a:sym typeface="MT Extra" pitchFamily="18" charset="2"/>
              </a:rPr>
              <a:t>		</a:t>
            </a:r>
            <a:r>
              <a:rPr lang="en-US" sz="2000" i="1" dirty="0" err="1" smtClean="0">
                <a:sym typeface="MT Extra" pitchFamily="18" charset="2"/>
              </a:rPr>
              <a:t>Q.Unlock</a:t>
            </a:r>
            <a:r>
              <a:rPr lang="en-US" sz="2000" i="1" dirty="0" smtClean="0">
                <a:sym typeface="MT Extra" pitchFamily="18" charset="2"/>
              </a:rPr>
              <a:t>()</a:t>
            </a:r>
            <a:r>
              <a:rPr lang="en-US" sz="2000" dirty="0" smtClean="0">
                <a:sym typeface="MT Extra" pitchFamily="18" charset="2"/>
              </a:rPr>
              <a:t>;</a:t>
            </a:r>
            <a:r>
              <a:rPr lang="en-US" sz="2000" dirty="0">
                <a:sym typeface="MT Extra" pitchFamily="18" charset="2"/>
              </a:rPr>
              <a:t>	</a:t>
            </a:r>
            <a:r>
              <a:rPr lang="en-US" sz="2000" i="1" dirty="0" err="1" smtClean="0">
                <a:sym typeface="MT Extra" pitchFamily="18" charset="2"/>
              </a:rPr>
              <a:t>S.Unlock</a:t>
            </a:r>
            <a:r>
              <a:rPr lang="en-US" sz="2000" i="1" dirty="0" smtClean="0">
                <a:sym typeface="MT Extra" pitchFamily="18" charset="2"/>
              </a:rPr>
              <a:t>()</a:t>
            </a:r>
            <a:r>
              <a:rPr lang="en-US" sz="2000" dirty="0" smtClean="0">
                <a:sym typeface="MT Extra" pitchFamily="18" charset="2"/>
              </a:rPr>
              <a:t>;</a:t>
            </a:r>
            <a:endParaRPr lang="en-US" sz="2000" dirty="0">
              <a:sym typeface="MT Extra" pitchFamily="18" charset="2"/>
            </a:endParaRPr>
          </a:p>
          <a:p>
            <a:pPr marL="0" indent="0">
              <a:buNone/>
              <a:tabLst>
                <a:tab pos="1887538" algn="ctr"/>
                <a:tab pos="4572000" algn="ctr"/>
              </a:tabLst>
            </a:pPr>
            <a:endParaRPr lang="en-US" sz="2000" b="1" dirty="0" smtClean="0">
              <a:sym typeface="MT Extra" pitchFamily="18" charset="2"/>
            </a:endParaRPr>
          </a:p>
          <a:p>
            <a:pPr marL="0" indent="0">
              <a:buNone/>
              <a:tabLst>
                <a:tab pos="1887538" algn="ctr"/>
                <a:tab pos="4572000" algn="ctr"/>
              </a:tabLst>
            </a:pPr>
            <a:r>
              <a:rPr lang="en-US" sz="2000" b="1" dirty="0" smtClean="0">
                <a:sym typeface="MT Extra" pitchFamily="18" charset="2"/>
              </a:rPr>
              <a:t>Starvation</a:t>
            </a:r>
            <a:r>
              <a:rPr lang="en-US" sz="2000" dirty="0" smtClean="0">
                <a:sym typeface="MT Extra" pitchFamily="18" charset="2"/>
              </a:rPr>
              <a:t> - </a:t>
            </a:r>
            <a:r>
              <a:rPr lang="en-US" sz="2000" dirty="0" smtClean="0"/>
              <a:t>A </a:t>
            </a:r>
            <a:r>
              <a:rPr lang="en-US" sz="2000" dirty="0"/>
              <a:t>process is ready to run or to use a resource, but is never given a chance by the scheduler.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err="1" smtClean="0"/>
              <a:t>Livelock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Threads are doing something… yet they are not doing anything useful!!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BCF7-C6D1-4D0C-AB04-932D84071AD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514601"/>
            <a:ext cx="27432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63880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Livelock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when two polite people in hallway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6908</TotalTime>
  <Words>2292</Words>
  <Application>Microsoft Office PowerPoint</Application>
  <PresentationFormat>On-screen Show (4:3)</PresentationFormat>
  <Paragraphs>746</Paragraphs>
  <Slides>47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Executive</vt:lpstr>
      <vt:lpstr>Blank Presentation</vt:lpstr>
      <vt:lpstr>Visio</vt:lpstr>
      <vt:lpstr>Debugging Techniques For Concurrent Programs</vt:lpstr>
      <vt:lpstr>PowerPoint Presentation</vt:lpstr>
      <vt:lpstr>PowerPoint Presentation</vt:lpstr>
      <vt:lpstr>Concurrent Programming is HARD</vt:lpstr>
      <vt:lpstr>Concurrent Programming is HARD</vt:lpstr>
      <vt:lpstr>Overview</vt:lpstr>
      <vt:lpstr>Concurrent Code  Some Important bugs</vt:lpstr>
      <vt:lpstr>Deadlock and Starvation</vt:lpstr>
      <vt:lpstr>Livelock</vt:lpstr>
      <vt:lpstr>Where is the Livelock?</vt:lpstr>
      <vt:lpstr>Data Race</vt:lpstr>
      <vt:lpstr>Concurrent Code What is defined as correct?</vt:lpstr>
      <vt:lpstr>Correctness Condition </vt:lpstr>
      <vt:lpstr>Serializability</vt:lpstr>
      <vt:lpstr>Correctness Condition </vt:lpstr>
      <vt:lpstr>Challenges in Parallel programming: Summary </vt:lpstr>
      <vt:lpstr>Overview</vt:lpstr>
      <vt:lpstr>Simulation based verification: Challenges</vt:lpstr>
      <vt:lpstr>Execution Replay: Bug reproduction</vt:lpstr>
      <vt:lpstr>Content-based</vt:lpstr>
      <vt:lpstr>Ordering-based</vt:lpstr>
      <vt:lpstr>Execution replay systems: Summary</vt:lpstr>
      <vt:lpstr>CHESS: Smart bug hunting</vt:lpstr>
      <vt:lpstr>CHESS</vt:lpstr>
      <vt:lpstr>CHESS Basic Idea</vt:lpstr>
      <vt:lpstr>CHESS Synchronization Wrappers</vt:lpstr>
      <vt:lpstr>CHESS Scheduler</vt:lpstr>
      <vt:lpstr>CHESS: State space explosion</vt:lpstr>
      <vt:lpstr>PowerPoint Presentation</vt:lpstr>
      <vt:lpstr>Chess: Summary</vt:lpstr>
      <vt:lpstr>Overview</vt:lpstr>
      <vt:lpstr>Challenges in Simulation</vt:lpstr>
      <vt:lpstr>Runtime Verification</vt:lpstr>
      <vt:lpstr>Runtime Verification Case Study: Transactional Memory</vt:lpstr>
      <vt:lpstr>PowerPoint Presentation</vt:lpstr>
      <vt:lpstr>PowerPoint Presentation</vt:lpstr>
      <vt:lpstr>Serializability Checking through Graph Checking</vt:lpstr>
      <vt:lpstr>Top-Level Algorithm</vt:lpstr>
      <vt:lpstr>Runtime Verification Case Study: ERASER</vt:lpstr>
      <vt:lpstr>ERASER</vt:lpstr>
      <vt:lpstr> Lockset Algorithm </vt:lpstr>
      <vt:lpstr> Lockset Algorithm </vt:lpstr>
      <vt:lpstr> Lockset Algorithm </vt:lpstr>
      <vt:lpstr>Overview</vt:lpstr>
      <vt:lpstr>Summary</vt:lpstr>
      <vt:lpstr>Acknowledgements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 Techniques</dc:title>
  <dc:creator>Divjyot Sethi</dc:creator>
  <cp:lastModifiedBy>Divjyot Sethi</cp:lastModifiedBy>
  <cp:revision>485</cp:revision>
  <dcterms:created xsi:type="dcterms:W3CDTF">2006-08-16T00:00:00Z</dcterms:created>
  <dcterms:modified xsi:type="dcterms:W3CDTF">2010-10-14T22:37:04Z</dcterms:modified>
</cp:coreProperties>
</file>