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5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323" r:id="rId4"/>
    <p:sldId id="324" r:id="rId5"/>
    <p:sldId id="295" r:id="rId6"/>
    <p:sldId id="258" r:id="rId7"/>
    <p:sldId id="261" r:id="rId8"/>
    <p:sldId id="302" r:id="rId9"/>
    <p:sldId id="303" r:id="rId10"/>
    <p:sldId id="298" r:id="rId11"/>
    <p:sldId id="316" r:id="rId12"/>
    <p:sldId id="304" r:id="rId13"/>
    <p:sldId id="299" r:id="rId14"/>
    <p:sldId id="300" r:id="rId15"/>
    <p:sldId id="301" r:id="rId16"/>
    <p:sldId id="270" r:id="rId17"/>
    <p:sldId id="272" r:id="rId18"/>
    <p:sldId id="325" r:id="rId19"/>
    <p:sldId id="305" r:id="rId20"/>
    <p:sldId id="306" r:id="rId21"/>
    <p:sldId id="307" r:id="rId22"/>
    <p:sldId id="308" r:id="rId23"/>
    <p:sldId id="309" r:id="rId24"/>
    <p:sldId id="274" r:id="rId25"/>
    <p:sldId id="294" r:id="rId26"/>
    <p:sldId id="310" r:id="rId27"/>
    <p:sldId id="311" r:id="rId28"/>
    <p:sldId id="312" r:id="rId29"/>
    <p:sldId id="313" r:id="rId30"/>
    <p:sldId id="262" r:id="rId31"/>
    <p:sldId id="264" r:id="rId32"/>
    <p:sldId id="317" r:id="rId33"/>
    <p:sldId id="260" r:id="rId34"/>
    <p:sldId id="277" r:id="rId35"/>
    <p:sldId id="276" r:id="rId36"/>
    <p:sldId id="279" r:id="rId37"/>
    <p:sldId id="318" r:id="rId38"/>
    <p:sldId id="281" r:id="rId39"/>
    <p:sldId id="282" r:id="rId40"/>
    <p:sldId id="284" r:id="rId41"/>
    <p:sldId id="319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320" r:id="rId52"/>
    <p:sldId id="321" r:id="rId53"/>
    <p:sldId id="322" r:id="rId54"/>
    <p:sldId id="326" r:id="rId55"/>
    <p:sldId id="327" r:id="rId56"/>
    <p:sldId id="328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0" Type="http://schemas.openxmlformats.org/officeDocument/2006/relationships/presProps" Target="presProps.xml"/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tableStyles" Target="tableStyle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printerSettings" Target="printerSettings/printerSettings1.bin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theme" Target="theme/theme1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viewProps" Target="viewProps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04908-5F4F-CB4C-810C-F9FEDF6C4C2F}" type="datetimeFigureOut">
              <a:rPr lang="en-US" smtClean="0"/>
              <a:pPr/>
              <a:t>11/23/10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68E84-BBF5-BD4C-AFBA-1198B93152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 of </a:t>
            </a:r>
            <a:r>
              <a:rPr lang="en-US" dirty="0" err="1" smtClean="0"/>
              <a:t>citasions</a:t>
            </a:r>
            <a:endParaRPr lang="en-US" dirty="0" smtClean="0"/>
          </a:p>
          <a:p>
            <a:r>
              <a:rPr lang="en-US" smtClean="0"/>
              <a:t>examples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68E84-BBF5-BD4C-AFBA-1198B93152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4D6C1-0163-F144-A982-2EAD648095ED}" type="slidenum">
              <a:rPr lang="en-US"/>
              <a:pPr/>
              <a:t>32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 and red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68E84-BBF5-BD4C-AFBA-1198B931527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floorplan</a:t>
            </a:r>
            <a:r>
              <a:rPr lang="en-US" baseline="0" dirty="0" smtClean="0"/>
              <a:t>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68E84-BBF5-BD4C-AFBA-1198B931527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Transactional memory offers a higher-level abstraction for writing parallel programs.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see how transactions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838A-F425-4289-B01E-1D8239580DF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A838A-F425-4289-B01E-1D8239580DF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4D6C1-0163-F144-A982-2EAD648095ED}" type="slidenum">
              <a:rPr lang="en-US"/>
              <a:pPr/>
              <a:t>5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green and red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this differ from </a:t>
            </a:r>
            <a:r>
              <a:rPr lang="en-US" dirty="0" err="1" smtClean="0"/>
              <a:t>isa</a:t>
            </a:r>
            <a:r>
              <a:rPr lang="en-US" dirty="0" smtClean="0"/>
              <a:t> </a:t>
            </a:r>
            <a:r>
              <a:rPr lang="en-US" dirty="0" err="1" smtClean="0"/>
              <a:t>extention</a:t>
            </a:r>
            <a:endParaRPr lang="en-US" dirty="0" smtClean="0"/>
          </a:p>
          <a:p>
            <a:r>
              <a:rPr lang="en-US" dirty="0" smtClean="0"/>
              <a:t>graph – software tm</a:t>
            </a:r>
          </a:p>
          <a:p>
            <a:pPr>
              <a:buFontTx/>
              <a:buChar char="-"/>
            </a:pPr>
            <a:r>
              <a:rPr lang="en-US" dirty="0" smtClean="0"/>
              <a:t>hardware accelerated</a:t>
            </a:r>
          </a:p>
          <a:p>
            <a:pPr>
              <a:buFontTx/>
              <a:buChar char="-"/>
            </a:pPr>
            <a:r>
              <a:rPr lang="en-US" dirty="0" smtClean="0"/>
              <a:t>hybrid </a:t>
            </a:r>
          </a:p>
          <a:p>
            <a:pPr>
              <a:buFontTx/>
              <a:buChar char="-"/>
            </a:pPr>
            <a:r>
              <a:rPr lang="en-US" dirty="0" err="1" smtClean="0"/>
              <a:t>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68E84-BBF5-BD4C-AFBA-1198B93152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examples of how these are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68E84-BBF5-BD4C-AFBA-1198B93152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examples of how these are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68E84-BBF5-BD4C-AFBA-1198B931527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examples of how these are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68E84-BBF5-BD4C-AFBA-1198B93152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examples of how these are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68E84-BBF5-BD4C-AFBA-1198B931527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B73-4055-2C4E-894A-B0D6F555DEE5}" type="datetimeFigureOut">
              <a:rPr lang="en-US" smtClean="0"/>
              <a:pPr/>
              <a:t>11/23/10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2493-7007-E74C-AF2B-4673135A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B73-4055-2C4E-894A-B0D6F555DEE5}" type="datetimeFigureOut">
              <a:rPr lang="en-US" smtClean="0"/>
              <a:pPr/>
              <a:t>11/23/10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2493-7007-E74C-AF2B-4673135A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B73-4055-2C4E-894A-B0D6F555DEE5}" type="datetimeFigureOut">
              <a:rPr lang="en-US" smtClean="0"/>
              <a:pPr/>
              <a:t>11/23/10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2493-7007-E74C-AF2B-4673135A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B73-4055-2C4E-894A-B0D6F555DEE5}" type="datetimeFigureOut">
              <a:rPr lang="en-US" smtClean="0"/>
              <a:pPr/>
              <a:t>11/23/10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2493-7007-E74C-AF2B-4673135A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B73-4055-2C4E-894A-B0D6F555DEE5}" type="datetimeFigureOut">
              <a:rPr lang="en-US" smtClean="0"/>
              <a:pPr/>
              <a:t>11/23/10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2493-7007-E74C-AF2B-4673135A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B73-4055-2C4E-894A-B0D6F555DEE5}" type="datetimeFigureOut">
              <a:rPr lang="en-US" smtClean="0"/>
              <a:pPr/>
              <a:t>11/23/10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2493-7007-E74C-AF2B-4673135A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B73-4055-2C4E-894A-B0D6F555DEE5}" type="datetimeFigureOut">
              <a:rPr lang="en-US" smtClean="0"/>
              <a:pPr/>
              <a:t>11/23/10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2493-7007-E74C-AF2B-4673135A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B73-4055-2C4E-894A-B0D6F555DEE5}" type="datetimeFigureOut">
              <a:rPr lang="en-US" smtClean="0"/>
              <a:pPr/>
              <a:t>11/23/10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2493-7007-E74C-AF2B-4673135A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B73-4055-2C4E-894A-B0D6F555DEE5}" type="datetimeFigureOut">
              <a:rPr lang="en-US" smtClean="0"/>
              <a:pPr/>
              <a:t>11/23/10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2493-7007-E74C-AF2B-4673135A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B73-4055-2C4E-894A-B0D6F555DEE5}" type="datetimeFigureOut">
              <a:rPr lang="en-US" smtClean="0"/>
              <a:pPr/>
              <a:t>11/23/10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2493-7007-E74C-AF2B-4673135A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B73-4055-2C4E-894A-B0D6F555DEE5}" type="datetimeFigureOut">
              <a:rPr lang="en-US" smtClean="0"/>
              <a:pPr/>
              <a:t>11/23/10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2493-7007-E74C-AF2B-4673135A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1BB73-4055-2C4E-894A-B0D6F555DEE5}" type="datetimeFigureOut">
              <a:rPr lang="en-US" smtClean="0"/>
              <a:pPr/>
              <a:t>11/23/10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2493-7007-E74C-AF2B-4673135A7D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df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df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d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df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tchips.org/archives/hc20/3_Tues/HC20.26.931.pdf" TargetMode="External"/><Relationship Id="rId3" Type="http://schemas.openxmlformats.org/officeDocument/2006/relationships/hyperlink" Target="http://doi.acm.org/10.1145/1168917.116890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Transactional Memory</a:t>
            </a:r>
            <a:br>
              <a:rPr lang="en-US" dirty="0" smtClean="0"/>
            </a:br>
            <a:r>
              <a:rPr lang="en-US" dirty="0" smtClean="0"/>
              <a:t>Lecture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Daniel Schwartz-Narbonne</a:t>
            </a:r>
          </a:p>
          <a:p>
            <a:r>
              <a:rPr lang="en-US" smtClean="0"/>
              <a:t>COS597C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5773" y="3620276"/>
            <a:ext cx="2183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A</a:t>
            </a:r>
          </a:p>
          <a:p>
            <a:r>
              <a:rPr lang="en-US" dirty="0" smtClean="0"/>
              <a:t>  write B =1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784" y="46933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8847" y="3429000"/>
            <a:ext cx="2183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Write A = 2 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1865" y="3578087"/>
            <a:ext cx="155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Messages: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5773" y="3620276"/>
            <a:ext cx="2183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A</a:t>
            </a:r>
          </a:p>
          <a:p>
            <a:r>
              <a:rPr lang="en-US" dirty="0" smtClean="0"/>
              <a:t>  write B =1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784" y="46933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8847" y="3429000"/>
            <a:ext cx="2183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read 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Write A = 2 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1865" y="3578087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Messages: </a:t>
            </a:r>
            <a:r>
              <a:rPr lang="en-US" b="1" dirty="0" smtClean="0"/>
              <a:t>2</a:t>
            </a:r>
            <a:r>
              <a:rPr lang="en-US" dirty="0" smtClean="0"/>
              <a:t> read 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5773" y="3620276"/>
            <a:ext cx="2183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read A</a:t>
            </a:r>
          </a:p>
          <a:p>
            <a:r>
              <a:rPr lang="en-US" dirty="0" smtClean="0"/>
              <a:t>  write B =1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784" y="46933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8847" y="3429000"/>
            <a:ext cx="2183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Write A = 2 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1865" y="3578087"/>
            <a:ext cx="238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Messages: </a:t>
            </a:r>
            <a:r>
              <a:rPr lang="en-US" b="1" dirty="0" smtClean="0"/>
              <a:t>1</a:t>
            </a:r>
            <a:r>
              <a:rPr lang="en-US" dirty="0" smtClean="0"/>
              <a:t> read 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5773" y="3620276"/>
            <a:ext cx="2183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write B =1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784" y="46933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8847" y="3429000"/>
            <a:ext cx="2183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Write A = 2 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1865" y="3578087"/>
            <a:ext cx="216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Messages: NONE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Conflict, visibility on commit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5773" y="3620276"/>
            <a:ext cx="2183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A</a:t>
            </a:r>
          </a:p>
          <a:p>
            <a:r>
              <a:rPr lang="en-US" dirty="0" smtClean="0"/>
              <a:t>  write B =1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784" y="46933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8847" y="3429000"/>
            <a:ext cx="2183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B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ABORT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Write A = 2 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1865" y="3578087"/>
            <a:ext cx="2788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Messages: </a:t>
            </a:r>
            <a:r>
              <a:rPr lang="en-US" b="1" dirty="0" smtClean="0"/>
              <a:t>1 </a:t>
            </a:r>
            <a:r>
              <a:rPr lang="en-US" dirty="0" smtClean="0"/>
              <a:t>B modified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Conflict, notify on write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5773" y="3620276"/>
            <a:ext cx="2183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write B =1  ABORT?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784" y="46933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8847" y="3429000"/>
            <a:ext cx="2183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B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ABORT?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Write A = 2 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1865" y="3578087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Messages:	</a:t>
            </a:r>
            <a:r>
              <a:rPr lang="en-US" b="1" dirty="0" smtClean="0"/>
              <a:t>1</a:t>
            </a:r>
            <a:r>
              <a:rPr lang="en-US" dirty="0" smtClean="0"/>
              <a:t> speculative write to B</a:t>
            </a:r>
          </a:p>
          <a:p>
            <a:r>
              <a:rPr lang="en-US" dirty="0" smtClean="0"/>
              <a:t>		 	</a:t>
            </a:r>
            <a:r>
              <a:rPr lang="en-US" b="1" dirty="0" smtClean="0"/>
              <a:t>2:</a:t>
            </a:r>
            <a:r>
              <a:rPr lang="en-US" dirty="0" smtClean="0"/>
              <a:t> 1 conflicts with 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 – The good</a:t>
            </a:r>
            <a:br>
              <a:rPr lang="en-US" dirty="0" smtClean="0"/>
            </a:br>
            <a:r>
              <a:rPr lang="en-US" dirty="0" smtClean="0"/>
              <a:t>Strong isolation</a:t>
            </a:r>
            <a:endParaRPr lang="en-US" dirty="0"/>
          </a:p>
        </p:txBody>
      </p:sp>
      <p:pic>
        <p:nvPicPr>
          <p:cNvPr id="4" name="Picture 3" descr="strong vs weak isol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3213" y="2539890"/>
            <a:ext cx="8192514" cy="1778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 – The good</a:t>
            </a:r>
            <a:br>
              <a:rPr lang="en-US" dirty="0" smtClean="0"/>
            </a:br>
            <a:r>
              <a:rPr lang="en-US" dirty="0" smtClean="0"/>
              <a:t>ISA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Allows ISA </a:t>
            </a:r>
            <a:r>
              <a:rPr lang="en-US" dirty="0" err="1" smtClean="0"/>
              <a:t>extentions</a:t>
            </a:r>
            <a:r>
              <a:rPr lang="en-US" dirty="0" smtClean="0"/>
              <a:t> (new atomic operations)</a:t>
            </a:r>
          </a:p>
          <a:p>
            <a:r>
              <a:rPr lang="en-US" dirty="0" smtClean="0"/>
              <a:t>Double compare and swap</a:t>
            </a:r>
          </a:p>
          <a:p>
            <a:r>
              <a:rPr lang="en-US" dirty="0" smtClean="0"/>
              <a:t>Necessary for some non-blocking algorithms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Similar performance to </a:t>
            </a:r>
            <a:r>
              <a:rPr lang="en-US" dirty="0" err="1" smtClean="0"/>
              <a:t>handtuned</a:t>
            </a:r>
            <a:r>
              <a:rPr lang="en-US" dirty="0" smtClean="0"/>
              <a:t> </a:t>
            </a:r>
            <a:r>
              <a:rPr lang="en-US" dirty="0" err="1" smtClean="0"/>
              <a:t>java.util.concurrent</a:t>
            </a:r>
            <a:r>
              <a:rPr lang="en-US" dirty="0" smtClean="0"/>
              <a:t> implementation (Dice et al, ASPLOS ’09)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0030" y="3063246"/>
            <a:ext cx="6828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DCAS(int</a:t>
            </a:r>
            <a:r>
              <a:rPr lang="en-US" b="1" dirty="0" smtClean="0"/>
              <a:t> *addr1, </a:t>
            </a:r>
            <a:r>
              <a:rPr lang="en-US" b="1" dirty="0" err="1" smtClean="0"/>
              <a:t>int</a:t>
            </a:r>
            <a:r>
              <a:rPr lang="en-US" b="1" dirty="0" smtClean="0"/>
              <a:t> *addr2, </a:t>
            </a:r>
            <a:r>
              <a:rPr lang="en-US" b="1" dirty="0" err="1" smtClean="0"/>
              <a:t>int</a:t>
            </a:r>
            <a:r>
              <a:rPr lang="en-US" b="1" dirty="0" smtClean="0"/>
              <a:t> old1, </a:t>
            </a:r>
            <a:r>
              <a:rPr lang="en-US" b="1" dirty="0" err="1" smtClean="0"/>
              <a:t>int</a:t>
            </a:r>
            <a:r>
              <a:rPr lang="en-US" b="1" dirty="0" smtClean="0"/>
              <a:t> old2, </a:t>
            </a:r>
            <a:r>
              <a:rPr lang="en-US" b="1" dirty="0" err="1" smtClean="0"/>
              <a:t>int</a:t>
            </a:r>
            <a:r>
              <a:rPr lang="en-US" b="1" dirty="0" smtClean="0"/>
              <a:t> new1, </a:t>
            </a:r>
            <a:r>
              <a:rPr lang="en-US" b="1" dirty="0" err="1" smtClean="0"/>
              <a:t>int</a:t>
            </a:r>
            <a:r>
              <a:rPr lang="en-US" b="1" dirty="0" smtClean="0"/>
              <a:t> new2)</a:t>
            </a:r>
          </a:p>
          <a:p>
            <a:r>
              <a:rPr lang="en-US" b="1" dirty="0" smtClean="0"/>
              <a:t>atomic {  </a:t>
            </a:r>
          </a:p>
          <a:p>
            <a:r>
              <a:rPr lang="en-US" b="1" dirty="0" smtClean="0"/>
              <a:t>	if ((*addr1 == old1) &amp;&amp; (*addr2 == old2)) { </a:t>
            </a:r>
          </a:p>
          <a:p>
            <a:r>
              <a:rPr lang="en-US" b="1" dirty="0" smtClean="0"/>
              <a:t>    		*addr1 = new1; </a:t>
            </a:r>
          </a:p>
          <a:p>
            <a:r>
              <a:rPr lang="en-US" b="1" dirty="0" smtClean="0"/>
              <a:t>    		*addr2 = new2; </a:t>
            </a:r>
          </a:p>
          <a:p>
            <a:r>
              <a:rPr lang="en-US" b="1" dirty="0" smtClean="0"/>
              <a:t>    		</a:t>
            </a:r>
            <a:r>
              <a:rPr lang="en-US" b="1" dirty="0" err="1" smtClean="0"/>
              <a:t>return(TRUE</a:t>
            </a:r>
            <a:r>
              <a:rPr lang="en-US" b="1" dirty="0" smtClean="0"/>
              <a:t>); </a:t>
            </a:r>
          </a:p>
          <a:p>
            <a:r>
              <a:rPr lang="en-US" b="1" dirty="0" smtClean="0"/>
              <a:t>	} else </a:t>
            </a:r>
            <a:r>
              <a:rPr lang="en-US" b="1" dirty="0" err="1" smtClean="0"/>
              <a:t>return(FALSE</a:t>
            </a:r>
            <a:r>
              <a:rPr lang="en-US" b="1" dirty="0" smtClean="0"/>
              <a:t>); </a:t>
            </a:r>
          </a:p>
          <a:p>
            <a:r>
              <a:rPr lang="en-US" b="1" dirty="0" smtClean="0"/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 – The good</a:t>
            </a:r>
            <a:br>
              <a:rPr lang="en-US" dirty="0" smtClean="0"/>
            </a:br>
            <a:r>
              <a:rPr lang="en-US" dirty="0" smtClean="0"/>
              <a:t>ISA Extensions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0030" y="1417638"/>
            <a:ext cx="68286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int</a:t>
            </a:r>
            <a:r>
              <a:rPr lang="en-US" b="1" dirty="0" smtClean="0"/>
              <a:t> </a:t>
            </a:r>
            <a:r>
              <a:rPr lang="en-US" b="1" dirty="0" err="1" smtClean="0"/>
              <a:t>DCAS(int</a:t>
            </a:r>
            <a:r>
              <a:rPr lang="en-US" b="1" dirty="0" smtClean="0"/>
              <a:t> *addr1, </a:t>
            </a:r>
            <a:r>
              <a:rPr lang="en-US" b="1" dirty="0" err="1" smtClean="0"/>
              <a:t>int</a:t>
            </a:r>
            <a:r>
              <a:rPr lang="en-US" b="1" dirty="0" smtClean="0"/>
              <a:t> *addr2, </a:t>
            </a:r>
            <a:r>
              <a:rPr lang="en-US" b="1" dirty="0" err="1" smtClean="0"/>
              <a:t>int</a:t>
            </a:r>
            <a:r>
              <a:rPr lang="en-US" b="1" dirty="0" smtClean="0"/>
              <a:t> old1, </a:t>
            </a:r>
            <a:r>
              <a:rPr lang="en-US" b="1" dirty="0" err="1" smtClean="0"/>
              <a:t>int</a:t>
            </a:r>
            <a:r>
              <a:rPr lang="en-US" b="1" dirty="0" smtClean="0"/>
              <a:t> old2, </a:t>
            </a:r>
            <a:r>
              <a:rPr lang="en-US" b="1" dirty="0" err="1" smtClean="0"/>
              <a:t>int</a:t>
            </a:r>
            <a:r>
              <a:rPr lang="en-US" b="1" dirty="0" smtClean="0"/>
              <a:t> new1, </a:t>
            </a:r>
            <a:r>
              <a:rPr lang="en-US" b="1" dirty="0" err="1" smtClean="0"/>
              <a:t>int</a:t>
            </a:r>
            <a:r>
              <a:rPr lang="en-US" b="1" dirty="0" smtClean="0"/>
              <a:t> new2)</a:t>
            </a:r>
          </a:p>
          <a:p>
            <a:r>
              <a:rPr lang="en-US" b="1" dirty="0" smtClean="0"/>
              <a:t>atomic {  </a:t>
            </a:r>
          </a:p>
          <a:p>
            <a:r>
              <a:rPr lang="en-US" b="1" dirty="0" smtClean="0"/>
              <a:t>	if ((*addr1 == old1) &amp;&amp; (*addr2 == old2)) { </a:t>
            </a:r>
          </a:p>
          <a:p>
            <a:r>
              <a:rPr lang="en-US" b="1" dirty="0" smtClean="0"/>
              <a:t>    		*addr1 = new1; </a:t>
            </a:r>
          </a:p>
          <a:p>
            <a:r>
              <a:rPr lang="en-US" b="1" dirty="0" smtClean="0"/>
              <a:t>    		*addr2 = new2; </a:t>
            </a:r>
          </a:p>
          <a:p>
            <a:r>
              <a:rPr lang="en-US" b="1" dirty="0" smtClean="0"/>
              <a:t>    		</a:t>
            </a:r>
            <a:r>
              <a:rPr lang="en-US" b="1" dirty="0" err="1" smtClean="0"/>
              <a:t>return(TRUE</a:t>
            </a:r>
            <a:r>
              <a:rPr lang="en-US" b="1" dirty="0" smtClean="0"/>
              <a:t>); </a:t>
            </a:r>
          </a:p>
          <a:p>
            <a:r>
              <a:rPr lang="en-US" b="1" dirty="0" smtClean="0"/>
              <a:t>	} else </a:t>
            </a:r>
            <a:r>
              <a:rPr lang="en-US" b="1" dirty="0" err="1" smtClean="0"/>
              <a:t>return(FALSE</a:t>
            </a:r>
            <a:r>
              <a:rPr lang="en-US" b="1" dirty="0" smtClean="0"/>
              <a:t>); </a:t>
            </a:r>
          </a:p>
          <a:p>
            <a:r>
              <a:rPr lang="en-US" b="1" dirty="0" smtClean="0"/>
              <a:t>}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30030" y="3835554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 count =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17179" y="3835554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 count = 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65452" y="3835554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 count =1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1844430" y="4292754"/>
            <a:ext cx="57274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3331579" y="4292754"/>
            <a:ext cx="53387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786125" y="3428999"/>
            <a:ext cx="545454" cy="4065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7281" y="4294342"/>
            <a:ext cx="57274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26922" y="5529956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 count = 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2414071" y="5529956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 count = 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862344" y="5529956"/>
            <a:ext cx="9144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 count =1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31" idx="3"/>
          </p:cNvCxnSpPr>
          <p:nvPr/>
        </p:nvCxnSpPr>
        <p:spPr>
          <a:xfrm>
            <a:off x="3328471" y="5987156"/>
            <a:ext cx="53387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V="1">
            <a:off x="2783018" y="4874540"/>
            <a:ext cx="806553" cy="6554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54173" y="5988744"/>
            <a:ext cx="57274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0" idx="2"/>
            <a:endCxn id="32" idx="2"/>
          </p:cNvCxnSpPr>
          <p:nvPr/>
        </p:nvCxnSpPr>
        <p:spPr>
          <a:xfrm rot="16200000" flipH="1">
            <a:off x="2851833" y="4976645"/>
            <a:ext cx="1588" cy="2935422"/>
          </a:xfrm>
          <a:prstGeom prst="bentConnector3">
            <a:avLst>
              <a:gd name="adj1" fmla="val 14395466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 – The good</a:t>
            </a:r>
            <a:br>
              <a:rPr lang="en-US" dirty="0" smtClean="0"/>
            </a:br>
            <a:r>
              <a:rPr lang="en-US" dirty="0" smtClean="0"/>
              <a:t>ISA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ISA </a:t>
            </a:r>
            <a:r>
              <a:rPr lang="en-US" dirty="0" err="1" smtClean="0"/>
              <a:t>extentions</a:t>
            </a:r>
            <a:r>
              <a:rPr lang="en-US" dirty="0" smtClean="0"/>
              <a:t> (new atomic operations)</a:t>
            </a:r>
          </a:p>
          <a:p>
            <a:r>
              <a:rPr lang="en-US" dirty="0" smtClean="0"/>
              <a:t>Atomic pointer swap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77523" y="2928499"/>
            <a:ext cx="868235" cy="5005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Elem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7523" y="3822598"/>
            <a:ext cx="868235" cy="5005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Elem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70315" y="2938361"/>
            <a:ext cx="868235" cy="5005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70315" y="3822598"/>
            <a:ext cx="868235" cy="5005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 2</a:t>
            </a:r>
            <a:endParaRPr lang="en-US" dirty="0"/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1645758" y="3174700"/>
            <a:ext cx="424557" cy="13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1645758" y="4072849"/>
            <a:ext cx="424557" cy="8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Transactional Memories</a:t>
            </a:r>
          </a:p>
          <a:p>
            <a:r>
              <a:rPr lang="en-US" dirty="0" smtClean="0"/>
              <a:t>Hybrid Transactional Memories</a:t>
            </a:r>
          </a:p>
          <a:p>
            <a:r>
              <a:rPr lang="en-US" dirty="0" smtClean="0"/>
              <a:t>Case Study: Sun Rock</a:t>
            </a:r>
          </a:p>
          <a:p>
            <a:r>
              <a:rPr lang="en-US" dirty="0" smtClean="0"/>
              <a:t>Clever ways to use TM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 – The good</a:t>
            </a:r>
            <a:br>
              <a:rPr lang="en-US" dirty="0" smtClean="0"/>
            </a:br>
            <a:r>
              <a:rPr lang="en-US" dirty="0" smtClean="0"/>
              <a:t>ISA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ISA </a:t>
            </a:r>
            <a:r>
              <a:rPr lang="en-US" dirty="0" err="1" smtClean="0"/>
              <a:t>extentions</a:t>
            </a:r>
            <a:r>
              <a:rPr lang="en-US" dirty="0" smtClean="0"/>
              <a:t> (new atomic operations)</a:t>
            </a:r>
          </a:p>
          <a:p>
            <a:r>
              <a:rPr lang="en-US" dirty="0" smtClean="0"/>
              <a:t>Atomic pointer swap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21-25% speedup on </a:t>
            </a:r>
            <a:r>
              <a:rPr lang="en-US" dirty="0" err="1" smtClean="0"/>
              <a:t>canneal</a:t>
            </a:r>
            <a:r>
              <a:rPr lang="en-US" dirty="0" smtClean="0"/>
              <a:t> benchmark (Dice et al, SPAA’10)</a:t>
            </a:r>
          </a:p>
        </p:txBody>
      </p:sp>
      <p:sp>
        <p:nvSpPr>
          <p:cNvPr id="4" name="Rectangle 3"/>
          <p:cNvSpPr/>
          <p:nvPr/>
        </p:nvSpPr>
        <p:spPr>
          <a:xfrm>
            <a:off x="777523" y="2928499"/>
            <a:ext cx="868235" cy="5005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Elem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77523" y="3822598"/>
            <a:ext cx="868235" cy="5005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Elem 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70315" y="2938361"/>
            <a:ext cx="868235" cy="5005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70315" y="3822598"/>
            <a:ext cx="868235" cy="5005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 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408962" y="3411495"/>
            <a:ext cx="898149" cy="424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1"/>
          </p:cNvCxnSpPr>
          <p:nvPr/>
        </p:nvCxnSpPr>
        <p:spPr>
          <a:xfrm rot="5400000" flipH="1" flipV="1">
            <a:off x="1411464" y="3422907"/>
            <a:ext cx="893145" cy="424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 – The bad</a:t>
            </a:r>
            <a:br>
              <a:rPr lang="en-US" dirty="0" smtClean="0"/>
            </a:br>
            <a:r>
              <a:rPr lang="en-US" dirty="0" smtClean="0"/>
              <a:t>False Sharing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0/0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5773" y="3620276"/>
            <a:ext cx="2183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A</a:t>
            </a:r>
          </a:p>
          <a:p>
            <a:r>
              <a:rPr lang="en-US" dirty="0" smtClean="0"/>
              <a:t>  write D = 1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784" y="46933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8847" y="3429000"/>
            <a:ext cx="21838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read 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Write B = 2 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1865" y="3578087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Messages: Read C/D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 – The bad</a:t>
            </a:r>
            <a:br>
              <a:rPr lang="en-US" dirty="0" smtClean="0"/>
            </a:br>
            <a:r>
              <a:rPr lang="en-US" smtClean="0"/>
              <a:t>False Sharing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0/0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A/B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0/0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5773" y="3620276"/>
            <a:ext cx="2183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read A</a:t>
            </a:r>
          </a:p>
          <a:p>
            <a:r>
              <a:rPr lang="en-US" dirty="0" smtClean="0"/>
              <a:t>  write D = 1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784" y="46933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8847" y="3429000"/>
            <a:ext cx="21838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Write B = 2 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1865" y="3578087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Messages: Read A/B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 – The bad</a:t>
            </a:r>
            <a:br>
              <a:rPr lang="en-US" dirty="0" smtClean="0"/>
            </a:br>
            <a:r>
              <a:rPr lang="en-US" dirty="0" smtClean="0"/>
              <a:t>False sharing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0/0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A/B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0/0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5773" y="3620276"/>
            <a:ext cx="2183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write D = 1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784" y="46933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8847" y="3429000"/>
            <a:ext cx="21838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Write B = 2 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1865" y="3578087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Messages: Write C/D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0781" y="5455299"/>
            <a:ext cx="25341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UH OH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 – </a:t>
            </a:r>
            <a:r>
              <a:rPr lang="en-US" dirty="0"/>
              <a:t>T</a:t>
            </a:r>
            <a:r>
              <a:rPr lang="en-US" dirty="0" smtClean="0"/>
              <a:t>he bad</a:t>
            </a:r>
            <a:br>
              <a:rPr lang="en-US" dirty="0" smtClean="0"/>
            </a:br>
            <a:r>
              <a:rPr lang="en-US" dirty="0" smtClean="0"/>
              <a:t>Context 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Cache is unaware of context switching, paging, etc</a:t>
            </a:r>
          </a:p>
          <a:p>
            <a:r>
              <a:rPr lang="en-US" dirty="0" smtClean="0"/>
              <a:t>OS switching typically aborts transactions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 – The bad</a:t>
            </a:r>
            <a:br>
              <a:rPr lang="en-US" dirty="0" smtClean="0"/>
            </a:br>
            <a:r>
              <a:rPr lang="en-US" dirty="0" smtClean="0"/>
              <a:t>Inflexible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support for advanced TM constructs</a:t>
            </a:r>
          </a:p>
          <a:p>
            <a:r>
              <a:rPr lang="en-US" dirty="0" smtClean="0"/>
              <a:t>Nested Transactions</a:t>
            </a:r>
          </a:p>
          <a:p>
            <a:r>
              <a:rPr lang="en-US" dirty="0" smtClean="0"/>
              <a:t>Open variables</a:t>
            </a:r>
          </a:p>
          <a:p>
            <a:r>
              <a:rPr lang="en-US" dirty="0" smtClean="0"/>
              <a:t>etc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 – The bad</a:t>
            </a:r>
            <a:br>
              <a:rPr lang="en-US" dirty="0" smtClean="0"/>
            </a:br>
            <a:r>
              <a:rPr lang="en-US" dirty="0" smtClean="0"/>
              <a:t>Limited Size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5773" y="3620276"/>
            <a:ext cx="21838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read 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read B</a:t>
            </a:r>
          </a:p>
          <a:p>
            <a:r>
              <a:rPr lang="en-US" dirty="0" smtClean="0"/>
              <a:t>  read C</a:t>
            </a:r>
          </a:p>
          <a:p>
            <a:r>
              <a:rPr lang="en-US" dirty="0" smtClean="0"/>
              <a:t>  read D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Write C/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784" y="46933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1865" y="3578087"/>
            <a:ext cx="225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Messages: Read A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 – The bad</a:t>
            </a:r>
            <a:br>
              <a:rPr lang="en-US" dirty="0" smtClean="0"/>
            </a:br>
            <a:r>
              <a:rPr lang="en-US" dirty="0" smtClean="0"/>
              <a:t>Limited Size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5773" y="3620276"/>
            <a:ext cx="21838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read B</a:t>
            </a:r>
          </a:p>
          <a:p>
            <a:r>
              <a:rPr lang="en-US" dirty="0" smtClean="0"/>
              <a:t>  read C</a:t>
            </a:r>
          </a:p>
          <a:p>
            <a:r>
              <a:rPr lang="en-US" dirty="0" smtClean="0"/>
              <a:t>  read D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784" y="46933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1865" y="3578087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Messages: Read B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 – The bad</a:t>
            </a:r>
            <a:br>
              <a:rPr lang="en-US" dirty="0" smtClean="0"/>
            </a:br>
            <a:r>
              <a:rPr lang="en-US" dirty="0" smtClean="0"/>
              <a:t>Limited Size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5773" y="3620276"/>
            <a:ext cx="21838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read B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read C</a:t>
            </a:r>
          </a:p>
          <a:p>
            <a:r>
              <a:rPr lang="en-US" dirty="0" smtClean="0"/>
              <a:t>  read D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784" y="46933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1865" y="3578087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Messages: Read C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HTM – The bad</a:t>
            </a:r>
            <a:br>
              <a:rPr lang="en-US" dirty="0" smtClean="0"/>
            </a:br>
            <a:r>
              <a:rPr lang="en-US" dirty="0" smtClean="0"/>
              <a:t>Limited Size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5773" y="3620276"/>
            <a:ext cx="21838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  read 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read B</a:t>
            </a:r>
          </a:p>
          <a:p>
            <a:r>
              <a:rPr lang="en-US" dirty="0" smtClean="0"/>
              <a:t>  read C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read D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00784" y="46933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51865" y="3578087"/>
            <a:ext cx="176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Bus Messages: 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10781" y="5455299"/>
            <a:ext cx="25341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UH OH</a:t>
            </a:r>
            <a:endParaRPr lang="en-US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49475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Recap: Parallel Programming</a:t>
            </a:r>
            <a:endParaRPr lang="en-US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609600"/>
            <a:ext cx="5562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00" y="1066800"/>
            <a:ext cx="805656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Find independent tasks in the algorithm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Map tasks to execution units (e.g. threads)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Define and implement synchronization among tasks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800" dirty="0" smtClean="0"/>
              <a:t>Avoid races and deadlocks, address memory </a:t>
            </a:r>
          </a:p>
          <a:p>
            <a:pPr marL="800100" lvl="1" indent="-342900"/>
            <a:r>
              <a:rPr lang="en-US" sz="2800" dirty="0" smtClean="0"/>
              <a:t>    model issues, …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Compose parallel tasks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Recover from errors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Ensure scalability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Manage locality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…</a:t>
            </a:r>
          </a:p>
          <a:p>
            <a:pPr marL="342900" indent="-34290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6200" y="1981200"/>
            <a:ext cx="8991600" cy="2133600"/>
          </a:xfrm>
          <a:prstGeom prst="rect">
            <a:avLst/>
          </a:prstGeom>
          <a:solidFill>
            <a:srgbClr val="92D05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3124200"/>
            <a:ext cx="3918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Transactional Memory</a:t>
            </a:r>
            <a:endParaRPr lang="en-US" sz="3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e per transac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962111" y="-134675"/>
            <a:ext cx="8088313" cy="6421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9789" y="6323263"/>
            <a:ext cx="7496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Transactional memory coherence and consistency (Hammond et al, ISCA ‘04)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9789" y="6323263"/>
            <a:ext cx="7496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Transactional memory coherence and consistency (Hammond et al, ISCA ‘04)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write state per transac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43013" y="184225"/>
            <a:ext cx="7443352" cy="555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Kumar (Intel)</a:t>
            </a:r>
            <a:endParaRPr lang="en-US" dirty="0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vs. Software TM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3963988" cy="3429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sz="2400" u="sng" dirty="0">
                <a:solidFill>
                  <a:schemeClr val="tx2"/>
                </a:solidFill>
              </a:rPr>
              <a:t>Hardware Approach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</a:rPr>
              <a:t>Low overhead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Buffers transactional state in Cache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</a:rPr>
              <a:t>More concurrency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Cache-line granularity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Bounded resource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143000"/>
            <a:ext cx="3963987" cy="3352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sz="2400" u="sng" dirty="0">
                <a:solidFill>
                  <a:schemeClr val="tx2"/>
                </a:solidFill>
              </a:rPr>
              <a:t>Software Approach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High overhead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Uses Object copying to keep transactional state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Less Concurrency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Object granularity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</a:rPr>
              <a:t>No resource limits</a:t>
            </a:r>
            <a:endParaRPr lang="en-US" sz="2400" dirty="0" smtClean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 flipH="1" flipV="1">
            <a:off x="4538663" y="1219200"/>
            <a:ext cx="33337" cy="420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609600" y="4572000"/>
            <a:ext cx="36576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FF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2400" u="sng" dirty="0">
                <a:solidFill>
                  <a:schemeClr val="tx2"/>
                </a:solidFill>
              </a:rPr>
              <a:t>Useful BUT Limited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53000" y="4572000"/>
            <a:ext cx="36576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FF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2400" u="sng" dirty="0">
                <a:solidFill>
                  <a:schemeClr val="tx2"/>
                </a:solidFill>
              </a:rPr>
              <a:t>Useful BUT Limited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089" y="5568668"/>
            <a:ext cx="87691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if we could have both worlds simultaneously?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  <p:bldP spid="194564" grpId="0" build="p"/>
      <p:bldP spid="194566" grpId="0" animBg="1"/>
      <p:bldP spid="19456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Damron</a:t>
            </a:r>
            <a:r>
              <a:rPr lang="en-US" dirty="0" smtClean="0"/>
              <a:t> et al. ASPLOS ’06</a:t>
            </a:r>
          </a:p>
          <a:p>
            <a:r>
              <a:rPr lang="en-US" dirty="0" smtClean="0"/>
              <a:t>Pair software transactions with best-effort hardware transactions</a:t>
            </a:r>
          </a:p>
          <a:p>
            <a:r>
              <a:rPr lang="en-US" dirty="0" smtClean="0"/>
              <a:t>High level idea: software transactions maintain read/write state of variables, which hardware transactions can check</a:t>
            </a:r>
          </a:p>
          <a:p>
            <a:pPr lvl="1"/>
            <a:r>
              <a:rPr lang="en-US" dirty="0" smtClean="0"/>
              <a:t>Similar to the cached bits in HTM </a:t>
            </a:r>
          </a:p>
          <a:p>
            <a:r>
              <a:rPr lang="en-US" dirty="0" smtClean="0"/>
              <a:t>Hashed table of per-object </a:t>
            </a:r>
            <a:r>
              <a:rPr lang="en-US" dirty="0" err="1" smtClean="0"/>
              <a:t>orecs</a:t>
            </a:r>
            <a:endParaRPr lang="en-US" dirty="0" smtClean="0"/>
          </a:p>
          <a:p>
            <a:r>
              <a:rPr lang="en-US" dirty="0" smtClean="0"/>
              <a:t>Each record can be </a:t>
            </a:r>
            <a:r>
              <a:rPr lang="en-US" dirty="0" err="1" smtClean="0"/>
              <a:t>unowned</a:t>
            </a:r>
            <a:r>
              <a:rPr lang="en-US" dirty="0" smtClean="0"/>
              <a:t>, owned by 1 or more readers, or owned exclusive for writing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TM</a:t>
            </a:r>
            <a:endParaRPr lang="en-US" dirty="0"/>
          </a:p>
        </p:txBody>
      </p:sp>
      <p:pic>
        <p:nvPicPr>
          <p:cNvPr id="4" name="Content Placeholder 3" descr="hybrid orec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-32331" r="-32331"/>
              <a:stretch>
                <a:fillRect/>
              </a:stretch>
            </p:blipFill>
          </mc:Choice>
          <mc:Fallback>
            <p:blipFill>
              <a:blip r:embed="rId4"/>
              <a:srcRect l="-32331" r="-32331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TM</a:t>
            </a:r>
            <a:endParaRPr lang="en-US" dirty="0"/>
          </a:p>
        </p:txBody>
      </p:sp>
      <p:pic>
        <p:nvPicPr>
          <p:cNvPr id="4" name="Content Placeholder 3" descr="hybrid thread structur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093" r="-1093"/>
              <a:stretch>
                <a:fillRect/>
              </a:stretch>
            </p:blipFill>
          </mc:Choice>
          <mc:Fallback>
            <p:blipFill>
              <a:blip r:embed="rId3"/>
              <a:srcRect l="-1093" r="-1093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TM</a:t>
            </a:r>
            <a:endParaRPr lang="en-US" dirty="0"/>
          </a:p>
        </p:txBody>
      </p:sp>
      <p:pic>
        <p:nvPicPr>
          <p:cNvPr id="4" name="Content Placeholder 3" descr="hybrid tm code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26274" b="-26274"/>
              <a:stretch>
                <a:fillRect/>
              </a:stretch>
            </p:blipFill>
          </mc:Choice>
          <mc:Fallback>
            <p:blipFill>
              <a:blip r:embed="rId3"/>
              <a:srcRect t="-26274" b="-26274"/>
              <a:stretch>
                <a:fillRect/>
              </a:stretch>
            </p:blipFill>
          </mc:Fallback>
        </mc:AlternateContent>
        <p:spPr>
          <a:xfrm>
            <a:off x="1667937" y="1243964"/>
            <a:ext cx="5808125" cy="3194245"/>
          </a:xfrm>
        </p:spPr>
      </p:pic>
      <p:pic>
        <p:nvPicPr>
          <p:cNvPr id="5" name="Picture 4" descr="hybrid tm code I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67937" y="4185421"/>
            <a:ext cx="6096808" cy="2167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on board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problems: </a:t>
            </a:r>
          </a:p>
          <a:p>
            <a:r>
              <a:rPr lang="en-US" dirty="0"/>
              <a:t>C</a:t>
            </a:r>
            <a:r>
              <a:rPr lang="en-US" dirty="0" smtClean="0"/>
              <a:t>hange from </a:t>
            </a:r>
            <a:r>
              <a:rPr lang="en-US" dirty="0" err="1" smtClean="0"/>
              <a:t>unowned</a:t>
            </a:r>
            <a:r>
              <a:rPr lang="en-US" dirty="0" smtClean="0"/>
              <a:t> to read will spuriously fail transaction</a:t>
            </a:r>
          </a:p>
          <a:p>
            <a:r>
              <a:rPr lang="en-US" dirty="0" err="1" smtClean="0"/>
              <a:t>orec</a:t>
            </a:r>
            <a:r>
              <a:rPr lang="en-US" dirty="0" smtClean="0"/>
              <a:t> reading overhead unnecessary when only hardware transactions are running</a:t>
            </a:r>
          </a:p>
          <a:p>
            <a:pPr lvl="1"/>
            <a:r>
              <a:rPr lang="en-US" dirty="0" smtClean="0"/>
              <a:t>Can maintain </a:t>
            </a:r>
            <a:r>
              <a:rPr lang="en-US" dirty="0" err="1" smtClean="0"/>
              <a:t>num_software_transactions</a:t>
            </a:r>
            <a:r>
              <a:rPr lang="en-US" dirty="0" smtClean="0"/>
              <a:t> variable, and avoid </a:t>
            </a:r>
            <a:r>
              <a:rPr lang="en-US" dirty="0" err="1" smtClean="0"/>
              <a:t>orec</a:t>
            </a:r>
            <a:r>
              <a:rPr lang="en-US" dirty="0" smtClean="0"/>
              <a:t> accesses when == 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TM</a:t>
            </a:r>
            <a:endParaRPr lang="en-US" dirty="0"/>
          </a:p>
        </p:txBody>
      </p:sp>
      <p:pic>
        <p:nvPicPr>
          <p:cNvPr id="4" name="Content Placeholder 3" descr="hybrid result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32176" b="-32176"/>
              <a:stretch>
                <a:fillRect/>
              </a:stretch>
            </p:blipFill>
          </mc:Choice>
          <mc:Fallback>
            <p:blipFill>
              <a:blip r:embed="rId3"/>
              <a:srcRect t="-32176" b="-32176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0"/>
            <a:ext cx="47115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Recap: TM Implementation</a:t>
            </a:r>
            <a:endParaRPr lang="en-US" sz="3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609600"/>
            <a:ext cx="5562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8600" y="8382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Data Versioning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Eager Versioning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Lazy Versioning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74320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Conflict Detection and Resolution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Pessimistic Concurrency Control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Optimistic Concurrency Control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45720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Conflict Detection Granularity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Object Granularity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Word Granularity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Cache line Granularity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SUN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processor with HTM support</a:t>
            </a:r>
          </a:p>
          <a:p>
            <a:r>
              <a:rPr lang="en-US" dirty="0" smtClean="0"/>
              <a:t>Sun actually built it, and was going to sell it</a:t>
            </a:r>
          </a:p>
          <a:p>
            <a:r>
              <a:rPr lang="en-US" dirty="0" smtClean="0"/>
              <a:t>Canceled by Oracle </a:t>
            </a:r>
            <a:r>
              <a:rPr lang="en-US" dirty="0" err="1" smtClean="0">
                <a:sym typeface="Wingdings"/>
              </a:rPr>
              <a:t></a:t>
            </a:r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Fascinating look into the real world challenges of HTM</a:t>
            </a:r>
          </a:p>
          <a:p>
            <a:r>
              <a:rPr lang="en-US" dirty="0" smtClean="0">
                <a:sym typeface="Wingdings"/>
              </a:rPr>
              <a:t>Dice, Lev, </a:t>
            </a:r>
            <a:r>
              <a:rPr lang="en-US" dirty="0" err="1" smtClean="0">
                <a:sym typeface="Wingdings"/>
              </a:rPr>
              <a:t>Moir</a:t>
            </a:r>
            <a:r>
              <a:rPr lang="en-US" dirty="0" smtClean="0">
                <a:sym typeface="Wingdings"/>
              </a:rPr>
              <a:t> and Nussbaum ASPLOS’09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Sun Rock</a:t>
            </a:r>
            <a:endParaRPr lang="en-US" dirty="0"/>
          </a:p>
        </p:txBody>
      </p:sp>
      <p:pic>
        <p:nvPicPr>
          <p:cNvPr id="4" name="Content Placeholder 3" descr="Rock Die photograph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46990" r="-46990"/>
              <a:stretch>
                <a:fillRect/>
              </a:stretch>
            </p:blipFill>
          </mc:Choice>
          <mc:Fallback>
            <p:blipFill>
              <a:blip r:embed="rId3"/>
              <a:srcRect l="-46990" r="-46990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SUN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Major challenge: Diagnosing the cause of Transaction aborts</a:t>
            </a:r>
          </a:p>
          <a:p>
            <a:pPr lvl="1"/>
            <a:r>
              <a:rPr lang="en-US" dirty="0" smtClean="0"/>
              <a:t>Necessary for intelligent scheduling of transactions</a:t>
            </a:r>
          </a:p>
          <a:p>
            <a:pPr lvl="1"/>
            <a:r>
              <a:rPr lang="en-US" dirty="0" smtClean="0"/>
              <a:t>Also for debugging code</a:t>
            </a:r>
          </a:p>
          <a:p>
            <a:pPr lvl="1"/>
            <a:r>
              <a:rPr lang="en-US" dirty="0" smtClean="0"/>
              <a:t>And equally importantly, debugging the processor architecture / µarchitecture</a:t>
            </a:r>
          </a:p>
          <a:p>
            <a:r>
              <a:rPr lang="en-US" dirty="0" smtClean="0"/>
              <a:t>Many unexpected causes of aborts</a:t>
            </a:r>
          </a:p>
          <a:p>
            <a:r>
              <a:rPr lang="en-US" dirty="0" smtClean="0"/>
              <a:t>And Rock v1 diagnostics were unable to distinguish many distinct failure modes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SUN Rock</a:t>
            </a:r>
            <a:endParaRPr lang="en-US" dirty="0"/>
          </a:p>
        </p:txBody>
      </p:sp>
      <p:pic>
        <p:nvPicPr>
          <p:cNvPr id="4" name="Content Placeholder 3" descr="rock failure mode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8446" b="-18446"/>
              <a:stretch>
                <a:fillRect/>
              </a:stretch>
            </p:blipFill>
          </mc:Choice>
          <mc:Fallback>
            <p:blipFill>
              <a:blip r:embed="rId3"/>
              <a:srcRect t="-18446" b="-18446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SUN Rock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Several unexpected sources of aborts</a:t>
            </a:r>
          </a:p>
          <a:p>
            <a:r>
              <a:rPr lang="en-US" dirty="0" smtClean="0"/>
              <a:t>Branch </a:t>
            </a:r>
            <a:r>
              <a:rPr lang="en-US" dirty="0" err="1" smtClean="0"/>
              <a:t>mispredictions</a:t>
            </a:r>
            <a:endParaRPr lang="en-US" dirty="0" smtClean="0"/>
          </a:p>
          <a:p>
            <a:pPr lvl="1"/>
            <a:r>
              <a:rPr lang="en-US" dirty="0" smtClean="0"/>
              <a:t>Rock supports speculative branch execution. </a:t>
            </a:r>
            <a:r>
              <a:rPr lang="en-US" dirty="0" err="1" smtClean="0"/>
              <a:t>Mispredicted</a:t>
            </a:r>
            <a:r>
              <a:rPr lang="en-US" dirty="0" smtClean="0"/>
              <a:t> branches might invalidly cause the transaction to abort</a:t>
            </a:r>
          </a:p>
          <a:p>
            <a:r>
              <a:rPr lang="en-US" dirty="0" smtClean="0"/>
              <a:t>TLB misses</a:t>
            </a:r>
          </a:p>
          <a:p>
            <a:pPr lvl="1"/>
            <a:r>
              <a:rPr lang="en-US" dirty="0" smtClean="0"/>
              <a:t>Context switches abort transactions. To get good performance, they found they had to warm the data structures using dummy CAS instructions</a:t>
            </a:r>
          </a:p>
          <a:p>
            <a:r>
              <a:rPr lang="en-US" dirty="0" smtClean="0"/>
              <a:t>Excessive cache misses</a:t>
            </a:r>
          </a:p>
          <a:p>
            <a:pPr lvl="1"/>
            <a:r>
              <a:rPr lang="en-US" dirty="0" smtClean="0"/>
              <a:t>Rock hides cache miss latency using speculative buffers</a:t>
            </a:r>
          </a:p>
          <a:p>
            <a:pPr lvl="1"/>
            <a:r>
              <a:rPr lang="en-US" dirty="0" smtClean="0"/>
              <a:t>If these buffers overflow, transaction must abort</a:t>
            </a:r>
          </a:p>
          <a:p>
            <a:r>
              <a:rPr lang="en-US" dirty="0" smtClean="0"/>
              <a:t>Core multithreading configuration</a:t>
            </a:r>
          </a:p>
          <a:p>
            <a:pPr lvl="1"/>
            <a:r>
              <a:rPr lang="en-US" dirty="0" smtClean="0"/>
              <a:t>Each core can execute 2 threads in parallel, or one thread with twice the resources. 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SUN Rock</a:t>
            </a:r>
            <a:endParaRPr lang="en-US" dirty="0"/>
          </a:p>
        </p:txBody>
      </p:sp>
      <p:pic>
        <p:nvPicPr>
          <p:cNvPr id="5" name="Content Placeholder 4" descr="rock figure 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1107" b="-11107"/>
              <a:stretch>
                <a:fillRect/>
              </a:stretch>
            </p:blipFill>
          </mc:Choice>
          <mc:Fallback>
            <p:blipFill>
              <a:blip r:embed="rId3"/>
              <a:srcRect t="-11107" b="-11107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SUN Rock</a:t>
            </a:r>
            <a:endParaRPr lang="en-US" dirty="0"/>
          </a:p>
        </p:txBody>
      </p:sp>
      <p:pic>
        <p:nvPicPr>
          <p:cNvPr id="4" name="Content Placeholder 3" descr="rock figure 2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1107" b="-11107"/>
              <a:stretch>
                <a:fillRect/>
              </a:stretch>
            </p:blipFill>
          </mc:Choice>
          <mc:Fallback>
            <p:blipFill>
              <a:blip r:embed="rId3"/>
              <a:srcRect t="-11107" b="-11107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SUN Rock</a:t>
            </a:r>
            <a:endParaRPr lang="en-US" dirty="0"/>
          </a:p>
        </p:txBody>
      </p:sp>
      <p:pic>
        <p:nvPicPr>
          <p:cNvPr id="4" name="Content Placeholder 3" descr="rock figure 3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3551" b="-13551"/>
              <a:stretch>
                <a:fillRect/>
              </a:stretch>
            </p:blipFill>
          </mc:Choice>
          <mc:Fallback>
            <p:blipFill>
              <a:blip r:embed="rId3"/>
              <a:srcRect t="-13551" b="-13551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Clever Ways to use TM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Lock Elision</a:t>
            </a:r>
          </a:p>
          <a:p>
            <a:pPr lvl="1"/>
            <a:r>
              <a:rPr lang="en-US" dirty="0" smtClean="0"/>
              <a:t>In many data structures, accesses are contention free in the common case</a:t>
            </a:r>
          </a:p>
          <a:p>
            <a:pPr lvl="1"/>
            <a:r>
              <a:rPr lang="en-US" dirty="0" smtClean="0"/>
              <a:t>But need locks for the uncommon case where contention does occur</a:t>
            </a:r>
          </a:p>
          <a:p>
            <a:pPr lvl="1"/>
            <a:r>
              <a:rPr lang="en-US" dirty="0" smtClean="0"/>
              <a:t>For example, double ended queue</a:t>
            </a:r>
          </a:p>
          <a:p>
            <a:pPr lvl="1"/>
            <a:r>
              <a:rPr lang="en-US" dirty="0" smtClean="0"/>
              <a:t>Can replace lock with atomic section, default to lock when needed </a:t>
            </a:r>
          </a:p>
          <a:p>
            <a:pPr lvl="1"/>
            <a:r>
              <a:rPr lang="en-US" dirty="0" smtClean="0"/>
              <a:t>Allows extra parallelism in the average case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Elision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8789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 err="1" smtClean="0"/>
              <a:t>hashTable.lock</a:t>
            </a:r>
            <a:r>
              <a:rPr lang="en-US" dirty="0" smtClean="0"/>
              <a:t>()</a:t>
            </a:r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= </a:t>
            </a:r>
            <a:r>
              <a:rPr lang="en-US" dirty="0" err="1" smtClean="0"/>
              <a:t>hashTable.lookup(X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if (!</a:t>
            </a:r>
            <a:r>
              <a:rPr lang="en-US" dirty="0" err="1" smtClean="0"/>
              <a:t>var</a:t>
            </a:r>
            <a:r>
              <a:rPr lang="en-US" dirty="0" smtClean="0"/>
              <a:t>) </a:t>
            </a:r>
            <a:r>
              <a:rPr lang="en-US" dirty="0" err="1" smtClean="0"/>
              <a:t>hashTable.insert(X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err="1" smtClean="0"/>
              <a:t>hashTable.unlock</a:t>
            </a:r>
            <a:r>
              <a:rPr lang="en-US" dirty="0" smtClean="0"/>
              <a:t>();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31798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 err="1" smtClean="0"/>
              <a:t>hashTable.lock</a:t>
            </a:r>
            <a:r>
              <a:rPr lang="en-US" dirty="0" smtClean="0"/>
              <a:t>()</a:t>
            </a:r>
          </a:p>
          <a:p>
            <a:pPr>
              <a:buNone/>
            </a:pPr>
            <a:r>
              <a:rPr lang="en-US" dirty="0" err="1" smtClean="0"/>
              <a:t>var</a:t>
            </a:r>
            <a:r>
              <a:rPr lang="en-US" dirty="0" smtClean="0"/>
              <a:t> = </a:t>
            </a:r>
            <a:r>
              <a:rPr lang="en-US" dirty="0" err="1" smtClean="0"/>
              <a:t>hashTable.lookup(Y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if (!</a:t>
            </a:r>
            <a:r>
              <a:rPr lang="en-US" dirty="0" err="1" smtClean="0"/>
              <a:t>var</a:t>
            </a:r>
            <a:r>
              <a:rPr lang="en-US" dirty="0" smtClean="0"/>
              <a:t>) </a:t>
            </a:r>
            <a:r>
              <a:rPr lang="en-US" dirty="0" err="1" smtClean="0"/>
              <a:t>hashTable.insert(Y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err="1" smtClean="0"/>
              <a:t>hashTable.unlock</a:t>
            </a:r>
            <a:r>
              <a:rPr lang="en-US" dirty="0" smtClean="0"/>
              <a:t>();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89501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 smtClean="0"/>
              <a:t>atomic {</a:t>
            </a:r>
          </a:p>
          <a:p>
            <a:pPr>
              <a:buNone/>
            </a:pPr>
            <a:r>
              <a:rPr lang="en-US" dirty="0" smtClean="0"/>
              <a:t>	if (!</a:t>
            </a:r>
            <a:r>
              <a:rPr lang="en-US" dirty="0" err="1" smtClean="0"/>
              <a:t>hashTable.isUnlocked</a:t>
            </a:r>
            <a:r>
              <a:rPr lang="en-US" dirty="0" smtClean="0"/>
              <a:t>()) abort;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= </a:t>
            </a:r>
            <a:r>
              <a:rPr lang="en-US" dirty="0" err="1" smtClean="0"/>
              <a:t>hashTable.lookup(X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	if (!</a:t>
            </a:r>
            <a:r>
              <a:rPr lang="en-US" dirty="0" err="1" smtClean="0"/>
              <a:t>var</a:t>
            </a:r>
            <a:r>
              <a:rPr lang="en-US" dirty="0" smtClean="0"/>
              <a:t>) </a:t>
            </a:r>
            <a:r>
              <a:rPr lang="en-US" dirty="0" err="1" smtClean="0"/>
              <a:t>hashTable.insert(X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} </a:t>
            </a:r>
            <a:r>
              <a:rPr lang="en-US" dirty="0" err="1" smtClean="0"/>
              <a:t>orElse</a:t>
            </a:r>
            <a:r>
              <a:rPr lang="en-US" dirty="0" smtClean="0"/>
              <a:t>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489501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dirty="0" smtClean="0"/>
              <a:t>atomic {</a:t>
            </a:r>
          </a:p>
          <a:p>
            <a:r>
              <a:rPr lang="en-US" dirty="0" smtClean="0"/>
              <a:t>	if (!</a:t>
            </a:r>
            <a:r>
              <a:rPr lang="en-US" dirty="0" err="1" smtClean="0"/>
              <a:t>hashTable.isUnlocked</a:t>
            </a:r>
            <a:r>
              <a:rPr lang="en-US" dirty="0" smtClean="0"/>
              <a:t>()) abort;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= </a:t>
            </a:r>
            <a:r>
              <a:rPr lang="en-US" dirty="0" err="1" smtClean="0"/>
              <a:t>hashTable.lookup(X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	if (!</a:t>
            </a:r>
            <a:r>
              <a:rPr lang="en-US" dirty="0" err="1" smtClean="0"/>
              <a:t>var</a:t>
            </a:r>
            <a:r>
              <a:rPr lang="en-US" dirty="0" smtClean="0"/>
              <a:t>) </a:t>
            </a:r>
            <a:r>
              <a:rPr lang="en-US" dirty="0" err="1" smtClean="0"/>
              <a:t>hashTable.insert(X</a:t>
            </a:r>
            <a:r>
              <a:rPr lang="en-US" dirty="0" smtClean="0"/>
              <a:t>);</a:t>
            </a:r>
          </a:p>
          <a:p>
            <a:pPr>
              <a:buNone/>
            </a:pPr>
            <a:r>
              <a:rPr lang="en-US" dirty="0" smtClean="0"/>
              <a:t>} </a:t>
            </a:r>
            <a:r>
              <a:rPr lang="en-US" dirty="0" err="1" smtClean="0"/>
              <a:t>orElse</a:t>
            </a:r>
            <a:r>
              <a:rPr lang="en-US" dirty="0" smtClean="0"/>
              <a:t> 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19383" y="4380130"/>
            <a:ext cx="183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 Execution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Kumar (Intel)</a:t>
            </a:r>
            <a:endParaRPr lang="en-US" dirty="0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vs. Software TM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3963988" cy="34290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sz="2400" u="sng" dirty="0">
                <a:solidFill>
                  <a:schemeClr val="tx2"/>
                </a:solidFill>
              </a:rPr>
              <a:t>Hardware Approach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</a:rPr>
              <a:t>Low overhead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Buffers transactional state in Cache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</a:rPr>
              <a:t>More concurrency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Cache-line granularity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Bounded resource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143000"/>
            <a:ext cx="3963987" cy="33528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charset="2"/>
              <a:buNone/>
            </a:pPr>
            <a:r>
              <a:rPr lang="en-US" sz="2400" u="sng" dirty="0">
                <a:solidFill>
                  <a:schemeClr val="tx2"/>
                </a:solidFill>
              </a:rPr>
              <a:t>Software Approach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High overhead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Uses Object copying to keep transactional state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Less Concurrency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Object granularity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8000"/>
                </a:solidFill>
              </a:rPr>
              <a:t>No resource limits</a:t>
            </a:r>
            <a:endParaRPr lang="en-US" sz="2400" dirty="0" smtClean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en-US" sz="2000" dirty="0"/>
          </a:p>
        </p:txBody>
      </p:sp>
      <p:sp>
        <p:nvSpPr>
          <p:cNvPr id="194565" name="Line 5"/>
          <p:cNvSpPr>
            <a:spLocks noChangeShapeType="1"/>
          </p:cNvSpPr>
          <p:nvPr/>
        </p:nvSpPr>
        <p:spPr bwMode="auto">
          <a:xfrm flipH="1" flipV="1">
            <a:off x="4538663" y="1219200"/>
            <a:ext cx="33337" cy="4206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609600" y="4572000"/>
            <a:ext cx="36576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FF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2400" u="sng" dirty="0">
                <a:solidFill>
                  <a:schemeClr val="tx2"/>
                </a:solidFill>
              </a:rPr>
              <a:t>Useful BUT Limited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953000" y="4572000"/>
            <a:ext cx="36576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FF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2400" u="sng" dirty="0">
                <a:solidFill>
                  <a:schemeClr val="tx2"/>
                </a:solidFill>
              </a:rPr>
              <a:t>Useful BUT Limited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3" grpId="0" build="p"/>
      <p:bldP spid="194564" grpId="0" build="p"/>
      <p:bldP spid="194566" grpId="0" animBg="1"/>
      <p:bldP spid="19456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Privatization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04704" y="1619745"/>
            <a:ext cx="303355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atomic {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= </a:t>
            </a:r>
            <a:r>
              <a:rPr lang="en-US" dirty="0" err="1" smtClean="0"/>
              <a:t>getWorkUnit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do_long_compution(var</a:t>
            </a:r>
            <a:r>
              <a:rPr lang="en-US" dirty="0" smtClean="0"/>
              <a:t>);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r>
              <a:rPr lang="en-US" dirty="0" smtClean="0"/>
              <a:t>		VS</a:t>
            </a:r>
          </a:p>
          <a:p>
            <a:endParaRPr lang="en-US" dirty="0" smtClean="0"/>
          </a:p>
          <a:p>
            <a:r>
              <a:rPr lang="en-US" dirty="0" smtClean="0"/>
              <a:t>atomic {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var</a:t>
            </a:r>
            <a:r>
              <a:rPr lang="en-US" dirty="0" smtClean="0"/>
              <a:t> = </a:t>
            </a:r>
            <a:r>
              <a:rPr lang="en-US" dirty="0" err="1" smtClean="0"/>
              <a:t>getWorkUnit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}</a:t>
            </a:r>
          </a:p>
          <a:p>
            <a:r>
              <a:rPr lang="en-US" dirty="0" err="1" smtClean="0"/>
              <a:t>do_long_compution(var</a:t>
            </a:r>
            <a:r>
              <a:rPr lang="en-US" dirty="0" smtClean="0"/>
              <a:t>);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2387" y="5533049"/>
            <a:ext cx="6423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this may only work correctly in </a:t>
            </a:r>
            <a:r>
              <a:rPr lang="en-US" dirty="0" err="1" smtClean="0"/>
              <a:t>STMs</a:t>
            </a:r>
            <a:r>
              <a:rPr lang="en-US" dirty="0" smtClean="0"/>
              <a:t> that support strong </a:t>
            </a:r>
          </a:p>
          <a:p>
            <a:r>
              <a:rPr lang="en-US" dirty="0" smtClean="0"/>
              <a:t>isolation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Deferral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9358" y="1273857"/>
            <a:ext cx="8112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atomic {</a:t>
            </a:r>
          </a:p>
          <a:p>
            <a:r>
              <a:rPr lang="en-US" dirty="0" smtClean="0"/>
              <a:t>  	</a:t>
            </a:r>
            <a:r>
              <a:rPr lang="en-US" dirty="0" err="1" smtClean="0"/>
              <a:t>do_lots_of_work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	</a:t>
            </a:r>
            <a:r>
              <a:rPr lang="en-US" dirty="0" err="1" smtClean="0"/>
              <a:t>update_global_statistics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}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Deferral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9358" y="1273857"/>
            <a:ext cx="8112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atomic {</a:t>
            </a:r>
          </a:p>
          <a:p>
            <a:r>
              <a:rPr lang="en-US" dirty="0" smtClean="0"/>
              <a:t>  	</a:t>
            </a:r>
            <a:r>
              <a:rPr lang="en-US" dirty="0" err="1" smtClean="0"/>
              <a:t>do_lots_of_work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	</a:t>
            </a:r>
            <a:r>
              <a:rPr lang="en-US" dirty="0" err="1" smtClean="0"/>
              <a:t>update_global_statistics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}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6250" y="2391464"/>
            <a:ext cx="81121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atomic {</a:t>
            </a:r>
          </a:p>
          <a:p>
            <a:r>
              <a:rPr lang="en-US" dirty="0" smtClean="0"/>
              <a:t>  	</a:t>
            </a:r>
            <a:r>
              <a:rPr lang="en-US" dirty="0" err="1" smtClean="0"/>
              <a:t>do_lots_of_work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	 atomic open {</a:t>
            </a:r>
          </a:p>
          <a:p>
            <a:r>
              <a:rPr lang="en-US" dirty="0" smtClean="0"/>
              <a:t>  		</a:t>
            </a:r>
            <a:r>
              <a:rPr lang="en-US" dirty="0" err="1" smtClean="0"/>
              <a:t>update_global_statistics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	}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Deferral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9358" y="1273857"/>
            <a:ext cx="8112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atomic {</a:t>
            </a:r>
          </a:p>
          <a:p>
            <a:r>
              <a:rPr lang="en-US" dirty="0" smtClean="0"/>
              <a:t>  	</a:t>
            </a:r>
            <a:r>
              <a:rPr lang="en-US" dirty="0" err="1" smtClean="0"/>
              <a:t>do_lots_of_work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	</a:t>
            </a:r>
            <a:r>
              <a:rPr lang="en-US" dirty="0" err="1" smtClean="0"/>
              <a:t>update_global_statistics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}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9358" y="4272677"/>
            <a:ext cx="81121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atomic {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do_lots_of_work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queue_up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update_local_statistics</a:t>
            </a:r>
            <a:r>
              <a:rPr lang="en-US" dirty="0" smtClean="0"/>
              <a:t>(); //effectively serializes transactions</a:t>
            </a:r>
          </a:p>
          <a:p>
            <a:r>
              <a:rPr lang="en-US" dirty="0" smtClean="0"/>
              <a:t>}</a:t>
            </a:r>
          </a:p>
          <a:p>
            <a:r>
              <a:rPr lang="en-US" dirty="0" smtClean="0"/>
              <a:t>atomic{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update_global_statististics_using_local_statistics</a:t>
            </a:r>
            <a:r>
              <a:rPr lang="en-US" dirty="0" smtClean="0"/>
              <a:t>()</a:t>
            </a:r>
          </a:p>
          <a:p>
            <a:r>
              <a:rPr lang="en-US" dirty="0" smtClean="0"/>
              <a:t>}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6250" y="2391464"/>
            <a:ext cx="81121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atomic {</a:t>
            </a:r>
          </a:p>
          <a:p>
            <a:r>
              <a:rPr lang="en-US" dirty="0" smtClean="0"/>
              <a:t>  	</a:t>
            </a:r>
            <a:r>
              <a:rPr lang="en-US" dirty="0" err="1" smtClean="0"/>
              <a:t>do_lots_of_work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	 atomic open {</a:t>
            </a:r>
          </a:p>
          <a:p>
            <a:r>
              <a:rPr lang="en-US" dirty="0" smtClean="0"/>
              <a:t>  		</a:t>
            </a:r>
            <a:r>
              <a:rPr lang="en-US" dirty="0" err="1" smtClean="0"/>
              <a:t>update_global_statistics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	}</a:t>
            </a:r>
          </a:p>
          <a:p>
            <a:r>
              <a:rPr lang="en-US" dirty="0" smtClean="0"/>
              <a:t>}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} commit </a:t>
            </a:r>
            <a:r>
              <a:rPr lang="en-US" dirty="0" err="1" smtClean="0"/>
              <a:t>transaction(talk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Chi Cao Minh, Martin </a:t>
            </a:r>
            <a:r>
              <a:rPr lang="en-US" dirty="0" err="1" smtClean="0"/>
              <a:t>Trautmann</a:t>
            </a:r>
            <a:r>
              <a:rPr lang="en-US" dirty="0" smtClean="0"/>
              <a:t>, </a:t>
            </a:r>
            <a:r>
              <a:rPr lang="en-US" dirty="0" err="1" smtClean="0"/>
              <a:t>JaeWoong</a:t>
            </a:r>
            <a:r>
              <a:rPr lang="en-US" dirty="0" smtClean="0"/>
              <a:t> Chung, Austen McDonald, Nathan Bronson, Jared Casper, Christos </a:t>
            </a:r>
            <a:r>
              <a:rPr lang="en-US" dirty="0" err="1" smtClean="0"/>
              <a:t>Kozyrakis</a:t>
            </a:r>
            <a:r>
              <a:rPr lang="en-US" dirty="0" smtClean="0"/>
              <a:t>, and </a:t>
            </a:r>
            <a:r>
              <a:rPr lang="en-US" dirty="0" err="1" smtClean="0"/>
              <a:t>Kunle</a:t>
            </a:r>
            <a:r>
              <a:rPr lang="en-US" dirty="0" smtClean="0"/>
              <a:t> </a:t>
            </a:r>
            <a:r>
              <a:rPr lang="en-US" dirty="0" err="1" smtClean="0"/>
              <a:t>Olukotun</a:t>
            </a:r>
            <a:r>
              <a:rPr lang="en-US" dirty="0" smtClean="0"/>
              <a:t>. 2007. </a:t>
            </a:r>
            <a:r>
              <a:rPr lang="en-US" b="1" dirty="0" smtClean="0"/>
              <a:t>An effective hybrid transactional memory system with strong isolation guarantees</a:t>
            </a:r>
            <a:r>
              <a:rPr lang="en-US" dirty="0" smtClean="0"/>
              <a:t>. </a:t>
            </a:r>
            <a:r>
              <a:rPr lang="en-US" i="1" dirty="0" smtClean="0"/>
              <a:t>SIGARCH </a:t>
            </a:r>
            <a:r>
              <a:rPr lang="en-US" i="1" dirty="0" err="1" smtClean="0"/>
              <a:t>Comput</a:t>
            </a:r>
            <a:r>
              <a:rPr lang="en-US" i="1" dirty="0" smtClean="0"/>
              <a:t>. Archit. News</a:t>
            </a:r>
            <a:r>
              <a:rPr lang="en-US" dirty="0" smtClean="0"/>
              <a:t> 35, 2 (June 2007), 69-80. DOI=10.1145/1273440.1250673 http://doi.acm.org/10.1145/1273440.1250673 </a:t>
            </a:r>
          </a:p>
          <a:p>
            <a:r>
              <a:rPr lang="en-US" dirty="0" err="1" smtClean="0"/>
              <a:t>Bratin</a:t>
            </a:r>
            <a:r>
              <a:rPr lang="en-US" dirty="0" smtClean="0"/>
              <a:t> </a:t>
            </a:r>
            <a:r>
              <a:rPr lang="en-US" dirty="0" err="1" smtClean="0"/>
              <a:t>Saha</a:t>
            </a:r>
            <a:r>
              <a:rPr lang="en-US" dirty="0" smtClean="0"/>
              <a:t>, Ali-Reza </a:t>
            </a:r>
            <a:r>
              <a:rPr lang="en-US" dirty="0" err="1" smtClean="0"/>
              <a:t>Adl-Tabatabai</a:t>
            </a:r>
            <a:r>
              <a:rPr lang="en-US" dirty="0" smtClean="0"/>
              <a:t>, and Quinn Jacobson. 2006. </a:t>
            </a:r>
            <a:r>
              <a:rPr lang="en-US" b="1" dirty="0" smtClean="0"/>
              <a:t>Architectural Support for Software Transactional Memory.</a:t>
            </a:r>
            <a:r>
              <a:rPr lang="en-US" dirty="0" smtClean="0"/>
              <a:t> In </a:t>
            </a:r>
            <a:r>
              <a:rPr lang="en-US" i="1" dirty="0" smtClean="0"/>
              <a:t>Proceedings of the 39th Annual IEEE/ACM International Symposium on </a:t>
            </a:r>
            <a:r>
              <a:rPr lang="en-US" i="1" dirty="0" err="1" smtClean="0"/>
              <a:t>Microarchitecture</a:t>
            </a:r>
            <a:r>
              <a:rPr lang="en-US" dirty="0" smtClean="0"/>
              <a:t> (MICRO 39). IEEE Computer Society, Washington, DC, USA, 185-196. DOI=10.1109/MICRO.2006.9 http://dx.doi.org/10.1109/MICRO.2006.9 </a:t>
            </a:r>
          </a:p>
          <a:p>
            <a:r>
              <a:rPr lang="en-US" dirty="0" smtClean="0"/>
              <a:t>Dave Dice, </a:t>
            </a:r>
            <a:r>
              <a:rPr lang="en-US" dirty="0" err="1" smtClean="0"/>
              <a:t>Yossi</a:t>
            </a:r>
            <a:r>
              <a:rPr lang="en-US" dirty="0" smtClean="0"/>
              <a:t> Lev, Mark </a:t>
            </a:r>
            <a:r>
              <a:rPr lang="en-US" dirty="0" err="1" smtClean="0"/>
              <a:t>Moir</a:t>
            </a:r>
            <a:r>
              <a:rPr lang="en-US" dirty="0" smtClean="0"/>
              <a:t>, and Daniel Nussbaum. 2009. </a:t>
            </a:r>
            <a:r>
              <a:rPr lang="en-US" b="1" dirty="0" smtClean="0"/>
              <a:t>Early experience with a commercial hardware transactional memory implementation</a:t>
            </a:r>
            <a:r>
              <a:rPr lang="en-US" dirty="0" smtClean="0"/>
              <a:t>. In </a:t>
            </a:r>
            <a:r>
              <a:rPr lang="en-US" i="1" dirty="0" smtClean="0"/>
              <a:t>Proceeding of the 14th international conference on Architectural support for programming languages and operating systems</a:t>
            </a:r>
            <a:r>
              <a:rPr lang="en-US" dirty="0" smtClean="0"/>
              <a:t> (ASPLOS '09). ACM, New York, NY, USA, 157-168. DOI=10.1145/1508244.1508263 http://doi.acm.org/10.1145/1508244.1508263 </a:t>
            </a:r>
          </a:p>
          <a:p>
            <a:r>
              <a:rPr lang="en-US" dirty="0" smtClean="0"/>
              <a:t>Dan Grossman. 2007. The transactional memory / garbage collection analogy. </a:t>
            </a:r>
            <a:r>
              <a:rPr lang="en-US" i="1" dirty="0" smtClean="0"/>
              <a:t>SIGPLAN Not.</a:t>
            </a:r>
            <a:r>
              <a:rPr lang="en-US" dirty="0" smtClean="0"/>
              <a:t> 42, 10 (October 2007), 695-706. DOI=10.1145/1297105.1297080 http://doi.acm.org/10.1145/1297105.1297080 </a:t>
            </a:r>
            <a:endParaRPr lang="en-US" dirty="0" smtClean="0"/>
          </a:p>
          <a:p>
            <a:endParaRPr lang="en-US" i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4923" dirty="0" smtClean="0"/>
              <a:t>Milo Martin, Colin Blundell, and E. Lewis. 2006. </a:t>
            </a:r>
            <a:r>
              <a:rPr lang="en-US" sz="4923" b="1" dirty="0" smtClean="0"/>
              <a:t>Subtleties of Transactional Memory Atomicity Semantics</a:t>
            </a:r>
            <a:r>
              <a:rPr lang="en-US" sz="4923" dirty="0" smtClean="0"/>
              <a:t>. </a:t>
            </a:r>
            <a:r>
              <a:rPr lang="en-US" sz="4923" i="1" dirty="0" smtClean="0"/>
              <a:t>IEEE </a:t>
            </a:r>
            <a:r>
              <a:rPr lang="en-US" sz="4923" i="1" dirty="0" err="1" smtClean="0"/>
              <a:t>Comput</a:t>
            </a:r>
            <a:r>
              <a:rPr lang="en-US" sz="4923" i="1" dirty="0" smtClean="0"/>
              <a:t>. Archit. </a:t>
            </a:r>
            <a:r>
              <a:rPr lang="en-US" sz="4923" i="1" dirty="0" err="1" smtClean="0"/>
              <a:t>Lett</a:t>
            </a:r>
            <a:r>
              <a:rPr lang="en-US" sz="4923" i="1" dirty="0" smtClean="0"/>
              <a:t>.</a:t>
            </a:r>
            <a:r>
              <a:rPr lang="en-US" sz="4923" dirty="0" smtClean="0"/>
              <a:t> 5, 2 (July 2006), 17-. DOI=10.1109/L-CA.2006.18 http://dx.doi.org/10.1109/L-CA.2006.18 </a:t>
            </a:r>
          </a:p>
          <a:p>
            <a:r>
              <a:rPr lang="en-US" sz="4923" dirty="0" smtClean="0"/>
              <a:t>Dave Dice ,  </a:t>
            </a:r>
            <a:r>
              <a:rPr lang="en-US" sz="4923" dirty="0" err="1" smtClean="0"/>
              <a:t>Ori</a:t>
            </a:r>
            <a:r>
              <a:rPr lang="en-US" sz="4923" dirty="0" smtClean="0"/>
              <a:t> </a:t>
            </a:r>
            <a:r>
              <a:rPr lang="en-US" sz="4923" dirty="0" err="1" smtClean="0"/>
              <a:t>Shalev</a:t>
            </a:r>
            <a:r>
              <a:rPr lang="en-US" sz="4923" dirty="0" smtClean="0"/>
              <a:t> ,  </a:t>
            </a:r>
            <a:r>
              <a:rPr lang="en-US" sz="4923" dirty="0" err="1" smtClean="0"/>
              <a:t>Nir</a:t>
            </a:r>
            <a:r>
              <a:rPr lang="en-US" sz="4923" dirty="0" smtClean="0"/>
              <a:t> </a:t>
            </a:r>
            <a:r>
              <a:rPr lang="en-US" sz="4923" dirty="0" err="1" smtClean="0"/>
              <a:t>Shavit</a:t>
            </a:r>
            <a:r>
              <a:rPr lang="en-US" sz="4923" dirty="0" smtClean="0"/>
              <a:t> </a:t>
            </a:r>
            <a:r>
              <a:rPr lang="en-US" sz="4923" b="1" dirty="0" smtClean="0"/>
              <a:t>Transactional Locking II (2006) </a:t>
            </a:r>
            <a:r>
              <a:rPr lang="en-US" sz="4923" dirty="0" smtClean="0"/>
              <a:t>In Proc. of the 20th Intl. </a:t>
            </a:r>
            <a:r>
              <a:rPr lang="en-US" sz="4923" dirty="0" err="1" smtClean="0"/>
              <a:t>Symp</a:t>
            </a:r>
            <a:r>
              <a:rPr lang="en-US" sz="4923" dirty="0" smtClean="0"/>
              <a:t>. on Distributed Computing </a:t>
            </a:r>
          </a:p>
          <a:p>
            <a:r>
              <a:rPr lang="en-US" sz="4923" dirty="0" smtClean="0"/>
              <a:t>Lance Hammond, Vicky Wong, Mike Chen, Brian D. </a:t>
            </a:r>
            <a:r>
              <a:rPr lang="en-US" sz="4923" dirty="0" err="1" smtClean="0"/>
              <a:t>Carlstrom</a:t>
            </a:r>
            <a:r>
              <a:rPr lang="en-US" sz="4923" dirty="0" smtClean="0"/>
              <a:t>, John D. Davis, Ben Hertzberg, </a:t>
            </a:r>
            <a:r>
              <a:rPr lang="en-US" sz="4923" dirty="0" err="1" smtClean="0"/>
              <a:t>Manohar</a:t>
            </a:r>
            <a:r>
              <a:rPr lang="en-US" sz="4923" dirty="0" smtClean="0"/>
              <a:t> K. </a:t>
            </a:r>
            <a:r>
              <a:rPr lang="en-US" sz="4923" dirty="0" err="1" smtClean="0"/>
              <a:t>Prabhu</a:t>
            </a:r>
            <a:r>
              <a:rPr lang="en-US" sz="4923" dirty="0" smtClean="0"/>
              <a:t>, </a:t>
            </a:r>
            <a:r>
              <a:rPr lang="en-US" sz="4923" dirty="0" err="1" smtClean="0"/>
              <a:t>Honggo</a:t>
            </a:r>
            <a:r>
              <a:rPr lang="en-US" sz="4923" dirty="0" smtClean="0"/>
              <a:t> </a:t>
            </a:r>
            <a:r>
              <a:rPr lang="en-US" sz="4923" dirty="0" err="1" smtClean="0"/>
              <a:t>Wijaya</a:t>
            </a:r>
            <a:r>
              <a:rPr lang="en-US" sz="4923" dirty="0" smtClean="0"/>
              <a:t>, Christos </a:t>
            </a:r>
            <a:r>
              <a:rPr lang="en-US" sz="4923" dirty="0" err="1" smtClean="0"/>
              <a:t>Kozyrakis</a:t>
            </a:r>
            <a:r>
              <a:rPr lang="en-US" sz="4923" dirty="0" smtClean="0"/>
              <a:t>, and </a:t>
            </a:r>
            <a:r>
              <a:rPr lang="en-US" sz="4923" dirty="0" err="1" smtClean="0"/>
              <a:t>Kunle</a:t>
            </a:r>
            <a:r>
              <a:rPr lang="en-US" sz="4923" dirty="0" smtClean="0"/>
              <a:t> </a:t>
            </a:r>
            <a:r>
              <a:rPr lang="en-US" sz="4923" dirty="0" err="1" smtClean="0"/>
              <a:t>Olukotun</a:t>
            </a:r>
            <a:r>
              <a:rPr lang="en-US" sz="4923" dirty="0" smtClean="0"/>
              <a:t>. 2004. </a:t>
            </a:r>
            <a:r>
              <a:rPr lang="en-US" sz="4923" b="1" dirty="0" smtClean="0"/>
              <a:t>Transactional Memory Coherence and Consistency</a:t>
            </a:r>
            <a:r>
              <a:rPr lang="en-US" sz="4923" dirty="0" smtClean="0"/>
              <a:t>. In </a:t>
            </a:r>
            <a:r>
              <a:rPr lang="en-US" sz="4923" i="1" dirty="0" smtClean="0"/>
              <a:t>Proceedings of the 31st annual international symposium on Computer architecture</a:t>
            </a:r>
            <a:r>
              <a:rPr lang="en-US" sz="4923" dirty="0" smtClean="0"/>
              <a:t> (ISCA '04). IEEE Computer Society, Washington, DC, USA, 102-. </a:t>
            </a:r>
          </a:p>
          <a:p>
            <a:r>
              <a:rPr lang="en-US" sz="4923" b="1" i="1" dirty="0" smtClean="0">
                <a:hlinkClick r:id="rId2"/>
              </a:rPr>
              <a:t>Rock</a:t>
            </a:r>
            <a:r>
              <a:rPr lang="en-US" sz="4923" b="1" dirty="0" smtClean="0">
                <a:hlinkClick r:id="rId2"/>
              </a:rPr>
              <a:t>: A SPARC CMT Processor</a:t>
            </a:r>
            <a:r>
              <a:rPr lang="en-US" sz="4923" b="1" dirty="0" smtClean="0"/>
              <a:t> </a:t>
            </a:r>
            <a:r>
              <a:rPr lang="en-US" sz="4923" i="1" dirty="0" smtClean="0">
                <a:hlinkClick r:id="rId2"/>
              </a:rPr>
              <a:t>www.</a:t>
            </a:r>
            <a:r>
              <a:rPr lang="en-US" sz="4923" b="1" i="1" dirty="0" smtClean="0">
                <a:hlinkClick r:id="rId2"/>
              </a:rPr>
              <a:t>hotchips</a:t>
            </a:r>
            <a:r>
              <a:rPr lang="en-US" sz="4923" i="1" dirty="0" smtClean="0">
                <a:hlinkClick r:id="rId2"/>
              </a:rPr>
              <a:t>.org/archives/hc20/3_Tues/HC20.26.931.pdf</a:t>
            </a:r>
            <a:endParaRPr lang="en-US" sz="4923" i="1" dirty="0" smtClean="0"/>
          </a:p>
          <a:p>
            <a:r>
              <a:rPr lang="en-US" sz="4923" dirty="0" smtClean="0"/>
              <a:t>Peter </a:t>
            </a:r>
            <a:r>
              <a:rPr lang="en-US" sz="4923" dirty="0" err="1" smtClean="0"/>
              <a:t>Damron</a:t>
            </a:r>
            <a:r>
              <a:rPr lang="en-US" sz="4923" dirty="0" smtClean="0"/>
              <a:t>, Alexandra </a:t>
            </a:r>
            <a:r>
              <a:rPr lang="en-US" sz="4923" dirty="0" err="1" smtClean="0"/>
              <a:t>Fedorova</a:t>
            </a:r>
            <a:r>
              <a:rPr lang="en-US" sz="4923" dirty="0" smtClean="0"/>
              <a:t>, </a:t>
            </a:r>
            <a:r>
              <a:rPr lang="en-US" sz="4923" dirty="0" err="1" smtClean="0"/>
              <a:t>Yossi</a:t>
            </a:r>
            <a:r>
              <a:rPr lang="en-US" sz="4923" dirty="0" smtClean="0"/>
              <a:t> Lev, Victor </a:t>
            </a:r>
            <a:r>
              <a:rPr lang="en-US" sz="4923" dirty="0" err="1" smtClean="0"/>
              <a:t>Luchangco</a:t>
            </a:r>
            <a:r>
              <a:rPr lang="en-US" sz="4923" dirty="0" smtClean="0"/>
              <a:t>, Mark </a:t>
            </a:r>
            <a:r>
              <a:rPr lang="en-US" sz="4923" dirty="0" err="1" smtClean="0"/>
              <a:t>Moir</a:t>
            </a:r>
            <a:r>
              <a:rPr lang="en-US" sz="4923" dirty="0" smtClean="0"/>
              <a:t>, and Daniel Nussbaum. 2006. </a:t>
            </a:r>
            <a:r>
              <a:rPr lang="en-US" sz="4923" b="1" dirty="0" smtClean="0"/>
              <a:t>Hybrid transactional memory</a:t>
            </a:r>
            <a:r>
              <a:rPr lang="en-US" sz="4923" dirty="0" smtClean="0"/>
              <a:t>. </a:t>
            </a:r>
            <a:r>
              <a:rPr lang="en-US" sz="4923" i="1" dirty="0" smtClean="0"/>
              <a:t>SIGOPS </a:t>
            </a:r>
            <a:r>
              <a:rPr lang="en-US" sz="4923" i="1" dirty="0" err="1" smtClean="0"/>
              <a:t>Oper</a:t>
            </a:r>
            <a:r>
              <a:rPr lang="en-US" sz="4923" i="1" dirty="0" smtClean="0"/>
              <a:t>. Syst. Rev.</a:t>
            </a:r>
            <a:r>
              <a:rPr lang="en-US" sz="4923" dirty="0" smtClean="0"/>
              <a:t> 40, 5 (October 2006), 336-346. DOI=10.1145/1168917.1168900 </a:t>
            </a:r>
            <a:r>
              <a:rPr lang="en-US" sz="4923" dirty="0" smtClean="0">
                <a:hlinkClick r:id="rId3"/>
              </a:rPr>
              <a:t>http://doi.acm.org/10.1145/1168917.1168900</a:t>
            </a:r>
            <a:r>
              <a:rPr lang="en-US" sz="4923" dirty="0" smtClean="0"/>
              <a:t> </a:t>
            </a:r>
          </a:p>
          <a:p>
            <a:r>
              <a:rPr lang="en-US" sz="4923" dirty="0" smtClean="0"/>
              <a:t>Tatiana </a:t>
            </a:r>
            <a:r>
              <a:rPr lang="en-US" sz="4923" dirty="0" err="1" smtClean="0"/>
              <a:t>Shpeisman</a:t>
            </a:r>
            <a:r>
              <a:rPr lang="en-US" sz="4923" dirty="0" smtClean="0"/>
              <a:t>, Vijay </a:t>
            </a:r>
            <a:r>
              <a:rPr lang="en-US" sz="4923" dirty="0" err="1" smtClean="0"/>
              <a:t>Menon</a:t>
            </a:r>
            <a:r>
              <a:rPr lang="en-US" sz="4923" dirty="0" smtClean="0"/>
              <a:t>, Ali-Reza </a:t>
            </a:r>
            <a:r>
              <a:rPr lang="en-US" sz="4923" dirty="0" err="1" smtClean="0"/>
              <a:t>Adl-Tabatabai</a:t>
            </a:r>
            <a:r>
              <a:rPr lang="en-US" sz="4923" dirty="0" smtClean="0"/>
              <a:t>, Steven </a:t>
            </a:r>
            <a:r>
              <a:rPr lang="en-US" sz="4923" dirty="0" err="1" smtClean="0"/>
              <a:t>Balensiefer</a:t>
            </a:r>
            <a:r>
              <a:rPr lang="en-US" sz="4923" dirty="0" smtClean="0"/>
              <a:t>, Dan Grossman, Richard L. Hudson, Katherine F. Moore, and </a:t>
            </a:r>
            <a:r>
              <a:rPr lang="en-US" sz="4923" dirty="0" err="1" smtClean="0"/>
              <a:t>Bratin</a:t>
            </a:r>
            <a:r>
              <a:rPr lang="en-US" sz="4923" dirty="0" smtClean="0"/>
              <a:t> </a:t>
            </a:r>
            <a:r>
              <a:rPr lang="en-US" sz="4923" dirty="0" err="1" smtClean="0"/>
              <a:t>Saha</a:t>
            </a:r>
            <a:r>
              <a:rPr lang="en-US" sz="4923" dirty="0" smtClean="0"/>
              <a:t>. 2007. </a:t>
            </a:r>
            <a:r>
              <a:rPr lang="en-US" sz="4923" b="1" dirty="0" smtClean="0"/>
              <a:t>Enforcing isolation and ordering in STM</a:t>
            </a:r>
            <a:r>
              <a:rPr lang="en-US" sz="4923" dirty="0" smtClean="0"/>
              <a:t>. </a:t>
            </a:r>
            <a:r>
              <a:rPr lang="en-US" sz="4923" i="1" dirty="0" smtClean="0"/>
              <a:t>SIGPLAN Not.</a:t>
            </a:r>
            <a:r>
              <a:rPr lang="en-US" sz="4923" dirty="0" smtClean="0"/>
              <a:t> 42, 6 (June 2007), 78-88. DOI=10.1145/1273442.1250744 http://doi.acm.org/10.1145/1273442.1250744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Transactional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Transactional memory implementations require tracking read / write sets</a:t>
            </a:r>
          </a:p>
          <a:p>
            <a:r>
              <a:rPr lang="en-US" dirty="0" smtClean="0"/>
              <a:t>Need to know whether other cores have accessed data we are using</a:t>
            </a:r>
          </a:p>
          <a:p>
            <a:r>
              <a:rPr lang="en-US" dirty="0" smtClean="0"/>
              <a:t>Expensive in software</a:t>
            </a:r>
          </a:p>
          <a:p>
            <a:pPr lvl="1"/>
            <a:r>
              <a:rPr lang="en-US" dirty="0" smtClean="0"/>
              <a:t>Have to maintain logs / version ID in memory</a:t>
            </a:r>
          </a:p>
          <a:p>
            <a:pPr lvl="1"/>
            <a:r>
              <a:rPr lang="en-US" dirty="0" smtClean="0"/>
              <a:t>Every read / write turns into several instructions</a:t>
            </a:r>
          </a:p>
          <a:p>
            <a:pPr lvl="1"/>
            <a:r>
              <a:rPr lang="en-US" dirty="0" smtClean="0"/>
              <a:t>These instructions are inherently concurrent with the actual accesses, but STM does them in series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Transactional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Idea: Track read / write sets in Hardware</a:t>
            </a:r>
          </a:p>
          <a:p>
            <a:pPr lvl="1"/>
            <a:r>
              <a:rPr lang="en-US" dirty="0" smtClean="0"/>
              <a:t>Unlike Hardware Accelerated TM, handle commit / rollback in hardware as well</a:t>
            </a:r>
          </a:p>
          <a:p>
            <a:r>
              <a:rPr lang="en-US" dirty="0" smtClean="0"/>
              <a:t>Cache coherent hardware already manages much of this</a:t>
            </a:r>
          </a:p>
          <a:p>
            <a:r>
              <a:rPr lang="en-US" dirty="0" smtClean="0"/>
              <a:t>Basic idea: map storage to cache</a:t>
            </a:r>
          </a:p>
          <a:p>
            <a:r>
              <a:rPr lang="en-US" dirty="0" smtClean="0"/>
              <a:t>HTM is basically a smarter cache</a:t>
            </a:r>
          </a:p>
          <a:p>
            <a:pPr lvl="1"/>
            <a:r>
              <a:rPr lang="en-US" dirty="0" smtClean="0"/>
              <a:t>Plus potentially some other storage buffers etc</a:t>
            </a:r>
          </a:p>
          <a:p>
            <a:r>
              <a:rPr lang="en-US" dirty="0" smtClean="0"/>
              <a:t>Can support many different TM paradigms</a:t>
            </a:r>
          </a:p>
          <a:p>
            <a:pPr lvl="1"/>
            <a:r>
              <a:rPr lang="en-US" dirty="0" smtClean="0"/>
              <a:t>Eager, lazy</a:t>
            </a:r>
          </a:p>
          <a:p>
            <a:pPr lvl="1"/>
            <a:r>
              <a:rPr lang="en-US" dirty="0" smtClean="0"/>
              <a:t>optimistic, pessimistic</a:t>
            </a:r>
          </a:p>
          <a:p>
            <a:r>
              <a:rPr lang="en-US" dirty="0" smtClean="0"/>
              <a:t>	Default seems to be Lazy, pessimistic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 – 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hardware already exists</a:t>
            </a:r>
          </a:p>
          <a:p>
            <a:r>
              <a:rPr lang="en-US" dirty="0" smtClean="0"/>
              <a:t>Only small modification to cache needed</a:t>
            </a:r>
          </a:p>
        </p:txBody>
      </p:sp>
      <p:sp>
        <p:nvSpPr>
          <p:cNvPr id="84" name="AutoShape 5"/>
          <p:cNvSpPr>
            <a:spLocks noChangeArrowheads="1"/>
          </p:cNvSpPr>
          <p:nvPr/>
        </p:nvSpPr>
        <p:spPr bwMode="auto">
          <a:xfrm>
            <a:off x="2209800" y="2747270"/>
            <a:ext cx="4191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Core</a:t>
            </a:r>
          </a:p>
        </p:txBody>
      </p:sp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1905000" y="3585470"/>
            <a:ext cx="11620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/>
              <a:t>Regular</a:t>
            </a:r>
          </a:p>
          <a:p>
            <a:pPr algn="r"/>
            <a:r>
              <a:rPr lang="en-US" dirty="0"/>
              <a:t>Accesses</a:t>
            </a:r>
          </a:p>
        </p:txBody>
      </p:sp>
      <p:sp>
        <p:nvSpPr>
          <p:cNvPr id="86" name="Line 16"/>
          <p:cNvSpPr>
            <a:spLocks noChangeShapeType="1"/>
          </p:cNvSpPr>
          <p:nvPr/>
        </p:nvSpPr>
        <p:spPr bwMode="auto">
          <a:xfrm flipH="1">
            <a:off x="3124200" y="320447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14"/>
          <p:cNvSpPr>
            <a:spLocks noChangeArrowheads="1"/>
          </p:cNvSpPr>
          <p:nvPr/>
        </p:nvSpPr>
        <p:spPr bwMode="auto">
          <a:xfrm>
            <a:off x="2133600" y="5109470"/>
            <a:ext cx="1585913" cy="1295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0" name="Rectangle 30"/>
          <p:cNvSpPr>
            <a:spLocks noChangeArrowheads="1"/>
          </p:cNvSpPr>
          <p:nvPr/>
        </p:nvSpPr>
        <p:spPr bwMode="auto">
          <a:xfrm>
            <a:off x="2133600" y="4728470"/>
            <a:ext cx="1585913" cy="381000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L1 $</a:t>
            </a:r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>
            <a:off x="2667000" y="510947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Text Box 34"/>
          <p:cNvSpPr txBox="1">
            <a:spLocks noChangeArrowheads="1"/>
          </p:cNvSpPr>
          <p:nvPr/>
        </p:nvSpPr>
        <p:spPr bwMode="auto">
          <a:xfrm rot="10800000">
            <a:off x="2133600" y="5538095"/>
            <a:ext cx="458788" cy="485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r>
              <a:rPr lang="en-US"/>
              <a:t>Tag</a:t>
            </a:r>
          </a:p>
        </p:txBody>
      </p:sp>
      <p:sp>
        <p:nvSpPr>
          <p:cNvPr id="93" name="Text Box 35"/>
          <p:cNvSpPr txBox="1">
            <a:spLocks noChangeArrowheads="1"/>
          </p:cNvSpPr>
          <p:nvPr/>
        </p:nvSpPr>
        <p:spPr bwMode="auto">
          <a:xfrm rot="10800000">
            <a:off x="2895600" y="5490470"/>
            <a:ext cx="458788" cy="574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101" name="Rectangle 40"/>
          <p:cNvSpPr>
            <a:spLocks noChangeArrowheads="1"/>
          </p:cNvSpPr>
          <p:nvPr/>
        </p:nvSpPr>
        <p:spPr bwMode="auto">
          <a:xfrm>
            <a:off x="1981200" y="4576070"/>
            <a:ext cx="1984170" cy="1981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Box 50"/>
          <p:cNvSpPr txBox="1">
            <a:spLocks noChangeArrowheads="1"/>
          </p:cNvSpPr>
          <p:nvPr/>
        </p:nvSpPr>
        <p:spPr bwMode="auto">
          <a:xfrm>
            <a:off x="3790950" y="4209358"/>
            <a:ext cx="641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L1 $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759845" y="6291119"/>
            <a:ext cx="1926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Kumar et al. (Intel)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 – 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hardware already exists</a:t>
            </a:r>
          </a:p>
          <a:p>
            <a:r>
              <a:rPr lang="en-US" dirty="0" smtClean="0"/>
              <a:t>Only small modification to cache needed</a:t>
            </a:r>
          </a:p>
        </p:txBody>
      </p:sp>
      <p:sp>
        <p:nvSpPr>
          <p:cNvPr id="84" name="AutoShape 5"/>
          <p:cNvSpPr>
            <a:spLocks noChangeArrowheads="1"/>
          </p:cNvSpPr>
          <p:nvPr/>
        </p:nvSpPr>
        <p:spPr bwMode="auto">
          <a:xfrm>
            <a:off x="2209800" y="2747270"/>
            <a:ext cx="4191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27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Core</a:t>
            </a:r>
          </a:p>
        </p:txBody>
      </p:sp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1905000" y="3585470"/>
            <a:ext cx="11620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/>
              <a:t>Regular</a:t>
            </a:r>
          </a:p>
          <a:p>
            <a:pPr algn="r"/>
            <a:r>
              <a:rPr lang="en-US" dirty="0"/>
              <a:t>Accesses</a:t>
            </a:r>
          </a:p>
        </p:txBody>
      </p:sp>
      <p:sp>
        <p:nvSpPr>
          <p:cNvPr id="86" name="Line 16"/>
          <p:cNvSpPr>
            <a:spLocks noChangeShapeType="1"/>
          </p:cNvSpPr>
          <p:nvPr/>
        </p:nvSpPr>
        <p:spPr bwMode="auto">
          <a:xfrm flipH="1">
            <a:off x="3124200" y="320447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10"/>
          <p:cNvSpPr>
            <a:spLocks noChangeArrowheads="1"/>
          </p:cNvSpPr>
          <p:nvPr/>
        </p:nvSpPr>
        <p:spPr bwMode="auto">
          <a:xfrm>
            <a:off x="4281488" y="5109470"/>
            <a:ext cx="2347912" cy="1295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8" name="Rectangle 29"/>
          <p:cNvSpPr>
            <a:spLocks noChangeArrowheads="1"/>
          </p:cNvSpPr>
          <p:nvPr/>
        </p:nvSpPr>
        <p:spPr bwMode="auto">
          <a:xfrm>
            <a:off x="4281488" y="4728470"/>
            <a:ext cx="2347912" cy="381000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Transactional $</a:t>
            </a:r>
          </a:p>
        </p:txBody>
      </p:sp>
      <p:sp>
        <p:nvSpPr>
          <p:cNvPr id="89" name="Rectangle 14"/>
          <p:cNvSpPr>
            <a:spLocks noChangeArrowheads="1"/>
          </p:cNvSpPr>
          <p:nvPr/>
        </p:nvSpPr>
        <p:spPr bwMode="auto">
          <a:xfrm>
            <a:off x="2133600" y="5109470"/>
            <a:ext cx="1585913" cy="12954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0" name="Rectangle 30"/>
          <p:cNvSpPr>
            <a:spLocks noChangeArrowheads="1"/>
          </p:cNvSpPr>
          <p:nvPr/>
        </p:nvSpPr>
        <p:spPr bwMode="auto">
          <a:xfrm>
            <a:off x="2133600" y="4728470"/>
            <a:ext cx="1585913" cy="381000"/>
          </a:xfrm>
          <a:prstGeom prst="rect">
            <a:avLst/>
          </a:prstGeom>
          <a:solidFill>
            <a:srgbClr val="00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/>
              <a:t>L1 $</a:t>
            </a:r>
          </a:p>
        </p:txBody>
      </p:sp>
      <p:sp>
        <p:nvSpPr>
          <p:cNvPr id="91" name="Line 26"/>
          <p:cNvSpPr>
            <a:spLocks noChangeShapeType="1"/>
          </p:cNvSpPr>
          <p:nvPr/>
        </p:nvSpPr>
        <p:spPr bwMode="auto">
          <a:xfrm>
            <a:off x="2667000" y="510947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Text Box 34"/>
          <p:cNvSpPr txBox="1">
            <a:spLocks noChangeArrowheads="1"/>
          </p:cNvSpPr>
          <p:nvPr/>
        </p:nvSpPr>
        <p:spPr bwMode="auto">
          <a:xfrm rot="10800000">
            <a:off x="2133600" y="5538095"/>
            <a:ext cx="458788" cy="485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r>
              <a:rPr lang="en-US"/>
              <a:t>Tag</a:t>
            </a:r>
          </a:p>
        </p:txBody>
      </p:sp>
      <p:sp>
        <p:nvSpPr>
          <p:cNvPr id="93" name="Text Box 35"/>
          <p:cNvSpPr txBox="1">
            <a:spLocks noChangeArrowheads="1"/>
          </p:cNvSpPr>
          <p:nvPr/>
        </p:nvSpPr>
        <p:spPr bwMode="auto">
          <a:xfrm rot="10800000">
            <a:off x="2895600" y="5490470"/>
            <a:ext cx="458788" cy="574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94" name="Line 31"/>
          <p:cNvSpPr>
            <a:spLocks noChangeShapeType="1"/>
          </p:cNvSpPr>
          <p:nvPr/>
        </p:nvSpPr>
        <p:spPr bwMode="auto">
          <a:xfrm>
            <a:off x="4738688" y="510947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32"/>
          <p:cNvSpPr>
            <a:spLocks noChangeShapeType="1"/>
          </p:cNvSpPr>
          <p:nvPr/>
        </p:nvSpPr>
        <p:spPr bwMode="auto">
          <a:xfrm>
            <a:off x="5881688" y="510947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33"/>
          <p:cNvSpPr>
            <a:spLocks noChangeShapeType="1"/>
          </p:cNvSpPr>
          <p:nvPr/>
        </p:nvSpPr>
        <p:spPr bwMode="auto">
          <a:xfrm>
            <a:off x="5195888" y="510947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Text Box 36"/>
          <p:cNvSpPr txBox="1">
            <a:spLocks noChangeArrowheads="1"/>
          </p:cNvSpPr>
          <p:nvPr/>
        </p:nvSpPr>
        <p:spPr bwMode="auto">
          <a:xfrm rot="10800000">
            <a:off x="4281488" y="5490470"/>
            <a:ext cx="458787" cy="485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r>
              <a:rPr lang="en-US"/>
              <a:t>Tag</a:t>
            </a:r>
          </a:p>
        </p:txBody>
      </p:sp>
      <p:sp>
        <p:nvSpPr>
          <p:cNvPr id="98" name="Text Box 37"/>
          <p:cNvSpPr txBox="1">
            <a:spLocks noChangeArrowheads="1"/>
          </p:cNvSpPr>
          <p:nvPr/>
        </p:nvSpPr>
        <p:spPr bwMode="auto">
          <a:xfrm rot="10800000">
            <a:off x="4737100" y="5258695"/>
            <a:ext cx="458787" cy="1069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r>
              <a:rPr lang="en-US"/>
              <a:t>Addl. Tag</a:t>
            </a:r>
          </a:p>
        </p:txBody>
      </p:sp>
      <p:sp>
        <p:nvSpPr>
          <p:cNvPr id="99" name="Text Box 38"/>
          <p:cNvSpPr txBox="1">
            <a:spLocks noChangeArrowheads="1"/>
          </p:cNvSpPr>
          <p:nvPr/>
        </p:nvSpPr>
        <p:spPr bwMode="auto">
          <a:xfrm rot="10800000">
            <a:off x="5272088" y="5261870"/>
            <a:ext cx="458787" cy="993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r>
              <a:rPr lang="en-US"/>
              <a:t>Old Data</a:t>
            </a:r>
          </a:p>
        </p:txBody>
      </p:sp>
      <p:sp>
        <p:nvSpPr>
          <p:cNvPr id="100" name="Text Box 39"/>
          <p:cNvSpPr txBox="1">
            <a:spLocks noChangeArrowheads="1"/>
          </p:cNvSpPr>
          <p:nvPr/>
        </p:nvSpPr>
        <p:spPr bwMode="auto">
          <a:xfrm rot="10800000">
            <a:off x="5957888" y="5185670"/>
            <a:ext cx="458787" cy="1095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r>
              <a:rPr lang="en-US"/>
              <a:t>New Data</a:t>
            </a:r>
          </a:p>
        </p:txBody>
      </p:sp>
      <p:sp>
        <p:nvSpPr>
          <p:cNvPr id="101" name="Rectangle 40"/>
          <p:cNvSpPr>
            <a:spLocks noChangeArrowheads="1"/>
          </p:cNvSpPr>
          <p:nvPr/>
        </p:nvSpPr>
        <p:spPr bwMode="auto">
          <a:xfrm>
            <a:off x="1981200" y="4576070"/>
            <a:ext cx="4800600" cy="198120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Text Box 12"/>
          <p:cNvSpPr txBox="1">
            <a:spLocks noChangeArrowheads="1"/>
          </p:cNvSpPr>
          <p:nvPr/>
        </p:nvSpPr>
        <p:spPr bwMode="auto">
          <a:xfrm>
            <a:off x="5619750" y="3585470"/>
            <a:ext cx="16192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Transactional </a:t>
            </a:r>
          </a:p>
          <a:p>
            <a:r>
              <a:rPr lang="en-US"/>
              <a:t>Accesses</a:t>
            </a:r>
          </a:p>
        </p:txBody>
      </p:sp>
      <p:sp>
        <p:nvSpPr>
          <p:cNvPr id="103" name="Line 46"/>
          <p:cNvSpPr>
            <a:spLocks noChangeShapeType="1"/>
          </p:cNvSpPr>
          <p:nvPr/>
        </p:nvSpPr>
        <p:spPr bwMode="auto">
          <a:xfrm flipH="1">
            <a:off x="5562600" y="320447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Box 50"/>
          <p:cNvSpPr txBox="1">
            <a:spLocks noChangeArrowheads="1"/>
          </p:cNvSpPr>
          <p:nvPr/>
        </p:nvSpPr>
        <p:spPr bwMode="auto">
          <a:xfrm>
            <a:off x="3790950" y="4209358"/>
            <a:ext cx="6413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L1 $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759845" y="6291119"/>
            <a:ext cx="1926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Kumar et al. (Intel)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2926</Words>
  <Application>Microsoft Macintosh PowerPoint</Application>
  <PresentationFormat>On-screen Show (4:3)</PresentationFormat>
  <Paragraphs>797</Paragraphs>
  <Slides>56</Slides>
  <Notes>12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Transactional Memory Lecture II</vt:lpstr>
      <vt:lpstr>Slide 2</vt:lpstr>
      <vt:lpstr>Slide 3</vt:lpstr>
      <vt:lpstr>Slide 4</vt:lpstr>
      <vt:lpstr>Hardware vs. Software TM</vt:lpstr>
      <vt:lpstr>Hardware Transactional Memory</vt:lpstr>
      <vt:lpstr>Hardware Transactional Memory</vt:lpstr>
      <vt:lpstr>HTM – The good</vt:lpstr>
      <vt:lpstr>HTM – The good</vt:lpstr>
      <vt:lpstr>HTM Example</vt:lpstr>
      <vt:lpstr>HTM Example</vt:lpstr>
      <vt:lpstr>HTM Example</vt:lpstr>
      <vt:lpstr>HTM Example</vt:lpstr>
      <vt:lpstr>Conflict, visibility on commit</vt:lpstr>
      <vt:lpstr>Conflict, notify on write</vt:lpstr>
      <vt:lpstr>HTM – The good Strong isolation</vt:lpstr>
      <vt:lpstr>HTM – The good ISA Extensions</vt:lpstr>
      <vt:lpstr>HTM – The good ISA Extensions</vt:lpstr>
      <vt:lpstr>HTM – The good ISA Extensions</vt:lpstr>
      <vt:lpstr>HTM – The good ISA Extensions</vt:lpstr>
      <vt:lpstr>HTM – The bad False Sharing</vt:lpstr>
      <vt:lpstr>HTM – The bad False Sharing</vt:lpstr>
      <vt:lpstr>HTM – The bad False sharing</vt:lpstr>
      <vt:lpstr>HTM – The bad Context switching</vt:lpstr>
      <vt:lpstr>HTM – The bad Inflexible</vt:lpstr>
      <vt:lpstr>HTM – The bad Limited Size</vt:lpstr>
      <vt:lpstr>HTM – The bad Limited Size</vt:lpstr>
      <vt:lpstr>HTM – The bad Limited Size</vt:lpstr>
      <vt:lpstr>HTM – The bad Limited Size</vt:lpstr>
      <vt:lpstr>Slide 30</vt:lpstr>
      <vt:lpstr>Slide 31</vt:lpstr>
      <vt:lpstr>Hardware vs. Software TM</vt:lpstr>
      <vt:lpstr>Hybrid TM</vt:lpstr>
      <vt:lpstr>Hybrid TM</vt:lpstr>
      <vt:lpstr>Hybrid TM</vt:lpstr>
      <vt:lpstr>Hybrid TM</vt:lpstr>
      <vt:lpstr>Hybrid TM</vt:lpstr>
      <vt:lpstr>Hybrid TM</vt:lpstr>
      <vt:lpstr>Hybrid TM</vt:lpstr>
      <vt:lpstr>Case Study: SUN Rock</vt:lpstr>
      <vt:lpstr>Case Study: Sun Rock</vt:lpstr>
      <vt:lpstr>Case Study: SUN Rock</vt:lpstr>
      <vt:lpstr>Case Study: SUN Rock</vt:lpstr>
      <vt:lpstr>Case Study: SUN Rock</vt:lpstr>
      <vt:lpstr>Case Study: SUN Rock</vt:lpstr>
      <vt:lpstr>Case Study: SUN Rock</vt:lpstr>
      <vt:lpstr>Case Study: SUN Rock</vt:lpstr>
      <vt:lpstr>Clever Ways to use TM</vt:lpstr>
      <vt:lpstr>Lock Elision</vt:lpstr>
      <vt:lpstr>Privatization</vt:lpstr>
      <vt:lpstr>Work Deferral</vt:lpstr>
      <vt:lpstr>Work Deferral</vt:lpstr>
      <vt:lpstr>Work Deferral</vt:lpstr>
      <vt:lpstr>} commit transaction(talk)</vt:lpstr>
      <vt:lpstr>Bibliography</vt:lpstr>
      <vt:lpstr>Bibliography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Transactional Memory Lecture II</dc:title>
  <dc:creator>Daniel Schwartz-Narbonne</dc:creator>
  <cp:lastModifiedBy>Daniel Schwartz-Narbonne</cp:lastModifiedBy>
  <cp:revision>180</cp:revision>
  <dcterms:created xsi:type="dcterms:W3CDTF">2010-11-24T03:36:25Z</dcterms:created>
  <dcterms:modified xsi:type="dcterms:W3CDTF">2010-11-24T03:39:18Z</dcterms:modified>
</cp:coreProperties>
</file>