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60" r:id="rId5"/>
    <p:sldId id="261" r:id="rId6"/>
    <p:sldId id="307" r:id="rId7"/>
    <p:sldId id="262" r:id="rId8"/>
    <p:sldId id="264" r:id="rId9"/>
    <p:sldId id="263" r:id="rId10"/>
    <p:sldId id="325" r:id="rId11"/>
    <p:sldId id="324" r:id="rId12"/>
    <p:sldId id="326" r:id="rId13"/>
    <p:sldId id="327" r:id="rId14"/>
    <p:sldId id="265" r:id="rId15"/>
    <p:sldId id="266" r:id="rId16"/>
    <p:sldId id="267" r:id="rId17"/>
    <p:sldId id="313" r:id="rId18"/>
    <p:sldId id="317" r:id="rId19"/>
    <p:sldId id="314" r:id="rId20"/>
    <p:sldId id="315" r:id="rId21"/>
    <p:sldId id="316" r:id="rId22"/>
    <p:sldId id="308" r:id="rId23"/>
    <p:sldId id="318" r:id="rId24"/>
    <p:sldId id="319" r:id="rId25"/>
    <p:sldId id="320" r:id="rId26"/>
    <p:sldId id="321" r:id="rId27"/>
    <p:sldId id="323" r:id="rId28"/>
    <p:sldId id="322" r:id="rId29"/>
    <p:sldId id="270" r:id="rId30"/>
    <p:sldId id="271" r:id="rId31"/>
    <p:sldId id="278" r:id="rId32"/>
    <p:sldId id="273" r:id="rId33"/>
    <p:sldId id="279" r:id="rId34"/>
    <p:sldId id="276" r:id="rId35"/>
    <p:sldId id="277" r:id="rId36"/>
    <p:sldId id="280" r:id="rId37"/>
    <p:sldId id="281" r:id="rId38"/>
    <p:sldId id="282" r:id="rId39"/>
    <p:sldId id="284" r:id="rId40"/>
    <p:sldId id="290" r:id="rId41"/>
    <p:sldId id="285" r:id="rId42"/>
    <p:sldId id="287" r:id="rId43"/>
    <p:sldId id="288" r:id="rId44"/>
    <p:sldId id="291" r:id="rId45"/>
    <p:sldId id="289" r:id="rId46"/>
    <p:sldId id="292" r:id="rId47"/>
    <p:sldId id="293" r:id="rId48"/>
    <p:sldId id="294" r:id="rId49"/>
    <p:sldId id="295" r:id="rId50"/>
    <p:sldId id="305" r:id="rId51"/>
    <p:sldId id="296" r:id="rId52"/>
    <p:sldId id="297" r:id="rId53"/>
    <p:sldId id="298" r:id="rId54"/>
    <p:sldId id="299" r:id="rId55"/>
    <p:sldId id="301" r:id="rId56"/>
    <p:sldId id="329" r:id="rId57"/>
    <p:sldId id="303" r:id="rId58"/>
    <p:sldId id="304" r:id="rId59"/>
    <p:sldId id="306" r:id="rId60"/>
    <p:sldId id="330" r:id="rId61"/>
    <p:sldId id="269" r:id="rId62"/>
    <p:sldId id="328" r:id="rId63"/>
    <p:sldId id="26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63520" autoAdjust="0"/>
  </p:normalViewPr>
  <p:slideViewPr>
    <p:cSldViewPr>
      <p:cViewPr varScale="1">
        <p:scale>
          <a:sx n="45" d="100"/>
          <a:sy n="45" d="100"/>
        </p:scale>
        <p:origin x="-20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2606A-3E72-4089-8673-B462A6C704FD}" type="datetimeFigureOut">
              <a:rPr lang="en-US" smtClean="0"/>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A838A-F425-4289-B01E-1D8239580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Parallel programming encompasses all the difficulties of sequential programming, but also introduces the hard problem of coordinating interactions among concurrently executing tasks. Today, most parallel programs employ low-level programming constructs</a:t>
            </a:r>
            <a:r>
              <a:rPr lang="en-US" baseline="0" dirty="0" smtClean="0"/>
              <a:t> that consist of threads, locks, and semaphores. Considerable experience has shown that parallel programs written with these constructs are difficult to design, program, debug, and often do not perform well.</a:t>
            </a:r>
          </a:p>
          <a:p>
            <a:endParaRPr lang="en-US" baseline="0" dirty="0" smtClean="0"/>
          </a:p>
          <a:p>
            <a:r>
              <a:rPr lang="en-US" baseline="0" dirty="0" smtClean="0"/>
              <a:t>Transactional memory offers a higher-level abstraction for writing parallel programs. </a:t>
            </a:r>
          </a:p>
          <a:p>
            <a:endParaRPr lang="en-US" baseline="0" dirty="0" smtClean="0"/>
          </a:p>
          <a:p>
            <a:r>
              <a:rPr lang="en-US" baseline="0" dirty="0" smtClean="0"/>
              <a:t>TODO: Turn into imperatives – Find …</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Transactions compose gracefully</a:t>
            </a:r>
          </a:p>
          <a:p>
            <a:pPr marL="228600" indent="-228600">
              <a:buFont typeface="+mj-lt"/>
              <a:buAutoNum type="arabicPeriod"/>
            </a:pPr>
            <a:r>
              <a:rPr lang="en-US" dirty="0" smtClean="0"/>
              <a:t>Programmer</a:t>
            </a:r>
            <a:r>
              <a:rPr lang="en-US" baseline="0" dirty="0" smtClean="0"/>
              <a:t> declares global intention (atomic transfer)</a:t>
            </a:r>
          </a:p>
          <a:p>
            <a:pPr marL="685800" lvl="1" indent="-228600">
              <a:buFont typeface="+mj-lt"/>
              <a:buAutoNum type="arabicPeriod"/>
            </a:pPr>
            <a:r>
              <a:rPr lang="en-US" baseline="0" dirty="0" smtClean="0"/>
              <a:t>No need to know of a global implementation strategy</a:t>
            </a:r>
          </a:p>
          <a:p>
            <a:pPr marL="228600" lvl="0" indent="-228600">
              <a:buFont typeface="+mj-lt"/>
              <a:buAutoNum type="arabicPeriod"/>
            </a:pPr>
            <a:r>
              <a:rPr lang="en-US" baseline="0" dirty="0" smtClean="0"/>
              <a:t>Transaction in transfer subsumes those in withdraw and deposit</a:t>
            </a:r>
          </a:p>
          <a:p>
            <a:pPr marL="685800" lvl="1" indent="-228600">
              <a:buFont typeface="+mj-lt"/>
              <a:buAutoNum type="arabicPeriod"/>
            </a:pPr>
            <a:r>
              <a:rPr lang="en-US" baseline="0" dirty="0" smtClean="0"/>
              <a:t>Outermost transaction defines atomicity boundary</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None/>
            </a:pPr>
            <a:r>
              <a:rPr lang="en-US" sz="2800" dirty="0" smtClean="0"/>
              <a:t>Of course, transactional</a:t>
            </a:r>
            <a:r>
              <a:rPr lang="en-US" sz="2800" baseline="0" dirty="0" smtClean="0"/>
              <a:t> memory is not a panacea for parallel programming</a:t>
            </a:r>
            <a:endParaRPr lang="en-US" sz="2800" dirty="0" smtClean="0"/>
          </a:p>
          <a:p>
            <a:pPr marL="514350" indent="-514350">
              <a:buFont typeface="+mj-lt"/>
              <a:buNone/>
            </a:pPr>
            <a:r>
              <a:rPr lang="en-US" sz="2800" dirty="0" smtClean="0"/>
              <a:t>Difficult to undo output and redo input</a:t>
            </a:r>
          </a:p>
          <a:p>
            <a:pPr marL="514350" indent="-514350">
              <a:buFont typeface="+mj-lt"/>
              <a:buNone/>
            </a:pPr>
            <a:r>
              <a:rPr lang="en-US" sz="2800" dirty="0" smtClean="0"/>
              <a:t>Possible</a:t>
            </a:r>
            <a:r>
              <a:rPr lang="en-US" sz="2800" baseline="0" dirty="0" smtClean="0"/>
              <a:t> solutions:</a:t>
            </a:r>
          </a:p>
          <a:p>
            <a:pPr marL="514350" indent="-514350">
              <a:buFont typeface="+mj-lt"/>
              <a:buAutoNum type="arabicParenR"/>
            </a:pPr>
            <a:r>
              <a:rPr lang="en-US" sz="2800" baseline="0" dirty="0" smtClean="0"/>
              <a:t>Buffer output and log input</a:t>
            </a:r>
          </a:p>
          <a:p>
            <a:pPr marL="971550" lvl="1" indent="-514350">
              <a:buFont typeface="+mj-lt"/>
              <a:buAutoNum type="arabicParenR"/>
            </a:pPr>
            <a:r>
              <a:rPr lang="en-US" sz="2800" baseline="0" dirty="0" smtClean="0"/>
              <a:t>Finalize output and clear log on commit</a:t>
            </a:r>
          </a:p>
          <a:p>
            <a:pPr marL="971550" lvl="1" indent="-514350">
              <a:buFont typeface="+mj-lt"/>
              <a:buAutoNum type="arabicParenR"/>
            </a:pPr>
            <a:r>
              <a:rPr lang="en-US" sz="2800" baseline="0" dirty="0" smtClean="0"/>
              <a:t>Does not work if atomic does input after output</a:t>
            </a:r>
          </a:p>
          <a:p>
            <a:pPr marL="1428750" lvl="2" indent="-514350">
              <a:buFont typeface="+mj-lt"/>
              <a:buNone/>
            </a:pPr>
            <a:r>
              <a:rPr lang="en-US" sz="2800" baseline="0" dirty="0" smtClean="0"/>
              <a:t>	</a:t>
            </a:r>
            <a:endParaRPr lang="en-US" sz="2800"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transaction</a:t>
            </a:r>
            <a:r>
              <a:rPr lang="en-US" baseline="0" dirty="0" smtClean="0"/>
              <a:t> boundaries for Thread 1 code must be redefined to prevent unexpected things from happening</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Thread 1 operates on </a:t>
            </a:r>
            <a:r>
              <a:rPr lang="en-US" sz="1200" kern="1200" baseline="0" dirty="0" err="1" smtClean="0">
                <a:solidFill>
                  <a:schemeClr val="tx1"/>
                </a:solidFill>
                <a:latin typeface="+mn-lt"/>
                <a:ea typeface="+mn-ea"/>
                <a:cs typeface="+mn-cs"/>
              </a:rPr>
              <a:t>obj.x</a:t>
            </a:r>
            <a:r>
              <a:rPr lang="en-US" sz="1200" kern="1200" baseline="0" dirty="0" smtClean="0">
                <a:solidFill>
                  <a:schemeClr val="tx1"/>
                </a:solidFill>
                <a:latin typeface="+mn-lt"/>
                <a:ea typeface="+mn-ea"/>
                <a:cs typeface="+mn-cs"/>
              </a:rPr>
              <a:t> inside a critical section protected by lock. Thread 2’s unprotected updates to </a:t>
            </a:r>
            <a:r>
              <a:rPr lang="en-US" sz="1200" kern="1200" baseline="0" dirty="0" err="1" smtClean="0">
                <a:solidFill>
                  <a:schemeClr val="tx1"/>
                </a:solidFill>
                <a:latin typeface="+mn-lt"/>
                <a:ea typeface="+mn-ea"/>
                <a:cs typeface="+mn-cs"/>
              </a:rPr>
              <a:t>obj.x</a:t>
            </a:r>
            <a:r>
              <a:rPr lang="en-US" sz="1200" kern="1200" baseline="0" dirty="0" smtClean="0">
                <a:solidFill>
                  <a:schemeClr val="tx1"/>
                </a:solidFill>
                <a:latin typeface="+mn-lt"/>
                <a:ea typeface="+mn-ea"/>
                <a:cs typeface="+mn-cs"/>
              </a:rPr>
              <a:t> compete with thread 1’s access, resulting in a data race on </a:t>
            </a:r>
            <a:r>
              <a:rPr lang="en-US" sz="1200" kern="1200" baseline="0" dirty="0" err="1" smtClean="0">
                <a:solidFill>
                  <a:schemeClr val="tx1"/>
                </a:solidFill>
                <a:latin typeface="+mn-lt"/>
                <a:ea typeface="+mn-ea"/>
                <a:cs typeface="+mn-cs"/>
              </a:rPr>
              <a:t>obj.x</a:t>
            </a:r>
            <a:r>
              <a:rPr lang="en-US" sz="1200" kern="1200" baseline="0" dirty="0" smtClean="0">
                <a:solidFill>
                  <a:schemeClr val="tx1"/>
                </a:solidFill>
                <a:latin typeface="+mn-lt"/>
                <a:ea typeface="+mn-ea"/>
                <a:cs typeface="+mn-cs"/>
              </a:rPr>
              <a:t>. The result of the execution is not deterministic as Thread 2’s execution may change the value of </a:t>
            </a:r>
            <a:r>
              <a:rPr lang="en-US" sz="1200" kern="1200" baseline="0" dirty="0" err="1" smtClean="0">
                <a:solidFill>
                  <a:schemeClr val="tx1"/>
                </a:solidFill>
                <a:latin typeface="+mn-lt"/>
                <a:ea typeface="+mn-ea"/>
                <a:cs typeface="+mn-cs"/>
              </a:rPr>
              <a:t>obj.x</a:t>
            </a:r>
            <a:r>
              <a:rPr lang="en-US" sz="1200" kern="1200" baseline="0" dirty="0" smtClean="0">
                <a:solidFill>
                  <a:schemeClr val="tx1"/>
                </a:solidFill>
                <a:latin typeface="+mn-lt"/>
                <a:ea typeface="+mn-ea"/>
                <a:cs typeface="+mn-cs"/>
              </a:rPr>
              <a:t> at any time. Preventing the data race requires Thread 2 to acquire lock before modifying </a:t>
            </a:r>
            <a:r>
              <a:rPr lang="en-US" sz="1200" kern="1200" baseline="0" dirty="0" err="1" smtClean="0">
                <a:solidFill>
                  <a:schemeClr val="tx1"/>
                </a:solidFill>
                <a:latin typeface="+mn-lt"/>
                <a:ea typeface="+mn-ea"/>
                <a:cs typeface="+mn-cs"/>
              </a:rPr>
              <a:t>obj.x</a:t>
            </a:r>
            <a:r>
              <a:rPr lang="en-US" sz="1200" kern="1200" baseline="0" dirty="0" smtClean="0">
                <a:solidFill>
                  <a:schemeClr val="tx1"/>
                </a:solidFill>
                <a:latin typeface="+mn-lt"/>
                <a:ea typeface="+mn-ea"/>
                <a:cs typeface="+mn-cs"/>
              </a:rPr>
              <a:t> or Thread 2 not to execute concurrently with Thread 1.</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Strong atomicity,</a:t>
            </a:r>
            <a:r>
              <a:rPr lang="en-US" baseline="0" dirty="0" smtClean="0"/>
              <a:t> while desirable, has high overheads for software transactional memory</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i="1" kern="1200" baseline="0" dirty="0" smtClean="0">
                <a:solidFill>
                  <a:schemeClr val="tx1"/>
                </a:solidFill>
                <a:latin typeface="+mn-lt"/>
                <a:ea typeface="+mn-ea"/>
                <a:cs typeface="+mn-cs"/>
              </a:rPr>
              <a:t>nested transaction is a transaction whose execution is properly contained in the dynamic </a:t>
            </a:r>
            <a:r>
              <a:rPr lang="en-US" sz="1200" kern="1200" baseline="0" dirty="0" smtClean="0">
                <a:solidFill>
                  <a:schemeClr val="tx1"/>
                </a:solidFill>
                <a:latin typeface="+mn-lt"/>
                <a:ea typeface="+mn-ea"/>
                <a:cs typeface="+mn-cs"/>
              </a:rPr>
              <a:t>extent of another transaction. For now, we assume that there is only one thread of control for the transactions, so the outer one passes control to the inner one. The inner transaction sees modifications to program state made by the outer transaction. The behavior of the two transactions can be linked in several ways.</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transactions are </a:t>
            </a:r>
            <a:r>
              <a:rPr lang="en-US" sz="1200" i="1" kern="1200" baseline="0" dirty="0" smtClean="0">
                <a:solidFill>
                  <a:schemeClr val="tx1"/>
                </a:solidFill>
                <a:latin typeface="+mn-lt"/>
                <a:ea typeface="+mn-ea"/>
                <a:cs typeface="+mn-cs"/>
              </a:rPr>
              <a:t>flattened, aborting the inner transaction causes the outer transaction </a:t>
            </a:r>
            <a:r>
              <a:rPr lang="en-US" sz="1200" kern="1200" baseline="0" dirty="0" smtClean="0">
                <a:solidFill>
                  <a:schemeClr val="tx1"/>
                </a:solidFill>
                <a:latin typeface="+mn-lt"/>
                <a:ea typeface="+mn-ea"/>
                <a:cs typeface="+mn-cs"/>
              </a:rPr>
              <a:t>to abort, but committing the inner transaction has no effect until the outer transaction commits, at which point the inner transaction’s changes become visible to other threads. The outer transaction sees modifications to program state made by the inner transaction. If the inner transaction is flattened in the following example, when the outer transaction terminates, the variable x has value 1. Flattened transactions are easy to implement, since there is only a single transaction in execution. However, they are a poor programming abstraction that subverts program composition, since an abort in a library routine terminates all surrounding transactions.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system aborts a transaction, it </a:t>
            </a:r>
            <a:r>
              <a:rPr lang="en-US" sz="1200" kern="1200" baseline="0" dirty="0" err="1" smtClean="0">
                <a:solidFill>
                  <a:schemeClr val="tx1"/>
                </a:solidFill>
                <a:latin typeface="+mn-lt"/>
                <a:ea typeface="+mn-ea"/>
                <a:cs typeface="+mn-cs"/>
              </a:rPr>
              <a:t>reexecutes</a:t>
            </a:r>
            <a:r>
              <a:rPr lang="en-US" sz="1200" kern="1200" baseline="0" dirty="0" smtClean="0">
                <a:solidFill>
                  <a:schemeClr val="tx1"/>
                </a:solidFill>
                <a:latin typeface="+mn-lt"/>
                <a:ea typeface="+mn-ea"/>
                <a:cs typeface="+mn-cs"/>
              </a:rPr>
              <a:t> the transaction to give it another opportunity to complete. When the program aborts a transaction, control passes to the statement after the atomic block or to an  exception handler.</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a:t>
            </a:r>
            <a:r>
              <a:rPr lang="en-US" sz="1200" i="1" kern="1200" baseline="0" dirty="0" smtClean="0">
                <a:solidFill>
                  <a:schemeClr val="tx1"/>
                </a:solidFill>
                <a:latin typeface="+mn-lt"/>
                <a:ea typeface="+mn-ea"/>
                <a:cs typeface="+mn-cs"/>
              </a:rPr>
              <a:t>closed transaction </a:t>
            </a:r>
            <a:r>
              <a:rPr lang="en-US" sz="1200" kern="1200" baseline="0" dirty="0" smtClean="0">
                <a:solidFill>
                  <a:schemeClr val="tx1"/>
                </a:solidFill>
                <a:latin typeface="+mn-lt"/>
                <a:ea typeface="+mn-ea"/>
                <a:cs typeface="+mn-cs"/>
              </a:rPr>
              <a:t>aborts without terminating its parent transaction. When a closed inner transaction commits or aborts, control passes to its surrounding transaction. If the inner transaction commits, its modifications become visible to the surrounding transaction. However, </a:t>
            </a:r>
            <a:r>
              <a:rPr lang="en-US" sz="1200" kern="1200" baseline="0" dirty="0" err="1" smtClean="0">
                <a:solidFill>
                  <a:schemeClr val="tx1"/>
                </a:solidFill>
                <a:latin typeface="+mn-lt"/>
                <a:ea typeface="+mn-ea"/>
                <a:cs typeface="+mn-cs"/>
              </a:rPr>
              <a:t>nonsurrounding</a:t>
            </a:r>
            <a:r>
              <a:rPr lang="en-US" sz="1200" kern="1200" baseline="0" dirty="0" smtClean="0">
                <a:solidFill>
                  <a:schemeClr val="tx1"/>
                </a:solidFill>
                <a:latin typeface="+mn-lt"/>
                <a:ea typeface="+mn-ea"/>
                <a:cs typeface="+mn-cs"/>
              </a:rPr>
              <a:t> transactions see these changes only when the outermost surrounding transaction commits. In the example, variable x is left with the value 2 because the inner transaction’s assignment is undone by the abort. Closed nesting can have higher overheads than flattened transactions. For executions that commit successfully, the behavior of flattening and closed nesting is equivalent. If commits are common, a TM system can take advantage of flattening transactions as a performance optimization and switch to closed nesting if aborts occur</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Transactional memory offers a higher-level abstraction for writing parallel programs. </a:t>
            </a:r>
          </a:p>
          <a:p>
            <a:endParaRPr lang="en-US" baseline="0" dirty="0" smtClean="0"/>
          </a:p>
          <a:p>
            <a:r>
              <a:rPr lang="en-US" baseline="0" dirty="0" smtClean="0"/>
              <a:t>Let’s see how transactions …</a:t>
            </a:r>
          </a:p>
        </p:txBody>
      </p:sp>
      <p:sp>
        <p:nvSpPr>
          <p:cNvPr id="4" name="Slide Number Placeholder 3"/>
          <p:cNvSpPr>
            <a:spLocks noGrp="1"/>
          </p:cNvSpPr>
          <p:nvPr>
            <p:ph type="sldNum" sz="quarter" idx="10"/>
          </p:nvPr>
        </p:nvSpPr>
        <p:spPr/>
        <p:txBody>
          <a:bodyPr/>
          <a:lstStyle/>
          <a:p>
            <a:fld id="{511A838A-F425-4289-B01E-1D8239580DF2}"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By contrast, when an </a:t>
            </a:r>
            <a:r>
              <a:rPr lang="en-US" sz="1200" i="1" kern="1200" baseline="0" dirty="0" smtClean="0">
                <a:solidFill>
                  <a:schemeClr val="tx1"/>
                </a:solidFill>
                <a:latin typeface="+mn-lt"/>
                <a:ea typeface="+mn-ea"/>
                <a:cs typeface="+mn-cs"/>
              </a:rPr>
              <a:t>open transaction commits, its changes become visible to all other </a:t>
            </a:r>
            <a:r>
              <a:rPr lang="en-US" sz="1200" kern="1200" baseline="0" dirty="0" smtClean="0">
                <a:solidFill>
                  <a:schemeClr val="tx1"/>
                </a:solidFill>
                <a:latin typeface="+mn-lt"/>
                <a:ea typeface="+mn-ea"/>
                <a:cs typeface="+mn-cs"/>
              </a:rPr>
              <a:t>transactions in the system, even if the surrounding transaction is still executing. Moreover, even if the parent transaction aborts, the results of the nested, open transactions will remain committed. In the following example, even after the outer transaction aborts, variable x is left with the value 3.</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common programming paradigm is to use a counter to generate unique tokens. If this counter is incremented in a closed transaction, then every transaction that uses the counter conflicts, and the counter effectively serializes their execution. If the transaction that obtains value </a:t>
            </a:r>
            <a:r>
              <a:rPr lang="en-US" sz="1200" i="1" kern="1200" baseline="0" dirty="0" smtClean="0">
                <a:solidFill>
                  <a:schemeClr val="tx1"/>
                </a:solidFill>
                <a:latin typeface="+mn-lt"/>
                <a:ea typeface="+mn-ea"/>
                <a:cs typeface="+mn-cs"/>
              </a:rPr>
              <a:t>N from the counter aborts, then every transaction that obtains a later value </a:t>
            </a:r>
            <a:r>
              <a:rPr lang="en-US" sz="1200" kern="1200" baseline="0" dirty="0" smtClean="0">
                <a:solidFill>
                  <a:schemeClr val="tx1"/>
                </a:solidFill>
                <a:latin typeface="+mn-lt"/>
                <a:ea typeface="+mn-ea"/>
                <a:cs typeface="+mn-cs"/>
              </a:rPr>
              <a:t>must also abort. Open transactions provide a mechanism to increment the counter  atomically without serializing execution.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 the other hand, open transactions can subvert the ACI properties of transactions. The correctness of an optimization may depend on a subtle understanding of the semantics of a program. Consider the example above. In general, tokens only have to be unique (not contiguous), so it does not matter if an aborted transaction generated a value that was discarded. However, if this counter were recording the number of operations successfully completed, an aborted transaction must decrement the counter when it fails, an action known as compensation.</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code gathers a set of results, sorts the results, and then accumulates the first ten values in the sorted set. The code is executing within an atomic bloc k, so the underlying runtime system will initiate a transaction at the beginning of the block and attempt to commit it at the end of the block. Both sorts partition the list into two pieces and recursively sort each piece. The two sorted pieces are then merged to produce a fully sorted list. The first sort implementation is sequential and is compatible with the code executing in the atomic block. The atomic block contained inside the sort function creates a nested transaction, but not nested parallelism. The second sort implementation is parallel and delegates one of the two recursive sorts to another thread. Since nested parallelism is unsupported by proposed transactional memory (TM) systems, the parallel sort will not run correctly.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Problems first arise at the call to spawn. Since current TM proposals only provide single-threaded atomicity, the spawned thread necessarily does not run in the same transaction as the spawning thread. Consequently, the newly spawned thread cannot read the list it is supposed to sort since the data is still being buffered in the uncommitted spawning thread. Even if the data were available, the problem resurfaces in the call to merge.</a:t>
            </a:r>
          </a:p>
          <a:p>
            <a:r>
              <a:rPr lang="en-US" sz="1200" kern="1200" baseline="0" dirty="0" smtClean="0">
                <a:solidFill>
                  <a:schemeClr val="tx1"/>
                </a:solidFill>
                <a:latin typeface="+mn-lt"/>
                <a:ea typeface="+mn-ea"/>
                <a:cs typeface="+mn-cs"/>
              </a:rPr>
              <a:t>The merge function must be able to read the results of stores executed in the spawned thread. Unfortunately, those stores are not executed in the transaction containing the call to merge. Transaction isolation ensures that these stores are not visible.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Avoiding these problems means that the spawning thread has to commit its transaction before spawning the recursive call to sort and before the call to merge. Similarly, the spawned thread must commit its transaction before returning. However, if a transaction in another part of the system conflicts with the code executing in the atomic block in (a), the modifications made within the block must be able to roll back. Unfortunately,  if any of the commits just described occur, such a roll back is impossible. Consequently, current TM systems cannot support this nested parallelism.</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Forbidding nested parallelism both limits parallelism and breaks modularity by exposing an interface’s implementation.</a:t>
            </a:r>
            <a:endParaRPr lang="en-US" b="1"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Eager versioning</a:t>
            </a:r>
          </a:p>
          <a:p>
            <a:pPr>
              <a:buFont typeface="Arial" pitchFamily="34" charset="0"/>
              <a:buChar char="•"/>
            </a:pPr>
            <a:r>
              <a:rPr lang="en-US" baseline="0" dirty="0" smtClean="0"/>
              <a:t>Update memory location directly</a:t>
            </a:r>
          </a:p>
          <a:p>
            <a:pPr>
              <a:buFont typeface="Arial" pitchFamily="34" charset="0"/>
              <a:buChar char="•"/>
            </a:pPr>
            <a:r>
              <a:rPr lang="en-US" baseline="0" dirty="0" smtClean="0"/>
              <a:t>Maintain undo info in a log</a:t>
            </a:r>
          </a:p>
          <a:p>
            <a:pPr>
              <a:buFont typeface="Arial" pitchFamily="34" charset="0"/>
              <a:buChar char="•"/>
            </a:pPr>
            <a:r>
              <a:rPr lang="en-US" baseline="0" dirty="0" smtClean="0"/>
              <a:t>Faster commit, direct reads (SW)</a:t>
            </a:r>
          </a:p>
          <a:p>
            <a:pPr>
              <a:buFont typeface="Arial" pitchFamily="34" charset="0"/>
              <a:buChar char="•"/>
            </a:pPr>
            <a:r>
              <a:rPr lang="en-US" baseline="0" dirty="0" smtClean="0"/>
              <a:t>Slower aborts, fault tolerant issues</a:t>
            </a:r>
          </a:p>
          <a:p>
            <a:endParaRPr lang="en-US" baseline="0" dirty="0" smtClean="0"/>
          </a:p>
          <a:p>
            <a:r>
              <a:rPr lang="en-US" baseline="0" dirty="0" smtClean="0"/>
              <a:t>Lazy versioning</a:t>
            </a:r>
          </a:p>
          <a:p>
            <a:pPr>
              <a:buFont typeface="Arial" pitchFamily="34" charset="0"/>
              <a:buChar char="•"/>
            </a:pPr>
            <a:r>
              <a:rPr lang="en-US" baseline="0" dirty="0" smtClean="0"/>
              <a:t>Buffer data until commit in a write-buffer</a:t>
            </a:r>
          </a:p>
          <a:p>
            <a:pPr>
              <a:buFont typeface="Arial" pitchFamily="34" charset="0"/>
              <a:buChar char="•"/>
            </a:pPr>
            <a:r>
              <a:rPr lang="en-US" baseline="0" dirty="0" smtClean="0"/>
              <a:t>Update actual memory location on commit</a:t>
            </a:r>
          </a:p>
          <a:p>
            <a:pPr>
              <a:buFont typeface="Arial" pitchFamily="34" charset="0"/>
              <a:buChar char="•"/>
            </a:pPr>
            <a:r>
              <a:rPr lang="en-US" baseline="0" dirty="0" smtClean="0"/>
              <a:t>Faster abort, no fault tolerance issues</a:t>
            </a:r>
          </a:p>
          <a:p>
            <a:pPr>
              <a:buFont typeface="Arial" pitchFamily="34" charset="0"/>
              <a:buChar char="•"/>
            </a:pPr>
            <a:r>
              <a:rPr lang="en-US" baseline="0" dirty="0" smtClean="0"/>
              <a:t>Slower commits, indirect reads (SW)</a:t>
            </a:r>
          </a:p>
        </p:txBody>
      </p:sp>
      <p:sp>
        <p:nvSpPr>
          <p:cNvPr id="4" name="Slide Number Placeholder 3"/>
          <p:cNvSpPr>
            <a:spLocks noGrp="1"/>
          </p:cNvSpPr>
          <p:nvPr>
            <p:ph type="sldNum" sz="quarter" idx="10"/>
          </p:nvPr>
        </p:nvSpPr>
        <p:spPr/>
        <p:txBody>
          <a:bodyPr/>
          <a:lstStyle/>
          <a:p>
            <a:fld id="{511A838A-F425-4289-B01E-1D8239580DF2}"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Check for conflicts during loads or stores</a:t>
            </a:r>
          </a:p>
          <a:p>
            <a:r>
              <a:rPr lang="en-US" baseline="0" dirty="0" smtClean="0"/>
              <a:t>Acquire ownership</a:t>
            </a:r>
          </a:p>
          <a:p>
            <a:endParaRPr lang="en-US" baseline="0" dirty="0" smtClean="0"/>
          </a:p>
          <a:p>
            <a:r>
              <a:rPr lang="en-US" baseline="0" dirty="0" smtClean="0"/>
              <a:t>+  Detect conflicts early and potentially undo less work (turn some aborts into stalls)</a:t>
            </a:r>
          </a:p>
          <a:p>
            <a:r>
              <a:rPr lang="en-US" baseline="0" dirty="0" smtClean="0"/>
              <a:t>- Locking issues (SW), fine-grained communication (HW)</a:t>
            </a:r>
          </a:p>
          <a:p>
            <a:endParaRPr lang="en-US" baseline="0" dirty="0" smtClean="0"/>
          </a:p>
          <a:p>
            <a:r>
              <a:rPr lang="en-US" baseline="0" dirty="0" smtClean="0"/>
              <a:t>SW: SW barriers using locks and/or version numbers</a:t>
            </a:r>
          </a:p>
          <a:p>
            <a:r>
              <a:rPr lang="en-US" baseline="0" dirty="0" smtClean="0"/>
              <a:t>HW: Check through coherence actions</a:t>
            </a:r>
          </a:p>
          <a:p>
            <a:endParaRPr lang="en-US" baseline="0" dirty="0" smtClean="0"/>
          </a:p>
          <a:p>
            <a:r>
              <a:rPr lang="en-US" baseline="0" dirty="0" smtClean="0"/>
              <a:t>Mention eager or lazy</a:t>
            </a:r>
          </a:p>
        </p:txBody>
      </p:sp>
      <p:sp>
        <p:nvSpPr>
          <p:cNvPr id="4" name="Slide Number Placeholder 3"/>
          <p:cNvSpPr>
            <a:spLocks noGrp="1"/>
          </p:cNvSpPr>
          <p:nvPr>
            <p:ph type="sldNum" sz="quarter" idx="10"/>
          </p:nvPr>
        </p:nvSpPr>
        <p:spPr/>
        <p:txBody>
          <a:bodyPr/>
          <a:lstStyle/>
          <a:p>
            <a:fld id="{511A838A-F425-4289-B01E-1D8239580DF2}"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Detect conflicts when a transaction attempts to commit</a:t>
            </a:r>
          </a:p>
          <a:p>
            <a:endParaRPr lang="en-US" baseline="0" dirty="0" smtClean="0"/>
          </a:p>
          <a:p>
            <a:r>
              <a:rPr lang="en-US" baseline="0" dirty="0" smtClean="0"/>
              <a:t>+ Potentially less conflicts, shorter locking (SW), bulk communication (HW)</a:t>
            </a:r>
          </a:p>
          <a:p>
            <a:r>
              <a:rPr lang="en-US" baseline="0" dirty="0" smtClean="0"/>
              <a:t>- Detects conflicts late</a:t>
            </a:r>
          </a:p>
          <a:p>
            <a:endParaRPr lang="en-US" baseline="0" dirty="0" smtClean="0"/>
          </a:p>
          <a:p>
            <a:r>
              <a:rPr lang="en-US" baseline="0" dirty="0" smtClean="0"/>
              <a:t>SW: Validate read/write sets using locks or version numbers</a:t>
            </a:r>
          </a:p>
          <a:p>
            <a:r>
              <a:rPr lang="en-US" baseline="0" dirty="0" smtClean="0"/>
              <a:t>HW: validate write-set using coherence actions- get exclusive access for cache lines in write set</a:t>
            </a:r>
          </a:p>
          <a:p>
            <a:endParaRPr lang="en-US" baseline="0" dirty="0" smtClean="0"/>
          </a:p>
          <a:p>
            <a:r>
              <a:rPr lang="en-US" baseline="0" dirty="0" smtClean="0"/>
              <a:t>On conflict, give priority to committing  transaction</a:t>
            </a:r>
          </a:p>
          <a:p>
            <a:endParaRPr lang="en-US" baseline="0" dirty="0" smtClean="0"/>
          </a:p>
          <a:p>
            <a:r>
              <a:rPr lang="en-US" baseline="0" dirty="0" smtClean="0"/>
              <a:t>NOTE: SEVERAL STM SYSTEMS USE OPTIMISTIC FOR READS AND PESSIMISTIC FOR WRITES</a:t>
            </a:r>
          </a:p>
        </p:txBody>
      </p:sp>
      <p:sp>
        <p:nvSpPr>
          <p:cNvPr id="4" name="Slide Number Placeholder 3"/>
          <p:cNvSpPr>
            <a:spLocks noGrp="1"/>
          </p:cNvSpPr>
          <p:nvPr>
            <p:ph type="sldNum" sz="quarter" idx="10"/>
          </p:nvPr>
        </p:nvSpPr>
        <p:spPr/>
        <p:txBody>
          <a:bodyPr/>
          <a:lstStyle/>
          <a:p>
            <a:fld id="{511A838A-F425-4289-B01E-1D8239580DF2}"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Object Granularity</a:t>
            </a:r>
          </a:p>
          <a:p>
            <a:r>
              <a:rPr lang="en-US" baseline="0" dirty="0" smtClean="0"/>
              <a:t>+ Reduced overhead (time/space)</a:t>
            </a:r>
          </a:p>
          <a:p>
            <a:r>
              <a:rPr lang="en-US" baseline="0" dirty="0" smtClean="0"/>
              <a:t>+ Close to programmer’s reasoning</a:t>
            </a:r>
          </a:p>
          <a:p>
            <a:r>
              <a:rPr lang="en-US" baseline="0" dirty="0" smtClean="0"/>
              <a:t>- False sharing on large objects (e.g. arrays)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Word Granularity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Minimize false sharing</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Increased overhead (time/space)</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Cache line Granularity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Compromise between object and word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Works for both HW/SW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COMBINED – WORD LEVEL FOR ARRAYS AND OBJECT LEVEL FOR OTHER DATA</a:t>
            </a:r>
          </a:p>
          <a:p>
            <a:endParaRPr lang="en-US" baseline="0" dirty="0" smtClean="0"/>
          </a:p>
          <a:p>
            <a:r>
              <a:rPr lang="en-US" baseline="0" dirty="0" smtClean="0"/>
              <a:t>TODO: Block granularity, combined</a:t>
            </a:r>
          </a:p>
        </p:txBody>
      </p:sp>
      <p:sp>
        <p:nvSpPr>
          <p:cNvPr id="4" name="Slide Number Placeholder 3"/>
          <p:cNvSpPr>
            <a:spLocks noGrp="1"/>
          </p:cNvSpPr>
          <p:nvPr>
            <p:ph type="sldNum" sz="quarter" idx="10"/>
          </p:nvPr>
        </p:nvSpPr>
        <p:spPr/>
        <p:txBody>
          <a:bodyPr/>
          <a:lstStyle/>
          <a:p>
            <a:fld id="{511A838A-F425-4289-B01E-1D8239580DF2}"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No management of locks</a:t>
            </a:r>
          </a:p>
          <a:p>
            <a:pPr marL="228600" indent="-228600">
              <a:buAutoNum type="arabicPeriod"/>
            </a:pPr>
            <a:r>
              <a:rPr lang="en-US" dirty="0" smtClean="0"/>
              <a:t>Implementation</a:t>
            </a:r>
            <a:r>
              <a:rPr lang="en-US" baseline="0" dirty="0" smtClean="0"/>
              <a:t> typically with optimistic concurrency</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SpHT</a:t>
            </a:r>
            <a:r>
              <a:rPr lang="en-US" sz="1200" b="0" i="0" kern="1200" dirty="0" smtClean="0">
                <a:solidFill>
                  <a:schemeClr val="tx1"/>
                </a:solidFill>
                <a:latin typeface="+mn-lt"/>
                <a:ea typeface="+mn-ea"/>
                <a:cs typeface="+mn-cs"/>
              </a:rPr>
              <a:t> uses minimal software support to combine multiple segments of an atomic block, each executed using a separate hardware transaction, into one atomic operation. The idea of segmenting transactions can be used for many purposes, including nesting, local retry, or Else, and user-level thread scheduling.</a:t>
            </a:r>
            <a:endParaRPr lang="en-US" baseline="0"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Transaction record</a:t>
            </a:r>
          </a:p>
          <a:p>
            <a:pPr marL="228600" indent="-228600">
              <a:buNone/>
            </a:pPr>
            <a:r>
              <a:rPr lang="en-US" dirty="0" smtClean="0"/>
              <a:t>LS bit: 0 if writer-locked, 1 if not locked</a:t>
            </a:r>
          </a:p>
          <a:p>
            <a:pPr marL="228600" indent="-228600">
              <a:buNone/>
            </a:pPr>
            <a:r>
              <a:rPr lang="en-US" dirty="0" smtClean="0"/>
              <a:t>MS bits: Timestamp</a:t>
            </a:r>
            <a:r>
              <a:rPr lang="en-US" baseline="0" dirty="0" smtClean="0"/>
              <a:t> of last commit if not locked, pointer to owner TX if locked</a:t>
            </a:r>
          </a:p>
          <a:p>
            <a:pPr marL="228600" indent="-228600">
              <a:buNone/>
            </a:pPr>
            <a:endParaRPr lang="en-US" baseline="0" dirty="0" smtClean="0"/>
          </a:p>
          <a:p>
            <a:pPr marL="228600" indent="-228600">
              <a:buNone/>
            </a:pPr>
            <a:r>
              <a:rPr lang="en-US" baseline="0" dirty="0" smtClean="0"/>
              <a:t>For C/C++, hash address to record within table of records</a:t>
            </a:r>
          </a:p>
          <a:p>
            <a:r>
              <a:rPr lang="en-US" sz="1200" kern="1200" baseline="0" dirty="0" err="1" smtClean="0">
                <a:solidFill>
                  <a:schemeClr val="tx1"/>
                </a:solidFill>
                <a:latin typeface="+mn-lt"/>
                <a:ea typeface="+mn-ea"/>
                <a:cs typeface="+mn-cs"/>
              </a:rPr>
              <a:t>mov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rec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addr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a:t>
            </a:r>
            <a:r>
              <a:rPr lang="en-US" sz="1200" kern="1200" baseline="0" dirty="0" err="1" smtClean="0">
                <a:solidFill>
                  <a:schemeClr val="tx1"/>
                </a:solidFill>
                <a:latin typeface="+mn-lt"/>
                <a:ea typeface="+mn-ea"/>
                <a:cs typeface="+mn-cs"/>
              </a:rPr>
              <a:t>rec</a:t>
            </a:r>
            <a:r>
              <a:rPr lang="en-US" sz="1200" kern="1200" baseline="0" dirty="0" smtClean="0">
                <a:solidFill>
                  <a:schemeClr val="tx1"/>
                </a:solidFill>
                <a:latin typeface="+mn-lt"/>
                <a:ea typeface="+mn-ea"/>
                <a:cs typeface="+mn-cs"/>
              </a:rPr>
              <a:t>, 0x3ffc0</a:t>
            </a:r>
          </a:p>
          <a:p>
            <a:r>
              <a:rPr lang="en-US" sz="1200" kern="1200" baseline="0" dirty="0" smtClean="0">
                <a:solidFill>
                  <a:schemeClr val="tx1"/>
                </a:solidFill>
                <a:latin typeface="+mn-lt"/>
                <a:ea typeface="+mn-ea"/>
                <a:cs typeface="+mn-cs"/>
              </a:rPr>
              <a:t>add </a:t>
            </a:r>
            <a:r>
              <a:rPr lang="en-US" sz="1200" kern="1200" baseline="0" dirty="0" err="1" smtClean="0">
                <a:solidFill>
                  <a:schemeClr val="tx1"/>
                </a:solidFill>
                <a:latin typeface="+mn-lt"/>
                <a:ea typeface="+mn-ea"/>
                <a:cs typeface="+mn-cs"/>
              </a:rPr>
              <a:t>rec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TxRecTableBase</a:t>
            </a:r>
            <a:endParaRPr lang="en-US"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EA340-23C3-47B5-9504-B944A879AB0D}" type="slidenum">
              <a:rPr lang="en-US"/>
              <a:pPr/>
              <a:t>42</a:t>
            </a:fld>
            <a:endParaRPr lang="en-US"/>
          </a:p>
        </p:txBody>
      </p:sp>
      <p:sp>
        <p:nvSpPr>
          <p:cNvPr id="516098" name="Rectangle 2"/>
          <p:cNvSpPr>
            <a:spLocks noGrp="1" noRot="1" noChangeAspect="1" noChangeArrowheads="1" noTextEdit="1"/>
          </p:cNvSpPr>
          <p:nvPr>
            <p:ph type="sldImg"/>
          </p:nvPr>
        </p:nvSpPr>
        <p:spPr>
          <a:xfrm>
            <a:off x="1055688" y="849313"/>
            <a:ext cx="4573587" cy="3432175"/>
          </a:xfrm>
          <a:ln/>
        </p:spPr>
      </p:sp>
      <p:sp>
        <p:nvSpPr>
          <p:cNvPr id="516099" name="Rectangle 3"/>
          <p:cNvSpPr>
            <a:spLocks noGrp="1" noChangeArrowheads="1"/>
          </p:cNvSpPr>
          <p:nvPr>
            <p:ph type="body" idx="1"/>
          </p:nvPr>
        </p:nvSpPr>
        <p:spPr>
          <a:xfrm>
            <a:off x="228397" y="4419908"/>
            <a:ext cx="6416433" cy="3711677"/>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11A68-5741-48D0-BF17-B6419E262AF0}" type="slidenum">
              <a:rPr lang="en-US"/>
              <a:pPr/>
              <a:t>43</a:t>
            </a:fld>
            <a:endParaRPr lang="en-US"/>
          </a:p>
        </p:txBody>
      </p:sp>
      <p:sp>
        <p:nvSpPr>
          <p:cNvPr id="518146" name="Rectangle 2"/>
          <p:cNvSpPr>
            <a:spLocks noGrp="1" noRot="1" noChangeAspect="1" noChangeArrowheads="1" noTextEdit="1"/>
          </p:cNvSpPr>
          <p:nvPr>
            <p:ph type="sldImg"/>
          </p:nvPr>
        </p:nvSpPr>
        <p:spPr>
          <a:xfrm>
            <a:off x="1055688" y="849313"/>
            <a:ext cx="4573587" cy="3432175"/>
          </a:xfrm>
          <a:ln/>
        </p:spPr>
      </p:sp>
      <p:sp>
        <p:nvSpPr>
          <p:cNvPr id="518147" name="Rectangle 3"/>
          <p:cNvSpPr>
            <a:spLocks noGrp="1" noChangeArrowheads="1"/>
          </p:cNvSpPr>
          <p:nvPr>
            <p:ph type="body" idx="1"/>
          </p:nvPr>
        </p:nvSpPr>
        <p:spPr>
          <a:xfrm>
            <a:off x="228397" y="4419908"/>
            <a:ext cx="6416433" cy="3711677"/>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Optimistic</a:t>
            </a:r>
            <a:r>
              <a:rPr lang="en-US" baseline="0" dirty="0" smtClean="0"/>
              <a:t> read (</a:t>
            </a:r>
            <a:r>
              <a:rPr lang="en-US" sz="1200" dirty="0" smtClean="0"/>
              <a:t>Use versioning on </a:t>
            </a:r>
            <a:r>
              <a:rPr lang="en-US" sz="1200" dirty="0" err="1" smtClean="0"/>
              <a:t>TxR</a:t>
            </a:r>
            <a:r>
              <a:rPr lang="en-US" sz="1200" dirty="0" smtClean="0"/>
              <a:t>)</a:t>
            </a:r>
            <a:endParaRPr lang="en-US" baseline="0" dirty="0" smtClean="0"/>
          </a:p>
          <a:p>
            <a:r>
              <a:rPr lang="en-US" sz="1200" dirty="0" smtClean="0"/>
              <a:t>+ Caching effects</a:t>
            </a:r>
          </a:p>
          <a:p>
            <a:r>
              <a:rPr lang="en-US" sz="1200" dirty="0" smtClean="0"/>
              <a:t>+ Avoids lock operations</a:t>
            </a:r>
            <a:endParaRPr lang="en-US" baseline="0" dirty="0" smtClean="0"/>
          </a:p>
          <a:p>
            <a:r>
              <a:rPr lang="en-US" baseline="0" dirty="0" smtClean="0"/>
              <a:t>Pessimistic read (</a:t>
            </a:r>
            <a:r>
              <a:rPr lang="en-US" sz="1200" dirty="0" smtClean="0"/>
              <a:t>Read lock on </a:t>
            </a:r>
            <a:r>
              <a:rPr lang="en-US" sz="1200" dirty="0" err="1" smtClean="0"/>
              <a:t>TxR</a:t>
            </a:r>
            <a:r>
              <a:rPr lang="en-US" sz="1200" dirty="0" smtClean="0"/>
              <a:t>)</a:t>
            </a:r>
            <a:endParaRPr lang="en-US" baseline="0" dirty="0" smtClean="0"/>
          </a:p>
          <a:p>
            <a:pPr>
              <a:buFontTx/>
              <a:buChar char="-"/>
            </a:pPr>
            <a:r>
              <a:rPr lang="en-US" sz="1200" dirty="0" smtClean="0"/>
              <a:t>Caching effects</a:t>
            </a:r>
          </a:p>
          <a:p>
            <a:pPr>
              <a:buFontTx/>
              <a:buChar char="-"/>
            </a:pPr>
            <a:r>
              <a:rPr lang="en-US" sz="1200" dirty="0" smtClean="0"/>
              <a:t> Lock operations</a:t>
            </a:r>
            <a:endParaRPr lang="en-US" dirty="0" smtClean="0"/>
          </a:p>
          <a:p>
            <a:r>
              <a:rPr lang="en-US" dirty="0" smtClean="0"/>
              <a:t>Pessimistic write (</a:t>
            </a:r>
            <a:r>
              <a:rPr lang="en-US" sz="1200" dirty="0" smtClean="0"/>
              <a:t>Write lock on </a:t>
            </a:r>
            <a:r>
              <a:rPr lang="en-US" sz="1200" dirty="0" err="1" smtClean="0"/>
              <a:t>TxR</a:t>
            </a:r>
            <a:r>
              <a:rPr lang="en-US" sz="1200" dirty="0" smtClean="0"/>
              <a:t>)</a:t>
            </a:r>
            <a:endParaRPr lang="en-US" dirty="0" smtClean="0"/>
          </a:p>
          <a:p>
            <a:r>
              <a:rPr lang="en-US" sz="1200" dirty="0" smtClean="0"/>
              <a:t>+ In place updates</a:t>
            </a:r>
          </a:p>
          <a:p>
            <a:r>
              <a:rPr lang="en-US" sz="1200" dirty="0" smtClean="0"/>
              <a:t>+ Fast commits</a:t>
            </a:r>
          </a:p>
          <a:p>
            <a:r>
              <a:rPr lang="en-US" sz="1200" dirty="0" smtClean="0"/>
              <a:t>+ Fast reads</a:t>
            </a:r>
          </a:p>
          <a:p>
            <a:r>
              <a:rPr lang="en-US" dirty="0" smtClean="0"/>
              <a:t>Optimistic write (</a:t>
            </a:r>
            <a:r>
              <a:rPr lang="en-US" sz="1200" dirty="0" smtClean="0"/>
              <a:t>Buffer writes &amp; acquire locks at commit)</a:t>
            </a:r>
            <a:endParaRPr lang="en-US" dirty="0" smtClean="0"/>
          </a:p>
          <a:p>
            <a:pPr>
              <a:buFontTx/>
              <a:buChar char="-"/>
            </a:pPr>
            <a:r>
              <a:rPr lang="en-US" sz="1200" dirty="0" smtClean="0"/>
              <a:t>Slow commits</a:t>
            </a:r>
          </a:p>
          <a:p>
            <a:pPr>
              <a:buFontTx/>
              <a:buChar char="-"/>
            </a:pPr>
            <a:r>
              <a:rPr lang="en-US" sz="1200" dirty="0" smtClean="0"/>
              <a:t> Reads have to search for latest value</a:t>
            </a:r>
          </a:p>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DE4C5-57E6-4265-B6E4-C0C174535B19}" type="slidenum">
              <a:rPr lang="en-US"/>
              <a:pPr/>
              <a:t>45</a:t>
            </a:fld>
            <a:endParaRPr lang="en-US"/>
          </a:p>
        </p:txBody>
      </p:sp>
      <p:sp>
        <p:nvSpPr>
          <p:cNvPr id="520194" name="Rectangle 2"/>
          <p:cNvSpPr>
            <a:spLocks noGrp="1" noRot="1" noChangeAspect="1" noChangeArrowheads="1" noTextEdit="1"/>
          </p:cNvSpPr>
          <p:nvPr>
            <p:ph type="sldImg"/>
          </p:nvPr>
        </p:nvSpPr>
        <p:spPr>
          <a:xfrm>
            <a:off x="1055688" y="849313"/>
            <a:ext cx="4573587" cy="3432175"/>
          </a:xfrm>
          <a:ln/>
        </p:spPr>
      </p:sp>
      <p:sp>
        <p:nvSpPr>
          <p:cNvPr id="520195" name="Rectangle 3"/>
          <p:cNvSpPr>
            <a:spLocks noGrp="1" noChangeArrowheads="1"/>
          </p:cNvSpPr>
          <p:nvPr>
            <p:ph type="body" idx="1"/>
          </p:nvPr>
        </p:nvSpPr>
        <p:spPr>
          <a:xfrm>
            <a:off x="228397" y="4419908"/>
            <a:ext cx="6416433" cy="3711677"/>
          </a:xfrm>
        </p:spPr>
        <p:txBody>
          <a:bodyPr/>
          <a:lstStyle/>
          <a:p>
            <a:r>
              <a:rPr lang="en-US" sz="1200" kern="1200" baseline="0" dirty="0" err="1" smtClean="0">
                <a:solidFill>
                  <a:schemeClr val="tx1"/>
                </a:solidFill>
                <a:latin typeface="+mn-lt"/>
                <a:ea typeface="+mn-ea"/>
                <a:cs typeface="+mn-cs"/>
              </a:rPr>
              <a:t>McRT</a:t>
            </a:r>
            <a:r>
              <a:rPr lang="en-US" sz="1200" kern="1200" baseline="0" dirty="0" smtClean="0">
                <a:solidFill>
                  <a:schemeClr val="tx1"/>
                </a:solidFill>
                <a:latin typeface="+mn-lt"/>
                <a:ea typeface="+mn-ea"/>
                <a:cs typeface="+mn-cs"/>
              </a:rPr>
              <a:t>-STM uses two-phase locking to control access to an object. This protocol allows</a:t>
            </a:r>
          </a:p>
          <a:p>
            <a:r>
              <a:rPr lang="en-US" sz="1200" kern="1200" baseline="0" dirty="0" smtClean="0">
                <a:solidFill>
                  <a:schemeClr val="tx1"/>
                </a:solidFill>
                <a:latin typeface="+mn-lt"/>
                <a:ea typeface="+mn-ea"/>
                <a:cs typeface="+mn-cs"/>
              </a:rPr>
              <a:t>multiple transactions to read an object, but only a single transaction to modify the object. After</a:t>
            </a:r>
          </a:p>
          <a:p>
            <a:r>
              <a:rPr lang="en-US" sz="1200" kern="1200" baseline="0" dirty="0" smtClean="0">
                <a:solidFill>
                  <a:schemeClr val="tx1"/>
                </a:solidFill>
                <a:latin typeface="+mn-lt"/>
                <a:ea typeface="+mn-ea"/>
                <a:cs typeface="+mn-cs"/>
              </a:rPr>
              <a:t>acquiring a read lock, a transaction records the object’s version number in its read set, to permit</a:t>
            </a:r>
          </a:p>
          <a:p>
            <a:r>
              <a:rPr lang="en-US" sz="1200" kern="1200" baseline="0" dirty="0" smtClean="0">
                <a:solidFill>
                  <a:schemeClr val="tx1"/>
                </a:solidFill>
                <a:latin typeface="+mn-lt"/>
                <a:ea typeface="+mn-ea"/>
                <a:cs typeface="+mn-cs"/>
              </a:rPr>
              <a:t>subsequent validation. After acquiring a write lock, the transaction records the location’s value</a:t>
            </a:r>
          </a:p>
          <a:p>
            <a:r>
              <a:rPr lang="en-US" sz="1200" kern="1200" baseline="0" dirty="0" smtClean="0">
                <a:solidFill>
                  <a:schemeClr val="tx1"/>
                </a:solidFill>
                <a:latin typeface="+mn-lt"/>
                <a:ea typeface="+mn-ea"/>
                <a:cs typeface="+mn-cs"/>
              </a:rPr>
              <a:t>and object’s version number in a log, to allow rollback if the transaction aborts. Conflicting</a:t>
            </a:r>
          </a:p>
          <a:p>
            <a:r>
              <a:rPr lang="en-US" sz="1200" kern="1200" baseline="0" dirty="0" smtClean="0">
                <a:solidFill>
                  <a:schemeClr val="tx1"/>
                </a:solidFill>
                <a:latin typeface="+mn-lt"/>
                <a:ea typeface="+mn-ea"/>
                <a:cs typeface="+mn-cs"/>
              </a:rPr>
              <a:t>writes from other transactions are detected by verifying that the version numbers of all locations</a:t>
            </a:r>
          </a:p>
          <a:p>
            <a:r>
              <a:rPr lang="en-US" sz="1200" kern="1200" baseline="0" dirty="0" smtClean="0">
                <a:solidFill>
                  <a:schemeClr val="tx1"/>
                </a:solidFill>
                <a:latin typeface="+mn-lt"/>
                <a:ea typeface="+mn-ea"/>
                <a:cs typeface="+mn-cs"/>
              </a:rPr>
              <a:t>read by a transaction remain unchanged when the transaction commits. Deadlock is detected</a:t>
            </a:r>
          </a:p>
          <a:p>
            <a:r>
              <a:rPr lang="en-US" sz="1200" kern="1200" baseline="0" dirty="0" smtClean="0">
                <a:solidFill>
                  <a:schemeClr val="tx1"/>
                </a:solidFill>
                <a:latin typeface="+mn-lt"/>
                <a:ea typeface="+mn-ea"/>
                <a:cs typeface="+mn-cs"/>
              </a:rPr>
              <a:t>by timeouts on lock acquires. Aborting a transaction and rolling back its side effects resolves</a:t>
            </a:r>
          </a:p>
          <a:p>
            <a:r>
              <a:rPr lang="en-US" sz="1200" kern="1200" baseline="0" dirty="0" smtClean="0">
                <a:solidFill>
                  <a:schemeClr val="tx1"/>
                </a:solidFill>
                <a:latin typeface="+mn-lt"/>
                <a:ea typeface="+mn-ea"/>
                <a:cs typeface="+mn-cs"/>
              </a:rPr>
              <a:t>conflicts or deadlocks.</a:t>
            </a:r>
          </a:p>
          <a:p>
            <a:r>
              <a:rPr lang="en-US" sz="1200" kern="1200" baseline="0" dirty="0" smtClean="0">
                <a:solidFill>
                  <a:schemeClr val="tx1"/>
                </a:solidFill>
                <a:latin typeface="+mn-lt"/>
                <a:ea typeface="+mn-ea"/>
                <a:cs typeface="+mn-cs"/>
              </a:rPr>
              <a:t>Each object contains a transaction lock, which can be in one of two states. If the object</a:t>
            </a:r>
          </a:p>
          <a:p>
            <a:r>
              <a:rPr lang="en-US" sz="1200" kern="1200" baseline="0" dirty="0" smtClean="0">
                <a:solidFill>
                  <a:schemeClr val="tx1"/>
                </a:solidFill>
                <a:latin typeface="+mn-lt"/>
                <a:ea typeface="+mn-ea"/>
                <a:cs typeface="+mn-cs"/>
              </a:rPr>
              <a:t>is unlocked or only being read, its lock contains the object’s current version number. In this</a:t>
            </a:r>
          </a:p>
          <a:p>
            <a:r>
              <a:rPr lang="en-US" sz="1200" kern="1200" baseline="0" dirty="0" smtClean="0">
                <a:solidFill>
                  <a:schemeClr val="tx1"/>
                </a:solidFill>
                <a:latin typeface="+mn-lt"/>
                <a:ea typeface="+mn-ea"/>
                <a:cs typeface="+mn-cs"/>
              </a:rPr>
              <a:t>state, another transaction can open the object for reading by simply recording, in its read set,</a:t>
            </a:r>
          </a:p>
          <a:p>
            <a:r>
              <a:rPr lang="en-US" sz="1200" kern="1200" baseline="0" dirty="0" smtClean="0">
                <a:solidFill>
                  <a:schemeClr val="tx1"/>
                </a:solidFill>
                <a:latin typeface="+mn-lt"/>
                <a:ea typeface="+mn-ea"/>
                <a:cs typeface="+mn-cs"/>
              </a:rPr>
              <a:t>the object and its current version.</a:t>
            </a:r>
          </a:p>
          <a:p>
            <a:r>
              <a:rPr lang="en-US" sz="1200" kern="1200" baseline="0" dirty="0" smtClean="0">
                <a:solidFill>
                  <a:schemeClr val="tx1"/>
                </a:solidFill>
                <a:latin typeface="+mn-lt"/>
                <a:ea typeface="+mn-ea"/>
                <a:cs typeface="+mn-cs"/>
              </a:rPr>
              <a:t>The other state indicates that the object is open for writing. In this case, the lock points</a:t>
            </a:r>
          </a:p>
          <a:p>
            <a:r>
              <a:rPr lang="en-US" sz="1200" kern="1200" baseline="0" dirty="0" smtClean="0">
                <a:solidFill>
                  <a:schemeClr val="tx1"/>
                </a:solidFill>
                <a:latin typeface="+mn-lt"/>
                <a:ea typeface="+mn-ea"/>
                <a:cs typeface="+mn-cs"/>
              </a:rPr>
              <a:t>to the transaction descriptor of the transaction modifying the </a:t>
            </a:r>
            <a:r>
              <a:rPr lang="en-US" sz="1200" kern="1200" baseline="0" dirty="0" err="1" smtClean="0">
                <a:solidFill>
                  <a:schemeClr val="tx1"/>
                </a:solidFill>
                <a:latin typeface="+mn-lt"/>
                <a:ea typeface="+mn-ea"/>
                <a:cs typeface="+mn-cs"/>
              </a:rPr>
              <a:t>object.When</a:t>
            </a:r>
            <a:r>
              <a:rPr lang="en-US" sz="1200" kern="1200" baseline="0" dirty="0" smtClean="0">
                <a:solidFill>
                  <a:schemeClr val="tx1"/>
                </a:solidFill>
                <a:latin typeface="+mn-lt"/>
                <a:ea typeface="+mn-ea"/>
                <a:cs typeface="+mn-cs"/>
              </a:rPr>
              <a:t> a transaction opens</a:t>
            </a:r>
          </a:p>
          <a:p>
            <a:r>
              <a:rPr lang="en-US" sz="1200" kern="1200" baseline="0" dirty="0" smtClean="0">
                <a:solidFill>
                  <a:schemeClr val="tx1"/>
                </a:solidFill>
                <a:latin typeface="+mn-lt"/>
                <a:ea typeface="+mn-ea"/>
                <a:cs typeface="+mn-cs"/>
              </a:rPr>
              <a:t>the object for writing, it records the object and its version number (from the lock) and replaces</a:t>
            </a:r>
          </a:p>
          <a:p>
            <a:r>
              <a:rPr lang="en-US" sz="1200" kern="1200" baseline="0" dirty="0" smtClean="0">
                <a:solidFill>
                  <a:schemeClr val="tx1"/>
                </a:solidFill>
                <a:latin typeface="+mn-lt"/>
                <a:ea typeface="+mn-ea"/>
                <a:cs typeface="+mn-cs"/>
              </a:rPr>
              <a:t>the version number in the lock with a pointer to its transaction descriptor. When the transaction</a:t>
            </a:r>
          </a:p>
          <a:p>
            <a:r>
              <a:rPr lang="en-US" sz="1200" kern="1200" baseline="0" dirty="0" smtClean="0">
                <a:solidFill>
                  <a:schemeClr val="tx1"/>
                </a:solidFill>
                <a:latin typeface="+mn-lt"/>
                <a:ea typeface="+mn-ea"/>
                <a:cs typeface="+mn-cs"/>
              </a:rPr>
              <a:t>commits and releases its lock, it increments the object’s version number and replaces the</a:t>
            </a:r>
          </a:p>
          <a:p>
            <a:r>
              <a:rPr lang="en-US" sz="1200" kern="1200" baseline="0" dirty="0" smtClean="0">
                <a:solidFill>
                  <a:schemeClr val="tx1"/>
                </a:solidFill>
                <a:latin typeface="+mn-lt"/>
                <a:ea typeface="+mn-ea"/>
                <a:cs typeface="+mn-cs"/>
              </a:rPr>
              <a:t>transaction descriptor in the lock with the new version number. Upgrades—from reading to</a:t>
            </a:r>
          </a:p>
          <a:p>
            <a:r>
              <a:rPr lang="en-US" sz="1200" kern="1200" baseline="0" dirty="0" smtClean="0">
                <a:solidFill>
                  <a:schemeClr val="tx1"/>
                </a:solidFill>
                <a:latin typeface="+mn-lt"/>
                <a:ea typeface="+mn-ea"/>
                <a:cs typeface="+mn-cs"/>
              </a:rPr>
              <a:t>writing an object—require that the reader acquire a write lock and, at commit time, verify that</a:t>
            </a:r>
          </a:p>
          <a:p>
            <a:r>
              <a:rPr lang="en-US" sz="1200" kern="1200" baseline="0" dirty="0" smtClean="0">
                <a:solidFill>
                  <a:schemeClr val="tx1"/>
                </a:solidFill>
                <a:latin typeface="+mn-lt"/>
                <a:ea typeface="+mn-ea"/>
                <a:cs typeface="+mn-cs"/>
              </a:rPr>
              <a:t>the object’s read version number matches the initial write version number. Active readers do</a:t>
            </a:r>
          </a:p>
          <a:p>
            <a:r>
              <a:rPr lang="en-US" sz="1200" kern="1200" baseline="0" dirty="0" smtClean="0">
                <a:solidFill>
                  <a:schemeClr val="tx1"/>
                </a:solidFill>
                <a:latin typeface="+mn-lt"/>
                <a:ea typeface="+mn-ea"/>
                <a:cs typeface="+mn-cs"/>
              </a:rPr>
              <a:t>not prevent a writer from acquiring a lock and modifying an object; the conflict is detected and</a:t>
            </a:r>
          </a:p>
          <a:p>
            <a:r>
              <a:rPr lang="en-US" sz="1200" kern="1200" baseline="0" dirty="0" smtClean="0">
                <a:solidFill>
                  <a:schemeClr val="tx1"/>
                </a:solidFill>
                <a:latin typeface="+mn-lt"/>
                <a:ea typeface="+mn-ea"/>
                <a:cs typeface="+mn-cs"/>
              </a:rPr>
              <a:t>resolved when a reader transaction attempts to commit.</a:t>
            </a:r>
          </a:p>
          <a:p>
            <a:r>
              <a:rPr lang="en-US" sz="1200" kern="1200" baseline="0" dirty="0" smtClean="0">
                <a:solidFill>
                  <a:schemeClr val="tx1"/>
                </a:solidFill>
                <a:latin typeface="+mn-lt"/>
                <a:ea typeface="+mn-ea"/>
                <a:cs typeface="+mn-cs"/>
              </a:rPr>
              <a:t>When an object is open for writing, other transactions that attempt to open the object for</a:t>
            </a:r>
          </a:p>
          <a:p>
            <a:r>
              <a:rPr lang="en-US" sz="1200" kern="1200" baseline="0" dirty="0" smtClean="0">
                <a:solidFill>
                  <a:schemeClr val="tx1"/>
                </a:solidFill>
                <a:latin typeface="+mn-lt"/>
                <a:ea typeface="+mn-ea"/>
                <a:cs typeface="+mn-cs"/>
              </a:rPr>
              <a:t>reading or writing will block on its write lock. </a:t>
            </a:r>
            <a:r>
              <a:rPr lang="en-US" sz="1200" kern="1200" baseline="0" dirty="0" err="1" smtClean="0">
                <a:solidFill>
                  <a:schemeClr val="tx1"/>
                </a:solidFill>
                <a:latin typeface="+mn-lt"/>
                <a:ea typeface="+mn-ea"/>
                <a:cs typeface="+mn-cs"/>
              </a:rPr>
              <a:t>McRT-STMimplements</a:t>
            </a:r>
            <a:r>
              <a:rPr lang="en-US" sz="1200" kern="1200" baseline="0" dirty="0" smtClean="0">
                <a:solidFill>
                  <a:schemeClr val="tx1"/>
                </a:solidFill>
                <a:latin typeface="+mn-lt"/>
                <a:ea typeface="+mn-ea"/>
                <a:cs typeface="+mn-cs"/>
              </a:rPr>
              <a:t> a policy of suspending </a:t>
            </a:r>
          </a:p>
          <a:p>
            <a:r>
              <a:rPr lang="en-US" sz="1200" kern="1200" baseline="0" dirty="0" smtClean="0">
                <a:solidFill>
                  <a:schemeClr val="tx1"/>
                </a:solidFill>
                <a:latin typeface="+mn-lt"/>
                <a:ea typeface="+mn-ea"/>
                <a:cs typeface="+mn-cs"/>
              </a:rPr>
              <a:t>these contending transactions if the thread holding the lock is active and aborting the transaction</a:t>
            </a:r>
          </a:p>
          <a:p>
            <a:r>
              <a:rPr lang="en-US" sz="1200" kern="1200" baseline="0" dirty="0" smtClean="0">
                <a:solidFill>
                  <a:schemeClr val="tx1"/>
                </a:solidFill>
                <a:latin typeface="+mn-lt"/>
                <a:ea typeface="+mn-ea"/>
                <a:cs typeface="+mn-cs"/>
              </a:rPr>
              <a:t>holding a write lock if its thread is suspended. This policy approximates the obstruction-free</a:t>
            </a:r>
          </a:p>
          <a:p>
            <a:r>
              <a:rPr lang="en-US" sz="1200" kern="1200" baseline="0" dirty="0" smtClean="0">
                <a:solidFill>
                  <a:schemeClr val="tx1"/>
                </a:solidFill>
                <a:latin typeface="+mn-lt"/>
                <a:ea typeface="+mn-ea"/>
                <a:cs typeface="+mn-cs"/>
              </a:rPr>
              <a:t>behavior of other STM systems, by ensuring that a suspended transaction does not prevent</a:t>
            </a:r>
          </a:p>
          <a:p>
            <a:r>
              <a:rPr lang="en-US" sz="1200" kern="1200" baseline="0" dirty="0" smtClean="0">
                <a:solidFill>
                  <a:schemeClr val="tx1"/>
                </a:solidFill>
                <a:latin typeface="+mn-lt"/>
                <a:ea typeface="+mn-ea"/>
                <a:cs typeface="+mn-cs"/>
              </a:rPr>
              <a:t>active transactions from making forward progress.</a:t>
            </a:r>
          </a:p>
          <a:p>
            <a:r>
              <a:rPr lang="en-US" sz="1200" kern="1200" baseline="0" dirty="0" smtClean="0">
                <a:solidFill>
                  <a:schemeClr val="tx1"/>
                </a:solidFill>
                <a:latin typeface="+mn-lt"/>
                <a:ea typeface="+mn-ea"/>
                <a:cs typeface="+mn-cs"/>
              </a:rPr>
              <a:t>When a transaction opens an object for writing and modifies its value, it does not abort</a:t>
            </a:r>
          </a:p>
          <a:p>
            <a:r>
              <a:rPr lang="en-US" sz="1200" kern="1200" baseline="0" dirty="0" smtClean="0">
                <a:solidFill>
                  <a:schemeClr val="tx1"/>
                </a:solidFill>
                <a:latin typeface="+mn-lt"/>
                <a:ea typeface="+mn-ea"/>
                <a:cs typeface="+mn-cs"/>
              </a:rPr>
              <a:t>transactions that previously read the object. Each of these transactions will detect the conflict</a:t>
            </a:r>
          </a:p>
          <a:p>
            <a:r>
              <a:rPr lang="en-US" sz="1200" kern="1200" baseline="0" dirty="0" smtClean="0">
                <a:solidFill>
                  <a:schemeClr val="tx1"/>
                </a:solidFill>
                <a:latin typeface="+mn-lt"/>
                <a:ea typeface="+mn-ea"/>
                <a:cs typeface="+mn-cs"/>
              </a:rPr>
              <a:t>when it checks the version numbers of the objects in its read set, as part of the commit process.</a:t>
            </a:r>
          </a:p>
          <a:p>
            <a:r>
              <a:rPr lang="en-US" sz="1200" kern="1200" baseline="0" dirty="0" smtClean="0">
                <a:solidFill>
                  <a:schemeClr val="tx1"/>
                </a:solidFill>
                <a:latin typeface="+mn-lt"/>
                <a:ea typeface="+mn-ea"/>
                <a:cs typeface="+mn-cs"/>
              </a:rPr>
              <a:t>Since transactions directly modify locations, any of these transactions may read values modified</a:t>
            </a:r>
          </a:p>
          <a:p>
            <a:r>
              <a:rPr lang="en-US" sz="1200" kern="1200" baseline="0" dirty="0" smtClean="0">
                <a:solidFill>
                  <a:schemeClr val="tx1"/>
                </a:solidFill>
                <a:latin typeface="+mn-lt"/>
                <a:ea typeface="+mn-ea"/>
                <a:cs typeface="+mn-cs"/>
              </a:rPr>
              <a:t>by another transaction and so observe inconsistent program state. This can cause abnormal</a:t>
            </a:r>
          </a:p>
          <a:p>
            <a:r>
              <a:rPr lang="en-US" sz="1200" kern="1200" baseline="0" dirty="0" smtClean="0">
                <a:solidFill>
                  <a:schemeClr val="tx1"/>
                </a:solidFill>
                <a:latin typeface="+mn-lt"/>
                <a:ea typeface="+mn-ea"/>
                <a:cs typeface="+mn-cs"/>
              </a:rPr>
              <a:t>executions, for example, unexpected exceptions or improper loop termination. The former</a:t>
            </a:r>
          </a:p>
          <a:p>
            <a:r>
              <a:rPr lang="en-US" sz="1200" kern="1200" baseline="0" dirty="0" smtClean="0">
                <a:solidFill>
                  <a:schemeClr val="tx1"/>
                </a:solidFill>
                <a:latin typeface="+mn-lt"/>
                <a:ea typeface="+mn-ea"/>
                <a:cs typeface="+mn-cs"/>
              </a:rPr>
              <a:t>problem can be handled by catching these exceptions, aborting the transaction, and subsequently</a:t>
            </a:r>
          </a:p>
          <a:p>
            <a:r>
              <a:rPr lang="en-US" sz="1200" kern="1200" baseline="0" dirty="0" smtClean="0">
                <a:solidFill>
                  <a:schemeClr val="tx1"/>
                </a:solidFill>
                <a:latin typeface="+mn-lt"/>
                <a:ea typeface="+mn-ea"/>
                <a:cs typeface="+mn-cs"/>
              </a:rPr>
              <a:t>retrying it. The latter problem requires the consistency of a transaction’s read set to be validated</a:t>
            </a:r>
          </a:p>
          <a:p>
            <a:r>
              <a:rPr lang="en-US" sz="1200" kern="1200" baseline="0" dirty="0" smtClean="0">
                <a:solidFill>
                  <a:schemeClr val="tx1"/>
                </a:solidFill>
                <a:latin typeface="+mn-lt"/>
                <a:ea typeface="+mn-ea"/>
                <a:cs typeface="+mn-cs"/>
              </a:rPr>
              <a:t>on the </a:t>
            </a:r>
            <a:r>
              <a:rPr lang="en-US" sz="1200" kern="1200" baseline="0" dirty="0" err="1" smtClean="0">
                <a:solidFill>
                  <a:schemeClr val="tx1"/>
                </a:solidFill>
                <a:latin typeface="+mn-lt"/>
                <a:ea typeface="+mn-ea"/>
                <a:cs typeface="+mn-cs"/>
              </a:rPr>
              <a:t>backedge</a:t>
            </a:r>
            <a:r>
              <a:rPr lang="en-US" sz="1200" kern="1200" baseline="0" dirty="0" smtClean="0">
                <a:solidFill>
                  <a:schemeClr val="tx1"/>
                </a:solidFill>
                <a:latin typeface="+mn-lt"/>
                <a:ea typeface="+mn-ea"/>
                <a:cs typeface="+mn-cs"/>
              </a:rPr>
              <a:t> of every loop whose termination may be dependent on state potentially modified</a:t>
            </a:r>
          </a:p>
          <a:p>
            <a:r>
              <a:rPr lang="en-US" sz="1200" kern="1200" baseline="0" dirty="0" smtClean="0">
                <a:solidFill>
                  <a:schemeClr val="tx1"/>
                </a:solidFill>
                <a:latin typeface="+mn-lt"/>
                <a:ea typeface="+mn-ea"/>
                <a:cs typeface="+mn-cs"/>
              </a:rPr>
              <a:t>by another transaction.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STM Slowdown: 2-8x per thread due to barriers</a:t>
            </a:r>
          </a:p>
          <a:p>
            <a:endParaRPr lang="en-US" dirty="0" smtClean="0"/>
          </a:p>
          <a:p>
            <a:r>
              <a:rPr lang="en-US" dirty="0" smtClean="0"/>
              <a:t>Lack of strong atomicity – Costly to provide purely in</a:t>
            </a:r>
            <a:r>
              <a:rPr lang="en-US" baseline="0" dirty="0" smtClean="0"/>
              <a:t> software</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Hardware-accelerated</a:t>
            </a:r>
            <a:r>
              <a:rPr lang="en-US" baseline="0" dirty="0" smtClean="0"/>
              <a:t> STM </a:t>
            </a:r>
          </a:p>
          <a:p>
            <a:pPr marL="228600" indent="-228600">
              <a:buFont typeface="Arial" pitchFamily="34" charset="0"/>
              <a:buChar char="•"/>
            </a:pPr>
            <a:r>
              <a:rPr lang="en-US" baseline="0" dirty="0" smtClean="0"/>
              <a:t>Start with an STM system and identify key bottlenecks</a:t>
            </a:r>
          </a:p>
          <a:p>
            <a:pPr marL="228600" indent="-228600">
              <a:buFont typeface="Arial" pitchFamily="34" charset="0"/>
              <a:buChar char="•"/>
            </a:pPr>
            <a:r>
              <a:rPr lang="en-US" baseline="0" dirty="0" smtClean="0"/>
              <a:t>Provide (simple) HW primitives for acceleration</a:t>
            </a:r>
          </a:p>
          <a:p>
            <a:pPr marL="228600" indent="-228600">
              <a:buFont typeface="Arial" pitchFamily="34" charset="0"/>
              <a:buNone/>
            </a:pPr>
            <a:endParaRPr lang="en-US" baseline="0" dirty="0" smtClean="0"/>
          </a:p>
          <a:p>
            <a:pPr marL="228600" indent="-228600">
              <a:buFont typeface="Arial" pitchFamily="34" charset="0"/>
              <a:buNone/>
            </a:pPr>
            <a:r>
              <a:rPr lang="en-US" baseline="0" dirty="0" smtClean="0"/>
              <a:t>Hardware-based TM systems</a:t>
            </a:r>
          </a:p>
          <a:p>
            <a:pPr marL="228600" indent="-228600">
              <a:buFont typeface="Arial" pitchFamily="34" charset="0"/>
              <a:buNone/>
            </a:pPr>
            <a:r>
              <a:rPr lang="en-US" baseline="0" dirty="0" smtClean="0"/>
              <a:t>	Versioning and conflict detection directly in HW</a:t>
            </a:r>
          </a:p>
          <a:p>
            <a:pPr marL="228600" indent="-228600">
              <a:buFont typeface="Arial" pitchFamily="34" charset="0"/>
              <a:buNone/>
            </a:pPr>
            <a:endParaRPr lang="en-US" baseline="0" dirty="0" smtClean="0"/>
          </a:p>
          <a:p>
            <a:pPr marL="228600" indent="-228600">
              <a:buFont typeface="Arial" pitchFamily="34" charset="0"/>
              <a:buNone/>
            </a:pPr>
            <a:r>
              <a:rPr lang="en-US" baseline="0" dirty="0" smtClean="0"/>
              <a:t>Hybrid TM systems</a:t>
            </a:r>
          </a:p>
          <a:p>
            <a:pPr marL="228600" indent="-228600">
              <a:buFont typeface="Arial" pitchFamily="34" charset="0"/>
              <a:buNone/>
            </a:pPr>
            <a:r>
              <a:rPr lang="en-US" baseline="0" dirty="0" smtClean="0"/>
              <a:t>	Combine an HTM and an STM by switching modes when needed based on TX characteristics, available resources, …</a:t>
            </a:r>
          </a:p>
        </p:txBody>
      </p:sp>
      <p:sp>
        <p:nvSpPr>
          <p:cNvPr id="4" name="Slide Number Placeholder 3"/>
          <p:cNvSpPr>
            <a:spLocks noGrp="1"/>
          </p:cNvSpPr>
          <p:nvPr>
            <p:ph type="sldNum" sz="quarter" idx="10"/>
          </p:nvPr>
        </p:nvSpPr>
        <p:spPr/>
        <p:txBody>
          <a:bodyPr/>
          <a:lstStyle/>
          <a:p>
            <a:fld id="{511A838A-F425-4289-B01E-1D8239580DF2}"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Atomicity – What this means is that although the code in</a:t>
            </a:r>
            <a:r>
              <a:rPr lang="en-US" baseline="0" dirty="0" smtClean="0"/>
              <a:t> a transaction may modify individual variables through a series of assignments, another computation can only observe the program state immediately before or immediately after the transaction executes.</a:t>
            </a:r>
          </a:p>
          <a:p>
            <a:endParaRPr lang="en-US" baseline="0" dirty="0" smtClean="0"/>
          </a:p>
          <a:p>
            <a:r>
              <a:rPr lang="en-US" baseline="0" dirty="0" smtClean="0"/>
              <a:t>The </a:t>
            </a:r>
            <a:r>
              <a:rPr lang="en-US" baseline="0" dirty="0" err="1" smtClean="0"/>
              <a:t>bottomline</a:t>
            </a:r>
            <a:r>
              <a:rPr lang="en-US" baseline="0" dirty="0" smtClean="0"/>
              <a:t> is that a program’s author only needs to identify a sequence of operations on shared data that should appear to execute atomically to other, concurrent threads. It is the task of the TM system to ensure this outcome.</a:t>
            </a:r>
          </a:p>
        </p:txBody>
      </p:sp>
      <p:sp>
        <p:nvSpPr>
          <p:cNvPr id="4" name="Slide Number Placeholder 3"/>
          <p:cNvSpPr>
            <a:spLocks noGrp="1"/>
          </p:cNvSpPr>
          <p:nvPr>
            <p:ph type="sldNum" sz="quarter" idx="10"/>
          </p:nvPr>
        </p:nvSpPr>
        <p:spPr/>
        <p:txBody>
          <a:bodyPr/>
          <a:lstStyle/>
          <a:p>
            <a:fld id="{511A838A-F425-4289-B01E-1D8239580DF2}"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apps read more data than they write</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apps read more data than they write</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two key capabilities enabled with the mechanism. First, software can query if the mark bit has been previously set for a single given block of memory</a:t>
            </a:r>
          </a:p>
          <a:p>
            <a:r>
              <a:rPr lang="en-US" sz="1200" kern="1200" baseline="0" dirty="0" smtClean="0">
                <a:solidFill>
                  <a:schemeClr val="tx1"/>
                </a:solidFill>
                <a:latin typeface="+mn-lt"/>
                <a:ea typeface="+mn-ea"/>
                <a:cs typeface="+mn-cs"/>
              </a:rPr>
              <a:t>and that there has been no writes to the memory by other threads since the block was marked. Second, software can query if there has potentially been any writes by other threads to </a:t>
            </a:r>
            <a:r>
              <a:rPr lang="en-US" sz="1200" i="1" kern="1200" baseline="0" dirty="0" smtClean="0">
                <a:solidFill>
                  <a:schemeClr val="tx1"/>
                </a:solidFill>
                <a:latin typeface="+mn-lt"/>
                <a:ea typeface="+mn-ea"/>
                <a:cs typeface="+mn-cs"/>
              </a:rPr>
              <a:t>any of the set of memory blocks the software </a:t>
            </a:r>
            <a:r>
              <a:rPr lang="en-US" sz="1200" kern="1200" baseline="0" dirty="0" smtClean="0">
                <a:solidFill>
                  <a:schemeClr val="tx1"/>
                </a:solidFill>
                <a:latin typeface="+mn-lt"/>
                <a:ea typeface="+mn-ea"/>
                <a:cs typeface="+mn-cs"/>
              </a:rPr>
              <a:t>has marked.</a:t>
            </a:r>
            <a:endParaRPr lang="en-US" dirty="0" smtClean="0"/>
          </a:p>
          <a:p>
            <a:pPr marL="228600" indent="-228600">
              <a:buNone/>
            </a:pPr>
            <a:endParaRPr lang="en-US" dirty="0" smtClean="0"/>
          </a:p>
          <a:p>
            <a:r>
              <a:rPr lang="en-US" sz="1200" kern="1200" baseline="0" dirty="0" smtClean="0">
                <a:solidFill>
                  <a:schemeClr val="tx1"/>
                </a:solidFill>
                <a:latin typeface="+mn-lt"/>
                <a:ea typeface="+mn-ea"/>
                <a:cs typeface="+mn-cs"/>
              </a:rPr>
              <a:t>Software sets and queries the mark bits with new instructions discussed below. Hardware may discard a mark bit as long as it records that it has done so. Hardware records that a mark bit has been discarded by incrementing</a:t>
            </a:r>
          </a:p>
          <a:p>
            <a:r>
              <a:rPr lang="en-US" sz="1200" kern="1200" baseline="0" dirty="0" smtClean="0">
                <a:solidFill>
                  <a:schemeClr val="tx1"/>
                </a:solidFill>
                <a:latin typeface="+mn-lt"/>
                <a:ea typeface="+mn-ea"/>
                <a:cs typeface="+mn-cs"/>
              </a:rPr>
              <a:t>a saturating </a:t>
            </a:r>
            <a:r>
              <a:rPr lang="en-US" sz="1200" i="1" kern="1200" baseline="0" dirty="0" smtClean="0">
                <a:solidFill>
                  <a:schemeClr val="tx1"/>
                </a:solidFill>
                <a:latin typeface="+mn-lt"/>
                <a:ea typeface="+mn-ea"/>
                <a:cs typeface="+mn-cs"/>
              </a:rPr>
              <a:t>mark counter (new register) that is part of the architected </a:t>
            </a:r>
            <a:r>
              <a:rPr lang="en-US" sz="1200" kern="1200" baseline="0" dirty="0" smtClean="0">
                <a:solidFill>
                  <a:schemeClr val="tx1"/>
                </a:solidFill>
                <a:latin typeface="+mn-lt"/>
                <a:ea typeface="+mn-ea"/>
                <a:cs typeface="+mn-cs"/>
              </a:rPr>
              <a:t>state of a thread. Software may query whether any of the bits have been discarded by reading the mark counter. Mark bits are discarded when a coherency event occurs</a:t>
            </a:r>
          </a:p>
          <a:p>
            <a:r>
              <a:rPr lang="en-US" sz="1200" kern="1200" baseline="0" dirty="0" smtClean="0">
                <a:solidFill>
                  <a:schemeClr val="tx1"/>
                </a:solidFill>
                <a:latin typeface="+mn-lt"/>
                <a:ea typeface="+mn-ea"/>
                <a:cs typeface="+mn-cs"/>
              </a:rPr>
              <a:t>such that another thread may modify the memory block the mark bit is associated with. Mark bits can also be discarded because of hardware capacity limits. In our implementation we also discard all mark bits on priority transitions (ring transitions in IA32 terminology). The mark counter does not have to be saved on context switches as it can be restored to a default value of all ones</a:t>
            </a:r>
          </a:p>
          <a:p>
            <a:r>
              <a:rPr lang="en-US" sz="1200" kern="1200" baseline="0" dirty="0" smtClean="0">
                <a:solidFill>
                  <a:schemeClr val="tx1"/>
                </a:solidFill>
                <a:latin typeface="+mn-lt"/>
                <a:ea typeface="+mn-ea"/>
                <a:cs typeface="+mn-cs"/>
              </a:rPr>
              <a:t>by either hardware or software.</a:t>
            </a:r>
            <a:endParaRPr lang="en-US" dirty="0" smtClean="0"/>
          </a:p>
          <a:p>
            <a:pPr marL="228600" indent="-228600">
              <a:buNone/>
            </a:pPr>
            <a:endParaRPr lang="en-US" dirty="0" smtClean="0"/>
          </a:p>
          <a:p>
            <a:pPr marL="228600" indent="-228600">
              <a:buNone/>
            </a:pPr>
            <a:r>
              <a:rPr lang="en-US" dirty="0" smtClean="0"/>
              <a:t>If address spans across multiple blocks</a:t>
            </a:r>
            <a:r>
              <a:rPr lang="en-US" baseline="0" dirty="0" smtClean="0"/>
              <a:t> (or cache lines), then all the mark bits are set (cleared).</a:t>
            </a:r>
          </a:p>
          <a:p>
            <a:pPr marL="228600" indent="-228600">
              <a:buNone/>
            </a:pPr>
            <a:r>
              <a:rPr lang="en-US" baseline="0" dirty="0" err="1" smtClean="0"/>
              <a:t>loadTestMark</a:t>
            </a:r>
            <a:r>
              <a:rPr lang="en-US" baseline="0" dirty="0" smtClean="0"/>
              <a:t> – If address spans … then the logical AND of all the mark bits are put into the carry flag</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processor increments the mark counter whenever a marked cache line gets evicted or snooped; that is, when a marked cache line transitions to the invalid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mark bits allow software to track cache residency of data and thus whether other processors could have potentially written to a datum between two accesses. By loading a value using </a:t>
            </a:r>
            <a:r>
              <a:rPr lang="en-US" sz="1200" kern="1200" baseline="0" dirty="0" err="1" smtClean="0">
                <a:solidFill>
                  <a:schemeClr val="tx1"/>
                </a:solidFill>
                <a:latin typeface="+mn-lt"/>
                <a:ea typeface="+mn-ea"/>
                <a:cs typeface="+mn-cs"/>
              </a:rPr>
              <a:t>loadTestMark</a:t>
            </a:r>
            <a:r>
              <a:rPr lang="en-US" sz="1200" kern="1200" baseline="0" dirty="0" smtClean="0">
                <a:solidFill>
                  <a:schemeClr val="tx1"/>
                </a:solidFill>
                <a:latin typeface="+mn-lt"/>
                <a:ea typeface="+mn-ea"/>
                <a:cs typeface="+mn-cs"/>
              </a:rPr>
              <a:t>, software can simultaneously load a value from memory and test the mark bit of the memory address. If the mark bit is set, software knows not only that it has accessed the address</a:t>
            </a:r>
          </a:p>
          <a:p>
            <a:r>
              <a:rPr lang="en-US" sz="1200" kern="1200" baseline="0" dirty="0" smtClean="0">
                <a:solidFill>
                  <a:schemeClr val="tx1"/>
                </a:solidFill>
                <a:latin typeface="+mn-lt"/>
                <a:ea typeface="+mn-ea"/>
                <a:cs typeface="+mn-cs"/>
              </a:rPr>
              <a:t>before by using a </a:t>
            </a:r>
            <a:r>
              <a:rPr lang="en-US" sz="1200" kern="1200" baseline="0" dirty="0" err="1" smtClean="0">
                <a:solidFill>
                  <a:schemeClr val="tx1"/>
                </a:solidFill>
                <a:latin typeface="+mn-lt"/>
                <a:ea typeface="+mn-ea"/>
                <a:cs typeface="+mn-cs"/>
              </a:rPr>
              <a:t>loadSetMark</a:t>
            </a:r>
            <a:r>
              <a:rPr lang="en-US" sz="1200" kern="1200" baseline="0" dirty="0" smtClean="0">
                <a:solidFill>
                  <a:schemeClr val="tx1"/>
                </a:solidFill>
                <a:latin typeface="+mn-lt"/>
                <a:ea typeface="+mn-ea"/>
                <a:cs typeface="+mn-cs"/>
              </a:rPr>
              <a:t> instruction, but also that the cache line has not been invalidated since that last access, implying that no other thread has written to that cache line in the interim. We’ll see how to use this filtering capability to avoid STM read barriers for memory locations that the STM has already logged.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mark counter allows software to monitor whether any of the data it has accessed could have been written by another processor. If the mark counter value is zero, software knows that none of the lines it has accessed using</a:t>
            </a:r>
          </a:p>
          <a:p>
            <a:r>
              <a:rPr lang="en-US" sz="1200" kern="1200" baseline="0" dirty="0" err="1" smtClean="0">
                <a:solidFill>
                  <a:schemeClr val="tx1"/>
                </a:solidFill>
                <a:latin typeface="+mn-lt"/>
                <a:ea typeface="+mn-ea"/>
                <a:cs typeface="+mn-cs"/>
              </a:rPr>
              <a:t>loadSetMark</a:t>
            </a:r>
            <a:r>
              <a:rPr lang="en-US" sz="1200" kern="1200" baseline="0" dirty="0" smtClean="0">
                <a:solidFill>
                  <a:schemeClr val="tx1"/>
                </a:solidFill>
                <a:latin typeface="+mn-lt"/>
                <a:ea typeface="+mn-ea"/>
                <a:cs typeface="+mn-cs"/>
              </a:rPr>
              <a:t> has been invalidated, implying that no other processor has written to any of those lines since the last time software reset the mark counter. We’ll see how to use this monitoring mechanism to avoid STM conflict checking (i.e., validation) overheads.</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a transaction executes a read barrier on a transaction record T for the first time, the </a:t>
            </a:r>
            <a:r>
              <a:rPr lang="en-US" sz="1200" kern="1200" baseline="0" dirty="0" err="1" smtClean="0">
                <a:solidFill>
                  <a:schemeClr val="tx1"/>
                </a:solidFill>
                <a:latin typeface="+mn-lt"/>
                <a:ea typeface="+mn-ea"/>
                <a:cs typeface="+mn-cs"/>
              </a:rPr>
              <a:t>loadSetMark</a:t>
            </a:r>
            <a:r>
              <a:rPr lang="en-US" sz="1200" kern="1200" baseline="0" dirty="0" smtClean="0">
                <a:solidFill>
                  <a:schemeClr val="tx1"/>
                </a:solidFill>
                <a:latin typeface="+mn-lt"/>
                <a:ea typeface="+mn-ea"/>
                <a:cs typeface="+mn-cs"/>
              </a:rPr>
              <a:t> (line 3) sets the mark bit, and the normal read barrier sequence checks T and appends it to the read set. On subsequent executions of a read barrier on T the conditional branch (line 2) succeeds</a:t>
            </a:r>
          </a:p>
          <a:p>
            <a:r>
              <a:rPr lang="en-US" sz="1200" kern="1200" baseline="0" dirty="0" smtClean="0">
                <a:solidFill>
                  <a:schemeClr val="tx1"/>
                </a:solidFill>
                <a:latin typeface="+mn-lt"/>
                <a:ea typeface="+mn-ea"/>
                <a:cs typeface="+mn-cs"/>
              </a:rPr>
              <a:t>and the read barrier completes if the line holding T has not been invalidated in the interim. </a:t>
            </a:r>
            <a:r>
              <a:rPr lang="en-US" sz="1200" b="1" i="1" kern="1200" baseline="0" dirty="0" smtClean="0">
                <a:solidFill>
                  <a:schemeClr val="tx1"/>
                </a:solidFill>
                <a:latin typeface="+mn-lt"/>
                <a:ea typeface="+mn-ea"/>
                <a:cs typeface="+mn-cs"/>
              </a:rPr>
              <a:t>Thus, the fast path reduces from 12 instructions in the STM to 2 instructions. The HASTM write barrier also sets the mark </a:t>
            </a:r>
            <a:r>
              <a:rPr lang="en-US" sz="1200" kern="1200" baseline="0" dirty="0" smtClean="0">
                <a:solidFill>
                  <a:schemeClr val="tx1"/>
                </a:solidFill>
                <a:latin typeface="+mn-lt"/>
                <a:ea typeface="+mn-ea"/>
                <a:cs typeface="+mn-cs"/>
              </a:rPr>
              <a:t>bit on the transaction record so that subsequent read barriers take the fast path.</a:t>
            </a:r>
            <a:endParaRPr lang="en-US" dirty="0" smtClean="0"/>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JNAE - Neither above nor equal – Carry Flag</a:t>
            </a:r>
          </a:p>
          <a:p>
            <a:r>
              <a:rPr lang="en-US" sz="1200" b="1" dirty="0" err="1" smtClean="0"/>
              <a:t>loadTestMark</a:t>
            </a:r>
            <a:r>
              <a:rPr lang="en-US" sz="1200" b="1" dirty="0" smtClean="0"/>
              <a:t>(</a:t>
            </a:r>
            <a:r>
              <a:rPr lang="en-US" sz="1200" b="1" dirty="0" err="1" smtClean="0"/>
              <a:t>addr</a:t>
            </a:r>
            <a:r>
              <a:rPr lang="en-US" sz="1200" b="1" dirty="0" smtClean="0"/>
              <a:t>)</a:t>
            </a:r>
            <a:r>
              <a:rPr lang="en-US" sz="1200" dirty="0" smtClean="0"/>
              <a:t> – Loads the value at </a:t>
            </a:r>
            <a:r>
              <a:rPr lang="en-US" sz="1200" i="1" dirty="0" err="1" smtClean="0"/>
              <a:t>addr</a:t>
            </a:r>
            <a:r>
              <a:rPr lang="en-US" sz="1200" dirty="0" smtClean="0"/>
              <a:t> and sets carry flag to value of mark bit</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HASTM uses the ISA from Section 3 to eliminate redundant logging and to eliminate validation overhead altogether for transactions whose transaction records fit in the cache.</a:t>
            </a:r>
          </a:p>
        </p:txBody>
      </p:sp>
      <p:sp>
        <p:nvSpPr>
          <p:cNvPr id="4" name="Slide Number Placeholder 3"/>
          <p:cNvSpPr>
            <a:spLocks noGrp="1"/>
          </p:cNvSpPr>
          <p:nvPr>
            <p:ph type="sldNum" sz="quarter" idx="10"/>
          </p:nvPr>
        </p:nvSpPr>
        <p:spPr/>
        <p:txBody>
          <a:bodyPr/>
          <a:lstStyle/>
          <a:p>
            <a:fld id="{511A838A-F425-4289-B01E-1D8239580DF2}" type="slidenum">
              <a:rPr lang="en-US" smtClean="0"/>
              <a:pPr/>
              <a:t>56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Validation first checks the mark counter to detect whether marked lines were invalidated. If none of the marked lines were invalidated, then it avoids validation overhead; otherwise, it checks the version numbers in the read set. Note that invalidation of a marked cache line does not by itself abort a  transaction; it simply forces a full software validation of the read set.</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shows the single thread performance of HASTM on the concurrent data structures. The baseline is sequential execution time (i.e., the fastest single thread execution time). Note that an ideal unbounded HW TM implementation would execute no faster than the sequential execution time. HASTM performs as well as </a:t>
            </a:r>
            <a:r>
              <a:rPr lang="en-US" sz="1200" kern="1200" baseline="0" dirty="0" err="1" smtClean="0">
                <a:solidFill>
                  <a:schemeClr val="tx1"/>
                </a:solidFill>
                <a:latin typeface="+mn-lt"/>
                <a:ea typeface="+mn-ea"/>
                <a:cs typeface="+mn-cs"/>
              </a:rPr>
              <a:t>HyTM</a:t>
            </a:r>
            <a:r>
              <a:rPr lang="en-US" sz="1200" kern="1200" baseline="0" dirty="0" smtClean="0">
                <a:solidFill>
                  <a:schemeClr val="tx1"/>
                </a:solidFill>
                <a:latin typeface="+mn-lt"/>
                <a:ea typeface="+mn-ea"/>
                <a:cs typeface="+mn-cs"/>
              </a:rPr>
              <a:t> on all the benchmarks. Moreover, it has a small overhead when</a:t>
            </a:r>
          </a:p>
          <a:p>
            <a:r>
              <a:rPr lang="en-US" sz="1200" kern="1200" baseline="0" dirty="0" smtClean="0">
                <a:solidFill>
                  <a:schemeClr val="tx1"/>
                </a:solidFill>
                <a:latin typeface="+mn-lt"/>
                <a:ea typeface="+mn-ea"/>
                <a:cs typeface="+mn-cs"/>
              </a:rPr>
              <a:t>compared to the sequential execution time, and significantly cuts down the STM overhead. The improvement is the smallest in the </a:t>
            </a:r>
            <a:r>
              <a:rPr lang="en-US" sz="1200" kern="1200" baseline="0" dirty="0" err="1" smtClean="0">
                <a:solidFill>
                  <a:schemeClr val="tx1"/>
                </a:solidFill>
                <a:latin typeface="+mn-lt"/>
                <a:ea typeface="+mn-ea"/>
                <a:cs typeface="+mn-cs"/>
              </a:rPr>
              <a:t>hashtable</a:t>
            </a:r>
            <a:r>
              <a:rPr lang="en-US" sz="1200" kern="1200" baseline="0" dirty="0" smtClean="0">
                <a:solidFill>
                  <a:schemeClr val="tx1"/>
                </a:solidFill>
                <a:latin typeface="+mn-lt"/>
                <a:ea typeface="+mn-ea"/>
                <a:cs typeface="+mn-cs"/>
              </a:rPr>
              <a:t> because of its</a:t>
            </a:r>
          </a:p>
          <a:p>
            <a:r>
              <a:rPr lang="en-US" sz="1200" kern="1200" baseline="0" dirty="0" smtClean="0">
                <a:solidFill>
                  <a:schemeClr val="tx1"/>
                </a:solidFill>
                <a:latin typeface="+mn-lt"/>
                <a:ea typeface="+mn-ea"/>
                <a:cs typeface="+mn-cs"/>
              </a:rPr>
              <a:t>small cache reuse (&lt; 3%). The hashing function spreads nodes across buckets, so traversing a single bucket leads to poor cache behavior. The improvement is the largest in the </a:t>
            </a:r>
            <a:r>
              <a:rPr lang="en-US" sz="1200" kern="1200" baseline="0" dirty="0" err="1" smtClean="0">
                <a:solidFill>
                  <a:schemeClr val="tx1"/>
                </a:solidFill>
                <a:latin typeface="+mn-lt"/>
                <a:ea typeface="+mn-ea"/>
                <a:cs typeface="+mn-cs"/>
              </a:rPr>
              <a:t>Btree</a:t>
            </a:r>
            <a:r>
              <a:rPr lang="en-US" sz="1200" kern="1200" baseline="0" dirty="0" smtClean="0">
                <a:solidFill>
                  <a:schemeClr val="tx1"/>
                </a:solidFill>
                <a:latin typeface="+mn-lt"/>
                <a:ea typeface="+mn-ea"/>
                <a:cs typeface="+mn-cs"/>
              </a:rPr>
              <a:t> because of its high cache reuse (68%). The high cache reuse arises in part due to the good spatial locality of the </a:t>
            </a:r>
            <a:r>
              <a:rPr lang="en-US" sz="1200" kern="1200" baseline="0" dirty="0" err="1" smtClean="0">
                <a:solidFill>
                  <a:schemeClr val="tx1"/>
                </a:solidFill>
                <a:latin typeface="+mn-lt"/>
                <a:ea typeface="+mn-ea"/>
                <a:cs typeface="+mn-cs"/>
              </a:rPr>
              <a:t>Btree</a:t>
            </a:r>
            <a:r>
              <a:rPr lang="en-US" sz="1200" kern="1200" baseline="0" dirty="0" smtClean="0">
                <a:solidFill>
                  <a:schemeClr val="tx1"/>
                </a:solidFill>
                <a:latin typeface="+mn-lt"/>
                <a:ea typeface="+mn-ea"/>
                <a:cs typeface="+mn-cs"/>
              </a:rPr>
              <a:t> keys. The BST has a cache reuse of 38%.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Degree of cache reuse for the loads inside critical sections; that is, the fraction of loads inside critical sections that access a cache line that has already been accessed by a prior load inside the same critical section.</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latin typeface="+mn-lt"/>
                <a:ea typeface="+mn-ea"/>
                <a:cs typeface="+mn-cs"/>
              </a:rPr>
              <a:t>HyTM</a:t>
            </a:r>
            <a:r>
              <a:rPr lang="en-US" sz="1200" kern="1200" baseline="0" dirty="0" smtClean="0">
                <a:solidFill>
                  <a:schemeClr val="tx1"/>
                </a:solidFill>
                <a:latin typeface="+mn-lt"/>
                <a:ea typeface="+mn-ea"/>
                <a:cs typeface="+mn-cs"/>
              </a:rPr>
              <a:t> first tries to execute a transaction using HTM, failing which it executes the transaction using STM. When executing using HTM, the hardware detects conflicts and buffers speculative updates.</a:t>
            </a:r>
          </a:p>
          <a:p>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Atomicity – What this means is that although the code in</a:t>
            </a:r>
            <a:r>
              <a:rPr lang="en-US" baseline="0" dirty="0" smtClean="0"/>
              <a:t> a transaction may modify individual variables through a series of assignments, another computation can only observe the program state immediately before or immediately after the transaction executes.</a:t>
            </a:r>
          </a:p>
          <a:p>
            <a:endParaRPr lang="en-US" baseline="0" dirty="0" smtClean="0"/>
          </a:p>
          <a:p>
            <a:r>
              <a:rPr lang="en-US" baseline="0" dirty="0" smtClean="0"/>
              <a:t>The </a:t>
            </a:r>
            <a:r>
              <a:rPr lang="en-US" baseline="0" dirty="0" err="1" smtClean="0"/>
              <a:t>bottomline</a:t>
            </a:r>
            <a:r>
              <a:rPr lang="en-US" baseline="0" dirty="0" smtClean="0"/>
              <a:t> is that a program’s author only needs to identify a sequence of operations on shared data that should appear to execute atomically to other, concurrent threads. It is the task of the TM system to ensure this outcome.</a:t>
            </a:r>
          </a:p>
        </p:txBody>
      </p:sp>
      <p:sp>
        <p:nvSpPr>
          <p:cNvPr id="4" name="Slide Number Placeholder 3"/>
          <p:cNvSpPr>
            <a:spLocks noGrp="1"/>
          </p:cNvSpPr>
          <p:nvPr>
            <p:ph type="sldNum" sz="quarter" idx="10"/>
          </p:nvPr>
        </p:nvSpPr>
        <p:spPr/>
        <p:txBody>
          <a:bodyPr/>
          <a:lstStyle/>
          <a:p>
            <a:fld id="{511A838A-F425-4289-B01E-1D8239580DF2}" type="slidenum">
              <a:rPr lang="en-US" smtClean="0"/>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each experiment, 20% of the operations were updates.</a:t>
            </a:r>
            <a:endParaRPr lang="en-US" dirty="0" smtClean="0"/>
          </a:p>
          <a:p>
            <a:endParaRPr lang="en-US" dirty="0" smtClean="0"/>
          </a:p>
          <a:p>
            <a:r>
              <a:rPr lang="en-US" sz="1200" kern="1200" baseline="0" dirty="0" smtClean="0">
                <a:solidFill>
                  <a:schemeClr val="tx1"/>
                </a:solidFill>
                <a:latin typeface="+mn-lt"/>
                <a:ea typeface="+mn-ea"/>
                <a:cs typeface="+mn-cs"/>
              </a:rPr>
              <a:t>The locking algorithm for the BST locks the root to handle tree rotations; thus the locking approach does not scale at all (Figure 18). Both the HASTM and STM configurations simply replace the lock acquire and release</a:t>
            </a:r>
          </a:p>
          <a:p>
            <a:r>
              <a:rPr lang="en-US" sz="1200" kern="1200" baseline="0" dirty="0" smtClean="0">
                <a:solidFill>
                  <a:schemeClr val="tx1"/>
                </a:solidFill>
                <a:latin typeface="+mn-lt"/>
                <a:ea typeface="+mn-ea"/>
                <a:cs typeface="+mn-cs"/>
              </a:rPr>
              <a:t>by transaction begin and end; thus the BST results show the advantages of transactions over locks.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the </a:t>
            </a:r>
            <a:r>
              <a:rPr lang="en-US" sz="1200" kern="1200" baseline="0" dirty="0" err="1" smtClean="0">
                <a:solidFill>
                  <a:schemeClr val="tx1"/>
                </a:solidFill>
                <a:latin typeface="+mn-lt"/>
                <a:ea typeface="+mn-ea"/>
                <a:cs typeface="+mn-cs"/>
              </a:rPr>
              <a:t>btree</a:t>
            </a:r>
            <a:r>
              <a:rPr lang="en-US" sz="1200" kern="1200" baseline="0" dirty="0" smtClean="0">
                <a:solidFill>
                  <a:schemeClr val="tx1"/>
                </a:solidFill>
                <a:latin typeface="+mn-lt"/>
                <a:ea typeface="+mn-ea"/>
                <a:cs typeface="+mn-cs"/>
              </a:rPr>
              <a:t>, the STM scales somewhat better than the HASTM as we increase the number of cores, but the HASTM implementation still performs the best. In the </a:t>
            </a:r>
            <a:r>
              <a:rPr lang="en-US" sz="1200" kern="1200" baseline="0" dirty="0" err="1" smtClean="0">
                <a:solidFill>
                  <a:schemeClr val="tx1"/>
                </a:solidFill>
                <a:latin typeface="+mn-lt"/>
                <a:ea typeface="+mn-ea"/>
                <a:cs typeface="+mn-cs"/>
              </a:rPr>
              <a:t>btree</a:t>
            </a:r>
            <a:r>
              <a:rPr lang="en-US" sz="1200" kern="1200" baseline="0" dirty="0" smtClean="0">
                <a:solidFill>
                  <a:schemeClr val="tx1"/>
                </a:solidFill>
                <a:latin typeface="+mn-lt"/>
                <a:ea typeface="+mn-ea"/>
                <a:cs typeface="+mn-cs"/>
              </a:rPr>
              <a:t>, multiple cores interfere destructively – </a:t>
            </a:r>
            <a:r>
              <a:rPr lang="en-US" sz="1200" kern="1200" baseline="0" dirty="0" err="1" smtClean="0">
                <a:solidFill>
                  <a:schemeClr val="tx1"/>
                </a:solidFill>
                <a:latin typeface="+mn-lt"/>
                <a:ea typeface="+mn-ea"/>
                <a:cs typeface="+mn-cs"/>
              </a:rPr>
              <a:t>prefetches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speculative accesses from one core kick out marked cache lines from another core, and the inclusive nature of the cache hierarchy also results in one core accidentally kicking out marked cache lines of another core. With multiple cores, HASTM encounters more situations where it is unable to leverage the HW (mark counter) for validation, and falls back on the software validation. As a result, the relative performance improvement from</a:t>
            </a:r>
          </a:p>
          <a:p>
            <a:r>
              <a:rPr lang="en-US" sz="1200" kern="1200" baseline="0" dirty="0" smtClean="0">
                <a:solidFill>
                  <a:schemeClr val="tx1"/>
                </a:solidFill>
                <a:latin typeface="+mn-lt"/>
                <a:ea typeface="+mn-ea"/>
                <a:cs typeface="+mn-cs"/>
              </a:rPr>
              <a:t>HASTM drops as we increase the number of cores since the performance improvement increasingly relies solely on the filtering benefit.</a:t>
            </a:r>
            <a:endParaRPr lang="en-US" dirty="0" smtClean="0"/>
          </a:p>
          <a:p>
            <a:endParaRPr lang="en-US" dirty="0" smtClean="0"/>
          </a:p>
          <a:p>
            <a:r>
              <a:rPr lang="en-US" dirty="0" smtClean="0"/>
              <a:t>TODO: Pros and Cons of HASTM </a:t>
            </a:r>
          </a:p>
          <a:p>
            <a:r>
              <a:rPr lang="en-US" dirty="0" smtClean="0"/>
              <a:t>Overflow </a:t>
            </a:r>
          </a:p>
          <a:p>
            <a:r>
              <a:rPr lang="en-US" dirty="0" smtClean="0"/>
              <a:t>They can substitute with NOPs</a:t>
            </a:r>
            <a:r>
              <a:rPr lang="en-US" baseline="0" dirty="0" smtClean="0"/>
              <a:t> because it is only a performance enhancement.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59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60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Abort</a:t>
            </a:r>
          </a:p>
          <a:p>
            <a:pPr marL="228600" indent="-228600">
              <a:buFont typeface="+mj-lt"/>
              <a:buAutoNum type="arabicPeriod"/>
            </a:pPr>
            <a:r>
              <a:rPr lang="en-US" dirty="0" smtClean="0"/>
              <a:t>Undo current transaction (no visible writes)</a:t>
            </a:r>
          </a:p>
          <a:p>
            <a:pPr marL="228600" indent="-228600">
              <a:buFont typeface="+mj-lt"/>
              <a:buAutoNum type="arabicPeriod"/>
            </a:pPr>
            <a:r>
              <a:rPr lang="en-US" dirty="0" smtClean="0"/>
              <a:t>Jump to a specified code location</a:t>
            </a:r>
          </a:p>
          <a:p>
            <a:pPr marL="228600" indent="-228600">
              <a:buFont typeface="+mj-lt"/>
              <a:buNone/>
            </a:pPr>
            <a:endParaRPr lang="en-US" dirty="0" smtClean="0"/>
          </a:p>
          <a:p>
            <a:pPr marL="228600" indent="-228600">
              <a:buFont typeface="+mj-lt"/>
              <a:buNone/>
            </a:pPr>
            <a:r>
              <a:rPr lang="en-US" dirty="0" err="1" smtClean="0"/>
              <a:t>OrElse</a:t>
            </a:r>
            <a:endParaRPr lang="en-US" dirty="0" smtClean="0"/>
          </a:p>
          <a:p>
            <a:pPr marL="228600" indent="-228600">
              <a:buFont typeface="+mj-lt"/>
              <a:buAutoNum type="arabicPeriod"/>
            </a:pPr>
            <a:r>
              <a:rPr lang="en-US" dirty="0" smtClean="0"/>
              <a:t>Allows composition of alternative code statements</a:t>
            </a:r>
          </a:p>
          <a:p>
            <a:pPr marL="228600" indent="-228600">
              <a:buFont typeface="+mj-lt"/>
              <a:buAutoNum type="arabicPeriod"/>
            </a:pPr>
            <a:r>
              <a:rPr lang="en-US" dirty="0" smtClean="0"/>
              <a:t>If one clause fails due to retry,</a:t>
            </a:r>
            <a:r>
              <a:rPr lang="en-US" baseline="0" dirty="0" smtClean="0"/>
              <a:t> try next alternative</a:t>
            </a:r>
          </a:p>
          <a:p>
            <a:pPr marL="685800" lvl="1" indent="-228600">
              <a:buFont typeface="+mj-lt"/>
              <a:buAutoNum type="arabicPeriod"/>
            </a:pPr>
            <a:r>
              <a:rPr lang="en-US" baseline="0" dirty="0" smtClean="0"/>
              <a:t>Sequential order of clauses</a:t>
            </a:r>
            <a:endParaRPr lang="en-US" dirty="0" smtClean="0"/>
          </a:p>
        </p:txBody>
      </p:sp>
      <p:sp>
        <p:nvSpPr>
          <p:cNvPr id="4" name="Slide Number Placeholder 3"/>
          <p:cNvSpPr>
            <a:spLocks noGrp="1"/>
          </p:cNvSpPr>
          <p:nvPr>
            <p:ph type="sldNum" sz="quarter" idx="10"/>
          </p:nvPr>
        </p:nvSpPr>
        <p:spPr/>
        <p:txBody>
          <a:bodyPr/>
          <a:lstStyle/>
          <a:p>
            <a:fld id="{511A838A-F425-4289-B01E-1D8239580DF2}" type="slidenum">
              <a:rPr lang="en-US" smtClean="0"/>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aseline="0" dirty="0" err="1" smtClean="0"/>
              <a:t>bottomline</a:t>
            </a:r>
            <a:r>
              <a:rPr lang="en-US" baseline="0" dirty="0" smtClean="0"/>
              <a:t> is that a program’s author only needs to identify a sequence of operations on shared data that should appear to execute atomically to other, concurrent threads. It is the task of the TM system to ensure this outcome.</a:t>
            </a:r>
          </a:p>
        </p:txBody>
      </p:sp>
      <p:sp>
        <p:nvSpPr>
          <p:cNvPr id="4" name="Slide Number Placeholder 3"/>
          <p:cNvSpPr>
            <a:spLocks noGrp="1"/>
          </p:cNvSpPr>
          <p:nvPr>
            <p:ph type="sldNum" sz="quarter" idx="10"/>
          </p:nvPr>
        </p:nvSpPr>
        <p:spPr/>
        <p:txBody>
          <a:bodyPr/>
          <a:lstStyle/>
          <a:p>
            <a:fld id="{511A838A-F425-4289-B01E-1D8239580DF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basic correctness condition for transactions. We have already looked at this in Assignment 2.</a:t>
            </a:r>
          </a:p>
        </p:txBody>
      </p:sp>
      <p:sp>
        <p:nvSpPr>
          <p:cNvPr id="4" name="Slide Number Placeholder 3"/>
          <p:cNvSpPr>
            <a:spLocks noGrp="1"/>
          </p:cNvSpPr>
          <p:nvPr>
            <p:ph type="sldNum" sz="quarter" idx="10"/>
          </p:nvPr>
        </p:nvSpPr>
        <p:spPr/>
        <p:txBody>
          <a:bodyPr/>
          <a:lstStyle/>
          <a:p>
            <a:fld id="{511A838A-F425-4289-B01E-1D8239580DF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mj-lt"/>
              <a:buNone/>
            </a:pPr>
            <a:r>
              <a:rPr lang="en-US" sz="2800" dirty="0" smtClean="0"/>
              <a:t>Other advantage</a:t>
            </a:r>
          </a:p>
          <a:p>
            <a:pPr marL="342900" indent="-342900">
              <a:buFont typeface="+mj-lt"/>
              <a:buAutoNum type="arabicPeriod"/>
            </a:pPr>
            <a:r>
              <a:rPr lang="en-US" sz="2800" dirty="0" smtClean="0"/>
              <a:t>Failure atomicity and recovery</a:t>
            </a:r>
          </a:p>
          <a:p>
            <a:pPr marL="800100" lvl="1" indent="-342900">
              <a:buFont typeface="+mj-lt"/>
              <a:buAutoNum type="arabicPeriod"/>
            </a:pPr>
            <a:r>
              <a:rPr lang="en-US" sz="2800" dirty="0" smtClean="0"/>
              <a:t>No lost locks when a thread fails</a:t>
            </a:r>
          </a:p>
          <a:p>
            <a:pPr marL="800100" lvl="1" indent="-342900">
              <a:buFont typeface="+mj-lt"/>
              <a:buAutoNum type="arabicPeriod"/>
            </a:pPr>
            <a:r>
              <a:rPr lang="en-US" sz="2800" dirty="0" smtClean="0"/>
              <a:t>Transaction abort and restart</a:t>
            </a:r>
          </a:p>
        </p:txBody>
      </p:sp>
      <p:sp>
        <p:nvSpPr>
          <p:cNvPr id="4" name="Slide Number Placeholder 3"/>
          <p:cNvSpPr>
            <a:spLocks noGrp="1"/>
          </p:cNvSpPr>
          <p:nvPr>
            <p:ph type="sldNum" sz="quarter" idx="10"/>
          </p:nvPr>
        </p:nvSpPr>
        <p:spPr/>
        <p:txBody>
          <a:bodyPr/>
          <a:lstStyle/>
          <a:p>
            <a:fld id="{511A838A-F425-4289-B01E-1D8239580DF2}"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TODO </a:t>
            </a:r>
            <a:r>
              <a:rPr lang="en-US" baseline="0" dirty="0" smtClean="0"/>
              <a:t>Alternatives to locks and transactions while parallelizing code</a:t>
            </a:r>
            <a:endParaRPr lang="en-US" dirty="0"/>
          </a:p>
        </p:txBody>
      </p:sp>
      <p:sp>
        <p:nvSpPr>
          <p:cNvPr id="4" name="Slide Number Placeholder 3"/>
          <p:cNvSpPr>
            <a:spLocks noGrp="1"/>
          </p:cNvSpPr>
          <p:nvPr>
            <p:ph type="sldNum" sz="quarter" idx="10"/>
          </p:nvPr>
        </p:nvSpPr>
        <p:spPr/>
        <p:txBody>
          <a:bodyPr/>
          <a:lstStyle/>
          <a:p>
            <a:fld id="{511A838A-F425-4289-B01E-1D8239580DF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EF660C-E76A-4E37-A25D-42CE3DD1A149}" type="datetime1">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68C97-9A7E-48C5-BA63-A3032A81ECDC}" type="datetime1">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7C584-55D6-4C85-B310-A8814CA43830}" type="datetime1">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6093E-6264-4548-B205-E9E9B2AA0592}" type="datetime1">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FA977-114D-4DC9-A820-91A1801113D7}" type="datetime1">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5CD5A-B14E-4385-9B7E-F381EDF21CA8}" type="datetime1">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53D02-36B1-4F05-82ED-333BA5427027}" type="datetime1">
              <a:rPr lang="en-US" smtClean="0"/>
              <a:pPr/>
              <a:t>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57122-659F-4DF9-A938-E4CEF842C6B5}" type="datetime1">
              <a:rPr lang="en-US" smtClean="0"/>
              <a:pPr/>
              <a:t>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46AE9-E709-4158-928F-41EAF7220EE3}" type="datetime1">
              <a:rPr lang="en-US" smtClean="0"/>
              <a:pPr/>
              <a:t>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D234F-9C2E-4346-9AA8-0E4903941097}" type="datetime1">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45960-3C79-40D6-B722-7269F5752E9D}" type="datetime1">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570C2-3F53-46F8-803E-EDFE623EDCF7}" type="datetime1">
              <a:rPr lang="en-US" smtClean="0"/>
              <a:pPr/>
              <a:t>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portal.acm.org/ft_gateway.cfm?id=1297080&amp;type=pdf&amp;coll=GUIDE&amp;dl=GUIDE&amp;CFID=111387606&amp;CFTOKEN=67012128" TargetMode="External"/><Relationship Id="rId3" Type="http://schemas.openxmlformats.org/officeDocument/2006/relationships/hyperlink" Target="http://csl.stanford.edu/~christos/publications/2008.tm_tutorial.acaces.pdf" TargetMode="External"/><Relationship Id="rId7" Type="http://schemas.openxmlformats.org/officeDocument/2006/relationships/hyperlink" Target="http://delivery.acm.org/10.1145/1510000/1508263/p157-dice.pdf?key1=1508263&amp;key2=2655478821&amp;coll=GUIDE&amp;dl=GUIDE&amp;CFID=111387689&amp;CFTOKEN=28498606" TargetMode="External"/><Relationship Id="rId2" Type="http://schemas.openxmlformats.org/officeDocument/2006/relationships/hyperlink" Target="http://stamp.stanford.edu/" TargetMode="External"/><Relationship Id="rId1" Type="http://schemas.openxmlformats.org/officeDocument/2006/relationships/slideLayout" Target="../slideLayouts/slideLayout7.xml"/><Relationship Id="rId6" Type="http://schemas.openxmlformats.org/officeDocument/2006/relationships/hyperlink" Target="http://portal.acm.org/citation.cfm?id=1250673" TargetMode="External"/><Relationship Id="rId5" Type="http://schemas.openxmlformats.org/officeDocument/2006/relationships/hyperlink" Target="http://www.computer.org/portal/web/csdl/doi/10.1109/MICRO.2006.9" TargetMode="External"/><Relationship Id="rId4" Type="http://schemas.openxmlformats.org/officeDocument/2006/relationships/hyperlink" Target="http://labs.oracle.com/scalable/pubs/DISC2006.pdf" TargetMode="External"/><Relationship Id="rId9" Type="http://schemas.openxmlformats.org/officeDocument/2006/relationships/hyperlink" Target="http://www.cis.upenn.edu/acg/papers/cal06_atomic_semantics.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dolcera.com/wiki/index.php?title=Transactional_memory"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76400"/>
            <a:ext cx="6934200" cy="3046988"/>
          </a:xfrm>
          <a:prstGeom prst="rect">
            <a:avLst/>
          </a:prstGeom>
          <a:noFill/>
        </p:spPr>
        <p:txBody>
          <a:bodyPr wrap="square" rtlCol="0">
            <a:spAutoFit/>
          </a:bodyPr>
          <a:lstStyle/>
          <a:p>
            <a:pPr algn="ctr"/>
            <a:r>
              <a:rPr lang="en-US" sz="3200" dirty="0" smtClean="0"/>
              <a:t>Transactional Memory – Implementation</a:t>
            </a:r>
          </a:p>
          <a:p>
            <a:pPr algn="ctr"/>
            <a:r>
              <a:rPr lang="en-US" sz="3200" dirty="0" smtClean="0"/>
              <a:t>Lecture 1</a:t>
            </a:r>
          </a:p>
          <a:p>
            <a:pPr algn="ctr"/>
            <a:endParaRPr lang="en-US" sz="3200" dirty="0" smtClean="0"/>
          </a:p>
          <a:p>
            <a:pPr algn="ctr"/>
            <a:r>
              <a:rPr lang="en-US" sz="3200" dirty="0" smtClean="0"/>
              <a:t>COS597C, Fall 2010</a:t>
            </a:r>
          </a:p>
          <a:p>
            <a:pPr algn="ctr"/>
            <a:r>
              <a:rPr lang="en-US" sz="3200" dirty="0" smtClean="0"/>
              <a:t>Princeton University</a:t>
            </a:r>
          </a:p>
          <a:p>
            <a:pPr algn="ctr"/>
            <a:r>
              <a:rPr lang="en-US" sz="3200" dirty="0" err="1" smtClean="0"/>
              <a:t>Arun</a:t>
            </a:r>
            <a:r>
              <a:rPr lang="en-US" sz="3200" dirty="0" smtClean="0"/>
              <a:t> Raman</a:t>
            </a:r>
            <a:endParaRPr lang="en-US" sz="3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820952" cy="584775"/>
          </a:xfrm>
          <a:prstGeom prst="rect">
            <a:avLst/>
          </a:prstGeom>
          <a:noFill/>
        </p:spPr>
        <p:txBody>
          <a:bodyPr wrap="none" rtlCol="0">
            <a:spAutoFit/>
          </a:bodyPr>
          <a:lstStyle/>
          <a:p>
            <a:r>
              <a:rPr lang="en-US" sz="3200" dirty="0" smtClean="0"/>
              <a:t>Transactional Memory - Atomicity</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762000"/>
            <a:ext cx="8382000" cy="1384995"/>
          </a:xfrm>
          <a:prstGeom prst="rect">
            <a:avLst/>
          </a:prstGeom>
          <a:noFill/>
        </p:spPr>
        <p:txBody>
          <a:bodyPr wrap="square" rtlCol="0">
            <a:spAutoFit/>
          </a:bodyPr>
          <a:lstStyle/>
          <a:p>
            <a:r>
              <a:rPr lang="en-US" sz="2800" dirty="0" smtClean="0">
                <a:solidFill>
                  <a:schemeClr val="accent2"/>
                </a:solidFill>
              </a:rPr>
              <a:t>Atomicity</a:t>
            </a:r>
            <a:r>
              <a:rPr lang="en-US" sz="2800" dirty="0" smtClean="0"/>
              <a:t> – On transaction commit, all memory updates appear to take effect at once; on transaction abort, none of the memory updates appear to take effect</a:t>
            </a: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0" name="TextBox 9"/>
          <p:cNvSpPr txBox="1"/>
          <p:nvPr/>
        </p:nvSpPr>
        <p:spPr>
          <a:xfrm>
            <a:off x="152400" y="2921675"/>
            <a:ext cx="4458272" cy="2031325"/>
          </a:xfrm>
          <a:prstGeom prst="rect">
            <a:avLst/>
          </a:prstGeom>
          <a:noFill/>
        </p:spPr>
        <p:txBody>
          <a:bodyPr wrap="none" rtlCol="0">
            <a:spAutoFit/>
          </a:bodyPr>
          <a:lstStyle/>
          <a:p>
            <a:r>
              <a:rPr lang="en-US" dirty="0" smtClean="0">
                <a:latin typeface="Courier New" pitchFamily="49" charset="0"/>
                <a:cs typeface="Courier New" pitchFamily="49" charset="0"/>
              </a:rPr>
              <a:t>void deposit(account,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t = </a:t>
            </a:r>
            <a:r>
              <a:rPr lang="en-US" dirty="0" err="1" smtClean="0">
                <a:latin typeface="Courier New" pitchFamily="49" charset="0"/>
                <a:cs typeface="Courier New" pitchFamily="49" charset="0"/>
              </a:rPr>
              <a:t>bank.get</a:t>
            </a:r>
            <a:r>
              <a:rPr lang="en-US" dirty="0" smtClean="0">
                <a:latin typeface="Courier New" pitchFamily="49" charset="0"/>
                <a:cs typeface="Courier New" pitchFamily="49" charset="0"/>
              </a:rPr>
              <a:t>(account);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t = t + amount;</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bank.put</a:t>
            </a:r>
            <a:r>
              <a:rPr lang="en-US" dirty="0" smtClean="0">
                <a:latin typeface="Courier New" pitchFamily="49" charset="0"/>
                <a:cs typeface="Courier New" pitchFamily="49" charset="0"/>
              </a:rPr>
              <a:t>(account, 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11" name="TextBox 10"/>
          <p:cNvSpPr txBox="1"/>
          <p:nvPr/>
        </p:nvSpPr>
        <p:spPr>
          <a:xfrm>
            <a:off x="5463389" y="2362200"/>
            <a:ext cx="1013611" cy="369332"/>
          </a:xfrm>
          <a:prstGeom prst="rect">
            <a:avLst/>
          </a:prstGeom>
          <a:noFill/>
        </p:spPr>
        <p:txBody>
          <a:bodyPr wrap="none" rtlCol="0">
            <a:spAutoFit/>
          </a:bodyPr>
          <a:lstStyle/>
          <a:p>
            <a:r>
              <a:rPr lang="en-US" i="1" dirty="0" smtClean="0"/>
              <a:t>Thread 1</a:t>
            </a:r>
            <a:endParaRPr lang="en-US" i="1" dirty="0"/>
          </a:p>
        </p:txBody>
      </p:sp>
      <p:sp>
        <p:nvSpPr>
          <p:cNvPr id="12" name="TextBox 11"/>
          <p:cNvSpPr txBox="1"/>
          <p:nvPr/>
        </p:nvSpPr>
        <p:spPr>
          <a:xfrm>
            <a:off x="7139789" y="2362200"/>
            <a:ext cx="1013611" cy="369332"/>
          </a:xfrm>
          <a:prstGeom prst="rect">
            <a:avLst/>
          </a:prstGeom>
          <a:noFill/>
        </p:spPr>
        <p:txBody>
          <a:bodyPr wrap="none" rtlCol="0">
            <a:spAutoFit/>
          </a:bodyPr>
          <a:lstStyle/>
          <a:p>
            <a:r>
              <a:rPr lang="en-US" i="1" dirty="0" smtClean="0"/>
              <a:t>Thread 2</a:t>
            </a:r>
            <a:endParaRPr lang="en-US" i="1" dirty="0"/>
          </a:p>
        </p:txBody>
      </p:sp>
      <p:cxnSp>
        <p:nvCxnSpPr>
          <p:cNvPr id="14" name="Straight Connector 13"/>
          <p:cNvCxnSpPr/>
          <p:nvPr/>
        </p:nvCxnSpPr>
        <p:spPr>
          <a:xfrm rot="5400000">
            <a:off x="4381500" y="4381500"/>
            <a:ext cx="3124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134099" y="43815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3429000"/>
            <a:ext cx="923651" cy="369332"/>
          </a:xfrm>
          <a:prstGeom prst="rect">
            <a:avLst/>
          </a:prstGeom>
          <a:noFill/>
        </p:spPr>
        <p:txBody>
          <a:bodyPr wrap="none" rtlCol="0">
            <a:spAutoFit/>
          </a:bodyPr>
          <a:lstStyle/>
          <a:p>
            <a:r>
              <a:rPr lang="en-US" dirty="0" smtClean="0"/>
              <a:t>RD A : 0</a:t>
            </a:r>
            <a:endParaRPr lang="en-US" dirty="0"/>
          </a:p>
        </p:txBody>
      </p:sp>
      <p:sp>
        <p:nvSpPr>
          <p:cNvPr id="17" name="TextBox 16"/>
          <p:cNvSpPr txBox="1"/>
          <p:nvPr/>
        </p:nvSpPr>
        <p:spPr>
          <a:xfrm>
            <a:off x="4343400" y="3477112"/>
            <a:ext cx="460382" cy="369332"/>
          </a:xfrm>
          <a:prstGeom prst="rect">
            <a:avLst/>
          </a:prstGeom>
          <a:noFill/>
        </p:spPr>
        <p:txBody>
          <a:bodyPr wrap="none" rtlCol="0">
            <a:spAutoFit/>
          </a:bodyPr>
          <a:lstStyle/>
          <a:p>
            <a:r>
              <a:rPr lang="en-US" b="1" dirty="0" smtClean="0"/>
              <a:t>RD</a:t>
            </a:r>
            <a:endParaRPr lang="en-US" b="1" dirty="0"/>
          </a:p>
        </p:txBody>
      </p:sp>
      <p:sp>
        <p:nvSpPr>
          <p:cNvPr id="18" name="TextBox 17"/>
          <p:cNvSpPr txBox="1"/>
          <p:nvPr/>
        </p:nvSpPr>
        <p:spPr>
          <a:xfrm>
            <a:off x="4343400" y="4028660"/>
            <a:ext cx="524503" cy="369332"/>
          </a:xfrm>
          <a:prstGeom prst="rect">
            <a:avLst/>
          </a:prstGeom>
          <a:noFill/>
        </p:spPr>
        <p:txBody>
          <a:bodyPr wrap="none" rtlCol="0">
            <a:spAutoFit/>
          </a:bodyPr>
          <a:lstStyle/>
          <a:p>
            <a:r>
              <a:rPr lang="en-US" b="1" dirty="0" smtClean="0"/>
              <a:t>WR</a:t>
            </a:r>
            <a:endParaRPr lang="en-US" b="1" dirty="0"/>
          </a:p>
        </p:txBody>
      </p:sp>
      <p:sp>
        <p:nvSpPr>
          <p:cNvPr id="19" name="TextBox 18"/>
          <p:cNvSpPr txBox="1"/>
          <p:nvPr/>
        </p:nvSpPr>
        <p:spPr>
          <a:xfrm>
            <a:off x="7766985" y="3745468"/>
            <a:ext cx="923651" cy="369332"/>
          </a:xfrm>
          <a:prstGeom prst="rect">
            <a:avLst/>
          </a:prstGeom>
          <a:noFill/>
        </p:spPr>
        <p:txBody>
          <a:bodyPr wrap="none" rtlCol="0">
            <a:spAutoFit/>
          </a:bodyPr>
          <a:lstStyle/>
          <a:p>
            <a:r>
              <a:rPr lang="en-US" dirty="0" smtClean="0"/>
              <a:t>RD A : 0</a:t>
            </a:r>
            <a:endParaRPr lang="en-US" dirty="0"/>
          </a:p>
        </p:txBody>
      </p:sp>
      <p:sp>
        <p:nvSpPr>
          <p:cNvPr id="20" name="TextBox 19"/>
          <p:cNvSpPr txBox="1"/>
          <p:nvPr/>
        </p:nvSpPr>
        <p:spPr>
          <a:xfrm>
            <a:off x="6019800" y="4583668"/>
            <a:ext cx="1103187" cy="369332"/>
          </a:xfrm>
          <a:prstGeom prst="rect">
            <a:avLst/>
          </a:prstGeom>
          <a:noFill/>
        </p:spPr>
        <p:txBody>
          <a:bodyPr wrap="none" rtlCol="0">
            <a:spAutoFit/>
          </a:bodyPr>
          <a:lstStyle/>
          <a:p>
            <a:r>
              <a:rPr lang="en-US" dirty="0" smtClean="0"/>
              <a:t>WR A : 10</a:t>
            </a:r>
            <a:endParaRPr lang="en-US" dirty="0"/>
          </a:p>
        </p:txBody>
      </p:sp>
      <p:sp>
        <p:nvSpPr>
          <p:cNvPr id="21" name="TextBox 20"/>
          <p:cNvSpPr txBox="1"/>
          <p:nvPr/>
        </p:nvSpPr>
        <p:spPr>
          <a:xfrm>
            <a:off x="7772400" y="4126468"/>
            <a:ext cx="986167" cy="369332"/>
          </a:xfrm>
          <a:prstGeom prst="rect">
            <a:avLst/>
          </a:prstGeom>
          <a:noFill/>
        </p:spPr>
        <p:txBody>
          <a:bodyPr wrap="none" rtlCol="0">
            <a:spAutoFit/>
          </a:bodyPr>
          <a:lstStyle/>
          <a:p>
            <a:r>
              <a:rPr lang="en-US" dirty="0" smtClean="0"/>
              <a:t>WR A : 5</a:t>
            </a:r>
            <a:endParaRPr lang="en-US" dirty="0"/>
          </a:p>
        </p:txBody>
      </p:sp>
      <p:sp>
        <p:nvSpPr>
          <p:cNvPr id="22" name="Rectangle 21"/>
          <p:cNvSpPr/>
          <p:nvPr/>
        </p:nvSpPr>
        <p:spPr>
          <a:xfrm>
            <a:off x="6019800" y="3429000"/>
            <a:ext cx="10668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772400" y="3733800"/>
            <a:ext cx="1066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785652" y="4419600"/>
            <a:ext cx="1022588" cy="369332"/>
          </a:xfrm>
          <a:prstGeom prst="rect">
            <a:avLst/>
          </a:prstGeom>
          <a:noFill/>
        </p:spPr>
        <p:txBody>
          <a:bodyPr wrap="none" rtlCol="0">
            <a:spAutoFit/>
          </a:bodyPr>
          <a:lstStyle/>
          <a:p>
            <a:r>
              <a:rPr lang="en-US" dirty="0" smtClean="0"/>
              <a:t>COMMIT</a:t>
            </a:r>
            <a:endParaRPr lang="en-US" dirty="0"/>
          </a:p>
        </p:txBody>
      </p:sp>
      <p:sp>
        <p:nvSpPr>
          <p:cNvPr id="25" name="TextBox 24"/>
          <p:cNvSpPr txBox="1"/>
          <p:nvPr/>
        </p:nvSpPr>
        <p:spPr>
          <a:xfrm>
            <a:off x="6180365" y="4924912"/>
            <a:ext cx="830035" cy="369332"/>
          </a:xfrm>
          <a:prstGeom prst="rect">
            <a:avLst/>
          </a:prstGeom>
          <a:noFill/>
        </p:spPr>
        <p:txBody>
          <a:bodyPr wrap="none" rtlCol="0">
            <a:spAutoFit/>
          </a:bodyPr>
          <a:lstStyle/>
          <a:p>
            <a:r>
              <a:rPr lang="en-US" dirty="0" smtClean="0"/>
              <a:t>ABORT</a:t>
            </a:r>
            <a:endParaRPr lang="en-US" dirty="0"/>
          </a:p>
        </p:txBody>
      </p:sp>
      <p:cxnSp>
        <p:nvCxnSpPr>
          <p:cNvPr id="27" name="Straight Connector 26"/>
          <p:cNvCxnSpPr>
            <a:stCxn id="22" idx="3"/>
          </p:cNvCxnSpPr>
          <p:nvPr/>
        </p:nvCxnSpPr>
        <p:spPr>
          <a:xfrm>
            <a:off x="7086600" y="4191000"/>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18565" y="3200400"/>
            <a:ext cx="1105495" cy="369332"/>
          </a:xfrm>
          <a:prstGeom prst="rect">
            <a:avLst/>
          </a:prstGeom>
          <a:noFill/>
        </p:spPr>
        <p:txBody>
          <a:bodyPr wrap="none" rtlCol="0">
            <a:spAutoFit/>
          </a:bodyPr>
          <a:lstStyle/>
          <a:p>
            <a:r>
              <a:rPr lang="en-US" dirty="0" smtClean="0"/>
              <a:t>CONFLICT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663345" cy="584775"/>
          </a:xfrm>
          <a:prstGeom prst="rect">
            <a:avLst/>
          </a:prstGeom>
          <a:noFill/>
        </p:spPr>
        <p:txBody>
          <a:bodyPr wrap="none" rtlCol="0">
            <a:spAutoFit/>
          </a:bodyPr>
          <a:lstStyle/>
          <a:p>
            <a:r>
              <a:rPr lang="en-US" sz="3200" dirty="0" smtClean="0"/>
              <a:t>Transactional Memory - Isolation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
        <p:nvSpPr>
          <p:cNvPr id="26" name="TextBox 25"/>
          <p:cNvSpPr txBox="1"/>
          <p:nvPr/>
        </p:nvSpPr>
        <p:spPr>
          <a:xfrm>
            <a:off x="152400" y="762000"/>
            <a:ext cx="8382000" cy="954107"/>
          </a:xfrm>
          <a:prstGeom prst="rect">
            <a:avLst/>
          </a:prstGeom>
          <a:noFill/>
        </p:spPr>
        <p:txBody>
          <a:bodyPr wrap="square" rtlCol="0">
            <a:spAutoFit/>
          </a:bodyPr>
          <a:lstStyle/>
          <a:p>
            <a:r>
              <a:rPr lang="en-US" sz="2800" dirty="0" smtClean="0">
                <a:solidFill>
                  <a:schemeClr val="accent2"/>
                </a:solidFill>
              </a:rPr>
              <a:t>Isolation</a:t>
            </a:r>
            <a:r>
              <a:rPr lang="en-US" sz="2800" dirty="0" smtClean="0"/>
              <a:t> –  No other code can observe updates before commit</a:t>
            </a:r>
            <a:endParaRPr lang="en-US" sz="2800" dirty="0"/>
          </a:p>
        </p:txBody>
      </p:sp>
      <p:sp>
        <p:nvSpPr>
          <p:cNvPr id="27" name="TextBox 26"/>
          <p:cNvSpPr txBox="1"/>
          <p:nvPr/>
        </p:nvSpPr>
        <p:spPr>
          <a:xfrm>
            <a:off x="152400" y="2170093"/>
            <a:ext cx="8382000" cy="1384995"/>
          </a:xfrm>
          <a:prstGeom prst="rect">
            <a:avLst/>
          </a:prstGeom>
          <a:noFill/>
        </p:spPr>
        <p:txBody>
          <a:bodyPr wrap="square" rtlCol="0">
            <a:spAutoFit/>
          </a:bodyPr>
          <a:lstStyle/>
          <a:p>
            <a:r>
              <a:rPr lang="en-US" sz="2800" dirty="0" smtClean="0"/>
              <a:t>Programmer only needs to identify operation sequence that should appear to execute atomically to other, concurrent threads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421758" cy="584775"/>
          </a:xfrm>
          <a:prstGeom prst="rect">
            <a:avLst/>
          </a:prstGeom>
          <a:noFill/>
        </p:spPr>
        <p:txBody>
          <a:bodyPr wrap="none" rtlCol="0">
            <a:spAutoFit/>
          </a:bodyPr>
          <a:lstStyle/>
          <a:p>
            <a:r>
              <a:rPr lang="en-US" sz="3200" dirty="0" smtClean="0"/>
              <a:t>Transactional Memory - </a:t>
            </a:r>
            <a:r>
              <a:rPr lang="en-US" sz="3200" dirty="0" err="1" smtClean="0"/>
              <a:t>Serializability</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a:p>
        </p:txBody>
      </p:sp>
      <p:sp>
        <p:nvSpPr>
          <p:cNvPr id="26" name="TextBox 25"/>
          <p:cNvSpPr txBox="1"/>
          <p:nvPr/>
        </p:nvSpPr>
        <p:spPr>
          <a:xfrm>
            <a:off x="152400" y="762000"/>
            <a:ext cx="8382000" cy="1384995"/>
          </a:xfrm>
          <a:prstGeom prst="rect">
            <a:avLst/>
          </a:prstGeom>
          <a:noFill/>
        </p:spPr>
        <p:txBody>
          <a:bodyPr wrap="square" rtlCol="0">
            <a:spAutoFit/>
          </a:bodyPr>
          <a:lstStyle/>
          <a:p>
            <a:r>
              <a:rPr lang="en-US" sz="2800" dirty="0" err="1" smtClean="0">
                <a:solidFill>
                  <a:schemeClr val="accent2"/>
                </a:solidFill>
              </a:rPr>
              <a:t>Serializability</a:t>
            </a:r>
            <a:r>
              <a:rPr lang="en-US" sz="2800" dirty="0" smtClean="0">
                <a:solidFill>
                  <a:schemeClr val="accent2"/>
                </a:solidFill>
              </a:rPr>
              <a:t> </a:t>
            </a:r>
            <a:r>
              <a:rPr lang="en-US" sz="2800" dirty="0" smtClean="0"/>
              <a:t>–  Result of executing concurrent transactions on a data structure must be identical to a result in which these transactions executed serially.</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181979" cy="584775"/>
          </a:xfrm>
          <a:prstGeom prst="rect">
            <a:avLst/>
          </a:prstGeom>
          <a:noFill/>
        </p:spPr>
        <p:txBody>
          <a:bodyPr wrap="none" rtlCol="0">
            <a:spAutoFit/>
          </a:bodyPr>
          <a:lstStyle/>
          <a:p>
            <a:r>
              <a:rPr lang="en-US" sz="3200" dirty="0" smtClean="0"/>
              <a:t>Some advantages of TM</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1066800"/>
            <a:ext cx="7164590" cy="1384995"/>
          </a:xfrm>
          <a:prstGeom prst="rect">
            <a:avLst/>
          </a:prstGeom>
          <a:noFill/>
        </p:spPr>
        <p:txBody>
          <a:bodyPr wrap="none" rtlCol="0">
            <a:spAutoFit/>
          </a:bodyPr>
          <a:lstStyle/>
          <a:p>
            <a:pPr marL="342900" indent="-342900">
              <a:buFont typeface="+mj-lt"/>
              <a:buAutoNum type="arabicPeriod"/>
            </a:pPr>
            <a:r>
              <a:rPr lang="en-US" sz="2800" dirty="0" smtClean="0"/>
              <a:t>Ease of use (declarative)</a:t>
            </a:r>
          </a:p>
          <a:p>
            <a:pPr marL="342900" indent="-342900">
              <a:buFont typeface="+mj-lt"/>
              <a:buAutoNum type="arabicPeriod"/>
            </a:pPr>
            <a:r>
              <a:rPr lang="en-US" sz="2800" dirty="0" err="1" smtClean="0"/>
              <a:t>Composability</a:t>
            </a:r>
            <a:endParaRPr lang="en-US" sz="2800" dirty="0" smtClean="0"/>
          </a:p>
          <a:p>
            <a:pPr marL="342900" indent="-342900">
              <a:buFont typeface="+mj-lt"/>
              <a:buAutoNum type="arabicPeriod"/>
            </a:pPr>
            <a:r>
              <a:rPr lang="en-US" sz="2800" dirty="0" smtClean="0"/>
              <a:t>Expected performance of fine-grained locking</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765198" cy="584775"/>
          </a:xfrm>
          <a:prstGeom prst="rect">
            <a:avLst/>
          </a:prstGeom>
          <a:noFill/>
        </p:spPr>
        <p:txBody>
          <a:bodyPr wrap="none" rtlCol="0">
            <a:spAutoFit/>
          </a:bodyPr>
          <a:lstStyle/>
          <a:p>
            <a:r>
              <a:rPr lang="en-US" sz="3200" dirty="0" err="1" smtClean="0"/>
              <a:t>Composability</a:t>
            </a:r>
            <a:r>
              <a:rPr lang="en-US" sz="3200" dirty="0" smtClean="0"/>
              <a:t> : Locks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grpSp>
        <p:nvGrpSpPr>
          <p:cNvPr id="4" name="Group 10"/>
          <p:cNvGrpSpPr/>
          <p:nvPr/>
        </p:nvGrpSpPr>
        <p:grpSpPr>
          <a:xfrm>
            <a:off x="23192" y="990600"/>
            <a:ext cx="8792083" cy="2308324"/>
            <a:chOff x="23192" y="1905000"/>
            <a:chExt cx="8792083" cy="2308324"/>
          </a:xfrm>
        </p:grpSpPr>
        <p:sp>
          <p:nvSpPr>
            <p:cNvPr id="8" name="TextBox 7"/>
            <p:cNvSpPr txBox="1"/>
            <p:nvPr/>
          </p:nvSpPr>
          <p:spPr>
            <a:xfrm>
              <a:off x="23192" y="1905000"/>
              <a:ext cx="4182555" cy="2308324"/>
            </a:xfrm>
            <a:prstGeom prst="rect">
              <a:avLst/>
            </a:prstGeom>
            <a:noFill/>
          </p:spPr>
          <p:txBody>
            <a:bodyPr wrap="none" rtlCol="0">
              <a:spAutoFit/>
            </a:bodyPr>
            <a:lstStyle/>
            <a:p>
              <a:r>
                <a:rPr lang="en-US" dirty="0" smtClean="0">
                  <a:latin typeface="Courier New" pitchFamily="49" charset="0"/>
                  <a:cs typeface="Courier New" pitchFamily="49" charset="0"/>
                </a:rPr>
                <a:t>void transfer(A, B, amount) {</a:t>
              </a:r>
            </a:p>
            <a:p>
              <a:r>
                <a:rPr lang="en-US" b="1" dirty="0" smtClean="0">
                  <a:latin typeface="Courier New" pitchFamily="49" charset="0"/>
                  <a:cs typeface="Courier New" pitchFamily="49" charset="0"/>
                </a:rPr>
                <a:t>  synchronized(A) {</a:t>
              </a:r>
            </a:p>
            <a:p>
              <a:r>
                <a:rPr lang="en-US" b="1" dirty="0" smtClean="0">
                  <a:latin typeface="Courier New" pitchFamily="49" charset="0"/>
                  <a:cs typeface="Courier New" pitchFamily="49" charset="0"/>
                </a:rPr>
                <a:t>  synchronized(B)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withdraw(A,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deposit(B, amount);</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9" name="TextBox 8"/>
            <p:cNvSpPr txBox="1"/>
            <p:nvPr/>
          </p:nvSpPr>
          <p:spPr>
            <a:xfrm>
              <a:off x="4632720" y="1905000"/>
              <a:ext cx="4182555" cy="2308324"/>
            </a:xfrm>
            <a:prstGeom prst="rect">
              <a:avLst/>
            </a:prstGeom>
            <a:noFill/>
          </p:spPr>
          <p:txBody>
            <a:bodyPr wrap="none" rtlCol="0">
              <a:spAutoFit/>
            </a:bodyPr>
            <a:lstStyle/>
            <a:p>
              <a:r>
                <a:rPr lang="en-US" dirty="0" smtClean="0">
                  <a:latin typeface="Courier New" pitchFamily="49" charset="0"/>
                  <a:cs typeface="Courier New" pitchFamily="49" charset="0"/>
                </a:rPr>
                <a:t>void transfer(B, A, amount) {</a:t>
              </a:r>
            </a:p>
            <a:p>
              <a:r>
                <a:rPr lang="en-US" b="1" dirty="0" smtClean="0">
                  <a:latin typeface="Courier New" pitchFamily="49" charset="0"/>
                  <a:cs typeface="Courier New" pitchFamily="49" charset="0"/>
                </a:rPr>
                <a:t>  synchronized(B) {</a:t>
              </a:r>
            </a:p>
            <a:p>
              <a:r>
                <a:rPr lang="en-US" b="1" dirty="0" smtClean="0">
                  <a:latin typeface="Courier New" pitchFamily="49" charset="0"/>
                  <a:cs typeface="Courier New" pitchFamily="49" charset="0"/>
                </a:rPr>
                <a:t>  synchronized(A)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withdraw(B,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deposit(A, amount);</a:t>
              </a:r>
            </a:p>
            <a:p>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grpSp>
      <p:sp>
        <p:nvSpPr>
          <p:cNvPr id="12" name="TextBox 11"/>
          <p:cNvSpPr txBox="1"/>
          <p:nvPr/>
        </p:nvSpPr>
        <p:spPr>
          <a:xfrm>
            <a:off x="533400" y="3733800"/>
            <a:ext cx="6981719" cy="954107"/>
          </a:xfrm>
          <a:prstGeom prst="rect">
            <a:avLst/>
          </a:prstGeom>
          <a:noFill/>
        </p:spPr>
        <p:txBody>
          <a:bodyPr wrap="none" rtlCol="0">
            <a:spAutoFit/>
          </a:bodyPr>
          <a:lstStyle/>
          <a:p>
            <a:pPr marL="342900" indent="-342900">
              <a:buFont typeface="+mj-lt"/>
              <a:buAutoNum type="arabicPeriod"/>
            </a:pPr>
            <a:r>
              <a:rPr lang="en-US" sz="2800" dirty="0" smtClean="0"/>
              <a:t>Fine grained locking </a:t>
            </a:r>
            <a:r>
              <a:rPr lang="en-US" sz="2800" dirty="0" smtClean="0">
                <a:sym typeface="Wingdings" pitchFamily="2" charset="2"/>
              </a:rPr>
              <a:t></a:t>
            </a:r>
            <a:r>
              <a:rPr lang="en-US" sz="2800" dirty="0" smtClean="0"/>
              <a:t> Can lead to deadlock</a:t>
            </a:r>
          </a:p>
          <a:p>
            <a:pPr marL="342900" indent="-342900">
              <a:buFont typeface="+mj-lt"/>
              <a:buAutoNum type="arabicPeriod"/>
            </a:pPr>
            <a:r>
              <a:rPr lang="en-US" sz="2800" dirty="0" smtClean="0"/>
              <a:t>Need some global locking discipline now</a:t>
            </a:r>
            <a:endParaRPr lang="en-US" sz="2800" dirty="0"/>
          </a:p>
        </p:txBody>
      </p:sp>
      <p:cxnSp>
        <p:nvCxnSpPr>
          <p:cNvPr id="13" name="Straight Arrow Connector 12"/>
          <p:cNvCxnSpPr/>
          <p:nvPr/>
        </p:nvCxnSpPr>
        <p:spPr>
          <a:xfrm>
            <a:off x="2743200" y="1447800"/>
            <a:ext cx="2133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743200" y="1447800"/>
            <a:ext cx="2133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765198" cy="584775"/>
          </a:xfrm>
          <a:prstGeom prst="rect">
            <a:avLst/>
          </a:prstGeom>
          <a:noFill/>
        </p:spPr>
        <p:txBody>
          <a:bodyPr wrap="none" rtlCol="0">
            <a:spAutoFit/>
          </a:bodyPr>
          <a:lstStyle/>
          <a:p>
            <a:r>
              <a:rPr lang="en-US" sz="3200" dirty="0" err="1" smtClean="0"/>
              <a:t>Composability</a:t>
            </a:r>
            <a:r>
              <a:rPr lang="en-US" sz="3200" dirty="0" smtClean="0"/>
              <a:t> : Locks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grpSp>
        <p:nvGrpSpPr>
          <p:cNvPr id="4" name="Group 10"/>
          <p:cNvGrpSpPr/>
          <p:nvPr/>
        </p:nvGrpSpPr>
        <p:grpSpPr>
          <a:xfrm>
            <a:off x="23192" y="990600"/>
            <a:ext cx="8792083" cy="1754326"/>
            <a:chOff x="23192" y="1905000"/>
            <a:chExt cx="8792083" cy="1754326"/>
          </a:xfrm>
        </p:grpSpPr>
        <p:sp>
          <p:nvSpPr>
            <p:cNvPr id="8" name="TextBox 7"/>
            <p:cNvSpPr txBox="1"/>
            <p:nvPr/>
          </p:nvSpPr>
          <p:spPr>
            <a:xfrm>
              <a:off x="23192" y="1905000"/>
              <a:ext cx="4182555" cy="1754326"/>
            </a:xfrm>
            <a:prstGeom prst="rect">
              <a:avLst/>
            </a:prstGeom>
            <a:noFill/>
          </p:spPr>
          <p:txBody>
            <a:bodyPr wrap="none" rtlCol="0">
              <a:spAutoFit/>
            </a:bodyPr>
            <a:lstStyle/>
            <a:p>
              <a:r>
                <a:rPr lang="en-US" dirty="0" smtClean="0">
                  <a:latin typeface="Courier New" pitchFamily="49" charset="0"/>
                  <a:cs typeface="Courier New" pitchFamily="49" charset="0"/>
                </a:rPr>
                <a:t>void transfer(A, B, amount) {</a:t>
              </a:r>
            </a:p>
            <a:p>
              <a:r>
                <a:rPr lang="en-US" b="1" dirty="0" smtClean="0">
                  <a:latin typeface="Courier New" pitchFamily="49" charset="0"/>
                  <a:cs typeface="Courier New" pitchFamily="49" charset="0"/>
                </a:rPr>
                <a:t>  synchronized(bank)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withdraw(A,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deposit(B, amount);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9" name="TextBox 8"/>
            <p:cNvSpPr txBox="1"/>
            <p:nvPr/>
          </p:nvSpPr>
          <p:spPr>
            <a:xfrm>
              <a:off x="4632720" y="1905000"/>
              <a:ext cx="4182555" cy="1754326"/>
            </a:xfrm>
            <a:prstGeom prst="rect">
              <a:avLst/>
            </a:prstGeom>
            <a:noFill/>
          </p:spPr>
          <p:txBody>
            <a:bodyPr wrap="none" rtlCol="0">
              <a:spAutoFit/>
            </a:bodyPr>
            <a:lstStyle/>
            <a:p>
              <a:r>
                <a:rPr lang="en-US" dirty="0" smtClean="0">
                  <a:latin typeface="Courier New" pitchFamily="49" charset="0"/>
                  <a:cs typeface="Courier New" pitchFamily="49" charset="0"/>
                </a:rPr>
                <a:t>void transfer(B, A, amount) {</a:t>
              </a:r>
            </a:p>
            <a:p>
              <a:r>
                <a:rPr lang="en-US" b="1" dirty="0" smtClean="0">
                  <a:latin typeface="Courier New" pitchFamily="49" charset="0"/>
                  <a:cs typeface="Courier New" pitchFamily="49" charset="0"/>
                </a:rPr>
                <a:t>  synchronized(bank)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withdraw(B,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deposit(A, amount);</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grpSp>
      <p:sp>
        <p:nvSpPr>
          <p:cNvPr id="12" name="TextBox 11"/>
          <p:cNvSpPr txBox="1"/>
          <p:nvPr/>
        </p:nvSpPr>
        <p:spPr>
          <a:xfrm>
            <a:off x="533400" y="3733800"/>
            <a:ext cx="6981719" cy="954107"/>
          </a:xfrm>
          <a:prstGeom prst="rect">
            <a:avLst/>
          </a:prstGeom>
          <a:noFill/>
        </p:spPr>
        <p:txBody>
          <a:bodyPr wrap="none" rtlCol="0">
            <a:spAutoFit/>
          </a:bodyPr>
          <a:lstStyle/>
          <a:p>
            <a:pPr marL="342900" indent="-342900">
              <a:buFont typeface="+mj-lt"/>
              <a:buAutoNum type="arabicPeriod"/>
            </a:pPr>
            <a:r>
              <a:rPr lang="en-US" sz="2800" dirty="0" smtClean="0"/>
              <a:t>Fine grained locking </a:t>
            </a:r>
            <a:r>
              <a:rPr lang="en-US" sz="2800" dirty="0" smtClean="0">
                <a:sym typeface="Wingdings" pitchFamily="2" charset="2"/>
              </a:rPr>
              <a:t></a:t>
            </a:r>
            <a:r>
              <a:rPr lang="en-US" sz="2800" dirty="0" smtClean="0"/>
              <a:t> Can lead to deadlock</a:t>
            </a:r>
          </a:p>
          <a:p>
            <a:pPr marL="342900" indent="-342900">
              <a:buFont typeface="+mj-lt"/>
              <a:buAutoNum type="arabicPeriod"/>
            </a:pPr>
            <a:r>
              <a:rPr lang="en-US" sz="2800" dirty="0" smtClean="0"/>
              <a:t>Coarse grained locking </a:t>
            </a:r>
            <a:r>
              <a:rPr lang="en-US" sz="2800" dirty="0" smtClean="0">
                <a:sym typeface="Wingdings" pitchFamily="2" charset="2"/>
              </a:rPr>
              <a:t></a:t>
            </a:r>
            <a:r>
              <a:rPr lang="en-US" sz="2800" dirty="0" smtClean="0"/>
              <a:t> No concurrency</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938981" cy="584775"/>
          </a:xfrm>
          <a:prstGeom prst="rect">
            <a:avLst/>
          </a:prstGeom>
          <a:noFill/>
        </p:spPr>
        <p:txBody>
          <a:bodyPr wrap="none" rtlCol="0">
            <a:spAutoFit/>
          </a:bodyPr>
          <a:lstStyle/>
          <a:p>
            <a:r>
              <a:rPr lang="en-US" sz="3200" dirty="0" err="1" smtClean="0"/>
              <a:t>Composability</a:t>
            </a:r>
            <a:r>
              <a:rPr lang="en-US" sz="3200" dirty="0" smtClean="0"/>
              <a:t> : Transactions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grpSp>
        <p:nvGrpSpPr>
          <p:cNvPr id="4" name="Group 10"/>
          <p:cNvGrpSpPr/>
          <p:nvPr/>
        </p:nvGrpSpPr>
        <p:grpSpPr>
          <a:xfrm>
            <a:off x="23192" y="990600"/>
            <a:ext cx="8792083" cy="1754326"/>
            <a:chOff x="23192" y="1905000"/>
            <a:chExt cx="8792083" cy="1754326"/>
          </a:xfrm>
        </p:grpSpPr>
        <p:sp>
          <p:nvSpPr>
            <p:cNvPr id="8" name="TextBox 7"/>
            <p:cNvSpPr txBox="1"/>
            <p:nvPr/>
          </p:nvSpPr>
          <p:spPr>
            <a:xfrm>
              <a:off x="23192" y="1905000"/>
              <a:ext cx="4182555" cy="1754326"/>
            </a:xfrm>
            <a:prstGeom prst="rect">
              <a:avLst/>
            </a:prstGeom>
            <a:noFill/>
          </p:spPr>
          <p:txBody>
            <a:bodyPr wrap="none" rtlCol="0">
              <a:spAutoFit/>
            </a:bodyPr>
            <a:lstStyle/>
            <a:p>
              <a:r>
                <a:rPr lang="en-US" dirty="0" smtClean="0">
                  <a:latin typeface="Courier New" pitchFamily="49" charset="0"/>
                  <a:cs typeface="Courier New" pitchFamily="49" charset="0"/>
                </a:rPr>
                <a:t>void transfer(A, B,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withdraw(A,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deposit(B, amount);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9" name="TextBox 8"/>
            <p:cNvSpPr txBox="1"/>
            <p:nvPr/>
          </p:nvSpPr>
          <p:spPr>
            <a:xfrm>
              <a:off x="4632720" y="1905000"/>
              <a:ext cx="4182555" cy="1754326"/>
            </a:xfrm>
            <a:prstGeom prst="rect">
              <a:avLst/>
            </a:prstGeom>
            <a:noFill/>
          </p:spPr>
          <p:txBody>
            <a:bodyPr wrap="none" rtlCol="0">
              <a:spAutoFit/>
            </a:bodyPr>
            <a:lstStyle/>
            <a:p>
              <a:r>
                <a:rPr lang="en-US" dirty="0" smtClean="0">
                  <a:latin typeface="Courier New" pitchFamily="49" charset="0"/>
                  <a:cs typeface="Courier New" pitchFamily="49" charset="0"/>
                </a:rPr>
                <a:t>void transfer(B, A,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withdraw(B,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deposit(A, amount);</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grpSp>
      <p:sp>
        <p:nvSpPr>
          <p:cNvPr id="12" name="TextBox 11"/>
          <p:cNvSpPr txBox="1"/>
          <p:nvPr/>
        </p:nvSpPr>
        <p:spPr>
          <a:xfrm>
            <a:off x="533400" y="3733800"/>
            <a:ext cx="8633133" cy="954107"/>
          </a:xfrm>
          <a:prstGeom prst="rect">
            <a:avLst/>
          </a:prstGeom>
          <a:noFill/>
        </p:spPr>
        <p:txBody>
          <a:bodyPr wrap="none" rtlCol="0">
            <a:spAutoFit/>
          </a:bodyPr>
          <a:lstStyle/>
          <a:p>
            <a:pPr marL="342900" indent="-342900">
              <a:buFont typeface="+mj-lt"/>
              <a:buAutoNum type="arabicPeriod"/>
            </a:pPr>
            <a:r>
              <a:rPr lang="en-US" sz="2800" dirty="0" smtClean="0"/>
              <a:t>Serialization for transfer(A,B,100) and transfer(B,A,100)</a:t>
            </a:r>
          </a:p>
          <a:p>
            <a:pPr marL="342900" indent="-342900">
              <a:buFont typeface="+mj-lt"/>
              <a:buAutoNum type="arabicPeriod"/>
            </a:pPr>
            <a:r>
              <a:rPr lang="en-US" sz="2800" dirty="0" smtClean="0"/>
              <a:t>Concurrency for transfer(A,B,100) and transfer(C,D,100)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690434" cy="584775"/>
          </a:xfrm>
          <a:prstGeom prst="rect">
            <a:avLst/>
          </a:prstGeom>
          <a:noFill/>
        </p:spPr>
        <p:txBody>
          <a:bodyPr wrap="none" rtlCol="0">
            <a:spAutoFit/>
          </a:bodyPr>
          <a:lstStyle/>
          <a:p>
            <a:r>
              <a:rPr lang="en-US" sz="3200" dirty="0" smtClean="0"/>
              <a:t>Some issues with TM</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1066800"/>
            <a:ext cx="6296083" cy="1815882"/>
          </a:xfrm>
          <a:prstGeom prst="rect">
            <a:avLst/>
          </a:prstGeom>
          <a:noFill/>
        </p:spPr>
        <p:txBody>
          <a:bodyPr wrap="none" rtlCol="0">
            <a:spAutoFit/>
          </a:bodyPr>
          <a:lstStyle/>
          <a:p>
            <a:pPr marL="342900" indent="-342900">
              <a:buFont typeface="+mj-lt"/>
              <a:buAutoNum type="arabicPeriod"/>
            </a:pPr>
            <a:r>
              <a:rPr lang="en-US" sz="2800" dirty="0" smtClean="0"/>
              <a:t>I/O and unrecoverable actions</a:t>
            </a:r>
          </a:p>
          <a:p>
            <a:pPr marL="342900" indent="-342900">
              <a:buFont typeface="+mj-lt"/>
              <a:buAutoNum type="arabicPeriod"/>
            </a:pPr>
            <a:r>
              <a:rPr lang="en-US" sz="2800" dirty="0" smtClean="0"/>
              <a:t>Atomicity violations are still possible</a:t>
            </a:r>
          </a:p>
          <a:p>
            <a:pPr marL="342900" indent="-342900">
              <a:buFont typeface="+mj-lt"/>
              <a:buAutoNum type="arabicPeriod"/>
            </a:pPr>
            <a:r>
              <a:rPr lang="en-US" sz="2800" dirty="0" smtClean="0"/>
              <a:t>Interaction with non-transactional code</a:t>
            </a:r>
          </a:p>
          <a:p>
            <a:pPr marL="342900" indent="-342900">
              <a:buFont typeface="+mj-lt"/>
              <a:buAutoNum type="arabicPeriod"/>
            </a:pPr>
            <a:endParaRPr lang="en-US" sz="2800" dirty="0" smtClean="0"/>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365986" cy="584775"/>
          </a:xfrm>
          <a:prstGeom prst="rect">
            <a:avLst/>
          </a:prstGeom>
          <a:noFill/>
        </p:spPr>
        <p:txBody>
          <a:bodyPr wrap="none" rtlCol="0">
            <a:spAutoFit/>
          </a:bodyPr>
          <a:lstStyle/>
          <a:p>
            <a:r>
              <a:rPr lang="en-US" sz="3200" dirty="0" smtClean="0"/>
              <a:t>Atomicity Violation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8" name="TextBox 7"/>
          <p:cNvSpPr txBox="1"/>
          <p:nvPr/>
        </p:nvSpPr>
        <p:spPr>
          <a:xfrm>
            <a:off x="1006027" y="990600"/>
            <a:ext cx="2028119" cy="1938992"/>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ptr</a:t>
            </a:r>
            <a:r>
              <a:rPr lang="en-US" sz="2400" dirty="0" smtClean="0">
                <a:latin typeface="Courier New" pitchFamily="49" charset="0"/>
                <a:cs typeface="Courier New" pitchFamily="49" charset="0"/>
              </a:rPr>
              <a:t> = A;</a:t>
            </a:r>
          </a:p>
          <a:p>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10" name="TextBox 9"/>
          <p:cNvSpPr txBox="1"/>
          <p:nvPr/>
        </p:nvSpPr>
        <p:spPr>
          <a:xfrm>
            <a:off x="5257800" y="1443335"/>
            <a:ext cx="2581156" cy="1569660"/>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ptr</a:t>
            </a:r>
            <a:r>
              <a:rPr lang="en-US" sz="2400" dirty="0" smtClean="0">
                <a:latin typeface="Courier New" pitchFamily="49" charset="0"/>
                <a:cs typeface="Courier New" pitchFamily="49" charset="0"/>
              </a:rPr>
              <a:t> = NULL;</a:t>
            </a:r>
          </a:p>
          <a:p>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11" name="TextBox 10"/>
          <p:cNvSpPr txBox="1"/>
          <p:nvPr/>
        </p:nvSpPr>
        <p:spPr>
          <a:xfrm>
            <a:off x="5257800" y="697468"/>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2</a:t>
            </a:r>
            <a:endParaRPr lang="en-US" sz="2400" i="1" dirty="0">
              <a:latin typeface="Courier New" pitchFamily="49" charset="0"/>
              <a:cs typeface="Courier New" pitchFamily="49" charset="0"/>
            </a:endParaRPr>
          </a:p>
        </p:txBody>
      </p:sp>
      <p:sp>
        <p:nvSpPr>
          <p:cNvPr id="13" name="TextBox 12"/>
          <p:cNvSpPr txBox="1"/>
          <p:nvPr/>
        </p:nvSpPr>
        <p:spPr>
          <a:xfrm>
            <a:off x="1236171" y="681335"/>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1</a:t>
            </a:r>
            <a:endParaRPr lang="en-US" sz="2400" i="1" dirty="0">
              <a:latin typeface="Courier New" pitchFamily="49" charset="0"/>
              <a:cs typeface="Courier New" pitchFamily="49" charset="0"/>
            </a:endParaRPr>
          </a:p>
        </p:txBody>
      </p:sp>
      <p:sp>
        <p:nvSpPr>
          <p:cNvPr id="9" name="TextBox 8"/>
          <p:cNvSpPr txBox="1"/>
          <p:nvPr/>
        </p:nvSpPr>
        <p:spPr>
          <a:xfrm>
            <a:off x="1003852" y="2971800"/>
            <a:ext cx="3318537" cy="1200329"/>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B = </a:t>
            </a:r>
            <a:r>
              <a:rPr lang="en-US" sz="2400" dirty="0" err="1" smtClean="0">
                <a:latin typeface="Courier New" pitchFamily="49" charset="0"/>
                <a:cs typeface="Courier New" pitchFamily="49" charset="0"/>
              </a:rPr>
              <a:t>ptr</a:t>
            </a:r>
            <a:r>
              <a:rPr lang="en-US" sz="2400" dirty="0" smtClean="0">
                <a:latin typeface="Courier New" pitchFamily="49" charset="0"/>
                <a:cs typeface="Courier New" pitchFamily="49" charset="0"/>
              </a:rPr>
              <a:t>-&gt;field;</a:t>
            </a:r>
          </a:p>
          <a:p>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783075" cy="584775"/>
          </a:xfrm>
          <a:prstGeom prst="rect">
            <a:avLst/>
          </a:prstGeom>
          <a:noFill/>
        </p:spPr>
        <p:txBody>
          <a:bodyPr wrap="none" rtlCol="0">
            <a:spAutoFit/>
          </a:bodyPr>
          <a:lstStyle/>
          <a:p>
            <a:r>
              <a:rPr lang="en-US" sz="3200" dirty="0" smtClean="0"/>
              <a:t>Interaction with non-transactional code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8" name="TextBox 7"/>
          <p:cNvSpPr txBox="1"/>
          <p:nvPr/>
        </p:nvSpPr>
        <p:spPr>
          <a:xfrm>
            <a:off x="1006027" y="990600"/>
            <a:ext cx="3687228" cy="1938992"/>
          </a:xfrm>
          <a:prstGeom prst="rect">
            <a:avLst/>
          </a:prstGeom>
          <a:noFill/>
        </p:spPr>
        <p:txBody>
          <a:bodyPr wrap="none" rtlCol="0">
            <a:spAutoFit/>
          </a:bodyPr>
          <a:lstStyle/>
          <a:p>
            <a:r>
              <a:rPr lang="en-US" sz="2400" dirty="0" err="1" smtClean="0">
                <a:latin typeface="Courier New" pitchFamily="49" charset="0"/>
                <a:cs typeface="Courier New" pitchFamily="49" charset="0"/>
              </a:rPr>
              <a:t>lock_acquire</a:t>
            </a:r>
            <a:r>
              <a:rPr lang="en-US" sz="2400" dirty="0" smtClean="0">
                <a:latin typeface="Courier New" pitchFamily="49" charset="0"/>
                <a:cs typeface="Courier New" pitchFamily="49" charset="0"/>
              </a:rPr>
              <a:t>(lock);</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if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fireMissiles</a:t>
            </a:r>
            <a:r>
              <a:rPr lang="en-US" sz="2400" dirty="0" smtClean="0">
                <a:latin typeface="Courier New" pitchFamily="49" charset="0"/>
                <a:cs typeface="Courier New" pitchFamily="49" charset="0"/>
              </a:rPr>
              <a:t>();</a:t>
            </a:r>
          </a:p>
          <a:p>
            <a:r>
              <a:rPr lang="en-US" sz="2400" dirty="0" err="1" smtClean="0">
                <a:latin typeface="Courier New" pitchFamily="49" charset="0"/>
                <a:cs typeface="Courier New" pitchFamily="49" charset="0"/>
              </a:rPr>
              <a:t>lock_release</a:t>
            </a:r>
            <a:r>
              <a:rPr lang="en-US" sz="2400" dirty="0" smtClean="0">
                <a:latin typeface="Courier New" pitchFamily="49" charset="0"/>
                <a:cs typeface="Courier New" pitchFamily="49" charset="0"/>
              </a:rPr>
              <a:t>(lock);</a:t>
            </a:r>
            <a:endParaRPr lang="en-US" sz="2400" dirty="0">
              <a:latin typeface="Courier New" pitchFamily="49" charset="0"/>
              <a:cs typeface="Courier New" pitchFamily="49" charset="0"/>
            </a:endParaRPr>
          </a:p>
        </p:txBody>
      </p:sp>
      <p:sp>
        <p:nvSpPr>
          <p:cNvPr id="10" name="TextBox 9"/>
          <p:cNvSpPr txBox="1"/>
          <p:nvPr/>
        </p:nvSpPr>
        <p:spPr>
          <a:xfrm>
            <a:off x="5257800" y="1443335"/>
            <a:ext cx="2028119" cy="461665"/>
          </a:xfrm>
          <a:prstGeom prst="rect">
            <a:avLst/>
          </a:prstGeom>
          <a:noFill/>
        </p:spPr>
        <p:txBody>
          <a:bodyPr wrap="none" rtlCol="0">
            <a:spAutoFit/>
          </a:bodyPr>
          <a:lstStyle/>
          <a:p>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2;</a:t>
            </a:r>
            <a:endParaRPr lang="en-US" sz="2400" dirty="0">
              <a:latin typeface="Courier New" pitchFamily="49" charset="0"/>
              <a:cs typeface="Courier New" pitchFamily="49" charset="0"/>
            </a:endParaRPr>
          </a:p>
        </p:txBody>
      </p:sp>
      <p:sp>
        <p:nvSpPr>
          <p:cNvPr id="11" name="TextBox 10"/>
          <p:cNvSpPr txBox="1"/>
          <p:nvPr/>
        </p:nvSpPr>
        <p:spPr>
          <a:xfrm>
            <a:off x="5257800" y="697468"/>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2</a:t>
            </a:r>
            <a:endParaRPr lang="en-US" sz="2400" i="1" dirty="0">
              <a:latin typeface="Courier New" pitchFamily="49" charset="0"/>
              <a:cs typeface="Courier New" pitchFamily="49" charset="0"/>
            </a:endParaRPr>
          </a:p>
        </p:txBody>
      </p:sp>
      <p:sp>
        <p:nvSpPr>
          <p:cNvPr id="13" name="TextBox 12"/>
          <p:cNvSpPr txBox="1"/>
          <p:nvPr/>
        </p:nvSpPr>
        <p:spPr>
          <a:xfrm>
            <a:off x="1608068" y="685800"/>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1</a:t>
            </a:r>
            <a:endParaRPr lang="en-US" sz="2400" i="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811988" cy="584775"/>
          </a:xfrm>
          <a:prstGeom prst="rect">
            <a:avLst/>
          </a:prstGeom>
          <a:noFill/>
        </p:spPr>
        <p:txBody>
          <a:bodyPr wrap="none" rtlCol="0">
            <a:spAutoFit/>
          </a:bodyPr>
          <a:lstStyle/>
          <a:p>
            <a:r>
              <a:rPr lang="en-US" sz="3200" dirty="0" smtClean="0"/>
              <a:t>Module Outline</a:t>
            </a:r>
            <a:endParaRPr lang="en-US" sz="3200" dirty="0"/>
          </a:p>
        </p:txBody>
      </p:sp>
      <p:sp>
        <p:nvSpPr>
          <p:cNvPr id="3" name="TextBox 2"/>
          <p:cNvSpPr txBox="1"/>
          <p:nvPr/>
        </p:nvSpPr>
        <p:spPr>
          <a:xfrm>
            <a:off x="533400" y="1066800"/>
            <a:ext cx="7111177" cy="5693866"/>
          </a:xfrm>
          <a:prstGeom prst="rect">
            <a:avLst/>
          </a:prstGeom>
          <a:noFill/>
        </p:spPr>
        <p:txBody>
          <a:bodyPr wrap="none" rtlCol="0">
            <a:spAutoFit/>
          </a:bodyPr>
          <a:lstStyle/>
          <a:p>
            <a:r>
              <a:rPr lang="en-US" sz="2800" u="sng" dirty="0" smtClean="0"/>
              <a:t>Lecture 1 (THIS LECTURE)</a:t>
            </a:r>
          </a:p>
          <a:p>
            <a:r>
              <a:rPr lang="en-US" sz="2800" dirty="0" smtClean="0"/>
              <a:t>Transactional Memory System Taxonomy</a:t>
            </a:r>
          </a:p>
          <a:p>
            <a:r>
              <a:rPr lang="en-US" sz="2800" dirty="0" smtClean="0"/>
              <a:t>Software Transactional Memory </a:t>
            </a:r>
          </a:p>
          <a:p>
            <a:r>
              <a:rPr lang="en-US" sz="2800" dirty="0" smtClean="0"/>
              <a:t>Hardware Accelerated STMs</a:t>
            </a:r>
          </a:p>
          <a:p>
            <a:endParaRPr lang="en-US" sz="2800" u="sng" dirty="0" smtClean="0"/>
          </a:p>
          <a:p>
            <a:r>
              <a:rPr lang="en-US" sz="2800" u="sng" dirty="0" smtClean="0"/>
              <a:t>Lecture 2 (Thursday)</a:t>
            </a:r>
          </a:p>
          <a:p>
            <a:r>
              <a:rPr lang="en-US" sz="2800" dirty="0" smtClean="0"/>
              <a:t>Hardware based TMs</a:t>
            </a:r>
          </a:p>
          <a:p>
            <a:r>
              <a:rPr lang="en-US" sz="2800" dirty="0" smtClean="0"/>
              <a:t>Hybrid TMs</a:t>
            </a:r>
          </a:p>
          <a:p>
            <a:r>
              <a:rPr lang="en-US" sz="2800" dirty="0" smtClean="0"/>
              <a:t>When are transactions a good (bad) idea</a:t>
            </a:r>
          </a:p>
          <a:p>
            <a:endParaRPr lang="en-US" sz="2800" dirty="0" smtClean="0"/>
          </a:p>
          <a:p>
            <a:r>
              <a:rPr lang="en-US" sz="2800" u="sng" dirty="0" smtClean="0"/>
              <a:t>Assignment</a:t>
            </a:r>
          </a:p>
          <a:p>
            <a:r>
              <a:rPr lang="en-US" sz="2800" dirty="0" smtClean="0"/>
              <a:t>Compare lock-based and transaction-based </a:t>
            </a:r>
          </a:p>
          <a:p>
            <a:r>
              <a:rPr lang="en-US" sz="2800" dirty="0" smtClean="0"/>
              <a:t>implementations of a concurrent data structure</a:t>
            </a:r>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783075" cy="584775"/>
          </a:xfrm>
          <a:prstGeom prst="rect">
            <a:avLst/>
          </a:prstGeom>
          <a:noFill/>
        </p:spPr>
        <p:txBody>
          <a:bodyPr wrap="none" rtlCol="0">
            <a:spAutoFit/>
          </a:bodyPr>
          <a:lstStyle/>
          <a:p>
            <a:r>
              <a:rPr lang="en-US" sz="3200" dirty="0" smtClean="0"/>
              <a:t>Interaction with non-transactional code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8" name="TextBox 7"/>
          <p:cNvSpPr txBox="1"/>
          <p:nvPr/>
        </p:nvSpPr>
        <p:spPr>
          <a:xfrm>
            <a:off x="1006027" y="990600"/>
            <a:ext cx="3687228" cy="1938992"/>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if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fireMissiles</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10" name="TextBox 9"/>
          <p:cNvSpPr txBox="1"/>
          <p:nvPr/>
        </p:nvSpPr>
        <p:spPr>
          <a:xfrm>
            <a:off x="5257800" y="1443335"/>
            <a:ext cx="2028119" cy="461665"/>
          </a:xfrm>
          <a:prstGeom prst="rect">
            <a:avLst/>
          </a:prstGeom>
          <a:noFill/>
        </p:spPr>
        <p:txBody>
          <a:bodyPr wrap="none" rtlCol="0">
            <a:spAutoFit/>
          </a:bodyPr>
          <a:lstStyle/>
          <a:p>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2;</a:t>
            </a:r>
            <a:endParaRPr lang="en-US" sz="2400" dirty="0">
              <a:latin typeface="Courier New" pitchFamily="49" charset="0"/>
              <a:cs typeface="Courier New" pitchFamily="49" charset="0"/>
            </a:endParaRPr>
          </a:p>
        </p:txBody>
      </p:sp>
      <p:sp>
        <p:nvSpPr>
          <p:cNvPr id="11" name="TextBox 10"/>
          <p:cNvSpPr txBox="1"/>
          <p:nvPr/>
        </p:nvSpPr>
        <p:spPr>
          <a:xfrm>
            <a:off x="5257800" y="697468"/>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2</a:t>
            </a:r>
            <a:endParaRPr lang="en-US" sz="2400" i="1" dirty="0">
              <a:latin typeface="Courier New" pitchFamily="49" charset="0"/>
              <a:cs typeface="Courier New" pitchFamily="49" charset="0"/>
            </a:endParaRPr>
          </a:p>
        </p:txBody>
      </p:sp>
      <p:sp>
        <p:nvSpPr>
          <p:cNvPr id="13" name="TextBox 12"/>
          <p:cNvSpPr txBox="1"/>
          <p:nvPr/>
        </p:nvSpPr>
        <p:spPr>
          <a:xfrm>
            <a:off x="1608068" y="685800"/>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1</a:t>
            </a:r>
            <a:endParaRPr lang="en-US" sz="2400" i="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783075" cy="584775"/>
          </a:xfrm>
          <a:prstGeom prst="rect">
            <a:avLst/>
          </a:prstGeom>
          <a:noFill/>
        </p:spPr>
        <p:txBody>
          <a:bodyPr wrap="none" rtlCol="0">
            <a:spAutoFit/>
          </a:bodyPr>
          <a:lstStyle/>
          <a:p>
            <a:r>
              <a:rPr lang="en-US" sz="3200" dirty="0" smtClean="0"/>
              <a:t>Interaction with non-transactional code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1006027" y="990600"/>
            <a:ext cx="3687228" cy="1938992"/>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if (</a:t>
            </a:r>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1)</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fireMissiles</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10" name="TextBox 9"/>
          <p:cNvSpPr txBox="1"/>
          <p:nvPr/>
        </p:nvSpPr>
        <p:spPr>
          <a:xfrm>
            <a:off x="5257800" y="1443335"/>
            <a:ext cx="2028119" cy="461665"/>
          </a:xfrm>
          <a:prstGeom prst="rect">
            <a:avLst/>
          </a:prstGeom>
          <a:noFill/>
        </p:spPr>
        <p:txBody>
          <a:bodyPr wrap="none" rtlCol="0">
            <a:spAutoFit/>
          </a:bodyPr>
          <a:lstStyle/>
          <a:p>
            <a:r>
              <a:rPr lang="en-US" sz="2400" dirty="0" err="1" smtClean="0">
                <a:latin typeface="Courier New" pitchFamily="49" charset="0"/>
                <a:cs typeface="Courier New" pitchFamily="49" charset="0"/>
              </a:rPr>
              <a:t>obj.x</a:t>
            </a:r>
            <a:r>
              <a:rPr lang="en-US" sz="2400" dirty="0" smtClean="0">
                <a:latin typeface="Courier New" pitchFamily="49" charset="0"/>
                <a:cs typeface="Courier New" pitchFamily="49" charset="0"/>
              </a:rPr>
              <a:t> = 2;</a:t>
            </a:r>
            <a:endParaRPr lang="en-US" sz="2400" dirty="0">
              <a:latin typeface="Courier New" pitchFamily="49" charset="0"/>
              <a:cs typeface="Courier New" pitchFamily="49" charset="0"/>
            </a:endParaRPr>
          </a:p>
        </p:txBody>
      </p:sp>
      <p:sp>
        <p:nvSpPr>
          <p:cNvPr id="11" name="TextBox 10"/>
          <p:cNvSpPr txBox="1"/>
          <p:nvPr/>
        </p:nvSpPr>
        <p:spPr>
          <a:xfrm>
            <a:off x="5257800" y="697468"/>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2</a:t>
            </a:r>
            <a:endParaRPr lang="en-US" sz="2400" i="1" dirty="0">
              <a:latin typeface="Courier New" pitchFamily="49" charset="0"/>
              <a:cs typeface="Courier New" pitchFamily="49" charset="0"/>
            </a:endParaRPr>
          </a:p>
        </p:txBody>
      </p:sp>
      <p:sp>
        <p:nvSpPr>
          <p:cNvPr id="13" name="TextBox 12"/>
          <p:cNvSpPr txBox="1"/>
          <p:nvPr/>
        </p:nvSpPr>
        <p:spPr>
          <a:xfrm>
            <a:off x="1608068" y="685800"/>
            <a:ext cx="1659429" cy="461665"/>
          </a:xfrm>
          <a:prstGeom prst="rect">
            <a:avLst/>
          </a:prstGeom>
          <a:noFill/>
        </p:spPr>
        <p:txBody>
          <a:bodyPr wrap="none" rtlCol="0">
            <a:spAutoFit/>
          </a:bodyPr>
          <a:lstStyle/>
          <a:p>
            <a:r>
              <a:rPr lang="en-US" sz="2400" i="1" dirty="0" smtClean="0">
                <a:latin typeface="Courier New" pitchFamily="49" charset="0"/>
                <a:cs typeface="Courier New" pitchFamily="49" charset="0"/>
              </a:rPr>
              <a:t>Thread 1</a:t>
            </a:r>
            <a:endParaRPr lang="en-US" sz="2400" i="1" dirty="0">
              <a:latin typeface="Courier New" pitchFamily="49" charset="0"/>
              <a:cs typeface="Courier New" pitchFamily="49" charset="0"/>
            </a:endParaRPr>
          </a:p>
        </p:txBody>
      </p:sp>
      <p:sp>
        <p:nvSpPr>
          <p:cNvPr id="14" name="TextBox 13"/>
          <p:cNvSpPr txBox="1"/>
          <p:nvPr/>
        </p:nvSpPr>
        <p:spPr>
          <a:xfrm>
            <a:off x="152400" y="3263205"/>
            <a:ext cx="8382000" cy="2246769"/>
          </a:xfrm>
          <a:prstGeom prst="rect">
            <a:avLst/>
          </a:prstGeom>
          <a:noFill/>
        </p:spPr>
        <p:txBody>
          <a:bodyPr wrap="square" rtlCol="0">
            <a:spAutoFit/>
          </a:bodyPr>
          <a:lstStyle/>
          <a:p>
            <a:r>
              <a:rPr lang="en-US" sz="2800" dirty="0" smtClean="0">
                <a:solidFill>
                  <a:schemeClr val="accent2"/>
                </a:solidFill>
              </a:rPr>
              <a:t>Weak Isolation </a:t>
            </a:r>
            <a:r>
              <a:rPr lang="en-US" sz="2800" dirty="0" smtClean="0"/>
              <a:t>– Transactions are </a:t>
            </a:r>
            <a:r>
              <a:rPr lang="en-US" sz="2800" dirty="0" err="1" smtClean="0"/>
              <a:t>serializable</a:t>
            </a:r>
            <a:r>
              <a:rPr lang="en-US" sz="2800" dirty="0" smtClean="0"/>
              <a:t> only against other transactions</a:t>
            </a:r>
          </a:p>
          <a:p>
            <a:r>
              <a:rPr lang="en-US" sz="2800" dirty="0" smtClean="0">
                <a:solidFill>
                  <a:schemeClr val="accent2"/>
                </a:solidFill>
              </a:rPr>
              <a:t>Strong Isolation</a:t>
            </a:r>
            <a:r>
              <a:rPr lang="en-US" sz="2800" dirty="0" smtClean="0"/>
              <a:t> – Transactions are </a:t>
            </a:r>
            <a:r>
              <a:rPr lang="en-US" sz="2800" dirty="0" err="1" smtClean="0"/>
              <a:t>serializable</a:t>
            </a:r>
            <a:r>
              <a:rPr lang="en-US" sz="2800" dirty="0" smtClean="0"/>
              <a:t> against all memory accesses (Non-transactional LD/ST are 1-instruction TXs)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533724" cy="584775"/>
          </a:xfrm>
          <a:prstGeom prst="rect">
            <a:avLst/>
          </a:prstGeom>
          <a:noFill/>
        </p:spPr>
        <p:txBody>
          <a:bodyPr wrap="none" rtlCol="0">
            <a:spAutoFit/>
          </a:bodyPr>
          <a:lstStyle/>
          <a:p>
            <a:r>
              <a:rPr lang="en-US" sz="3200" dirty="0" smtClean="0"/>
              <a:t>Nested Transactions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
        <p:nvSpPr>
          <p:cNvPr id="8" name="TextBox 7"/>
          <p:cNvSpPr txBox="1"/>
          <p:nvPr/>
        </p:nvSpPr>
        <p:spPr>
          <a:xfrm>
            <a:off x="23192" y="990600"/>
            <a:ext cx="4182555" cy="1754326"/>
          </a:xfrm>
          <a:prstGeom prst="rect">
            <a:avLst/>
          </a:prstGeom>
          <a:noFill/>
        </p:spPr>
        <p:txBody>
          <a:bodyPr wrap="none" rtlCol="0">
            <a:spAutoFit/>
          </a:bodyPr>
          <a:lstStyle/>
          <a:p>
            <a:r>
              <a:rPr lang="en-US" dirty="0" smtClean="0">
                <a:latin typeface="Courier New" pitchFamily="49" charset="0"/>
                <a:cs typeface="Courier New" pitchFamily="49" charset="0"/>
              </a:rPr>
              <a:t>void transfer(A, B,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withdraw(A, amount);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deposit(B, amount);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10" name="TextBox 9"/>
          <p:cNvSpPr txBox="1"/>
          <p:nvPr/>
        </p:nvSpPr>
        <p:spPr>
          <a:xfrm>
            <a:off x="4495800" y="990171"/>
            <a:ext cx="4458272" cy="2031325"/>
          </a:xfrm>
          <a:prstGeom prst="rect">
            <a:avLst/>
          </a:prstGeom>
          <a:noFill/>
        </p:spPr>
        <p:txBody>
          <a:bodyPr wrap="none" rtlCol="0">
            <a:spAutoFit/>
          </a:bodyPr>
          <a:lstStyle/>
          <a:p>
            <a:r>
              <a:rPr lang="en-US" dirty="0" smtClean="0">
                <a:latin typeface="Courier New" pitchFamily="49" charset="0"/>
                <a:cs typeface="Courier New" pitchFamily="49" charset="0"/>
              </a:rPr>
              <a:t>void deposit(account,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t = </a:t>
            </a:r>
            <a:r>
              <a:rPr lang="en-US" dirty="0" err="1" smtClean="0">
                <a:latin typeface="Courier New" pitchFamily="49" charset="0"/>
                <a:cs typeface="Courier New" pitchFamily="49" charset="0"/>
              </a:rPr>
              <a:t>bank.get</a:t>
            </a:r>
            <a:r>
              <a:rPr lang="en-US" dirty="0" smtClean="0">
                <a:latin typeface="Courier New" pitchFamily="49" charset="0"/>
                <a:cs typeface="Courier New" pitchFamily="49" charset="0"/>
              </a:rPr>
              <a:t>(account);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t = t + amount;</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bank.put</a:t>
            </a:r>
            <a:r>
              <a:rPr lang="en-US" dirty="0" smtClean="0">
                <a:latin typeface="Courier New" pitchFamily="49" charset="0"/>
                <a:cs typeface="Courier New" pitchFamily="49" charset="0"/>
              </a:rPr>
              <a:t>(account, 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11" name="TextBox 10"/>
          <p:cNvSpPr txBox="1"/>
          <p:nvPr/>
        </p:nvSpPr>
        <p:spPr>
          <a:xfrm>
            <a:off x="228600" y="3429000"/>
            <a:ext cx="8763000" cy="2246769"/>
          </a:xfrm>
          <a:prstGeom prst="rect">
            <a:avLst/>
          </a:prstGeom>
          <a:noFill/>
        </p:spPr>
        <p:txBody>
          <a:bodyPr wrap="square" rtlCol="0">
            <a:spAutoFit/>
          </a:bodyPr>
          <a:lstStyle/>
          <a:p>
            <a:r>
              <a:rPr lang="en-US" sz="2800" dirty="0" smtClean="0">
                <a:solidFill>
                  <a:schemeClr val="accent2"/>
                </a:solidFill>
              </a:rPr>
              <a:t>Semantics of Nested Transactions</a:t>
            </a:r>
          </a:p>
          <a:p>
            <a:pPr>
              <a:buFont typeface="Arial" pitchFamily="34" charset="0"/>
              <a:buChar char="•"/>
            </a:pPr>
            <a:r>
              <a:rPr lang="en-US" sz="2800" dirty="0" smtClean="0"/>
              <a:t> Flattened</a:t>
            </a:r>
          </a:p>
          <a:p>
            <a:pPr>
              <a:buFont typeface="Arial" pitchFamily="34" charset="0"/>
              <a:buChar char="•"/>
            </a:pPr>
            <a:r>
              <a:rPr lang="en-US" sz="2800" dirty="0" smtClean="0"/>
              <a:t> Closed Nested </a:t>
            </a:r>
          </a:p>
          <a:p>
            <a:pPr>
              <a:buFont typeface="Arial" pitchFamily="34" charset="0"/>
              <a:buChar char="•"/>
            </a:pPr>
            <a:r>
              <a:rPr lang="en-US" sz="2800" dirty="0" smtClean="0"/>
              <a:t> Open Nested</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427255" cy="584775"/>
          </a:xfrm>
          <a:prstGeom prst="rect">
            <a:avLst/>
          </a:prstGeom>
          <a:noFill/>
        </p:spPr>
        <p:txBody>
          <a:bodyPr wrap="none" rtlCol="0">
            <a:spAutoFit/>
          </a:bodyPr>
          <a:lstStyle/>
          <a:p>
            <a:r>
              <a:rPr lang="en-US" sz="3200" dirty="0" smtClean="0"/>
              <a:t>Nested Transactions - Flattened</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8" name="TextBox 7"/>
          <p:cNvSpPr txBox="1"/>
          <p:nvPr/>
        </p:nvSpPr>
        <p:spPr>
          <a:xfrm>
            <a:off x="2438400" y="990600"/>
            <a:ext cx="5257800" cy="3539430"/>
          </a:xfrm>
          <a:prstGeom prst="rect">
            <a:avLst/>
          </a:prstGeom>
          <a:noFill/>
        </p:spPr>
        <p:txBody>
          <a:bodyPr wrap="square" rtlCol="0">
            <a:spAutoFit/>
          </a:bodyPr>
          <a:lstStyle/>
          <a:p>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 = 1;</a:t>
            </a:r>
          </a:p>
          <a:p>
            <a:r>
              <a:rPr lang="en-US" sz="2800" dirty="0" smtClean="0">
                <a:latin typeface="Courier New" pitchFamily="49" charset="0"/>
                <a:cs typeface="Courier New" pitchFamily="49" charset="0"/>
              </a:rPr>
              <a:t>atomic {</a:t>
            </a:r>
          </a:p>
          <a:p>
            <a:r>
              <a:rPr lang="en-US" sz="2800" dirty="0" smtClean="0">
                <a:latin typeface="Courier New" pitchFamily="49" charset="0"/>
                <a:cs typeface="Courier New" pitchFamily="49" charset="0"/>
              </a:rPr>
              <a:t>  x = 2;</a:t>
            </a:r>
          </a:p>
          <a:p>
            <a:r>
              <a:rPr lang="en-US" sz="2800" dirty="0" smtClean="0">
                <a:latin typeface="Courier New" pitchFamily="49" charset="0"/>
                <a:cs typeface="Courier New" pitchFamily="49" charset="0"/>
              </a:rPr>
              <a:t>  atomic flatten {</a:t>
            </a:r>
          </a:p>
          <a:p>
            <a:r>
              <a:rPr lang="en-US" sz="2800" dirty="0" smtClean="0">
                <a:latin typeface="Courier New" pitchFamily="49" charset="0"/>
                <a:cs typeface="Courier New" pitchFamily="49" charset="0"/>
              </a:rPr>
              <a:t>    x = 3;</a:t>
            </a:r>
          </a:p>
          <a:p>
            <a:r>
              <a:rPr lang="en-US" sz="2800" dirty="0" smtClean="0">
                <a:latin typeface="Courier New" pitchFamily="49" charset="0"/>
                <a:cs typeface="Courier New" pitchFamily="49" charset="0"/>
              </a:rPr>
              <a:t>    abort;</a:t>
            </a:r>
          </a:p>
          <a:p>
            <a:r>
              <a:rPr lang="en-US" sz="2800" dirty="0" smtClean="0">
                <a:latin typeface="Courier New" pitchFamily="49" charset="0"/>
                <a:cs typeface="Courier New" pitchFamily="49" charset="0"/>
              </a:rPr>
              <a:t>  }</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955587" cy="584775"/>
          </a:xfrm>
          <a:prstGeom prst="rect">
            <a:avLst/>
          </a:prstGeom>
          <a:noFill/>
        </p:spPr>
        <p:txBody>
          <a:bodyPr wrap="none" rtlCol="0">
            <a:spAutoFit/>
          </a:bodyPr>
          <a:lstStyle/>
          <a:p>
            <a:r>
              <a:rPr lang="en-US" sz="3200" dirty="0" smtClean="0"/>
              <a:t>Nested Transactions - Closed</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8" name="TextBox 7"/>
          <p:cNvSpPr txBox="1"/>
          <p:nvPr/>
        </p:nvSpPr>
        <p:spPr>
          <a:xfrm>
            <a:off x="2438400" y="990600"/>
            <a:ext cx="5257800" cy="3539430"/>
          </a:xfrm>
          <a:prstGeom prst="rect">
            <a:avLst/>
          </a:prstGeom>
          <a:noFill/>
        </p:spPr>
        <p:txBody>
          <a:bodyPr wrap="square" rtlCol="0">
            <a:spAutoFit/>
          </a:bodyPr>
          <a:lstStyle/>
          <a:p>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 = 1;</a:t>
            </a:r>
          </a:p>
          <a:p>
            <a:r>
              <a:rPr lang="en-US" sz="2800" dirty="0" smtClean="0">
                <a:latin typeface="Courier New" pitchFamily="49" charset="0"/>
                <a:cs typeface="Courier New" pitchFamily="49" charset="0"/>
              </a:rPr>
              <a:t>atomic {</a:t>
            </a:r>
          </a:p>
          <a:p>
            <a:r>
              <a:rPr lang="en-US" sz="2800" dirty="0" smtClean="0">
                <a:latin typeface="Courier New" pitchFamily="49" charset="0"/>
                <a:cs typeface="Courier New" pitchFamily="49" charset="0"/>
              </a:rPr>
              <a:t>  x = 2;</a:t>
            </a:r>
          </a:p>
          <a:p>
            <a:r>
              <a:rPr lang="en-US" sz="2800" dirty="0" smtClean="0">
                <a:latin typeface="Courier New" pitchFamily="49" charset="0"/>
                <a:cs typeface="Courier New" pitchFamily="49" charset="0"/>
              </a:rPr>
              <a:t>  atomic closed {</a:t>
            </a:r>
          </a:p>
          <a:p>
            <a:r>
              <a:rPr lang="en-US" sz="2800" dirty="0" smtClean="0">
                <a:latin typeface="Courier New" pitchFamily="49" charset="0"/>
                <a:cs typeface="Courier New" pitchFamily="49" charset="0"/>
              </a:rPr>
              <a:t>    x = 3;</a:t>
            </a:r>
          </a:p>
          <a:p>
            <a:r>
              <a:rPr lang="en-US" sz="2800" dirty="0" smtClean="0">
                <a:latin typeface="Courier New" pitchFamily="49" charset="0"/>
                <a:cs typeface="Courier New" pitchFamily="49" charset="0"/>
              </a:rPr>
              <a:t>    abort;</a:t>
            </a:r>
          </a:p>
          <a:p>
            <a:r>
              <a:rPr lang="en-US" sz="2800" dirty="0" smtClean="0">
                <a:latin typeface="Courier New" pitchFamily="49" charset="0"/>
                <a:cs typeface="Courier New" pitchFamily="49" charset="0"/>
              </a:rPr>
              <a:t>  }</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753609" cy="584775"/>
          </a:xfrm>
          <a:prstGeom prst="rect">
            <a:avLst/>
          </a:prstGeom>
          <a:noFill/>
        </p:spPr>
        <p:txBody>
          <a:bodyPr wrap="none" rtlCol="0">
            <a:spAutoFit/>
          </a:bodyPr>
          <a:lstStyle/>
          <a:p>
            <a:r>
              <a:rPr lang="en-US" sz="3200" dirty="0" smtClean="0"/>
              <a:t>Nested Transactions - Open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8" name="TextBox 7"/>
          <p:cNvSpPr txBox="1"/>
          <p:nvPr/>
        </p:nvSpPr>
        <p:spPr>
          <a:xfrm>
            <a:off x="2438400" y="990600"/>
            <a:ext cx="5257800" cy="3539430"/>
          </a:xfrm>
          <a:prstGeom prst="rect">
            <a:avLst/>
          </a:prstGeom>
          <a:noFill/>
        </p:spPr>
        <p:txBody>
          <a:bodyPr wrap="square" rtlCol="0">
            <a:spAutoFit/>
          </a:bodyPr>
          <a:lstStyle/>
          <a:p>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x = 1;</a:t>
            </a:r>
          </a:p>
          <a:p>
            <a:r>
              <a:rPr lang="en-US" sz="2800" dirty="0" smtClean="0">
                <a:latin typeface="Courier New" pitchFamily="49" charset="0"/>
                <a:cs typeface="Courier New" pitchFamily="49" charset="0"/>
              </a:rPr>
              <a:t>atomic {</a:t>
            </a:r>
          </a:p>
          <a:p>
            <a:r>
              <a:rPr lang="en-US" sz="2800" dirty="0" smtClean="0">
                <a:latin typeface="Courier New" pitchFamily="49" charset="0"/>
                <a:cs typeface="Courier New" pitchFamily="49" charset="0"/>
              </a:rPr>
              <a:t>  x = 2;</a:t>
            </a:r>
          </a:p>
          <a:p>
            <a:r>
              <a:rPr lang="en-US" sz="2800" dirty="0" smtClean="0">
                <a:latin typeface="Courier New" pitchFamily="49" charset="0"/>
                <a:cs typeface="Courier New" pitchFamily="49" charset="0"/>
              </a:rPr>
              <a:t>  atomic open {</a:t>
            </a:r>
          </a:p>
          <a:p>
            <a:r>
              <a:rPr lang="en-US" sz="2800" dirty="0" smtClean="0">
                <a:latin typeface="Courier New" pitchFamily="49" charset="0"/>
                <a:cs typeface="Courier New" pitchFamily="49" charset="0"/>
              </a:rPr>
              <a:t>    x = 3;</a:t>
            </a:r>
          </a:p>
          <a:p>
            <a:r>
              <a:rPr lang="en-US" sz="2800" dirty="0" smtClean="0">
                <a:latin typeface="Courier New" pitchFamily="49" charset="0"/>
                <a:cs typeface="Courier New" pitchFamily="49" charset="0"/>
              </a:rPr>
              <a:t>  }</a:t>
            </a:r>
          </a:p>
          <a:p>
            <a:r>
              <a:rPr lang="en-US" sz="2800" smtClean="0">
                <a:latin typeface="Courier New" pitchFamily="49" charset="0"/>
                <a:cs typeface="Courier New" pitchFamily="49" charset="0"/>
              </a:rPr>
              <a:t>  abort;</a:t>
            </a:r>
            <a:endParaRPr lang="en-US" sz="2800" dirty="0" smtClean="0">
              <a:latin typeface="Courier New" pitchFamily="49" charset="0"/>
              <a:cs typeface="Courier New" pitchFamily="49" charset="0"/>
            </a:endParaRP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725303" cy="584775"/>
          </a:xfrm>
          <a:prstGeom prst="rect">
            <a:avLst/>
          </a:prstGeom>
          <a:noFill/>
        </p:spPr>
        <p:txBody>
          <a:bodyPr wrap="none" rtlCol="0">
            <a:spAutoFit/>
          </a:bodyPr>
          <a:lstStyle/>
          <a:p>
            <a:r>
              <a:rPr lang="en-US" sz="3200" dirty="0" smtClean="0"/>
              <a:t>Nested Transactions – Open – Use Case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8" name="TextBox 7"/>
          <p:cNvSpPr txBox="1"/>
          <p:nvPr/>
        </p:nvSpPr>
        <p:spPr>
          <a:xfrm>
            <a:off x="2438400" y="990600"/>
            <a:ext cx="5257800" cy="3108543"/>
          </a:xfrm>
          <a:prstGeom prst="rect">
            <a:avLst/>
          </a:prstGeom>
          <a:noFill/>
        </p:spPr>
        <p:txBody>
          <a:bodyPr wrap="square" rtlCol="0">
            <a:spAutoFit/>
          </a:bodyPr>
          <a:lstStyle/>
          <a:p>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counter = 1;</a:t>
            </a:r>
          </a:p>
          <a:p>
            <a:r>
              <a:rPr lang="en-US" sz="2800" dirty="0" smtClean="0">
                <a:latin typeface="Courier New" pitchFamily="49" charset="0"/>
                <a:cs typeface="Courier New" pitchFamily="49" charset="0"/>
              </a:rPr>
              <a:t>atomic {</a:t>
            </a:r>
          </a:p>
          <a:p>
            <a:r>
              <a:rPr lang="en-US" sz="2800" dirty="0" smtClean="0">
                <a:latin typeface="Courier New" pitchFamily="49" charset="0"/>
                <a:cs typeface="Courier New" pitchFamily="49" charset="0"/>
              </a:rPr>
              <a:t>  …</a:t>
            </a:r>
          </a:p>
          <a:p>
            <a:r>
              <a:rPr lang="en-US" sz="2800" dirty="0" smtClean="0">
                <a:latin typeface="Courier New" pitchFamily="49" charset="0"/>
                <a:cs typeface="Courier New" pitchFamily="49" charset="0"/>
              </a:rPr>
              <a:t>  atomic open {</a:t>
            </a:r>
          </a:p>
          <a:p>
            <a:r>
              <a:rPr lang="en-US" sz="2800" dirty="0" smtClean="0">
                <a:latin typeface="Courier New" pitchFamily="49" charset="0"/>
                <a:cs typeface="Courier New" pitchFamily="49" charset="0"/>
              </a:rPr>
              <a:t>    counter++;</a:t>
            </a:r>
          </a:p>
          <a:p>
            <a:r>
              <a:rPr lang="en-US" sz="2800" dirty="0" smtClean="0">
                <a:latin typeface="Courier New" pitchFamily="49" charset="0"/>
                <a:cs typeface="Courier New" pitchFamily="49" charset="0"/>
              </a:rPr>
              <a:t>  }</a:t>
            </a:r>
          </a:p>
          <a:p>
            <a:r>
              <a:rPr lang="en-US" sz="2800" dirty="0" smtClean="0">
                <a:latin typeface="Courier New" pitchFamily="49" charset="0"/>
                <a:cs typeface="Courier New" pitchFamily="49" charset="0"/>
              </a:rPr>
              <a:t>}</a:t>
            </a:r>
            <a:endParaRPr lang="en-US" sz="28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130222" cy="584775"/>
          </a:xfrm>
          <a:prstGeom prst="rect">
            <a:avLst/>
          </a:prstGeom>
          <a:noFill/>
        </p:spPr>
        <p:txBody>
          <a:bodyPr wrap="none" rtlCol="0">
            <a:spAutoFit/>
          </a:bodyPr>
          <a:lstStyle/>
          <a:p>
            <a:r>
              <a:rPr lang="en-US" sz="3200" dirty="0" smtClean="0"/>
              <a:t>Nested Transactions ≠ Nested Parallelism!</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82009" y="971550"/>
            <a:ext cx="8909591" cy="4667250"/>
          </a:xfrm>
          <a:prstGeom prst="rect">
            <a:avLst/>
          </a:prstGeom>
          <a:noFill/>
          <a:ln w="9525">
            <a:noFill/>
            <a:miter lim="800000"/>
            <a:headEnd/>
            <a:tailEnd/>
          </a:ln>
        </p:spPr>
      </p:pic>
      <p:sp>
        <p:nvSpPr>
          <p:cNvPr id="7" name="TextBox 6"/>
          <p:cNvSpPr txBox="1"/>
          <p:nvPr/>
        </p:nvSpPr>
        <p:spPr>
          <a:xfrm>
            <a:off x="1885559" y="6019800"/>
            <a:ext cx="5785751" cy="707886"/>
          </a:xfrm>
          <a:prstGeom prst="rect">
            <a:avLst/>
          </a:prstGeom>
          <a:noFill/>
        </p:spPr>
        <p:txBody>
          <a:bodyPr wrap="none" rtlCol="0">
            <a:spAutoFit/>
          </a:bodyPr>
          <a:lstStyle/>
          <a:p>
            <a:r>
              <a:rPr lang="en-US" sz="2000" dirty="0" smtClean="0"/>
              <a:t>Intelligent Speculation for Pipelined Multithreading </a:t>
            </a:r>
          </a:p>
          <a:p>
            <a:r>
              <a:rPr lang="en-US" sz="2000" dirty="0" smtClean="0"/>
              <a:t>– Neil </a:t>
            </a:r>
            <a:r>
              <a:rPr lang="en-US" sz="2000" dirty="0" err="1" smtClean="0"/>
              <a:t>Vachharajani</a:t>
            </a:r>
            <a:r>
              <a:rPr lang="en-US" sz="2000" dirty="0" smtClean="0"/>
              <a:t>, PhD Thesis, Princeton University</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641177" cy="584775"/>
          </a:xfrm>
          <a:prstGeom prst="rect">
            <a:avLst/>
          </a:prstGeom>
          <a:noFill/>
        </p:spPr>
        <p:txBody>
          <a:bodyPr wrap="none" rtlCol="0">
            <a:spAutoFit/>
          </a:bodyPr>
          <a:lstStyle/>
          <a:p>
            <a:r>
              <a:rPr lang="en-US" sz="3200" dirty="0" smtClean="0"/>
              <a:t>Transactional Programming - Summary</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914400"/>
            <a:ext cx="8854283" cy="2677656"/>
          </a:xfrm>
          <a:prstGeom prst="rect">
            <a:avLst/>
          </a:prstGeom>
          <a:noFill/>
        </p:spPr>
        <p:txBody>
          <a:bodyPr wrap="none" rtlCol="0">
            <a:spAutoFit/>
          </a:bodyPr>
          <a:lstStyle/>
          <a:p>
            <a:pPr marL="514350" indent="-514350">
              <a:buFont typeface="+mj-lt"/>
              <a:buAutoNum type="arabicPeriod"/>
            </a:pPr>
            <a:r>
              <a:rPr lang="en-US" sz="2800" dirty="0" smtClean="0"/>
              <a:t>Transactions do not generate parallelism</a:t>
            </a:r>
          </a:p>
          <a:p>
            <a:pPr marL="514350" indent="-514350">
              <a:buFont typeface="+mj-lt"/>
              <a:buAutoNum type="arabicPeriod"/>
            </a:pPr>
            <a:r>
              <a:rPr lang="en-US" sz="2800" dirty="0" smtClean="0"/>
              <a:t>Transactions target performance of fine-grained locking </a:t>
            </a:r>
          </a:p>
          <a:p>
            <a:pPr marL="514350" indent="-514350"/>
            <a:r>
              <a:rPr lang="en-US" sz="2800" dirty="0" smtClean="0"/>
              <a:t>       @ effort of coarse-grained locking</a:t>
            </a:r>
          </a:p>
          <a:p>
            <a:pPr marL="514350" indent="-514350">
              <a:buAutoNum type="arabicPeriod" startAt="3"/>
            </a:pPr>
            <a:r>
              <a:rPr lang="en-US" sz="2800" dirty="0" smtClean="0"/>
              <a:t>Various constructs studied previously (atomic, retry, </a:t>
            </a:r>
          </a:p>
          <a:p>
            <a:pPr marL="514350" indent="-514350"/>
            <a:r>
              <a:rPr lang="en-US" sz="2800" dirty="0" smtClean="0"/>
              <a:t>       </a:t>
            </a:r>
            <a:r>
              <a:rPr lang="en-US" sz="2800" dirty="0" err="1" smtClean="0"/>
              <a:t>orelse</a:t>
            </a:r>
            <a:r>
              <a:rPr lang="en-US" sz="2800" dirty="0" smtClean="0"/>
              <a:t>,…) </a:t>
            </a:r>
          </a:p>
          <a:p>
            <a:pPr marL="514350" indent="-514350"/>
            <a:r>
              <a:rPr lang="en-US" sz="2800" dirty="0" smtClean="0"/>
              <a:t>4.   Different semantics (Weak/Strong Isolation, Nesting)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58512" cy="584775"/>
          </a:xfrm>
          <a:prstGeom prst="rect">
            <a:avLst/>
          </a:prstGeom>
          <a:noFill/>
        </p:spPr>
        <p:txBody>
          <a:bodyPr wrap="none" rtlCol="0">
            <a:spAutoFit/>
          </a:bodyPr>
          <a:lstStyle/>
          <a:p>
            <a:r>
              <a:rPr lang="en-US" sz="3200" dirty="0" smtClean="0"/>
              <a:t>Lecture Outline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914400"/>
            <a:ext cx="6463821" cy="1815882"/>
          </a:xfrm>
          <a:prstGeom prst="rect">
            <a:avLst/>
          </a:prstGeom>
          <a:noFill/>
        </p:spPr>
        <p:txBody>
          <a:bodyPr wrap="none" rtlCol="0">
            <a:spAutoFit/>
          </a:bodyPr>
          <a:lstStyle/>
          <a:p>
            <a:pPr marL="342900" indent="-342900">
              <a:buFont typeface="+mj-lt"/>
              <a:buAutoNum type="arabicPeriod"/>
            </a:pPr>
            <a:r>
              <a:rPr lang="en-US" sz="2800" dirty="0" smtClean="0">
                <a:solidFill>
                  <a:schemeClr val="bg1">
                    <a:lumMod val="75000"/>
                  </a:schemeClr>
                </a:solidFill>
              </a:rPr>
              <a:t>Recap of Transactions</a:t>
            </a:r>
          </a:p>
          <a:p>
            <a:pPr marL="342900" indent="-342900">
              <a:buFont typeface="+mj-lt"/>
              <a:buAutoNum type="arabicPeriod"/>
            </a:pPr>
            <a:r>
              <a:rPr lang="en-US" sz="2800" dirty="0" smtClean="0"/>
              <a:t>Transactional Memory System Taxonomy</a:t>
            </a:r>
          </a:p>
          <a:p>
            <a:pPr marL="342900" indent="-342900">
              <a:buFont typeface="+mj-lt"/>
              <a:buAutoNum type="arabicPeriod"/>
            </a:pPr>
            <a:r>
              <a:rPr lang="en-US" sz="2800" dirty="0" smtClean="0">
                <a:solidFill>
                  <a:schemeClr val="bg1">
                    <a:lumMod val="75000"/>
                  </a:schemeClr>
                </a:solidFill>
              </a:rPr>
              <a:t>Software Transactional Memory</a:t>
            </a:r>
          </a:p>
          <a:p>
            <a:pPr marL="342900" indent="-342900">
              <a:buFont typeface="+mj-lt"/>
              <a:buAutoNum type="arabicPeriod"/>
            </a:pPr>
            <a:r>
              <a:rPr lang="en-US" sz="2800" dirty="0" smtClean="0">
                <a:solidFill>
                  <a:schemeClr val="bg1">
                    <a:lumMod val="75000"/>
                  </a:schemeClr>
                </a:solidFill>
              </a:rPr>
              <a:t>Hardware Accelerated STMs</a:t>
            </a:r>
            <a:endParaRPr lang="en-US" sz="2800" dirty="0">
              <a:solidFill>
                <a:schemeClr val="bg1">
                  <a:lumMod val="75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838200"/>
            <a:ext cx="8839200" cy="5632311"/>
          </a:xfrm>
          <a:prstGeom prst="rect">
            <a:avLst/>
          </a:prstGeom>
          <a:noFill/>
        </p:spPr>
        <p:txBody>
          <a:bodyPr wrap="square" rtlCol="0">
            <a:spAutoFit/>
          </a:bodyPr>
          <a:lstStyle/>
          <a:p>
            <a:r>
              <a:rPr lang="en-US" sz="1200" b="1" dirty="0" smtClean="0"/>
              <a:t>[0] TL2 and STAMP Benchmark Suite --- For ASSIGNMENT</a:t>
            </a:r>
          </a:p>
          <a:p>
            <a:r>
              <a:rPr lang="en-US" sz="1200" dirty="0" smtClean="0">
                <a:hlinkClick r:id="rId2"/>
              </a:rPr>
              <a:t>http://stamp.stanford.edu/</a:t>
            </a:r>
            <a:endParaRPr lang="en-US" sz="1200" dirty="0" smtClean="0"/>
          </a:p>
          <a:p>
            <a:endParaRPr lang="en-US" sz="1200" dirty="0" smtClean="0"/>
          </a:p>
          <a:p>
            <a:r>
              <a:rPr lang="en-US" sz="1200" b="1" dirty="0" smtClean="0"/>
              <a:t>[1] Transactional Memory, Concepts, Implementations, and Opportunities -</a:t>
            </a:r>
          </a:p>
          <a:p>
            <a:r>
              <a:rPr lang="en-US" sz="1200" b="1" dirty="0" smtClean="0"/>
              <a:t>Christos </a:t>
            </a:r>
            <a:r>
              <a:rPr lang="en-US" sz="1200" b="1" dirty="0" err="1" smtClean="0"/>
              <a:t>Kozyrakis</a:t>
            </a:r>
            <a:endParaRPr lang="en-US" sz="1200" b="1" dirty="0" smtClean="0"/>
          </a:p>
          <a:p>
            <a:r>
              <a:rPr lang="en-US" sz="1200" dirty="0" smtClean="0">
                <a:hlinkClick r:id="rId3"/>
              </a:rPr>
              <a:t>http://csl.stanford.edu/~christos/publications/2008.tm_tutorial.acaces.pdf</a:t>
            </a:r>
            <a:r>
              <a:rPr lang="en-US" sz="1200" dirty="0" smtClean="0"/>
              <a:t/>
            </a:r>
            <a:br>
              <a:rPr lang="en-US" sz="1200" dirty="0" smtClean="0"/>
            </a:br>
            <a:endParaRPr lang="en-US" sz="1200" dirty="0" smtClean="0"/>
          </a:p>
          <a:p>
            <a:r>
              <a:rPr lang="en-US" sz="1200" b="1" dirty="0" smtClean="0"/>
              <a:t>[2] Transactional Memory - </a:t>
            </a:r>
            <a:r>
              <a:rPr lang="en-US" sz="1200" b="1" dirty="0" err="1" smtClean="0"/>
              <a:t>Larus</a:t>
            </a:r>
            <a:r>
              <a:rPr lang="en-US" sz="1200" b="1" dirty="0" smtClean="0"/>
              <a:t> and </a:t>
            </a:r>
            <a:r>
              <a:rPr lang="en-US" sz="1200" b="1" dirty="0" err="1" smtClean="0"/>
              <a:t>Rajwar</a:t>
            </a:r>
            <a:endParaRPr lang="en-US" sz="1200" b="1" dirty="0" smtClean="0"/>
          </a:p>
          <a:p>
            <a:r>
              <a:rPr lang="en-US" sz="1200" b="1" dirty="0" smtClean="0"/>
              <a:t>Chapter 4: Hardware Transactional Memory</a:t>
            </a:r>
            <a:r>
              <a:rPr lang="en-US" sz="1200" dirty="0" smtClean="0"/>
              <a:t/>
            </a:r>
            <a:br>
              <a:rPr lang="en-US" sz="1200" dirty="0" smtClean="0"/>
            </a:br>
            <a:endParaRPr lang="en-US" sz="1200" dirty="0" smtClean="0"/>
          </a:p>
          <a:p>
            <a:r>
              <a:rPr lang="en-US" sz="1200" dirty="0" smtClean="0"/>
              <a:t>[3] </a:t>
            </a:r>
            <a:r>
              <a:rPr lang="en-US" sz="1200" dirty="0" err="1" smtClean="0"/>
              <a:t>McRT</a:t>
            </a:r>
            <a:r>
              <a:rPr lang="en-US" sz="1200" dirty="0" smtClean="0"/>
              <a:t>-STM: A High Performance Software Transactional Memory System for a Multi-core Runtime</a:t>
            </a:r>
          </a:p>
          <a:p>
            <a:r>
              <a:rPr lang="en-US" sz="1200" dirty="0" smtClean="0">
                <a:hlinkClick r:id="rId4"/>
              </a:rPr>
              <a:t>http://portal.acm.org/ft_gateway.cfm?id=1123001&amp;type=pdf&amp;CFID=109418483&amp;CFTOKEN=70706278</a:t>
            </a:r>
            <a:r>
              <a:rPr lang="en-US" sz="1200" dirty="0" smtClean="0"/>
              <a:t/>
            </a:r>
            <a:br>
              <a:rPr lang="en-US" sz="1200" dirty="0" smtClean="0"/>
            </a:br>
            <a:endParaRPr lang="en-US" sz="1200" dirty="0" smtClean="0"/>
          </a:p>
          <a:p>
            <a:r>
              <a:rPr lang="en-US" sz="1200" dirty="0" smtClean="0"/>
              <a:t>[4] Architectural Support for Software Transactional Memory (Hardware Accelerated STM) - </a:t>
            </a:r>
            <a:r>
              <a:rPr lang="en-US" sz="1200" dirty="0" err="1" smtClean="0"/>
              <a:t>Saha</a:t>
            </a:r>
            <a:r>
              <a:rPr lang="en-US" sz="1200" dirty="0" smtClean="0"/>
              <a:t> et al.</a:t>
            </a:r>
          </a:p>
          <a:p>
            <a:r>
              <a:rPr lang="en-US" sz="1200" dirty="0" smtClean="0">
                <a:hlinkClick r:id="rId5"/>
              </a:rPr>
              <a:t>http://www.computer.org/portal/web/csdl/doi/10.1109/MICRO.2006.9</a:t>
            </a:r>
            <a:r>
              <a:rPr lang="en-US" sz="1200" dirty="0" smtClean="0"/>
              <a:t/>
            </a:r>
            <a:br>
              <a:rPr lang="en-US" sz="1200" dirty="0" smtClean="0"/>
            </a:br>
            <a:endParaRPr lang="en-US" sz="1200" dirty="0" smtClean="0"/>
          </a:p>
          <a:p>
            <a:r>
              <a:rPr lang="en-US" sz="1200" dirty="0" smtClean="0"/>
              <a:t>[5] Signature-Accelerated STM (</a:t>
            </a:r>
            <a:r>
              <a:rPr lang="en-US" sz="1200" dirty="0" err="1" smtClean="0"/>
              <a:t>SigTM</a:t>
            </a:r>
            <a:r>
              <a:rPr lang="en-US" sz="1200" dirty="0" smtClean="0"/>
              <a:t>)</a:t>
            </a:r>
          </a:p>
          <a:p>
            <a:r>
              <a:rPr lang="en-US" sz="1200" dirty="0" smtClean="0">
                <a:hlinkClick r:id="rId6"/>
              </a:rPr>
              <a:t>http://portal.acm.org/citation.cfm?id=1250673</a:t>
            </a:r>
            <a:r>
              <a:rPr lang="en-US" sz="1200" dirty="0" smtClean="0"/>
              <a:t/>
            </a:r>
            <a:br>
              <a:rPr lang="en-US" sz="1200" dirty="0" smtClean="0"/>
            </a:br>
            <a:endParaRPr lang="en-US" sz="1200" dirty="0" smtClean="0"/>
          </a:p>
          <a:p>
            <a:r>
              <a:rPr lang="en-US" sz="1200" dirty="0" smtClean="0"/>
              <a:t>[6] Case Study: Early Experience with a Commercial Hardware</a:t>
            </a:r>
          </a:p>
          <a:p>
            <a:r>
              <a:rPr lang="en-US" sz="1200" dirty="0" smtClean="0"/>
              <a:t>Transactional Memory Implementation [ASPLOS '09]</a:t>
            </a:r>
          </a:p>
          <a:p>
            <a:r>
              <a:rPr lang="en-US" sz="1200" dirty="0" smtClean="0">
                <a:hlinkClick r:id="rId7"/>
              </a:rPr>
              <a:t>http://delivery.acm.org/10.1145/1510000/1508263/p157-dice.pdf?key1=1508263&amp;key2=2655478821&amp;coll=GUIDE&amp;dl=GUIDE&amp;CFID=111387689&amp;CFTOKEN=28498606</a:t>
            </a:r>
            <a:r>
              <a:rPr lang="en-US" sz="1200" dirty="0" smtClean="0"/>
              <a:t/>
            </a:r>
            <a:br>
              <a:rPr lang="en-US" sz="1200" dirty="0" smtClean="0"/>
            </a:br>
            <a:endParaRPr lang="en-US" sz="1200" dirty="0" smtClean="0"/>
          </a:p>
          <a:p>
            <a:r>
              <a:rPr lang="en-US" sz="1200" dirty="0" smtClean="0"/>
              <a:t>[7] The Transactional Memory / Garbage Collection Analogy - Dan Grossman</a:t>
            </a:r>
          </a:p>
          <a:p>
            <a:r>
              <a:rPr lang="en-US" sz="1200" dirty="0" smtClean="0">
                <a:hlinkClick r:id="rId8"/>
              </a:rPr>
              <a:t>http://portal.acm.org/ft_gateway.cfm?id=1297080&amp;type=pdf&amp;coll=GUIDE&amp;dl=GUIDE&amp;CFID=111387606&amp;CFTOKEN=67012128</a:t>
            </a:r>
            <a:r>
              <a:rPr lang="en-US" sz="1200" dirty="0" smtClean="0"/>
              <a:t/>
            </a:r>
            <a:br>
              <a:rPr lang="en-US" sz="1200" dirty="0" smtClean="0"/>
            </a:br>
            <a:endParaRPr lang="en-US" sz="1200" dirty="0" smtClean="0"/>
          </a:p>
          <a:p>
            <a:r>
              <a:rPr lang="en-US" sz="1200" dirty="0" smtClean="0"/>
              <a:t>[8] Subtleties of Transactional Memory Atomicity Semantics - Blundell et al.</a:t>
            </a:r>
          </a:p>
          <a:p>
            <a:r>
              <a:rPr lang="en-US" sz="1200" dirty="0" smtClean="0">
                <a:hlinkClick r:id="rId9"/>
              </a:rPr>
              <a:t>http://www.cis.upenn.edu/acg/papers/cal06_atomic_semantics.pdf</a:t>
            </a:r>
            <a:endParaRPr lang="en-US" sz="1200" dirty="0"/>
          </a:p>
        </p:txBody>
      </p:sp>
      <p:sp>
        <p:nvSpPr>
          <p:cNvPr id="5" name="TextBox 4"/>
          <p:cNvSpPr txBox="1"/>
          <p:nvPr/>
        </p:nvSpPr>
        <p:spPr>
          <a:xfrm>
            <a:off x="381000" y="0"/>
            <a:ext cx="1870577" cy="584775"/>
          </a:xfrm>
          <a:prstGeom prst="rect">
            <a:avLst/>
          </a:prstGeom>
          <a:noFill/>
        </p:spPr>
        <p:txBody>
          <a:bodyPr wrap="none" rtlCol="0">
            <a:spAutoFit/>
          </a:bodyPr>
          <a:lstStyle/>
          <a:p>
            <a:r>
              <a:rPr lang="en-US" sz="3200" dirty="0" smtClean="0"/>
              <a:t>Resources</a:t>
            </a:r>
            <a:endParaRPr lang="en-US" sz="3200" dirty="0"/>
          </a:p>
        </p:txBody>
      </p:sp>
      <p:cxnSp>
        <p:nvCxnSpPr>
          <p:cNvPr id="6" name="Straight Connector 5"/>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
        <p:nvSpPr>
          <p:cNvPr id="8" name="Right Brace 7"/>
          <p:cNvSpPr/>
          <p:nvPr/>
        </p:nvSpPr>
        <p:spPr>
          <a:xfrm>
            <a:off x="5029200" y="1524000"/>
            <a:ext cx="5334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638800" y="1600200"/>
            <a:ext cx="3117905" cy="707886"/>
          </a:xfrm>
          <a:prstGeom prst="rect">
            <a:avLst/>
          </a:prstGeom>
          <a:noFill/>
        </p:spPr>
        <p:txBody>
          <a:bodyPr wrap="none" rtlCol="0">
            <a:spAutoFit/>
          </a:bodyPr>
          <a:lstStyle/>
          <a:p>
            <a:r>
              <a:rPr lang="en-US" sz="2000" dirty="0" smtClean="0"/>
              <a:t>Lot of the material in this </a:t>
            </a:r>
          </a:p>
          <a:p>
            <a:r>
              <a:rPr lang="en-US" sz="2000" dirty="0" smtClean="0"/>
              <a:t>lecture is sourced from here</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512757" cy="584775"/>
          </a:xfrm>
          <a:prstGeom prst="rect">
            <a:avLst/>
          </a:prstGeom>
          <a:noFill/>
        </p:spPr>
        <p:txBody>
          <a:bodyPr wrap="none" rtlCol="0">
            <a:spAutoFit/>
          </a:bodyPr>
          <a:lstStyle/>
          <a:p>
            <a:r>
              <a:rPr lang="en-US" sz="3200" dirty="0" smtClean="0"/>
              <a:t>TM Implementation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838200"/>
            <a:ext cx="8763000" cy="1384995"/>
          </a:xfrm>
          <a:prstGeom prst="rect">
            <a:avLst/>
          </a:prstGeom>
          <a:noFill/>
        </p:spPr>
        <p:txBody>
          <a:bodyPr wrap="square" rtlCol="0">
            <a:spAutoFit/>
          </a:bodyPr>
          <a:lstStyle/>
          <a:p>
            <a:r>
              <a:rPr lang="en-US" sz="2800" dirty="0" smtClean="0">
                <a:solidFill>
                  <a:schemeClr val="accent2"/>
                </a:solidFill>
              </a:rPr>
              <a:t>Data Versioning</a:t>
            </a:r>
          </a:p>
          <a:p>
            <a:pPr>
              <a:buFont typeface="Arial" pitchFamily="34" charset="0"/>
              <a:buChar char="•"/>
            </a:pPr>
            <a:r>
              <a:rPr lang="en-US" sz="2800" dirty="0" smtClean="0"/>
              <a:t> Eager Versioning</a:t>
            </a:r>
          </a:p>
          <a:p>
            <a:pPr>
              <a:buFont typeface="Arial" pitchFamily="34" charset="0"/>
              <a:buChar char="•"/>
            </a:pPr>
            <a:r>
              <a:rPr lang="en-US" sz="2800" dirty="0" smtClean="0"/>
              <a:t> Lazy Versioning</a:t>
            </a:r>
            <a:endParaRPr lang="en-US" sz="2800" dirty="0"/>
          </a:p>
        </p:txBody>
      </p:sp>
      <p:sp>
        <p:nvSpPr>
          <p:cNvPr id="8" name="TextBox 7"/>
          <p:cNvSpPr txBox="1"/>
          <p:nvPr/>
        </p:nvSpPr>
        <p:spPr>
          <a:xfrm>
            <a:off x="228600" y="2743200"/>
            <a:ext cx="8763000" cy="1815882"/>
          </a:xfrm>
          <a:prstGeom prst="rect">
            <a:avLst/>
          </a:prstGeom>
          <a:noFill/>
        </p:spPr>
        <p:txBody>
          <a:bodyPr wrap="square" rtlCol="0">
            <a:spAutoFit/>
          </a:bodyPr>
          <a:lstStyle/>
          <a:p>
            <a:r>
              <a:rPr lang="en-US" sz="2800" dirty="0" smtClean="0">
                <a:solidFill>
                  <a:schemeClr val="accent2"/>
                </a:solidFill>
              </a:rPr>
              <a:t>Conflict Detection and Resolution</a:t>
            </a:r>
          </a:p>
          <a:p>
            <a:pPr>
              <a:buFont typeface="Arial" pitchFamily="34" charset="0"/>
              <a:buChar char="•"/>
            </a:pPr>
            <a:r>
              <a:rPr lang="en-US" sz="2800" dirty="0" smtClean="0"/>
              <a:t> Pessimistic Concurrency Control</a:t>
            </a:r>
          </a:p>
          <a:p>
            <a:pPr>
              <a:buFont typeface="Arial" pitchFamily="34" charset="0"/>
              <a:buChar char="•"/>
            </a:pPr>
            <a:r>
              <a:rPr lang="en-US" sz="2800" dirty="0" smtClean="0"/>
              <a:t> Optimistic Concurrency Control</a:t>
            </a:r>
          </a:p>
          <a:p>
            <a:pPr>
              <a:buFont typeface="Arial" pitchFamily="34" charset="0"/>
              <a:buChar char="•"/>
            </a:pP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
        <p:nvSpPr>
          <p:cNvPr id="10" name="TextBox 9"/>
          <p:cNvSpPr txBox="1"/>
          <p:nvPr/>
        </p:nvSpPr>
        <p:spPr>
          <a:xfrm>
            <a:off x="228600" y="4572000"/>
            <a:ext cx="8763000" cy="2246769"/>
          </a:xfrm>
          <a:prstGeom prst="rect">
            <a:avLst/>
          </a:prstGeom>
          <a:noFill/>
        </p:spPr>
        <p:txBody>
          <a:bodyPr wrap="square" rtlCol="0">
            <a:spAutoFit/>
          </a:bodyPr>
          <a:lstStyle/>
          <a:p>
            <a:r>
              <a:rPr lang="en-US" sz="2800" dirty="0" smtClean="0">
                <a:solidFill>
                  <a:schemeClr val="accent2"/>
                </a:solidFill>
              </a:rPr>
              <a:t>Conflict Detection Granularity</a:t>
            </a:r>
          </a:p>
          <a:p>
            <a:pPr>
              <a:buFont typeface="Arial" pitchFamily="34" charset="0"/>
              <a:buChar char="•"/>
            </a:pPr>
            <a:r>
              <a:rPr lang="en-US" sz="2800" dirty="0" smtClean="0"/>
              <a:t> Object Granularity</a:t>
            </a:r>
          </a:p>
          <a:p>
            <a:pPr>
              <a:buFont typeface="Arial" pitchFamily="34" charset="0"/>
              <a:buChar char="•"/>
            </a:pPr>
            <a:r>
              <a:rPr lang="en-US" sz="2800" dirty="0" smtClean="0"/>
              <a:t> Word Granularity</a:t>
            </a:r>
          </a:p>
          <a:p>
            <a:pPr>
              <a:buFont typeface="Arial" pitchFamily="34" charset="0"/>
              <a:buChar char="•"/>
            </a:pPr>
            <a:r>
              <a:rPr lang="en-US" sz="2800" dirty="0" smtClean="0"/>
              <a:t> Cache line Granularity</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512757" cy="584775"/>
          </a:xfrm>
          <a:prstGeom prst="rect">
            <a:avLst/>
          </a:prstGeom>
          <a:noFill/>
        </p:spPr>
        <p:txBody>
          <a:bodyPr wrap="none" rtlCol="0">
            <a:spAutoFit/>
          </a:bodyPr>
          <a:lstStyle/>
          <a:p>
            <a:r>
              <a:rPr lang="en-US" sz="3200" dirty="0" smtClean="0"/>
              <a:t>TM Implementation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838200"/>
            <a:ext cx="8763000" cy="1384995"/>
          </a:xfrm>
          <a:prstGeom prst="rect">
            <a:avLst/>
          </a:prstGeom>
          <a:noFill/>
        </p:spPr>
        <p:txBody>
          <a:bodyPr wrap="square" rtlCol="0">
            <a:spAutoFit/>
          </a:bodyPr>
          <a:lstStyle/>
          <a:p>
            <a:r>
              <a:rPr lang="en-US" sz="2800" dirty="0" smtClean="0">
                <a:solidFill>
                  <a:schemeClr val="accent2"/>
                </a:solidFill>
              </a:rPr>
              <a:t>Data Versioning</a:t>
            </a:r>
          </a:p>
          <a:p>
            <a:pPr>
              <a:buFont typeface="Arial" pitchFamily="34" charset="0"/>
              <a:buChar char="•"/>
            </a:pPr>
            <a:r>
              <a:rPr lang="en-US" sz="2800" dirty="0" smtClean="0"/>
              <a:t> Eager Versioning</a:t>
            </a:r>
          </a:p>
          <a:p>
            <a:pPr>
              <a:buFont typeface="Arial" pitchFamily="34" charset="0"/>
              <a:buChar char="•"/>
            </a:pPr>
            <a:r>
              <a:rPr lang="en-US" sz="2800" dirty="0" smtClean="0"/>
              <a:t> Lazy Versioning</a:t>
            </a:r>
            <a:endParaRPr lang="en-US" sz="2800" dirty="0"/>
          </a:p>
        </p:txBody>
      </p:sp>
      <p:sp>
        <p:nvSpPr>
          <p:cNvPr id="8" name="TextBox 7"/>
          <p:cNvSpPr txBox="1"/>
          <p:nvPr/>
        </p:nvSpPr>
        <p:spPr>
          <a:xfrm>
            <a:off x="228600" y="2743200"/>
            <a:ext cx="8763000" cy="1815882"/>
          </a:xfrm>
          <a:prstGeom prst="rect">
            <a:avLst/>
          </a:prstGeom>
          <a:noFill/>
        </p:spPr>
        <p:txBody>
          <a:bodyPr wrap="square" rtlCol="0">
            <a:spAutoFit/>
          </a:bodyPr>
          <a:lstStyle/>
          <a:p>
            <a:r>
              <a:rPr lang="en-US" sz="2800" dirty="0" smtClean="0">
                <a:solidFill>
                  <a:schemeClr val="bg1">
                    <a:lumMod val="75000"/>
                  </a:schemeClr>
                </a:solidFill>
              </a:rPr>
              <a:t>Conflict Detection and Resolution</a:t>
            </a:r>
          </a:p>
          <a:p>
            <a:pPr>
              <a:buFont typeface="Arial" pitchFamily="34" charset="0"/>
              <a:buChar char="•"/>
            </a:pPr>
            <a:r>
              <a:rPr lang="en-US" sz="2800" dirty="0" smtClean="0">
                <a:solidFill>
                  <a:schemeClr val="bg1">
                    <a:lumMod val="75000"/>
                  </a:schemeClr>
                </a:solidFill>
              </a:rPr>
              <a:t> Pessimistic Concurrency Control</a:t>
            </a:r>
          </a:p>
          <a:p>
            <a:pPr>
              <a:buFont typeface="Arial" pitchFamily="34" charset="0"/>
              <a:buChar char="•"/>
            </a:pPr>
            <a:r>
              <a:rPr lang="en-US" sz="2800" dirty="0" smtClean="0">
                <a:solidFill>
                  <a:schemeClr val="bg1">
                    <a:lumMod val="75000"/>
                  </a:schemeClr>
                </a:solidFill>
              </a:rPr>
              <a:t> Optimistic Concurrency Control</a:t>
            </a:r>
          </a:p>
          <a:p>
            <a:pPr>
              <a:buFont typeface="Arial" pitchFamily="34" charset="0"/>
              <a:buChar char="•"/>
            </a:pP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a:p>
        </p:txBody>
      </p:sp>
      <p:sp>
        <p:nvSpPr>
          <p:cNvPr id="10" name="TextBox 9"/>
          <p:cNvSpPr txBox="1"/>
          <p:nvPr/>
        </p:nvSpPr>
        <p:spPr>
          <a:xfrm>
            <a:off x="228600" y="4572000"/>
            <a:ext cx="8763000" cy="2246769"/>
          </a:xfrm>
          <a:prstGeom prst="rect">
            <a:avLst/>
          </a:prstGeom>
          <a:noFill/>
        </p:spPr>
        <p:txBody>
          <a:bodyPr wrap="square" rtlCol="0">
            <a:spAutoFit/>
          </a:bodyPr>
          <a:lstStyle/>
          <a:p>
            <a:r>
              <a:rPr lang="en-US" sz="2800" dirty="0" smtClean="0">
                <a:solidFill>
                  <a:schemeClr val="bg1">
                    <a:lumMod val="75000"/>
                  </a:schemeClr>
                </a:solidFill>
              </a:rPr>
              <a:t>Conflict Detection Granularity</a:t>
            </a:r>
          </a:p>
          <a:p>
            <a:pPr>
              <a:buFont typeface="Arial" pitchFamily="34" charset="0"/>
              <a:buChar char="•"/>
            </a:pPr>
            <a:r>
              <a:rPr lang="en-US" sz="2800" dirty="0" smtClean="0">
                <a:solidFill>
                  <a:schemeClr val="bg1">
                    <a:lumMod val="75000"/>
                  </a:schemeClr>
                </a:solidFill>
              </a:rPr>
              <a:t> Object Granularity</a:t>
            </a:r>
          </a:p>
          <a:p>
            <a:pPr>
              <a:buFont typeface="Arial" pitchFamily="34" charset="0"/>
              <a:buChar char="•"/>
            </a:pPr>
            <a:r>
              <a:rPr lang="en-US" sz="2800" dirty="0" smtClean="0">
                <a:solidFill>
                  <a:schemeClr val="bg1">
                    <a:lumMod val="75000"/>
                  </a:schemeClr>
                </a:solidFill>
              </a:rPr>
              <a:t> Word Granularity</a:t>
            </a:r>
          </a:p>
          <a:p>
            <a:pPr>
              <a:buFont typeface="Arial" pitchFamily="34" charset="0"/>
              <a:buChar char="•"/>
            </a:pPr>
            <a:r>
              <a:rPr lang="en-US" sz="2800" dirty="0" smtClean="0">
                <a:solidFill>
                  <a:schemeClr val="bg1">
                    <a:lumMod val="75000"/>
                  </a:schemeClr>
                </a:solidFill>
              </a:rPr>
              <a:t> Cache line Granularity</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98202" cy="584775"/>
          </a:xfrm>
          <a:prstGeom prst="rect">
            <a:avLst/>
          </a:prstGeom>
          <a:noFill/>
        </p:spPr>
        <p:txBody>
          <a:bodyPr wrap="none" rtlCol="0">
            <a:spAutoFit/>
          </a:bodyPr>
          <a:lstStyle/>
          <a:p>
            <a:r>
              <a:rPr lang="en-US" sz="3200" dirty="0" smtClean="0"/>
              <a:t>Data Versioning</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5" descr="lazy_versioning.png"/>
          <p:cNvPicPr>
            <a:picLocks noChangeAspect="1"/>
          </p:cNvPicPr>
          <p:nvPr/>
        </p:nvPicPr>
        <p:blipFill>
          <a:blip r:embed="rId3" cstate="print"/>
          <a:stretch>
            <a:fillRect/>
          </a:stretch>
        </p:blipFill>
        <p:spPr>
          <a:xfrm>
            <a:off x="4572000" y="2029708"/>
            <a:ext cx="4495800" cy="3429000"/>
          </a:xfrm>
          <a:prstGeom prst="rect">
            <a:avLst/>
          </a:prstGeom>
        </p:spPr>
      </p:pic>
      <p:pic>
        <p:nvPicPr>
          <p:cNvPr id="7" name="Picture 6" descr="eager_versioning.png"/>
          <p:cNvPicPr>
            <a:picLocks noChangeAspect="1"/>
          </p:cNvPicPr>
          <p:nvPr/>
        </p:nvPicPr>
        <p:blipFill>
          <a:blip r:embed="rId4" cstate="print"/>
          <a:stretch>
            <a:fillRect/>
          </a:stretch>
        </p:blipFill>
        <p:spPr>
          <a:xfrm>
            <a:off x="152400" y="1980342"/>
            <a:ext cx="4495800" cy="3506058"/>
          </a:xfrm>
          <a:prstGeom prst="rect">
            <a:avLst/>
          </a:prstGeom>
        </p:spPr>
      </p:pic>
      <p:sp>
        <p:nvSpPr>
          <p:cNvPr id="11" name="TextBox 10"/>
          <p:cNvSpPr txBox="1"/>
          <p:nvPr/>
        </p:nvSpPr>
        <p:spPr>
          <a:xfrm>
            <a:off x="227706" y="1295400"/>
            <a:ext cx="4248214" cy="461665"/>
          </a:xfrm>
          <a:prstGeom prst="rect">
            <a:avLst/>
          </a:prstGeom>
          <a:noFill/>
        </p:spPr>
        <p:txBody>
          <a:bodyPr wrap="none" rtlCol="0">
            <a:spAutoFit/>
          </a:bodyPr>
          <a:lstStyle/>
          <a:p>
            <a:r>
              <a:rPr lang="en-US" sz="2400" dirty="0" smtClean="0"/>
              <a:t>Eager Versioning (Direct Update)</a:t>
            </a:r>
            <a:endParaRPr lang="en-US" sz="2400" dirty="0"/>
          </a:p>
        </p:txBody>
      </p:sp>
      <p:sp>
        <p:nvSpPr>
          <p:cNvPr id="12" name="TextBox 11"/>
          <p:cNvSpPr txBox="1"/>
          <p:nvPr/>
        </p:nvSpPr>
        <p:spPr>
          <a:xfrm>
            <a:off x="4648200" y="1295400"/>
            <a:ext cx="4446410" cy="461665"/>
          </a:xfrm>
          <a:prstGeom prst="rect">
            <a:avLst/>
          </a:prstGeom>
          <a:noFill/>
        </p:spPr>
        <p:txBody>
          <a:bodyPr wrap="none" rtlCol="0">
            <a:spAutoFit/>
          </a:bodyPr>
          <a:lstStyle/>
          <a:p>
            <a:r>
              <a:rPr lang="en-US" sz="2400" dirty="0" smtClean="0"/>
              <a:t>Lazy Versioning (Deferred Update)</a:t>
            </a:r>
            <a:endParaRPr lang="en-US" sz="2400" dirty="0"/>
          </a:p>
        </p:txBody>
      </p:sp>
      <p:cxnSp>
        <p:nvCxnSpPr>
          <p:cNvPr id="14" name="Straight Connector 13"/>
          <p:cNvCxnSpPr/>
          <p:nvPr/>
        </p:nvCxnSpPr>
        <p:spPr>
          <a:xfrm rot="5400000">
            <a:off x="2249556" y="3657600"/>
            <a:ext cx="472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512757" cy="584775"/>
          </a:xfrm>
          <a:prstGeom prst="rect">
            <a:avLst/>
          </a:prstGeom>
          <a:noFill/>
        </p:spPr>
        <p:txBody>
          <a:bodyPr wrap="none" rtlCol="0">
            <a:spAutoFit/>
          </a:bodyPr>
          <a:lstStyle/>
          <a:p>
            <a:r>
              <a:rPr lang="en-US" sz="3200" dirty="0" smtClean="0"/>
              <a:t>TM Implementation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838200"/>
            <a:ext cx="8763000" cy="1384995"/>
          </a:xfrm>
          <a:prstGeom prst="rect">
            <a:avLst/>
          </a:prstGeom>
          <a:noFill/>
        </p:spPr>
        <p:txBody>
          <a:bodyPr wrap="square" rtlCol="0">
            <a:spAutoFit/>
          </a:bodyPr>
          <a:lstStyle/>
          <a:p>
            <a:r>
              <a:rPr lang="en-US" sz="2800" dirty="0" smtClean="0">
                <a:solidFill>
                  <a:schemeClr val="bg1">
                    <a:lumMod val="75000"/>
                  </a:schemeClr>
                </a:solidFill>
              </a:rPr>
              <a:t>Data Versioning</a:t>
            </a:r>
          </a:p>
          <a:p>
            <a:pPr>
              <a:buFont typeface="Arial" pitchFamily="34" charset="0"/>
              <a:buChar char="•"/>
            </a:pPr>
            <a:r>
              <a:rPr lang="en-US" sz="2800" dirty="0" smtClean="0">
                <a:solidFill>
                  <a:schemeClr val="bg1">
                    <a:lumMod val="75000"/>
                  </a:schemeClr>
                </a:solidFill>
              </a:rPr>
              <a:t> Eager Versioning</a:t>
            </a:r>
          </a:p>
          <a:p>
            <a:pPr>
              <a:buFont typeface="Arial" pitchFamily="34" charset="0"/>
              <a:buChar char="•"/>
            </a:pPr>
            <a:r>
              <a:rPr lang="en-US" sz="2800" dirty="0" smtClean="0">
                <a:solidFill>
                  <a:schemeClr val="bg1">
                    <a:lumMod val="75000"/>
                  </a:schemeClr>
                </a:solidFill>
              </a:rPr>
              <a:t> Lazy Versioning</a:t>
            </a:r>
            <a:endParaRPr lang="en-US" sz="2800" dirty="0">
              <a:solidFill>
                <a:schemeClr val="bg1">
                  <a:lumMod val="75000"/>
                </a:schemeClr>
              </a:solidFill>
            </a:endParaRPr>
          </a:p>
        </p:txBody>
      </p:sp>
      <p:sp>
        <p:nvSpPr>
          <p:cNvPr id="8" name="TextBox 7"/>
          <p:cNvSpPr txBox="1"/>
          <p:nvPr/>
        </p:nvSpPr>
        <p:spPr>
          <a:xfrm>
            <a:off x="228600" y="2743200"/>
            <a:ext cx="8763000" cy="1815882"/>
          </a:xfrm>
          <a:prstGeom prst="rect">
            <a:avLst/>
          </a:prstGeom>
          <a:noFill/>
        </p:spPr>
        <p:txBody>
          <a:bodyPr wrap="square" rtlCol="0">
            <a:spAutoFit/>
          </a:bodyPr>
          <a:lstStyle/>
          <a:p>
            <a:r>
              <a:rPr lang="en-US" sz="2800" dirty="0" smtClean="0">
                <a:solidFill>
                  <a:schemeClr val="accent2"/>
                </a:solidFill>
              </a:rPr>
              <a:t>Conflict Detection and Resolution</a:t>
            </a:r>
          </a:p>
          <a:p>
            <a:pPr>
              <a:buFont typeface="Arial" pitchFamily="34" charset="0"/>
              <a:buChar char="•"/>
            </a:pPr>
            <a:r>
              <a:rPr lang="en-US" sz="2800" dirty="0" smtClean="0"/>
              <a:t> Pessimistic Concurrency Control</a:t>
            </a:r>
          </a:p>
          <a:p>
            <a:pPr>
              <a:buFont typeface="Arial" pitchFamily="34" charset="0"/>
              <a:buChar char="•"/>
            </a:pPr>
            <a:r>
              <a:rPr lang="en-US" sz="2800" dirty="0" smtClean="0"/>
              <a:t> Optimistic Concurrency Control</a:t>
            </a:r>
          </a:p>
          <a:p>
            <a:pPr>
              <a:buFont typeface="Arial" pitchFamily="34" charset="0"/>
              <a:buChar char="•"/>
            </a:pP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a:p>
        </p:txBody>
      </p:sp>
      <p:sp>
        <p:nvSpPr>
          <p:cNvPr id="10" name="TextBox 9"/>
          <p:cNvSpPr txBox="1"/>
          <p:nvPr/>
        </p:nvSpPr>
        <p:spPr>
          <a:xfrm>
            <a:off x="228600" y="4572000"/>
            <a:ext cx="8763000" cy="2246769"/>
          </a:xfrm>
          <a:prstGeom prst="rect">
            <a:avLst/>
          </a:prstGeom>
          <a:noFill/>
        </p:spPr>
        <p:txBody>
          <a:bodyPr wrap="square" rtlCol="0">
            <a:spAutoFit/>
          </a:bodyPr>
          <a:lstStyle/>
          <a:p>
            <a:r>
              <a:rPr lang="en-US" sz="2800" dirty="0" smtClean="0">
                <a:solidFill>
                  <a:schemeClr val="bg1">
                    <a:lumMod val="75000"/>
                  </a:schemeClr>
                </a:solidFill>
              </a:rPr>
              <a:t>Conflict Detection Granularity</a:t>
            </a:r>
          </a:p>
          <a:p>
            <a:pPr>
              <a:buFont typeface="Arial" pitchFamily="34" charset="0"/>
              <a:buChar char="•"/>
            </a:pPr>
            <a:r>
              <a:rPr lang="en-US" sz="2800" dirty="0" smtClean="0">
                <a:solidFill>
                  <a:schemeClr val="bg1">
                    <a:lumMod val="75000"/>
                  </a:schemeClr>
                </a:solidFill>
              </a:rPr>
              <a:t> Object Granularity</a:t>
            </a:r>
          </a:p>
          <a:p>
            <a:pPr>
              <a:buFont typeface="Arial" pitchFamily="34" charset="0"/>
              <a:buChar char="•"/>
            </a:pPr>
            <a:r>
              <a:rPr lang="en-US" sz="2800" dirty="0" smtClean="0">
                <a:solidFill>
                  <a:schemeClr val="bg1">
                    <a:lumMod val="75000"/>
                  </a:schemeClr>
                </a:solidFill>
              </a:rPr>
              <a:t> Word Granularity</a:t>
            </a:r>
          </a:p>
          <a:p>
            <a:pPr>
              <a:buFont typeface="Arial" pitchFamily="34" charset="0"/>
              <a:buChar char="•"/>
            </a:pPr>
            <a:r>
              <a:rPr lang="en-US" sz="2800" dirty="0" smtClean="0">
                <a:solidFill>
                  <a:schemeClr val="bg1">
                    <a:lumMod val="75000"/>
                  </a:schemeClr>
                </a:solidFill>
              </a:rPr>
              <a:t> Cache line Granularity</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888442" cy="584775"/>
          </a:xfrm>
          <a:prstGeom prst="rect">
            <a:avLst/>
          </a:prstGeom>
          <a:noFill/>
        </p:spPr>
        <p:txBody>
          <a:bodyPr wrap="none" rtlCol="0">
            <a:spAutoFit/>
          </a:bodyPr>
          <a:lstStyle/>
          <a:p>
            <a:r>
              <a:rPr lang="en-US" sz="3200" dirty="0" smtClean="0"/>
              <a:t>Conflict Detection and Resolution - Pessimistic</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5" descr="pessimistic_concurrency_control.png"/>
          <p:cNvPicPr>
            <a:picLocks noChangeAspect="1"/>
          </p:cNvPicPr>
          <p:nvPr/>
        </p:nvPicPr>
        <p:blipFill>
          <a:blip r:embed="rId3" cstate="print"/>
          <a:stretch>
            <a:fillRect/>
          </a:stretch>
        </p:blipFill>
        <p:spPr>
          <a:xfrm>
            <a:off x="990600" y="767321"/>
            <a:ext cx="8001000" cy="5862079"/>
          </a:xfrm>
          <a:prstGeom prst="rect">
            <a:avLst/>
          </a:prstGeom>
        </p:spPr>
      </p:pic>
      <p:cxnSp>
        <p:nvCxnSpPr>
          <p:cNvPr id="8" name="Straight Arrow Connector 7"/>
          <p:cNvCxnSpPr/>
          <p:nvPr/>
        </p:nvCxnSpPr>
        <p:spPr>
          <a:xfrm rot="5400000">
            <a:off x="-343694" y="3466306"/>
            <a:ext cx="2514600" cy="158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5080" y="3261520"/>
            <a:ext cx="1011815" cy="584775"/>
          </a:xfrm>
          <a:prstGeom prst="rect">
            <a:avLst/>
          </a:prstGeom>
          <a:noFill/>
        </p:spPr>
        <p:txBody>
          <a:bodyPr wrap="none" rtlCol="0">
            <a:spAutoFit/>
          </a:bodyPr>
          <a:lstStyle/>
          <a:p>
            <a:r>
              <a:rPr lang="en-US" sz="3200" dirty="0" smtClean="0"/>
              <a:t>Time</a:t>
            </a:r>
            <a:endParaRPr lang="en-US" dirty="0"/>
          </a:p>
        </p:txBody>
      </p:sp>
      <p:sp>
        <p:nvSpPr>
          <p:cNvPr id="10" name="TextBox 9"/>
          <p:cNvSpPr txBox="1"/>
          <p:nvPr/>
        </p:nvSpPr>
        <p:spPr>
          <a:xfrm>
            <a:off x="1371600" y="685800"/>
            <a:ext cx="1901647" cy="461665"/>
          </a:xfrm>
          <a:prstGeom prst="rect">
            <a:avLst/>
          </a:prstGeom>
          <a:solidFill>
            <a:schemeClr val="bg1"/>
          </a:solidFill>
        </p:spPr>
        <p:txBody>
          <a:bodyPr wrap="square" rtlCol="0">
            <a:spAutoFit/>
          </a:bodyPr>
          <a:lstStyle/>
          <a:p>
            <a:pPr algn="ctr"/>
            <a:r>
              <a:rPr lang="en-US" sz="2400" b="1" dirty="0" smtClean="0"/>
              <a:t>No Conflict</a:t>
            </a:r>
            <a:endParaRPr lang="en-US" sz="2400" b="1" dirty="0"/>
          </a:p>
        </p:txBody>
      </p:sp>
      <p:sp>
        <p:nvSpPr>
          <p:cNvPr id="13" name="TextBox 12"/>
          <p:cNvSpPr txBox="1"/>
          <p:nvPr/>
        </p:nvSpPr>
        <p:spPr>
          <a:xfrm>
            <a:off x="3581400" y="685800"/>
            <a:ext cx="2733798" cy="461665"/>
          </a:xfrm>
          <a:prstGeom prst="rect">
            <a:avLst/>
          </a:prstGeom>
          <a:solidFill>
            <a:schemeClr val="bg1"/>
          </a:solidFill>
        </p:spPr>
        <p:txBody>
          <a:bodyPr wrap="square" rtlCol="0">
            <a:spAutoFit/>
          </a:bodyPr>
          <a:lstStyle/>
          <a:p>
            <a:pPr algn="ctr"/>
            <a:r>
              <a:rPr lang="en-US" sz="2400" b="1" dirty="0" smtClean="0"/>
              <a:t>Conflict with Stall</a:t>
            </a:r>
            <a:endParaRPr lang="en-US" sz="2400" b="1" dirty="0"/>
          </a:p>
        </p:txBody>
      </p:sp>
      <p:sp>
        <p:nvSpPr>
          <p:cNvPr id="14" name="TextBox 13"/>
          <p:cNvSpPr txBox="1"/>
          <p:nvPr/>
        </p:nvSpPr>
        <p:spPr>
          <a:xfrm>
            <a:off x="6477000" y="685800"/>
            <a:ext cx="2608343" cy="461665"/>
          </a:xfrm>
          <a:prstGeom prst="rect">
            <a:avLst/>
          </a:prstGeom>
          <a:solidFill>
            <a:schemeClr val="bg1"/>
          </a:solidFill>
        </p:spPr>
        <p:txBody>
          <a:bodyPr wrap="none" rtlCol="0">
            <a:spAutoFit/>
          </a:bodyPr>
          <a:lstStyle/>
          <a:p>
            <a:r>
              <a:rPr lang="en-US" sz="2400" b="1" dirty="0" smtClean="0"/>
              <a:t>Conflict with Abort</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785849" cy="584775"/>
          </a:xfrm>
          <a:prstGeom prst="rect">
            <a:avLst/>
          </a:prstGeom>
          <a:noFill/>
        </p:spPr>
        <p:txBody>
          <a:bodyPr wrap="none" rtlCol="0">
            <a:spAutoFit/>
          </a:bodyPr>
          <a:lstStyle/>
          <a:p>
            <a:r>
              <a:rPr lang="en-US" sz="3200" dirty="0" smtClean="0"/>
              <a:t>Conflict Detection and Resolution - Optimistic</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4" descr="optimistic_concurrency_control.png"/>
          <p:cNvPicPr>
            <a:picLocks noChangeAspect="1"/>
          </p:cNvPicPr>
          <p:nvPr/>
        </p:nvPicPr>
        <p:blipFill>
          <a:blip r:embed="rId3" cstate="print"/>
          <a:stretch>
            <a:fillRect/>
          </a:stretch>
        </p:blipFill>
        <p:spPr>
          <a:xfrm>
            <a:off x="1066800" y="762000"/>
            <a:ext cx="7924800" cy="5867400"/>
          </a:xfrm>
          <a:prstGeom prst="rect">
            <a:avLst/>
          </a:prstGeom>
        </p:spPr>
      </p:pic>
      <p:cxnSp>
        <p:nvCxnSpPr>
          <p:cNvPr id="6" name="Straight Arrow Connector 5"/>
          <p:cNvCxnSpPr/>
          <p:nvPr/>
        </p:nvCxnSpPr>
        <p:spPr>
          <a:xfrm rot="5400000">
            <a:off x="-343694" y="3466306"/>
            <a:ext cx="2514600" cy="1588"/>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15080" y="3261520"/>
            <a:ext cx="1011815" cy="584775"/>
          </a:xfrm>
          <a:prstGeom prst="rect">
            <a:avLst/>
          </a:prstGeom>
          <a:noFill/>
        </p:spPr>
        <p:txBody>
          <a:bodyPr wrap="none" rtlCol="0">
            <a:spAutoFit/>
          </a:bodyPr>
          <a:lstStyle/>
          <a:p>
            <a:r>
              <a:rPr lang="en-US" sz="3200" dirty="0" smtClean="0"/>
              <a:t>Time</a:t>
            </a:r>
            <a:endParaRPr lang="en-US" dirty="0"/>
          </a:p>
        </p:txBody>
      </p:sp>
      <p:sp>
        <p:nvSpPr>
          <p:cNvPr id="8" name="TextBox 7"/>
          <p:cNvSpPr txBox="1"/>
          <p:nvPr/>
        </p:nvSpPr>
        <p:spPr>
          <a:xfrm>
            <a:off x="1371600" y="685800"/>
            <a:ext cx="1901647" cy="461665"/>
          </a:xfrm>
          <a:prstGeom prst="rect">
            <a:avLst/>
          </a:prstGeom>
          <a:solidFill>
            <a:schemeClr val="bg1"/>
          </a:solidFill>
        </p:spPr>
        <p:txBody>
          <a:bodyPr wrap="square" rtlCol="0">
            <a:spAutoFit/>
          </a:bodyPr>
          <a:lstStyle/>
          <a:p>
            <a:pPr algn="ctr"/>
            <a:r>
              <a:rPr lang="en-US" sz="2400" b="1" dirty="0" smtClean="0"/>
              <a:t>No Conflict</a:t>
            </a:r>
            <a:endParaRPr lang="en-US" sz="2400" b="1" dirty="0"/>
          </a:p>
        </p:txBody>
      </p:sp>
      <p:sp>
        <p:nvSpPr>
          <p:cNvPr id="10" name="TextBox 9"/>
          <p:cNvSpPr txBox="1"/>
          <p:nvPr/>
        </p:nvSpPr>
        <p:spPr>
          <a:xfrm>
            <a:off x="3505200" y="685800"/>
            <a:ext cx="2836943" cy="461665"/>
          </a:xfrm>
          <a:prstGeom prst="rect">
            <a:avLst/>
          </a:prstGeom>
          <a:solidFill>
            <a:schemeClr val="bg1"/>
          </a:solidFill>
        </p:spPr>
        <p:txBody>
          <a:bodyPr wrap="square" rtlCol="0">
            <a:spAutoFit/>
          </a:bodyPr>
          <a:lstStyle/>
          <a:p>
            <a:pPr algn="ctr"/>
            <a:r>
              <a:rPr lang="en-US" sz="2400" b="1" dirty="0" smtClean="0"/>
              <a:t>Conflict with Abort</a:t>
            </a:r>
            <a:endParaRPr lang="en-US" sz="2400" b="1" dirty="0"/>
          </a:p>
        </p:txBody>
      </p:sp>
      <p:sp>
        <p:nvSpPr>
          <p:cNvPr id="11" name="TextBox 10"/>
          <p:cNvSpPr txBox="1"/>
          <p:nvPr/>
        </p:nvSpPr>
        <p:spPr>
          <a:xfrm>
            <a:off x="6394172" y="685800"/>
            <a:ext cx="2887265" cy="461665"/>
          </a:xfrm>
          <a:prstGeom prst="rect">
            <a:avLst/>
          </a:prstGeom>
          <a:solidFill>
            <a:schemeClr val="bg1"/>
          </a:solidFill>
        </p:spPr>
        <p:txBody>
          <a:bodyPr wrap="none" rtlCol="0">
            <a:spAutoFit/>
          </a:bodyPr>
          <a:lstStyle/>
          <a:p>
            <a:r>
              <a:rPr lang="en-US" sz="2400" b="1" dirty="0" smtClean="0"/>
              <a:t>Conflict with Commit</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512757" cy="584775"/>
          </a:xfrm>
          <a:prstGeom prst="rect">
            <a:avLst/>
          </a:prstGeom>
          <a:noFill/>
        </p:spPr>
        <p:txBody>
          <a:bodyPr wrap="none" rtlCol="0">
            <a:spAutoFit/>
          </a:bodyPr>
          <a:lstStyle/>
          <a:p>
            <a:r>
              <a:rPr lang="en-US" sz="3200" dirty="0" smtClean="0"/>
              <a:t>TM Implementation</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838200"/>
            <a:ext cx="8763000" cy="1384995"/>
          </a:xfrm>
          <a:prstGeom prst="rect">
            <a:avLst/>
          </a:prstGeom>
          <a:noFill/>
        </p:spPr>
        <p:txBody>
          <a:bodyPr wrap="square" rtlCol="0">
            <a:spAutoFit/>
          </a:bodyPr>
          <a:lstStyle/>
          <a:p>
            <a:r>
              <a:rPr lang="en-US" sz="2800" dirty="0" smtClean="0">
                <a:solidFill>
                  <a:schemeClr val="bg1">
                    <a:lumMod val="75000"/>
                  </a:schemeClr>
                </a:solidFill>
              </a:rPr>
              <a:t>Data Versioning</a:t>
            </a:r>
          </a:p>
          <a:p>
            <a:pPr>
              <a:buFont typeface="Arial" pitchFamily="34" charset="0"/>
              <a:buChar char="•"/>
            </a:pPr>
            <a:r>
              <a:rPr lang="en-US" sz="2800" dirty="0" smtClean="0">
                <a:solidFill>
                  <a:schemeClr val="bg1">
                    <a:lumMod val="75000"/>
                  </a:schemeClr>
                </a:solidFill>
              </a:rPr>
              <a:t> Eager Versioning</a:t>
            </a:r>
          </a:p>
          <a:p>
            <a:pPr>
              <a:buFont typeface="Arial" pitchFamily="34" charset="0"/>
              <a:buChar char="•"/>
            </a:pPr>
            <a:r>
              <a:rPr lang="en-US" sz="2800" dirty="0" smtClean="0">
                <a:solidFill>
                  <a:schemeClr val="bg1">
                    <a:lumMod val="75000"/>
                  </a:schemeClr>
                </a:solidFill>
              </a:rPr>
              <a:t> Lazy Versioning</a:t>
            </a:r>
            <a:endParaRPr lang="en-US" sz="2800" dirty="0">
              <a:solidFill>
                <a:schemeClr val="bg1">
                  <a:lumMod val="75000"/>
                </a:schemeClr>
              </a:solidFill>
            </a:endParaRPr>
          </a:p>
        </p:txBody>
      </p:sp>
      <p:sp>
        <p:nvSpPr>
          <p:cNvPr id="8" name="TextBox 7"/>
          <p:cNvSpPr txBox="1"/>
          <p:nvPr/>
        </p:nvSpPr>
        <p:spPr>
          <a:xfrm>
            <a:off x="228600" y="2743200"/>
            <a:ext cx="8763000" cy="1815882"/>
          </a:xfrm>
          <a:prstGeom prst="rect">
            <a:avLst/>
          </a:prstGeom>
          <a:noFill/>
        </p:spPr>
        <p:txBody>
          <a:bodyPr wrap="square" rtlCol="0">
            <a:spAutoFit/>
          </a:bodyPr>
          <a:lstStyle/>
          <a:p>
            <a:r>
              <a:rPr lang="en-US" sz="2800" dirty="0" smtClean="0">
                <a:solidFill>
                  <a:schemeClr val="bg1">
                    <a:lumMod val="75000"/>
                  </a:schemeClr>
                </a:solidFill>
              </a:rPr>
              <a:t>Conflict Detection and Resolution</a:t>
            </a:r>
          </a:p>
          <a:p>
            <a:pPr>
              <a:buFont typeface="Arial" pitchFamily="34" charset="0"/>
              <a:buChar char="•"/>
            </a:pPr>
            <a:r>
              <a:rPr lang="en-US" sz="2800" dirty="0" smtClean="0">
                <a:solidFill>
                  <a:schemeClr val="bg1">
                    <a:lumMod val="75000"/>
                  </a:schemeClr>
                </a:solidFill>
              </a:rPr>
              <a:t> Pessimistic Concurrency Control</a:t>
            </a:r>
          </a:p>
          <a:p>
            <a:pPr>
              <a:buFont typeface="Arial" pitchFamily="34" charset="0"/>
              <a:buChar char="•"/>
            </a:pPr>
            <a:r>
              <a:rPr lang="en-US" sz="2800" dirty="0" smtClean="0">
                <a:solidFill>
                  <a:schemeClr val="bg1">
                    <a:lumMod val="75000"/>
                  </a:schemeClr>
                </a:solidFill>
              </a:rPr>
              <a:t> Optimistic Concurrency Control</a:t>
            </a:r>
          </a:p>
          <a:p>
            <a:pPr>
              <a:buFont typeface="Arial" pitchFamily="34" charset="0"/>
              <a:buChar char="•"/>
            </a:pP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36</a:t>
            </a:fld>
            <a:endParaRPr lang="en-US"/>
          </a:p>
        </p:txBody>
      </p:sp>
      <p:sp>
        <p:nvSpPr>
          <p:cNvPr id="10" name="TextBox 9"/>
          <p:cNvSpPr txBox="1"/>
          <p:nvPr/>
        </p:nvSpPr>
        <p:spPr>
          <a:xfrm>
            <a:off x="228600" y="4572000"/>
            <a:ext cx="8763000" cy="2246769"/>
          </a:xfrm>
          <a:prstGeom prst="rect">
            <a:avLst/>
          </a:prstGeom>
          <a:noFill/>
        </p:spPr>
        <p:txBody>
          <a:bodyPr wrap="square" rtlCol="0">
            <a:spAutoFit/>
          </a:bodyPr>
          <a:lstStyle/>
          <a:p>
            <a:r>
              <a:rPr lang="en-US" sz="2800" dirty="0" smtClean="0">
                <a:solidFill>
                  <a:schemeClr val="accent2"/>
                </a:solidFill>
              </a:rPr>
              <a:t>Conflict Detection Granularity</a:t>
            </a:r>
          </a:p>
          <a:p>
            <a:pPr>
              <a:buFont typeface="Arial" pitchFamily="34" charset="0"/>
              <a:buChar char="•"/>
            </a:pPr>
            <a:r>
              <a:rPr lang="en-US" sz="2800" dirty="0" smtClean="0"/>
              <a:t> Object Granularity</a:t>
            </a:r>
          </a:p>
          <a:p>
            <a:pPr>
              <a:buFont typeface="Arial" pitchFamily="34" charset="0"/>
              <a:buChar char="•"/>
            </a:pPr>
            <a:r>
              <a:rPr lang="en-US" sz="2800" dirty="0" smtClean="0"/>
              <a:t> Word Granularity</a:t>
            </a:r>
          </a:p>
          <a:p>
            <a:pPr>
              <a:buFont typeface="Arial" pitchFamily="34" charset="0"/>
              <a:buChar char="•"/>
            </a:pPr>
            <a:r>
              <a:rPr lang="en-US" sz="2800" dirty="0" smtClean="0"/>
              <a:t> Cache line Granularity</a:t>
            </a:r>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1756186" cy="584775"/>
          </a:xfrm>
          <a:prstGeom prst="rect">
            <a:avLst/>
          </a:prstGeom>
          <a:noFill/>
        </p:spPr>
        <p:txBody>
          <a:bodyPr wrap="none" rtlCol="0">
            <a:spAutoFit/>
          </a:bodyPr>
          <a:lstStyle/>
          <a:p>
            <a:r>
              <a:rPr lang="en-US" sz="3200" dirty="0" smtClean="0"/>
              <a:t>Examples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838200"/>
            <a:ext cx="8763000" cy="2308324"/>
          </a:xfrm>
          <a:prstGeom prst="rect">
            <a:avLst/>
          </a:prstGeom>
          <a:noFill/>
        </p:spPr>
        <p:txBody>
          <a:bodyPr wrap="square" rtlCol="0">
            <a:spAutoFit/>
          </a:bodyPr>
          <a:lstStyle/>
          <a:p>
            <a:r>
              <a:rPr lang="en-US" sz="2400" dirty="0" smtClean="0">
                <a:solidFill>
                  <a:schemeClr val="accent2"/>
                </a:solidFill>
              </a:rPr>
              <a:t>Hardware TM </a:t>
            </a:r>
            <a:endParaRPr lang="en-US" sz="2400" dirty="0" smtClean="0"/>
          </a:p>
          <a:p>
            <a:pPr>
              <a:buFont typeface="Arial" pitchFamily="34" charset="0"/>
              <a:buChar char="•"/>
            </a:pPr>
            <a:r>
              <a:rPr lang="en-US" sz="2400" dirty="0" smtClean="0"/>
              <a:t> Stanford TCC: Lazy + Optimistic</a:t>
            </a:r>
          </a:p>
          <a:p>
            <a:pPr>
              <a:buFont typeface="Arial" pitchFamily="34" charset="0"/>
              <a:buChar char="•"/>
            </a:pPr>
            <a:r>
              <a:rPr lang="en-US" sz="2400" dirty="0" smtClean="0"/>
              <a:t> Intel VTM: Lazy + Pessimistic</a:t>
            </a:r>
          </a:p>
          <a:p>
            <a:pPr>
              <a:buFont typeface="Arial" pitchFamily="34" charset="0"/>
              <a:buChar char="•"/>
            </a:pPr>
            <a:r>
              <a:rPr lang="en-US" sz="2400" dirty="0" smtClean="0"/>
              <a:t> Wisconsin </a:t>
            </a:r>
            <a:r>
              <a:rPr lang="en-US" sz="2400" dirty="0" err="1" smtClean="0"/>
              <a:t>LogTM</a:t>
            </a:r>
            <a:r>
              <a:rPr lang="en-US" sz="2400" dirty="0" smtClean="0"/>
              <a:t>: Eager + Pessimistic</a:t>
            </a:r>
          </a:p>
          <a:p>
            <a:pPr>
              <a:buFont typeface="Arial" pitchFamily="34" charset="0"/>
              <a:buChar char="•"/>
            </a:pPr>
            <a:r>
              <a:rPr lang="en-US" sz="2400" dirty="0" smtClean="0"/>
              <a:t> UHTM</a:t>
            </a:r>
          </a:p>
          <a:p>
            <a:pPr>
              <a:buFont typeface="Arial" pitchFamily="34" charset="0"/>
              <a:buChar char="•"/>
            </a:pPr>
            <a:r>
              <a:rPr lang="en-US" sz="2400" dirty="0" smtClean="0"/>
              <a:t> </a:t>
            </a:r>
            <a:r>
              <a:rPr lang="en-US" sz="2400" dirty="0" err="1" smtClean="0"/>
              <a:t>SpHT</a:t>
            </a:r>
            <a:endParaRPr lang="en-US" sz="24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37</a:t>
            </a:fld>
            <a:endParaRPr lang="en-US"/>
          </a:p>
        </p:txBody>
      </p:sp>
      <p:sp>
        <p:nvSpPr>
          <p:cNvPr id="10" name="TextBox 9"/>
          <p:cNvSpPr txBox="1"/>
          <p:nvPr/>
        </p:nvSpPr>
        <p:spPr>
          <a:xfrm>
            <a:off x="152400" y="3418344"/>
            <a:ext cx="8763000" cy="2677656"/>
          </a:xfrm>
          <a:prstGeom prst="rect">
            <a:avLst/>
          </a:prstGeom>
          <a:noFill/>
        </p:spPr>
        <p:txBody>
          <a:bodyPr wrap="square" rtlCol="0">
            <a:spAutoFit/>
          </a:bodyPr>
          <a:lstStyle/>
          <a:p>
            <a:r>
              <a:rPr lang="en-US" sz="2400" dirty="0" smtClean="0">
                <a:solidFill>
                  <a:schemeClr val="accent2"/>
                </a:solidFill>
              </a:rPr>
              <a:t>Software TM </a:t>
            </a:r>
            <a:endParaRPr lang="en-US" sz="2400" dirty="0" smtClean="0"/>
          </a:p>
          <a:p>
            <a:pPr>
              <a:buFont typeface="Arial" pitchFamily="34" charset="0"/>
              <a:buChar char="•"/>
            </a:pPr>
            <a:r>
              <a:rPr lang="en-US" sz="2400" dirty="0" smtClean="0"/>
              <a:t> Sun TL2: Lazy + Optimistic (R/W)</a:t>
            </a:r>
          </a:p>
          <a:p>
            <a:pPr>
              <a:buFont typeface="Arial" pitchFamily="34" charset="0"/>
              <a:buChar char="•"/>
            </a:pPr>
            <a:r>
              <a:rPr lang="en-US" sz="2400" dirty="0" smtClean="0"/>
              <a:t> Intel STM: Eager + Optimistic (R)/Pessimistic (W)</a:t>
            </a:r>
          </a:p>
          <a:p>
            <a:pPr>
              <a:buFont typeface="Arial" pitchFamily="34" charset="0"/>
              <a:buChar char="•"/>
            </a:pPr>
            <a:r>
              <a:rPr lang="en-US" sz="2400" dirty="0" smtClean="0"/>
              <a:t> MS OSTM: Lazy + Optimistic (R)/Pessimistic (W)</a:t>
            </a:r>
          </a:p>
          <a:p>
            <a:pPr>
              <a:buFont typeface="Arial" pitchFamily="34" charset="0"/>
              <a:buChar char="•"/>
            </a:pPr>
            <a:r>
              <a:rPr lang="en-US" sz="2400" dirty="0" smtClean="0"/>
              <a:t> Draco STM</a:t>
            </a:r>
          </a:p>
          <a:p>
            <a:pPr>
              <a:buFont typeface="Arial" pitchFamily="34" charset="0"/>
              <a:buChar char="•"/>
            </a:pPr>
            <a:r>
              <a:rPr lang="en-US" sz="2400" dirty="0" smtClean="0"/>
              <a:t> </a:t>
            </a:r>
            <a:r>
              <a:rPr lang="en-US" sz="2400" dirty="0" err="1" smtClean="0"/>
              <a:t>STMLite</a:t>
            </a:r>
            <a:endParaRPr lang="en-US" sz="2400" dirty="0" smtClean="0"/>
          </a:p>
          <a:p>
            <a:pPr>
              <a:buFont typeface="Arial" pitchFamily="34" charset="0"/>
              <a:buChar char="•"/>
            </a:pPr>
            <a:r>
              <a:rPr lang="en-US" sz="2400" dirty="0" smtClean="0"/>
              <a:t> DSTM</a:t>
            </a:r>
            <a:endParaRPr lang="en-US" sz="2400" dirty="0"/>
          </a:p>
        </p:txBody>
      </p:sp>
      <p:sp>
        <p:nvSpPr>
          <p:cNvPr id="7" name="TextBox 6"/>
          <p:cNvSpPr txBox="1"/>
          <p:nvPr/>
        </p:nvSpPr>
        <p:spPr>
          <a:xfrm>
            <a:off x="133623" y="6260068"/>
            <a:ext cx="8934177" cy="369332"/>
          </a:xfrm>
          <a:prstGeom prst="rect">
            <a:avLst/>
          </a:prstGeom>
          <a:noFill/>
        </p:spPr>
        <p:txBody>
          <a:bodyPr wrap="none" rtlCol="0">
            <a:spAutoFit/>
          </a:bodyPr>
          <a:lstStyle/>
          <a:p>
            <a:r>
              <a:rPr lang="en-US" dirty="0" smtClean="0"/>
              <a:t>Can find many more at </a:t>
            </a:r>
            <a:r>
              <a:rPr lang="en-US" dirty="0" smtClean="0">
                <a:hlinkClick r:id="rId3"/>
              </a:rPr>
              <a:t>http://www.dolcera.com/wiki/index.php?title=Transactional_memory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58512" cy="584775"/>
          </a:xfrm>
          <a:prstGeom prst="rect">
            <a:avLst/>
          </a:prstGeom>
          <a:noFill/>
        </p:spPr>
        <p:txBody>
          <a:bodyPr wrap="none" rtlCol="0">
            <a:spAutoFit/>
          </a:bodyPr>
          <a:lstStyle/>
          <a:p>
            <a:r>
              <a:rPr lang="en-US" sz="3200" dirty="0" smtClean="0"/>
              <a:t>Lecture Outline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914400"/>
            <a:ext cx="7795596" cy="1815882"/>
          </a:xfrm>
          <a:prstGeom prst="rect">
            <a:avLst/>
          </a:prstGeom>
          <a:noFill/>
        </p:spPr>
        <p:txBody>
          <a:bodyPr wrap="none" rtlCol="0">
            <a:spAutoFit/>
          </a:bodyPr>
          <a:lstStyle/>
          <a:p>
            <a:pPr marL="342900" indent="-342900">
              <a:buFont typeface="+mj-lt"/>
              <a:buAutoNum type="arabicPeriod"/>
            </a:pPr>
            <a:r>
              <a:rPr lang="en-US" sz="2800" dirty="0" smtClean="0">
                <a:solidFill>
                  <a:schemeClr val="bg1">
                    <a:lumMod val="75000"/>
                  </a:schemeClr>
                </a:solidFill>
              </a:rPr>
              <a:t>Recap of Transactions</a:t>
            </a:r>
          </a:p>
          <a:p>
            <a:pPr marL="342900" indent="-342900">
              <a:buFont typeface="+mj-lt"/>
              <a:buAutoNum type="arabicPeriod"/>
            </a:pPr>
            <a:r>
              <a:rPr lang="en-US" sz="2800" dirty="0" smtClean="0">
                <a:solidFill>
                  <a:schemeClr val="bg1">
                    <a:lumMod val="75000"/>
                  </a:schemeClr>
                </a:solidFill>
              </a:rPr>
              <a:t>Transactional Memory System Taxonomy</a:t>
            </a:r>
          </a:p>
          <a:p>
            <a:pPr marL="342900" indent="-342900">
              <a:buFont typeface="+mj-lt"/>
              <a:buAutoNum type="arabicPeriod"/>
            </a:pPr>
            <a:r>
              <a:rPr lang="en-US" sz="2800" dirty="0" smtClean="0"/>
              <a:t>Software Transactional Memory (Intel </a:t>
            </a:r>
            <a:r>
              <a:rPr lang="en-US" sz="2800" dirty="0" err="1" smtClean="0"/>
              <a:t>McRT</a:t>
            </a:r>
            <a:r>
              <a:rPr lang="en-US" sz="2800" dirty="0" smtClean="0"/>
              <a:t>-STM)</a:t>
            </a:r>
          </a:p>
          <a:p>
            <a:pPr marL="342900" indent="-342900">
              <a:buFont typeface="+mj-lt"/>
              <a:buAutoNum type="arabicPeriod"/>
            </a:pPr>
            <a:r>
              <a:rPr lang="en-US" sz="2800" dirty="0" smtClean="0">
                <a:solidFill>
                  <a:schemeClr val="bg1">
                    <a:lumMod val="75000"/>
                  </a:schemeClr>
                </a:solidFill>
              </a:rPr>
              <a:t>Hardware Accelerated STMs</a:t>
            </a:r>
            <a:endParaRPr lang="en-US" sz="2800" dirty="0">
              <a:solidFill>
                <a:schemeClr val="bg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587253" cy="584775"/>
          </a:xfrm>
          <a:prstGeom prst="rect">
            <a:avLst/>
          </a:prstGeom>
          <a:noFill/>
        </p:spPr>
        <p:txBody>
          <a:bodyPr wrap="none" rtlCol="0">
            <a:spAutoFit/>
          </a:bodyPr>
          <a:lstStyle/>
          <a:p>
            <a:r>
              <a:rPr lang="en-US" sz="3200" dirty="0" smtClean="0"/>
              <a:t>Software Transactional Memory (STM)</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grpSp>
        <p:nvGrpSpPr>
          <p:cNvPr id="4" name="Group 10"/>
          <p:cNvGrpSpPr/>
          <p:nvPr/>
        </p:nvGrpSpPr>
        <p:grpSpPr>
          <a:xfrm>
            <a:off x="304800" y="2010013"/>
            <a:ext cx="8427772" cy="3323987"/>
            <a:chOff x="976944" y="1905000"/>
            <a:chExt cx="8427772" cy="3323987"/>
          </a:xfrm>
        </p:grpSpPr>
        <p:sp>
          <p:nvSpPr>
            <p:cNvPr id="8" name="TextBox 7"/>
            <p:cNvSpPr txBox="1"/>
            <p:nvPr/>
          </p:nvSpPr>
          <p:spPr>
            <a:xfrm>
              <a:off x="976944" y="1905000"/>
              <a:ext cx="3318537" cy="3323987"/>
            </a:xfrm>
            <a:prstGeom prst="rect">
              <a:avLst/>
            </a:prstGeom>
            <a:noFill/>
          </p:spPr>
          <p:txBody>
            <a:bodyPr wrap="none" rtlCol="0">
              <a:spAutoFit/>
            </a:bodyPr>
            <a:lstStyle/>
            <a:p>
              <a:r>
                <a:rPr lang="en-US" sz="2400" b="1" dirty="0" smtClean="0">
                  <a:latin typeface="Courier New" pitchFamily="49" charset="0"/>
                  <a:cs typeface="Courier New" pitchFamily="49" charset="0"/>
                </a:rPr>
                <a:t>atomic </a:t>
              </a:r>
              <a:r>
                <a:rPr lang="en-US" sz="2400" dirty="0" smtClean="0">
                  <a:latin typeface="Courier New" pitchFamily="49" charset="0"/>
                  <a:cs typeface="Courier New" pitchFamily="49" charset="0"/>
                </a:rPr>
                <a:t>{</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a.x</a:t>
              </a:r>
              <a:r>
                <a:rPr lang="en-US" sz="2400" dirty="0" smtClean="0">
                  <a:latin typeface="Courier New" pitchFamily="49" charset="0"/>
                  <a:cs typeface="Courier New" pitchFamily="49" charset="0"/>
                </a:rPr>
                <a:t> = t1</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a.y</a:t>
              </a:r>
              <a:r>
                <a:rPr lang="en-US" sz="2400" dirty="0" smtClean="0">
                  <a:latin typeface="Courier New" pitchFamily="49" charset="0"/>
                  <a:cs typeface="Courier New" pitchFamily="49" charset="0"/>
                </a:rPr>
                <a:t> = t2</a:t>
              </a:r>
            </a:p>
            <a:p>
              <a:r>
                <a:rPr lang="en-US" sz="2400" dirty="0" smtClean="0">
                  <a:latin typeface="Courier New" pitchFamily="49" charset="0"/>
                  <a:cs typeface="Courier New" pitchFamily="49" charset="0"/>
                </a:rPr>
                <a:t>  if (</a:t>
              </a:r>
              <a:r>
                <a:rPr lang="en-US" sz="2400" dirty="0" err="1" smtClean="0">
                  <a:latin typeface="Courier New" pitchFamily="49" charset="0"/>
                  <a:cs typeface="Courier New" pitchFamily="49" charset="0"/>
                </a:rPr>
                <a:t>a.z</a:t>
              </a:r>
              <a:r>
                <a:rPr lang="en-US" sz="2400" dirty="0" smtClean="0">
                  <a:latin typeface="Courier New" pitchFamily="49" charset="0"/>
                  <a:cs typeface="Courier New" pitchFamily="49" charset="0"/>
                </a:rPr>
                <a:t> == 0) {</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a.x</a:t>
              </a:r>
              <a:r>
                <a:rPr lang="en-US" sz="2400" dirty="0" smtClean="0">
                  <a:latin typeface="Courier New" pitchFamily="49" charset="0"/>
                  <a:cs typeface="Courier New" pitchFamily="49" charset="0"/>
                </a:rPr>
                <a:t> = 0</a:t>
              </a:r>
            </a:p>
            <a:p>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a.z</a:t>
              </a:r>
              <a:r>
                <a:rPr lang="en-US" sz="2400" dirty="0" smtClean="0">
                  <a:latin typeface="Courier New" pitchFamily="49" charset="0"/>
                  <a:cs typeface="Courier New" pitchFamily="49" charset="0"/>
                </a:rPr>
                <a:t> = t3</a:t>
              </a:r>
            </a:p>
            <a:p>
              <a:r>
                <a:rPr lang="en-US" sz="2400" dirty="0" smtClean="0">
                  <a:latin typeface="Courier New" pitchFamily="49" charset="0"/>
                  <a:cs typeface="Courier New" pitchFamily="49" charset="0"/>
                </a:rPr>
                <a:t>  }</a:t>
              </a:r>
            </a:p>
            <a:p>
              <a:r>
                <a:rPr lang="en-US" sz="2400" dirty="0" smtClean="0">
                  <a:latin typeface="Courier New" pitchFamily="49" charset="0"/>
                  <a:cs typeface="Courier New" pitchFamily="49" charset="0"/>
                </a:rPr>
                <a:t>}</a:t>
              </a:r>
            </a:p>
            <a:p>
              <a:endParaRPr lang="en-US" dirty="0">
                <a:latin typeface="Courier New" pitchFamily="49" charset="0"/>
                <a:cs typeface="Courier New" pitchFamily="49" charset="0"/>
              </a:endParaRPr>
            </a:p>
          </p:txBody>
        </p:sp>
        <p:sp>
          <p:nvSpPr>
            <p:cNvPr id="9" name="TextBox 8"/>
            <p:cNvSpPr txBox="1"/>
            <p:nvPr/>
          </p:nvSpPr>
          <p:spPr>
            <a:xfrm>
              <a:off x="5164453" y="1905000"/>
              <a:ext cx="4240263" cy="3046988"/>
            </a:xfrm>
            <a:prstGeom prst="rect">
              <a:avLst/>
            </a:prstGeom>
            <a:noFill/>
          </p:spPr>
          <p:txBody>
            <a:bodyPr wrap="none" rtlCol="0">
              <a:spAutoFit/>
            </a:bodyPr>
            <a:lstStyle/>
            <a:p>
              <a:r>
                <a:rPr lang="en-US" sz="2400" b="1" dirty="0" err="1" smtClean="0">
                  <a:latin typeface="Courier New" pitchFamily="49" charset="0"/>
                  <a:cs typeface="Courier New" pitchFamily="49" charset="0"/>
                </a:rPr>
                <a:t>tmTXBegin</a:t>
              </a:r>
              <a:r>
                <a:rPr lang="en-US" sz="2400" b="1" dirty="0" smtClean="0">
                  <a:latin typeface="Courier New" pitchFamily="49" charset="0"/>
                  <a:cs typeface="Courier New" pitchFamily="49" charset="0"/>
                </a:rPr>
                <a:t>()</a:t>
              </a:r>
            </a:p>
            <a:p>
              <a:r>
                <a:rPr lang="en-US" sz="2400" b="1" dirty="0" err="1" smtClean="0">
                  <a:latin typeface="Courier New" pitchFamily="49" charset="0"/>
                  <a:cs typeface="Courier New" pitchFamily="49" charset="0"/>
                </a:rPr>
                <a:t>tmWr</a:t>
              </a:r>
              <a:r>
                <a:rPr lang="en-US" sz="2400" dirty="0" smtClean="0">
                  <a:latin typeface="Courier New" pitchFamily="49" charset="0"/>
                  <a:cs typeface="Courier New" pitchFamily="49" charset="0"/>
                </a:rPr>
                <a:t>(&amp;</a:t>
              </a:r>
              <a:r>
                <a:rPr lang="en-US" sz="2400" dirty="0" err="1" smtClean="0">
                  <a:latin typeface="Courier New" pitchFamily="49" charset="0"/>
                  <a:cs typeface="Courier New" pitchFamily="49" charset="0"/>
                </a:rPr>
                <a:t>a.x</a:t>
              </a:r>
              <a:r>
                <a:rPr lang="en-US" sz="2400" dirty="0" smtClean="0">
                  <a:latin typeface="Courier New" pitchFamily="49" charset="0"/>
                  <a:cs typeface="Courier New" pitchFamily="49" charset="0"/>
                </a:rPr>
                <a:t>, t1)</a:t>
              </a:r>
            </a:p>
            <a:p>
              <a:r>
                <a:rPr lang="en-US" sz="2400" b="1" dirty="0" err="1" smtClean="0">
                  <a:latin typeface="Courier New" pitchFamily="49" charset="0"/>
                  <a:cs typeface="Courier New" pitchFamily="49" charset="0"/>
                </a:rPr>
                <a:t>tmWr</a:t>
              </a:r>
              <a:r>
                <a:rPr lang="en-US" sz="2400" dirty="0" smtClean="0">
                  <a:latin typeface="Courier New" pitchFamily="49" charset="0"/>
                  <a:cs typeface="Courier New" pitchFamily="49" charset="0"/>
                </a:rPr>
                <a:t>(&amp;</a:t>
              </a:r>
              <a:r>
                <a:rPr lang="en-US" sz="2400" dirty="0" err="1" smtClean="0">
                  <a:latin typeface="Courier New" pitchFamily="49" charset="0"/>
                  <a:cs typeface="Courier New" pitchFamily="49" charset="0"/>
                </a:rPr>
                <a:t>a.y</a:t>
              </a:r>
              <a:r>
                <a:rPr lang="en-US" sz="2400" dirty="0" smtClean="0">
                  <a:latin typeface="Courier New" pitchFamily="49" charset="0"/>
                  <a:cs typeface="Courier New" pitchFamily="49" charset="0"/>
                </a:rPr>
                <a:t>, t2)</a:t>
              </a:r>
            </a:p>
            <a:p>
              <a:r>
                <a:rPr lang="en-US" sz="2400" dirty="0" smtClean="0">
                  <a:latin typeface="Courier New" pitchFamily="49" charset="0"/>
                  <a:cs typeface="Courier New" pitchFamily="49" charset="0"/>
                </a:rPr>
                <a:t>if (</a:t>
              </a:r>
              <a:r>
                <a:rPr lang="en-US" sz="2400" b="1" dirty="0" err="1" smtClean="0">
                  <a:latin typeface="Courier New" pitchFamily="49" charset="0"/>
                  <a:cs typeface="Courier New" pitchFamily="49" charset="0"/>
                </a:rPr>
                <a:t>tmRd</a:t>
              </a:r>
              <a:r>
                <a:rPr lang="en-US" sz="2400" dirty="0" smtClean="0">
                  <a:latin typeface="Courier New" pitchFamily="49" charset="0"/>
                  <a:cs typeface="Courier New" pitchFamily="49" charset="0"/>
                </a:rPr>
                <a:t>(&amp;</a:t>
              </a:r>
              <a:r>
                <a:rPr lang="en-US" sz="2400" dirty="0" err="1" smtClean="0">
                  <a:latin typeface="Courier New" pitchFamily="49" charset="0"/>
                  <a:cs typeface="Courier New" pitchFamily="49" charset="0"/>
                </a:rPr>
                <a:t>a.z</a:t>
              </a:r>
              <a:r>
                <a:rPr lang="en-US" sz="2400" dirty="0" smtClean="0">
                  <a:latin typeface="Courier New" pitchFamily="49" charset="0"/>
                  <a:cs typeface="Courier New" pitchFamily="49" charset="0"/>
                </a:rPr>
                <a:t>) != 0) {</a:t>
              </a:r>
            </a:p>
            <a:p>
              <a:r>
                <a:rPr lang="en-US" sz="2400"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tmWr</a:t>
              </a:r>
              <a:r>
                <a:rPr lang="en-US" sz="2400" dirty="0" smtClean="0">
                  <a:latin typeface="Courier New" pitchFamily="49" charset="0"/>
                  <a:cs typeface="Courier New" pitchFamily="49" charset="0"/>
                </a:rPr>
                <a:t>(&amp;</a:t>
              </a:r>
              <a:r>
                <a:rPr lang="en-US" sz="2400" dirty="0" err="1" smtClean="0">
                  <a:latin typeface="Courier New" pitchFamily="49" charset="0"/>
                  <a:cs typeface="Courier New" pitchFamily="49" charset="0"/>
                </a:rPr>
                <a:t>a.x</a:t>
              </a:r>
              <a:r>
                <a:rPr lang="en-US" sz="2400" dirty="0" smtClean="0">
                  <a:latin typeface="Courier New" pitchFamily="49" charset="0"/>
                  <a:cs typeface="Courier New" pitchFamily="49" charset="0"/>
                </a:rPr>
                <a:t>, 0)</a:t>
              </a:r>
            </a:p>
            <a:p>
              <a:r>
                <a:rPr lang="en-US" sz="2400"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tmWr</a:t>
              </a:r>
              <a:r>
                <a:rPr lang="en-US" sz="2400" dirty="0" smtClean="0">
                  <a:latin typeface="Courier New" pitchFamily="49" charset="0"/>
                  <a:cs typeface="Courier New" pitchFamily="49" charset="0"/>
                </a:rPr>
                <a:t>(&amp;</a:t>
              </a:r>
              <a:r>
                <a:rPr lang="en-US" sz="2400" dirty="0" err="1" smtClean="0">
                  <a:latin typeface="Courier New" pitchFamily="49" charset="0"/>
                  <a:cs typeface="Courier New" pitchFamily="49" charset="0"/>
                </a:rPr>
                <a:t>a.z</a:t>
              </a:r>
              <a:r>
                <a:rPr lang="en-US" sz="2400" dirty="0" smtClean="0">
                  <a:latin typeface="Courier New" pitchFamily="49" charset="0"/>
                  <a:cs typeface="Courier New" pitchFamily="49" charset="0"/>
                </a:rPr>
                <a:t>, t3)</a:t>
              </a:r>
            </a:p>
            <a:p>
              <a:r>
                <a:rPr lang="en-US" sz="2400" dirty="0" smtClean="0">
                  <a:latin typeface="Courier New" pitchFamily="49" charset="0"/>
                  <a:cs typeface="Courier New" pitchFamily="49" charset="0"/>
                </a:rPr>
                <a:t>}</a:t>
              </a:r>
            </a:p>
            <a:p>
              <a:r>
                <a:rPr lang="en-US" sz="2400" b="1" dirty="0" err="1" smtClean="0">
                  <a:latin typeface="Courier New" pitchFamily="49" charset="0"/>
                  <a:cs typeface="Courier New" pitchFamily="49" charset="0"/>
                </a:rPr>
                <a:t>tmTXCommit</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10" name="Right Arrow 9"/>
            <p:cNvSpPr/>
            <p:nvPr/>
          </p:nvSpPr>
          <p:spPr>
            <a:xfrm>
              <a:off x="4329744" y="3352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58512" cy="584775"/>
          </a:xfrm>
          <a:prstGeom prst="rect">
            <a:avLst/>
          </a:prstGeom>
          <a:noFill/>
        </p:spPr>
        <p:txBody>
          <a:bodyPr wrap="none" rtlCol="0">
            <a:spAutoFit/>
          </a:bodyPr>
          <a:lstStyle/>
          <a:p>
            <a:r>
              <a:rPr lang="en-US" sz="3200" dirty="0" smtClean="0"/>
              <a:t>Lecture Outline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914400"/>
            <a:ext cx="6463821" cy="1815882"/>
          </a:xfrm>
          <a:prstGeom prst="rect">
            <a:avLst/>
          </a:prstGeom>
          <a:noFill/>
        </p:spPr>
        <p:txBody>
          <a:bodyPr wrap="none" rtlCol="0">
            <a:spAutoFit/>
          </a:bodyPr>
          <a:lstStyle/>
          <a:p>
            <a:pPr marL="342900" indent="-342900">
              <a:buFont typeface="+mj-lt"/>
              <a:buAutoNum type="arabicPeriod"/>
            </a:pPr>
            <a:r>
              <a:rPr lang="en-US" sz="2800" dirty="0" smtClean="0"/>
              <a:t>Recap of Transactions</a:t>
            </a:r>
          </a:p>
          <a:p>
            <a:pPr marL="342900" indent="-342900">
              <a:buFont typeface="+mj-lt"/>
              <a:buAutoNum type="arabicPeriod"/>
            </a:pPr>
            <a:r>
              <a:rPr lang="en-US" sz="2800" dirty="0" smtClean="0"/>
              <a:t>Transactional Memory System Taxonomy</a:t>
            </a:r>
          </a:p>
          <a:p>
            <a:pPr marL="342900" indent="-342900">
              <a:buFont typeface="+mj-lt"/>
              <a:buAutoNum type="arabicPeriod"/>
            </a:pPr>
            <a:r>
              <a:rPr lang="en-US" sz="2800" dirty="0" smtClean="0"/>
              <a:t>Software Transactional Memory</a:t>
            </a:r>
          </a:p>
          <a:p>
            <a:pPr marL="342900" indent="-342900">
              <a:buFont typeface="+mj-lt"/>
              <a:buAutoNum type="arabicPeriod"/>
            </a:pPr>
            <a:r>
              <a:rPr lang="en-US" sz="2800" dirty="0" smtClean="0"/>
              <a:t>Hardware Accelerated STM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
        <p:nvSpPr>
          <p:cNvPr id="4" name="TextBox 3"/>
          <p:cNvSpPr txBox="1"/>
          <p:nvPr/>
        </p:nvSpPr>
        <p:spPr>
          <a:xfrm>
            <a:off x="381000" y="0"/>
            <a:ext cx="2832186" cy="584775"/>
          </a:xfrm>
          <a:prstGeom prst="rect">
            <a:avLst/>
          </a:prstGeom>
          <a:noFill/>
        </p:spPr>
        <p:txBody>
          <a:bodyPr wrap="none" rtlCol="0">
            <a:spAutoFit/>
          </a:bodyPr>
          <a:lstStyle/>
          <a:p>
            <a:r>
              <a:rPr lang="en-US" sz="3200" dirty="0" smtClean="0"/>
              <a:t>Intel </a:t>
            </a:r>
            <a:r>
              <a:rPr lang="en-US" sz="3200" dirty="0" err="1" smtClean="0"/>
              <a:t>McRT</a:t>
            </a:r>
            <a:r>
              <a:rPr lang="en-US" sz="3200" dirty="0" smtClean="0"/>
              <a:t>-STM</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153332" y="1397000"/>
          <a:ext cx="8838268" cy="3416946"/>
        </p:xfrm>
        <a:graphic>
          <a:graphicData uri="http://schemas.openxmlformats.org/drawingml/2006/table">
            <a:tbl>
              <a:tblPr firstRow="1" bandRow="1">
                <a:tableStyleId>{5C22544A-7EE6-4342-B048-85BDC9FD1C3A}</a:tableStyleId>
              </a:tblPr>
              <a:tblGrid>
                <a:gridCol w="4419134"/>
                <a:gridCol w="4419134"/>
              </a:tblGrid>
              <a:tr h="506034">
                <a:tc>
                  <a:txBody>
                    <a:bodyPr/>
                    <a:lstStyle/>
                    <a:p>
                      <a:endParaRPr lang="en-US" sz="2500" dirty="0"/>
                    </a:p>
                  </a:txBody>
                  <a:tcPr marL="124776" marR="124776" marT="62388" marB="62388"/>
                </a:tc>
                <a:tc>
                  <a:txBody>
                    <a:bodyPr/>
                    <a:lstStyle/>
                    <a:p>
                      <a:endParaRPr lang="en-US" sz="2500" dirty="0"/>
                    </a:p>
                  </a:txBody>
                  <a:tcPr marL="124776" marR="124776" marT="62388" marB="62388"/>
                </a:tc>
              </a:tr>
              <a:tr h="506034">
                <a:tc>
                  <a:txBody>
                    <a:bodyPr/>
                    <a:lstStyle/>
                    <a:p>
                      <a:r>
                        <a:rPr lang="en-US" sz="2500" dirty="0" smtClean="0"/>
                        <a:t>Strong or Weak Isolation</a:t>
                      </a:r>
                      <a:endParaRPr lang="en-US" sz="2500" dirty="0"/>
                    </a:p>
                  </a:txBody>
                  <a:tcPr marL="124776" marR="124776" marT="62388" marB="62388"/>
                </a:tc>
                <a:tc>
                  <a:txBody>
                    <a:bodyPr/>
                    <a:lstStyle/>
                    <a:p>
                      <a:r>
                        <a:rPr lang="en-US" sz="2500" dirty="0" smtClean="0"/>
                        <a:t>Weak</a:t>
                      </a:r>
                      <a:endParaRPr lang="en-US" sz="2500" dirty="0"/>
                    </a:p>
                  </a:txBody>
                  <a:tcPr marL="124776" marR="124776" marT="62388" marB="62388"/>
                </a:tc>
              </a:tr>
              <a:tr h="506034">
                <a:tc>
                  <a:txBody>
                    <a:bodyPr/>
                    <a:lstStyle/>
                    <a:p>
                      <a:r>
                        <a:rPr lang="en-US" sz="2500" dirty="0" smtClean="0"/>
                        <a:t>Transaction Granularity</a:t>
                      </a:r>
                      <a:endParaRPr lang="en-US" sz="2500" dirty="0"/>
                    </a:p>
                  </a:txBody>
                  <a:tcPr marL="124776" marR="124776" marT="62388" marB="62388"/>
                </a:tc>
                <a:tc>
                  <a:txBody>
                    <a:bodyPr/>
                    <a:lstStyle/>
                    <a:p>
                      <a:r>
                        <a:rPr lang="en-US" sz="2500" dirty="0" smtClean="0"/>
                        <a:t>Word or Object</a:t>
                      </a:r>
                      <a:endParaRPr lang="en-US" sz="2500" dirty="0"/>
                    </a:p>
                  </a:txBody>
                  <a:tcPr marL="124776" marR="124776" marT="62388" marB="62388"/>
                </a:tc>
              </a:tr>
              <a:tr h="506034">
                <a:tc>
                  <a:txBody>
                    <a:bodyPr/>
                    <a:lstStyle/>
                    <a:p>
                      <a:r>
                        <a:rPr lang="en-US" sz="2500" dirty="0" smtClean="0"/>
                        <a:t>Lazy</a:t>
                      </a:r>
                      <a:r>
                        <a:rPr lang="en-US" sz="2500" baseline="0" dirty="0" smtClean="0"/>
                        <a:t> or Eager Versioning</a:t>
                      </a:r>
                      <a:endParaRPr lang="en-US" sz="2500" dirty="0"/>
                    </a:p>
                  </a:txBody>
                  <a:tcPr marL="124776" marR="124776" marT="62388" marB="62388"/>
                </a:tc>
                <a:tc>
                  <a:txBody>
                    <a:bodyPr/>
                    <a:lstStyle/>
                    <a:p>
                      <a:r>
                        <a:rPr lang="en-US" sz="2500" dirty="0" smtClean="0"/>
                        <a:t>Eager</a:t>
                      </a:r>
                      <a:endParaRPr lang="en-US" sz="2500" dirty="0"/>
                    </a:p>
                  </a:txBody>
                  <a:tcPr marL="124776" marR="124776" marT="62388" marB="62388"/>
                </a:tc>
              </a:tr>
              <a:tr h="873429">
                <a:tc>
                  <a:txBody>
                    <a:bodyPr/>
                    <a:lstStyle/>
                    <a:p>
                      <a:r>
                        <a:rPr lang="en-US" sz="2500" dirty="0" smtClean="0"/>
                        <a:t>Concurrency Control</a:t>
                      </a:r>
                      <a:endParaRPr lang="en-US" sz="2500" dirty="0"/>
                    </a:p>
                  </a:txBody>
                  <a:tcPr marL="124776" marR="124776" marT="62388" marB="62388"/>
                </a:tc>
                <a:tc>
                  <a:txBody>
                    <a:bodyPr/>
                    <a:lstStyle/>
                    <a:p>
                      <a:r>
                        <a:rPr lang="en-US" sz="2500" dirty="0" smtClean="0"/>
                        <a:t>Optimistic read, Pessimistic Write</a:t>
                      </a:r>
                      <a:endParaRPr lang="en-US" sz="2500" dirty="0"/>
                    </a:p>
                  </a:txBody>
                  <a:tcPr marL="124776" marR="124776" marT="62388" marB="62388"/>
                </a:tc>
              </a:tr>
              <a:tr h="506034">
                <a:tc>
                  <a:txBody>
                    <a:bodyPr/>
                    <a:lstStyle/>
                    <a:p>
                      <a:r>
                        <a:rPr lang="en-US" sz="2500" dirty="0" smtClean="0"/>
                        <a:t>Nested Transaction</a:t>
                      </a:r>
                      <a:endParaRPr lang="en-US" sz="2500" dirty="0"/>
                    </a:p>
                  </a:txBody>
                  <a:tcPr marL="124776" marR="124776" marT="62388" marB="62388"/>
                </a:tc>
                <a:tc>
                  <a:txBody>
                    <a:bodyPr/>
                    <a:lstStyle/>
                    <a:p>
                      <a:r>
                        <a:rPr lang="en-US" sz="2500" dirty="0" smtClean="0"/>
                        <a:t>Closed</a:t>
                      </a:r>
                      <a:endParaRPr lang="en-US" sz="2500" dirty="0"/>
                    </a:p>
                  </a:txBody>
                  <a:tcPr marL="124776" marR="124776" marT="62388" marB="62388"/>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177525" cy="584775"/>
          </a:xfrm>
          <a:prstGeom prst="rect">
            <a:avLst/>
          </a:prstGeom>
          <a:noFill/>
        </p:spPr>
        <p:txBody>
          <a:bodyPr wrap="none" rtlCol="0">
            <a:spAutoFit/>
          </a:bodyPr>
          <a:lstStyle/>
          <a:p>
            <a:r>
              <a:rPr lang="en-US" sz="3200" dirty="0" err="1" smtClean="0"/>
              <a:t>McRT</a:t>
            </a:r>
            <a:r>
              <a:rPr lang="en-US" sz="3200" dirty="0" smtClean="0"/>
              <a:t>-STM Runtime Data Structures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
        <p:nvSpPr>
          <p:cNvPr id="11" name="TextBox 10"/>
          <p:cNvSpPr txBox="1"/>
          <p:nvPr/>
        </p:nvSpPr>
        <p:spPr>
          <a:xfrm>
            <a:off x="152400" y="838200"/>
            <a:ext cx="8763000" cy="1384995"/>
          </a:xfrm>
          <a:prstGeom prst="rect">
            <a:avLst/>
          </a:prstGeom>
          <a:noFill/>
        </p:spPr>
        <p:txBody>
          <a:bodyPr wrap="square" rtlCol="0">
            <a:spAutoFit/>
          </a:bodyPr>
          <a:lstStyle/>
          <a:p>
            <a:r>
              <a:rPr lang="en-US" sz="2800" dirty="0" smtClean="0">
                <a:solidFill>
                  <a:schemeClr val="accent2"/>
                </a:solidFill>
              </a:rPr>
              <a:t>Transaction Descriptor (per thread)</a:t>
            </a:r>
            <a:endParaRPr lang="en-US" sz="2800" dirty="0" smtClean="0"/>
          </a:p>
          <a:p>
            <a:pPr>
              <a:buFont typeface="Arial" pitchFamily="34" charset="0"/>
              <a:buChar char="•"/>
            </a:pPr>
            <a:r>
              <a:rPr lang="en-US" sz="2800" dirty="0" smtClean="0"/>
              <a:t> Used for conflict detection, commit, abort, …</a:t>
            </a:r>
          </a:p>
          <a:p>
            <a:pPr>
              <a:buFont typeface="Arial" pitchFamily="34" charset="0"/>
              <a:buChar char="•"/>
            </a:pPr>
            <a:r>
              <a:rPr lang="en-US" sz="2800" dirty="0" smtClean="0"/>
              <a:t> Includes read set, write set, undo log or write buffer</a:t>
            </a:r>
          </a:p>
        </p:txBody>
      </p:sp>
      <p:sp>
        <p:nvSpPr>
          <p:cNvPr id="13" name="TextBox 12"/>
          <p:cNvSpPr txBox="1"/>
          <p:nvPr/>
        </p:nvSpPr>
        <p:spPr>
          <a:xfrm>
            <a:off x="152400" y="2438400"/>
            <a:ext cx="8991600" cy="2862322"/>
          </a:xfrm>
          <a:prstGeom prst="rect">
            <a:avLst/>
          </a:prstGeom>
          <a:noFill/>
        </p:spPr>
        <p:txBody>
          <a:bodyPr wrap="square" rtlCol="0">
            <a:spAutoFit/>
          </a:bodyPr>
          <a:lstStyle/>
          <a:p>
            <a:r>
              <a:rPr lang="en-US" sz="2800" dirty="0" smtClean="0">
                <a:solidFill>
                  <a:schemeClr val="accent2"/>
                </a:solidFill>
              </a:rPr>
              <a:t>Transaction Record (per datum)</a:t>
            </a:r>
            <a:endParaRPr lang="en-US" sz="2800" dirty="0" smtClean="0"/>
          </a:p>
          <a:p>
            <a:pPr>
              <a:buFont typeface="Arial" pitchFamily="34" charset="0"/>
              <a:buChar char="•"/>
            </a:pPr>
            <a:r>
              <a:rPr lang="en-US" sz="2800" dirty="0" smtClean="0"/>
              <a:t> Pointer-sized record guarding shared datum</a:t>
            </a:r>
          </a:p>
          <a:p>
            <a:pPr>
              <a:buFont typeface="Arial" pitchFamily="34" charset="0"/>
              <a:buChar char="•"/>
            </a:pPr>
            <a:r>
              <a:rPr lang="en-US" sz="2800" dirty="0" smtClean="0"/>
              <a:t> Tracks transactional state of datum</a:t>
            </a:r>
          </a:p>
          <a:p>
            <a:pPr lvl="1"/>
            <a:r>
              <a:rPr lang="en-US" sz="2400" dirty="0" smtClean="0">
                <a:solidFill>
                  <a:schemeClr val="tx2"/>
                </a:solidFill>
              </a:rPr>
              <a:t>Shared</a:t>
            </a:r>
            <a:r>
              <a:rPr lang="en-US" sz="2400" dirty="0" smtClean="0"/>
              <a:t>: Read-only access by multiple readers</a:t>
            </a:r>
          </a:p>
          <a:p>
            <a:pPr lvl="2"/>
            <a:r>
              <a:rPr lang="en-US" sz="2400" dirty="0" smtClean="0"/>
              <a:t>Value is odd (low bit is 1)</a:t>
            </a:r>
          </a:p>
          <a:p>
            <a:pPr lvl="1"/>
            <a:r>
              <a:rPr lang="en-US" sz="2400" dirty="0" smtClean="0">
                <a:solidFill>
                  <a:schemeClr val="tx2"/>
                </a:solidFill>
              </a:rPr>
              <a:t>Exclusive</a:t>
            </a:r>
            <a:r>
              <a:rPr lang="en-US" sz="2400" dirty="0" smtClean="0"/>
              <a:t>: Write-only access by single owner</a:t>
            </a:r>
          </a:p>
          <a:p>
            <a:pPr lvl="2"/>
            <a:r>
              <a:rPr lang="en-US" sz="2400" dirty="0" smtClean="0"/>
              <a:t>Value is aligned pointer to owning </a:t>
            </a:r>
            <a:r>
              <a:rPr lang="en-US" sz="2400" dirty="0" smtClean="0">
                <a:solidFill>
                  <a:schemeClr val="tx2"/>
                </a:solidFill>
              </a:rPr>
              <a:t>transaction’s descriptor</a:t>
            </a:r>
            <a:endParaRPr lang="en-US" sz="3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BAA344F-685A-4BF8-95F9-8ED74A2ADE59}" type="slidenum">
              <a:rPr lang="en-US"/>
              <a:pPr/>
              <a:t>42</a:t>
            </a:fld>
            <a:endParaRPr lang="en-US"/>
          </a:p>
        </p:txBody>
      </p:sp>
      <p:grpSp>
        <p:nvGrpSpPr>
          <p:cNvPr id="2" name="Group 3"/>
          <p:cNvGrpSpPr>
            <a:grpSpLocks/>
          </p:cNvGrpSpPr>
          <p:nvPr/>
        </p:nvGrpSpPr>
        <p:grpSpPr bwMode="auto">
          <a:xfrm>
            <a:off x="490538" y="2362200"/>
            <a:ext cx="1798637" cy="2619375"/>
            <a:chOff x="309" y="1510"/>
            <a:chExt cx="1133" cy="1650"/>
          </a:xfrm>
        </p:grpSpPr>
        <p:sp>
          <p:nvSpPr>
            <p:cNvPr id="515076" name="Text Box 4"/>
            <p:cNvSpPr txBox="1">
              <a:spLocks noChangeArrowheads="1"/>
            </p:cNvSpPr>
            <p:nvPr/>
          </p:nvSpPr>
          <p:spPr bwMode="auto">
            <a:xfrm>
              <a:off x="309" y="1722"/>
              <a:ext cx="1133" cy="1438"/>
            </a:xfrm>
            <a:prstGeom prst="rect">
              <a:avLst/>
            </a:prstGeom>
            <a:noFill/>
            <a:ln w="12700">
              <a:noFill/>
              <a:miter lim="800000"/>
              <a:headEnd type="none" w="sm" len="sm"/>
              <a:tailEnd type="none" w="sm" len="sm"/>
            </a:ln>
            <a:effectLst/>
          </p:spPr>
          <p:txBody>
            <a:bodyPr wrap="none">
              <a:spAutoFit/>
            </a:bodyPr>
            <a:lstStyle/>
            <a:p>
              <a:pPr algn="l"/>
              <a:r>
                <a:rPr lang="en-US" b="1">
                  <a:latin typeface="Arial" pitchFamily="34" charset="0"/>
                </a:rPr>
                <a:t>atomic {</a:t>
              </a:r>
            </a:p>
            <a:p>
              <a:pPr algn="l"/>
              <a:r>
                <a:rPr lang="en-US" b="1">
                  <a:latin typeface="Arial" pitchFamily="34" charset="0"/>
                </a:rPr>
                <a:t>   t = foo.x;</a:t>
              </a:r>
            </a:p>
            <a:p>
              <a:pPr algn="l"/>
              <a:r>
                <a:rPr lang="en-US" b="1">
                  <a:latin typeface="Arial" pitchFamily="34" charset="0"/>
                </a:rPr>
                <a:t>   bar.x = t;</a:t>
              </a:r>
            </a:p>
            <a:p>
              <a:pPr algn="l"/>
              <a:r>
                <a:rPr lang="en-US" b="1">
                  <a:latin typeface="Arial" pitchFamily="34" charset="0"/>
                </a:rPr>
                <a:t>   t = foo.y;</a:t>
              </a:r>
            </a:p>
            <a:p>
              <a:pPr algn="l"/>
              <a:r>
                <a:rPr lang="en-US" b="1">
                  <a:latin typeface="Arial" pitchFamily="34" charset="0"/>
                </a:rPr>
                <a:t>   bar.y = t; </a:t>
              </a:r>
            </a:p>
            <a:p>
              <a:pPr algn="l"/>
              <a:r>
                <a:rPr lang="en-US" b="1">
                  <a:latin typeface="Arial" pitchFamily="34" charset="0"/>
                </a:rPr>
                <a:t>}</a:t>
              </a:r>
            </a:p>
          </p:txBody>
        </p:sp>
        <p:sp>
          <p:nvSpPr>
            <p:cNvPr id="515077" name="Text Box 5"/>
            <p:cNvSpPr txBox="1">
              <a:spLocks noChangeArrowheads="1"/>
            </p:cNvSpPr>
            <p:nvPr/>
          </p:nvSpPr>
          <p:spPr bwMode="auto">
            <a:xfrm>
              <a:off x="495" y="1510"/>
              <a:ext cx="340" cy="288"/>
            </a:xfrm>
            <a:prstGeom prst="rect">
              <a:avLst/>
            </a:prstGeom>
            <a:noFill/>
            <a:ln w="12700">
              <a:noFill/>
              <a:miter lim="800000"/>
              <a:headEnd type="none" w="sm" len="sm"/>
              <a:tailEnd type="none" w="sm" len="sm"/>
            </a:ln>
            <a:effectLst/>
          </p:spPr>
          <p:txBody>
            <a:bodyPr wrap="none">
              <a:spAutoFit/>
            </a:bodyPr>
            <a:lstStyle/>
            <a:p>
              <a:r>
                <a:rPr lang="en-US" b="1" u="sng">
                  <a:latin typeface="Arial" pitchFamily="34" charset="0"/>
                </a:rPr>
                <a:t>T1</a:t>
              </a:r>
            </a:p>
          </p:txBody>
        </p:sp>
      </p:grpSp>
      <p:sp>
        <p:nvSpPr>
          <p:cNvPr id="515078" name="Text Box 6"/>
          <p:cNvSpPr txBox="1">
            <a:spLocks noChangeArrowheads="1"/>
          </p:cNvSpPr>
          <p:nvPr/>
        </p:nvSpPr>
        <p:spPr bwMode="auto">
          <a:xfrm>
            <a:off x="6650038" y="2767013"/>
            <a:ext cx="1968500" cy="1552575"/>
          </a:xfrm>
          <a:prstGeom prst="rect">
            <a:avLst/>
          </a:prstGeom>
          <a:noFill/>
          <a:ln w="12700">
            <a:noFill/>
            <a:miter lim="800000"/>
            <a:headEnd type="none" w="sm" len="sm"/>
            <a:tailEnd type="none" w="sm" len="sm"/>
          </a:ln>
          <a:effectLst/>
        </p:spPr>
        <p:txBody>
          <a:bodyPr wrap="none">
            <a:spAutoFit/>
          </a:bodyPr>
          <a:lstStyle/>
          <a:p>
            <a:pPr algn="l"/>
            <a:r>
              <a:rPr lang="en-US" b="1">
                <a:latin typeface="Arial" pitchFamily="34" charset="0"/>
              </a:rPr>
              <a:t>atomic {</a:t>
            </a:r>
          </a:p>
          <a:p>
            <a:pPr algn="l"/>
            <a:r>
              <a:rPr lang="en-US" b="1">
                <a:latin typeface="Arial" pitchFamily="34" charset="0"/>
              </a:rPr>
              <a:t>   t1 = bar.x;</a:t>
            </a:r>
          </a:p>
          <a:p>
            <a:pPr algn="l"/>
            <a:r>
              <a:rPr lang="en-US" b="1">
                <a:latin typeface="Arial" pitchFamily="34" charset="0"/>
              </a:rPr>
              <a:t>   t2 = bar.y; </a:t>
            </a:r>
          </a:p>
          <a:p>
            <a:pPr algn="l"/>
            <a:r>
              <a:rPr lang="en-US" b="1">
                <a:latin typeface="Arial" pitchFamily="34" charset="0"/>
              </a:rPr>
              <a:t>}</a:t>
            </a:r>
          </a:p>
        </p:txBody>
      </p:sp>
      <p:sp>
        <p:nvSpPr>
          <p:cNvPr id="515079" name="Text Box 7"/>
          <p:cNvSpPr txBox="1">
            <a:spLocks noChangeArrowheads="1"/>
          </p:cNvSpPr>
          <p:nvPr/>
        </p:nvSpPr>
        <p:spPr bwMode="auto">
          <a:xfrm>
            <a:off x="6945313" y="2430463"/>
            <a:ext cx="539750" cy="457200"/>
          </a:xfrm>
          <a:prstGeom prst="rect">
            <a:avLst/>
          </a:prstGeom>
          <a:noFill/>
          <a:ln w="12700">
            <a:noFill/>
            <a:miter lim="800000"/>
            <a:headEnd type="none" w="sm" len="sm"/>
            <a:tailEnd type="none" w="sm" len="sm"/>
          </a:ln>
          <a:effectLst/>
        </p:spPr>
        <p:txBody>
          <a:bodyPr wrap="none">
            <a:spAutoFit/>
          </a:bodyPr>
          <a:lstStyle/>
          <a:p>
            <a:r>
              <a:rPr lang="en-US" b="1" u="sng">
                <a:latin typeface="Arial" pitchFamily="34" charset="0"/>
              </a:rPr>
              <a:t>T2</a:t>
            </a:r>
          </a:p>
        </p:txBody>
      </p:sp>
      <p:sp>
        <p:nvSpPr>
          <p:cNvPr id="515080" name="Text Box 8"/>
          <p:cNvSpPr txBox="1">
            <a:spLocks noChangeArrowheads="1"/>
          </p:cNvSpPr>
          <p:nvPr/>
        </p:nvSpPr>
        <p:spPr bwMode="auto">
          <a:xfrm>
            <a:off x="804863" y="5216525"/>
            <a:ext cx="7991475" cy="822325"/>
          </a:xfrm>
          <a:prstGeom prst="rect">
            <a:avLst/>
          </a:prstGeom>
          <a:noFill/>
          <a:ln w="12700">
            <a:noFill/>
            <a:miter lim="800000"/>
            <a:headEnd type="none" w="sm" len="sm"/>
            <a:tailEnd type="none" w="sm" len="sm"/>
          </a:ln>
          <a:effectLst/>
        </p:spPr>
        <p:txBody>
          <a:bodyPr wrap="none">
            <a:spAutoFit/>
          </a:bodyPr>
          <a:lstStyle/>
          <a:p>
            <a:pPr algn="l">
              <a:buFontTx/>
              <a:buChar char="•"/>
            </a:pPr>
            <a:r>
              <a:rPr lang="en-US" b="1">
                <a:latin typeface="Arial" pitchFamily="34" charset="0"/>
              </a:rPr>
              <a:t> T1 copies foo into bar</a:t>
            </a:r>
          </a:p>
          <a:p>
            <a:pPr algn="l">
              <a:buFontTx/>
              <a:buChar char="•"/>
            </a:pPr>
            <a:r>
              <a:rPr lang="en-US" b="1">
                <a:latin typeface="Arial" pitchFamily="34" charset="0"/>
              </a:rPr>
              <a:t> T2 reads bar, but should not see intermediate values</a:t>
            </a:r>
          </a:p>
        </p:txBody>
      </p:sp>
      <p:sp>
        <p:nvSpPr>
          <p:cNvPr id="515081" name="Text Box 9"/>
          <p:cNvSpPr txBox="1">
            <a:spLocks noChangeArrowheads="1"/>
          </p:cNvSpPr>
          <p:nvPr/>
        </p:nvSpPr>
        <p:spPr bwMode="auto">
          <a:xfrm>
            <a:off x="3297238" y="895350"/>
            <a:ext cx="1735137" cy="1616075"/>
          </a:xfrm>
          <a:prstGeom prst="rect">
            <a:avLst/>
          </a:prstGeom>
          <a:noFill/>
          <a:ln w="12700">
            <a:noFill/>
            <a:miter lim="800000"/>
            <a:headEnd type="none" w="sm" len="sm"/>
            <a:tailEnd type="none" w="sm" len="sm"/>
          </a:ln>
          <a:effectLst/>
        </p:spPr>
        <p:txBody>
          <a:bodyPr wrap="none">
            <a:spAutoFit/>
          </a:bodyPr>
          <a:lstStyle/>
          <a:p>
            <a:pPr algn="l"/>
            <a:r>
              <a:rPr lang="en-US" sz="2000" b="1">
                <a:latin typeface="Arial" pitchFamily="34" charset="0"/>
              </a:rPr>
              <a:t>Class Foo {</a:t>
            </a:r>
          </a:p>
          <a:p>
            <a:pPr algn="l"/>
            <a:r>
              <a:rPr lang="en-US" sz="2000" b="1">
                <a:latin typeface="Arial" pitchFamily="34" charset="0"/>
              </a:rPr>
              <a:t>   int x;</a:t>
            </a:r>
          </a:p>
          <a:p>
            <a:pPr algn="l"/>
            <a:r>
              <a:rPr lang="en-US" sz="2000" b="1">
                <a:latin typeface="Arial" pitchFamily="34" charset="0"/>
              </a:rPr>
              <a:t>   int y;</a:t>
            </a:r>
          </a:p>
          <a:p>
            <a:pPr algn="l"/>
            <a:r>
              <a:rPr lang="en-US" sz="2000" b="1">
                <a:latin typeface="Arial" pitchFamily="34" charset="0"/>
              </a:rPr>
              <a:t>};</a:t>
            </a:r>
          </a:p>
          <a:p>
            <a:pPr algn="l"/>
            <a:r>
              <a:rPr lang="en-US" sz="2000" b="1">
                <a:latin typeface="Arial" pitchFamily="34" charset="0"/>
              </a:rPr>
              <a:t>Foo bar, foo;</a:t>
            </a:r>
          </a:p>
        </p:txBody>
      </p:sp>
      <p:sp>
        <p:nvSpPr>
          <p:cNvPr id="14" name="TextBox 13"/>
          <p:cNvSpPr txBox="1"/>
          <p:nvPr/>
        </p:nvSpPr>
        <p:spPr>
          <a:xfrm>
            <a:off x="381000" y="0"/>
            <a:ext cx="3605602" cy="584775"/>
          </a:xfrm>
          <a:prstGeom prst="rect">
            <a:avLst/>
          </a:prstGeom>
          <a:noFill/>
        </p:spPr>
        <p:txBody>
          <a:bodyPr wrap="none" rtlCol="0">
            <a:spAutoFit/>
          </a:bodyPr>
          <a:lstStyle/>
          <a:p>
            <a:r>
              <a:rPr lang="en-US" sz="3200" dirty="0" err="1" smtClean="0"/>
              <a:t>McRT</a:t>
            </a:r>
            <a:r>
              <a:rPr lang="en-US" sz="3200" dirty="0" smtClean="0"/>
              <a:t>-STM: Example</a:t>
            </a:r>
            <a:endParaRPr lang="en-US" sz="3200" dirty="0"/>
          </a:p>
        </p:txBody>
      </p:sp>
      <p:cxnSp>
        <p:nvCxnSpPr>
          <p:cNvPr id="15" name="Straight Connector 1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1CC3768-1786-4851-8C7F-3B80F3535D13}" type="slidenum">
              <a:rPr lang="en-US"/>
              <a:pPr/>
              <a:t>43</a:t>
            </a:fld>
            <a:endParaRPr lang="en-US"/>
          </a:p>
        </p:txBody>
      </p:sp>
      <p:grpSp>
        <p:nvGrpSpPr>
          <p:cNvPr id="2" name="Group 3"/>
          <p:cNvGrpSpPr>
            <a:grpSpLocks/>
          </p:cNvGrpSpPr>
          <p:nvPr/>
        </p:nvGrpSpPr>
        <p:grpSpPr bwMode="auto">
          <a:xfrm>
            <a:off x="490538" y="2362200"/>
            <a:ext cx="2865437" cy="2619375"/>
            <a:chOff x="309" y="1510"/>
            <a:chExt cx="1805" cy="1650"/>
          </a:xfrm>
        </p:grpSpPr>
        <p:sp>
          <p:nvSpPr>
            <p:cNvPr id="517124" name="Text Box 4"/>
            <p:cNvSpPr txBox="1">
              <a:spLocks noChangeArrowheads="1"/>
            </p:cNvSpPr>
            <p:nvPr/>
          </p:nvSpPr>
          <p:spPr bwMode="auto">
            <a:xfrm>
              <a:off x="309" y="1722"/>
              <a:ext cx="1805" cy="1438"/>
            </a:xfrm>
            <a:prstGeom prst="rect">
              <a:avLst/>
            </a:prstGeom>
            <a:noFill/>
            <a:ln w="12700">
              <a:noFill/>
              <a:miter lim="800000"/>
              <a:headEnd type="none" w="sm" len="sm"/>
              <a:tailEnd type="none" w="sm" len="sm"/>
            </a:ln>
            <a:effectLst/>
          </p:spPr>
          <p:txBody>
            <a:bodyPr wrap="none">
              <a:spAutoFit/>
            </a:bodyPr>
            <a:lstStyle/>
            <a:p>
              <a:pPr algn="l"/>
              <a:r>
                <a:rPr lang="en-US" b="1">
                  <a:latin typeface="Arial" pitchFamily="34" charset="0"/>
                </a:rPr>
                <a:t>stmStart();</a:t>
              </a:r>
            </a:p>
            <a:p>
              <a:pPr algn="l"/>
              <a:r>
                <a:rPr lang="en-US" b="1">
                  <a:latin typeface="Arial" pitchFamily="34" charset="0"/>
                </a:rPr>
                <a:t>   t = stmRd(foo.x);</a:t>
              </a:r>
            </a:p>
            <a:p>
              <a:pPr algn="l"/>
              <a:r>
                <a:rPr lang="en-US" b="1">
                  <a:latin typeface="Arial" pitchFamily="34" charset="0"/>
                </a:rPr>
                <a:t>   stmWr(bar.x,t);</a:t>
              </a:r>
            </a:p>
            <a:p>
              <a:pPr algn="l"/>
              <a:r>
                <a:rPr lang="en-US" b="1">
                  <a:latin typeface="Arial" pitchFamily="34" charset="0"/>
                </a:rPr>
                <a:t>   t = stmRd(foo.y);</a:t>
              </a:r>
            </a:p>
            <a:p>
              <a:pPr algn="l"/>
              <a:r>
                <a:rPr lang="en-US" b="1">
                  <a:latin typeface="Arial" pitchFamily="34" charset="0"/>
                </a:rPr>
                <a:t>   stmWr(bar.y,t); </a:t>
              </a:r>
            </a:p>
            <a:p>
              <a:pPr algn="l"/>
              <a:r>
                <a:rPr lang="en-US" b="1">
                  <a:latin typeface="Arial" pitchFamily="34" charset="0"/>
                </a:rPr>
                <a:t>stmCommit();</a:t>
              </a:r>
            </a:p>
          </p:txBody>
        </p:sp>
        <p:sp>
          <p:nvSpPr>
            <p:cNvPr id="517125" name="Text Box 5"/>
            <p:cNvSpPr txBox="1">
              <a:spLocks noChangeArrowheads="1"/>
            </p:cNvSpPr>
            <p:nvPr/>
          </p:nvSpPr>
          <p:spPr bwMode="auto">
            <a:xfrm>
              <a:off x="495" y="1510"/>
              <a:ext cx="340" cy="288"/>
            </a:xfrm>
            <a:prstGeom prst="rect">
              <a:avLst/>
            </a:prstGeom>
            <a:noFill/>
            <a:ln w="12700">
              <a:noFill/>
              <a:miter lim="800000"/>
              <a:headEnd type="none" w="sm" len="sm"/>
              <a:tailEnd type="none" w="sm" len="sm"/>
            </a:ln>
            <a:effectLst/>
          </p:spPr>
          <p:txBody>
            <a:bodyPr wrap="none">
              <a:spAutoFit/>
            </a:bodyPr>
            <a:lstStyle/>
            <a:p>
              <a:r>
                <a:rPr lang="en-US" b="1" u="sng">
                  <a:latin typeface="Arial" pitchFamily="34" charset="0"/>
                </a:rPr>
                <a:t>T1</a:t>
              </a:r>
            </a:p>
          </p:txBody>
        </p:sp>
      </p:grpSp>
      <p:sp>
        <p:nvSpPr>
          <p:cNvPr id="517126" name="Text Box 6"/>
          <p:cNvSpPr txBox="1">
            <a:spLocks noChangeArrowheads="1"/>
          </p:cNvSpPr>
          <p:nvPr/>
        </p:nvSpPr>
        <p:spPr bwMode="auto">
          <a:xfrm>
            <a:off x="5689600" y="2767013"/>
            <a:ext cx="3121025" cy="1552575"/>
          </a:xfrm>
          <a:prstGeom prst="rect">
            <a:avLst/>
          </a:prstGeom>
          <a:noFill/>
          <a:ln w="12700">
            <a:noFill/>
            <a:miter lim="800000"/>
            <a:headEnd type="none" w="sm" len="sm"/>
            <a:tailEnd type="none" w="sm" len="sm"/>
          </a:ln>
          <a:effectLst/>
        </p:spPr>
        <p:txBody>
          <a:bodyPr wrap="none">
            <a:spAutoFit/>
          </a:bodyPr>
          <a:lstStyle/>
          <a:p>
            <a:pPr algn="l"/>
            <a:r>
              <a:rPr lang="en-US" b="1">
                <a:latin typeface="Arial" pitchFamily="34" charset="0"/>
              </a:rPr>
              <a:t>stmStart();</a:t>
            </a:r>
          </a:p>
          <a:p>
            <a:pPr algn="l"/>
            <a:r>
              <a:rPr lang="en-US" b="1">
                <a:latin typeface="Arial" pitchFamily="34" charset="0"/>
              </a:rPr>
              <a:t>   t1 = stmRd(bar.x);</a:t>
            </a:r>
          </a:p>
          <a:p>
            <a:pPr algn="l"/>
            <a:r>
              <a:rPr lang="en-US" b="1">
                <a:latin typeface="Arial" pitchFamily="34" charset="0"/>
              </a:rPr>
              <a:t>   t2 = stmRd(bar.y); </a:t>
            </a:r>
          </a:p>
          <a:p>
            <a:pPr algn="l"/>
            <a:r>
              <a:rPr lang="en-US" b="1">
                <a:latin typeface="Arial" pitchFamily="34" charset="0"/>
              </a:rPr>
              <a:t>stmCommit();</a:t>
            </a:r>
          </a:p>
        </p:txBody>
      </p:sp>
      <p:sp>
        <p:nvSpPr>
          <p:cNvPr id="517127" name="Text Box 7"/>
          <p:cNvSpPr txBox="1">
            <a:spLocks noChangeArrowheads="1"/>
          </p:cNvSpPr>
          <p:nvPr/>
        </p:nvSpPr>
        <p:spPr bwMode="auto">
          <a:xfrm>
            <a:off x="6788150" y="2430463"/>
            <a:ext cx="539750" cy="457200"/>
          </a:xfrm>
          <a:prstGeom prst="rect">
            <a:avLst/>
          </a:prstGeom>
          <a:noFill/>
          <a:ln w="12700">
            <a:noFill/>
            <a:miter lim="800000"/>
            <a:headEnd type="none" w="sm" len="sm"/>
            <a:tailEnd type="none" w="sm" len="sm"/>
          </a:ln>
          <a:effectLst/>
        </p:spPr>
        <p:txBody>
          <a:bodyPr wrap="none">
            <a:spAutoFit/>
          </a:bodyPr>
          <a:lstStyle/>
          <a:p>
            <a:r>
              <a:rPr lang="en-US" b="1" u="sng">
                <a:latin typeface="Arial" pitchFamily="34" charset="0"/>
              </a:rPr>
              <a:t>T2</a:t>
            </a:r>
          </a:p>
        </p:txBody>
      </p:sp>
      <p:sp>
        <p:nvSpPr>
          <p:cNvPr id="517128" name="Text Box 8"/>
          <p:cNvSpPr txBox="1">
            <a:spLocks noChangeArrowheads="1"/>
          </p:cNvSpPr>
          <p:nvPr/>
        </p:nvSpPr>
        <p:spPr bwMode="auto">
          <a:xfrm>
            <a:off x="804863" y="5216525"/>
            <a:ext cx="7991475" cy="822325"/>
          </a:xfrm>
          <a:prstGeom prst="rect">
            <a:avLst/>
          </a:prstGeom>
          <a:noFill/>
          <a:ln w="12700">
            <a:noFill/>
            <a:miter lim="800000"/>
            <a:headEnd type="none" w="sm" len="sm"/>
            <a:tailEnd type="none" w="sm" len="sm"/>
          </a:ln>
          <a:effectLst/>
        </p:spPr>
        <p:txBody>
          <a:bodyPr wrap="none">
            <a:spAutoFit/>
          </a:bodyPr>
          <a:lstStyle/>
          <a:p>
            <a:pPr algn="l">
              <a:buFontTx/>
              <a:buChar char="•"/>
            </a:pPr>
            <a:r>
              <a:rPr lang="en-US" b="1">
                <a:latin typeface="Arial" pitchFamily="34" charset="0"/>
              </a:rPr>
              <a:t> T1 copies foo into bar</a:t>
            </a:r>
          </a:p>
          <a:p>
            <a:pPr algn="l">
              <a:buFontTx/>
              <a:buChar char="•"/>
            </a:pPr>
            <a:r>
              <a:rPr lang="en-US" b="1">
                <a:latin typeface="Arial" pitchFamily="34" charset="0"/>
              </a:rPr>
              <a:t> T2 reads bar, but should not see intermediate values</a:t>
            </a:r>
          </a:p>
        </p:txBody>
      </p:sp>
      <p:sp>
        <p:nvSpPr>
          <p:cNvPr id="13" name="TextBox 12"/>
          <p:cNvSpPr txBox="1"/>
          <p:nvPr/>
        </p:nvSpPr>
        <p:spPr>
          <a:xfrm>
            <a:off x="381000" y="0"/>
            <a:ext cx="3605602" cy="584775"/>
          </a:xfrm>
          <a:prstGeom prst="rect">
            <a:avLst/>
          </a:prstGeom>
          <a:noFill/>
        </p:spPr>
        <p:txBody>
          <a:bodyPr wrap="none" rtlCol="0">
            <a:spAutoFit/>
          </a:bodyPr>
          <a:lstStyle/>
          <a:p>
            <a:r>
              <a:rPr lang="en-US" sz="3200" dirty="0" err="1" smtClean="0"/>
              <a:t>McRT</a:t>
            </a:r>
            <a:r>
              <a:rPr lang="en-US" sz="3200" dirty="0" smtClean="0"/>
              <a:t>-STM: Example</a:t>
            </a:r>
            <a:endParaRPr lang="en-US" sz="3200" dirty="0"/>
          </a:p>
        </p:txBody>
      </p:sp>
      <p:cxnSp>
        <p:nvCxnSpPr>
          <p:cNvPr id="14" name="Straight Connector 13"/>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929474" cy="584775"/>
          </a:xfrm>
          <a:prstGeom prst="rect">
            <a:avLst/>
          </a:prstGeom>
          <a:noFill/>
        </p:spPr>
        <p:txBody>
          <a:bodyPr wrap="none" rtlCol="0">
            <a:spAutoFit/>
          </a:bodyPr>
          <a:lstStyle/>
          <a:p>
            <a:r>
              <a:rPr lang="en-US" sz="3200" dirty="0" err="1" smtClean="0"/>
              <a:t>McRT</a:t>
            </a:r>
            <a:r>
              <a:rPr lang="en-US" sz="3200" dirty="0" smtClean="0"/>
              <a:t>-STM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
        <p:nvSpPr>
          <p:cNvPr id="11" name="TextBox 10"/>
          <p:cNvSpPr txBox="1"/>
          <p:nvPr/>
        </p:nvSpPr>
        <p:spPr>
          <a:xfrm>
            <a:off x="152400" y="685800"/>
            <a:ext cx="8763000" cy="3108543"/>
          </a:xfrm>
          <a:prstGeom prst="rect">
            <a:avLst/>
          </a:prstGeom>
          <a:noFill/>
        </p:spPr>
        <p:txBody>
          <a:bodyPr wrap="square" rtlCol="0">
            <a:spAutoFit/>
          </a:bodyPr>
          <a:lstStyle/>
          <a:p>
            <a:r>
              <a:rPr lang="en-US" sz="2400" dirty="0" smtClean="0">
                <a:solidFill>
                  <a:schemeClr val="accent2"/>
                </a:solidFill>
              </a:rPr>
              <a:t>STM read (Optimistic)</a:t>
            </a:r>
            <a:endParaRPr lang="en-US" sz="2400" dirty="0" smtClean="0"/>
          </a:p>
          <a:p>
            <a:pPr>
              <a:buFont typeface="Arial" pitchFamily="34" charset="0"/>
              <a:buChar char="•"/>
            </a:pPr>
            <a:r>
              <a:rPr lang="en-US" sz="2400" dirty="0" smtClean="0"/>
              <a:t> Direct read of memory location (eager versioning)</a:t>
            </a:r>
          </a:p>
          <a:p>
            <a:pPr>
              <a:buFont typeface="Arial" pitchFamily="34" charset="0"/>
              <a:buChar char="•"/>
            </a:pPr>
            <a:r>
              <a:rPr lang="en-US" sz="2400" dirty="0" smtClean="0"/>
              <a:t> Validate read data</a:t>
            </a:r>
          </a:p>
          <a:p>
            <a:pPr lvl="1">
              <a:buFont typeface="Arial" pitchFamily="34" charset="0"/>
              <a:buChar char="•"/>
            </a:pPr>
            <a:r>
              <a:rPr lang="en-US" sz="2400" dirty="0" smtClean="0"/>
              <a:t> Check if unlocked and data version &lt;= local timestamp</a:t>
            </a:r>
          </a:p>
          <a:p>
            <a:pPr lvl="1">
              <a:buFont typeface="Arial" pitchFamily="34" charset="0"/>
              <a:buChar char="•"/>
            </a:pPr>
            <a:r>
              <a:rPr lang="en-US" sz="2400" dirty="0" smtClean="0"/>
              <a:t> If not, validate all data in read set for consistency</a:t>
            </a:r>
          </a:p>
          <a:p>
            <a:r>
              <a:rPr lang="en-US" sz="2800" dirty="0" smtClean="0"/>
              <a:t>     </a:t>
            </a:r>
            <a:r>
              <a:rPr lang="en-US" dirty="0" smtClean="0"/>
              <a:t>validate() {for &lt;</a:t>
            </a:r>
            <a:r>
              <a:rPr lang="en-US" dirty="0" err="1" smtClean="0"/>
              <a:t>txnrec,ver</a:t>
            </a:r>
            <a:r>
              <a:rPr lang="en-US" dirty="0" smtClean="0"/>
              <a:t>&gt; in transaction’s read set, if (*</a:t>
            </a:r>
            <a:r>
              <a:rPr lang="en-US" dirty="0" err="1" smtClean="0"/>
              <a:t>txnrec</a:t>
            </a:r>
            <a:r>
              <a:rPr lang="en-US" dirty="0" smtClean="0"/>
              <a:t> != </a:t>
            </a:r>
            <a:r>
              <a:rPr lang="en-US" dirty="0" err="1" smtClean="0"/>
              <a:t>ver</a:t>
            </a:r>
            <a:r>
              <a:rPr lang="en-US" dirty="0" smtClean="0"/>
              <a:t>) abort();}</a:t>
            </a:r>
            <a:endParaRPr lang="en-US" sz="6600" dirty="0" smtClean="0"/>
          </a:p>
          <a:p>
            <a:pPr>
              <a:buFont typeface="Arial" pitchFamily="34" charset="0"/>
              <a:buChar char="•"/>
            </a:pPr>
            <a:r>
              <a:rPr lang="en-US" sz="2400" dirty="0" smtClean="0"/>
              <a:t> Insert in read set</a:t>
            </a:r>
          </a:p>
          <a:p>
            <a:pPr>
              <a:buFont typeface="Arial" pitchFamily="34" charset="0"/>
              <a:buChar char="•"/>
            </a:pPr>
            <a:r>
              <a:rPr lang="en-US" sz="2400" dirty="0" smtClean="0"/>
              <a:t> Return value</a:t>
            </a:r>
          </a:p>
        </p:txBody>
      </p:sp>
      <p:sp>
        <p:nvSpPr>
          <p:cNvPr id="8" name="TextBox 7"/>
          <p:cNvSpPr txBox="1"/>
          <p:nvPr/>
        </p:nvSpPr>
        <p:spPr>
          <a:xfrm>
            <a:off x="152400" y="3673257"/>
            <a:ext cx="8763000" cy="2677656"/>
          </a:xfrm>
          <a:prstGeom prst="rect">
            <a:avLst/>
          </a:prstGeom>
          <a:noFill/>
        </p:spPr>
        <p:txBody>
          <a:bodyPr wrap="square" rtlCol="0">
            <a:spAutoFit/>
          </a:bodyPr>
          <a:lstStyle/>
          <a:p>
            <a:r>
              <a:rPr lang="en-US" sz="2400" dirty="0" smtClean="0">
                <a:solidFill>
                  <a:schemeClr val="accent2"/>
                </a:solidFill>
              </a:rPr>
              <a:t>STM write (Pessimistic)</a:t>
            </a:r>
            <a:endParaRPr lang="en-US" sz="2400" dirty="0" smtClean="0"/>
          </a:p>
          <a:p>
            <a:pPr>
              <a:buFont typeface="Arial" pitchFamily="34" charset="0"/>
              <a:buChar char="•"/>
            </a:pPr>
            <a:r>
              <a:rPr lang="en-US" sz="2400" dirty="0" smtClean="0"/>
              <a:t> Validate data</a:t>
            </a:r>
          </a:p>
          <a:p>
            <a:pPr lvl="1">
              <a:buFont typeface="Arial" pitchFamily="34" charset="0"/>
              <a:buChar char="•"/>
            </a:pPr>
            <a:r>
              <a:rPr lang="en-US" sz="2400" dirty="0" smtClean="0"/>
              <a:t> Check if unlocked and data version &lt;= local timestamp</a:t>
            </a:r>
          </a:p>
          <a:p>
            <a:pPr>
              <a:buFont typeface="Arial" pitchFamily="34" charset="0"/>
              <a:buChar char="•"/>
            </a:pPr>
            <a:r>
              <a:rPr lang="en-US" sz="2400" dirty="0" smtClean="0"/>
              <a:t> Acquire lock</a:t>
            </a:r>
          </a:p>
          <a:p>
            <a:pPr>
              <a:buFont typeface="Arial" pitchFamily="34" charset="0"/>
              <a:buChar char="•"/>
            </a:pPr>
            <a:r>
              <a:rPr lang="en-US" sz="2400" dirty="0" smtClean="0"/>
              <a:t> Insert in write set</a:t>
            </a:r>
          </a:p>
          <a:p>
            <a:pPr>
              <a:buFont typeface="Arial" pitchFamily="34" charset="0"/>
              <a:buChar char="•"/>
            </a:pPr>
            <a:r>
              <a:rPr lang="en-US" sz="2400" dirty="0" smtClean="0"/>
              <a:t> Create undo log entry</a:t>
            </a:r>
          </a:p>
          <a:p>
            <a:pPr>
              <a:buFont typeface="Arial" pitchFamily="34" charset="0"/>
              <a:buChar char="•"/>
            </a:pPr>
            <a:r>
              <a:rPr lang="en-US" sz="2400" dirty="0" smtClean="0"/>
              <a:t> Write data in place (eager versioning)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11ABB1B8-BEF1-4051-8E15-3E2779F59F56}" type="slidenum">
              <a:rPr lang="en-US"/>
              <a:pPr/>
              <a:t>45</a:t>
            </a:fld>
            <a:endParaRPr lang="en-US" dirty="0"/>
          </a:p>
        </p:txBody>
      </p:sp>
      <p:grpSp>
        <p:nvGrpSpPr>
          <p:cNvPr id="2" name="Group 3"/>
          <p:cNvGrpSpPr>
            <a:grpSpLocks/>
          </p:cNvGrpSpPr>
          <p:nvPr/>
        </p:nvGrpSpPr>
        <p:grpSpPr bwMode="auto">
          <a:xfrm>
            <a:off x="0" y="2308223"/>
            <a:ext cx="2892424" cy="2644777"/>
            <a:chOff x="309" y="1510"/>
            <a:chExt cx="1822" cy="1666"/>
          </a:xfrm>
        </p:grpSpPr>
        <p:sp>
          <p:nvSpPr>
            <p:cNvPr id="519172" name="Text Box 4"/>
            <p:cNvSpPr txBox="1">
              <a:spLocks noChangeArrowheads="1"/>
            </p:cNvSpPr>
            <p:nvPr/>
          </p:nvSpPr>
          <p:spPr bwMode="auto">
            <a:xfrm>
              <a:off x="309" y="1722"/>
              <a:ext cx="1822" cy="1454"/>
            </a:xfrm>
            <a:prstGeom prst="rect">
              <a:avLst/>
            </a:prstGeom>
            <a:noFill/>
            <a:ln w="12700">
              <a:noFill/>
              <a:miter lim="800000"/>
              <a:headEnd type="none" w="sm" len="sm"/>
              <a:tailEnd type="none" w="sm" len="sm"/>
            </a:ln>
            <a:effectLst/>
          </p:spPr>
          <p:txBody>
            <a:bodyPr wrap="none">
              <a:spAutoFit/>
            </a:bodyPr>
            <a:lstStyle/>
            <a:p>
              <a:pPr algn="l"/>
              <a:r>
                <a:rPr lang="en-US" sz="2400" b="1" dirty="0" err="1">
                  <a:latin typeface="Arial" pitchFamily="34" charset="0"/>
                </a:rPr>
                <a:t>stmStart</a:t>
              </a:r>
              <a:r>
                <a:rPr lang="en-US" sz="2400" b="1" dirty="0">
                  <a:latin typeface="Arial" pitchFamily="34" charset="0"/>
                </a:rPr>
                <a:t>();</a:t>
              </a:r>
            </a:p>
            <a:p>
              <a:pPr algn="l"/>
              <a:r>
                <a:rPr lang="en-US" sz="2400" b="1" dirty="0">
                  <a:latin typeface="Arial" pitchFamily="34" charset="0"/>
                </a:rPr>
                <a:t>   t = </a:t>
              </a:r>
              <a:r>
                <a:rPr lang="en-US" sz="2400" b="1" dirty="0" err="1">
                  <a:latin typeface="Arial" pitchFamily="34" charset="0"/>
                </a:rPr>
                <a:t>stmRd</a:t>
              </a:r>
              <a:r>
                <a:rPr lang="en-US" sz="2400" b="1" dirty="0">
                  <a:latin typeface="Arial" pitchFamily="34" charset="0"/>
                </a:rPr>
                <a:t>(</a:t>
              </a:r>
              <a:r>
                <a:rPr lang="en-US" sz="2400" b="1" dirty="0" err="1">
                  <a:latin typeface="Arial" pitchFamily="34" charset="0"/>
                </a:rPr>
                <a:t>foo.x</a:t>
              </a:r>
              <a:r>
                <a:rPr lang="en-US" sz="2400" b="1" dirty="0">
                  <a:latin typeface="Arial" pitchFamily="34" charset="0"/>
                </a:rPr>
                <a:t>);</a:t>
              </a:r>
            </a:p>
            <a:p>
              <a:pPr algn="l"/>
              <a:r>
                <a:rPr lang="en-US" sz="2400" b="1" dirty="0">
                  <a:latin typeface="Arial" pitchFamily="34" charset="0"/>
                </a:rPr>
                <a:t>   </a:t>
              </a:r>
              <a:r>
                <a:rPr lang="en-US" sz="2400" b="1" dirty="0" err="1">
                  <a:latin typeface="Arial" pitchFamily="34" charset="0"/>
                </a:rPr>
                <a:t>stmWr</a:t>
              </a:r>
              <a:r>
                <a:rPr lang="en-US" sz="2400" b="1" dirty="0">
                  <a:latin typeface="Arial" pitchFamily="34" charset="0"/>
                </a:rPr>
                <a:t>(</a:t>
              </a:r>
              <a:r>
                <a:rPr lang="en-US" sz="2400" b="1" dirty="0" err="1">
                  <a:latin typeface="Arial" pitchFamily="34" charset="0"/>
                </a:rPr>
                <a:t>bar.x,t</a:t>
              </a:r>
              <a:r>
                <a:rPr lang="en-US" sz="2400" b="1" dirty="0">
                  <a:latin typeface="Arial" pitchFamily="34" charset="0"/>
                </a:rPr>
                <a:t>);</a:t>
              </a:r>
            </a:p>
            <a:p>
              <a:pPr algn="l"/>
              <a:r>
                <a:rPr lang="en-US" sz="2400" b="1" dirty="0">
                  <a:latin typeface="Arial" pitchFamily="34" charset="0"/>
                </a:rPr>
                <a:t>   t = </a:t>
              </a:r>
              <a:r>
                <a:rPr lang="en-US" sz="2400" b="1" dirty="0" err="1">
                  <a:latin typeface="Arial" pitchFamily="34" charset="0"/>
                </a:rPr>
                <a:t>stmRd</a:t>
              </a:r>
              <a:r>
                <a:rPr lang="en-US" sz="2400" b="1" dirty="0">
                  <a:latin typeface="Arial" pitchFamily="34" charset="0"/>
                </a:rPr>
                <a:t>(</a:t>
              </a:r>
              <a:r>
                <a:rPr lang="en-US" sz="2400" b="1" dirty="0" err="1">
                  <a:latin typeface="Arial" pitchFamily="34" charset="0"/>
                </a:rPr>
                <a:t>foo.y</a:t>
              </a:r>
              <a:r>
                <a:rPr lang="en-US" sz="2400" b="1" dirty="0">
                  <a:latin typeface="Arial" pitchFamily="34" charset="0"/>
                </a:rPr>
                <a:t>);</a:t>
              </a:r>
            </a:p>
            <a:p>
              <a:pPr algn="l"/>
              <a:r>
                <a:rPr lang="en-US" sz="2400" b="1" dirty="0">
                  <a:latin typeface="Arial" pitchFamily="34" charset="0"/>
                </a:rPr>
                <a:t>   </a:t>
              </a:r>
              <a:r>
                <a:rPr lang="en-US" sz="2400" b="1" dirty="0" err="1">
                  <a:latin typeface="Arial" pitchFamily="34" charset="0"/>
                </a:rPr>
                <a:t>stmWr</a:t>
              </a:r>
              <a:r>
                <a:rPr lang="en-US" sz="2400" b="1" dirty="0">
                  <a:latin typeface="Arial" pitchFamily="34" charset="0"/>
                </a:rPr>
                <a:t>(</a:t>
              </a:r>
              <a:r>
                <a:rPr lang="en-US" sz="2400" b="1" dirty="0" err="1">
                  <a:latin typeface="Arial" pitchFamily="34" charset="0"/>
                </a:rPr>
                <a:t>bar.y,t</a:t>
              </a:r>
              <a:r>
                <a:rPr lang="en-US" sz="2400" b="1" dirty="0">
                  <a:latin typeface="Arial" pitchFamily="34" charset="0"/>
                </a:rPr>
                <a:t>); </a:t>
              </a:r>
            </a:p>
            <a:p>
              <a:pPr algn="l"/>
              <a:r>
                <a:rPr lang="en-US" sz="2400" b="1" dirty="0" err="1">
                  <a:latin typeface="Arial" pitchFamily="34" charset="0"/>
                </a:rPr>
                <a:t>stmCommit</a:t>
              </a:r>
              <a:r>
                <a:rPr lang="en-US" sz="2400" b="1" dirty="0">
                  <a:latin typeface="Arial" pitchFamily="34" charset="0"/>
                </a:rPr>
                <a:t>;</a:t>
              </a:r>
            </a:p>
          </p:txBody>
        </p:sp>
        <p:sp>
          <p:nvSpPr>
            <p:cNvPr id="519173" name="Text Box 5"/>
            <p:cNvSpPr txBox="1">
              <a:spLocks noChangeArrowheads="1"/>
            </p:cNvSpPr>
            <p:nvPr/>
          </p:nvSpPr>
          <p:spPr bwMode="auto">
            <a:xfrm>
              <a:off x="495" y="1510"/>
              <a:ext cx="343" cy="291"/>
            </a:xfrm>
            <a:prstGeom prst="rect">
              <a:avLst/>
            </a:prstGeom>
            <a:noFill/>
            <a:ln w="12700">
              <a:noFill/>
              <a:miter lim="800000"/>
              <a:headEnd type="none" w="sm" len="sm"/>
              <a:tailEnd type="none" w="sm" len="sm"/>
            </a:ln>
            <a:effectLst/>
          </p:spPr>
          <p:txBody>
            <a:bodyPr wrap="none">
              <a:spAutoFit/>
            </a:bodyPr>
            <a:lstStyle/>
            <a:p>
              <a:r>
                <a:rPr lang="en-US" sz="2400" b="1" u="sng" dirty="0">
                  <a:latin typeface="Arial" pitchFamily="34" charset="0"/>
                </a:rPr>
                <a:t>T1</a:t>
              </a:r>
              <a:endParaRPr lang="en-US" b="1" u="sng" dirty="0">
                <a:latin typeface="Arial" pitchFamily="34" charset="0"/>
              </a:endParaRPr>
            </a:p>
          </p:txBody>
        </p:sp>
      </p:grpSp>
      <p:sp>
        <p:nvSpPr>
          <p:cNvPr id="519174" name="Text Box 6"/>
          <p:cNvSpPr txBox="1">
            <a:spLocks noChangeArrowheads="1"/>
          </p:cNvSpPr>
          <p:nvPr/>
        </p:nvSpPr>
        <p:spPr bwMode="auto">
          <a:xfrm>
            <a:off x="6038850" y="2767013"/>
            <a:ext cx="3133230" cy="1569660"/>
          </a:xfrm>
          <a:prstGeom prst="rect">
            <a:avLst/>
          </a:prstGeom>
          <a:noFill/>
          <a:ln w="12700">
            <a:noFill/>
            <a:miter lim="800000"/>
            <a:headEnd type="none" w="sm" len="sm"/>
            <a:tailEnd type="none" w="sm" len="sm"/>
          </a:ln>
          <a:effectLst/>
        </p:spPr>
        <p:txBody>
          <a:bodyPr wrap="none">
            <a:spAutoFit/>
          </a:bodyPr>
          <a:lstStyle/>
          <a:p>
            <a:pPr algn="l"/>
            <a:r>
              <a:rPr lang="en-US" sz="2400" b="1" dirty="0" err="1">
                <a:latin typeface="Arial" pitchFamily="34" charset="0"/>
              </a:rPr>
              <a:t>stmStart</a:t>
            </a:r>
            <a:r>
              <a:rPr lang="en-US" sz="2400" b="1" dirty="0">
                <a:latin typeface="Arial" pitchFamily="34" charset="0"/>
              </a:rPr>
              <a:t>();</a:t>
            </a:r>
          </a:p>
          <a:p>
            <a:pPr algn="l"/>
            <a:r>
              <a:rPr lang="en-US" sz="2400" b="1" dirty="0">
                <a:latin typeface="Arial" pitchFamily="34" charset="0"/>
              </a:rPr>
              <a:t>   t1 = </a:t>
            </a:r>
            <a:r>
              <a:rPr lang="en-US" sz="2400" b="1" dirty="0" err="1">
                <a:latin typeface="Arial" pitchFamily="34" charset="0"/>
              </a:rPr>
              <a:t>stmRd</a:t>
            </a:r>
            <a:r>
              <a:rPr lang="en-US" sz="2400" b="1" dirty="0">
                <a:latin typeface="Arial" pitchFamily="34" charset="0"/>
              </a:rPr>
              <a:t>(</a:t>
            </a:r>
            <a:r>
              <a:rPr lang="en-US" sz="2400" b="1" dirty="0" err="1">
                <a:latin typeface="Arial" pitchFamily="34" charset="0"/>
              </a:rPr>
              <a:t>bar.x</a:t>
            </a:r>
            <a:r>
              <a:rPr lang="en-US" sz="2400" b="1" dirty="0">
                <a:latin typeface="Arial" pitchFamily="34" charset="0"/>
              </a:rPr>
              <a:t>);</a:t>
            </a:r>
          </a:p>
          <a:p>
            <a:pPr algn="l"/>
            <a:r>
              <a:rPr lang="en-US" sz="2400" b="1" dirty="0">
                <a:latin typeface="Arial" pitchFamily="34" charset="0"/>
              </a:rPr>
              <a:t>   t2 = </a:t>
            </a:r>
            <a:r>
              <a:rPr lang="en-US" sz="2400" b="1" dirty="0" err="1">
                <a:latin typeface="Arial" pitchFamily="34" charset="0"/>
              </a:rPr>
              <a:t>stmRd</a:t>
            </a:r>
            <a:r>
              <a:rPr lang="en-US" sz="2400" b="1" dirty="0">
                <a:latin typeface="Arial" pitchFamily="34" charset="0"/>
              </a:rPr>
              <a:t>(</a:t>
            </a:r>
            <a:r>
              <a:rPr lang="en-US" sz="2400" b="1" dirty="0" err="1">
                <a:latin typeface="Arial" pitchFamily="34" charset="0"/>
              </a:rPr>
              <a:t>bar.y</a:t>
            </a:r>
            <a:r>
              <a:rPr lang="en-US" sz="2400" b="1" dirty="0">
                <a:latin typeface="Arial" pitchFamily="34" charset="0"/>
              </a:rPr>
              <a:t>); </a:t>
            </a:r>
          </a:p>
          <a:p>
            <a:pPr algn="l"/>
            <a:r>
              <a:rPr lang="en-US" sz="2400" b="1" dirty="0" err="1">
                <a:latin typeface="Arial" pitchFamily="34" charset="0"/>
              </a:rPr>
              <a:t>stmCommit</a:t>
            </a:r>
            <a:r>
              <a:rPr lang="en-US" sz="2400" b="1" dirty="0">
                <a:latin typeface="Arial" pitchFamily="34" charset="0"/>
              </a:rPr>
              <a:t>();</a:t>
            </a:r>
          </a:p>
        </p:txBody>
      </p:sp>
      <p:sp>
        <p:nvSpPr>
          <p:cNvPr id="519175" name="Text Box 7"/>
          <p:cNvSpPr txBox="1">
            <a:spLocks noChangeArrowheads="1"/>
          </p:cNvSpPr>
          <p:nvPr/>
        </p:nvSpPr>
        <p:spPr bwMode="auto">
          <a:xfrm>
            <a:off x="6945313" y="2430463"/>
            <a:ext cx="543739" cy="461665"/>
          </a:xfrm>
          <a:prstGeom prst="rect">
            <a:avLst/>
          </a:prstGeom>
          <a:noFill/>
          <a:ln w="12700">
            <a:noFill/>
            <a:miter lim="800000"/>
            <a:headEnd type="none" w="sm" len="sm"/>
            <a:tailEnd type="none" w="sm" len="sm"/>
          </a:ln>
          <a:effectLst/>
        </p:spPr>
        <p:txBody>
          <a:bodyPr wrap="none">
            <a:spAutoFit/>
          </a:bodyPr>
          <a:lstStyle/>
          <a:p>
            <a:r>
              <a:rPr lang="en-US" sz="2400" b="1" u="sng" dirty="0">
                <a:latin typeface="Arial" pitchFamily="34" charset="0"/>
              </a:rPr>
              <a:t>T2</a:t>
            </a:r>
            <a:endParaRPr lang="en-US" b="1" u="sng" dirty="0">
              <a:latin typeface="Arial" pitchFamily="34" charset="0"/>
            </a:endParaRPr>
          </a:p>
        </p:txBody>
      </p:sp>
      <p:sp>
        <p:nvSpPr>
          <p:cNvPr id="519176" name="Rectangle 8"/>
          <p:cNvSpPr>
            <a:spLocks noChangeArrowheads="1"/>
          </p:cNvSpPr>
          <p:nvPr/>
        </p:nvSpPr>
        <p:spPr bwMode="auto">
          <a:xfrm>
            <a:off x="4462463" y="1624013"/>
            <a:ext cx="865187" cy="338137"/>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hdr</a:t>
            </a:r>
          </a:p>
        </p:txBody>
      </p:sp>
      <p:sp>
        <p:nvSpPr>
          <p:cNvPr id="519177" name="Rectangle 9"/>
          <p:cNvSpPr>
            <a:spLocks noChangeArrowheads="1"/>
          </p:cNvSpPr>
          <p:nvPr/>
        </p:nvSpPr>
        <p:spPr bwMode="auto">
          <a:xfrm>
            <a:off x="4457700" y="1968500"/>
            <a:ext cx="865188" cy="338138"/>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x = 0</a:t>
            </a:r>
          </a:p>
        </p:txBody>
      </p:sp>
      <p:sp>
        <p:nvSpPr>
          <p:cNvPr id="519178" name="Rectangle 10"/>
          <p:cNvSpPr>
            <a:spLocks noChangeArrowheads="1"/>
          </p:cNvSpPr>
          <p:nvPr/>
        </p:nvSpPr>
        <p:spPr bwMode="auto">
          <a:xfrm>
            <a:off x="4457700" y="2300288"/>
            <a:ext cx="865188" cy="338137"/>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y = 0</a:t>
            </a:r>
          </a:p>
        </p:txBody>
      </p:sp>
      <p:sp>
        <p:nvSpPr>
          <p:cNvPr id="519179" name="Rectangle 11"/>
          <p:cNvSpPr>
            <a:spLocks noChangeArrowheads="1"/>
          </p:cNvSpPr>
          <p:nvPr/>
        </p:nvSpPr>
        <p:spPr bwMode="auto">
          <a:xfrm>
            <a:off x="4457700" y="1304925"/>
            <a:ext cx="865188" cy="338138"/>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solidFill>
                  <a:schemeClr val="tx2"/>
                </a:solidFill>
                <a:latin typeface="Arial" pitchFamily="34" charset="0"/>
              </a:rPr>
              <a:t>5</a:t>
            </a:r>
          </a:p>
        </p:txBody>
      </p:sp>
      <p:grpSp>
        <p:nvGrpSpPr>
          <p:cNvPr id="3" name="Group 12"/>
          <p:cNvGrpSpPr>
            <a:grpSpLocks/>
          </p:cNvGrpSpPr>
          <p:nvPr/>
        </p:nvGrpSpPr>
        <p:grpSpPr bwMode="auto">
          <a:xfrm>
            <a:off x="3001963" y="1323975"/>
            <a:ext cx="869950" cy="1333500"/>
            <a:chOff x="4526" y="1668"/>
            <a:chExt cx="548" cy="840"/>
          </a:xfrm>
        </p:grpSpPr>
        <p:sp>
          <p:nvSpPr>
            <p:cNvPr id="519181" name="Rectangle 13"/>
            <p:cNvSpPr>
              <a:spLocks noChangeArrowheads="1"/>
            </p:cNvSpPr>
            <p:nvPr/>
          </p:nvSpPr>
          <p:spPr bwMode="auto">
            <a:xfrm>
              <a:off x="4529" y="1869"/>
              <a:ext cx="545" cy="213"/>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hdr</a:t>
              </a:r>
            </a:p>
          </p:txBody>
        </p:sp>
        <p:sp>
          <p:nvSpPr>
            <p:cNvPr id="519182" name="Rectangle 14"/>
            <p:cNvSpPr>
              <a:spLocks noChangeArrowheads="1"/>
            </p:cNvSpPr>
            <p:nvPr/>
          </p:nvSpPr>
          <p:spPr bwMode="auto">
            <a:xfrm>
              <a:off x="4526" y="2086"/>
              <a:ext cx="545" cy="213"/>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x = 9</a:t>
              </a:r>
            </a:p>
          </p:txBody>
        </p:sp>
        <p:sp>
          <p:nvSpPr>
            <p:cNvPr id="519183" name="Rectangle 15"/>
            <p:cNvSpPr>
              <a:spLocks noChangeArrowheads="1"/>
            </p:cNvSpPr>
            <p:nvPr/>
          </p:nvSpPr>
          <p:spPr bwMode="auto">
            <a:xfrm>
              <a:off x="4526" y="2295"/>
              <a:ext cx="545" cy="213"/>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latin typeface="Arial" pitchFamily="34" charset="0"/>
                </a:rPr>
                <a:t>y = 7</a:t>
              </a:r>
            </a:p>
          </p:txBody>
        </p:sp>
        <p:sp>
          <p:nvSpPr>
            <p:cNvPr id="519184" name="Rectangle 16"/>
            <p:cNvSpPr>
              <a:spLocks noChangeArrowheads="1"/>
            </p:cNvSpPr>
            <p:nvPr/>
          </p:nvSpPr>
          <p:spPr bwMode="auto">
            <a:xfrm>
              <a:off x="4526" y="1668"/>
              <a:ext cx="545" cy="213"/>
            </a:xfrm>
            <a:prstGeom prst="rect">
              <a:avLst/>
            </a:prstGeom>
            <a:solidFill>
              <a:schemeClr val="bg1"/>
            </a:solidFill>
            <a:ln w="12700">
              <a:solidFill>
                <a:schemeClr val="tx1"/>
              </a:solidFill>
              <a:miter lim="800000"/>
              <a:headEnd type="none" w="sm" len="sm"/>
              <a:tailEnd type="none" w="sm" len="sm"/>
            </a:ln>
            <a:effectLst/>
          </p:spPr>
          <p:txBody>
            <a:bodyPr wrap="none" anchor="ctr"/>
            <a:lstStyle/>
            <a:p>
              <a:r>
                <a:rPr lang="en-US" b="1">
                  <a:solidFill>
                    <a:schemeClr val="tx2"/>
                  </a:solidFill>
                  <a:latin typeface="Arial" pitchFamily="34" charset="0"/>
                </a:rPr>
                <a:t>3</a:t>
              </a:r>
            </a:p>
          </p:txBody>
        </p:sp>
      </p:grpSp>
      <p:sp>
        <p:nvSpPr>
          <p:cNvPr id="519185" name="Text Box 17"/>
          <p:cNvSpPr txBox="1">
            <a:spLocks noChangeArrowheads="1"/>
          </p:cNvSpPr>
          <p:nvPr/>
        </p:nvSpPr>
        <p:spPr bwMode="auto">
          <a:xfrm>
            <a:off x="2193925" y="1300163"/>
            <a:ext cx="579438"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foo</a:t>
            </a:r>
          </a:p>
        </p:txBody>
      </p:sp>
      <p:sp>
        <p:nvSpPr>
          <p:cNvPr id="519186" name="Text Box 18"/>
          <p:cNvSpPr txBox="1">
            <a:spLocks noChangeArrowheads="1"/>
          </p:cNvSpPr>
          <p:nvPr/>
        </p:nvSpPr>
        <p:spPr bwMode="auto">
          <a:xfrm>
            <a:off x="5835650" y="1333500"/>
            <a:ext cx="579438"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bar</a:t>
            </a:r>
          </a:p>
        </p:txBody>
      </p:sp>
      <p:sp>
        <p:nvSpPr>
          <p:cNvPr id="519187" name="Line 19"/>
          <p:cNvSpPr>
            <a:spLocks noChangeShapeType="1"/>
          </p:cNvSpPr>
          <p:nvPr/>
        </p:nvSpPr>
        <p:spPr bwMode="auto">
          <a:xfrm flipH="1">
            <a:off x="2954338" y="3295650"/>
            <a:ext cx="441325" cy="0"/>
          </a:xfrm>
          <a:prstGeom prst="line">
            <a:avLst/>
          </a:prstGeom>
          <a:noFill/>
          <a:ln w="63500">
            <a:solidFill>
              <a:schemeClr val="tx2"/>
            </a:solidFill>
            <a:round/>
            <a:headEnd type="none" w="sm" len="sm"/>
            <a:tailEnd type="triangle" w="sm" len="sm"/>
          </a:ln>
          <a:effectLst/>
        </p:spPr>
        <p:txBody>
          <a:bodyPr wrap="none" anchor="ctr"/>
          <a:lstStyle/>
          <a:p>
            <a:endParaRPr lang="en-US"/>
          </a:p>
        </p:txBody>
      </p:sp>
      <p:sp>
        <p:nvSpPr>
          <p:cNvPr id="519188" name="Text Box 20"/>
          <p:cNvSpPr txBox="1">
            <a:spLocks noChangeArrowheads="1"/>
          </p:cNvSpPr>
          <p:nvPr/>
        </p:nvSpPr>
        <p:spPr bwMode="auto">
          <a:xfrm>
            <a:off x="179388" y="4864100"/>
            <a:ext cx="947737"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tx2"/>
                </a:solidFill>
                <a:latin typeface="Arial" pitchFamily="34" charset="0"/>
              </a:rPr>
              <a:t>Reads</a:t>
            </a:r>
          </a:p>
        </p:txBody>
      </p:sp>
      <p:sp>
        <p:nvSpPr>
          <p:cNvPr id="519189" name="Text Box 21"/>
          <p:cNvSpPr txBox="1">
            <a:spLocks noChangeArrowheads="1"/>
          </p:cNvSpPr>
          <p:nvPr/>
        </p:nvSpPr>
        <p:spPr bwMode="auto">
          <a:xfrm>
            <a:off x="1016000" y="4875213"/>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&lt;foo, 3&gt;</a:t>
            </a:r>
          </a:p>
        </p:txBody>
      </p:sp>
      <p:sp>
        <p:nvSpPr>
          <p:cNvPr id="519190" name="Line 22"/>
          <p:cNvSpPr>
            <a:spLocks noChangeShapeType="1"/>
          </p:cNvSpPr>
          <p:nvPr/>
        </p:nvSpPr>
        <p:spPr bwMode="auto">
          <a:xfrm flipH="1">
            <a:off x="5811838" y="3363913"/>
            <a:ext cx="441325" cy="0"/>
          </a:xfrm>
          <a:prstGeom prst="line">
            <a:avLst/>
          </a:prstGeom>
          <a:noFill/>
          <a:ln w="63500">
            <a:solidFill>
              <a:schemeClr val="tx2"/>
            </a:solidFill>
            <a:round/>
            <a:headEnd type="triangle" w="sm" len="sm"/>
            <a:tailEnd type="none" w="sm" len="sm"/>
          </a:ln>
          <a:effectLst/>
        </p:spPr>
        <p:txBody>
          <a:bodyPr wrap="none" anchor="ctr"/>
          <a:lstStyle/>
          <a:p>
            <a:endParaRPr lang="en-US"/>
          </a:p>
        </p:txBody>
      </p:sp>
      <p:sp>
        <p:nvSpPr>
          <p:cNvPr id="519191" name="Text Box 23"/>
          <p:cNvSpPr txBox="1">
            <a:spLocks noChangeArrowheads="1"/>
          </p:cNvSpPr>
          <p:nvPr/>
        </p:nvSpPr>
        <p:spPr bwMode="auto">
          <a:xfrm>
            <a:off x="6164263" y="4743450"/>
            <a:ext cx="947737"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tx2"/>
                </a:solidFill>
                <a:latin typeface="Arial" pitchFamily="34" charset="0"/>
              </a:rPr>
              <a:t>Reads</a:t>
            </a:r>
          </a:p>
        </p:txBody>
      </p:sp>
      <p:sp>
        <p:nvSpPr>
          <p:cNvPr id="519192" name="Text Box 24"/>
          <p:cNvSpPr txBox="1">
            <a:spLocks noChangeArrowheads="1"/>
          </p:cNvSpPr>
          <p:nvPr/>
        </p:nvSpPr>
        <p:spPr bwMode="auto">
          <a:xfrm>
            <a:off x="7015163" y="4737100"/>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&lt;bar, 5&gt;</a:t>
            </a:r>
          </a:p>
        </p:txBody>
      </p:sp>
      <p:sp>
        <p:nvSpPr>
          <p:cNvPr id="519193" name="Line 25"/>
          <p:cNvSpPr>
            <a:spLocks noChangeShapeType="1"/>
          </p:cNvSpPr>
          <p:nvPr/>
        </p:nvSpPr>
        <p:spPr bwMode="auto">
          <a:xfrm flipH="1">
            <a:off x="2951163" y="3651250"/>
            <a:ext cx="441325" cy="0"/>
          </a:xfrm>
          <a:prstGeom prst="line">
            <a:avLst/>
          </a:prstGeom>
          <a:noFill/>
          <a:ln w="63500">
            <a:solidFill>
              <a:schemeClr val="tx2"/>
            </a:solidFill>
            <a:round/>
            <a:headEnd type="none" w="sm" len="sm"/>
            <a:tailEnd type="triangle" w="sm" len="sm"/>
          </a:ln>
          <a:effectLst/>
        </p:spPr>
        <p:txBody>
          <a:bodyPr wrap="none" anchor="ctr"/>
          <a:lstStyle/>
          <a:p>
            <a:endParaRPr lang="en-US"/>
          </a:p>
        </p:txBody>
      </p:sp>
      <p:sp>
        <p:nvSpPr>
          <p:cNvPr id="519194" name="Text Box 26"/>
          <p:cNvSpPr txBox="1">
            <a:spLocks noChangeArrowheads="1"/>
          </p:cNvSpPr>
          <p:nvPr/>
        </p:nvSpPr>
        <p:spPr bwMode="auto">
          <a:xfrm>
            <a:off x="4649788" y="1279525"/>
            <a:ext cx="481012"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tx2"/>
                </a:solidFill>
                <a:latin typeface="Arial" pitchFamily="34" charset="0"/>
              </a:rPr>
              <a:t>T1</a:t>
            </a:r>
          </a:p>
        </p:txBody>
      </p:sp>
      <p:sp>
        <p:nvSpPr>
          <p:cNvPr id="519195" name="Text Box 27"/>
          <p:cNvSpPr txBox="1">
            <a:spLocks noChangeArrowheads="1"/>
          </p:cNvSpPr>
          <p:nvPr/>
        </p:nvSpPr>
        <p:spPr bwMode="auto">
          <a:xfrm>
            <a:off x="4456113" y="1909763"/>
            <a:ext cx="869950" cy="457200"/>
          </a:xfrm>
          <a:prstGeom prst="rect">
            <a:avLst/>
          </a:prstGeom>
          <a:noFill/>
          <a:ln w="12700">
            <a:noFill/>
            <a:miter lim="800000"/>
            <a:headEnd type="none" w="sm" len="sm"/>
            <a:tailEnd type="none" w="sm" len="sm"/>
          </a:ln>
          <a:effectLst/>
        </p:spPr>
        <p:txBody>
          <a:bodyPr wrap="none">
            <a:spAutoFit/>
          </a:bodyPr>
          <a:lstStyle/>
          <a:p>
            <a:r>
              <a:rPr lang="en-US" b="1">
                <a:latin typeface="Arial" pitchFamily="34" charset="0"/>
              </a:rPr>
              <a:t>x = 9</a:t>
            </a:r>
          </a:p>
        </p:txBody>
      </p:sp>
      <p:sp>
        <p:nvSpPr>
          <p:cNvPr id="519196" name="Text Box 28"/>
          <p:cNvSpPr txBox="1">
            <a:spLocks noChangeArrowheads="1"/>
          </p:cNvSpPr>
          <p:nvPr/>
        </p:nvSpPr>
        <p:spPr bwMode="auto">
          <a:xfrm>
            <a:off x="2024063" y="4870450"/>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&lt;foo, 3&gt;</a:t>
            </a:r>
          </a:p>
        </p:txBody>
      </p:sp>
      <p:sp>
        <p:nvSpPr>
          <p:cNvPr id="519197" name="Text Box 29"/>
          <p:cNvSpPr txBox="1">
            <a:spLocks noChangeArrowheads="1"/>
          </p:cNvSpPr>
          <p:nvPr/>
        </p:nvSpPr>
        <p:spPr bwMode="auto">
          <a:xfrm>
            <a:off x="171450" y="5191125"/>
            <a:ext cx="958850"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tx2"/>
                </a:solidFill>
                <a:latin typeface="Arial" pitchFamily="34" charset="0"/>
              </a:rPr>
              <a:t>Writes</a:t>
            </a:r>
          </a:p>
        </p:txBody>
      </p:sp>
      <p:sp>
        <p:nvSpPr>
          <p:cNvPr id="519198" name="Text Box 30"/>
          <p:cNvSpPr txBox="1">
            <a:spLocks noChangeArrowheads="1"/>
          </p:cNvSpPr>
          <p:nvPr/>
        </p:nvSpPr>
        <p:spPr bwMode="auto">
          <a:xfrm>
            <a:off x="1011238" y="5202238"/>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&lt;bar, 5&gt;</a:t>
            </a:r>
          </a:p>
        </p:txBody>
      </p:sp>
      <p:sp>
        <p:nvSpPr>
          <p:cNvPr id="519199" name="Text Box 31"/>
          <p:cNvSpPr txBox="1">
            <a:spLocks noChangeArrowheads="1"/>
          </p:cNvSpPr>
          <p:nvPr/>
        </p:nvSpPr>
        <p:spPr bwMode="auto">
          <a:xfrm>
            <a:off x="190500" y="5518150"/>
            <a:ext cx="835025" cy="396875"/>
          </a:xfrm>
          <a:prstGeom prst="rect">
            <a:avLst/>
          </a:prstGeom>
          <a:noFill/>
          <a:ln w="12700">
            <a:noFill/>
            <a:miter lim="800000"/>
            <a:headEnd type="none" w="sm" len="sm"/>
            <a:tailEnd type="none" w="sm" len="sm"/>
          </a:ln>
          <a:effectLst/>
        </p:spPr>
        <p:txBody>
          <a:bodyPr wrap="none">
            <a:spAutoFit/>
          </a:bodyPr>
          <a:lstStyle/>
          <a:p>
            <a:r>
              <a:rPr lang="en-US" sz="2000" b="1">
                <a:solidFill>
                  <a:schemeClr val="tx2"/>
                </a:solidFill>
                <a:latin typeface="Arial" pitchFamily="34" charset="0"/>
              </a:rPr>
              <a:t>Undo</a:t>
            </a:r>
          </a:p>
        </p:txBody>
      </p:sp>
      <p:sp>
        <p:nvSpPr>
          <p:cNvPr id="519200" name="Text Box 32"/>
          <p:cNvSpPr txBox="1">
            <a:spLocks noChangeArrowheads="1"/>
          </p:cNvSpPr>
          <p:nvPr/>
        </p:nvSpPr>
        <p:spPr bwMode="auto">
          <a:xfrm>
            <a:off x="989013" y="5546725"/>
            <a:ext cx="1366837"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&lt;bar.x, 0&gt;</a:t>
            </a:r>
          </a:p>
        </p:txBody>
      </p:sp>
      <p:sp>
        <p:nvSpPr>
          <p:cNvPr id="519201" name="Line 33"/>
          <p:cNvSpPr>
            <a:spLocks noChangeShapeType="1"/>
          </p:cNvSpPr>
          <p:nvPr/>
        </p:nvSpPr>
        <p:spPr bwMode="auto">
          <a:xfrm flipH="1">
            <a:off x="5772150" y="3743325"/>
            <a:ext cx="441325" cy="0"/>
          </a:xfrm>
          <a:prstGeom prst="line">
            <a:avLst/>
          </a:prstGeom>
          <a:noFill/>
          <a:ln w="63500">
            <a:solidFill>
              <a:schemeClr val="tx2"/>
            </a:solidFill>
            <a:round/>
            <a:headEnd type="triangle" w="sm" len="sm"/>
            <a:tailEnd type="none" w="sm" len="sm"/>
          </a:ln>
          <a:effectLst/>
        </p:spPr>
        <p:txBody>
          <a:bodyPr wrap="none" anchor="ctr"/>
          <a:lstStyle/>
          <a:p>
            <a:endParaRPr lang="en-US"/>
          </a:p>
        </p:txBody>
      </p:sp>
      <p:sp>
        <p:nvSpPr>
          <p:cNvPr id="519202" name="Text Box 34"/>
          <p:cNvSpPr txBox="1">
            <a:spLocks noChangeArrowheads="1"/>
          </p:cNvSpPr>
          <p:nvPr/>
        </p:nvSpPr>
        <p:spPr bwMode="auto">
          <a:xfrm>
            <a:off x="4338638" y="3600450"/>
            <a:ext cx="1184275"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T2 waits</a:t>
            </a:r>
          </a:p>
        </p:txBody>
      </p:sp>
      <p:sp>
        <p:nvSpPr>
          <p:cNvPr id="519203" name="Line 35"/>
          <p:cNvSpPr>
            <a:spLocks noChangeShapeType="1"/>
          </p:cNvSpPr>
          <p:nvPr/>
        </p:nvSpPr>
        <p:spPr bwMode="auto">
          <a:xfrm flipH="1">
            <a:off x="2947988" y="3995738"/>
            <a:ext cx="441325" cy="0"/>
          </a:xfrm>
          <a:prstGeom prst="line">
            <a:avLst/>
          </a:prstGeom>
          <a:noFill/>
          <a:ln w="63500">
            <a:solidFill>
              <a:schemeClr val="tx2"/>
            </a:solidFill>
            <a:round/>
            <a:headEnd type="none" w="sm" len="sm"/>
            <a:tailEnd type="triangle" w="sm" len="sm"/>
          </a:ln>
          <a:effectLst/>
        </p:spPr>
        <p:txBody>
          <a:bodyPr wrap="none" anchor="ctr"/>
          <a:lstStyle/>
          <a:p>
            <a:endParaRPr lang="en-US"/>
          </a:p>
        </p:txBody>
      </p:sp>
      <p:sp>
        <p:nvSpPr>
          <p:cNvPr id="519204" name="Line 36"/>
          <p:cNvSpPr>
            <a:spLocks noChangeShapeType="1"/>
          </p:cNvSpPr>
          <p:nvPr/>
        </p:nvSpPr>
        <p:spPr bwMode="auto">
          <a:xfrm flipH="1">
            <a:off x="2960688" y="4375150"/>
            <a:ext cx="441325" cy="0"/>
          </a:xfrm>
          <a:prstGeom prst="line">
            <a:avLst/>
          </a:prstGeom>
          <a:noFill/>
          <a:ln w="63500">
            <a:solidFill>
              <a:schemeClr val="tx2"/>
            </a:solidFill>
            <a:round/>
            <a:headEnd type="none" w="sm" len="sm"/>
            <a:tailEnd type="triangle" w="sm" len="sm"/>
          </a:ln>
          <a:effectLst/>
        </p:spPr>
        <p:txBody>
          <a:bodyPr wrap="none" anchor="ctr"/>
          <a:lstStyle/>
          <a:p>
            <a:endParaRPr lang="en-US"/>
          </a:p>
        </p:txBody>
      </p:sp>
      <p:sp>
        <p:nvSpPr>
          <p:cNvPr id="519205" name="Text Box 37"/>
          <p:cNvSpPr txBox="1">
            <a:spLocks noChangeArrowheads="1"/>
          </p:cNvSpPr>
          <p:nvPr/>
        </p:nvSpPr>
        <p:spPr bwMode="auto">
          <a:xfrm>
            <a:off x="4483100" y="2249488"/>
            <a:ext cx="869950" cy="457200"/>
          </a:xfrm>
          <a:prstGeom prst="rect">
            <a:avLst/>
          </a:prstGeom>
          <a:noFill/>
          <a:ln w="12700">
            <a:noFill/>
            <a:miter lim="800000"/>
            <a:headEnd type="none" w="sm" len="sm"/>
            <a:tailEnd type="none" w="sm" len="sm"/>
          </a:ln>
          <a:effectLst/>
        </p:spPr>
        <p:txBody>
          <a:bodyPr wrap="none">
            <a:spAutoFit/>
          </a:bodyPr>
          <a:lstStyle/>
          <a:p>
            <a:r>
              <a:rPr lang="en-US" b="1">
                <a:latin typeface="Arial" pitchFamily="34" charset="0"/>
              </a:rPr>
              <a:t>y = 7</a:t>
            </a:r>
          </a:p>
        </p:txBody>
      </p:sp>
      <p:sp>
        <p:nvSpPr>
          <p:cNvPr id="519206" name="Text Box 38"/>
          <p:cNvSpPr txBox="1">
            <a:spLocks noChangeArrowheads="1"/>
          </p:cNvSpPr>
          <p:nvPr/>
        </p:nvSpPr>
        <p:spPr bwMode="auto">
          <a:xfrm>
            <a:off x="2224088" y="5541963"/>
            <a:ext cx="1366837"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&lt;bar.y, 0&gt;</a:t>
            </a:r>
          </a:p>
        </p:txBody>
      </p:sp>
      <p:sp>
        <p:nvSpPr>
          <p:cNvPr id="519207" name="Line 39"/>
          <p:cNvSpPr>
            <a:spLocks noChangeShapeType="1"/>
          </p:cNvSpPr>
          <p:nvPr/>
        </p:nvSpPr>
        <p:spPr bwMode="auto">
          <a:xfrm flipH="1">
            <a:off x="1912938" y="4762500"/>
            <a:ext cx="441325" cy="0"/>
          </a:xfrm>
          <a:prstGeom prst="line">
            <a:avLst/>
          </a:prstGeom>
          <a:noFill/>
          <a:ln w="63500">
            <a:solidFill>
              <a:schemeClr val="tx2"/>
            </a:solidFill>
            <a:round/>
            <a:headEnd type="none" w="sm" len="sm"/>
            <a:tailEnd type="triangle" w="sm" len="sm"/>
          </a:ln>
          <a:effectLst/>
        </p:spPr>
        <p:txBody>
          <a:bodyPr wrap="none" anchor="ctr"/>
          <a:lstStyle/>
          <a:p>
            <a:endParaRPr lang="en-US"/>
          </a:p>
        </p:txBody>
      </p:sp>
      <p:sp>
        <p:nvSpPr>
          <p:cNvPr id="519208" name="Freeform 40"/>
          <p:cNvSpPr>
            <a:spLocks/>
          </p:cNvSpPr>
          <p:nvPr/>
        </p:nvSpPr>
        <p:spPr bwMode="auto">
          <a:xfrm>
            <a:off x="2674938" y="1608138"/>
            <a:ext cx="423862" cy="3336925"/>
          </a:xfrm>
          <a:custGeom>
            <a:avLst/>
            <a:gdLst/>
            <a:ahLst/>
            <a:cxnLst>
              <a:cxn ang="0">
                <a:pos x="0" y="2102"/>
              </a:cxn>
              <a:cxn ang="0">
                <a:pos x="256" y="1334"/>
              </a:cxn>
              <a:cxn ang="0">
                <a:pos x="64" y="288"/>
              </a:cxn>
              <a:cxn ang="0">
                <a:pos x="182" y="0"/>
              </a:cxn>
            </a:cxnLst>
            <a:rect l="0" t="0" r="r" b="b"/>
            <a:pathLst>
              <a:path w="267" h="2102">
                <a:moveTo>
                  <a:pt x="0" y="2102"/>
                </a:moveTo>
                <a:cubicBezTo>
                  <a:pt x="122" y="1869"/>
                  <a:pt x="245" y="1636"/>
                  <a:pt x="256" y="1334"/>
                </a:cubicBezTo>
                <a:cubicBezTo>
                  <a:pt x="267" y="1032"/>
                  <a:pt x="76" y="510"/>
                  <a:pt x="64" y="288"/>
                </a:cubicBezTo>
                <a:cubicBezTo>
                  <a:pt x="52" y="66"/>
                  <a:pt x="162" y="46"/>
                  <a:pt x="182" y="0"/>
                </a:cubicBezTo>
              </a:path>
            </a:pathLst>
          </a:custGeom>
          <a:noFill/>
          <a:ln w="12700" cap="flat" cmpd="sng">
            <a:solidFill>
              <a:schemeClr val="tx1"/>
            </a:solidFill>
            <a:prstDash val="solid"/>
            <a:round/>
            <a:headEnd type="none" w="sm" len="sm"/>
            <a:tailEnd type="triangle" w="sm" len="sm"/>
          </a:ln>
          <a:effectLst/>
        </p:spPr>
        <p:txBody>
          <a:bodyPr wrap="none" anchor="ctr"/>
          <a:lstStyle/>
          <a:p>
            <a:endParaRPr lang="en-US"/>
          </a:p>
        </p:txBody>
      </p:sp>
      <p:sp>
        <p:nvSpPr>
          <p:cNvPr id="519209" name="Freeform 41"/>
          <p:cNvSpPr>
            <a:spLocks/>
          </p:cNvSpPr>
          <p:nvPr/>
        </p:nvSpPr>
        <p:spPr bwMode="auto">
          <a:xfrm>
            <a:off x="1824038" y="1514475"/>
            <a:ext cx="1508125" cy="3538538"/>
          </a:xfrm>
          <a:custGeom>
            <a:avLst/>
            <a:gdLst/>
            <a:ahLst/>
            <a:cxnLst>
              <a:cxn ang="0">
                <a:pos x="0" y="2102"/>
              </a:cxn>
              <a:cxn ang="0">
                <a:pos x="256" y="1334"/>
              </a:cxn>
              <a:cxn ang="0">
                <a:pos x="64" y="288"/>
              </a:cxn>
              <a:cxn ang="0">
                <a:pos x="182" y="0"/>
              </a:cxn>
            </a:cxnLst>
            <a:rect l="0" t="0" r="r" b="b"/>
            <a:pathLst>
              <a:path w="267" h="2102">
                <a:moveTo>
                  <a:pt x="0" y="2102"/>
                </a:moveTo>
                <a:cubicBezTo>
                  <a:pt x="122" y="1869"/>
                  <a:pt x="245" y="1636"/>
                  <a:pt x="256" y="1334"/>
                </a:cubicBezTo>
                <a:cubicBezTo>
                  <a:pt x="267" y="1032"/>
                  <a:pt x="76" y="510"/>
                  <a:pt x="64" y="288"/>
                </a:cubicBezTo>
                <a:cubicBezTo>
                  <a:pt x="52" y="66"/>
                  <a:pt x="162" y="46"/>
                  <a:pt x="182" y="0"/>
                </a:cubicBezTo>
              </a:path>
            </a:pathLst>
          </a:custGeom>
          <a:noFill/>
          <a:ln w="12700" cap="flat" cmpd="sng">
            <a:solidFill>
              <a:schemeClr val="tx1"/>
            </a:solidFill>
            <a:prstDash val="solid"/>
            <a:round/>
            <a:headEnd type="none" w="sm" len="sm"/>
            <a:tailEnd type="triangle" w="sm" len="sm"/>
          </a:ln>
          <a:effectLst/>
        </p:spPr>
        <p:txBody>
          <a:bodyPr wrap="none" anchor="ctr"/>
          <a:lstStyle/>
          <a:p>
            <a:endParaRPr lang="en-US"/>
          </a:p>
        </p:txBody>
      </p:sp>
      <p:sp>
        <p:nvSpPr>
          <p:cNvPr id="519210" name="Text Box 42"/>
          <p:cNvSpPr txBox="1">
            <a:spLocks noChangeArrowheads="1"/>
          </p:cNvSpPr>
          <p:nvPr/>
        </p:nvSpPr>
        <p:spPr bwMode="auto">
          <a:xfrm>
            <a:off x="4735513" y="1273175"/>
            <a:ext cx="354012" cy="457200"/>
          </a:xfrm>
          <a:prstGeom prst="rect">
            <a:avLst/>
          </a:prstGeom>
          <a:noFill/>
          <a:ln w="12700">
            <a:noFill/>
            <a:miter lim="800000"/>
            <a:headEnd type="none" w="sm" len="sm"/>
            <a:tailEnd type="none" w="sm" len="sm"/>
          </a:ln>
          <a:effectLst/>
        </p:spPr>
        <p:txBody>
          <a:bodyPr wrap="none">
            <a:spAutoFit/>
          </a:bodyPr>
          <a:lstStyle/>
          <a:p>
            <a:r>
              <a:rPr lang="en-US" b="1">
                <a:solidFill>
                  <a:schemeClr val="tx2"/>
                </a:solidFill>
                <a:latin typeface="Arial" pitchFamily="34" charset="0"/>
              </a:rPr>
              <a:t>7</a:t>
            </a:r>
          </a:p>
        </p:txBody>
      </p:sp>
      <p:sp>
        <p:nvSpPr>
          <p:cNvPr id="519211" name="Line 43"/>
          <p:cNvSpPr>
            <a:spLocks noChangeShapeType="1"/>
          </p:cNvSpPr>
          <p:nvPr/>
        </p:nvSpPr>
        <p:spPr bwMode="auto">
          <a:xfrm flipH="1">
            <a:off x="5662613" y="3738563"/>
            <a:ext cx="441325" cy="0"/>
          </a:xfrm>
          <a:prstGeom prst="line">
            <a:avLst/>
          </a:prstGeom>
          <a:noFill/>
          <a:ln w="63500">
            <a:solidFill>
              <a:schemeClr val="tx2"/>
            </a:solidFill>
            <a:round/>
            <a:headEnd type="triangle" w="sm" len="sm"/>
            <a:tailEnd type="none" w="sm" len="sm"/>
          </a:ln>
          <a:effectLst/>
        </p:spPr>
        <p:txBody>
          <a:bodyPr wrap="none" anchor="ctr"/>
          <a:lstStyle/>
          <a:p>
            <a:endParaRPr lang="en-US"/>
          </a:p>
        </p:txBody>
      </p:sp>
      <p:sp>
        <p:nvSpPr>
          <p:cNvPr id="519212" name="Text Box 44"/>
          <p:cNvSpPr txBox="1">
            <a:spLocks noChangeArrowheads="1"/>
          </p:cNvSpPr>
          <p:nvPr/>
        </p:nvSpPr>
        <p:spPr bwMode="auto">
          <a:xfrm>
            <a:off x="8005763" y="4732338"/>
            <a:ext cx="1155700" cy="396875"/>
          </a:xfrm>
          <a:prstGeom prst="rect">
            <a:avLst/>
          </a:prstGeom>
          <a:noFill/>
          <a:ln w="12700">
            <a:noFill/>
            <a:miter lim="800000"/>
            <a:headEnd type="none" w="sm" len="sm"/>
            <a:tailEnd type="none" w="sm" len="sm"/>
          </a:ln>
          <a:effectLst/>
        </p:spPr>
        <p:txBody>
          <a:bodyPr wrap="none">
            <a:spAutoFit/>
          </a:bodyPr>
          <a:lstStyle/>
          <a:p>
            <a:r>
              <a:rPr lang="en-US" sz="2000" b="1">
                <a:latin typeface="Arial" pitchFamily="34" charset="0"/>
              </a:rPr>
              <a:t>&lt;bar, 7&gt;</a:t>
            </a:r>
          </a:p>
        </p:txBody>
      </p:sp>
      <p:sp>
        <p:nvSpPr>
          <p:cNvPr id="519213" name="Line 45"/>
          <p:cNvSpPr>
            <a:spLocks noChangeShapeType="1"/>
          </p:cNvSpPr>
          <p:nvPr/>
        </p:nvSpPr>
        <p:spPr bwMode="auto">
          <a:xfrm flipH="1">
            <a:off x="5645150" y="4094163"/>
            <a:ext cx="441325" cy="0"/>
          </a:xfrm>
          <a:prstGeom prst="line">
            <a:avLst/>
          </a:prstGeom>
          <a:noFill/>
          <a:ln w="63500">
            <a:solidFill>
              <a:schemeClr val="tx2"/>
            </a:solidFill>
            <a:round/>
            <a:headEnd type="triangle" w="sm" len="sm"/>
            <a:tailEnd type="none" w="sm" len="sm"/>
          </a:ln>
          <a:effectLst/>
        </p:spPr>
        <p:txBody>
          <a:bodyPr wrap="none" anchor="ctr"/>
          <a:lstStyle/>
          <a:p>
            <a:endParaRPr lang="en-US"/>
          </a:p>
        </p:txBody>
      </p:sp>
      <p:sp>
        <p:nvSpPr>
          <p:cNvPr id="519214" name="Freeform 46"/>
          <p:cNvSpPr>
            <a:spLocks/>
          </p:cNvSpPr>
          <p:nvPr/>
        </p:nvSpPr>
        <p:spPr bwMode="auto">
          <a:xfrm>
            <a:off x="5367338" y="1350963"/>
            <a:ext cx="1998662" cy="3492500"/>
          </a:xfrm>
          <a:custGeom>
            <a:avLst/>
            <a:gdLst/>
            <a:ahLst/>
            <a:cxnLst>
              <a:cxn ang="0">
                <a:pos x="1259" y="2200"/>
              </a:cxn>
              <a:cxn ang="0">
                <a:pos x="715" y="354"/>
              </a:cxn>
              <a:cxn ang="0">
                <a:pos x="0" y="77"/>
              </a:cxn>
            </a:cxnLst>
            <a:rect l="0" t="0" r="r" b="b"/>
            <a:pathLst>
              <a:path w="1259" h="2200">
                <a:moveTo>
                  <a:pt x="1259" y="2200"/>
                </a:moveTo>
                <a:cubicBezTo>
                  <a:pt x="1092" y="1454"/>
                  <a:pt x="925" y="708"/>
                  <a:pt x="715" y="354"/>
                </a:cubicBezTo>
                <a:cubicBezTo>
                  <a:pt x="505" y="0"/>
                  <a:pt x="252" y="38"/>
                  <a:pt x="0" y="77"/>
                </a:cubicBezTo>
              </a:path>
            </a:pathLst>
          </a:custGeom>
          <a:noFill/>
          <a:ln w="12700" cap="flat" cmpd="sng">
            <a:solidFill>
              <a:schemeClr val="tx1"/>
            </a:solidFill>
            <a:prstDash val="solid"/>
            <a:round/>
            <a:headEnd type="none" w="sm" len="sm"/>
            <a:tailEnd type="triangle" w="sm" len="sm"/>
          </a:ln>
          <a:effectLst/>
        </p:spPr>
        <p:txBody>
          <a:bodyPr wrap="none" anchor="ctr"/>
          <a:lstStyle/>
          <a:p>
            <a:endParaRPr lang="en-US"/>
          </a:p>
        </p:txBody>
      </p:sp>
      <p:sp>
        <p:nvSpPr>
          <p:cNvPr id="519215" name="AutoShape 47"/>
          <p:cNvSpPr>
            <a:spLocks noChangeArrowheads="1"/>
          </p:cNvSpPr>
          <p:nvPr/>
        </p:nvSpPr>
        <p:spPr bwMode="auto">
          <a:xfrm>
            <a:off x="6704013" y="1506538"/>
            <a:ext cx="914400" cy="914400"/>
          </a:xfrm>
          <a:prstGeom prst="irregularSeal1">
            <a:avLst/>
          </a:prstGeom>
          <a:solidFill>
            <a:schemeClr val="bg1"/>
          </a:solidFill>
          <a:ln w="12700">
            <a:solidFill>
              <a:schemeClr val="tx1"/>
            </a:solidFill>
            <a:miter lim="800000"/>
            <a:headEnd type="none" w="sm" len="sm"/>
            <a:tailEnd type="none" w="sm" len="sm"/>
          </a:ln>
          <a:effectLst/>
        </p:spPr>
        <p:txBody>
          <a:bodyPr wrap="none" anchor="ctr"/>
          <a:lstStyle/>
          <a:p>
            <a:r>
              <a:rPr lang="en-US" sz="2000" b="1">
                <a:latin typeface="Arial" pitchFamily="34" charset="0"/>
              </a:rPr>
              <a:t>Abort</a:t>
            </a:r>
          </a:p>
        </p:txBody>
      </p:sp>
      <p:sp>
        <p:nvSpPr>
          <p:cNvPr id="519216" name="Text Box 48"/>
          <p:cNvSpPr txBox="1">
            <a:spLocks noChangeArrowheads="1"/>
          </p:cNvSpPr>
          <p:nvPr/>
        </p:nvSpPr>
        <p:spPr bwMode="auto">
          <a:xfrm>
            <a:off x="804863" y="5216525"/>
            <a:ext cx="6161087" cy="457200"/>
          </a:xfrm>
          <a:prstGeom prst="rect">
            <a:avLst/>
          </a:prstGeom>
          <a:noFill/>
          <a:ln w="12700">
            <a:noFill/>
            <a:miter lim="800000"/>
            <a:headEnd type="none" w="sm" len="sm"/>
            <a:tailEnd type="none" w="sm" len="sm"/>
          </a:ln>
          <a:effectLst/>
        </p:spPr>
        <p:txBody>
          <a:bodyPr wrap="none">
            <a:spAutoFit/>
          </a:bodyPr>
          <a:lstStyle/>
          <a:p>
            <a:pPr algn="l">
              <a:buFontTx/>
              <a:buChar char="•"/>
            </a:pPr>
            <a:r>
              <a:rPr lang="en-US" b="1">
                <a:latin typeface="Arial" pitchFamily="34" charset="0"/>
              </a:rPr>
              <a:t>T2 should read [0, 0] or should read [9,7]</a:t>
            </a:r>
          </a:p>
        </p:txBody>
      </p:sp>
      <p:sp>
        <p:nvSpPr>
          <p:cNvPr id="519217" name="AutoShape 49"/>
          <p:cNvSpPr>
            <a:spLocks noChangeArrowheads="1"/>
          </p:cNvSpPr>
          <p:nvPr/>
        </p:nvSpPr>
        <p:spPr bwMode="auto">
          <a:xfrm>
            <a:off x="1201738" y="1619250"/>
            <a:ext cx="914400" cy="914400"/>
          </a:xfrm>
          <a:prstGeom prst="irregularSeal1">
            <a:avLst/>
          </a:prstGeom>
          <a:solidFill>
            <a:schemeClr val="bg1"/>
          </a:solidFill>
          <a:ln w="12700">
            <a:solidFill>
              <a:schemeClr val="tx1"/>
            </a:solidFill>
            <a:miter lim="800000"/>
            <a:headEnd type="none" w="sm" len="sm"/>
            <a:tailEnd type="none" w="sm" len="sm"/>
          </a:ln>
          <a:effectLst/>
        </p:spPr>
        <p:txBody>
          <a:bodyPr wrap="none" anchor="ctr"/>
          <a:lstStyle/>
          <a:p>
            <a:r>
              <a:rPr lang="en-US" sz="2000" b="1">
                <a:latin typeface="Arial" pitchFamily="34" charset="0"/>
              </a:rPr>
              <a:t>Commit</a:t>
            </a:r>
          </a:p>
        </p:txBody>
      </p:sp>
      <p:sp>
        <p:nvSpPr>
          <p:cNvPr id="54" name="TextBox 53"/>
          <p:cNvSpPr txBox="1"/>
          <p:nvPr/>
        </p:nvSpPr>
        <p:spPr>
          <a:xfrm>
            <a:off x="381000" y="0"/>
            <a:ext cx="3605602" cy="584775"/>
          </a:xfrm>
          <a:prstGeom prst="rect">
            <a:avLst/>
          </a:prstGeom>
          <a:noFill/>
        </p:spPr>
        <p:txBody>
          <a:bodyPr wrap="none" rtlCol="0">
            <a:spAutoFit/>
          </a:bodyPr>
          <a:lstStyle/>
          <a:p>
            <a:r>
              <a:rPr lang="en-US" sz="3200" dirty="0" err="1" smtClean="0"/>
              <a:t>McRT</a:t>
            </a:r>
            <a:r>
              <a:rPr lang="en-US" sz="3200" dirty="0" smtClean="0"/>
              <a:t>-STM: Example</a:t>
            </a:r>
            <a:endParaRPr lang="en-US" sz="3200" dirty="0"/>
          </a:p>
        </p:txBody>
      </p:sp>
      <p:cxnSp>
        <p:nvCxnSpPr>
          <p:cNvPr id="55" name="Straight Connector 5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192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91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91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91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919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1918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191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9193"/>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1919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19179">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91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919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519177">
                                            <p:txEl>
                                              <p:pRg st="0" end="0"/>
                                            </p:txEl>
                                          </p:spTgt>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191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91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91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920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920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1919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920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1920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19202"/>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192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919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519203"/>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1920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519178">
                                            <p:txEl>
                                              <p:pRg st="0" end="0"/>
                                            </p:txEl>
                                          </p:spTgt>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1920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920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19207"/>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51920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920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1920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19208"/>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51921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51920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51921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19198"/>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19194"/>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51921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51918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519196"/>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19200"/>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519206"/>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519207"/>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19197"/>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519199"/>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1918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1921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1921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19211"/>
                                        </p:tgtEl>
                                        <p:attrNameLst>
                                          <p:attrName>style.visibility</p:attrName>
                                        </p:attrNameLst>
                                      </p:cBhvr>
                                      <p:to>
                                        <p:strVal val="hidden"/>
                                      </p:to>
                                    </p:set>
                                  </p:childTnLst>
                                </p:cTn>
                              </p:par>
                              <p:par>
                                <p:cTn id="151" presetID="1" presetClass="entr" presetSubtype="0" fill="hold" grpId="0" nodeType="withEffect">
                                  <p:stCondLst>
                                    <p:cond delay="0"/>
                                  </p:stCondLst>
                                  <p:childTnLst>
                                    <p:set>
                                      <p:cBhvr>
                                        <p:cTn id="152" dur="1" fill="hold">
                                          <p:stCondLst>
                                            <p:cond delay="0"/>
                                          </p:stCondLst>
                                        </p:cTn>
                                        <p:tgtEl>
                                          <p:spTgt spid="51921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1921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19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87" grpId="0" animBg="1"/>
      <p:bldP spid="519187" grpId="1" animBg="1"/>
      <p:bldP spid="519188" grpId="0"/>
      <p:bldP spid="519188" grpId="1"/>
      <p:bldP spid="519189" grpId="0"/>
      <p:bldP spid="519189" grpId="1"/>
      <p:bldP spid="519190" grpId="0" animBg="1"/>
      <p:bldP spid="519190" grpId="1" animBg="1"/>
      <p:bldP spid="519191" grpId="0"/>
      <p:bldP spid="519192" grpId="0"/>
      <p:bldP spid="519193" grpId="0" animBg="1"/>
      <p:bldP spid="519193" grpId="1" animBg="1"/>
      <p:bldP spid="519194" grpId="0"/>
      <p:bldP spid="519194" grpId="1"/>
      <p:bldP spid="519195" grpId="0"/>
      <p:bldP spid="519196" grpId="0"/>
      <p:bldP spid="519196" grpId="1"/>
      <p:bldP spid="519197" grpId="0"/>
      <p:bldP spid="519197" grpId="1"/>
      <p:bldP spid="519198" grpId="0"/>
      <p:bldP spid="519198" grpId="1"/>
      <p:bldP spid="519199" grpId="0"/>
      <p:bldP spid="519199" grpId="1"/>
      <p:bldP spid="519200" grpId="0"/>
      <p:bldP spid="519200" grpId="1"/>
      <p:bldP spid="519201" grpId="0" animBg="1"/>
      <p:bldP spid="519201" grpId="1" animBg="1"/>
      <p:bldP spid="519202" grpId="0"/>
      <p:bldP spid="519202" grpId="1"/>
      <p:bldP spid="519203" grpId="0" animBg="1"/>
      <p:bldP spid="519203" grpId="1" animBg="1"/>
      <p:bldP spid="519204" grpId="0" animBg="1"/>
      <p:bldP spid="519204" grpId="1" animBg="1"/>
      <p:bldP spid="519205" grpId="0"/>
      <p:bldP spid="519206" grpId="0"/>
      <p:bldP spid="519206" grpId="1"/>
      <p:bldP spid="519207" grpId="0" animBg="1"/>
      <p:bldP spid="519207" grpId="1" animBg="1"/>
      <p:bldP spid="519208" grpId="0" animBg="1"/>
      <p:bldP spid="519208" grpId="1" animBg="1"/>
      <p:bldP spid="519209" grpId="0" animBg="1"/>
      <p:bldP spid="519209" grpId="1" animBg="1"/>
      <p:bldP spid="519210" grpId="0"/>
      <p:bldP spid="519211" grpId="0" animBg="1"/>
      <p:bldP spid="519211" grpId="1" animBg="1"/>
      <p:bldP spid="519212" grpId="0"/>
      <p:bldP spid="519213" grpId="0" animBg="1"/>
      <p:bldP spid="519214" grpId="0" animBg="1"/>
      <p:bldP spid="519215" grpId="0" animBg="1"/>
      <p:bldP spid="519216" grpId="0"/>
      <p:bldP spid="519217" grpId="0" animBg="1"/>
      <p:bldP spid="51921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58512" cy="584775"/>
          </a:xfrm>
          <a:prstGeom prst="rect">
            <a:avLst/>
          </a:prstGeom>
          <a:noFill/>
        </p:spPr>
        <p:txBody>
          <a:bodyPr wrap="none" rtlCol="0">
            <a:spAutoFit/>
          </a:bodyPr>
          <a:lstStyle/>
          <a:p>
            <a:r>
              <a:rPr lang="en-US" sz="3200" dirty="0" smtClean="0"/>
              <a:t>Lecture Outline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914400"/>
            <a:ext cx="7795596" cy="1815882"/>
          </a:xfrm>
          <a:prstGeom prst="rect">
            <a:avLst/>
          </a:prstGeom>
          <a:noFill/>
        </p:spPr>
        <p:txBody>
          <a:bodyPr wrap="none" rtlCol="0">
            <a:spAutoFit/>
          </a:bodyPr>
          <a:lstStyle/>
          <a:p>
            <a:pPr marL="342900" indent="-342900">
              <a:buFont typeface="+mj-lt"/>
              <a:buAutoNum type="arabicPeriod"/>
            </a:pPr>
            <a:r>
              <a:rPr lang="en-US" sz="2800" dirty="0" smtClean="0">
                <a:solidFill>
                  <a:schemeClr val="bg1">
                    <a:lumMod val="75000"/>
                  </a:schemeClr>
                </a:solidFill>
              </a:rPr>
              <a:t>Recap of Transactions</a:t>
            </a:r>
          </a:p>
          <a:p>
            <a:pPr marL="342900" indent="-342900">
              <a:buFont typeface="+mj-lt"/>
              <a:buAutoNum type="arabicPeriod"/>
            </a:pPr>
            <a:r>
              <a:rPr lang="en-US" sz="2800" dirty="0" smtClean="0">
                <a:solidFill>
                  <a:schemeClr val="bg1">
                    <a:lumMod val="75000"/>
                  </a:schemeClr>
                </a:solidFill>
              </a:rPr>
              <a:t>Transactional Memory System Taxonomy</a:t>
            </a:r>
          </a:p>
          <a:p>
            <a:pPr marL="342900" indent="-342900">
              <a:buFont typeface="+mj-lt"/>
              <a:buAutoNum type="arabicPeriod"/>
            </a:pPr>
            <a:r>
              <a:rPr lang="en-US" sz="2800" dirty="0" smtClean="0">
                <a:solidFill>
                  <a:schemeClr val="bg1">
                    <a:lumMod val="75000"/>
                  </a:schemeClr>
                </a:solidFill>
              </a:rPr>
              <a:t>Software Transactional Memory (Intel </a:t>
            </a:r>
            <a:r>
              <a:rPr lang="en-US" sz="2800" dirty="0" err="1" smtClean="0">
                <a:solidFill>
                  <a:schemeClr val="bg1">
                    <a:lumMod val="75000"/>
                  </a:schemeClr>
                </a:solidFill>
              </a:rPr>
              <a:t>McRT</a:t>
            </a:r>
            <a:r>
              <a:rPr lang="en-US" sz="2800" dirty="0" smtClean="0">
                <a:solidFill>
                  <a:schemeClr val="bg1">
                    <a:lumMod val="75000"/>
                  </a:schemeClr>
                </a:solidFill>
              </a:rPr>
              <a:t>-STM)</a:t>
            </a:r>
          </a:p>
          <a:p>
            <a:pPr marL="342900" indent="-342900">
              <a:buFont typeface="+mj-lt"/>
              <a:buAutoNum type="arabicPeriod"/>
            </a:pPr>
            <a:r>
              <a:rPr lang="en-US" sz="2800" dirty="0" smtClean="0"/>
              <a:t>Hardware Accelerated STMs (</a:t>
            </a:r>
            <a:r>
              <a:rPr lang="en-US" sz="2800" smtClean="0"/>
              <a:t>HASTM)</a:t>
            </a: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990600" y="773822"/>
            <a:ext cx="7010400" cy="6007978"/>
          </a:xfrm>
          <a:prstGeom prst="rect">
            <a:avLst/>
          </a:prstGeom>
          <a:noFill/>
          <a:ln w="9525">
            <a:noFill/>
            <a:miter lim="800000"/>
            <a:headEnd/>
            <a:tailEnd/>
          </a:ln>
        </p:spPr>
      </p:pic>
      <p:sp>
        <p:nvSpPr>
          <p:cNvPr id="4" name="TextBox 3"/>
          <p:cNvSpPr txBox="1"/>
          <p:nvPr/>
        </p:nvSpPr>
        <p:spPr>
          <a:xfrm>
            <a:off x="381000" y="0"/>
            <a:ext cx="3437544" cy="584775"/>
          </a:xfrm>
          <a:prstGeom prst="rect">
            <a:avLst/>
          </a:prstGeom>
          <a:noFill/>
        </p:spPr>
        <p:txBody>
          <a:bodyPr wrap="none" rtlCol="0">
            <a:spAutoFit/>
          </a:bodyPr>
          <a:lstStyle/>
          <a:p>
            <a:r>
              <a:rPr lang="en-US" sz="3200" dirty="0" smtClean="0"/>
              <a:t>Hardware Support?</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722127" cy="584775"/>
          </a:xfrm>
          <a:prstGeom prst="rect">
            <a:avLst/>
          </a:prstGeom>
          <a:noFill/>
        </p:spPr>
        <p:txBody>
          <a:bodyPr wrap="none" rtlCol="0">
            <a:spAutoFit/>
          </a:bodyPr>
          <a:lstStyle/>
          <a:p>
            <a:r>
              <a:rPr lang="en-US" sz="3200" dirty="0" smtClean="0"/>
              <a:t>Types of Hardware Support</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
        <p:nvSpPr>
          <p:cNvPr id="11" name="TextBox 10"/>
          <p:cNvSpPr txBox="1"/>
          <p:nvPr/>
        </p:nvSpPr>
        <p:spPr>
          <a:xfrm>
            <a:off x="152400" y="685800"/>
            <a:ext cx="8763000" cy="523220"/>
          </a:xfrm>
          <a:prstGeom prst="rect">
            <a:avLst/>
          </a:prstGeom>
          <a:noFill/>
        </p:spPr>
        <p:txBody>
          <a:bodyPr wrap="square" rtlCol="0">
            <a:spAutoFit/>
          </a:bodyPr>
          <a:lstStyle/>
          <a:p>
            <a:r>
              <a:rPr lang="en-US" sz="2800" dirty="0" smtClean="0">
                <a:solidFill>
                  <a:schemeClr val="accent2"/>
                </a:solidFill>
              </a:rPr>
              <a:t>Hardware-accelerated STM systems (HASTM, </a:t>
            </a:r>
            <a:r>
              <a:rPr lang="en-US" sz="2800" dirty="0" err="1" smtClean="0">
                <a:solidFill>
                  <a:schemeClr val="accent2"/>
                </a:solidFill>
              </a:rPr>
              <a:t>SigTM</a:t>
            </a:r>
            <a:r>
              <a:rPr lang="en-US" sz="2800" dirty="0" smtClean="0">
                <a:solidFill>
                  <a:schemeClr val="accent2"/>
                </a:solidFill>
              </a:rPr>
              <a:t>, …)</a:t>
            </a:r>
            <a:endParaRPr lang="en-US" sz="2800" dirty="0" smtClean="0"/>
          </a:p>
        </p:txBody>
      </p:sp>
      <p:sp>
        <p:nvSpPr>
          <p:cNvPr id="7" name="TextBox 6"/>
          <p:cNvSpPr txBox="1"/>
          <p:nvPr/>
        </p:nvSpPr>
        <p:spPr>
          <a:xfrm>
            <a:off x="152400" y="1305580"/>
            <a:ext cx="8763000" cy="523220"/>
          </a:xfrm>
          <a:prstGeom prst="rect">
            <a:avLst/>
          </a:prstGeom>
          <a:noFill/>
        </p:spPr>
        <p:txBody>
          <a:bodyPr wrap="square" rtlCol="0">
            <a:spAutoFit/>
          </a:bodyPr>
          <a:lstStyle/>
          <a:p>
            <a:r>
              <a:rPr lang="en-US" sz="2800" dirty="0" smtClean="0">
                <a:solidFill>
                  <a:schemeClr val="accent2"/>
                </a:solidFill>
              </a:rPr>
              <a:t>Hardware-based TM systems (TCC, LTM, VTM, </a:t>
            </a:r>
            <a:r>
              <a:rPr lang="en-US" sz="2800" dirty="0" err="1" smtClean="0">
                <a:solidFill>
                  <a:schemeClr val="accent2"/>
                </a:solidFill>
              </a:rPr>
              <a:t>LogTM</a:t>
            </a:r>
            <a:r>
              <a:rPr lang="en-US" sz="2800" dirty="0" smtClean="0">
                <a:solidFill>
                  <a:schemeClr val="accent2"/>
                </a:solidFill>
              </a:rPr>
              <a:t>, …)</a:t>
            </a:r>
            <a:endParaRPr lang="en-US" sz="2800" dirty="0" smtClean="0"/>
          </a:p>
        </p:txBody>
      </p:sp>
      <p:sp>
        <p:nvSpPr>
          <p:cNvPr id="9" name="TextBox 8"/>
          <p:cNvSpPr txBox="1"/>
          <p:nvPr/>
        </p:nvSpPr>
        <p:spPr>
          <a:xfrm>
            <a:off x="152400" y="1991380"/>
            <a:ext cx="8763000" cy="523220"/>
          </a:xfrm>
          <a:prstGeom prst="rect">
            <a:avLst/>
          </a:prstGeom>
          <a:noFill/>
        </p:spPr>
        <p:txBody>
          <a:bodyPr wrap="square" rtlCol="0">
            <a:spAutoFit/>
          </a:bodyPr>
          <a:lstStyle/>
          <a:p>
            <a:r>
              <a:rPr lang="en-US" sz="2800" dirty="0" smtClean="0">
                <a:solidFill>
                  <a:schemeClr val="accent2"/>
                </a:solidFill>
              </a:rPr>
              <a:t>Hybrid TM systems (Sun Rock)</a:t>
            </a:r>
            <a:endParaRPr lang="en-US"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
        <p:nvSpPr>
          <p:cNvPr id="4" name="TextBox 3"/>
          <p:cNvSpPr txBox="1"/>
          <p:nvPr/>
        </p:nvSpPr>
        <p:spPr>
          <a:xfrm>
            <a:off x="381000" y="0"/>
            <a:ext cx="3437544" cy="584775"/>
          </a:xfrm>
          <a:prstGeom prst="rect">
            <a:avLst/>
          </a:prstGeom>
          <a:noFill/>
        </p:spPr>
        <p:txBody>
          <a:bodyPr wrap="none" rtlCol="0">
            <a:spAutoFit/>
          </a:bodyPr>
          <a:lstStyle/>
          <a:p>
            <a:r>
              <a:rPr lang="en-US" sz="3200" dirty="0" smtClean="0"/>
              <a:t>Hardware Support?</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srcRect/>
          <a:stretch>
            <a:fillRect/>
          </a:stretch>
        </p:blipFill>
        <p:spPr bwMode="auto">
          <a:xfrm>
            <a:off x="381000" y="1066800"/>
            <a:ext cx="8429625" cy="3562350"/>
          </a:xfrm>
          <a:prstGeom prst="rect">
            <a:avLst/>
          </a:prstGeom>
          <a:noFill/>
          <a:ln w="9525">
            <a:noFill/>
            <a:miter lim="800000"/>
            <a:headEnd/>
            <a:tailEnd/>
          </a:ln>
        </p:spPr>
      </p:pic>
      <p:sp>
        <p:nvSpPr>
          <p:cNvPr id="7" name="TextBox 6"/>
          <p:cNvSpPr txBox="1"/>
          <p:nvPr/>
        </p:nvSpPr>
        <p:spPr>
          <a:xfrm>
            <a:off x="1143000" y="4913293"/>
            <a:ext cx="7237559" cy="954107"/>
          </a:xfrm>
          <a:prstGeom prst="rect">
            <a:avLst/>
          </a:prstGeom>
          <a:noFill/>
        </p:spPr>
        <p:txBody>
          <a:bodyPr wrap="none" rtlCol="0">
            <a:spAutoFit/>
          </a:bodyPr>
          <a:lstStyle/>
          <a:p>
            <a:pPr marL="342900" indent="-342900">
              <a:buFont typeface="+mj-lt"/>
              <a:buAutoNum type="arabicPeriod"/>
            </a:pPr>
            <a:r>
              <a:rPr lang="en-US" sz="2800" dirty="0" smtClean="0"/>
              <a:t>1.8x – 5.6x slowdown over sequential</a:t>
            </a:r>
          </a:p>
          <a:p>
            <a:pPr marL="342900" indent="-342900">
              <a:buFont typeface="+mj-lt"/>
              <a:buAutoNum type="arabicPeriod"/>
            </a:pPr>
            <a:r>
              <a:rPr lang="en-US" sz="2800" dirty="0" smtClean="0"/>
              <a:t>Most time goes in read barriers and validation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58512" cy="584775"/>
          </a:xfrm>
          <a:prstGeom prst="rect">
            <a:avLst/>
          </a:prstGeom>
          <a:noFill/>
        </p:spPr>
        <p:txBody>
          <a:bodyPr wrap="none" rtlCol="0">
            <a:spAutoFit/>
          </a:bodyPr>
          <a:lstStyle/>
          <a:p>
            <a:r>
              <a:rPr lang="en-US" sz="3200" dirty="0" smtClean="0"/>
              <a:t>Lecture Outline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914400"/>
            <a:ext cx="6463821" cy="1815882"/>
          </a:xfrm>
          <a:prstGeom prst="rect">
            <a:avLst/>
          </a:prstGeom>
          <a:noFill/>
        </p:spPr>
        <p:txBody>
          <a:bodyPr wrap="none" rtlCol="0">
            <a:spAutoFit/>
          </a:bodyPr>
          <a:lstStyle/>
          <a:p>
            <a:pPr marL="342900" indent="-342900">
              <a:buFont typeface="+mj-lt"/>
              <a:buAutoNum type="arabicPeriod"/>
            </a:pPr>
            <a:r>
              <a:rPr lang="en-US" sz="2800" dirty="0" smtClean="0"/>
              <a:t>Recap of Transactions</a:t>
            </a:r>
          </a:p>
          <a:p>
            <a:pPr marL="342900" indent="-342900">
              <a:buFont typeface="+mj-lt"/>
              <a:buAutoNum type="arabicPeriod"/>
            </a:pPr>
            <a:r>
              <a:rPr lang="en-US" sz="2800" dirty="0" smtClean="0">
                <a:solidFill>
                  <a:schemeClr val="bg1">
                    <a:lumMod val="75000"/>
                  </a:schemeClr>
                </a:solidFill>
              </a:rPr>
              <a:t>Transactional Memory System Taxonomy</a:t>
            </a:r>
          </a:p>
          <a:p>
            <a:pPr marL="342900" indent="-342900">
              <a:buFont typeface="+mj-lt"/>
              <a:buAutoNum type="arabicPeriod"/>
            </a:pPr>
            <a:r>
              <a:rPr lang="en-US" sz="2800" dirty="0" smtClean="0">
                <a:solidFill>
                  <a:schemeClr val="bg1">
                    <a:lumMod val="75000"/>
                  </a:schemeClr>
                </a:solidFill>
              </a:rPr>
              <a:t>Software Transactional Memory </a:t>
            </a:r>
          </a:p>
          <a:p>
            <a:pPr marL="342900" indent="-342900">
              <a:buFont typeface="+mj-lt"/>
              <a:buAutoNum type="arabicPeriod"/>
            </a:pPr>
            <a:r>
              <a:rPr lang="en-US" sz="2800" dirty="0" smtClean="0">
                <a:solidFill>
                  <a:schemeClr val="bg1">
                    <a:lumMod val="75000"/>
                  </a:schemeClr>
                </a:solidFill>
              </a:rPr>
              <a:t>Hardware Accelerated STMs</a:t>
            </a:r>
            <a:endParaRPr lang="en-US" sz="2800" dirty="0">
              <a:solidFill>
                <a:schemeClr val="bg1">
                  <a:lumMod val="75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
        <p:nvSpPr>
          <p:cNvPr id="4" name="TextBox 3"/>
          <p:cNvSpPr txBox="1"/>
          <p:nvPr/>
        </p:nvSpPr>
        <p:spPr>
          <a:xfrm>
            <a:off x="381000" y="0"/>
            <a:ext cx="3437544" cy="584775"/>
          </a:xfrm>
          <a:prstGeom prst="rect">
            <a:avLst/>
          </a:prstGeom>
          <a:noFill/>
        </p:spPr>
        <p:txBody>
          <a:bodyPr wrap="none" rtlCol="0">
            <a:spAutoFit/>
          </a:bodyPr>
          <a:lstStyle/>
          <a:p>
            <a:r>
              <a:rPr lang="en-US" sz="3200" dirty="0" smtClean="0"/>
              <a:t>Hardware Support?</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cstate="print"/>
          <a:srcRect/>
          <a:stretch>
            <a:fillRect/>
          </a:stretch>
        </p:blipFill>
        <p:spPr bwMode="auto">
          <a:xfrm>
            <a:off x="457200" y="685800"/>
            <a:ext cx="8027959" cy="5438775"/>
          </a:xfrm>
          <a:prstGeom prst="rect">
            <a:avLst/>
          </a:prstGeom>
          <a:noFill/>
          <a:ln w="9525">
            <a:noFill/>
            <a:miter lim="800000"/>
            <a:headEnd/>
            <a:tailEnd/>
          </a:ln>
        </p:spPr>
      </p:pic>
      <p:sp>
        <p:nvSpPr>
          <p:cNvPr id="8" name="TextBox 7"/>
          <p:cNvSpPr txBox="1"/>
          <p:nvPr/>
        </p:nvSpPr>
        <p:spPr>
          <a:xfrm>
            <a:off x="762000" y="6153090"/>
            <a:ext cx="7484934" cy="400110"/>
          </a:xfrm>
          <a:prstGeom prst="rect">
            <a:avLst/>
          </a:prstGeom>
          <a:noFill/>
        </p:spPr>
        <p:txBody>
          <a:bodyPr wrap="none" rtlCol="0">
            <a:spAutoFit/>
          </a:bodyPr>
          <a:lstStyle/>
          <a:p>
            <a:pPr marL="342900" indent="-342900"/>
            <a:r>
              <a:rPr lang="en-US" sz="2000" dirty="0" smtClean="0"/>
              <a:t>Architectural Support for Software Transactional Memory – </a:t>
            </a:r>
            <a:r>
              <a:rPr lang="en-US" sz="2000" dirty="0" err="1" smtClean="0"/>
              <a:t>Saha</a:t>
            </a:r>
            <a:r>
              <a:rPr lang="en-US" sz="2000" dirty="0" smtClean="0"/>
              <a:t> et al.</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275051" cy="584775"/>
          </a:xfrm>
          <a:prstGeom prst="rect">
            <a:avLst/>
          </a:prstGeom>
          <a:noFill/>
        </p:spPr>
        <p:txBody>
          <a:bodyPr wrap="none" rtlCol="0">
            <a:spAutoFit/>
          </a:bodyPr>
          <a:lstStyle/>
          <a:p>
            <a:r>
              <a:rPr lang="en-US" sz="3200" dirty="0" smtClean="0"/>
              <a:t>Hardware-accelerated STM (HASTM)</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
        <p:nvSpPr>
          <p:cNvPr id="11" name="TextBox 10"/>
          <p:cNvSpPr txBox="1"/>
          <p:nvPr/>
        </p:nvSpPr>
        <p:spPr>
          <a:xfrm>
            <a:off x="152400" y="1949708"/>
            <a:ext cx="8991600" cy="4832092"/>
          </a:xfrm>
          <a:prstGeom prst="rect">
            <a:avLst/>
          </a:prstGeom>
          <a:noFill/>
        </p:spPr>
        <p:txBody>
          <a:bodyPr wrap="square" rtlCol="0">
            <a:spAutoFit/>
          </a:bodyPr>
          <a:lstStyle/>
          <a:p>
            <a:r>
              <a:rPr lang="en-US" sz="2800" dirty="0" smtClean="0">
                <a:solidFill>
                  <a:schemeClr val="accent2"/>
                </a:solidFill>
              </a:rPr>
              <a:t>ISA Extensions</a:t>
            </a:r>
          </a:p>
          <a:p>
            <a:pPr>
              <a:buFont typeface="Arial" pitchFamily="34" charset="0"/>
              <a:buChar char="•"/>
            </a:pPr>
            <a:r>
              <a:rPr lang="en-US" sz="2800" dirty="0" smtClean="0"/>
              <a:t> </a:t>
            </a:r>
            <a:r>
              <a:rPr lang="en-US" sz="2800" b="1" dirty="0" err="1" smtClean="0"/>
              <a:t>loadSetMark</a:t>
            </a:r>
            <a:r>
              <a:rPr lang="en-US" sz="2800" b="1" dirty="0" smtClean="0"/>
              <a:t>(</a:t>
            </a:r>
            <a:r>
              <a:rPr lang="en-US" sz="2800" b="1" dirty="0" err="1" smtClean="0"/>
              <a:t>addr</a:t>
            </a:r>
            <a:r>
              <a:rPr lang="en-US" sz="2800" b="1" dirty="0" smtClean="0"/>
              <a:t>) – </a:t>
            </a:r>
            <a:r>
              <a:rPr lang="en-US" sz="2800" dirty="0" smtClean="0"/>
              <a:t>Loads value at </a:t>
            </a:r>
            <a:r>
              <a:rPr lang="en-US" sz="2800" i="1" dirty="0" err="1" smtClean="0"/>
              <a:t>addr</a:t>
            </a:r>
            <a:r>
              <a:rPr lang="en-US" sz="2800" dirty="0" smtClean="0"/>
              <a:t> and sets mark bit associated with </a:t>
            </a:r>
            <a:r>
              <a:rPr lang="en-US" sz="2800" dirty="0" err="1" smtClean="0"/>
              <a:t>addr</a:t>
            </a:r>
            <a:endParaRPr lang="en-US" sz="2800" dirty="0" smtClean="0"/>
          </a:p>
          <a:p>
            <a:pPr>
              <a:buFont typeface="Arial" pitchFamily="34" charset="0"/>
              <a:buChar char="•"/>
            </a:pPr>
            <a:r>
              <a:rPr lang="en-US" sz="2800" b="1" dirty="0" smtClean="0"/>
              <a:t> </a:t>
            </a:r>
            <a:r>
              <a:rPr lang="en-US" sz="2800" b="1" dirty="0" err="1" smtClean="0"/>
              <a:t>loadResetMark</a:t>
            </a:r>
            <a:r>
              <a:rPr lang="en-US" sz="2800" b="1" dirty="0" smtClean="0"/>
              <a:t>(</a:t>
            </a:r>
            <a:r>
              <a:rPr lang="en-US" sz="2800" b="1" dirty="0" err="1" smtClean="0"/>
              <a:t>addr</a:t>
            </a:r>
            <a:r>
              <a:rPr lang="en-US" sz="2800" b="1" dirty="0" smtClean="0"/>
              <a:t>) – </a:t>
            </a:r>
            <a:r>
              <a:rPr lang="en-US" sz="2800" dirty="0" smtClean="0"/>
              <a:t>Loads value at </a:t>
            </a:r>
            <a:r>
              <a:rPr lang="en-US" sz="2800" i="1" dirty="0" err="1" smtClean="0"/>
              <a:t>addr</a:t>
            </a:r>
            <a:r>
              <a:rPr lang="en-US" sz="2800" dirty="0" smtClean="0"/>
              <a:t> and clears mark bit associated with </a:t>
            </a:r>
            <a:r>
              <a:rPr lang="en-US" sz="2800" dirty="0" err="1" smtClean="0"/>
              <a:t>addr</a:t>
            </a:r>
            <a:endParaRPr lang="en-US" sz="2800" dirty="0" smtClean="0"/>
          </a:p>
          <a:p>
            <a:pPr>
              <a:buFont typeface="Arial" pitchFamily="34" charset="0"/>
              <a:buChar char="•"/>
            </a:pPr>
            <a:r>
              <a:rPr lang="en-US" sz="2800" b="1" dirty="0" smtClean="0"/>
              <a:t> </a:t>
            </a:r>
            <a:r>
              <a:rPr lang="en-US" sz="2800" b="1" dirty="0" err="1" smtClean="0"/>
              <a:t>loadTestMark</a:t>
            </a:r>
            <a:r>
              <a:rPr lang="en-US" sz="2800" b="1" dirty="0" smtClean="0"/>
              <a:t>(</a:t>
            </a:r>
            <a:r>
              <a:rPr lang="en-US" sz="2800" b="1" dirty="0" err="1" smtClean="0"/>
              <a:t>addr</a:t>
            </a:r>
            <a:r>
              <a:rPr lang="en-US" sz="2800" b="1" dirty="0" smtClean="0"/>
              <a:t>)</a:t>
            </a:r>
            <a:r>
              <a:rPr lang="en-US" sz="2800" dirty="0" smtClean="0"/>
              <a:t> – Loads the value at </a:t>
            </a:r>
            <a:r>
              <a:rPr lang="en-US" sz="2800" i="1" dirty="0" err="1" smtClean="0"/>
              <a:t>addr</a:t>
            </a:r>
            <a:r>
              <a:rPr lang="en-US" sz="2800" dirty="0" smtClean="0"/>
              <a:t> and sets carry flag to value of mark bit</a:t>
            </a:r>
            <a:endParaRPr lang="en-US" sz="2800" b="1" dirty="0" smtClean="0"/>
          </a:p>
          <a:p>
            <a:pPr>
              <a:buFont typeface="Arial" pitchFamily="34" charset="0"/>
              <a:buChar char="•"/>
            </a:pPr>
            <a:r>
              <a:rPr lang="en-US" sz="2800" b="1" dirty="0" smtClean="0"/>
              <a:t> </a:t>
            </a:r>
            <a:r>
              <a:rPr lang="en-US" sz="2800" b="1" dirty="0" err="1" smtClean="0"/>
              <a:t>resetMarkAll</a:t>
            </a:r>
            <a:r>
              <a:rPr lang="en-US" sz="2800" b="1" dirty="0" smtClean="0"/>
              <a:t>()</a:t>
            </a:r>
            <a:r>
              <a:rPr lang="en-US" sz="2800" dirty="0" smtClean="0"/>
              <a:t> – Clears all mark bits in cache and increments mark counter</a:t>
            </a:r>
            <a:endParaRPr lang="en-US" sz="2800" b="1" dirty="0" smtClean="0"/>
          </a:p>
          <a:p>
            <a:pPr>
              <a:buFont typeface="Arial" pitchFamily="34" charset="0"/>
              <a:buChar char="•"/>
            </a:pPr>
            <a:r>
              <a:rPr lang="en-US" sz="2800" b="1" dirty="0" smtClean="0"/>
              <a:t> </a:t>
            </a:r>
            <a:r>
              <a:rPr lang="en-US" sz="2800" b="1" dirty="0" err="1" smtClean="0"/>
              <a:t>resetMarkCounter</a:t>
            </a:r>
            <a:r>
              <a:rPr lang="en-US" sz="2800" b="1" dirty="0" smtClean="0"/>
              <a:t>()</a:t>
            </a:r>
            <a:r>
              <a:rPr lang="en-US" sz="2800" dirty="0" smtClean="0"/>
              <a:t> – Resets mark counter</a:t>
            </a:r>
            <a:endParaRPr lang="en-US" sz="2800" b="1" dirty="0" smtClean="0"/>
          </a:p>
          <a:p>
            <a:pPr>
              <a:buFont typeface="Arial" pitchFamily="34" charset="0"/>
              <a:buChar char="•"/>
            </a:pPr>
            <a:r>
              <a:rPr lang="en-US" sz="2800" b="1" dirty="0" smtClean="0"/>
              <a:t> </a:t>
            </a:r>
            <a:r>
              <a:rPr lang="en-US" sz="2800" b="1" dirty="0" err="1" smtClean="0"/>
              <a:t>readMarkCounter</a:t>
            </a:r>
            <a:r>
              <a:rPr lang="en-US" sz="2800" b="1" dirty="0" smtClean="0"/>
              <a:t>()</a:t>
            </a:r>
            <a:r>
              <a:rPr lang="en-US" sz="2800" dirty="0" smtClean="0"/>
              <a:t> – Reads mark counter value</a:t>
            </a:r>
          </a:p>
        </p:txBody>
      </p:sp>
      <p:sp>
        <p:nvSpPr>
          <p:cNvPr id="7" name="TextBox 6"/>
          <p:cNvSpPr txBox="1"/>
          <p:nvPr/>
        </p:nvSpPr>
        <p:spPr>
          <a:xfrm>
            <a:off x="152400" y="685800"/>
            <a:ext cx="8991600" cy="1446550"/>
          </a:xfrm>
          <a:prstGeom prst="rect">
            <a:avLst/>
          </a:prstGeom>
          <a:noFill/>
        </p:spPr>
        <p:txBody>
          <a:bodyPr wrap="square" rtlCol="0">
            <a:spAutoFit/>
          </a:bodyPr>
          <a:lstStyle/>
          <a:p>
            <a:r>
              <a:rPr lang="en-US" sz="2800" dirty="0" smtClean="0">
                <a:solidFill>
                  <a:schemeClr val="accent2"/>
                </a:solidFill>
              </a:rPr>
              <a:t>Hardware Support</a:t>
            </a:r>
          </a:p>
          <a:p>
            <a:pPr>
              <a:buFont typeface="Arial" pitchFamily="34" charset="0"/>
              <a:buChar char="•"/>
            </a:pPr>
            <a:r>
              <a:rPr lang="en-US" sz="2000" dirty="0" smtClean="0"/>
              <a:t> Per-thread mark bits at granularity of cache lines</a:t>
            </a:r>
          </a:p>
          <a:p>
            <a:pPr>
              <a:buFont typeface="Arial" pitchFamily="34" charset="0"/>
              <a:buChar char="•"/>
            </a:pPr>
            <a:r>
              <a:rPr lang="en-US" sz="2000" dirty="0" smtClean="0"/>
              <a:t> New register (</a:t>
            </a:r>
            <a:r>
              <a:rPr lang="en-US" sz="2000" i="1" dirty="0" smtClean="0"/>
              <a:t>mark counter</a:t>
            </a:r>
            <a:r>
              <a:rPr lang="en-US" sz="2000" dirty="0" smtClean="0"/>
              <a:t>)</a:t>
            </a:r>
          </a:p>
          <a:p>
            <a:pPr>
              <a:buFont typeface="Arial" pitchFamily="34" charset="0"/>
              <a:buChar char="•"/>
            </a:pPr>
            <a:r>
              <a:rPr lang="en-US" sz="2000" dirty="0" smtClean="0"/>
              <a:t> Used to build fast filters to speed up read barriers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
        <p:nvSpPr>
          <p:cNvPr id="4" name="TextBox 3"/>
          <p:cNvSpPr txBox="1"/>
          <p:nvPr/>
        </p:nvSpPr>
        <p:spPr>
          <a:xfrm>
            <a:off x="381000" y="0"/>
            <a:ext cx="5378395" cy="584775"/>
          </a:xfrm>
          <a:prstGeom prst="rect">
            <a:avLst/>
          </a:prstGeom>
          <a:noFill/>
        </p:spPr>
        <p:txBody>
          <a:bodyPr wrap="none" rtlCol="0">
            <a:spAutoFit/>
          </a:bodyPr>
          <a:lstStyle/>
          <a:p>
            <a:r>
              <a:rPr lang="en-US" sz="3200" dirty="0" smtClean="0"/>
              <a:t>HASTM – Cache line transitions</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srcRect/>
          <a:stretch>
            <a:fillRect/>
          </a:stretch>
        </p:blipFill>
        <p:spPr bwMode="auto">
          <a:xfrm>
            <a:off x="609600" y="914400"/>
            <a:ext cx="7315200" cy="516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929474" cy="584775"/>
          </a:xfrm>
          <a:prstGeom prst="rect">
            <a:avLst/>
          </a:prstGeom>
          <a:noFill/>
        </p:spPr>
        <p:txBody>
          <a:bodyPr wrap="none" rtlCol="0">
            <a:spAutoFit/>
          </a:bodyPr>
          <a:lstStyle/>
          <a:p>
            <a:r>
              <a:rPr lang="en-US" sz="3200" dirty="0" err="1" smtClean="0"/>
              <a:t>McRT</a:t>
            </a:r>
            <a:r>
              <a:rPr lang="en-US" sz="3200" dirty="0" smtClean="0"/>
              <a:t>-STM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
        <p:nvSpPr>
          <p:cNvPr id="11" name="TextBox 10"/>
          <p:cNvSpPr txBox="1"/>
          <p:nvPr/>
        </p:nvSpPr>
        <p:spPr>
          <a:xfrm>
            <a:off x="152400" y="685800"/>
            <a:ext cx="8763000" cy="5693866"/>
          </a:xfrm>
          <a:prstGeom prst="rect">
            <a:avLst/>
          </a:prstGeom>
          <a:noFill/>
        </p:spPr>
        <p:txBody>
          <a:bodyPr wrap="square" rtlCol="0">
            <a:spAutoFit/>
          </a:bodyPr>
          <a:lstStyle/>
          <a:p>
            <a:r>
              <a:rPr lang="en-US" sz="4400" dirty="0" err="1" smtClean="0">
                <a:solidFill>
                  <a:schemeClr val="accent2"/>
                </a:solidFill>
              </a:rPr>
              <a:t>stmRd</a:t>
            </a:r>
            <a:r>
              <a:rPr lang="en-US" sz="4400" dirty="0" smtClean="0">
                <a:solidFill>
                  <a:schemeClr val="accent2"/>
                </a:solidFill>
              </a:rPr>
              <a:t> = </a:t>
            </a:r>
            <a:r>
              <a:rPr lang="en-US" sz="4400" dirty="0" err="1" smtClean="0">
                <a:solidFill>
                  <a:schemeClr val="accent2"/>
                </a:solidFill>
              </a:rPr>
              <a:t>stmRdBar</a:t>
            </a:r>
            <a:r>
              <a:rPr lang="en-US" sz="4400" dirty="0" smtClean="0">
                <a:solidFill>
                  <a:schemeClr val="accent2"/>
                </a:solidFill>
              </a:rPr>
              <a:t> + Rd</a:t>
            </a:r>
          </a:p>
          <a:p>
            <a:r>
              <a:rPr lang="en-US" sz="4000" dirty="0" err="1" smtClean="0"/>
              <a:t>stmRdBar</a:t>
            </a:r>
            <a:r>
              <a:rPr lang="en-US" sz="4000" dirty="0" smtClean="0"/>
              <a:t>(</a:t>
            </a:r>
            <a:r>
              <a:rPr lang="en-US" sz="4000" dirty="0" err="1" smtClean="0"/>
              <a:t>TxnRec</a:t>
            </a:r>
            <a:r>
              <a:rPr lang="en-US" sz="4000" dirty="0" smtClean="0"/>
              <a:t>* </a:t>
            </a:r>
            <a:r>
              <a:rPr lang="en-US" sz="4000" dirty="0" err="1" smtClean="0"/>
              <a:t>rec</a:t>
            </a:r>
            <a:r>
              <a:rPr lang="en-US" sz="4000" dirty="0" smtClean="0"/>
              <a:t>) {</a:t>
            </a:r>
          </a:p>
          <a:p>
            <a:r>
              <a:rPr lang="en-US" sz="4000" dirty="0" smtClean="0"/>
              <a:t>  void* </a:t>
            </a:r>
            <a:r>
              <a:rPr lang="en-US" sz="4000" dirty="0" err="1" smtClean="0"/>
              <a:t>recval</a:t>
            </a:r>
            <a:r>
              <a:rPr lang="en-US" sz="4000" dirty="0" smtClean="0"/>
              <a:t> = *</a:t>
            </a:r>
            <a:r>
              <a:rPr lang="en-US" sz="4000" dirty="0" err="1" smtClean="0"/>
              <a:t>rec</a:t>
            </a:r>
            <a:r>
              <a:rPr lang="en-US" sz="4000" dirty="0" smtClean="0"/>
              <a:t>;</a:t>
            </a:r>
          </a:p>
          <a:p>
            <a:r>
              <a:rPr lang="en-US" sz="4000" dirty="0" smtClean="0"/>
              <a:t>  void* </a:t>
            </a:r>
            <a:r>
              <a:rPr lang="en-US" sz="4000" dirty="0" err="1" smtClean="0"/>
              <a:t>txndesc</a:t>
            </a:r>
            <a:r>
              <a:rPr lang="en-US" sz="4000" dirty="0" smtClean="0"/>
              <a:t> = </a:t>
            </a:r>
            <a:r>
              <a:rPr lang="en-US" sz="4000" dirty="0" err="1" smtClean="0"/>
              <a:t>getTxnDesc</a:t>
            </a:r>
            <a:r>
              <a:rPr lang="en-US" sz="4000" dirty="0" smtClean="0"/>
              <a:t>();</a:t>
            </a:r>
          </a:p>
          <a:p>
            <a:r>
              <a:rPr lang="en-US" sz="4000" dirty="0" smtClean="0"/>
              <a:t>  if (</a:t>
            </a:r>
            <a:r>
              <a:rPr lang="en-US" sz="4000" dirty="0" err="1" smtClean="0"/>
              <a:t>recval</a:t>
            </a:r>
            <a:r>
              <a:rPr lang="en-US" sz="4000" dirty="0" smtClean="0"/>
              <a:t> == </a:t>
            </a:r>
            <a:r>
              <a:rPr lang="en-US" sz="4000" dirty="0" err="1" smtClean="0"/>
              <a:t>txndesc</a:t>
            </a:r>
            <a:r>
              <a:rPr lang="en-US" sz="4000" dirty="0" smtClean="0"/>
              <a:t>) return;</a:t>
            </a:r>
          </a:p>
          <a:p>
            <a:r>
              <a:rPr lang="en-US" sz="4000" dirty="0" smtClean="0"/>
              <a:t>  if (</a:t>
            </a:r>
            <a:r>
              <a:rPr lang="en-US" sz="4000" dirty="0" err="1" smtClean="0"/>
              <a:t>isVersion</a:t>
            </a:r>
            <a:r>
              <a:rPr lang="en-US" sz="4000" dirty="0" smtClean="0"/>
              <a:t>(</a:t>
            </a:r>
            <a:r>
              <a:rPr lang="en-US" sz="4000" dirty="0" err="1" smtClean="0"/>
              <a:t>recVal</a:t>
            </a:r>
            <a:r>
              <a:rPr lang="en-US" sz="4000" dirty="0" smtClean="0"/>
              <a:t>) == false)</a:t>
            </a:r>
          </a:p>
          <a:p>
            <a:r>
              <a:rPr lang="en-US" sz="4000" dirty="0" smtClean="0"/>
              <a:t>    </a:t>
            </a:r>
            <a:r>
              <a:rPr lang="en-US" sz="4000" dirty="0" err="1" smtClean="0"/>
              <a:t>recval</a:t>
            </a:r>
            <a:r>
              <a:rPr lang="en-US" sz="4000" dirty="0" smtClean="0"/>
              <a:t> = </a:t>
            </a:r>
            <a:r>
              <a:rPr lang="en-US" sz="4000" dirty="0" err="1" smtClean="0"/>
              <a:t>handleContention</a:t>
            </a:r>
            <a:r>
              <a:rPr lang="en-US" sz="4000" dirty="0" smtClean="0"/>
              <a:t>(</a:t>
            </a:r>
            <a:r>
              <a:rPr lang="en-US" sz="4000" dirty="0" err="1" smtClean="0"/>
              <a:t>rec</a:t>
            </a:r>
            <a:r>
              <a:rPr lang="en-US" sz="4000" dirty="0" smtClean="0"/>
              <a:t>);</a:t>
            </a:r>
          </a:p>
          <a:p>
            <a:r>
              <a:rPr lang="en-US" sz="4000" dirty="0" smtClean="0"/>
              <a:t>  </a:t>
            </a:r>
            <a:r>
              <a:rPr lang="en-US" sz="4000" dirty="0" err="1" smtClean="0"/>
              <a:t>logRead</a:t>
            </a:r>
            <a:r>
              <a:rPr lang="en-US" sz="4000" dirty="0" smtClean="0"/>
              <a:t>(</a:t>
            </a:r>
            <a:r>
              <a:rPr lang="en-US" sz="4000" dirty="0" err="1" smtClean="0"/>
              <a:t>rec,recval</a:t>
            </a:r>
            <a:r>
              <a:rPr lang="en-US" sz="4000" dirty="0" smtClean="0"/>
              <a:t>);</a:t>
            </a:r>
          </a:p>
          <a:p>
            <a:r>
              <a:rPr lang="en-US" sz="4000" dirty="0" smtClean="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929474" cy="584775"/>
          </a:xfrm>
          <a:prstGeom prst="rect">
            <a:avLst/>
          </a:prstGeom>
          <a:noFill/>
        </p:spPr>
        <p:txBody>
          <a:bodyPr wrap="none" rtlCol="0">
            <a:spAutoFit/>
          </a:bodyPr>
          <a:lstStyle/>
          <a:p>
            <a:r>
              <a:rPr lang="en-US" sz="3200" dirty="0" err="1" smtClean="0"/>
              <a:t>McRT</a:t>
            </a:r>
            <a:r>
              <a:rPr lang="en-US" sz="3200" dirty="0" smtClean="0"/>
              <a:t>-STM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
        <p:nvSpPr>
          <p:cNvPr id="8" name="TextBox 7"/>
          <p:cNvSpPr txBox="1"/>
          <p:nvPr/>
        </p:nvSpPr>
        <p:spPr>
          <a:xfrm>
            <a:off x="152400" y="762000"/>
            <a:ext cx="8763000" cy="5509200"/>
          </a:xfrm>
          <a:prstGeom prst="rect">
            <a:avLst/>
          </a:prstGeom>
          <a:noFill/>
        </p:spPr>
        <p:txBody>
          <a:bodyPr wrap="square" rtlCol="0">
            <a:spAutoFit/>
          </a:bodyPr>
          <a:lstStyle/>
          <a:p>
            <a:r>
              <a:rPr lang="en-US" sz="3200" dirty="0" err="1" smtClean="0">
                <a:solidFill>
                  <a:schemeClr val="accent2"/>
                </a:solidFill>
              </a:rPr>
              <a:t>stmWr</a:t>
            </a:r>
            <a:r>
              <a:rPr lang="en-US" sz="3200" dirty="0" smtClean="0">
                <a:solidFill>
                  <a:schemeClr val="accent2"/>
                </a:solidFill>
              </a:rPr>
              <a:t> = </a:t>
            </a:r>
            <a:r>
              <a:rPr lang="en-US" sz="3200" dirty="0" err="1" smtClean="0">
                <a:solidFill>
                  <a:schemeClr val="accent2"/>
                </a:solidFill>
              </a:rPr>
              <a:t>stmWrBar</a:t>
            </a:r>
            <a:r>
              <a:rPr lang="en-US" sz="3200" dirty="0" smtClean="0">
                <a:solidFill>
                  <a:schemeClr val="accent2"/>
                </a:solidFill>
              </a:rPr>
              <a:t> + </a:t>
            </a:r>
            <a:r>
              <a:rPr lang="en-US" sz="3200" dirty="0" err="1" smtClean="0">
                <a:solidFill>
                  <a:schemeClr val="accent2"/>
                </a:solidFill>
              </a:rPr>
              <a:t>LogOldValue</a:t>
            </a:r>
            <a:r>
              <a:rPr lang="en-US" sz="3200" dirty="0" smtClean="0">
                <a:solidFill>
                  <a:schemeClr val="accent2"/>
                </a:solidFill>
              </a:rPr>
              <a:t> + </a:t>
            </a:r>
            <a:r>
              <a:rPr lang="en-US" sz="3200" dirty="0" err="1" smtClean="0">
                <a:solidFill>
                  <a:schemeClr val="accent2"/>
                </a:solidFill>
              </a:rPr>
              <a:t>Wr</a:t>
            </a:r>
            <a:endParaRPr lang="en-US" sz="3200" dirty="0" smtClean="0">
              <a:solidFill>
                <a:schemeClr val="accent2"/>
              </a:solidFill>
            </a:endParaRPr>
          </a:p>
          <a:p>
            <a:r>
              <a:rPr lang="en-US" sz="3200" dirty="0" err="1" smtClean="0"/>
              <a:t>stmWrBar</a:t>
            </a:r>
            <a:r>
              <a:rPr lang="en-US" sz="3200" dirty="0" smtClean="0"/>
              <a:t>(</a:t>
            </a:r>
            <a:r>
              <a:rPr lang="en-US" sz="3200" dirty="0" err="1" smtClean="0"/>
              <a:t>TxnRec</a:t>
            </a:r>
            <a:r>
              <a:rPr lang="en-US" sz="3200" dirty="0" smtClean="0"/>
              <a:t>* </a:t>
            </a:r>
            <a:r>
              <a:rPr lang="en-US" sz="3200" dirty="0" err="1" smtClean="0"/>
              <a:t>rec</a:t>
            </a:r>
            <a:r>
              <a:rPr lang="en-US" sz="3200" dirty="0" smtClean="0"/>
              <a:t>) {</a:t>
            </a:r>
          </a:p>
          <a:p>
            <a:r>
              <a:rPr lang="en-US" sz="3200" dirty="0" smtClean="0"/>
              <a:t>  void* </a:t>
            </a:r>
            <a:r>
              <a:rPr lang="en-US" sz="3200" dirty="0" err="1" smtClean="0"/>
              <a:t>recval</a:t>
            </a:r>
            <a:r>
              <a:rPr lang="en-US" sz="3200" dirty="0" smtClean="0"/>
              <a:t> = *</a:t>
            </a:r>
            <a:r>
              <a:rPr lang="en-US" sz="3200" dirty="0" err="1" smtClean="0"/>
              <a:t>rec</a:t>
            </a:r>
            <a:r>
              <a:rPr lang="en-US" sz="3200" dirty="0" smtClean="0"/>
              <a:t>;</a:t>
            </a:r>
          </a:p>
          <a:p>
            <a:r>
              <a:rPr lang="en-US" sz="3200" dirty="0" smtClean="0"/>
              <a:t>  void* </a:t>
            </a:r>
            <a:r>
              <a:rPr lang="en-US" sz="3200" dirty="0" err="1" smtClean="0"/>
              <a:t>txndesc</a:t>
            </a:r>
            <a:r>
              <a:rPr lang="en-US" sz="3200" dirty="0" smtClean="0"/>
              <a:t> = </a:t>
            </a:r>
            <a:r>
              <a:rPr lang="en-US" sz="3200" dirty="0" err="1" smtClean="0"/>
              <a:t>getTxnDesc</a:t>
            </a:r>
            <a:r>
              <a:rPr lang="en-US" sz="3200" dirty="0" smtClean="0"/>
              <a:t>();</a:t>
            </a:r>
          </a:p>
          <a:p>
            <a:r>
              <a:rPr lang="en-US" sz="3200" dirty="0" smtClean="0"/>
              <a:t>  </a:t>
            </a:r>
            <a:r>
              <a:rPr lang="en-US" sz="3200" dirty="0" err="1" smtClean="0"/>
              <a:t>i</a:t>
            </a:r>
            <a:r>
              <a:rPr lang="en-US" sz="3200" dirty="0" smtClean="0"/>
              <a:t> f (</a:t>
            </a:r>
            <a:r>
              <a:rPr lang="en-US" sz="3200" dirty="0" err="1" smtClean="0"/>
              <a:t>recval</a:t>
            </a:r>
            <a:r>
              <a:rPr lang="en-US" sz="3200" dirty="0" smtClean="0"/>
              <a:t> == </a:t>
            </a:r>
            <a:r>
              <a:rPr lang="en-US" sz="3200" dirty="0" err="1" smtClean="0"/>
              <a:t>txndesc</a:t>
            </a:r>
            <a:r>
              <a:rPr lang="en-US" sz="3200" dirty="0" smtClean="0"/>
              <a:t>) return;</a:t>
            </a:r>
          </a:p>
          <a:p>
            <a:r>
              <a:rPr lang="en-US" sz="3200" dirty="0" smtClean="0"/>
              <a:t>  if (</a:t>
            </a:r>
            <a:r>
              <a:rPr lang="en-US" sz="3200" dirty="0" err="1" smtClean="0"/>
              <a:t>isVersion</a:t>
            </a:r>
            <a:r>
              <a:rPr lang="en-US" sz="3200" dirty="0" smtClean="0"/>
              <a:t>(</a:t>
            </a:r>
            <a:r>
              <a:rPr lang="en-US" sz="3200" dirty="0" err="1" smtClean="0"/>
              <a:t>recVal</a:t>
            </a:r>
            <a:r>
              <a:rPr lang="en-US" sz="3200" dirty="0" smtClean="0"/>
              <a:t>) == false)</a:t>
            </a:r>
          </a:p>
          <a:p>
            <a:r>
              <a:rPr lang="en-US" sz="3200" dirty="0" smtClean="0"/>
              <a:t>    </a:t>
            </a:r>
            <a:r>
              <a:rPr lang="en-US" sz="3200" dirty="0" err="1" smtClean="0"/>
              <a:t>recval</a:t>
            </a:r>
            <a:r>
              <a:rPr lang="en-US" sz="3200" dirty="0" smtClean="0"/>
              <a:t> = </a:t>
            </a:r>
            <a:r>
              <a:rPr lang="en-US" sz="3200" dirty="0" err="1" smtClean="0"/>
              <a:t>handleContention</a:t>
            </a:r>
            <a:r>
              <a:rPr lang="en-US" sz="3200" dirty="0" smtClean="0"/>
              <a:t>(</a:t>
            </a:r>
            <a:r>
              <a:rPr lang="en-US" sz="3200" dirty="0" err="1" smtClean="0"/>
              <a:t>rec</a:t>
            </a:r>
            <a:r>
              <a:rPr lang="en-US" sz="3200" dirty="0" smtClean="0"/>
              <a:t>);</a:t>
            </a:r>
          </a:p>
          <a:p>
            <a:r>
              <a:rPr lang="en-US" sz="3200" dirty="0" smtClean="0"/>
              <a:t>  while (CAS(</a:t>
            </a:r>
            <a:r>
              <a:rPr lang="en-US" sz="3200" dirty="0" err="1" smtClean="0"/>
              <a:t>rec,recval,txndesc</a:t>
            </a:r>
            <a:r>
              <a:rPr lang="en-US" sz="3200" dirty="0" smtClean="0"/>
              <a:t>) == false)</a:t>
            </a:r>
          </a:p>
          <a:p>
            <a:r>
              <a:rPr lang="en-US" sz="3200" dirty="0" smtClean="0"/>
              <a:t>    </a:t>
            </a:r>
            <a:r>
              <a:rPr lang="en-US" sz="3200" dirty="0" err="1" smtClean="0"/>
              <a:t>recval</a:t>
            </a:r>
            <a:r>
              <a:rPr lang="en-US" sz="3200" dirty="0" smtClean="0"/>
              <a:t> = </a:t>
            </a:r>
            <a:r>
              <a:rPr lang="en-US" sz="3200" dirty="0" err="1" smtClean="0"/>
              <a:t>handleContention</a:t>
            </a:r>
            <a:r>
              <a:rPr lang="en-US" sz="3200" dirty="0" smtClean="0"/>
              <a:t>(</a:t>
            </a:r>
            <a:r>
              <a:rPr lang="en-US" sz="3200" dirty="0" err="1" smtClean="0"/>
              <a:t>rec</a:t>
            </a:r>
            <a:r>
              <a:rPr lang="en-US" sz="3200" dirty="0" smtClean="0"/>
              <a:t>);</a:t>
            </a:r>
          </a:p>
          <a:p>
            <a:r>
              <a:rPr lang="en-US" sz="3200" dirty="0" smtClean="0"/>
              <a:t>  </a:t>
            </a:r>
            <a:r>
              <a:rPr lang="en-US" sz="3200" dirty="0" err="1" smtClean="0"/>
              <a:t>logWrite</a:t>
            </a:r>
            <a:r>
              <a:rPr lang="en-US" sz="3200" dirty="0" smtClean="0"/>
              <a:t>(</a:t>
            </a:r>
            <a:r>
              <a:rPr lang="en-US" sz="3200" dirty="0" err="1" smtClean="0"/>
              <a:t>rec,recval</a:t>
            </a:r>
            <a:r>
              <a:rPr lang="en-US" sz="3200" dirty="0" smtClean="0"/>
              <a:t>);</a:t>
            </a:r>
          </a:p>
          <a:p>
            <a:r>
              <a:rPr lang="en-US" sz="3200" dirty="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929474" cy="584775"/>
          </a:xfrm>
          <a:prstGeom prst="rect">
            <a:avLst/>
          </a:prstGeom>
          <a:noFill/>
        </p:spPr>
        <p:txBody>
          <a:bodyPr wrap="none" rtlCol="0">
            <a:spAutoFit/>
          </a:bodyPr>
          <a:lstStyle/>
          <a:p>
            <a:r>
              <a:rPr lang="en-US" sz="3200" dirty="0" err="1" smtClean="0"/>
              <a:t>McRT</a:t>
            </a:r>
            <a:r>
              <a:rPr lang="en-US" sz="3200" dirty="0" smtClean="0"/>
              <a:t>-STM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
        <p:nvSpPr>
          <p:cNvPr id="7" name="TextBox 6"/>
          <p:cNvSpPr txBox="1"/>
          <p:nvPr/>
        </p:nvSpPr>
        <p:spPr>
          <a:xfrm>
            <a:off x="914400" y="685800"/>
            <a:ext cx="4495800" cy="1015663"/>
          </a:xfrm>
          <a:prstGeom prst="rect">
            <a:avLst/>
          </a:prstGeom>
          <a:noFill/>
          <a:ln>
            <a:solidFill>
              <a:schemeClr val="tx1"/>
            </a:solidFill>
          </a:ln>
        </p:spPr>
        <p:txBody>
          <a:bodyPr wrap="square" rtlCol="0">
            <a:spAutoFit/>
          </a:bodyPr>
          <a:lstStyle/>
          <a:p>
            <a:r>
              <a:rPr lang="en-US" sz="2000" dirty="0" err="1" smtClean="0"/>
              <a:t>mov</a:t>
            </a:r>
            <a:r>
              <a:rPr lang="en-US" sz="2000" dirty="0" smtClean="0"/>
              <a:t> </a:t>
            </a:r>
            <a:r>
              <a:rPr lang="en-US" sz="2000" dirty="0" err="1" smtClean="0"/>
              <a:t>eax</a:t>
            </a:r>
            <a:r>
              <a:rPr lang="en-US" sz="2000" dirty="0" smtClean="0"/>
              <a:t>, [</a:t>
            </a:r>
            <a:r>
              <a:rPr lang="en-US" sz="2000" dirty="0" err="1" smtClean="0"/>
              <a:t>rec</a:t>
            </a:r>
            <a:r>
              <a:rPr lang="en-US" sz="2000" dirty="0" smtClean="0"/>
              <a:t>] /* load </a:t>
            </a:r>
            <a:r>
              <a:rPr lang="en-US" sz="2000" dirty="0" err="1" smtClean="0"/>
              <a:t>TxRec</a:t>
            </a:r>
            <a:r>
              <a:rPr lang="en-US" sz="2000" dirty="0" smtClean="0"/>
              <a:t> */</a:t>
            </a:r>
          </a:p>
          <a:p>
            <a:r>
              <a:rPr lang="en-US" sz="2000" dirty="0" err="1" smtClean="0"/>
              <a:t>cmp</a:t>
            </a:r>
            <a:r>
              <a:rPr lang="en-US" sz="2000" dirty="0" smtClean="0"/>
              <a:t> </a:t>
            </a:r>
            <a:r>
              <a:rPr lang="en-US" sz="2000" dirty="0" err="1" smtClean="0"/>
              <a:t>eax</a:t>
            </a:r>
            <a:r>
              <a:rPr lang="en-US" sz="2000" dirty="0" smtClean="0"/>
              <a:t>, </a:t>
            </a:r>
            <a:r>
              <a:rPr lang="en-US" sz="2000" dirty="0" err="1" smtClean="0"/>
              <a:t>txndesc</a:t>
            </a:r>
            <a:r>
              <a:rPr lang="en-US" sz="2000" dirty="0" smtClean="0"/>
              <a:t> /* do I own exclusive */</a:t>
            </a:r>
          </a:p>
          <a:p>
            <a:r>
              <a:rPr lang="en-US" sz="2000" dirty="0" err="1" smtClean="0"/>
              <a:t>jeq</a:t>
            </a:r>
            <a:r>
              <a:rPr lang="en-US" sz="2000" dirty="0" smtClean="0"/>
              <a:t> done</a:t>
            </a:r>
          </a:p>
        </p:txBody>
      </p:sp>
      <p:sp>
        <p:nvSpPr>
          <p:cNvPr id="8" name="TextBox 7"/>
          <p:cNvSpPr txBox="1"/>
          <p:nvPr/>
        </p:nvSpPr>
        <p:spPr>
          <a:xfrm>
            <a:off x="762000" y="1905000"/>
            <a:ext cx="4800600" cy="707886"/>
          </a:xfrm>
          <a:prstGeom prst="rect">
            <a:avLst/>
          </a:prstGeom>
          <a:noFill/>
          <a:ln>
            <a:solidFill>
              <a:schemeClr val="tx1"/>
            </a:solidFill>
          </a:ln>
        </p:spPr>
        <p:txBody>
          <a:bodyPr wrap="square" rtlCol="0">
            <a:spAutoFit/>
          </a:bodyPr>
          <a:lstStyle/>
          <a:p>
            <a:r>
              <a:rPr lang="en-US" sz="2000" dirty="0" smtClean="0"/>
              <a:t>test </a:t>
            </a:r>
            <a:r>
              <a:rPr lang="en-US" sz="2000" dirty="0" err="1" smtClean="0"/>
              <a:t>eax</a:t>
            </a:r>
            <a:r>
              <a:rPr lang="en-US" sz="2000" dirty="0" smtClean="0"/>
              <a:t>, #</a:t>
            </a:r>
            <a:r>
              <a:rPr lang="en-US" sz="2000" dirty="0" err="1" smtClean="0"/>
              <a:t>versionmask</a:t>
            </a:r>
            <a:r>
              <a:rPr lang="en-US" sz="2000" dirty="0" smtClean="0"/>
              <a:t> /* is a version no. */</a:t>
            </a:r>
          </a:p>
          <a:p>
            <a:r>
              <a:rPr lang="en-US" sz="2000" dirty="0" err="1" smtClean="0"/>
              <a:t>jz</a:t>
            </a:r>
            <a:r>
              <a:rPr lang="en-US" sz="2000" dirty="0" smtClean="0"/>
              <a:t> contention </a:t>
            </a:r>
          </a:p>
        </p:txBody>
      </p:sp>
      <p:sp>
        <p:nvSpPr>
          <p:cNvPr id="9" name="TextBox 8"/>
          <p:cNvSpPr txBox="1"/>
          <p:nvPr/>
        </p:nvSpPr>
        <p:spPr>
          <a:xfrm>
            <a:off x="762000" y="2895600"/>
            <a:ext cx="4800600" cy="1015663"/>
          </a:xfrm>
          <a:prstGeom prst="rect">
            <a:avLst/>
          </a:prstGeom>
          <a:noFill/>
          <a:ln>
            <a:solidFill>
              <a:schemeClr val="tx1"/>
            </a:solidFill>
          </a:ln>
        </p:spPr>
        <p:txBody>
          <a:bodyPr wrap="square" rtlCol="0">
            <a:spAutoFit/>
          </a:bodyPr>
          <a:lstStyle/>
          <a:p>
            <a:r>
              <a:rPr lang="en-US" sz="2000" dirty="0" err="1" smtClean="0"/>
              <a:t>mov</a:t>
            </a:r>
            <a:r>
              <a:rPr lang="en-US" sz="2000" dirty="0" smtClean="0"/>
              <a:t> </a:t>
            </a:r>
            <a:r>
              <a:rPr lang="en-US" sz="2000" dirty="0" err="1" smtClean="0"/>
              <a:t>ecx</a:t>
            </a:r>
            <a:r>
              <a:rPr lang="en-US" sz="2000" dirty="0" smtClean="0"/>
              <a:t>, [</a:t>
            </a:r>
            <a:r>
              <a:rPr lang="en-US" sz="2000" dirty="0" err="1" smtClean="0"/>
              <a:t>txndesc</a:t>
            </a:r>
            <a:r>
              <a:rPr lang="en-US" sz="2000" dirty="0" smtClean="0"/>
              <a:t> + </a:t>
            </a:r>
            <a:r>
              <a:rPr lang="en-US" sz="2000" dirty="0" err="1" smtClean="0"/>
              <a:t>rdsetlog</a:t>
            </a:r>
            <a:r>
              <a:rPr lang="en-US" sz="2000" dirty="0" smtClean="0"/>
              <a:t>] /*get log </a:t>
            </a:r>
            <a:r>
              <a:rPr lang="en-US" sz="2000" dirty="0" err="1" smtClean="0"/>
              <a:t>ptr</a:t>
            </a:r>
            <a:r>
              <a:rPr lang="en-US" sz="2000" dirty="0" smtClean="0"/>
              <a:t>*/</a:t>
            </a:r>
          </a:p>
          <a:p>
            <a:r>
              <a:rPr lang="en-US" sz="2000" dirty="0" smtClean="0"/>
              <a:t>test </a:t>
            </a:r>
            <a:r>
              <a:rPr lang="en-US" sz="2000" dirty="0" err="1" smtClean="0"/>
              <a:t>ecx</a:t>
            </a:r>
            <a:r>
              <a:rPr lang="en-US" sz="2000" dirty="0" smtClean="0"/>
              <a:t>, #</a:t>
            </a:r>
            <a:r>
              <a:rPr lang="en-US" sz="2000" dirty="0" err="1" smtClean="0"/>
              <a:t>overflowmask</a:t>
            </a:r>
            <a:endParaRPr lang="en-US" sz="2000" dirty="0" smtClean="0"/>
          </a:p>
          <a:p>
            <a:r>
              <a:rPr lang="en-US" sz="2000" dirty="0" err="1" smtClean="0"/>
              <a:t>jz</a:t>
            </a:r>
            <a:r>
              <a:rPr lang="en-US" sz="2000" dirty="0" smtClean="0"/>
              <a:t> overflow</a:t>
            </a:r>
          </a:p>
        </p:txBody>
      </p:sp>
      <p:sp>
        <p:nvSpPr>
          <p:cNvPr id="10" name="TextBox 9"/>
          <p:cNvSpPr txBox="1"/>
          <p:nvPr/>
        </p:nvSpPr>
        <p:spPr>
          <a:xfrm>
            <a:off x="1409700" y="4191000"/>
            <a:ext cx="3505200" cy="1323439"/>
          </a:xfrm>
          <a:prstGeom prst="rect">
            <a:avLst/>
          </a:prstGeom>
          <a:noFill/>
          <a:ln>
            <a:solidFill>
              <a:schemeClr val="tx1"/>
            </a:solidFill>
          </a:ln>
        </p:spPr>
        <p:txBody>
          <a:bodyPr wrap="square" rtlCol="0">
            <a:spAutoFit/>
          </a:bodyPr>
          <a:lstStyle/>
          <a:p>
            <a:r>
              <a:rPr lang="en-US" sz="2000" dirty="0" smtClean="0"/>
              <a:t>add </a:t>
            </a:r>
            <a:r>
              <a:rPr lang="en-US" sz="2000" dirty="0" err="1" smtClean="0"/>
              <a:t>ecx</a:t>
            </a:r>
            <a:r>
              <a:rPr lang="en-US" sz="2000" dirty="0" smtClean="0"/>
              <a:t>, 8 /*inc log </a:t>
            </a:r>
            <a:r>
              <a:rPr lang="en-US" sz="2000" dirty="0" err="1" smtClean="0"/>
              <a:t>ptr</a:t>
            </a:r>
            <a:r>
              <a:rPr lang="en-US" sz="2000" dirty="0" smtClean="0"/>
              <a:t>*/</a:t>
            </a:r>
          </a:p>
          <a:p>
            <a:r>
              <a:rPr lang="en-US" sz="2000" dirty="0" err="1" smtClean="0"/>
              <a:t>mov</a:t>
            </a:r>
            <a:r>
              <a:rPr lang="en-US" sz="2000" dirty="0" smtClean="0"/>
              <a:t> [</a:t>
            </a:r>
            <a:r>
              <a:rPr lang="en-US" sz="2000" dirty="0" err="1" smtClean="0"/>
              <a:t>txndesc</a:t>
            </a:r>
            <a:r>
              <a:rPr lang="en-US" sz="2000" dirty="0" smtClean="0"/>
              <a:t> + </a:t>
            </a:r>
            <a:r>
              <a:rPr lang="en-US" sz="2000" dirty="0" err="1" smtClean="0"/>
              <a:t>rdsetlog</a:t>
            </a:r>
            <a:r>
              <a:rPr lang="en-US" sz="2000" dirty="0" smtClean="0"/>
              <a:t>], </a:t>
            </a:r>
            <a:r>
              <a:rPr lang="en-US" sz="2000" dirty="0" err="1" smtClean="0"/>
              <a:t>ecx</a:t>
            </a:r>
            <a:endParaRPr lang="en-US" sz="2000" dirty="0" smtClean="0"/>
          </a:p>
          <a:p>
            <a:r>
              <a:rPr lang="en-US" sz="2000" dirty="0" err="1" smtClean="0"/>
              <a:t>mov</a:t>
            </a:r>
            <a:r>
              <a:rPr lang="en-US" sz="2000" dirty="0" smtClean="0"/>
              <a:t> [</a:t>
            </a:r>
            <a:r>
              <a:rPr lang="en-US" sz="2000" dirty="0" err="1" smtClean="0"/>
              <a:t>ecx</a:t>
            </a:r>
            <a:r>
              <a:rPr lang="en-US" sz="2000" dirty="0" smtClean="0"/>
              <a:t> – 8], </a:t>
            </a:r>
            <a:r>
              <a:rPr lang="en-US" sz="2000" dirty="0" err="1" smtClean="0"/>
              <a:t>rec</a:t>
            </a:r>
            <a:r>
              <a:rPr lang="en-US" sz="2000" dirty="0" smtClean="0"/>
              <a:t> /* logging */</a:t>
            </a:r>
          </a:p>
          <a:p>
            <a:r>
              <a:rPr lang="en-US" sz="2000" dirty="0" err="1" smtClean="0"/>
              <a:t>mov</a:t>
            </a:r>
            <a:r>
              <a:rPr lang="en-US" sz="2000" dirty="0" smtClean="0"/>
              <a:t> [</a:t>
            </a:r>
            <a:r>
              <a:rPr lang="en-US" sz="2000" dirty="0" err="1" smtClean="0"/>
              <a:t>ecx</a:t>
            </a:r>
            <a:r>
              <a:rPr lang="en-US" sz="2000" dirty="0" smtClean="0"/>
              <a:t> – 4], </a:t>
            </a:r>
            <a:r>
              <a:rPr lang="en-US" sz="2000" dirty="0" err="1" smtClean="0"/>
              <a:t>eax</a:t>
            </a:r>
            <a:r>
              <a:rPr lang="en-US" sz="2000" dirty="0" smtClean="0"/>
              <a:t> /* logging */</a:t>
            </a:r>
          </a:p>
        </p:txBody>
      </p:sp>
      <p:sp>
        <p:nvSpPr>
          <p:cNvPr id="12" name="TextBox 11"/>
          <p:cNvSpPr txBox="1"/>
          <p:nvPr/>
        </p:nvSpPr>
        <p:spPr>
          <a:xfrm>
            <a:off x="2743200" y="5730920"/>
            <a:ext cx="838200" cy="707886"/>
          </a:xfrm>
          <a:prstGeom prst="rect">
            <a:avLst/>
          </a:prstGeom>
          <a:noFill/>
          <a:ln>
            <a:solidFill>
              <a:schemeClr val="tx1"/>
            </a:solidFill>
          </a:ln>
        </p:spPr>
        <p:txBody>
          <a:bodyPr wrap="square" rtlCol="0">
            <a:spAutoFit/>
          </a:bodyPr>
          <a:lstStyle/>
          <a:p>
            <a:r>
              <a:rPr lang="en-US" sz="2000" dirty="0" smtClean="0"/>
              <a:t>done:</a:t>
            </a:r>
          </a:p>
          <a:p>
            <a:r>
              <a:rPr lang="en-US" sz="2000" dirty="0" smtClean="0"/>
              <a:t>…</a:t>
            </a:r>
          </a:p>
        </p:txBody>
      </p:sp>
      <p:sp>
        <p:nvSpPr>
          <p:cNvPr id="13" name="Rectangle 12"/>
          <p:cNvSpPr/>
          <p:nvPr/>
        </p:nvSpPr>
        <p:spPr>
          <a:xfrm>
            <a:off x="4469580" y="-37727"/>
            <a:ext cx="4091569" cy="584775"/>
          </a:xfrm>
          <a:prstGeom prst="rect">
            <a:avLst/>
          </a:prstGeom>
        </p:spPr>
        <p:txBody>
          <a:bodyPr wrap="none">
            <a:spAutoFit/>
          </a:bodyPr>
          <a:lstStyle/>
          <a:p>
            <a:r>
              <a:rPr lang="en-US" sz="3200" dirty="0" err="1" smtClean="0">
                <a:solidFill>
                  <a:schemeClr val="accent2"/>
                </a:solidFill>
              </a:rPr>
              <a:t>stmRd</a:t>
            </a:r>
            <a:r>
              <a:rPr lang="en-US" sz="3200" dirty="0" smtClean="0">
                <a:solidFill>
                  <a:schemeClr val="accent2"/>
                </a:solidFill>
              </a:rPr>
              <a:t> = </a:t>
            </a:r>
            <a:r>
              <a:rPr lang="en-US" sz="3200" dirty="0" err="1" smtClean="0">
                <a:solidFill>
                  <a:schemeClr val="accent2"/>
                </a:solidFill>
              </a:rPr>
              <a:t>stmRdBar</a:t>
            </a:r>
            <a:r>
              <a:rPr lang="en-US" sz="3200" dirty="0" smtClean="0">
                <a:solidFill>
                  <a:schemeClr val="accent2"/>
                </a:solidFill>
              </a:rPr>
              <a:t> + Rd</a:t>
            </a:r>
          </a:p>
        </p:txBody>
      </p:sp>
      <p:cxnSp>
        <p:nvCxnSpPr>
          <p:cNvPr id="15" name="Straight Arrow Connector 14"/>
          <p:cNvCxnSpPr>
            <a:stCxn id="7" idx="2"/>
            <a:endCxn id="8" idx="0"/>
          </p:cNvCxnSpPr>
          <p:nvPr/>
        </p:nvCxnSpPr>
        <p:spPr>
          <a:xfrm rot="5400000">
            <a:off x="3060532" y="1803231"/>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085778" y="2752093"/>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084189" y="4063375"/>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084189" y="5622631"/>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7" idx="1"/>
            <a:endCxn id="12" idx="1"/>
          </p:cNvCxnSpPr>
          <p:nvPr/>
        </p:nvCxnSpPr>
        <p:spPr>
          <a:xfrm rot="10800000" flipH="1" flipV="1">
            <a:off x="914400" y="1193631"/>
            <a:ext cx="1828800" cy="4891231"/>
          </a:xfrm>
          <a:prstGeom prst="curvedConnector3">
            <a:avLst>
              <a:gd name="adj1" fmla="val -27425"/>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62600" y="2514600"/>
            <a:ext cx="1066800"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76248" y="3808412"/>
            <a:ext cx="1066800"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057400"/>
            <a:ext cx="2514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Manage Contention</a:t>
            </a:r>
            <a:endParaRPr lang="en-US" sz="2400" dirty="0">
              <a:solidFill>
                <a:schemeClr val="tx1"/>
              </a:solidFill>
            </a:endParaRPr>
          </a:p>
        </p:txBody>
      </p:sp>
      <p:sp>
        <p:nvSpPr>
          <p:cNvPr id="27" name="Oval 26"/>
          <p:cNvSpPr/>
          <p:nvPr/>
        </p:nvSpPr>
        <p:spPr>
          <a:xfrm>
            <a:off x="6629400" y="3352800"/>
            <a:ext cx="2514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Manage Overflow</a:t>
            </a:r>
            <a:endParaRPr lang="en-US" sz="2400" dirty="0">
              <a:solidFill>
                <a:schemeClr val="tx1"/>
              </a:solidFill>
            </a:endParaRPr>
          </a:p>
        </p:txBody>
      </p:sp>
      <p:cxnSp>
        <p:nvCxnSpPr>
          <p:cNvPr id="28" name="Straight Arrow Connector 27"/>
          <p:cNvCxnSpPr/>
          <p:nvPr/>
        </p:nvCxnSpPr>
        <p:spPr>
          <a:xfrm rot="5400000">
            <a:off x="5980114" y="5218907"/>
            <a:ext cx="38099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982496" y="5828507"/>
            <a:ext cx="380997"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5601" y="4953000"/>
            <a:ext cx="1314399" cy="461665"/>
          </a:xfrm>
          <a:prstGeom prst="rect">
            <a:avLst/>
          </a:prstGeom>
          <a:noFill/>
        </p:spPr>
        <p:txBody>
          <a:bodyPr wrap="none" rtlCol="0">
            <a:spAutoFit/>
          </a:bodyPr>
          <a:lstStyle/>
          <a:p>
            <a:r>
              <a:rPr lang="en-US" sz="2400" dirty="0" smtClean="0"/>
              <a:t>Fast Path</a:t>
            </a:r>
            <a:endParaRPr lang="en-US" sz="2400" dirty="0"/>
          </a:p>
        </p:txBody>
      </p:sp>
      <p:sp>
        <p:nvSpPr>
          <p:cNvPr id="32" name="TextBox 31"/>
          <p:cNvSpPr txBox="1"/>
          <p:nvPr/>
        </p:nvSpPr>
        <p:spPr>
          <a:xfrm>
            <a:off x="6305601" y="5558135"/>
            <a:ext cx="1406667" cy="461665"/>
          </a:xfrm>
          <a:prstGeom prst="rect">
            <a:avLst/>
          </a:prstGeom>
          <a:noFill/>
        </p:spPr>
        <p:txBody>
          <a:bodyPr wrap="none" rtlCol="0">
            <a:spAutoFit/>
          </a:bodyPr>
          <a:lstStyle/>
          <a:p>
            <a:r>
              <a:rPr lang="en-US" sz="2400" dirty="0" smtClean="0"/>
              <a:t>Slow Path</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354829" cy="584775"/>
          </a:xfrm>
          <a:prstGeom prst="rect">
            <a:avLst/>
          </a:prstGeom>
          <a:noFill/>
        </p:spPr>
        <p:txBody>
          <a:bodyPr wrap="none" rtlCol="0">
            <a:spAutoFit/>
          </a:bodyPr>
          <a:lstStyle/>
          <a:p>
            <a:r>
              <a:rPr lang="en-US" sz="3200" dirty="0" smtClean="0"/>
              <a:t>HASTM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
        <p:nvSpPr>
          <p:cNvPr id="7" name="TextBox 6"/>
          <p:cNvSpPr txBox="1"/>
          <p:nvPr/>
        </p:nvSpPr>
        <p:spPr>
          <a:xfrm>
            <a:off x="533400" y="685800"/>
            <a:ext cx="5257800" cy="707886"/>
          </a:xfrm>
          <a:prstGeom prst="rect">
            <a:avLst/>
          </a:prstGeom>
          <a:noFill/>
          <a:ln>
            <a:solidFill>
              <a:schemeClr val="tx1"/>
            </a:solidFill>
          </a:ln>
        </p:spPr>
        <p:txBody>
          <a:bodyPr wrap="square" rtlCol="0">
            <a:spAutoFit/>
          </a:bodyPr>
          <a:lstStyle/>
          <a:p>
            <a:r>
              <a:rPr lang="en-US" sz="2000" b="1" i="1" dirty="0" err="1" smtClean="0"/>
              <a:t>loadTestMark</a:t>
            </a:r>
            <a:r>
              <a:rPr lang="en-US" sz="2000" b="1" i="1" dirty="0" smtClean="0"/>
              <a:t> </a:t>
            </a:r>
            <a:r>
              <a:rPr lang="en-US" sz="2000" b="1" i="1" dirty="0" err="1" smtClean="0"/>
              <a:t>eax</a:t>
            </a:r>
            <a:r>
              <a:rPr lang="en-US" sz="2000" b="1" i="1" dirty="0" smtClean="0"/>
              <a:t>, [</a:t>
            </a:r>
            <a:r>
              <a:rPr lang="en-US" sz="2000" b="1" i="1" dirty="0" err="1" smtClean="0"/>
              <a:t>rec</a:t>
            </a:r>
            <a:r>
              <a:rPr lang="en-US" sz="2000" b="1" i="1" dirty="0" smtClean="0"/>
              <a:t>] /* check 1st access */</a:t>
            </a:r>
          </a:p>
          <a:p>
            <a:r>
              <a:rPr lang="en-US" sz="2000" b="1" i="1" dirty="0" err="1" smtClean="0"/>
              <a:t>jnae</a:t>
            </a:r>
            <a:r>
              <a:rPr lang="en-US" sz="2000" b="1" i="1" dirty="0" smtClean="0"/>
              <a:t> done</a:t>
            </a:r>
          </a:p>
        </p:txBody>
      </p:sp>
      <p:sp>
        <p:nvSpPr>
          <p:cNvPr id="8" name="TextBox 7"/>
          <p:cNvSpPr txBox="1"/>
          <p:nvPr/>
        </p:nvSpPr>
        <p:spPr>
          <a:xfrm>
            <a:off x="762000" y="2047460"/>
            <a:ext cx="4800600" cy="707886"/>
          </a:xfrm>
          <a:prstGeom prst="rect">
            <a:avLst/>
          </a:prstGeom>
          <a:noFill/>
          <a:ln>
            <a:solidFill>
              <a:schemeClr val="tx1"/>
            </a:solidFill>
          </a:ln>
        </p:spPr>
        <p:txBody>
          <a:bodyPr wrap="square" rtlCol="0">
            <a:spAutoFit/>
          </a:bodyPr>
          <a:lstStyle/>
          <a:p>
            <a:r>
              <a:rPr lang="en-US" sz="2000" dirty="0" smtClean="0"/>
              <a:t>test </a:t>
            </a:r>
            <a:r>
              <a:rPr lang="en-US" sz="2000" dirty="0" err="1" smtClean="0"/>
              <a:t>eax</a:t>
            </a:r>
            <a:r>
              <a:rPr lang="en-US" sz="2000" dirty="0" smtClean="0"/>
              <a:t>, #</a:t>
            </a:r>
            <a:r>
              <a:rPr lang="en-US" sz="2000" dirty="0" err="1" smtClean="0"/>
              <a:t>versionmask</a:t>
            </a:r>
            <a:r>
              <a:rPr lang="en-US" sz="2000" dirty="0" smtClean="0"/>
              <a:t> /* is a version no. */</a:t>
            </a:r>
          </a:p>
          <a:p>
            <a:r>
              <a:rPr lang="en-US" sz="2000" dirty="0" err="1" smtClean="0"/>
              <a:t>jz</a:t>
            </a:r>
            <a:r>
              <a:rPr lang="en-US" sz="2000" dirty="0" smtClean="0"/>
              <a:t> contention </a:t>
            </a:r>
          </a:p>
        </p:txBody>
      </p:sp>
      <p:sp>
        <p:nvSpPr>
          <p:cNvPr id="9" name="TextBox 8"/>
          <p:cNvSpPr txBox="1"/>
          <p:nvPr/>
        </p:nvSpPr>
        <p:spPr>
          <a:xfrm>
            <a:off x="762000" y="2935356"/>
            <a:ext cx="4800600" cy="1015663"/>
          </a:xfrm>
          <a:prstGeom prst="rect">
            <a:avLst/>
          </a:prstGeom>
          <a:noFill/>
          <a:ln>
            <a:solidFill>
              <a:schemeClr val="tx1"/>
            </a:solidFill>
          </a:ln>
        </p:spPr>
        <p:txBody>
          <a:bodyPr wrap="square" rtlCol="0">
            <a:spAutoFit/>
          </a:bodyPr>
          <a:lstStyle/>
          <a:p>
            <a:r>
              <a:rPr lang="en-US" sz="2000" dirty="0" err="1" smtClean="0"/>
              <a:t>mov</a:t>
            </a:r>
            <a:r>
              <a:rPr lang="en-US" sz="2000" dirty="0" smtClean="0"/>
              <a:t> </a:t>
            </a:r>
            <a:r>
              <a:rPr lang="en-US" sz="2000" dirty="0" err="1" smtClean="0"/>
              <a:t>ecx</a:t>
            </a:r>
            <a:r>
              <a:rPr lang="en-US" sz="2000" dirty="0" smtClean="0"/>
              <a:t>, [</a:t>
            </a:r>
            <a:r>
              <a:rPr lang="en-US" sz="2000" dirty="0" err="1" smtClean="0"/>
              <a:t>txndesc</a:t>
            </a:r>
            <a:r>
              <a:rPr lang="en-US" sz="2000" dirty="0" smtClean="0"/>
              <a:t> + </a:t>
            </a:r>
            <a:r>
              <a:rPr lang="en-US" sz="2000" dirty="0" err="1" smtClean="0"/>
              <a:t>rdsetlog</a:t>
            </a:r>
            <a:r>
              <a:rPr lang="en-US" sz="2000" dirty="0" smtClean="0"/>
              <a:t>] /*get log </a:t>
            </a:r>
            <a:r>
              <a:rPr lang="en-US" sz="2000" dirty="0" err="1" smtClean="0"/>
              <a:t>ptr</a:t>
            </a:r>
            <a:r>
              <a:rPr lang="en-US" sz="2000" dirty="0" smtClean="0"/>
              <a:t>*/</a:t>
            </a:r>
          </a:p>
          <a:p>
            <a:r>
              <a:rPr lang="en-US" sz="2000" dirty="0" smtClean="0"/>
              <a:t>test </a:t>
            </a:r>
            <a:r>
              <a:rPr lang="en-US" sz="2000" dirty="0" err="1" smtClean="0"/>
              <a:t>ecx</a:t>
            </a:r>
            <a:r>
              <a:rPr lang="en-US" sz="2000" dirty="0" smtClean="0"/>
              <a:t>, #</a:t>
            </a:r>
            <a:r>
              <a:rPr lang="en-US" sz="2000" dirty="0" err="1" smtClean="0"/>
              <a:t>overflowmask</a:t>
            </a:r>
            <a:endParaRPr lang="en-US" sz="2000" dirty="0" smtClean="0"/>
          </a:p>
          <a:p>
            <a:r>
              <a:rPr lang="en-US" sz="2000" dirty="0" err="1" smtClean="0"/>
              <a:t>jz</a:t>
            </a:r>
            <a:r>
              <a:rPr lang="en-US" sz="2000" dirty="0" smtClean="0"/>
              <a:t> overflow</a:t>
            </a:r>
          </a:p>
        </p:txBody>
      </p:sp>
      <p:sp>
        <p:nvSpPr>
          <p:cNvPr id="10" name="TextBox 9"/>
          <p:cNvSpPr txBox="1"/>
          <p:nvPr/>
        </p:nvSpPr>
        <p:spPr>
          <a:xfrm>
            <a:off x="1409700" y="4191000"/>
            <a:ext cx="3505200" cy="1323439"/>
          </a:xfrm>
          <a:prstGeom prst="rect">
            <a:avLst/>
          </a:prstGeom>
          <a:noFill/>
          <a:ln>
            <a:solidFill>
              <a:schemeClr val="tx1"/>
            </a:solidFill>
          </a:ln>
        </p:spPr>
        <p:txBody>
          <a:bodyPr wrap="square" rtlCol="0">
            <a:spAutoFit/>
          </a:bodyPr>
          <a:lstStyle/>
          <a:p>
            <a:r>
              <a:rPr lang="en-US" sz="2000" dirty="0" smtClean="0"/>
              <a:t>add </a:t>
            </a:r>
            <a:r>
              <a:rPr lang="en-US" sz="2000" dirty="0" err="1" smtClean="0"/>
              <a:t>ecx</a:t>
            </a:r>
            <a:r>
              <a:rPr lang="en-US" sz="2000" dirty="0" smtClean="0"/>
              <a:t>, 8 /*inc log </a:t>
            </a:r>
            <a:r>
              <a:rPr lang="en-US" sz="2000" dirty="0" err="1" smtClean="0"/>
              <a:t>ptr</a:t>
            </a:r>
            <a:r>
              <a:rPr lang="en-US" sz="2000" dirty="0" smtClean="0"/>
              <a:t>*/</a:t>
            </a:r>
          </a:p>
          <a:p>
            <a:r>
              <a:rPr lang="en-US" sz="2000" dirty="0" err="1" smtClean="0"/>
              <a:t>mov</a:t>
            </a:r>
            <a:r>
              <a:rPr lang="en-US" sz="2000" dirty="0" smtClean="0"/>
              <a:t> [</a:t>
            </a:r>
            <a:r>
              <a:rPr lang="en-US" sz="2000" dirty="0" err="1" smtClean="0"/>
              <a:t>txndesc</a:t>
            </a:r>
            <a:r>
              <a:rPr lang="en-US" sz="2000" dirty="0" smtClean="0"/>
              <a:t> + </a:t>
            </a:r>
            <a:r>
              <a:rPr lang="en-US" sz="2000" dirty="0" err="1" smtClean="0"/>
              <a:t>rdsetlog</a:t>
            </a:r>
            <a:r>
              <a:rPr lang="en-US" sz="2000" dirty="0" smtClean="0"/>
              <a:t>], </a:t>
            </a:r>
            <a:r>
              <a:rPr lang="en-US" sz="2000" dirty="0" err="1" smtClean="0"/>
              <a:t>ecx</a:t>
            </a:r>
            <a:endParaRPr lang="en-US" sz="2000" dirty="0" smtClean="0"/>
          </a:p>
          <a:p>
            <a:r>
              <a:rPr lang="en-US" sz="2000" dirty="0" err="1" smtClean="0"/>
              <a:t>mov</a:t>
            </a:r>
            <a:r>
              <a:rPr lang="en-US" sz="2000" dirty="0" smtClean="0"/>
              <a:t> [</a:t>
            </a:r>
            <a:r>
              <a:rPr lang="en-US" sz="2000" dirty="0" err="1" smtClean="0"/>
              <a:t>ecx</a:t>
            </a:r>
            <a:r>
              <a:rPr lang="en-US" sz="2000" dirty="0" smtClean="0"/>
              <a:t> – 8], </a:t>
            </a:r>
            <a:r>
              <a:rPr lang="en-US" sz="2000" dirty="0" err="1" smtClean="0"/>
              <a:t>rec</a:t>
            </a:r>
            <a:r>
              <a:rPr lang="en-US" sz="2000" dirty="0" smtClean="0"/>
              <a:t> /* logging */</a:t>
            </a:r>
          </a:p>
          <a:p>
            <a:r>
              <a:rPr lang="en-US" sz="2000" dirty="0" err="1" smtClean="0"/>
              <a:t>mov</a:t>
            </a:r>
            <a:r>
              <a:rPr lang="en-US" sz="2000" dirty="0" smtClean="0"/>
              <a:t> [</a:t>
            </a:r>
            <a:r>
              <a:rPr lang="en-US" sz="2000" dirty="0" err="1" smtClean="0"/>
              <a:t>ecx</a:t>
            </a:r>
            <a:r>
              <a:rPr lang="en-US" sz="2000" dirty="0" smtClean="0"/>
              <a:t> – 4], </a:t>
            </a:r>
            <a:r>
              <a:rPr lang="en-US" sz="2000" dirty="0" err="1" smtClean="0"/>
              <a:t>eax</a:t>
            </a:r>
            <a:r>
              <a:rPr lang="en-US" sz="2000" dirty="0" smtClean="0"/>
              <a:t> /* logging */</a:t>
            </a:r>
          </a:p>
        </p:txBody>
      </p:sp>
      <p:sp>
        <p:nvSpPr>
          <p:cNvPr id="12" name="TextBox 11"/>
          <p:cNvSpPr txBox="1"/>
          <p:nvPr/>
        </p:nvSpPr>
        <p:spPr>
          <a:xfrm>
            <a:off x="2743200" y="5730920"/>
            <a:ext cx="838200" cy="707886"/>
          </a:xfrm>
          <a:prstGeom prst="rect">
            <a:avLst/>
          </a:prstGeom>
          <a:noFill/>
          <a:ln>
            <a:solidFill>
              <a:schemeClr val="tx1"/>
            </a:solidFill>
          </a:ln>
        </p:spPr>
        <p:txBody>
          <a:bodyPr wrap="square" rtlCol="0">
            <a:spAutoFit/>
          </a:bodyPr>
          <a:lstStyle/>
          <a:p>
            <a:r>
              <a:rPr lang="en-US" sz="2000" dirty="0" smtClean="0"/>
              <a:t>done:</a:t>
            </a:r>
          </a:p>
          <a:p>
            <a:r>
              <a:rPr lang="en-US" sz="2000" dirty="0" smtClean="0"/>
              <a:t>…</a:t>
            </a:r>
          </a:p>
        </p:txBody>
      </p:sp>
      <p:sp>
        <p:nvSpPr>
          <p:cNvPr id="13" name="Rectangle 12"/>
          <p:cNvSpPr/>
          <p:nvPr/>
        </p:nvSpPr>
        <p:spPr>
          <a:xfrm>
            <a:off x="4469580" y="-37727"/>
            <a:ext cx="4091569" cy="584775"/>
          </a:xfrm>
          <a:prstGeom prst="rect">
            <a:avLst/>
          </a:prstGeom>
        </p:spPr>
        <p:txBody>
          <a:bodyPr wrap="none">
            <a:spAutoFit/>
          </a:bodyPr>
          <a:lstStyle/>
          <a:p>
            <a:r>
              <a:rPr lang="en-US" sz="3200" dirty="0" err="1" smtClean="0">
                <a:solidFill>
                  <a:schemeClr val="accent2"/>
                </a:solidFill>
              </a:rPr>
              <a:t>stmRd</a:t>
            </a:r>
            <a:r>
              <a:rPr lang="en-US" sz="3200" dirty="0" smtClean="0">
                <a:solidFill>
                  <a:schemeClr val="accent2"/>
                </a:solidFill>
              </a:rPr>
              <a:t> = </a:t>
            </a:r>
            <a:r>
              <a:rPr lang="en-US" sz="3200" dirty="0" err="1" smtClean="0">
                <a:solidFill>
                  <a:schemeClr val="accent2"/>
                </a:solidFill>
              </a:rPr>
              <a:t>stmRdBar</a:t>
            </a:r>
            <a:r>
              <a:rPr lang="en-US" sz="3200" dirty="0" smtClean="0">
                <a:solidFill>
                  <a:schemeClr val="accent2"/>
                </a:solidFill>
              </a:rPr>
              <a:t> + Rd</a:t>
            </a:r>
          </a:p>
        </p:txBody>
      </p:sp>
      <p:cxnSp>
        <p:nvCxnSpPr>
          <p:cNvPr id="15" name="Straight Arrow Connector 14"/>
          <p:cNvCxnSpPr>
            <a:stCxn id="34" idx="2"/>
            <a:endCxn id="8" idx="0"/>
          </p:cNvCxnSpPr>
          <p:nvPr/>
        </p:nvCxnSpPr>
        <p:spPr>
          <a:xfrm rot="5400000">
            <a:off x="3089029" y="1974189"/>
            <a:ext cx="146542"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085778" y="2869237"/>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084189" y="4063375"/>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084189" y="5622631"/>
            <a:ext cx="20353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7" idx="1"/>
            <a:endCxn id="12" idx="1"/>
          </p:cNvCxnSpPr>
          <p:nvPr/>
        </p:nvCxnSpPr>
        <p:spPr>
          <a:xfrm rot="10800000" flipH="1" flipV="1">
            <a:off x="533400" y="1039743"/>
            <a:ext cx="2209800" cy="5045120"/>
          </a:xfrm>
          <a:prstGeom prst="curvedConnector3">
            <a:avLst>
              <a:gd name="adj1" fmla="val -10345"/>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62600" y="2657060"/>
            <a:ext cx="1066800"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76248" y="3848168"/>
            <a:ext cx="1066800"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199860"/>
            <a:ext cx="2514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Manage Contention</a:t>
            </a:r>
            <a:endParaRPr lang="en-US" sz="2400" dirty="0">
              <a:solidFill>
                <a:schemeClr val="tx1"/>
              </a:solidFill>
            </a:endParaRPr>
          </a:p>
        </p:txBody>
      </p:sp>
      <p:sp>
        <p:nvSpPr>
          <p:cNvPr id="27" name="Oval 26"/>
          <p:cNvSpPr/>
          <p:nvPr/>
        </p:nvSpPr>
        <p:spPr>
          <a:xfrm>
            <a:off x="6629400" y="3392556"/>
            <a:ext cx="2514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Manage Overflow</a:t>
            </a:r>
            <a:endParaRPr lang="en-US" sz="2400" dirty="0">
              <a:solidFill>
                <a:schemeClr val="tx1"/>
              </a:solidFill>
            </a:endParaRPr>
          </a:p>
        </p:txBody>
      </p:sp>
      <p:cxnSp>
        <p:nvCxnSpPr>
          <p:cNvPr id="28" name="Straight Arrow Connector 27"/>
          <p:cNvCxnSpPr/>
          <p:nvPr/>
        </p:nvCxnSpPr>
        <p:spPr>
          <a:xfrm rot="5400000">
            <a:off x="5980114" y="5218907"/>
            <a:ext cx="380997"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982496" y="5828507"/>
            <a:ext cx="380997" cy="158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5601" y="4953000"/>
            <a:ext cx="1314399" cy="461665"/>
          </a:xfrm>
          <a:prstGeom prst="rect">
            <a:avLst/>
          </a:prstGeom>
          <a:noFill/>
        </p:spPr>
        <p:txBody>
          <a:bodyPr wrap="none" rtlCol="0">
            <a:spAutoFit/>
          </a:bodyPr>
          <a:lstStyle/>
          <a:p>
            <a:r>
              <a:rPr lang="en-US" sz="2400" dirty="0" smtClean="0"/>
              <a:t>Fast Path</a:t>
            </a:r>
            <a:endParaRPr lang="en-US" sz="2400" dirty="0"/>
          </a:p>
        </p:txBody>
      </p:sp>
      <p:sp>
        <p:nvSpPr>
          <p:cNvPr id="32" name="TextBox 31"/>
          <p:cNvSpPr txBox="1"/>
          <p:nvPr/>
        </p:nvSpPr>
        <p:spPr>
          <a:xfrm>
            <a:off x="6305601" y="5558135"/>
            <a:ext cx="1406667" cy="461665"/>
          </a:xfrm>
          <a:prstGeom prst="rect">
            <a:avLst/>
          </a:prstGeom>
          <a:noFill/>
        </p:spPr>
        <p:txBody>
          <a:bodyPr wrap="none" rtlCol="0">
            <a:spAutoFit/>
          </a:bodyPr>
          <a:lstStyle/>
          <a:p>
            <a:r>
              <a:rPr lang="en-US" sz="2400" dirty="0" smtClean="0"/>
              <a:t>Slow Path</a:t>
            </a:r>
            <a:endParaRPr lang="en-US" sz="2400" dirty="0"/>
          </a:p>
        </p:txBody>
      </p:sp>
      <p:sp>
        <p:nvSpPr>
          <p:cNvPr id="34" name="TextBox 33"/>
          <p:cNvSpPr txBox="1"/>
          <p:nvPr/>
        </p:nvSpPr>
        <p:spPr>
          <a:xfrm>
            <a:off x="533400" y="1500808"/>
            <a:ext cx="5257800" cy="400110"/>
          </a:xfrm>
          <a:prstGeom prst="rect">
            <a:avLst/>
          </a:prstGeom>
          <a:noFill/>
          <a:ln>
            <a:solidFill>
              <a:schemeClr val="tx1"/>
            </a:solidFill>
          </a:ln>
        </p:spPr>
        <p:txBody>
          <a:bodyPr wrap="square" rtlCol="0">
            <a:spAutoFit/>
          </a:bodyPr>
          <a:lstStyle/>
          <a:p>
            <a:r>
              <a:rPr lang="en-US" sz="2000" b="1" i="1" dirty="0" err="1" smtClean="0"/>
              <a:t>loadSetMark</a:t>
            </a:r>
            <a:r>
              <a:rPr lang="en-US" sz="2000" b="1" i="1" dirty="0" smtClean="0"/>
              <a:t> </a:t>
            </a:r>
            <a:r>
              <a:rPr lang="en-US" sz="2000" b="1" i="1" dirty="0" err="1" smtClean="0"/>
              <a:t>eax</a:t>
            </a:r>
            <a:r>
              <a:rPr lang="en-US" sz="2000" b="1" i="1" dirty="0" smtClean="0"/>
              <a:t>, [</a:t>
            </a:r>
            <a:r>
              <a:rPr lang="en-US" sz="2000" b="1" i="1" dirty="0" err="1" smtClean="0"/>
              <a:t>rec</a:t>
            </a:r>
            <a:r>
              <a:rPr lang="en-US" sz="2000" b="1" i="1" dirty="0" smtClean="0"/>
              <a:t>]</a:t>
            </a:r>
          </a:p>
        </p:txBody>
      </p:sp>
      <p:cxnSp>
        <p:nvCxnSpPr>
          <p:cNvPr id="36" name="Straight Arrow Connector 35"/>
          <p:cNvCxnSpPr/>
          <p:nvPr/>
        </p:nvCxnSpPr>
        <p:spPr>
          <a:xfrm rot="5400000">
            <a:off x="3091479" y="1444077"/>
            <a:ext cx="146542" cy="1588"/>
          </a:xfrm>
          <a:prstGeom prst="straightConnector1">
            <a:avLst/>
          </a:prstGeom>
          <a:ln w="2540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354829" cy="584775"/>
          </a:xfrm>
          <a:prstGeom prst="rect">
            <a:avLst/>
          </a:prstGeom>
          <a:noFill/>
        </p:spPr>
        <p:txBody>
          <a:bodyPr wrap="none" rtlCol="0">
            <a:spAutoFit/>
          </a:bodyPr>
          <a:lstStyle/>
          <a:p>
            <a:r>
              <a:rPr lang="en-US" sz="3200" dirty="0" smtClean="0">
                <a:solidFill>
                  <a:schemeClr val="accent2"/>
                </a:solidFill>
              </a:rPr>
              <a:t>HASTM</a:t>
            </a:r>
            <a:r>
              <a:rPr lang="en-US" sz="3200" dirty="0" smtClean="0"/>
              <a:t> Operations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
        <p:nvSpPr>
          <p:cNvPr id="11" name="TextBox 10"/>
          <p:cNvSpPr txBox="1"/>
          <p:nvPr/>
        </p:nvSpPr>
        <p:spPr>
          <a:xfrm>
            <a:off x="152400" y="685800"/>
            <a:ext cx="8763000" cy="5693866"/>
          </a:xfrm>
          <a:prstGeom prst="rect">
            <a:avLst/>
          </a:prstGeom>
          <a:noFill/>
        </p:spPr>
        <p:txBody>
          <a:bodyPr wrap="square" rtlCol="0">
            <a:spAutoFit/>
          </a:bodyPr>
          <a:lstStyle/>
          <a:p>
            <a:r>
              <a:rPr lang="en-US" sz="4400" dirty="0" smtClean="0">
                <a:solidFill>
                  <a:schemeClr val="accent2"/>
                </a:solidFill>
              </a:rPr>
              <a:t>validate</a:t>
            </a:r>
          </a:p>
          <a:p>
            <a:r>
              <a:rPr lang="en-US" sz="3200" dirty="0" smtClean="0"/>
              <a:t>validate() {</a:t>
            </a:r>
          </a:p>
          <a:p>
            <a:r>
              <a:rPr lang="en-US" sz="3200" dirty="0" smtClean="0"/>
              <a:t>  </a:t>
            </a:r>
            <a:r>
              <a:rPr lang="en-US" sz="3200" dirty="0" err="1" smtClean="0"/>
              <a:t>markCount</a:t>
            </a:r>
            <a:r>
              <a:rPr lang="en-US" sz="3200" dirty="0" smtClean="0"/>
              <a:t> = </a:t>
            </a:r>
            <a:r>
              <a:rPr lang="en-US" sz="3200" b="1" i="1" dirty="0" err="1" smtClean="0"/>
              <a:t>readMarkCounter</a:t>
            </a:r>
            <a:r>
              <a:rPr lang="en-US" sz="3200" b="1" i="1" dirty="0" smtClean="0"/>
              <a:t>();</a:t>
            </a:r>
          </a:p>
          <a:p>
            <a:r>
              <a:rPr lang="en-US" sz="3200" b="1" i="1" dirty="0" smtClean="0"/>
              <a:t>  </a:t>
            </a:r>
            <a:r>
              <a:rPr lang="en-US" sz="3200" b="1" i="1" dirty="0" err="1" smtClean="0"/>
              <a:t>resetMarkAll</a:t>
            </a:r>
            <a:r>
              <a:rPr lang="en-US" sz="3200" b="1" i="1" dirty="0" smtClean="0"/>
              <a:t>();</a:t>
            </a:r>
          </a:p>
          <a:p>
            <a:r>
              <a:rPr lang="en-US" sz="3200" b="1" i="1" dirty="0" smtClean="0"/>
              <a:t>  if (</a:t>
            </a:r>
            <a:r>
              <a:rPr lang="en-US" sz="3200" b="1" i="1" dirty="0" err="1" smtClean="0"/>
              <a:t>markCount</a:t>
            </a:r>
            <a:r>
              <a:rPr lang="en-US" sz="3200" b="1" i="1" dirty="0" smtClean="0"/>
              <a:t> == 0) /*no snoop or eviction*/</a:t>
            </a:r>
          </a:p>
          <a:p>
            <a:r>
              <a:rPr lang="en-US" sz="3200" b="1" i="1" dirty="0" smtClean="0"/>
              <a:t>    return;</a:t>
            </a:r>
          </a:p>
          <a:p>
            <a:r>
              <a:rPr lang="en-US" sz="3200" dirty="0" smtClean="0"/>
              <a:t>  /* perform full read set validation */</a:t>
            </a:r>
          </a:p>
          <a:p>
            <a:r>
              <a:rPr lang="en-US" sz="3200" dirty="0" smtClean="0"/>
              <a:t>  for &lt;</a:t>
            </a:r>
            <a:r>
              <a:rPr lang="en-US" sz="3200" dirty="0" err="1" smtClean="0"/>
              <a:t>txnrec,ver</a:t>
            </a:r>
            <a:r>
              <a:rPr lang="en-US" sz="3200" dirty="0" smtClean="0"/>
              <a:t>&gt; in transaction’s read set</a:t>
            </a:r>
          </a:p>
          <a:p>
            <a:r>
              <a:rPr lang="en-US" sz="3200" dirty="0" smtClean="0"/>
              <a:t>    if (*</a:t>
            </a:r>
            <a:r>
              <a:rPr lang="en-US" sz="3200" dirty="0" err="1" smtClean="0"/>
              <a:t>txnrec</a:t>
            </a:r>
            <a:r>
              <a:rPr lang="en-US" sz="3200" dirty="0" smtClean="0"/>
              <a:t> != </a:t>
            </a:r>
            <a:r>
              <a:rPr lang="en-US" sz="3200" dirty="0" err="1" smtClean="0"/>
              <a:t>ver</a:t>
            </a:r>
            <a:r>
              <a:rPr lang="en-US" sz="3200" dirty="0" smtClean="0"/>
              <a:t>)</a:t>
            </a:r>
          </a:p>
          <a:p>
            <a:r>
              <a:rPr lang="en-US" sz="3200" dirty="0" smtClean="0"/>
              <a:t>      abort();</a:t>
            </a:r>
          </a:p>
          <a:p>
            <a:r>
              <a:rPr lang="en-US" sz="3200"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014211" cy="584775"/>
          </a:xfrm>
          <a:prstGeom prst="rect">
            <a:avLst/>
          </a:prstGeom>
          <a:noFill/>
        </p:spPr>
        <p:txBody>
          <a:bodyPr wrap="none" rtlCol="0">
            <a:spAutoFit/>
          </a:bodyPr>
          <a:lstStyle/>
          <a:p>
            <a:r>
              <a:rPr lang="en-US" sz="3200" dirty="0" smtClean="0"/>
              <a:t>HASTM Performance Improvement</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58</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714375" y="857250"/>
            <a:ext cx="7210425"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8217571" cy="584775"/>
          </a:xfrm>
          <a:prstGeom prst="rect">
            <a:avLst/>
          </a:prstGeom>
          <a:noFill/>
        </p:spPr>
        <p:txBody>
          <a:bodyPr wrap="none" rtlCol="0">
            <a:spAutoFit/>
          </a:bodyPr>
          <a:lstStyle/>
          <a:p>
            <a:r>
              <a:rPr lang="en-US" sz="3200" dirty="0" smtClean="0"/>
              <a:t>HASTM Performance Improvement – </a:t>
            </a:r>
            <a:r>
              <a:rPr lang="en-US" sz="3200" dirty="0" err="1" smtClean="0"/>
              <a:t>Multicore</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59</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457200" y="1676121"/>
            <a:ext cx="4038600" cy="243867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800600" y="1676400"/>
            <a:ext cx="3753263" cy="2447925"/>
          </a:xfrm>
          <a:prstGeom prst="rect">
            <a:avLst/>
          </a:prstGeom>
          <a:noFill/>
          <a:ln w="9525">
            <a:noFill/>
            <a:miter lim="800000"/>
            <a:headEnd/>
            <a:tailEnd/>
          </a:ln>
        </p:spPr>
      </p:pic>
      <p:sp>
        <p:nvSpPr>
          <p:cNvPr id="7" name="TextBox 6"/>
          <p:cNvSpPr txBox="1"/>
          <p:nvPr/>
        </p:nvSpPr>
        <p:spPr>
          <a:xfrm>
            <a:off x="1219200" y="4191000"/>
            <a:ext cx="2879250" cy="523220"/>
          </a:xfrm>
          <a:prstGeom prst="rect">
            <a:avLst/>
          </a:prstGeom>
          <a:noFill/>
        </p:spPr>
        <p:txBody>
          <a:bodyPr wrap="none" rtlCol="0">
            <a:spAutoFit/>
          </a:bodyPr>
          <a:lstStyle/>
          <a:p>
            <a:r>
              <a:rPr lang="en-US" sz="2800" dirty="0" smtClean="0"/>
              <a:t>Binary Search Tree</a:t>
            </a:r>
            <a:endParaRPr lang="en-US" dirty="0"/>
          </a:p>
        </p:txBody>
      </p:sp>
      <p:sp>
        <p:nvSpPr>
          <p:cNvPr id="8" name="TextBox 7"/>
          <p:cNvSpPr txBox="1"/>
          <p:nvPr/>
        </p:nvSpPr>
        <p:spPr>
          <a:xfrm>
            <a:off x="6162333" y="4191000"/>
            <a:ext cx="1119474" cy="523220"/>
          </a:xfrm>
          <a:prstGeom prst="rect">
            <a:avLst/>
          </a:prstGeom>
          <a:noFill/>
        </p:spPr>
        <p:txBody>
          <a:bodyPr wrap="none" rtlCol="0">
            <a:spAutoFit/>
          </a:bodyPr>
          <a:lstStyle/>
          <a:p>
            <a:r>
              <a:rPr lang="en-US" sz="2800" dirty="0" smtClean="0"/>
              <a:t>B-Tree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747949" cy="584775"/>
          </a:xfrm>
          <a:prstGeom prst="rect">
            <a:avLst/>
          </a:prstGeom>
          <a:noFill/>
        </p:spPr>
        <p:txBody>
          <a:bodyPr wrap="none" rtlCol="0">
            <a:spAutoFit/>
          </a:bodyPr>
          <a:lstStyle/>
          <a:p>
            <a:r>
              <a:rPr lang="en-US" sz="3200" dirty="0" smtClean="0"/>
              <a:t>Parallel Programming</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1066800"/>
            <a:ext cx="8056564" cy="4832092"/>
          </a:xfrm>
          <a:prstGeom prst="rect">
            <a:avLst/>
          </a:prstGeom>
          <a:noFill/>
        </p:spPr>
        <p:txBody>
          <a:bodyPr wrap="none" rtlCol="0">
            <a:spAutoFit/>
          </a:bodyPr>
          <a:lstStyle/>
          <a:p>
            <a:pPr marL="342900" indent="-342900">
              <a:buFont typeface="+mj-lt"/>
              <a:buAutoNum type="arabicPeriod"/>
            </a:pPr>
            <a:r>
              <a:rPr lang="en-US" sz="2800" dirty="0" smtClean="0"/>
              <a:t>Find independent tasks in the algorithm</a:t>
            </a:r>
          </a:p>
          <a:p>
            <a:pPr marL="342900" indent="-342900">
              <a:buFont typeface="+mj-lt"/>
              <a:buAutoNum type="arabicPeriod"/>
            </a:pPr>
            <a:r>
              <a:rPr lang="en-US" sz="2800" dirty="0" smtClean="0"/>
              <a:t>Map tasks to execution units (e.g. threads)</a:t>
            </a:r>
          </a:p>
          <a:p>
            <a:pPr marL="342900" indent="-342900">
              <a:buFont typeface="+mj-lt"/>
              <a:buAutoNum type="arabicPeriod"/>
            </a:pPr>
            <a:r>
              <a:rPr lang="en-US" sz="2800" dirty="0" smtClean="0"/>
              <a:t>Define and implement synchronization among tasks</a:t>
            </a:r>
          </a:p>
          <a:p>
            <a:pPr marL="800100" lvl="1" indent="-342900">
              <a:buFont typeface="+mj-lt"/>
              <a:buAutoNum type="arabicPeriod"/>
            </a:pPr>
            <a:r>
              <a:rPr lang="en-US" sz="2800" dirty="0" smtClean="0"/>
              <a:t>Avoid races and deadlocks, address memory </a:t>
            </a:r>
          </a:p>
          <a:p>
            <a:pPr marL="800100" lvl="1" indent="-342900"/>
            <a:r>
              <a:rPr lang="en-US" sz="2800" dirty="0" smtClean="0"/>
              <a:t>    model issues, …</a:t>
            </a:r>
          </a:p>
          <a:p>
            <a:pPr marL="342900" indent="-342900">
              <a:buFont typeface="+mj-lt"/>
              <a:buAutoNum type="arabicPeriod"/>
            </a:pPr>
            <a:r>
              <a:rPr lang="en-US" sz="2800" dirty="0" smtClean="0"/>
              <a:t>Compose parallel tasks</a:t>
            </a:r>
          </a:p>
          <a:p>
            <a:pPr marL="342900" indent="-342900">
              <a:buFont typeface="+mj-lt"/>
              <a:buAutoNum type="arabicPeriod"/>
            </a:pPr>
            <a:r>
              <a:rPr lang="en-US" sz="2800" dirty="0" smtClean="0"/>
              <a:t>Recover from errors</a:t>
            </a:r>
          </a:p>
          <a:p>
            <a:pPr marL="342900" indent="-342900">
              <a:buFont typeface="+mj-lt"/>
              <a:buAutoNum type="arabicPeriod"/>
            </a:pPr>
            <a:r>
              <a:rPr lang="en-US" sz="2800" dirty="0" smtClean="0"/>
              <a:t>Ensure scalability</a:t>
            </a:r>
          </a:p>
          <a:p>
            <a:pPr marL="342900" indent="-342900">
              <a:buFont typeface="+mj-lt"/>
              <a:buAutoNum type="arabicPeriod"/>
            </a:pPr>
            <a:r>
              <a:rPr lang="en-US" sz="2800" dirty="0" smtClean="0"/>
              <a:t>Manage locality</a:t>
            </a:r>
          </a:p>
          <a:p>
            <a:pPr marL="342900" indent="-342900">
              <a:buFont typeface="+mj-lt"/>
              <a:buAutoNum type="arabicPeriod"/>
            </a:pPr>
            <a:r>
              <a:rPr lang="en-US" sz="2800" dirty="0" smtClean="0"/>
              <a:t>…</a:t>
            </a:r>
          </a:p>
          <a:p>
            <a:pPr marL="342900" indent="-342900">
              <a:buFont typeface="+mj-lt"/>
              <a:buAutoNum type="arabicPeriod"/>
            </a:pPr>
            <a:endParaRPr lang="en-US" sz="28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2732223" cy="584775"/>
          </a:xfrm>
          <a:prstGeom prst="rect">
            <a:avLst/>
          </a:prstGeom>
          <a:noFill/>
        </p:spPr>
        <p:txBody>
          <a:bodyPr wrap="none" rtlCol="0">
            <a:spAutoFit/>
          </a:bodyPr>
          <a:lstStyle/>
          <a:p>
            <a:r>
              <a:rPr lang="en-US" sz="3200" dirty="0" smtClean="0"/>
              <a:t>HASTM - Issues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
        <p:nvSpPr>
          <p:cNvPr id="7" name="TextBox 6"/>
          <p:cNvSpPr txBox="1"/>
          <p:nvPr/>
        </p:nvSpPr>
        <p:spPr>
          <a:xfrm>
            <a:off x="152400" y="685800"/>
            <a:ext cx="8991600" cy="2677656"/>
          </a:xfrm>
          <a:prstGeom prst="rect">
            <a:avLst/>
          </a:prstGeom>
          <a:noFill/>
        </p:spPr>
        <p:txBody>
          <a:bodyPr wrap="square" rtlCol="0">
            <a:spAutoFit/>
          </a:bodyPr>
          <a:lstStyle/>
          <a:p>
            <a:r>
              <a:rPr lang="en-US" sz="2800" dirty="0" smtClean="0">
                <a:solidFill>
                  <a:schemeClr val="accent2"/>
                </a:solidFill>
              </a:rPr>
              <a:t>Insufficient Cache Capacity</a:t>
            </a:r>
          </a:p>
          <a:p>
            <a:pPr>
              <a:buFont typeface="Arial" pitchFamily="34" charset="0"/>
              <a:buChar char="•"/>
            </a:pPr>
            <a:r>
              <a:rPr lang="en-US" sz="2800" dirty="0" smtClean="0"/>
              <a:t> Mark bits are only an acceleration mechanism</a:t>
            </a:r>
          </a:p>
          <a:p>
            <a:pPr>
              <a:buFont typeface="Arial" pitchFamily="34" charset="0"/>
              <a:buChar char="•"/>
            </a:pPr>
            <a:r>
              <a:rPr lang="en-US" sz="2800" dirty="0" smtClean="0"/>
              <a:t> Cache evictions, cause mark bits to be lost – revert to slow software validation</a:t>
            </a:r>
          </a:p>
          <a:p>
            <a:endParaRPr lang="en-US" sz="2800" dirty="0" smtClean="0"/>
          </a:p>
          <a:p>
            <a:r>
              <a:rPr lang="en-US" sz="2800" dirty="0" smtClean="0">
                <a:solidFill>
                  <a:schemeClr val="accent2"/>
                </a:solidFill>
              </a:rPr>
              <a:t>Weak Isolation</a:t>
            </a:r>
            <a:endParaRPr lang="en-US"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768025"/>
            <a:ext cx="5715000" cy="584775"/>
          </a:xfrm>
          <a:prstGeom prst="rect">
            <a:avLst/>
          </a:prstGeom>
          <a:noFill/>
        </p:spPr>
        <p:txBody>
          <a:bodyPr wrap="square" rtlCol="0">
            <a:spAutoFit/>
          </a:bodyPr>
          <a:lstStyle/>
          <a:p>
            <a:pPr algn="ctr"/>
            <a:r>
              <a:rPr lang="en-US" sz="3200" dirty="0" smtClean="0"/>
              <a:t>Other Slides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85800" y="825402"/>
            <a:ext cx="7848600" cy="5651598"/>
          </a:xfrm>
          <a:prstGeom prst="rect">
            <a:avLst/>
          </a:prstGeom>
          <a:noFill/>
          <a:ln w="9525">
            <a:noFill/>
            <a:miter lim="800000"/>
            <a:headEnd/>
            <a:tailEnd/>
          </a:ln>
        </p:spPr>
      </p:pic>
      <p:sp>
        <p:nvSpPr>
          <p:cNvPr id="4" name="TextBox 3"/>
          <p:cNvSpPr txBox="1"/>
          <p:nvPr/>
        </p:nvSpPr>
        <p:spPr>
          <a:xfrm>
            <a:off x="381000" y="0"/>
            <a:ext cx="2832186" cy="584775"/>
          </a:xfrm>
          <a:prstGeom prst="rect">
            <a:avLst/>
          </a:prstGeom>
          <a:noFill/>
        </p:spPr>
        <p:txBody>
          <a:bodyPr wrap="none" rtlCol="0">
            <a:spAutoFit/>
          </a:bodyPr>
          <a:lstStyle/>
          <a:p>
            <a:r>
              <a:rPr lang="en-US" sz="3200" dirty="0" smtClean="0"/>
              <a:t>Intel </a:t>
            </a:r>
            <a:r>
              <a:rPr lang="en-US" sz="3200" dirty="0" err="1" smtClean="0"/>
              <a:t>McRT</a:t>
            </a:r>
            <a:r>
              <a:rPr lang="en-US" sz="3200" dirty="0" smtClean="0"/>
              <a:t>-STM</a:t>
            </a:r>
            <a:endParaRPr lang="en-US" sz="3200" dirty="0"/>
          </a:p>
        </p:txBody>
      </p:sp>
      <p:cxnSp>
        <p:nvCxnSpPr>
          <p:cNvPr id="5" name="Straight Connector 4"/>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95772" y="2816619"/>
            <a:ext cx="1132041" cy="338554"/>
          </a:xfrm>
          <a:prstGeom prst="rect">
            <a:avLst/>
          </a:prstGeom>
          <a:solidFill>
            <a:schemeClr val="accent3">
              <a:lumMod val="20000"/>
              <a:lumOff val="80000"/>
            </a:schemeClr>
          </a:solidFill>
        </p:spPr>
        <p:txBody>
          <a:bodyPr wrap="none" rtlCol="0">
            <a:spAutoFit/>
          </a:bodyPr>
          <a:lstStyle/>
          <a:p>
            <a:r>
              <a:rPr lang="en-US" sz="1600" dirty="0" smtClean="0">
                <a:latin typeface="Times New Roman" pitchFamily="18" charset="0"/>
                <a:cs typeface="Times New Roman" pitchFamily="18" charset="0"/>
              </a:rPr>
              <a:t>Lazy/Eager</a:t>
            </a:r>
            <a:endParaRPr lang="en-US" sz="1600" dirty="0">
              <a:latin typeface="Times New Roman" pitchFamily="18" charset="0"/>
              <a:cs typeface="Times New Roman" pitchFamily="18" charset="0"/>
            </a:endParaRPr>
          </a:p>
        </p:txBody>
      </p:sp>
      <p:sp>
        <p:nvSpPr>
          <p:cNvPr id="10" name="TextBox 9"/>
          <p:cNvSpPr txBox="1"/>
          <p:nvPr/>
        </p:nvSpPr>
        <p:spPr>
          <a:xfrm>
            <a:off x="5649759" y="2819400"/>
            <a:ext cx="663964" cy="338554"/>
          </a:xfrm>
          <a:prstGeom prst="rect">
            <a:avLst/>
          </a:prstGeom>
          <a:solidFill>
            <a:schemeClr val="accent3">
              <a:lumMod val="20000"/>
              <a:lumOff val="80000"/>
            </a:schemeClr>
          </a:solidFill>
        </p:spPr>
        <p:txBody>
          <a:bodyPr wrap="none" rtlCol="0">
            <a:spAutoFit/>
          </a:bodyPr>
          <a:lstStyle/>
          <a:p>
            <a:r>
              <a:rPr lang="en-US" sz="1600" dirty="0" smtClean="0">
                <a:latin typeface="Times New Roman" pitchFamily="18" charset="0"/>
                <a:cs typeface="Times New Roman" pitchFamily="18" charset="0"/>
              </a:rPr>
              <a:t>Eager</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7548861" cy="584775"/>
          </a:xfrm>
          <a:prstGeom prst="rect">
            <a:avLst/>
          </a:prstGeom>
          <a:noFill/>
        </p:spPr>
        <p:txBody>
          <a:bodyPr wrap="none" rtlCol="0">
            <a:spAutoFit/>
          </a:bodyPr>
          <a:lstStyle/>
          <a:p>
            <a:r>
              <a:rPr lang="en-US" sz="3200" dirty="0" smtClean="0"/>
              <a:t>Other Transactional Programming Primitives</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609600"/>
            <a:ext cx="5627181" cy="6309420"/>
          </a:xfrm>
          <a:prstGeom prst="rect">
            <a:avLst/>
          </a:prstGeom>
          <a:noFill/>
        </p:spPr>
        <p:txBody>
          <a:bodyPr wrap="none" rtlCol="0">
            <a:spAutoFit/>
          </a:bodyPr>
          <a:lstStyle/>
          <a:p>
            <a:pPr marL="342900" indent="-342900">
              <a:buFont typeface="+mj-lt"/>
              <a:buAutoNum type="arabicPeriod"/>
            </a:pPr>
            <a:r>
              <a:rPr lang="en-US" sz="2800" dirty="0" smtClean="0"/>
              <a:t>User-triggered abort: abort</a:t>
            </a:r>
          </a:p>
          <a:p>
            <a:pPr marL="800100" lvl="1" indent="-342900"/>
            <a:r>
              <a:rPr lang="en-US" sz="2000" dirty="0" smtClean="0">
                <a:latin typeface="Courier New" pitchFamily="49" charset="0"/>
                <a:cs typeface="Courier New" pitchFamily="49" charset="0"/>
              </a:rPr>
              <a:t>void transfer(</a:t>
            </a:r>
            <a:r>
              <a:rPr lang="en-US" sz="2000" dirty="0" err="1" smtClean="0">
                <a:latin typeface="Courier New" pitchFamily="49" charset="0"/>
                <a:cs typeface="Courier New" pitchFamily="49" charset="0"/>
              </a:rPr>
              <a:t>A,B,amount</a:t>
            </a:r>
            <a:r>
              <a:rPr lang="en-US" sz="2000" dirty="0" smtClean="0">
                <a:latin typeface="Courier New" pitchFamily="49" charset="0"/>
                <a:cs typeface="Courier New" pitchFamily="49" charset="0"/>
              </a:rPr>
              <a:t>)</a:t>
            </a:r>
          </a:p>
          <a:p>
            <a:pPr marL="800100" lvl="1" indent="-342900"/>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atomic{</a:t>
            </a:r>
          </a:p>
          <a:p>
            <a:pPr marL="800100" lvl="1" indent="-342900"/>
            <a:r>
              <a:rPr lang="en-US" sz="2000" dirty="0" smtClean="0">
                <a:latin typeface="Courier New" pitchFamily="49" charset="0"/>
                <a:cs typeface="Courier New" pitchFamily="49" charset="0"/>
              </a:rPr>
              <a:t>    try{</a:t>
            </a:r>
          </a:p>
          <a:p>
            <a:pPr marL="800100" lvl="1" indent="-342900"/>
            <a:r>
              <a:rPr lang="en-US" sz="2000" dirty="0" smtClean="0">
                <a:latin typeface="Courier New" pitchFamily="49" charset="0"/>
                <a:cs typeface="Courier New" pitchFamily="49" charset="0"/>
              </a:rPr>
              <a:t>      work();</a:t>
            </a:r>
          </a:p>
          <a:p>
            <a:pPr marL="800100" lvl="1" indent="-342900"/>
            <a:r>
              <a:rPr lang="en-US" sz="2000" dirty="0" smtClean="0">
                <a:latin typeface="Courier New" pitchFamily="49" charset="0"/>
                <a:cs typeface="Courier New" pitchFamily="49" charset="0"/>
              </a:rPr>
              <a:t>    }</a:t>
            </a:r>
          </a:p>
          <a:p>
            <a:pPr marL="800100" lvl="1" indent="-342900"/>
            <a:r>
              <a:rPr lang="en-US" sz="2000" dirty="0" smtClean="0">
                <a:latin typeface="Courier New" pitchFamily="49" charset="0"/>
                <a:cs typeface="Courier New" pitchFamily="49" charset="0"/>
              </a:rPr>
              <a:t>    catch(error1) {</a:t>
            </a:r>
            <a:r>
              <a:rPr lang="en-US" sz="2000" dirty="0" err="1" smtClean="0">
                <a:latin typeface="Courier New" pitchFamily="49" charset="0"/>
                <a:cs typeface="Courier New" pitchFamily="49" charset="0"/>
              </a:rPr>
              <a:t>fix_code</a:t>
            </a:r>
            <a:r>
              <a:rPr lang="en-US" sz="2000" dirty="0" smtClean="0">
                <a:latin typeface="Courier New" pitchFamily="49" charset="0"/>
                <a:cs typeface="Courier New" pitchFamily="49" charset="0"/>
              </a:rPr>
              <a:t>();}</a:t>
            </a:r>
          </a:p>
          <a:p>
            <a:pPr marL="800100" lvl="1" indent="-342900"/>
            <a:r>
              <a:rPr lang="en-US" sz="2000" dirty="0" smtClean="0">
                <a:latin typeface="Courier New" pitchFamily="49" charset="0"/>
                <a:cs typeface="Courier New" pitchFamily="49" charset="0"/>
              </a:rPr>
              <a:t>    catch(error2) {</a:t>
            </a:r>
            <a:r>
              <a:rPr lang="en-US" sz="2000" b="1" dirty="0" smtClean="0">
                <a:latin typeface="Courier New" pitchFamily="49" charset="0"/>
                <a:cs typeface="Courier New" pitchFamily="49" charset="0"/>
              </a:rPr>
              <a:t>abort</a:t>
            </a:r>
            <a:r>
              <a:rPr lang="en-US" sz="2000" dirty="0" smtClean="0">
                <a:latin typeface="Courier New" pitchFamily="49" charset="0"/>
                <a:cs typeface="Courier New" pitchFamily="49" charset="0"/>
              </a:rPr>
              <a:t>;}</a:t>
            </a:r>
          </a:p>
          <a:p>
            <a:pPr marL="800100" lvl="1" indent="-342900"/>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p>
          <a:p>
            <a:pPr marL="342900" indent="-342900">
              <a:buFont typeface="+mj-lt"/>
              <a:buAutoNum type="arabicPeriod"/>
            </a:pPr>
            <a:r>
              <a:rPr lang="en-US" sz="2800" dirty="0" smtClean="0"/>
              <a:t>Conditional synchronization: retry</a:t>
            </a:r>
          </a:p>
          <a:p>
            <a:pPr marL="800100" lvl="1" indent="-342900"/>
            <a:r>
              <a:rPr lang="en-US" sz="2000" dirty="0" smtClean="0">
                <a:latin typeface="Courier New" pitchFamily="49" charset="0"/>
                <a:cs typeface="Courier New" pitchFamily="49" charset="0"/>
              </a:rPr>
              <a:t>Object </a:t>
            </a:r>
            <a:r>
              <a:rPr lang="en-US" sz="2000" dirty="0" err="1" smtClean="0">
                <a:latin typeface="Courier New" pitchFamily="49" charset="0"/>
                <a:cs typeface="Courier New" pitchFamily="49" charset="0"/>
              </a:rPr>
              <a:t>blockingDequeue</a:t>
            </a:r>
            <a:r>
              <a:rPr lang="en-US" sz="2000" dirty="0" smtClean="0">
                <a:latin typeface="Courier New" pitchFamily="49" charset="0"/>
                <a:cs typeface="Courier New" pitchFamily="49" charset="0"/>
              </a:rPr>
              <a:t>(q)</a:t>
            </a:r>
          </a:p>
          <a:p>
            <a:pPr marL="800100" lvl="1" indent="-342900"/>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atomic{</a:t>
            </a:r>
          </a:p>
          <a:p>
            <a:pPr marL="800100" lvl="1" indent="-342900"/>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if(</a:t>
            </a:r>
            <a:r>
              <a:rPr lang="en-US" sz="2000" dirty="0" err="1" smtClean="0">
                <a:latin typeface="Courier New" pitchFamily="49" charset="0"/>
                <a:cs typeface="Courier New" pitchFamily="49" charset="0"/>
              </a:rPr>
              <a:t>q.isEmpty</a:t>
            </a: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retry</a:t>
            </a:r>
            <a:r>
              <a:rPr lang="en-US" sz="2000" dirty="0" smtClean="0">
                <a:latin typeface="Courier New" pitchFamily="49" charset="0"/>
                <a:cs typeface="Courier New" pitchFamily="49" charset="0"/>
              </a:rPr>
              <a:t>;</a:t>
            </a:r>
          </a:p>
          <a:p>
            <a:pPr marL="800100" lvl="1" indent="-342900"/>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return </a:t>
            </a:r>
            <a:r>
              <a:rPr lang="en-US" sz="2000" dirty="0" err="1" smtClean="0">
                <a:latin typeface="Courier New" pitchFamily="49" charset="0"/>
                <a:cs typeface="Courier New" pitchFamily="49" charset="0"/>
              </a:rPr>
              <a:t>dequeue</a:t>
            </a:r>
            <a:r>
              <a:rPr lang="en-US" sz="2000" dirty="0" smtClean="0">
                <a:latin typeface="Courier New" pitchFamily="49" charset="0"/>
                <a:cs typeface="Courier New" pitchFamily="49" charset="0"/>
              </a:rPr>
              <a:t>();</a:t>
            </a:r>
          </a:p>
          <a:p>
            <a:pPr marL="800100" lvl="1" indent="-342900"/>
            <a:r>
              <a:rPr lang="en-US" sz="2000" b="1" dirty="0" smtClean="0">
                <a:latin typeface="Courier New" pitchFamily="49" charset="0"/>
                <a:cs typeface="Courier New" pitchFamily="49" charset="0"/>
              </a:rPr>
              <a:t>  }</a:t>
            </a:r>
            <a:endParaRPr lang="en-US" sz="2800" dirty="0" smtClean="0"/>
          </a:p>
          <a:p>
            <a:pPr marL="342900" indent="-342900">
              <a:buFont typeface="+mj-lt"/>
              <a:buAutoNum type="arabicPeriod"/>
            </a:pPr>
            <a:r>
              <a:rPr lang="en-US" sz="2800" dirty="0" smtClean="0"/>
              <a:t>Composing code sequences: </a:t>
            </a:r>
            <a:r>
              <a:rPr lang="en-US" sz="2800" dirty="0" err="1" smtClean="0"/>
              <a:t>orelse</a:t>
            </a:r>
            <a:endParaRPr lang="en-US" sz="2800" dirty="0" smtClean="0"/>
          </a:p>
          <a:p>
            <a:pPr marL="800100" lvl="1" indent="-342900"/>
            <a:r>
              <a:rPr lang="en-US" sz="2000" b="1" dirty="0" smtClean="0">
                <a:latin typeface="Courier New" pitchFamily="49" charset="0"/>
                <a:cs typeface="Courier New" pitchFamily="49" charset="0"/>
              </a:rPr>
              <a:t>atomic{</a:t>
            </a:r>
            <a:r>
              <a:rPr lang="en-US" sz="2000" dirty="0" smtClean="0">
                <a:latin typeface="Courier New" pitchFamily="49" charset="0"/>
                <a:cs typeface="Courier New" pitchFamily="49" charset="0"/>
              </a:rPr>
              <a:t>q1.blockingDequeue();</a:t>
            </a:r>
          </a:p>
          <a:p>
            <a:pPr marL="800100" lvl="1" indent="-342900"/>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orelse</a:t>
            </a:r>
            <a:r>
              <a:rPr lang="en-US" sz="2000" b="1" dirty="0" smtClean="0">
                <a:latin typeface="Courier New" pitchFamily="49" charset="0"/>
                <a:cs typeface="Courier New" pitchFamily="49" charset="0"/>
              </a:rPr>
              <a:t>{</a:t>
            </a:r>
            <a:r>
              <a:rPr lang="en-US" sz="2000" dirty="0" smtClean="0">
                <a:latin typeface="Courier New" pitchFamily="49" charset="0"/>
                <a:cs typeface="Courier New" pitchFamily="49" charset="0"/>
              </a:rPr>
              <a:t>q2.blockingDequeue();</a:t>
            </a:r>
          </a:p>
          <a:p>
            <a:pPr marL="800100" lvl="1" indent="-342900"/>
            <a:r>
              <a:rPr lang="en-US" sz="2000" b="1" dirty="0" smtClean="0">
                <a:latin typeface="Courier New" pitchFamily="49" charset="0"/>
                <a:cs typeface="Courier New" pitchFamily="49" charset="0"/>
              </a:rPr>
              <a:t>}</a:t>
            </a:r>
            <a:endParaRPr lang="en-US" sz="2800" b="1"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747949" cy="584775"/>
          </a:xfrm>
          <a:prstGeom prst="rect">
            <a:avLst/>
          </a:prstGeom>
          <a:noFill/>
        </p:spPr>
        <p:txBody>
          <a:bodyPr wrap="none" rtlCol="0">
            <a:spAutoFit/>
          </a:bodyPr>
          <a:lstStyle/>
          <a:p>
            <a:r>
              <a:rPr lang="en-US" sz="3200" dirty="0" smtClean="0"/>
              <a:t>Parallel Programming</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1066800"/>
            <a:ext cx="8056564" cy="4832092"/>
          </a:xfrm>
          <a:prstGeom prst="rect">
            <a:avLst/>
          </a:prstGeom>
          <a:noFill/>
        </p:spPr>
        <p:txBody>
          <a:bodyPr wrap="none" rtlCol="0">
            <a:spAutoFit/>
          </a:bodyPr>
          <a:lstStyle/>
          <a:p>
            <a:pPr marL="342900" indent="-342900">
              <a:buFont typeface="+mj-lt"/>
              <a:buAutoNum type="arabicPeriod"/>
            </a:pPr>
            <a:r>
              <a:rPr lang="en-US" sz="2800" dirty="0" smtClean="0"/>
              <a:t>Find independent tasks in the algorithm</a:t>
            </a:r>
          </a:p>
          <a:p>
            <a:pPr marL="342900" indent="-342900">
              <a:buFont typeface="+mj-lt"/>
              <a:buAutoNum type="arabicPeriod"/>
            </a:pPr>
            <a:r>
              <a:rPr lang="en-US" sz="2800" dirty="0" smtClean="0"/>
              <a:t>Map tasks to execution units (e.g. threads)</a:t>
            </a:r>
          </a:p>
          <a:p>
            <a:pPr marL="342900" indent="-342900">
              <a:buFont typeface="+mj-lt"/>
              <a:buAutoNum type="arabicPeriod"/>
            </a:pPr>
            <a:r>
              <a:rPr lang="en-US" sz="2800" dirty="0" smtClean="0"/>
              <a:t>Define and implement synchronization among tasks</a:t>
            </a:r>
          </a:p>
          <a:p>
            <a:pPr marL="800100" lvl="1" indent="-342900">
              <a:buFont typeface="+mj-lt"/>
              <a:buAutoNum type="arabicPeriod"/>
            </a:pPr>
            <a:r>
              <a:rPr lang="en-US" sz="2800" dirty="0" smtClean="0"/>
              <a:t>Avoid races and deadlocks, address memory </a:t>
            </a:r>
          </a:p>
          <a:p>
            <a:pPr marL="800100" lvl="1" indent="-342900"/>
            <a:r>
              <a:rPr lang="en-US" sz="2800" dirty="0" smtClean="0"/>
              <a:t>    model issues, …</a:t>
            </a:r>
          </a:p>
          <a:p>
            <a:pPr marL="342900" indent="-342900">
              <a:buFont typeface="+mj-lt"/>
              <a:buAutoNum type="arabicPeriod"/>
            </a:pPr>
            <a:r>
              <a:rPr lang="en-US" sz="2800" dirty="0" smtClean="0"/>
              <a:t>Compose parallel tasks</a:t>
            </a:r>
          </a:p>
          <a:p>
            <a:pPr marL="342900" indent="-342900">
              <a:buFont typeface="+mj-lt"/>
              <a:buAutoNum type="arabicPeriod"/>
            </a:pPr>
            <a:r>
              <a:rPr lang="en-US" sz="2800" dirty="0" smtClean="0"/>
              <a:t>Recover from errors</a:t>
            </a:r>
          </a:p>
          <a:p>
            <a:pPr marL="342900" indent="-342900">
              <a:buFont typeface="+mj-lt"/>
              <a:buAutoNum type="arabicPeriod"/>
            </a:pPr>
            <a:r>
              <a:rPr lang="en-US" sz="2800" dirty="0" smtClean="0"/>
              <a:t>Ensure scalability</a:t>
            </a:r>
          </a:p>
          <a:p>
            <a:pPr marL="342900" indent="-342900">
              <a:buFont typeface="+mj-lt"/>
              <a:buAutoNum type="arabicPeriod"/>
            </a:pPr>
            <a:r>
              <a:rPr lang="en-US" sz="2800" dirty="0" smtClean="0"/>
              <a:t>Manage locality</a:t>
            </a:r>
          </a:p>
          <a:p>
            <a:pPr marL="342900" indent="-342900">
              <a:buFont typeface="+mj-lt"/>
              <a:buAutoNum type="arabicPeriod"/>
            </a:pPr>
            <a:r>
              <a:rPr lang="en-US" sz="2800" dirty="0" smtClean="0"/>
              <a:t>…</a:t>
            </a:r>
          </a:p>
          <a:p>
            <a:pPr marL="342900" indent="-342900">
              <a:buFont typeface="+mj-lt"/>
              <a:buAutoNum type="arabicPeriod"/>
            </a:pPr>
            <a:endParaRPr lang="en-US" sz="2800" dirty="0"/>
          </a:p>
        </p:txBody>
      </p:sp>
      <p:sp>
        <p:nvSpPr>
          <p:cNvPr id="5" name="Rectangle 4"/>
          <p:cNvSpPr/>
          <p:nvPr/>
        </p:nvSpPr>
        <p:spPr>
          <a:xfrm>
            <a:off x="76200" y="1981200"/>
            <a:ext cx="8991600" cy="2133600"/>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3124200"/>
            <a:ext cx="3918252" cy="584775"/>
          </a:xfrm>
          <a:prstGeom prst="rect">
            <a:avLst/>
          </a:prstGeom>
          <a:noFill/>
        </p:spPr>
        <p:txBody>
          <a:bodyPr wrap="none" rtlCol="0">
            <a:spAutoFit/>
          </a:bodyPr>
          <a:lstStyle/>
          <a:p>
            <a:r>
              <a:rPr lang="en-US" sz="3200" dirty="0" smtClean="0"/>
              <a:t>Transactional Memory</a:t>
            </a:r>
            <a:endParaRPr lang="en-US" sz="3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739631" cy="584775"/>
          </a:xfrm>
          <a:prstGeom prst="rect">
            <a:avLst/>
          </a:prstGeom>
          <a:noFill/>
        </p:spPr>
        <p:txBody>
          <a:bodyPr wrap="none" rtlCol="0">
            <a:spAutoFit/>
          </a:bodyPr>
          <a:lstStyle/>
          <a:p>
            <a:r>
              <a:rPr lang="en-US" sz="3200" dirty="0" smtClean="0"/>
              <a:t>Transactional Programming</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grpSp>
        <p:nvGrpSpPr>
          <p:cNvPr id="11" name="Group 10"/>
          <p:cNvGrpSpPr/>
          <p:nvPr/>
        </p:nvGrpSpPr>
        <p:grpSpPr>
          <a:xfrm>
            <a:off x="23192" y="990600"/>
            <a:ext cx="9067800" cy="2031325"/>
            <a:chOff x="23192" y="1905000"/>
            <a:chExt cx="9067800" cy="2031325"/>
          </a:xfrm>
        </p:grpSpPr>
        <p:sp>
          <p:nvSpPr>
            <p:cNvPr id="8" name="TextBox 7"/>
            <p:cNvSpPr txBox="1"/>
            <p:nvPr/>
          </p:nvSpPr>
          <p:spPr>
            <a:xfrm>
              <a:off x="23192" y="1905000"/>
              <a:ext cx="4458272" cy="2031325"/>
            </a:xfrm>
            <a:prstGeom prst="rect">
              <a:avLst/>
            </a:prstGeom>
            <a:noFill/>
          </p:spPr>
          <p:txBody>
            <a:bodyPr wrap="none" rtlCol="0">
              <a:spAutoFit/>
            </a:bodyPr>
            <a:lstStyle/>
            <a:p>
              <a:r>
                <a:rPr lang="en-US" dirty="0" smtClean="0">
                  <a:latin typeface="Courier New" pitchFamily="49" charset="0"/>
                  <a:cs typeface="Courier New" pitchFamily="49" charset="0"/>
                </a:rPr>
                <a:t>void deposit(account, amount) {</a:t>
              </a:r>
            </a:p>
            <a:p>
              <a:r>
                <a:rPr lang="en-US" b="1" dirty="0" smtClean="0">
                  <a:latin typeface="Courier New" pitchFamily="49" charset="0"/>
                  <a:cs typeface="Courier New" pitchFamily="49" charset="0"/>
                </a:rPr>
                <a:t>  lock(account);</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t = </a:t>
              </a:r>
              <a:r>
                <a:rPr lang="en-US" dirty="0" err="1" smtClean="0">
                  <a:latin typeface="Courier New" pitchFamily="49" charset="0"/>
                  <a:cs typeface="Courier New" pitchFamily="49" charset="0"/>
                </a:rPr>
                <a:t>bank.get</a:t>
              </a:r>
              <a:r>
                <a:rPr lang="en-US" dirty="0" smtClean="0">
                  <a:latin typeface="Courier New" pitchFamily="49" charset="0"/>
                  <a:cs typeface="Courier New" pitchFamily="49" charset="0"/>
                </a:rPr>
                <a:t>(account);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t = t + amount;</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bank.put</a:t>
              </a:r>
              <a:r>
                <a:rPr lang="en-US" dirty="0" smtClean="0">
                  <a:latin typeface="Courier New" pitchFamily="49" charset="0"/>
                  <a:cs typeface="Courier New" pitchFamily="49" charset="0"/>
                </a:rPr>
                <a:t>(account, t);</a:t>
              </a:r>
            </a:p>
            <a:p>
              <a:r>
                <a:rPr lang="en-US" b="1" dirty="0" smtClean="0">
                  <a:latin typeface="Courier New" pitchFamily="49" charset="0"/>
                  <a:cs typeface="Courier New" pitchFamily="49" charset="0"/>
                </a:rPr>
                <a:t>  unlock(account);</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9" name="TextBox 8"/>
            <p:cNvSpPr txBox="1"/>
            <p:nvPr/>
          </p:nvSpPr>
          <p:spPr>
            <a:xfrm>
              <a:off x="4632720" y="1905000"/>
              <a:ext cx="4458272" cy="2031325"/>
            </a:xfrm>
            <a:prstGeom prst="rect">
              <a:avLst/>
            </a:prstGeom>
            <a:noFill/>
          </p:spPr>
          <p:txBody>
            <a:bodyPr wrap="none" rtlCol="0">
              <a:spAutoFit/>
            </a:bodyPr>
            <a:lstStyle/>
            <a:p>
              <a:r>
                <a:rPr lang="en-US" dirty="0" smtClean="0">
                  <a:latin typeface="Courier New" pitchFamily="49" charset="0"/>
                  <a:cs typeface="Courier New" pitchFamily="49" charset="0"/>
                </a:rPr>
                <a:t>void deposit(account, amount) {</a:t>
              </a:r>
            </a:p>
            <a:p>
              <a:r>
                <a:rPr lang="en-US" b="1" dirty="0" smtClean="0">
                  <a:latin typeface="Courier New" pitchFamily="49" charset="0"/>
                  <a:cs typeface="Courier New" pitchFamily="49" charset="0"/>
                </a:rPr>
                <a:t>  atomic {</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int</a:t>
              </a:r>
              <a:r>
                <a:rPr lang="en-US" dirty="0" smtClean="0">
                  <a:latin typeface="Courier New" pitchFamily="49" charset="0"/>
                  <a:cs typeface="Courier New" pitchFamily="49" charset="0"/>
                </a:rPr>
                <a:t> t = </a:t>
              </a:r>
              <a:r>
                <a:rPr lang="en-US" dirty="0" err="1" smtClean="0">
                  <a:latin typeface="Courier New" pitchFamily="49" charset="0"/>
                  <a:cs typeface="Courier New" pitchFamily="49" charset="0"/>
                </a:rPr>
                <a:t>bank.get</a:t>
              </a:r>
              <a:r>
                <a:rPr lang="en-US" dirty="0" smtClean="0">
                  <a:latin typeface="Courier New" pitchFamily="49" charset="0"/>
                  <a:cs typeface="Courier New" pitchFamily="49" charset="0"/>
                </a:rPr>
                <a:t>(account);</a:t>
              </a:r>
            </a:p>
            <a:p>
              <a:r>
                <a:rPr lang="en-US" b="1" dirty="0" smtClean="0">
                  <a:latin typeface="Courier New" pitchFamily="49" charset="0"/>
                  <a:cs typeface="Courier New" pitchFamily="49" charset="0"/>
                </a:rPr>
                <a:t>    </a:t>
              </a:r>
              <a:r>
                <a:rPr lang="en-US" dirty="0" smtClean="0">
                  <a:latin typeface="Courier New" pitchFamily="49" charset="0"/>
                  <a:cs typeface="Courier New" pitchFamily="49" charset="0"/>
                </a:rPr>
                <a:t>t = t + amount;</a:t>
              </a:r>
            </a:p>
            <a:p>
              <a:r>
                <a:rPr lang="en-US" b="1" dirty="0" smtClean="0">
                  <a:latin typeface="Courier New" pitchFamily="49" charset="0"/>
                  <a:cs typeface="Courier New" pitchFamily="49" charset="0"/>
                </a:rPr>
                <a:t>    </a:t>
              </a:r>
              <a:r>
                <a:rPr lang="en-US" dirty="0" err="1" smtClean="0">
                  <a:latin typeface="Courier New" pitchFamily="49" charset="0"/>
                  <a:cs typeface="Courier New" pitchFamily="49" charset="0"/>
                </a:rPr>
                <a:t>bank.put</a:t>
              </a:r>
              <a:r>
                <a:rPr lang="en-US" dirty="0" smtClean="0">
                  <a:latin typeface="Courier New" pitchFamily="49" charset="0"/>
                  <a:cs typeface="Courier New" pitchFamily="49" charset="0"/>
                </a:rPr>
                <a:t>(account, t);</a:t>
              </a:r>
            </a:p>
            <a:p>
              <a:r>
                <a:rPr lang="en-US" b="1" dirty="0" smtClean="0">
                  <a:latin typeface="Courier New" pitchFamily="49" charset="0"/>
                  <a:cs typeface="Courier New" pitchFamily="49" charset="0"/>
                </a:rPr>
                <a:t>  }</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10" name="Right Arrow 9"/>
            <p:cNvSpPr/>
            <p:nvPr/>
          </p:nvSpPr>
          <p:spPr>
            <a:xfrm>
              <a:off x="3886200" y="28956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33400" y="3733800"/>
            <a:ext cx="7807650" cy="954107"/>
          </a:xfrm>
          <a:prstGeom prst="rect">
            <a:avLst/>
          </a:prstGeom>
          <a:noFill/>
        </p:spPr>
        <p:txBody>
          <a:bodyPr wrap="none" rtlCol="0">
            <a:spAutoFit/>
          </a:bodyPr>
          <a:lstStyle/>
          <a:p>
            <a:pPr marL="342900" indent="-342900">
              <a:buFont typeface="+mj-lt"/>
              <a:buAutoNum type="arabicPeriod"/>
            </a:pPr>
            <a:r>
              <a:rPr lang="en-US" sz="2800" dirty="0" smtClean="0"/>
              <a:t>Declarative Synchronization – What, not How</a:t>
            </a:r>
          </a:p>
          <a:p>
            <a:pPr marL="342900" indent="-342900">
              <a:buFont typeface="+mj-lt"/>
              <a:buAutoNum type="arabicPeriod"/>
            </a:pPr>
            <a:r>
              <a:rPr lang="en-US" sz="2800" dirty="0" smtClean="0"/>
              <a:t>System implements Synchronization transparently</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3918252" cy="584775"/>
          </a:xfrm>
          <a:prstGeom prst="rect">
            <a:avLst/>
          </a:prstGeom>
          <a:noFill/>
        </p:spPr>
        <p:txBody>
          <a:bodyPr wrap="none" rtlCol="0">
            <a:spAutoFit/>
          </a:bodyPr>
          <a:lstStyle/>
          <a:p>
            <a:r>
              <a:rPr lang="en-US" sz="3200" dirty="0" smtClean="0"/>
              <a:t>Transactional Memory</a:t>
            </a:r>
            <a:endParaRPr lang="en-US" sz="3200" dirty="0"/>
          </a:p>
        </p:txBody>
      </p:sp>
      <p:cxnSp>
        <p:nvCxnSpPr>
          <p:cNvPr id="3" name="Straight Connector 2"/>
          <p:cNvCxnSpPr/>
          <p:nvPr/>
        </p:nvCxnSpPr>
        <p:spPr>
          <a:xfrm>
            <a:off x="304800" y="609600"/>
            <a:ext cx="5562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2400" y="838200"/>
            <a:ext cx="8763000" cy="954107"/>
          </a:xfrm>
          <a:prstGeom prst="rect">
            <a:avLst/>
          </a:prstGeom>
          <a:noFill/>
        </p:spPr>
        <p:txBody>
          <a:bodyPr wrap="square" rtlCol="0">
            <a:spAutoFit/>
          </a:bodyPr>
          <a:lstStyle/>
          <a:p>
            <a:r>
              <a:rPr lang="en-US" sz="2800" dirty="0" smtClean="0">
                <a:solidFill>
                  <a:schemeClr val="accent2"/>
                </a:solidFill>
              </a:rPr>
              <a:t>Memory Transaction </a:t>
            </a:r>
            <a:r>
              <a:rPr lang="en-US" sz="2800" dirty="0" smtClean="0"/>
              <a:t>- An </a:t>
            </a:r>
            <a:r>
              <a:rPr lang="en-US" sz="2800" u="sng" dirty="0" smtClean="0"/>
              <a:t>atomic</a:t>
            </a:r>
            <a:r>
              <a:rPr lang="en-US" sz="2800" dirty="0" smtClean="0"/>
              <a:t> and </a:t>
            </a:r>
            <a:r>
              <a:rPr lang="en-US" sz="2800" u="sng" dirty="0" smtClean="0"/>
              <a:t>isolated</a:t>
            </a:r>
            <a:r>
              <a:rPr lang="en-US" sz="2800" dirty="0" smtClean="0"/>
              <a:t> sequence of memory accesses</a:t>
            </a:r>
            <a:endParaRPr lang="en-US" sz="2800" dirty="0"/>
          </a:p>
        </p:txBody>
      </p:sp>
      <p:sp>
        <p:nvSpPr>
          <p:cNvPr id="8" name="TextBox 7"/>
          <p:cNvSpPr txBox="1"/>
          <p:nvPr/>
        </p:nvSpPr>
        <p:spPr>
          <a:xfrm>
            <a:off x="152400" y="1882601"/>
            <a:ext cx="8763000" cy="954107"/>
          </a:xfrm>
          <a:prstGeom prst="rect">
            <a:avLst/>
          </a:prstGeom>
          <a:noFill/>
        </p:spPr>
        <p:txBody>
          <a:bodyPr wrap="square" rtlCol="0">
            <a:spAutoFit/>
          </a:bodyPr>
          <a:lstStyle/>
          <a:p>
            <a:r>
              <a:rPr lang="en-US" sz="2800" dirty="0" smtClean="0">
                <a:solidFill>
                  <a:schemeClr val="accent2"/>
                </a:solidFill>
              </a:rPr>
              <a:t>Transactional Memory </a:t>
            </a:r>
            <a:r>
              <a:rPr lang="en-US" sz="2800" dirty="0" smtClean="0"/>
              <a:t>– Provides transactions for threads running in a shared address space</a:t>
            </a:r>
            <a:endParaRPr lang="en-US" sz="28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TotalTime>
  <Words>6692</Words>
  <Application>Microsoft Office PowerPoint</Application>
  <PresentationFormat>On-screen Show (4:3)</PresentationFormat>
  <Paragraphs>982</Paragraphs>
  <Slides>63</Slides>
  <Notes>53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Arun</dc:creator>
  <cp:lastModifiedBy>Arun</cp:lastModifiedBy>
  <cp:revision>623</cp:revision>
  <dcterms:created xsi:type="dcterms:W3CDTF">2006-08-16T00:00:00Z</dcterms:created>
  <dcterms:modified xsi:type="dcterms:W3CDTF">2010-11-09T18:15:58Z</dcterms:modified>
</cp:coreProperties>
</file>