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1"/>
  </p:notesMasterIdLst>
  <p:sldIdLst>
    <p:sldId id="269" r:id="rId3"/>
    <p:sldId id="286" r:id="rId4"/>
    <p:sldId id="276" r:id="rId5"/>
    <p:sldId id="282" r:id="rId6"/>
    <p:sldId id="280" r:id="rId7"/>
    <p:sldId id="281" r:id="rId8"/>
    <p:sldId id="258" r:id="rId9"/>
    <p:sldId id="259" r:id="rId10"/>
    <p:sldId id="260" r:id="rId11"/>
    <p:sldId id="261" r:id="rId12"/>
    <p:sldId id="273" r:id="rId13"/>
    <p:sldId id="274" r:id="rId14"/>
    <p:sldId id="262" r:id="rId15"/>
    <p:sldId id="263" r:id="rId16"/>
    <p:sldId id="264" r:id="rId17"/>
    <p:sldId id="266" r:id="rId18"/>
    <p:sldId id="265" r:id="rId19"/>
    <p:sldId id="267" r:id="rId20"/>
    <p:sldId id="268" r:id="rId21"/>
    <p:sldId id="270" r:id="rId22"/>
    <p:sldId id="271" r:id="rId23"/>
    <p:sldId id="285" r:id="rId24"/>
    <p:sldId id="275" r:id="rId25"/>
    <p:sldId id="284" r:id="rId26"/>
    <p:sldId id="277" r:id="rId27"/>
    <p:sldId id="283" r:id="rId28"/>
    <p:sldId id="278" r:id="rId29"/>
    <p:sldId id="279"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833" autoAdjust="0"/>
  </p:normalViewPr>
  <p:slideViewPr>
    <p:cSldViewPr>
      <p:cViewPr varScale="1">
        <p:scale>
          <a:sx n="80" d="100"/>
          <a:sy n="80" d="100"/>
        </p:scale>
        <p:origin x="-235"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59BD631-2982-412B-AAEE-81AB85D7D01B}" type="datetimeFigureOut">
              <a:rPr lang="en-US"/>
              <a:pPr>
                <a:defRPr/>
              </a:pPr>
              <a:t>10/21/2010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396D40F-2B47-4ECE-BD0F-DFFE10F20B0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718C969-C1D0-48AE-ACBD-2A5526646F38}" type="slidenum">
              <a:rPr lang="en-US" sz="1100">
                <a:solidFill>
                  <a:srgbClr val="000000"/>
                </a:solidFill>
              </a:rPr>
              <a:pPr fontAlgn="base">
                <a:spcBef>
                  <a:spcPct val="0"/>
                </a:spcBef>
                <a:spcAft>
                  <a:spcPct val="0"/>
                </a:spcAft>
              </a:pPr>
              <a:t>1</a:t>
            </a:fld>
            <a:endParaRPr lang="en-US" sz="110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TextEdit="1"/>
          </p:cNvSpPr>
          <p:nvPr>
            <p:ph type="sldImg"/>
          </p:nvPr>
        </p:nvSpPr>
        <p:spPr bwMode="auto">
          <a:noFill/>
          <a:ln>
            <a:solidFill>
              <a:srgbClr val="000000"/>
            </a:solidFill>
            <a:miter lim="800000"/>
            <a:headEnd/>
            <a:tailEnd/>
          </a:ln>
        </p:spPr>
      </p:sp>
      <p:sp>
        <p:nvSpPr>
          <p:cNvPr id="7577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TextEdit="1"/>
          </p:cNvSpPr>
          <p:nvPr>
            <p:ph type="sldImg"/>
          </p:nvPr>
        </p:nvSpPr>
        <p:spPr bwMode="auto">
          <a:noFill/>
          <a:ln>
            <a:solidFill>
              <a:srgbClr val="000000"/>
            </a:solidFill>
            <a:miter lim="800000"/>
            <a:headEnd/>
            <a:tailEnd/>
          </a:ln>
        </p:spPr>
      </p:sp>
      <p:sp>
        <p:nvSpPr>
          <p:cNvPr id="7680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TextEdit="1"/>
          </p:cNvSpPr>
          <p:nvPr>
            <p:ph type="sldImg"/>
          </p:nvPr>
        </p:nvSpPr>
        <p:spPr bwMode="auto">
          <a:noFill/>
          <a:ln>
            <a:solidFill>
              <a:srgbClr val="000000"/>
            </a:solidFill>
            <a:miter lim="800000"/>
            <a:headEnd/>
            <a:tailEnd/>
          </a:ln>
        </p:spPr>
      </p:sp>
      <p:sp>
        <p:nvSpPr>
          <p:cNvPr id="7782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TextEdit="1"/>
          </p:cNvSpPr>
          <p:nvPr>
            <p:ph type="sldImg"/>
          </p:nvPr>
        </p:nvSpPr>
        <p:spPr bwMode="auto">
          <a:noFill/>
          <a:ln>
            <a:solidFill>
              <a:srgbClr val="000000"/>
            </a:solidFill>
            <a:miter lim="800000"/>
            <a:headEnd/>
            <a:tailEnd/>
          </a:ln>
        </p:spPr>
      </p:sp>
      <p:sp>
        <p:nvSpPr>
          <p:cNvPr id="7885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TextEdit="1"/>
          </p:cNvSpPr>
          <p:nvPr>
            <p:ph type="sldImg"/>
          </p:nvPr>
        </p:nvSpPr>
        <p:spPr bwMode="auto">
          <a:noFill/>
          <a:ln>
            <a:solidFill>
              <a:srgbClr val="000000"/>
            </a:solidFill>
            <a:miter lim="800000"/>
            <a:headEnd/>
            <a:tailEnd/>
          </a:ln>
        </p:spPr>
      </p:sp>
      <p:sp>
        <p:nvSpPr>
          <p:cNvPr id="7987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“~p Writes the data with standard syntax in the same way as ~w, but breaks terms whose printed representation is longer than one line into many lines and indents each line sensibly. It also tries to detect lists of printable characters and to output these as strings.”</a:t>
            </a:r>
          </a:p>
        </p:txBody>
      </p:sp>
      <p:sp>
        <p:nvSpPr>
          <p:cNvPr id="471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E448B7F-5095-4B51-8274-DCAB424DFC1C}"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Message passing constructs</a:t>
            </a:r>
          </a:p>
        </p:txBody>
      </p:sp>
      <p:sp>
        <p:nvSpPr>
          <p:cNvPr id="49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9A0DCA-EFC1-40E5-AAE0-6F589F2A7643}" type="slidenum">
              <a:rPr lang="en-US"/>
              <a:pPr fontAlgn="base">
                <a:spcBef>
                  <a:spcPct val="0"/>
                </a:spcBef>
                <a:spcAft>
                  <a:spcPct val="0"/>
                </a:spcAft>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TextEdit="1"/>
          </p:cNvSpPr>
          <p:nvPr>
            <p:ph type="sldImg"/>
          </p:nvPr>
        </p:nvSpPr>
        <p:spPr bwMode="auto">
          <a:noFill/>
          <a:ln>
            <a:solidFill>
              <a:srgbClr val="000000"/>
            </a:solidFill>
            <a:miter lim="800000"/>
            <a:headEnd/>
            <a:tailEnd/>
          </a:ln>
        </p:spPr>
      </p:sp>
      <p:sp>
        <p:nvSpPr>
          <p:cNvPr id="8089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TextEdit="1"/>
          </p:cNvSpPr>
          <p:nvPr>
            <p:ph type="sldImg"/>
          </p:nvPr>
        </p:nvSpPr>
        <p:spPr bwMode="auto">
          <a:noFill/>
          <a:ln>
            <a:solidFill>
              <a:srgbClr val="000000"/>
            </a:solidFill>
            <a:miter lim="800000"/>
            <a:headEnd/>
            <a:tailEnd/>
          </a:ln>
        </p:spPr>
      </p:sp>
      <p:sp>
        <p:nvSpPr>
          <p:cNvPr id="8192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TextEdit="1"/>
          </p:cNvSpPr>
          <p:nvPr>
            <p:ph type="sldImg"/>
          </p:nvPr>
        </p:nvSpPr>
        <p:spPr bwMode="auto">
          <a:noFill/>
          <a:ln>
            <a:solidFill>
              <a:srgbClr val="000000"/>
            </a:solidFill>
            <a:miter lim="800000"/>
            <a:headEnd/>
            <a:tailEnd/>
          </a:ln>
        </p:spPr>
      </p:sp>
      <p:sp>
        <p:nvSpPr>
          <p:cNvPr id="8294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TextEdit="1"/>
          </p:cNvSpPr>
          <p:nvPr>
            <p:ph type="sldImg"/>
          </p:nvPr>
        </p:nvSpPr>
        <p:spPr bwMode="auto">
          <a:noFill/>
          <a:ln>
            <a:solidFill>
              <a:srgbClr val="000000"/>
            </a:solidFill>
            <a:miter lim="800000"/>
            <a:headEnd/>
            <a:tailEnd/>
          </a:ln>
        </p:spPr>
      </p:sp>
      <p:sp>
        <p:nvSpPr>
          <p:cNvPr id="6963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TextEdit="1"/>
          </p:cNvSpPr>
          <p:nvPr>
            <p:ph type="sldImg"/>
          </p:nvPr>
        </p:nvSpPr>
        <p:spPr bwMode="auto">
          <a:noFill/>
          <a:ln>
            <a:solidFill>
              <a:srgbClr val="000000"/>
            </a:solidFill>
            <a:miter lim="800000"/>
            <a:headEnd/>
            <a:tailEnd/>
          </a:ln>
        </p:spPr>
      </p:sp>
      <p:sp>
        <p:nvSpPr>
          <p:cNvPr id="8397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TextEdit="1"/>
          </p:cNvSpPr>
          <p:nvPr>
            <p:ph type="sldImg"/>
          </p:nvPr>
        </p:nvSpPr>
        <p:spPr bwMode="auto">
          <a:noFill/>
          <a:ln>
            <a:solidFill>
              <a:srgbClr val="000000"/>
            </a:solidFill>
            <a:miter lim="800000"/>
            <a:headEnd/>
            <a:tailEnd/>
          </a:ln>
        </p:spPr>
      </p:sp>
      <p:sp>
        <p:nvSpPr>
          <p:cNvPr id="8499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TextEdit="1"/>
          </p:cNvSpPr>
          <p:nvPr>
            <p:ph type="sldImg"/>
          </p:nvPr>
        </p:nvSpPr>
        <p:spPr bwMode="auto">
          <a:noFill/>
          <a:ln>
            <a:solidFill>
              <a:srgbClr val="000000"/>
            </a:solidFill>
            <a:miter lim="800000"/>
            <a:headEnd/>
            <a:tailEnd/>
          </a:ln>
        </p:spPr>
      </p:sp>
      <p:sp>
        <p:nvSpPr>
          <p:cNvPr id="8601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Constructs and architecture, producer/consumer example in shared memory and erlang and comparison.</a:t>
            </a:r>
          </a:p>
        </p:txBody>
      </p:sp>
      <p:sp>
        <p:nvSpPr>
          <p:cNvPr id="573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182E965-1D84-4D0A-8F37-3D7443B43880}" type="slidenum">
              <a:rPr lang="en-US"/>
              <a:pPr fontAlgn="base">
                <a:spcBef>
                  <a:spcPct val="0"/>
                </a:spcBef>
                <a:spcAft>
                  <a:spcPct val="0"/>
                </a:spcAft>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Constructs and architecture, producer/consumer example in shared memory and erlang and comparison.</a:t>
            </a:r>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FBCF2CD-85D5-4040-8C8D-55A1584E831F}" type="slidenum">
              <a:rPr lang="en-US"/>
              <a:pPr fontAlgn="base">
                <a:spcBef>
                  <a:spcPct val="0"/>
                </a:spcBef>
                <a:spcAft>
                  <a:spcPct val="0"/>
                </a:spcAft>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TextEdit="1"/>
          </p:cNvSpPr>
          <p:nvPr>
            <p:ph type="sldImg"/>
          </p:nvPr>
        </p:nvSpPr>
        <p:spPr bwMode="auto">
          <a:noFill/>
          <a:ln>
            <a:solidFill>
              <a:srgbClr val="000000"/>
            </a:solidFill>
            <a:miter lim="800000"/>
            <a:headEnd/>
            <a:tailEnd/>
          </a:ln>
        </p:spPr>
      </p:sp>
      <p:sp>
        <p:nvSpPr>
          <p:cNvPr id="8704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TextEdit="1"/>
          </p:cNvSpPr>
          <p:nvPr>
            <p:ph type="sldImg"/>
          </p:nvPr>
        </p:nvSpPr>
        <p:spPr bwMode="auto">
          <a:noFill/>
          <a:ln>
            <a:solidFill>
              <a:srgbClr val="000000"/>
            </a:solidFill>
            <a:miter lim="800000"/>
            <a:headEnd/>
            <a:tailEnd/>
          </a:ln>
        </p:spPr>
      </p:sp>
      <p:sp>
        <p:nvSpPr>
          <p:cNvPr id="8806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TextEdit="1"/>
          </p:cNvSpPr>
          <p:nvPr>
            <p:ph type="sldImg"/>
          </p:nvPr>
        </p:nvSpPr>
        <p:spPr bwMode="auto">
          <a:noFill/>
          <a:ln>
            <a:solidFill>
              <a:srgbClr val="000000"/>
            </a:solidFill>
            <a:miter lim="800000"/>
            <a:headEnd/>
            <a:tailEnd/>
          </a:ln>
        </p:spPr>
      </p:sp>
      <p:sp>
        <p:nvSpPr>
          <p:cNvPr id="8909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TextEdit="1"/>
          </p:cNvSpPr>
          <p:nvPr>
            <p:ph type="sldImg"/>
          </p:nvPr>
        </p:nvSpPr>
        <p:spPr bwMode="auto">
          <a:noFill/>
          <a:ln>
            <a:solidFill>
              <a:srgbClr val="000000"/>
            </a:solidFill>
            <a:miter lim="800000"/>
            <a:headEnd/>
            <a:tailEnd/>
          </a:ln>
        </p:spPr>
      </p:sp>
      <p:sp>
        <p:nvSpPr>
          <p:cNvPr id="9011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TextEdit="1"/>
          </p:cNvSpPr>
          <p:nvPr>
            <p:ph type="sldImg"/>
          </p:nvPr>
        </p:nvSpPr>
        <p:spPr bwMode="auto">
          <a:noFill/>
          <a:ln>
            <a:solidFill>
              <a:srgbClr val="000000"/>
            </a:solidFill>
            <a:miter lim="800000"/>
            <a:headEnd/>
            <a:tailEnd/>
          </a:ln>
        </p:spPr>
      </p:sp>
      <p:sp>
        <p:nvSpPr>
          <p:cNvPr id="7065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9071154-D4C7-45FB-B76A-C9447CD2C33F}"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TextEdit="1"/>
          </p:cNvSpPr>
          <p:nvPr>
            <p:ph type="sldImg"/>
          </p:nvPr>
        </p:nvSpPr>
        <p:spPr bwMode="auto">
          <a:noFill/>
          <a:ln>
            <a:solidFill>
              <a:srgbClr val="000000"/>
            </a:solidFill>
            <a:miter lim="800000"/>
            <a:headEnd/>
            <a:tailEnd/>
          </a:ln>
        </p:spPr>
      </p:sp>
      <p:sp>
        <p:nvSpPr>
          <p:cNvPr id="7168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TextEdit="1"/>
          </p:cNvSpPr>
          <p:nvPr>
            <p:ph type="sldImg"/>
          </p:nvPr>
        </p:nvSpPr>
        <p:spPr bwMode="auto">
          <a:noFill/>
          <a:ln>
            <a:solidFill>
              <a:srgbClr val="000000"/>
            </a:solidFill>
            <a:miter lim="800000"/>
            <a:headEnd/>
            <a:tailEnd/>
          </a:ln>
        </p:spPr>
      </p:sp>
      <p:sp>
        <p:nvSpPr>
          <p:cNvPr id="7270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TextEdit="1"/>
          </p:cNvSpPr>
          <p:nvPr>
            <p:ph type="sldImg"/>
          </p:nvPr>
        </p:nvSpPr>
        <p:spPr bwMode="auto">
          <a:noFill/>
          <a:ln>
            <a:solidFill>
              <a:srgbClr val="000000"/>
            </a:solidFill>
            <a:miter lim="800000"/>
            <a:headEnd/>
            <a:tailEnd/>
          </a:ln>
        </p:spPr>
      </p:sp>
      <p:sp>
        <p:nvSpPr>
          <p:cNvPr id="7373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TextEdit="1"/>
          </p:cNvSpPr>
          <p:nvPr>
            <p:ph type="sldImg"/>
          </p:nvPr>
        </p:nvSpPr>
        <p:spPr bwMode="auto">
          <a:noFill/>
          <a:ln>
            <a:solidFill>
              <a:srgbClr val="000000"/>
            </a:solidFill>
            <a:miter lim="800000"/>
            <a:headEnd/>
            <a:tailEnd/>
          </a:ln>
        </p:spPr>
      </p:sp>
      <p:sp>
        <p:nvSpPr>
          <p:cNvPr id="7475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Elements of enumerated type, dataytype in ML</a:t>
            </a:r>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16D1C7B-0811-418C-973E-6230FAC5F32C}"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F3A8A62-144E-49FF-8BE6-C89E33595FD0}" type="datetimeFigureOut">
              <a:rPr lang="en-US"/>
              <a:pPr>
                <a:defRPr/>
              </a:pPr>
              <a:t>10/21/2010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DE71BF-A792-4548-A41F-4B1182869D8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7102516-28DA-4AAB-A851-364D20F77BDE}" type="datetimeFigureOut">
              <a:rPr lang="en-US"/>
              <a:pPr>
                <a:defRPr/>
              </a:pPr>
              <a:t>10/21/2010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6FE2F3B-2A4F-4D51-A7D6-38DAA878DB6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D5031F-2E0D-483C-A938-1E9E25FCD357}" type="datetimeFigureOut">
              <a:rPr lang="en-US"/>
              <a:pPr>
                <a:defRPr/>
              </a:pPr>
              <a:t>10/21/2010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2C45B34-1535-44D3-9425-32A60335605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4" name="Rectangle 4"/>
          <p:cNvSpPr/>
          <p:nvPr userDrawn="1"/>
        </p:nvSpPr>
        <p:spPr>
          <a:xfrm>
            <a:off x="0" y="0"/>
            <a:ext cx="9144000" cy="1219200"/>
          </a:xfrm>
          <a:prstGeom prst="rect">
            <a:avLst/>
          </a:prstGeom>
          <a:gradFill flip="none" rotWithShape="1">
            <a:gsLst>
              <a:gs pos="0">
                <a:srgbClr val="371751">
                  <a:shade val="30000"/>
                  <a:satMod val="115000"/>
                  <a:alpha val="50000"/>
                </a:srgbClr>
              </a:gs>
              <a:gs pos="50000">
                <a:srgbClr val="371751">
                  <a:shade val="67500"/>
                  <a:satMod val="115000"/>
                </a:srgbClr>
              </a:gs>
              <a:gs pos="100000">
                <a:srgbClr val="371751">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Slide Number Placeholder 5"/>
          <p:cNvSpPr txBox="1">
            <a:spLocks/>
          </p:cNvSpPr>
          <p:nvPr userDrawn="1"/>
        </p:nvSpPr>
        <p:spPr>
          <a:xfrm>
            <a:off x="0" y="6356350"/>
            <a:ext cx="762000" cy="365125"/>
          </a:xfrm>
          <a:prstGeom prst="rect">
            <a:avLst/>
          </a:prstGeom>
        </p:spPr>
        <p:txBody>
          <a:bodyPr anchor="ctr"/>
          <a:lstStyle>
            <a:lvl1pPr algn="ctr">
              <a:defRPr b="1">
                <a:solidFill>
                  <a:schemeClr val="tx1"/>
                </a:solidFill>
              </a:defRPr>
            </a:lvl1pPr>
          </a:lstStyle>
          <a:p>
            <a:pPr fontAlgn="auto">
              <a:spcBef>
                <a:spcPts val="0"/>
              </a:spcBef>
              <a:spcAft>
                <a:spcPts val="0"/>
              </a:spcAft>
              <a:defRPr/>
            </a:pPr>
            <a:fld id="{2DF7FE79-E14E-427E-A2D0-067227E8E39C}" type="slidenum">
              <a:rPr lang="en-US" sz="1200" smtClean="0">
                <a:latin typeface="+mn-lt"/>
              </a:rPr>
              <a:pPr fontAlgn="auto">
                <a:spcBef>
                  <a:spcPts val="0"/>
                </a:spcBef>
                <a:spcAft>
                  <a:spcPts val="0"/>
                </a:spcAft>
                <a:defRPr/>
              </a:pPr>
              <a:t>‹#›</a:t>
            </a:fld>
            <a:endParaRPr lang="en-US" sz="1200">
              <a:latin typeface="+mn-lt"/>
            </a:endParaRPr>
          </a:p>
        </p:txBody>
      </p:sp>
      <p:sp>
        <p:nvSpPr>
          <p:cNvPr id="6" name="Title 1"/>
          <p:cNvSpPr>
            <a:spLocks noGrp="1"/>
          </p:cNvSpPr>
          <p:nvPr>
            <p:ph type="title"/>
          </p:nvPr>
        </p:nvSpPr>
        <p:spPr>
          <a:xfrm>
            <a:off x="457200" y="0"/>
            <a:ext cx="8229600" cy="1143000"/>
          </a:xfrm>
        </p:spPr>
        <p:txBody>
          <a:bodyPr>
            <a:normAutofit/>
          </a:bodyPr>
          <a:lstStyle>
            <a:lvl1pPr algn="ctr">
              <a:defRPr sz="4000" b="1">
                <a:solidFill>
                  <a:schemeClr val="bg1"/>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7" name="Content Placeholder 2"/>
          <p:cNvSpPr>
            <a:spLocks noGrp="1"/>
          </p:cNvSpPr>
          <p:nvPr>
            <p:ph idx="1"/>
          </p:nvPr>
        </p:nvSpPr>
        <p:spPr>
          <a:xfrm>
            <a:off x="457200" y="1543928"/>
            <a:ext cx="8229600" cy="4525963"/>
          </a:xfrm>
        </p:spPr>
        <p:txBody>
          <a:bodyPr/>
          <a:lstStyle>
            <a:lvl1pPr>
              <a:buSzPct val="75000"/>
              <a:buFont typeface="Wingdings" pitchFamily="2" charset="2"/>
              <a:buChar char="q"/>
              <a:defRPr sz="3200">
                <a:effectLst/>
              </a:defRPr>
            </a:lvl1pPr>
            <a:lvl3pPr>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2"/>
          <p:cNvSpPr>
            <a:spLocks noGrp="1"/>
          </p:cNvSpPr>
          <p:nvPr>
            <p:ph type="ftr" sz="quarter" idx="10"/>
          </p:nvPr>
        </p:nvSpPr>
        <p:spPr/>
        <p:txBody>
          <a:bodyPr/>
          <a:lstStyle>
            <a:lvl1pPr>
              <a:defRPr/>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7"/>
          <p:cNvSpPr/>
          <p:nvPr userDrawn="1"/>
        </p:nvSpPr>
        <p:spPr>
          <a:xfrm>
            <a:off x="0" y="0"/>
            <a:ext cx="3352800" cy="6858000"/>
          </a:xfrm>
          <a:prstGeom prst="rect">
            <a:avLst/>
          </a:prstGeom>
          <a:gradFill flip="none" rotWithShape="1">
            <a:gsLst>
              <a:gs pos="0">
                <a:schemeClr val="bg1">
                  <a:lumMod val="75000"/>
                  <a:shade val="30000"/>
                  <a:satMod val="115000"/>
                  <a:alpha val="0"/>
                </a:schemeClr>
              </a:gs>
              <a:gs pos="50000">
                <a:schemeClr val="bg1">
                  <a:lumMod val="75000"/>
                  <a:shade val="67500"/>
                  <a:satMod val="115000"/>
                </a:schemeClr>
              </a:gs>
              <a:gs pos="100000">
                <a:schemeClr val="bg1">
                  <a:lumMod val="75000"/>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5" name="Rectangle 8"/>
          <p:cNvSpPr/>
          <p:nvPr userDrawn="1"/>
        </p:nvSpPr>
        <p:spPr>
          <a:xfrm>
            <a:off x="0" y="0"/>
            <a:ext cx="9144000" cy="3429000"/>
          </a:xfrm>
          <a:prstGeom prst="rect">
            <a:avLst/>
          </a:prstGeom>
          <a:gradFill flip="none" rotWithShape="1">
            <a:gsLst>
              <a:gs pos="0">
                <a:srgbClr val="371751">
                  <a:shade val="30000"/>
                  <a:satMod val="115000"/>
                  <a:alpha val="50000"/>
                </a:srgbClr>
              </a:gs>
              <a:gs pos="50000">
                <a:srgbClr val="371751">
                  <a:shade val="67500"/>
                  <a:satMod val="115000"/>
                </a:srgbClr>
              </a:gs>
              <a:gs pos="100000">
                <a:srgbClr val="371751">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 name="Subtitle 2"/>
          <p:cNvSpPr>
            <a:spLocks noGrp="1"/>
          </p:cNvSpPr>
          <p:nvPr>
            <p:ph type="subTitle" idx="1"/>
          </p:nvPr>
        </p:nvSpPr>
        <p:spPr>
          <a:xfrm>
            <a:off x="3352800" y="3886200"/>
            <a:ext cx="5791200" cy="1752600"/>
          </a:xfrm>
        </p:spPr>
        <p:txBody>
          <a:bodyPr/>
          <a:lstStyle>
            <a:lvl1pPr marL="0" indent="0" algn="ctr">
              <a:buNone/>
              <a:defRPr b="1">
                <a:solidFill>
                  <a:schemeClr val="tx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2" name="Title 1"/>
          <p:cNvSpPr>
            <a:spLocks noGrp="1"/>
          </p:cNvSpPr>
          <p:nvPr>
            <p:ph type="ctrTitle"/>
          </p:nvPr>
        </p:nvSpPr>
        <p:spPr>
          <a:xfrm>
            <a:off x="3352800" y="990600"/>
            <a:ext cx="5791200" cy="1470025"/>
          </a:xfrm>
        </p:spPr>
        <p:txBody>
          <a:bodyPr/>
          <a:lstStyle>
            <a:lvl1pPr>
              <a:defRPr sz="4000" b="1">
                <a:solidFill>
                  <a:schemeClr val="bg1"/>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86117065-F2FB-494A-987F-D3497535228A}" type="datetime1">
              <a:rPr lang="en-US"/>
              <a:pPr>
                <a:defRPr/>
              </a:pPr>
              <a:t>10/21/2010</a:t>
            </a:fld>
            <a:endParaRPr lang="en-US"/>
          </a:p>
        </p:txBody>
      </p:sp>
      <p:sp>
        <p:nvSpPr>
          <p:cNvPr id="7" name="Footer Placeholder 4"/>
          <p:cNvSpPr>
            <a:spLocks noGrp="1"/>
          </p:cNvSpPr>
          <p:nvPr>
            <p:ph type="ftr" sz="quarter" idx="11"/>
          </p:nvPr>
        </p:nvSpPr>
        <p:spPr/>
        <p:txBody>
          <a:bodyPr/>
          <a:lstStyle>
            <a:lvl1pPr>
              <a:defRPr dirty="0"/>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1624FA7D-C061-4E76-B7CA-68FE893059C9}"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7"/>
          <p:cNvSpPr/>
          <p:nvPr userDrawn="1"/>
        </p:nvSpPr>
        <p:spPr>
          <a:xfrm>
            <a:off x="0" y="0"/>
            <a:ext cx="9144000" cy="1219200"/>
          </a:xfrm>
          <a:prstGeom prst="rect">
            <a:avLst/>
          </a:prstGeom>
          <a:gradFill flip="none" rotWithShape="1">
            <a:gsLst>
              <a:gs pos="0">
                <a:srgbClr val="371751">
                  <a:shade val="30000"/>
                  <a:satMod val="115000"/>
                  <a:alpha val="50000"/>
                </a:srgbClr>
              </a:gs>
              <a:gs pos="50000">
                <a:srgbClr val="371751">
                  <a:shade val="67500"/>
                  <a:satMod val="115000"/>
                </a:srgbClr>
              </a:gs>
              <a:gs pos="100000">
                <a:srgbClr val="371751">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2" name="Title 1"/>
          <p:cNvSpPr>
            <a:spLocks noGrp="1"/>
          </p:cNvSpPr>
          <p:nvPr>
            <p:ph type="title"/>
          </p:nvPr>
        </p:nvSpPr>
        <p:spPr>
          <a:xfrm>
            <a:off x="457200" y="0"/>
            <a:ext cx="8229600" cy="1143000"/>
          </a:xfrm>
        </p:spPr>
        <p:txBody>
          <a:bodyPr>
            <a:normAutofit/>
          </a:bodyPr>
          <a:lstStyle>
            <a:lvl1pPr algn="ctr">
              <a:defRPr sz="4000" b="1">
                <a:solidFill>
                  <a:schemeClr val="bg1"/>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543928"/>
            <a:ext cx="8229600" cy="4525963"/>
          </a:xfrm>
        </p:spPr>
        <p:txBody>
          <a:bodyPr/>
          <a:lstStyle>
            <a:lvl1pPr>
              <a:buSzPct val="75000"/>
              <a:buFont typeface="Wingdings" pitchFamily="2" charset="2"/>
              <a:buChar char="q"/>
              <a:defRPr sz="3200">
                <a:effectLst/>
              </a:defRPr>
            </a:lvl1pPr>
            <a:lvl3pPr>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762375" y="6400800"/>
            <a:ext cx="1600200" cy="365125"/>
          </a:xfrm>
        </p:spPr>
        <p:txBody>
          <a:bodyPr/>
          <a:lstStyle>
            <a:lvl1pPr>
              <a:defRPr dirty="0">
                <a:solidFill>
                  <a:prstClr val="black"/>
                </a:solidFill>
                <a:effectLst>
                  <a:outerShdw blurRad="38100" dist="38100" dir="2700000" algn="tl">
                    <a:srgbClr val="000000">
                      <a:alpha val="43137"/>
                    </a:srgbClr>
                  </a:outerShdw>
                </a:effectLst>
              </a:defRPr>
            </a:lvl1pPr>
          </a:lstStyle>
          <a:p>
            <a:pPr>
              <a:defRPr/>
            </a:pPr>
            <a:endParaRPr lang="en-US"/>
          </a:p>
        </p:txBody>
      </p:sp>
      <p:sp>
        <p:nvSpPr>
          <p:cNvPr id="6" name="Slide Number Placeholder 5"/>
          <p:cNvSpPr>
            <a:spLocks noGrp="1"/>
          </p:cNvSpPr>
          <p:nvPr>
            <p:ph type="sldNum" sz="quarter" idx="11"/>
          </p:nvPr>
        </p:nvSpPr>
        <p:spPr>
          <a:xfrm>
            <a:off x="0" y="6356350"/>
            <a:ext cx="762000" cy="365125"/>
          </a:xfrm>
        </p:spPr>
        <p:txBody>
          <a:bodyPr/>
          <a:lstStyle>
            <a:lvl1pPr algn="ctr">
              <a:defRPr b="1" smtClean="0">
                <a:solidFill>
                  <a:prstClr val="black"/>
                </a:solidFill>
              </a:defRPr>
            </a:lvl1pPr>
          </a:lstStyle>
          <a:p>
            <a:pPr>
              <a:defRPr/>
            </a:pPr>
            <a:fld id="{6DAA08C5-4B53-4BD3-AE76-E6676C891D2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556D4BF-42B0-4E4D-8077-2E7D8827F2AF}" type="datetime1">
              <a:rPr lang="en-US"/>
              <a:pPr>
                <a:defRPr/>
              </a:pPr>
              <a:t>10/21/2010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66DD240-691F-4276-8DEE-CD3BA75869F1}"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556D4BF-42B0-4E4D-8077-2E7D8827F2AF}" type="datetime1">
              <a:rPr lang="en-US"/>
              <a:pPr>
                <a:defRPr/>
              </a:pPr>
              <a:t>10/21/2010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41E752-840A-45C0-A8E9-7B974B7BB5B0}"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556D4BF-42B0-4E4D-8077-2E7D8827F2AF}" type="datetime1">
              <a:rPr lang="en-US"/>
              <a:pPr>
                <a:defRPr/>
              </a:pPr>
              <a:t>10/21/2010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1466BF8-50F5-4F9D-95C8-5F968CD24A16}"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556D4BF-42B0-4E4D-8077-2E7D8827F2AF}" type="datetime1">
              <a:rPr lang="en-US"/>
              <a:pPr>
                <a:defRPr/>
              </a:pPr>
              <a:t>10/21/2010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12A4A31-EF3B-436B-B781-71428018D066}"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4"/>
          <p:cNvSpPr/>
          <p:nvPr userDrawn="1"/>
        </p:nvSpPr>
        <p:spPr>
          <a:xfrm>
            <a:off x="0" y="0"/>
            <a:ext cx="9144000" cy="1219200"/>
          </a:xfrm>
          <a:prstGeom prst="rect">
            <a:avLst/>
          </a:prstGeom>
          <a:gradFill flip="none" rotWithShape="1">
            <a:gsLst>
              <a:gs pos="0">
                <a:srgbClr val="371751">
                  <a:shade val="30000"/>
                  <a:satMod val="115000"/>
                  <a:alpha val="50000"/>
                </a:srgbClr>
              </a:gs>
              <a:gs pos="50000">
                <a:srgbClr val="371751">
                  <a:shade val="67500"/>
                  <a:satMod val="115000"/>
                </a:srgbClr>
              </a:gs>
              <a:gs pos="100000">
                <a:srgbClr val="371751">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5" name="Slide Number Placeholder 5"/>
          <p:cNvSpPr txBox="1">
            <a:spLocks/>
          </p:cNvSpPr>
          <p:nvPr userDrawn="1"/>
        </p:nvSpPr>
        <p:spPr>
          <a:xfrm>
            <a:off x="0" y="6356350"/>
            <a:ext cx="762000" cy="365125"/>
          </a:xfrm>
          <a:prstGeom prst="rect">
            <a:avLst/>
          </a:prstGeom>
        </p:spPr>
        <p:txBody>
          <a:bodyPr anchor="ctr"/>
          <a:lstStyle>
            <a:lvl1pPr algn="ctr">
              <a:defRPr b="1">
                <a:solidFill>
                  <a:schemeClr val="tx1"/>
                </a:solidFill>
              </a:defRPr>
            </a:lvl1pPr>
          </a:lstStyle>
          <a:p>
            <a:pPr fontAlgn="auto">
              <a:spcBef>
                <a:spcPts val="0"/>
              </a:spcBef>
              <a:spcAft>
                <a:spcPts val="0"/>
              </a:spcAft>
              <a:defRPr/>
            </a:pPr>
            <a:fld id="{1BB7E984-01CB-4572-9197-3A2E584748F0}" type="slidenum">
              <a:rPr lang="en-US" sz="1200" smtClean="0">
                <a:solidFill>
                  <a:prstClr val="black"/>
                </a:solidFill>
                <a:latin typeface="Calibri"/>
              </a:rPr>
              <a:pPr fontAlgn="auto">
                <a:spcBef>
                  <a:spcPts val="0"/>
                </a:spcBef>
                <a:spcAft>
                  <a:spcPts val="0"/>
                </a:spcAft>
                <a:defRPr/>
              </a:pPr>
              <a:t>‹#›</a:t>
            </a:fld>
            <a:endParaRPr lang="en-US" sz="1200">
              <a:solidFill>
                <a:prstClr val="black"/>
              </a:solidFill>
              <a:latin typeface="Calibri"/>
            </a:endParaRPr>
          </a:p>
        </p:txBody>
      </p:sp>
      <p:sp>
        <p:nvSpPr>
          <p:cNvPr id="6" name="Title 1"/>
          <p:cNvSpPr>
            <a:spLocks noGrp="1"/>
          </p:cNvSpPr>
          <p:nvPr>
            <p:ph type="title"/>
          </p:nvPr>
        </p:nvSpPr>
        <p:spPr>
          <a:xfrm>
            <a:off x="457200" y="0"/>
            <a:ext cx="8229600" cy="1143000"/>
          </a:xfrm>
        </p:spPr>
        <p:txBody>
          <a:bodyPr>
            <a:normAutofit/>
          </a:bodyPr>
          <a:lstStyle>
            <a:lvl1pPr algn="ctr">
              <a:defRPr sz="4000" b="1">
                <a:solidFill>
                  <a:schemeClr val="bg1"/>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7" name="Content Placeholder 2"/>
          <p:cNvSpPr>
            <a:spLocks noGrp="1"/>
          </p:cNvSpPr>
          <p:nvPr>
            <p:ph idx="1"/>
          </p:nvPr>
        </p:nvSpPr>
        <p:spPr>
          <a:xfrm>
            <a:off x="457200" y="1543928"/>
            <a:ext cx="8229600" cy="4525963"/>
          </a:xfrm>
        </p:spPr>
        <p:txBody>
          <a:bodyPr/>
          <a:lstStyle>
            <a:lvl1pPr>
              <a:buSzPct val="75000"/>
              <a:buFont typeface="Wingdings" pitchFamily="2" charset="2"/>
              <a:buChar char="q"/>
              <a:defRPr sz="3200">
                <a:effectLst/>
              </a:defRPr>
            </a:lvl1pPr>
            <a:lvl3pPr>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2"/>
          <p:cNvSpPr>
            <a:spLocks noGrp="1"/>
          </p:cNvSpPr>
          <p:nvPr>
            <p:ph type="ftr" sz="quarter" idx="10"/>
          </p:nvPr>
        </p:nvSpPr>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5BD15D9-9DD5-46B7-AAE5-FD28CA1F8030}" type="datetimeFigureOut">
              <a:rPr lang="en-US"/>
              <a:pPr>
                <a:defRPr/>
              </a:pPr>
              <a:t>10/21/2010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595C54-B6B5-44F4-961F-35906CDB597D}"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556D4BF-42B0-4E4D-8077-2E7D8827F2AF}" type="datetime1">
              <a:rPr lang="en-US"/>
              <a:pPr>
                <a:defRPr/>
              </a:pPr>
              <a:t>10/21/2010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C56C0E1-C596-4195-81FB-3357F8653800}"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556D4BF-42B0-4E4D-8077-2E7D8827F2AF}" type="datetime1">
              <a:rPr lang="en-US"/>
              <a:pPr>
                <a:defRPr/>
              </a:pPr>
              <a:t>10/21/2010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1161717-184F-4ADB-A2B9-0B6880DB9B25}"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556D4BF-42B0-4E4D-8077-2E7D8827F2AF}" type="datetime1">
              <a:rPr lang="en-US"/>
              <a:pPr>
                <a:defRPr/>
              </a:pPr>
              <a:t>10/21/2010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EFB1DC-779D-4545-A437-6D783C581B29}"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556D4BF-42B0-4E4D-8077-2E7D8827F2AF}" type="datetime1">
              <a:rPr lang="en-US"/>
              <a:pPr>
                <a:defRPr/>
              </a:pPr>
              <a:t>10/21/2010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2713576-B0CC-4C89-86BF-4D2A81659812}"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Sep 20-21, 2007</a:t>
            </a:r>
            <a:endParaRPr lang="en-US"/>
          </a:p>
        </p:txBody>
      </p:sp>
      <p:sp>
        <p:nvSpPr>
          <p:cNvPr id="3" name="Footer Placeholder 2"/>
          <p:cNvSpPr>
            <a:spLocks noGrp="1"/>
          </p:cNvSpPr>
          <p:nvPr>
            <p:ph type="ftr" sz="quarter" idx="11"/>
          </p:nvPr>
        </p:nvSpPr>
        <p:spPr/>
        <p:txBody>
          <a:bodyPr/>
          <a:lstStyle>
            <a:lvl1pPr>
              <a:defRPr/>
            </a:lvl1pPr>
          </a:lstStyle>
          <a:p>
            <a:pPr>
              <a:defRPr/>
            </a:pPr>
            <a:r>
              <a:rPr lang="en-US"/>
              <a:t>GSRC Annual Symposium</a:t>
            </a:r>
          </a:p>
        </p:txBody>
      </p:sp>
      <p:sp>
        <p:nvSpPr>
          <p:cNvPr id="4" name="Slide Number Placeholder 3"/>
          <p:cNvSpPr>
            <a:spLocks noGrp="1"/>
          </p:cNvSpPr>
          <p:nvPr>
            <p:ph type="sldNum" sz="quarter" idx="12"/>
          </p:nvPr>
        </p:nvSpPr>
        <p:spPr/>
        <p:txBody>
          <a:bodyPr/>
          <a:lstStyle>
            <a:lvl1pPr>
              <a:defRPr smtClean="0"/>
            </a:lvl1pPr>
          </a:lstStyle>
          <a:p>
            <a:pPr>
              <a:defRPr/>
            </a:pPr>
            <a:fld id="{BC47F803-145B-44F1-B6B4-AF28D057BAF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68090CE-1510-405F-BC1F-A1D0239340A7}" type="datetimeFigureOut">
              <a:rPr lang="en-US"/>
              <a:pPr>
                <a:defRPr/>
              </a:pPr>
              <a:t>10/21/2010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EBC5EC0-2A08-498C-97C7-D91B449AE48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1C9C66D-5427-4265-BB3A-9988B32680C0}" type="datetimeFigureOut">
              <a:rPr lang="en-US"/>
              <a:pPr>
                <a:defRPr/>
              </a:pPr>
              <a:t>10/21/2010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7955851-8C0E-408B-9719-6EFA6741F7F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94F04C6-AF0F-4D22-999C-FB390C232C84}" type="datetimeFigureOut">
              <a:rPr lang="en-US"/>
              <a:pPr>
                <a:defRPr/>
              </a:pPr>
              <a:t>10/21/2010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57612C9-490E-469E-9BB6-4B872D1513D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DC0AFB3-729C-4A5C-9EC2-1A3B7953339C}" type="datetimeFigureOut">
              <a:rPr lang="en-US"/>
              <a:pPr>
                <a:defRPr/>
              </a:pPr>
              <a:t>10/21/2010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A1D6ABB-FAA9-4F83-8833-F411E9929AB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ACD91F-69E5-4EC2-812B-F121F1C3F22D}" type="datetimeFigureOut">
              <a:rPr lang="en-US"/>
              <a:pPr>
                <a:defRPr/>
              </a:pPr>
              <a:t>10/21/2010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647CD3A-DDE0-4D4A-8209-E328F4B646D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DF13192-4157-4B8D-877E-92C9CD738815}" type="datetimeFigureOut">
              <a:rPr lang="en-US"/>
              <a:pPr>
                <a:defRPr/>
              </a:pPr>
              <a:t>10/21/2010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34816C7-2D67-4A36-B95A-C471398DF80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735AA7E-F8AC-48E2-A7D8-4198336D4C97}" type="datetimeFigureOut">
              <a:rPr lang="en-US"/>
              <a:pPr>
                <a:defRPr/>
              </a:pPr>
              <a:t>10/21/2010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5FD4E86-FC13-426D-BC38-F8F8D32818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1182954-C4B7-4827-9F60-2CA0F51D9047}" type="datetimeFigureOut">
              <a:rPr lang="en-US"/>
              <a:pPr>
                <a:defRPr/>
              </a:pPr>
              <a:t>10/21/2010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607837DF-4409-4BD5-8BDF-E6F3F25D466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86"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33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Calibri"/>
              </a:defRPr>
            </a:lvl1pPr>
          </a:lstStyle>
          <a:p>
            <a:pPr>
              <a:defRPr/>
            </a:pPr>
            <a:fld id="{0556D4BF-42B0-4E4D-8077-2E7D8827F2AF}" type="datetime1">
              <a:rPr lang="en-US"/>
              <a:pPr>
                <a:defRPr/>
              </a:pPr>
              <a:t>10/21/2010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Calibri"/>
              </a:defRPr>
            </a:lvl1pPr>
          </a:lstStyle>
          <a:p>
            <a:pPr>
              <a:defRPr/>
            </a:pPr>
            <a:fld id="{C706CF97-3F3F-4DAC-9B77-9FBEC021077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78" r:id="rId3"/>
    <p:sldLayoutId id="2147483679" r:id="rId4"/>
    <p:sldLayoutId id="2147483680" r:id="rId5"/>
    <p:sldLayoutId id="2147483681" r:id="rId6"/>
    <p:sldLayoutId id="2147483689" r:id="rId7"/>
    <p:sldLayoutId id="2147483682" r:id="rId8"/>
    <p:sldLayoutId id="2147483683" r:id="rId9"/>
    <p:sldLayoutId id="2147483684" r:id="rId10"/>
    <p:sldLayoutId id="2147483685" r:id="rId11"/>
    <p:sldLayoutId id="2147483690" r:id="rId12"/>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23.png"/></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image" Target="../media/image27.png"/></Relationships>
</file>

<file path=ppt/slides/_rels/slide1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8.xml"/><Relationship Id="rId1" Type="http://schemas.openxmlformats.org/officeDocument/2006/relationships/slideLayout" Target="../slideLayouts/slideLayout12.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1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image" Target="../media/image3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notesSlide" Target="../notesSlides/notesSlide20.xml"/><Relationship Id="rId1" Type="http://schemas.openxmlformats.org/officeDocument/2006/relationships/slideLayout" Target="../slideLayouts/slideLayout12.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5.png"/></Relationships>
</file>

<file path=ppt/slides/_rels/slide21.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21.xml"/><Relationship Id="rId1" Type="http://schemas.openxmlformats.org/officeDocument/2006/relationships/slideLayout" Target="../slideLayouts/slideLayout12.xml"/><Relationship Id="rId4" Type="http://schemas.openxmlformats.org/officeDocument/2006/relationships/image" Target="../media/image41.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hyperlink" Target="http://www.erlang.org/download/otp_win32_R14B_erts-5.8.1.1.exe" TargetMode="External"/><Relationship Id="rId2" Type="http://schemas.openxmlformats.org/officeDocument/2006/relationships/notesSlide" Target="../notesSlides/notesSlide27.xml"/><Relationship Id="rId1" Type="http://schemas.openxmlformats.org/officeDocument/2006/relationships/slideLayout" Target="../slideLayouts/slideLayout12.xml"/><Relationship Id="rId4" Type="http://schemas.openxmlformats.org/officeDocument/2006/relationships/hyperlink" Target="http://www.microsoft.com/downloads/en/details.aspx?familyid=32BC1BEE-A3F9-4C13-9C99-220B62A191EE&amp;displaylang=en"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9.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www.kreditor.se/" TargetMode="External"/><Relationship Id="rId2" Type="http://schemas.openxmlformats.org/officeDocument/2006/relationships/notesSlide" Target="../notesSlides/notesSlide6.xml"/><Relationship Id="rId1" Type="http://schemas.openxmlformats.org/officeDocument/2006/relationships/slideLayout" Target="../slideLayouts/slideLayout19.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pPr>
              <a:lnSpc>
                <a:spcPct val="80000"/>
              </a:lnSpc>
            </a:pPr>
            <a:r>
              <a:rPr lang="en-US" sz="2400" smtClean="0">
                <a:effectLst>
                  <a:outerShdw blurRad="38100" dist="38100" dir="2700000" algn="tl">
                    <a:srgbClr val="C0C0C0"/>
                  </a:outerShdw>
                </a:effectLst>
              </a:rPr>
              <a:t>Arnab Sinha</a:t>
            </a:r>
          </a:p>
          <a:p>
            <a:pPr>
              <a:lnSpc>
                <a:spcPct val="80000"/>
              </a:lnSpc>
            </a:pPr>
            <a:r>
              <a:rPr lang="en-US" sz="2400" smtClean="0">
                <a:effectLst>
                  <a:outerShdw blurRad="38100" dist="38100" dir="2700000" algn="tl">
                    <a:srgbClr val="C0C0C0"/>
                  </a:outerShdw>
                </a:effectLst>
              </a:rPr>
              <a:t>COS 597C, Oct 21</a:t>
            </a:r>
          </a:p>
          <a:p>
            <a:pPr>
              <a:lnSpc>
                <a:spcPct val="80000"/>
              </a:lnSpc>
            </a:pPr>
            <a:endParaRPr lang="en-US" sz="2400" smtClean="0">
              <a:effectLst>
                <a:outerShdw blurRad="38100" dist="38100" dir="2700000" algn="tl">
                  <a:srgbClr val="C0C0C0"/>
                </a:outerShdw>
              </a:effectLst>
            </a:endParaRPr>
          </a:p>
          <a:p>
            <a:pPr>
              <a:lnSpc>
                <a:spcPct val="80000"/>
              </a:lnSpc>
            </a:pPr>
            <a:r>
              <a:rPr lang="en-US" sz="1800" smtClean="0">
                <a:effectLst>
                  <a:outerShdw blurRad="38100" dist="38100" dir="2700000" algn="tl">
                    <a:srgbClr val="C0C0C0"/>
                  </a:outerShdw>
                </a:effectLst>
              </a:rPr>
              <a:t>materials drawn from:</a:t>
            </a:r>
          </a:p>
          <a:p>
            <a:pPr>
              <a:lnSpc>
                <a:spcPct val="80000"/>
              </a:lnSpc>
            </a:pPr>
            <a:r>
              <a:rPr lang="en-US" sz="1800" smtClean="0">
                <a:effectLst>
                  <a:outerShdw blurRad="38100" dist="38100" dir="2700000" algn="tl">
                    <a:srgbClr val="C0C0C0"/>
                  </a:outerShdw>
                </a:effectLst>
              </a:rPr>
              <a:t>http://www.erlang.org/download/getting_started-5.4.pdf</a:t>
            </a:r>
          </a:p>
        </p:txBody>
      </p:sp>
      <p:sp>
        <p:nvSpPr>
          <p:cNvPr id="3" name="Title 2"/>
          <p:cNvSpPr>
            <a:spLocks noGrp="1"/>
          </p:cNvSpPr>
          <p:nvPr>
            <p:ph type="ctrTitle"/>
          </p:nvPr>
        </p:nvSpPr>
        <p:spPr/>
        <p:txBody>
          <a:bodyPr rtlCol="0">
            <a:normAutofit fontScale="90000"/>
          </a:bodyPr>
          <a:lstStyle/>
          <a:p>
            <a:pPr fontAlgn="auto">
              <a:spcAft>
                <a:spcPts val="0"/>
              </a:spcAft>
              <a:defRPr/>
            </a:pPr>
            <a:r>
              <a:rPr lang="en-US" dirty="0" smtClean="0"/>
              <a:t>Functional Message Passing: </a:t>
            </a:r>
            <a:r>
              <a:rPr lang="en-US" dirty="0" smtClean="0">
                <a:solidFill>
                  <a:srgbClr val="FFFF00"/>
                </a:solidFill>
              </a:rPr>
              <a:t>Getting started with </a:t>
            </a:r>
            <a:r>
              <a:rPr lang="en-US" dirty="0" err="1" smtClean="0">
                <a:solidFill>
                  <a:srgbClr val="FFFF00"/>
                </a:solidFill>
              </a:rPr>
              <a:t>Erlang</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rtlCol="0">
            <a:normAutofit fontScale="90000"/>
          </a:bodyPr>
          <a:lstStyle/>
          <a:p>
            <a:pPr fontAlgn="auto">
              <a:spcAft>
                <a:spcPts val="0"/>
              </a:spcAft>
              <a:defRPr/>
            </a:pPr>
            <a:r>
              <a:rPr lang="en-US" dirty="0" smtClean="0"/>
              <a:t>Sequential Programming: </a:t>
            </a:r>
            <a:br>
              <a:rPr lang="en-US" dirty="0" smtClean="0"/>
            </a:br>
            <a:r>
              <a:rPr lang="en-US" dirty="0" err="1" smtClean="0">
                <a:solidFill>
                  <a:srgbClr val="FFFF00"/>
                </a:solidFill>
              </a:rPr>
              <a:t>Tuples</a:t>
            </a:r>
            <a:r>
              <a:rPr lang="en-US" dirty="0" smtClean="0">
                <a:solidFill>
                  <a:srgbClr val="FFFF00"/>
                </a:solidFill>
              </a:rPr>
              <a:t> and Lists</a:t>
            </a:r>
            <a:endParaRPr lang="en-US" dirty="0">
              <a:solidFill>
                <a:srgbClr val="FFFF00"/>
              </a:solidFill>
            </a:endParaRPr>
          </a:p>
        </p:txBody>
      </p:sp>
      <p:pic>
        <p:nvPicPr>
          <p:cNvPr id="40962" name="Picture 2"/>
          <p:cNvPicPr>
            <a:picLocks noChangeAspect="1" noChangeArrowheads="1"/>
          </p:cNvPicPr>
          <p:nvPr/>
        </p:nvPicPr>
        <p:blipFill>
          <a:blip r:embed="rId3"/>
          <a:srcRect/>
          <a:stretch>
            <a:fillRect/>
          </a:stretch>
        </p:blipFill>
        <p:spPr bwMode="auto">
          <a:xfrm>
            <a:off x="76200" y="1371600"/>
            <a:ext cx="2247900" cy="257175"/>
          </a:xfrm>
          <a:prstGeom prst="rect">
            <a:avLst/>
          </a:prstGeom>
          <a:noFill/>
          <a:ln w="9525">
            <a:noFill/>
            <a:miter lim="800000"/>
            <a:headEnd/>
            <a:tailEnd/>
          </a:ln>
        </p:spPr>
      </p:pic>
      <p:sp>
        <p:nvSpPr>
          <p:cNvPr id="6" name="TextBox 5"/>
          <p:cNvSpPr txBox="1">
            <a:spLocks noChangeArrowheads="1"/>
          </p:cNvSpPr>
          <p:nvPr/>
        </p:nvSpPr>
        <p:spPr bwMode="auto">
          <a:xfrm>
            <a:off x="82550" y="1676400"/>
            <a:ext cx="4611688" cy="646113"/>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Confusing!! Does this mean that 3 is in inches? </a:t>
            </a:r>
          </a:p>
          <a:p>
            <a:r>
              <a:rPr lang="en-US">
                <a:solidFill>
                  <a:srgbClr val="0070C0"/>
                </a:solidFill>
                <a:latin typeface="Calibri" pitchFamily="34" charset="0"/>
              </a:rPr>
              <a:t>Or 3 cm needs to converted to inches?</a:t>
            </a:r>
          </a:p>
        </p:txBody>
      </p:sp>
      <p:pic>
        <p:nvPicPr>
          <p:cNvPr id="4099" name="Picture 3"/>
          <p:cNvPicPr>
            <a:picLocks noChangeAspect="1" noChangeArrowheads="1"/>
          </p:cNvPicPr>
          <p:nvPr/>
        </p:nvPicPr>
        <p:blipFill>
          <a:blip r:embed="rId4"/>
          <a:srcRect/>
          <a:stretch>
            <a:fillRect/>
          </a:stretch>
        </p:blipFill>
        <p:spPr bwMode="auto">
          <a:xfrm>
            <a:off x="152400" y="2409825"/>
            <a:ext cx="3514725" cy="1628775"/>
          </a:xfrm>
          <a:prstGeom prst="rect">
            <a:avLst/>
          </a:prstGeom>
          <a:noFill/>
          <a:ln w="9525">
            <a:noFill/>
            <a:miter lim="800000"/>
            <a:headEnd/>
            <a:tailEnd/>
          </a:ln>
        </p:spPr>
      </p:pic>
      <p:sp>
        <p:nvSpPr>
          <p:cNvPr id="8" name="Rectangular Callout 7"/>
          <p:cNvSpPr/>
          <p:nvPr/>
        </p:nvSpPr>
        <p:spPr>
          <a:xfrm>
            <a:off x="3886200" y="2438400"/>
            <a:ext cx="1752600" cy="838200"/>
          </a:xfrm>
          <a:prstGeom prst="wedgeRectCallout">
            <a:avLst>
              <a:gd name="adj1" fmla="val -92018"/>
              <a:gd name="adj2" fmla="val 29416"/>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rPr>
              <a:t>This is better! </a:t>
            </a:r>
          </a:p>
          <a:p>
            <a:pPr algn="ctr" fontAlgn="auto">
              <a:spcBef>
                <a:spcPts val="0"/>
              </a:spcBef>
              <a:spcAft>
                <a:spcPts val="0"/>
              </a:spcAft>
              <a:defRPr/>
            </a:pPr>
            <a:r>
              <a:rPr lang="en-US" sz="1600" dirty="0">
                <a:solidFill>
                  <a:schemeClr val="tx1"/>
                </a:solidFill>
              </a:rPr>
              <a:t>Convert “X cm”</a:t>
            </a:r>
            <a:endParaRPr lang="en-US" sz="1600" dirty="0">
              <a:solidFill>
                <a:schemeClr val="tx1"/>
              </a:solidFill>
              <a:latin typeface="Courier New" pitchFamily="49" charset="0"/>
              <a:cs typeface="Courier New" pitchFamily="49" charset="0"/>
            </a:endParaRPr>
          </a:p>
        </p:txBody>
      </p:sp>
      <p:pic>
        <p:nvPicPr>
          <p:cNvPr id="4100" name="Picture 4"/>
          <p:cNvPicPr>
            <a:picLocks noChangeAspect="1" noChangeArrowheads="1"/>
          </p:cNvPicPr>
          <p:nvPr/>
        </p:nvPicPr>
        <p:blipFill>
          <a:blip r:embed="rId5"/>
          <a:srcRect/>
          <a:stretch>
            <a:fillRect/>
          </a:stretch>
        </p:blipFill>
        <p:spPr bwMode="auto">
          <a:xfrm>
            <a:off x="6213475" y="2895600"/>
            <a:ext cx="2028825" cy="723900"/>
          </a:xfrm>
          <a:prstGeom prst="rect">
            <a:avLst/>
          </a:prstGeom>
          <a:noFill/>
          <a:ln w="9525">
            <a:noFill/>
            <a:miter lim="800000"/>
            <a:headEnd/>
            <a:tailEnd/>
          </a:ln>
        </p:spPr>
      </p:pic>
      <p:sp>
        <p:nvSpPr>
          <p:cNvPr id="10" name="Rectangular Callout 9"/>
          <p:cNvSpPr/>
          <p:nvPr/>
        </p:nvSpPr>
        <p:spPr>
          <a:xfrm>
            <a:off x="6134100" y="1295400"/>
            <a:ext cx="2286000" cy="1143000"/>
          </a:xfrm>
          <a:prstGeom prst="wedgeRectCallout">
            <a:avLst>
              <a:gd name="adj1" fmla="val -7511"/>
              <a:gd name="adj2" fmla="val 86881"/>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rPr>
              <a:t>Although, </a:t>
            </a:r>
            <a:r>
              <a:rPr lang="en-US" sz="1600" dirty="0" err="1">
                <a:solidFill>
                  <a:schemeClr val="tx1"/>
                </a:solidFill>
              </a:rPr>
              <a:t>tuple</a:t>
            </a:r>
            <a:r>
              <a:rPr lang="en-US" sz="1600" dirty="0">
                <a:solidFill>
                  <a:schemeClr val="tx1"/>
                </a:solidFill>
              </a:rPr>
              <a:t> has a fixed number of parts, but it can contain any valid </a:t>
            </a:r>
            <a:r>
              <a:rPr lang="en-US" sz="1600" dirty="0" err="1">
                <a:solidFill>
                  <a:schemeClr val="tx1"/>
                </a:solidFill>
              </a:rPr>
              <a:t>Erlang</a:t>
            </a:r>
            <a:r>
              <a:rPr lang="en-US" sz="1600" dirty="0">
                <a:solidFill>
                  <a:schemeClr val="tx1"/>
                </a:solidFill>
              </a:rPr>
              <a:t> </a:t>
            </a:r>
            <a:r>
              <a:rPr lang="en-US" sz="1600" i="1" dirty="0">
                <a:solidFill>
                  <a:schemeClr val="tx1"/>
                </a:solidFill>
              </a:rPr>
              <a:t>term</a:t>
            </a:r>
            <a:r>
              <a:rPr lang="en-US" sz="1600" dirty="0">
                <a:solidFill>
                  <a:schemeClr val="tx1"/>
                </a:solidFill>
              </a:rPr>
              <a:t>.</a:t>
            </a:r>
            <a:endParaRPr lang="en-US" sz="1600" dirty="0">
              <a:solidFill>
                <a:schemeClr val="tx1"/>
              </a:solidFill>
              <a:latin typeface="Courier New" pitchFamily="49" charset="0"/>
              <a:cs typeface="Courier New" pitchFamily="49" charset="0"/>
            </a:endParaRPr>
          </a:p>
        </p:txBody>
      </p:sp>
      <p:pic>
        <p:nvPicPr>
          <p:cNvPr id="4101" name="Picture 5"/>
          <p:cNvPicPr>
            <a:picLocks noChangeAspect="1" noChangeArrowheads="1"/>
          </p:cNvPicPr>
          <p:nvPr/>
        </p:nvPicPr>
        <p:blipFill>
          <a:blip r:embed="rId6"/>
          <a:srcRect/>
          <a:stretch>
            <a:fillRect/>
          </a:stretch>
        </p:blipFill>
        <p:spPr bwMode="auto">
          <a:xfrm>
            <a:off x="685800" y="4800600"/>
            <a:ext cx="7200900" cy="533400"/>
          </a:xfrm>
          <a:prstGeom prst="rect">
            <a:avLst/>
          </a:prstGeom>
          <a:noFill/>
          <a:ln w="9525">
            <a:noFill/>
            <a:miter lim="800000"/>
            <a:headEnd/>
            <a:tailEnd/>
          </a:ln>
        </p:spPr>
      </p:pic>
      <p:sp>
        <p:nvSpPr>
          <p:cNvPr id="12" name="TextBox 11"/>
          <p:cNvSpPr txBox="1">
            <a:spLocks noChangeArrowheads="1"/>
          </p:cNvSpPr>
          <p:nvPr/>
        </p:nvSpPr>
        <p:spPr bwMode="auto">
          <a:xfrm>
            <a:off x="228600" y="4267200"/>
            <a:ext cx="8229600" cy="369888"/>
          </a:xfrm>
          <a:prstGeom prst="rect">
            <a:avLst/>
          </a:prstGeom>
          <a:noFill/>
          <a:ln w="9525">
            <a:noFill/>
            <a:miter lim="800000"/>
            <a:headEnd/>
            <a:tailEnd/>
          </a:ln>
        </p:spPr>
        <p:txBody>
          <a:bodyPr>
            <a:spAutoFit/>
          </a:bodyPr>
          <a:lstStyle/>
          <a:p>
            <a:r>
              <a:rPr lang="en-US">
                <a:solidFill>
                  <a:srgbClr val="0070C0"/>
                </a:solidFill>
                <a:latin typeface="Calibri" pitchFamily="34" charset="0"/>
              </a:rPr>
              <a:t>While tuples are enclosed within “{ }“, lists are enclosed by “[ ]”.</a:t>
            </a:r>
          </a:p>
        </p:txBody>
      </p:sp>
      <p:pic>
        <p:nvPicPr>
          <p:cNvPr id="4102" name="Picture 6"/>
          <p:cNvPicPr>
            <a:picLocks noChangeAspect="1" noChangeArrowheads="1"/>
          </p:cNvPicPr>
          <p:nvPr/>
        </p:nvPicPr>
        <p:blipFill>
          <a:blip r:embed="rId7"/>
          <a:srcRect/>
          <a:stretch>
            <a:fillRect/>
          </a:stretch>
        </p:blipFill>
        <p:spPr bwMode="auto">
          <a:xfrm>
            <a:off x="4343400" y="5434013"/>
            <a:ext cx="3200400" cy="1271587"/>
          </a:xfrm>
          <a:prstGeom prst="rect">
            <a:avLst/>
          </a:prstGeom>
          <a:noFill/>
          <a:ln w="9525">
            <a:noFill/>
            <a:miter lim="800000"/>
            <a:headEnd/>
            <a:tailEnd/>
          </a:ln>
        </p:spPr>
      </p:pic>
      <p:sp>
        <p:nvSpPr>
          <p:cNvPr id="14" name="Rectangular Callout 13"/>
          <p:cNvSpPr/>
          <p:nvPr/>
        </p:nvSpPr>
        <p:spPr>
          <a:xfrm>
            <a:off x="1131888" y="5473700"/>
            <a:ext cx="2286000" cy="1143000"/>
          </a:xfrm>
          <a:prstGeom prst="wedgeRectCallout">
            <a:avLst>
              <a:gd name="adj1" fmla="val 86574"/>
              <a:gd name="adj2" fmla="val -37063"/>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rPr>
              <a:t>A very useful way of looking at parts of list is by using “|” (like Prolog).</a:t>
            </a:r>
            <a:endParaRPr lang="en-US" sz="1600" dirty="0">
              <a:solidFill>
                <a:schemeClr val="tx1"/>
              </a:solidFill>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gtEl>
                                        <p:attrNameLst>
                                          <p:attrName>style.visibility</p:attrName>
                                        </p:attrNameLst>
                                      </p:cBhvr>
                                      <p:to>
                                        <p:strVal val="visible"/>
                                      </p:to>
                                    </p:set>
                                  </p:childTnLst>
                                </p:cTn>
                              </p:par>
                            </p:childTnLst>
                          </p:cTn>
                        </p:par>
                        <p:par>
                          <p:cTn id="11" fill="hold">
                            <p:stCondLst>
                              <p:cond delay="0"/>
                            </p:stCondLst>
                            <p:childTnLst>
                              <p:par>
                                <p:cTn id="12" presetID="3" presetClass="entr" presetSubtype="10"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linds(horizontal)">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0"/>
                                        </p:tgtEl>
                                        <p:attrNameLst>
                                          <p:attrName>style.visibility</p:attrName>
                                        </p:attrNameLst>
                                      </p:cBhvr>
                                      <p:to>
                                        <p:strVal val="visible"/>
                                      </p:to>
                                    </p:set>
                                  </p:childTnLst>
                                </p:cTn>
                              </p:par>
                            </p:childTnLst>
                          </p:cTn>
                        </p:par>
                        <p:par>
                          <p:cTn id="19" fill="hold">
                            <p:stCondLst>
                              <p:cond delay="0"/>
                            </p:stCondLst>
                            <p:childTnLst>
                              <p:par>
                                <p:cTn id="20" presetID="3" presetClass="entr" presetSubtype="10"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10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102"/>
                                        </p:tgtEl>
                                        <p:attrNameLst>
                                          <p:attrName>style.visibility</p:attrName>
                                        </p:attrNameLst>
                                      </p:cBhvr>
                                      <p:to>
                                        <p:strVal val="visible"/>
                                      </p:to>
                                    </p:set>
                                  </p:childTnLst>
                                </p:cTn>
                              </p:par>
                            </p:childTnLst>
                          </p:cTn>
                        </p:par>
                        <p:par>
                          <p:cTn id="33" fill="hold">
                            <p:stCondLst>
                              <p:cond delay="0"/>
                            </p:stCondLst>
                            <p:childTnLst>
                              <p:par>
                                <p:cTn id="34" presetID="3" presetClass="entr" presetSubtype="10" fill="hold" grpId="0" nodeType="after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blinds(horizontal)">
                                      <p:cBhvr>
                                        <p:cTn id="3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10" grpId="0" animBg="1"/>
      <p:bldP spid="12" grpId="0"/>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rtlCol="0"/>
          <a:lstStyle/>
          <a:p>
            <a:pPr fontAlgn="auto">
              <a:spcAft>
                <a:spcPts val="0"/>
              </a:spcAft>
              <a:defRPr/>
            </a:pPr>
            <a:r>
              <a:rPr lang="en-US" dirty="0" smtClean="0"/>
              <a:t>Sequential Programming: </a:t>
            </a:r>
            <a:r>
              <a:rPr lang="en-US" dirty="0" smtClean="0">
                <a:solidFill>
                  <a:srgbClr val="FFFF00"/>
                </a:solidFill>
              </a:rPr>
              <a:t>Record</a:t>
            </a:r>
            <a:endParaRPr lang="en-US" dirty="0">
              <a:solidFill>
                <a:srgbClr val="FFFF00"/>
              </a:solidFill>
            </a:endParaRPr>
          </a:p>
        </p:txBody>
      </p:sp>
      <p:sp>
        <p:nvSpPr>
          <p:cNvPr id="41986" name="TextBox 4"/>
          <p:cNvSpPr txBox="1">
            <a:spLocks noChangeArrowheads="1"/>
          </p:cNvSpPr>
          <p:nvPr/>
        </p:nvSpPr>
        <p:spPr bwMode="auto">
          <a:xfrm>
            <a:off x="112713" y="1219200"/>
            <a:ext cx="2949575" cy="369888"/>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Records are similar to structs.</a:t>
            </a:r>
          </a:p>
        </p:txBody>
      </p:sp>
      <p:sp>
        <p:nvSpPr>
          <p:cNvPr id="41987" name="Rectangle 5"/>
          <p:cNvSpPr>
            <a:spLocks noChangeArrowheads="1"/>
          </p:cNvSpPr>
          <p:nvPr/>
        </p:nvSpPr>
        <p:spPr bwMode="auto">
          <a:xfrm>
            <a:off x="838200" y="1782763"/>
            <a:ext cx="3505200" cy="1570037"/>
          </a:xfrm>
          <a:prstGeom prst="rect">
            <a:avLst/>
          </a:prstGeom>
          <a:noFill/>
          <a:ln w="9525">
            <a:noFill/>
            <a:miter lim="800000"/>
            <a:headEnd/>
            <a:tailEnd/>
          </a:ln>
        </p:spPr>
        <p:txBody>
          <a:bodyPr>
            <a:spAutoFit/>
          </a:bodyPr>
          <a:lstStyle/>
          <a:p>
            <a:r>
              <a:rPr lang="en-US" sz="1600">
                <a:latin typeface="Courier New" pitchFamily="49" charset="0"/>
                <a:cs typeface="Courier New" pitchFamily="49" charset="0"/>
              </a:rPr>
              <a:t>-</a:t>
            </a:r>
            <a:r>
              <a:rPr lang="en-US" sz="1600">
                <a:solidFill>
                  <a:srgbClr val="0070C0"/>
                </a:solidFill>
                <a:latin typeface="Courier New" pitchFamily="49" charset="0"/>
                <a:cs typeface="Courier New" pitchFamily="49" charset="0"/>
              </a:rPr>
              <a:t>module</a:t>
            </a:r>
            <a:r>
              <a:rPr lang="en-US" sz="1600">
                <a:latin typeface="Courier New" pitchFamily="49" charset="0"/>
                <a:cs typeface="Courier New" pitchFamily="49" charset="0"/>
              </a:rPr>
              <a:t>(my_server).</a:t>
            </a:r>
            <a:br>
              <a:rPr lang="en-US" sz="1600">
                <a:latin typeface="Courier New" pitchFamily="49" charset="0"/>
                <a:cs typeface="Courier New" pitchFamily="49" charset="0"/>
              </a:rPr>
            </a:br>
            <a:r>
              <a:rPr lang="en-US" sz="1600">
                <a:latin typeface="Courier New" pitchFamily="49" charset="0"/>
                <a:cs typeface="Courier New" pitchFamily="49" charset="0"/>
              </a:rPr>
              <a:t/>
            </a:r>
            <a:br>
              <a:rPr lang="en-US" sz="1600">
                <a:latin typeface="Courier New" pitchFamily="49" charset="0"/>
                <a:cs typeface="Courier New" pitchFamily="49" charset="0"/>
              </a:rPr>
            </a:br>
            <a:r>
              <a:rPr lang="en-US" sz="1600">
                <a:latin typeface="Courier New" pitchFamily="49" charset="0"/>
                <a:cs typeface="Courier New" pitchFamily="49" charset="0"/>
              </a:rPr>
              <a:t>-</a:t>
            </a:r>
            <a:r>
              <a:rPr lang="en-US" sz="1600">
                <a:solidFill>
                  <a:srgbClr val="0070C0"/>
                </a:solidFill>
                <a:latin typeface="Courier New" pitchFamily="49" charset="0"/>
                <a:cs typeface="Courier New" pitchFamily="49" charset="0"/>
              </a:rPr>
              <a:t>record</a:t>
            </a:r>
            <a:r>
              <a:rPr lang="en-US" sz="1600">
                <a:latin typeface="Courier New" pitchFamily="49" charset="0"/>
                <a:cs typeface="Courier New" pitchFamily="49" charset="0"/>
              </a:rPr>
              <a:t>(server_opts,</a:t>
            </a:r>
            <a:br>
              <a:rPr lang="en-US" sz="1600">
                <a:latin typeface="Courier New" pitchFamily="49" charset="0"/>
                <a:cs typeface="Courier New" pitchFamily="49" charset="0"/>
              </a:rPr>
            </a:br>
            <a:r>
              <a:rPr lang="en-US" sz="1600">
                <a:latin typeface="Courier New" pitchFamily="49" charset="0"/>
                <a:cs typeface="Courier New" pitchFamily="49" charset="0"/>
              </a:rPr>
              <a:t>    {port,</a:t>
            </a:r>
            <a:br>
              <a:rPr lang="en-US" sz="1600">
                <a:latin typeface="Courier New" pitchFamily="49" charset="0"/>
                <a:cs typeface="Courier New" pitchFamily="49" charset="0"/>
              </a:rPr>
            </a:br>
            <a:r>
              <a:rPr lang="en-US" sz="1600">
                <a:latin typeface="Courier New" pitchFamily="49" charset="0"/>
                <a:cs typeface="Courier New" pitchFamily="49" charset="0"/>
              </a:rPr>
              <a:t>    ip=</a:t>
            </a:r>
            <a:r>
              <a:rPr lang="en-US" sz="1600">
                <a:solidFill>
                  <a:srgbClr val="FF0000"/>
                </a:solidFill>
                <a:latin typeface="Courier New" pitchFamily="49" charset="0"/>
                <a:cs typeface="Courier New" pitchFamily="49" charset="0"/>
              </a:rPr>
              <a:t>"127.0.0.1"</a:t>
            </a:r>
            <a:r>
              <a:rPr lang="en-US" sz="1600">
                <a:latin typeface="Courier New" pitchFamily="49" charset="0"/>
                <a:cs typeface="Courier New" pitchFamily="49" charset="0"/>
              </a:rPr>
              <a:t>,</a:t>
            </a:r>
            <a:br>
              <a:rPr lang="en-US" sz="1600">
                <a:latin typeface="Courier New" pitchFamily="49" charset="0"/>
                <a:cs typeface="Courier New" pitchFamily="49" charset="0"/>
              </a:rPr>
            </a:br>
            <a:r>
              <a:rPr lang="en-US" sz="1600">
                <a:latin typeface="Courier New" pitchFamily="49" charset="0"/>
                <a:cs typeface="Courier New" pitchFamily="49" charset="0"/>
              </a:rPr>
              <a:t>    max_connections=</a:t>
            </a:r>
            <a:r>
              <a:rPr lang="en-US" sz="1600">
                <a:solidFill>
                  <a:srgbClr val="7030A0"/>
                </a:solidFill>
                <a:latin typeface="Courier New" pitchFamily="49" charset="0"/>
                <a:cs typeface="Courier New" pitchFamily="49" charset="0"/>
              </a:rPr>
              <a:t>10</a:t>
            </a:r>
            <a:r>
              <a:rPr lang="en-US" sz="1600">
                <a:latin typeface="Courier New" pitchFamily="49" charset="0"/>
                <a:cs typeface="Courier New" pitchFamily="49" charset="0"/>
              </a:rPr>
              <a:t>}).</a:t>
            </a:r>
          </a:p>
        </p:txBody>
      </p:sp>
      <p:sp>
        <p:nvSpPr>
          <p:cNvPr id="7" name="Rectangle 6"/>
          <p:cNvSpPr/>
          <p:nvPr/>
        </p:nvSpPr>
        <p:spPr>
          <a:xfrm>
            <a:off x="1955800" y="2336800"/>
            <a:ext cx="1346200" cy="241300"/>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8" name="Rectangular Callout 7"/>
          <p:cNvSpPr/>
          <p:nvPr/>
        </p:nvSpPr>
        <p:spPr>
          <a:xfrm>
            <a:off x="4254500" y="2084388"/>
            <a:ext cx="2209800" cy="468312"/>
          </a:xfrm>
          <a:prstGeom prst="wedgeRectCallout">
            <a:avLst>
              <a:gd name="adj1" fmla="val -92018"/>
              <a:gd name="adj2" fmla="val 29416"/>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rPr>
              <a:t>1</a:t>
            </a:r>
            <a:r>
              <a:rPr lang="en-US" sz="1600" baseline="30000" dirty="0">
                <a:solidFill>
                  <a:schemeClr val="tx1"/>
                </a:solidFill>
              </a:rPr>
              <a:t>st</a:t>
            </a:r>
            <a:r>
              <a:rPr lang="en-US" sz="1600" dirty="0">
                <a:solidFill>
                  <a:schemeClr val="tx1"/>
                </a:solidFill>
              </a:rPr>
              <a:t> parameter: Name of the record.</a:t>
            </a:r>
            <a:endParaRPr lang="en-US" sz="1600" dirty="0">
              <a:solidFill>
                <a:schemeClr val="tx1"/>
              </a:solidFill>
              <a:latin typeface="Courier New" pitchFamily="49" charset="0"/>
              <a:cs typeface="Courier New" pitchFamily="49" charset="0"/>
            </a:endParaRPr>
          </a:p>
        </p:txBody>
      </p:sp>
      <p:sp>
        <p:nvSpPr>
          <p:cNvPr id="9" name="Rectangle 8"/>
          <p:cNvSpPr/>
          <p:nvPr/>
        </p:nvSpPr>
        <p:spPr>
          <a:xfrm>
            <a:off x="1409700" y="2601913"/>
            <a:ext cx="2324100" cy="750887"/>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0" name="Rectangular Callout 9"/>
          <p:cNvSpPr/>
          <p:nvPr/>
        </p:nvSpPr>
        <p:spPr>
          <a:xfrm>
            <a:off x="4267200" y="2668588"/>
            <a:ext cx="2209800" cy="950912"/>
          </a:xfrm>
          <a:prstGeom prst="wedgeRectCallout">
            <a:avLst>
              <a:gd name="adj1" fmla="val -73368"/>
              <a:gd name="adj2" fmla="val 18131"/>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rPr>
              <a:t>2</a:t>
            </a:r>
            <a:r>
              <a:rPr lang="en-US" sz="1600" baseline="30000" dirty="0">
                <a:solidFill>
                  <a:schemeClr val="tx1"/>
                </a:solidFill>
              </a:rPr>
              <a:t>nd</a:t>
            </a:r>
            <a:r>
              <a:rPr lang="en-US" sz="1600" dirty="0">
                <a:solidFill>
                  <a:schemeClr val="tx1"/>
                </a:solidFill>
              </a:rPr>
              <a:t> parameter: </a:t>
            </a:r>
            <a:r>
              <a:rPr lang="en-US" sz="1600" dirty="0" err="1">
                <a:solidFill>
                  <a:schemeClr val="tx1"/>
                </a:solidFill>
              </a:rPr>
              <a:t>Tuple</a:t>
            </a:r>
            <a:r>
              <a:rPr lang="en-US" sz="1600" dirty="0">
                <a:solidFill>
                  <a:schemeClr val="tx1"/>
                </a:solidFill>
              </a:rPr>
              <a:t> that contains the fields of the record and their default values.</a:t>
            </a:r>
            <a:endParaRPr lang="en-US" sz="1600" dirty="0">
              <a:solidFill>
                <a:schemeClr val="tx1"/>
              </a:solidFill>
              <a:latin typeface="Courier New" pitchFamily="49" charset="0"/>
              <a:cs typeface="Courier New" pitchFamily="49" charset="0"/>
            </a:endParaRPr>
          </a:p>
        </p:txBody>
      </p:sp>
      <p:sp>
        <p:nvSpPr>
          <p:cNvPr id="11" name="TextBox 10"/>
          <p:cNvSpPr txBox="1">
            <a:spLocks noChangeArrowheads="1"/>
          </p:cNvSpPr>
          <p:nvPr/>
        </p:nvSpPr>
        <p:spPr bwMode="auto">
          <a:xfrm>
            <a:off x="114300" y="3657600"/>
            <a:ext cx="1779588" cy="369888"/>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Creating records.</a:t>
            </a:r>
          </a:p>
        </p:txBody>
      </p:sp>
      <p:sp>
        <p:nvSpPr>
          <p:cNvPr id="12" name="Rectangle 11"/>
          <p:cNvSpPr>
            <a:spLocks noChangeArrowheads="1"/>
          </p:cNvSpPr>
          <p:nvPr/>
        </p:nvSpPr>
        <p:spPr bwMode="auto">
          <a:xfrm>
            <a:off x="1066800" y="4038600"/>
            <a:ext cx="6108700" cy="584200"/>
          </a:xfrm>
          <a:prstGeom prst="rect">
            <a:avLst/>
          </a:prstGeom>
          <a:noFill/>
          <a:ln w="9525">
            <a:noFill/>
            <a:miter lim="800000"/>
            <a:headEnd/>
            <a:tailEnd/>
          </a:ln>
        </p:spPr>
        <p:txBody>
          <a:bodyPr wrap="none">
            <a:spAutoFit/>
          </a:bodyPr>
          <a:lstStyle/>
          <a:p>
            <a:r>
              <a:rPr lang="en-US" sz="1600">
                <a:solidFill>
                  <a:srgbClr val="0070C0"/>
                </a:solidFill>
                <a:latin typeface="Courier New" pitchFamily="49" charset="0"/>
                <a:cs typeface="Courier New" pitchFamily="49" charset="0"/>
              </a:rPr>
              <a:t>Opts1</a:t>
            </a:r>
            <a:r>
              <a:rPr lang="en-US" sz="1600">
                <a:latin typeface="Courier New" pitchFamily="49" charset="0"/>
                <a:cs typeface="Courier New" pitchFamily="49" charset="0"/>
              </a:rPr>
              <a:t> = #server_opts{port=</a:t>
            </a:r>
            <a:r>
              <a:rPr lang="en-US" sz="1600">
                <a:solidFill>
                  <a:srgbClr val="7030A0"/>
                </a:solidFill>
                <a:latin typeface="Courier New" pitchFamily="49" charset="0"/>
                <a:cs typeface="Courier New" pitchFamily="49" charset="0"/>
              </a:rPr>
              <a:t>80</a:t>
            </a:r>
            <a:r>
              <a:rPr lang="en-US" sz="1600">
                <a:latin typeface="Courier New" pitchFamily="49" charset="0"/>
                <a:cs typeface="Courier New" pitchFamily="49" charset="0"/>
              </a:rPr>
              <a:t>}.</a:t>
            </a:r>
          </a:p>
          <a:p>
            <a:r>
              <a:rPr lang="en-US" sz="1600">
                <a:solidFill>
                  <a:srgbClr val="0070C0"/>
                </a:solidFill>
                <a:latin typeface="Courier New" pitchFamily="49" charset="0"/>
                <a:cs typeface="Courier New" pitchFamily="49" charset="0"/>
              </a:rPr>
              <a:t>Opts2</a:t>
            </a:r>
            <a:r>
              <a:rPr lang="en-US" sz="1600">
                <a:latin typeface="Courier New" pitchFamily="49" charset="0"/>
                <a:cs typeface="Courier New" pitchFamily="49" charset="0"/>
              </a:rPr>
              <a:t> = #server_opts{port=</a:t>
            </a:r>
            <a:r>
              <a:rPr lang="en-US" sz="1600">
                <a:solidFill>
                  <a:srgbClr val="7030A0"/>
                </a:solidFill>
                <a:latin typeface="Courier New" pitchFamily="49" charset="0"/>
                <a:cs typeface="Courier New" pitchFamily="49" charset="0"/>
              </a:rPr>
              <a:t>80</a:t>
            </a:r>
            <a:r>
              <a:rPr lang="en-US" sz="1600">
                <a:latin typeface="Courier New" pitchFamily="49" charset="0"/>
                <a:cs typeface="Courier New" pitchFamily="49" charset="0"/>
              </a:rPr>
              <a:t>, ip="</a:t>
            </a:r>
            <a:r>
              <a:rPr lang="en-US" sz="1600">
                <a:solidFill>
                  <a:srgbClr val="FF0000"/>
                </a:solidFill>
                <a:latin typeface="Courier New" pitchFamily="49" charset="0"/>
                <a:cs typeface="Courier New" pitchFamily="49" charset="0"/>
              </a:rPr>
              <a:t>192.168.0.1</a:t>
            </a:r>
            <a:r>
              <a:rPr lang="en-US" sz="1600">
                <a:latin typeface="Courier New" pitchFamily="49" charset="0"/>
                <a:cs typeface="Courier New" pitchFamily="49" charset="0"/>
              </a:rPr>
              <a:t>"}.</a:t>
            </a:r>
          </a:p>
        </p:txBody>
      </p:sp>
      <p:sp>
        <p:nvSpPr>
          <p:cNvPr id="13" name="TextBox 12"/>
          <p:cNvSpPr txBox="1">
            <a:spLocks noChangeArrowheads="1"/>
          </p:cNvSpPr>
          <p:nvPr/>
        </p:nvSpPr>
        <p:spPr bwMode="auto">
          <a:xfrm>
            <a:off x="127000" y="4813300"/>
            <a:ext cx="1901825" cy="369888"/>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Accessing records.</a:t>
            </a:r>
          </a:p>
        </p:txBody>
      </p:sp>
      <p:sp>
        <p:nvSpPr>
          <p:cNvPr id="14" name="Rectangle 13"/>
          <p:cNvSpPr/>
          <p:nvPr/>
        </p:nvSpPr>
        <p:spPr>
          <a:xfrm>
            <a:off x="3659188" y="4103688"/>
            <a:ext cx="1065212" cy="228600"/>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5" name="Rectangular Callout 14"/>
          <p:cNvSpPr/>
          <p:nvPr/>
        </p:nvSpPr>
        <p:spPr>
          <a:xfrm>
            <a:off x="6172200" y="3938588"/>
            <a:ext cx="2667000" cy="317500"/>
          </a:xfrm>
          <a:prstGeom prst="wedgeRectCallout">
            <a:avLst>
              <a:gd name="adj1" fmla="val -103625"/>
              <a:gd name="adj2" fmla="val 15993"/>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rPr>
              <a:t>Rest will take default values.</a:t>
            </a:r>
            <a:endParaRPr lang="en-US" sz="1600" dirty="0">
              <a:solidFill>
                <a:schemeClr val="tx1"/>
              </a:solidFill>
              <a:latin typeface="Courier New" pitchFamily="49" charset="0"/>
              <a:cs typeface="Courier New" pitchFamily="49" charset="0"/>
            </a:endParaRPr>
          </a:p>
        </p:txBody>
      </p:sp>
      <p:sp>
        <p:nvSpPr>
          <p:cNvPr id="16" name="Rectangle 15"/>
          <p:cNvSpPr>
            <a:spLocks noChangeArrowheads="1"/>
          </p:cNvSpPr>
          <p:nvPr/>
        </p:nvSpPr>
        <p:spPr bwMode="auto">
          <a:xfrm>
            <a:off x="1079500" y="5173663"/>
            <a:ext cx="6629400" cy="584200"/>
          </a:xfrm>
          <a:prstGeom prst="rect">
            <a:avLst/>
          </a:prstGeom>
          <a:noFill/>
          <a:ln w="9525">
            <a:noFill/>
            <a:miter lim="800000"/>
            <a:headEnd/>
            <a:tailEnd/>
          </a:ln>
        </p:spPr>
        <p:txBody>
          <a:bodyPr>
            <a:spAutoFit/>
          </a:bodyPr>
          <a:lstStyle/>
          <a:p>
            <a:r>
              <a:rPr lang="en-US" sz="1600">
                <a:solidFill>
                  <a:srgbClr val="0070C0"/>
                </a:solidFill>
                <a:latin typeface="Courier New" pitchFamily="49" charset="0"/>
                <a:cs typeface="Courier New" pitchFamily="49" charset="0"/>
              </a:rPr>
              <a:t>Opts</a:t>
            </a:r>
            <a:r>
              <a:rPr lang="en-US" sz="1600">
                <a:latin typeface="Courier New" pitchFamily="49" charset="0"/>
                <a:cs typeface="Courier New" pitchFamily="49" charset="0"/>
              </a:rPr>
              <a:t> = #server_opts{port=</a:t>
            </a:r>
            <a:r>
              <a:rPr lang="en-US" sz="1600">
                <a:solidFill>
                  <a:srgbClr val="7030A0"/>
                </a:solidFill>
                <a:latin typeface="Courier New" pitchFamily="49" charset="0"/>
                <a:cs typeface="Courier New" pitchFamily="49" charset="0"/>
              </a:rPr>
              <a:t>80</a:t>
            </a:r>
            <a:r>
              <a:rPr lang="en-US" sz="1600">
                <a:latin typeface="Courier New" pitchFamily="49" charset="0"/>
                <a:cs typeface="Courier New" pitchFamily="49" charset="0"/>
              </a:rPr>
              <a:t>, ip=</a:t>
            </a:r>
            <a:r>
              <a:rPr lang="en-US" sz="1600">
                <a:solidFill>
                  <a:srgbClr val="FF0000"/>
                </a:solidFill>
                <a:latin typeface="Courier New" pitchFamily="49" charset="0"/>
                <a:cs typeface="Courier New" pitchFamily="49" charset="0"/>
              </a:rPr>
              <a:t>"192.168.0.1"</a:t>
            </a:r>
            <a:r>
              <a:rPr lang="en-US" sz="1600">
                <a:latin typeface="Courier New" pitchFamily="49" charset="0"/>
                <a:cs typeface="Courier New" pitchFamily="49" charset="0"/>
              </a:rPr>
              <a:t>},</a:t>
            </a:r>
            <a:br>
              <a:rPr lang="en-US" sz="1600">
                <a:latin typeface="Courier New" pitchFamily="49" charset="0"/>
                <a:cs typeface="Courier New" pitchFamily="49" charset="0"/>
              </a:rPr>
            </a:br>
            <a:r>
              <a:rPr lang="en-US" sz="1600">
                <a:solidFill>
                  <a:srgbClr val="0070C0"/>
                </a:solidFill>
                <a:latin typeface="Courier New" pitchFamily="49" charset="0"/>
                <a:cs typeface="Courier New" pitchFamily="49" charset="0"/>
              </a:rPr>
              <a:t>Opts</a:t>
            </a:r>
            <a:r>
              <a:rPr lang="en-US" sz="1600">
                <a:latin typeface="Courier New" pitchFamily="49" charset="0"/>
                <a:cs typeface="Courier New" pitchFamily="49" charset="0"/>
              </a:rPr>
              <a:t>#server_opts.port</a:t>
            </a:r>
          </a:p>
        </p:txBody>
      </p:sp>
      <p:sp>
        <p:nvSpPr>
          <p:cNvPr id="17" name="TextBox 16"/>
          <p:cNvSpPr txBox="1">
            <a:spLocks noChangeArrowheads="1"/>
          </p:cNvSpPr>
          <p:nvPr/>
        </p:nvSpPr>
        <p:spPr bwMode="auto">
          <a:xfrm>
            <a:off x="457200" y="5780088"/>
            <a:ext cx="8534400" cy="584200"/>
          </a:xfrm>
          <a:prstGeom prst="rect">
            <a:avLst/>
          </a:prstGeom>
          <a:noFill/>
          <a:ln w="9525">
            <a:noFill/>
            <a:miter lim="800000"/>
            <a:headEnd/>
            <a:tailEnd/>
          </a:ln>
        </p:spPr>
        <p:txBody>
          <a:bodyPr>
            <a:spAutoFit/>
          </a:bodyPr>
          <a:lstStyle/>
          <a:p>
            <a:r>
              <a:rPr lang="en-US" sz="1600" i="1">
                <a:solidFill>
                  <a:srgbClr val="002060"/>
                </a:solidFill>
                <a:latin typeface="Calibri" pitchFamily="34" charset="0"/>
              </a:rPr>
              <a:t>Any time you want to access a record you have to include the record’s name. Why? Because records aren’t really internal data types, they’re a compiler trick. Internal representation (map):</a:t>
            </a:r>
          </a:p>
        </p:txBody>
      </p:sp>
      <p:sp>
        <p:nvSpPr>
          <p:cNvPr id="18" name="Rectangle 17"/>
          <p:cNvSpPr>
            <a:spLocks noChangeArrowheads="1"/>
          </p:cNvSpPr>
          <p:nvPr/>
        </p:nvSpPr>
        <p:spPr bwMode="auto">
          <a:xfrm>
            <a:off x="2362200" y="6399213"/>
            <a:ext cx="4381500" cy="338137"/>
          </a:xfrm>
          <a:prstGeom prst="rect">
            <a:avLst/>
          </a:prstGeom>
          <a:noFill/>
          <a:ln w="9525">
            <a:noFill/>
            <a:miter lim="800000"/>
            <a:headEnd/>
            <a:tailEnd/>
          </a:ln>
        </p:spPr>
        <p:txBody>
          <a:bodyPr wrap="none">
            <a:spAutoFit/>
          </a:bodyPr>
          <a:lstStyle/>
          <a:p>
            <a:r>
              <a:rPr lang="en-US" sz="1600">
                <a:latin typeface="Courier New" pitchFamily="49" charset="0"/>
                <a:cs typeface="Courier New" pitchFamily="49" charset="0"/>
              </a:rPr>
              <a:t>{server_opts, </a:t>
            </a:r>
            <a:r>
              <a:rPr lang="en-US" sz="1600">
                <a:solidFill>
                  <a:srgbClr val="7030A0"/>
                </a:solidFill>
                <a:latin typeface="Courier New" pitchFamily="49" charset="0"/>
                <a:cs typeface="Courier New" pitchFamily="49" charset="0"/>
              </a:rPr>
              <a:t>80</a:t>
            </a:r>
            <a:r>
              <a:rPr lang="en-US" sz="1600">
                <a:latin typeface="Courier New" pitchFamily="49" charset="0"/>
                <a:cs typeface="Courier New" pitchFamily="49" charset="0"/>
              </a:rPr>
              <a:t>, </a:t>
            </a:r>
            <a:r>
              <a:rPr lang="en-US" sz="1600">
                <a:solidFill>
                  <a:srgbClr val="FF0000"/>
                </a:solidFill>
                <a:latin typeface="Courier New" pitchFamily="49" charset="0"/>
                <a:cs typeface="Courier New" pitchFamily="49" charset="0"/>
              </a:rPr>
              <a:t>"127.0.0.1"</a:t>
            </a:r>
            <a:r>
              <a:rPr lang="en-US" sz="1600">
                <a:latin typeface="Courier New" pitchFamily="49" charset="0"/>
                <a:cs typeface="Courier New" pitchFamily="49" charset="0"/>
              </a:rPr>
              <a:t>, </a:t>
            </a:r>
            <a:r>
              <a:rPr lang="en-US" sz="1600">
                <a:solidFill>
                  <a:srgbClr val="7030A0"/>
                </a:solidFill>
                <a:latin typeface="Courier New" pitchFamily="49" charset="0"/>
                <a:cs typeface="Courier New" pitchFamily="49" charset="0"/>
              </a:rPr>
              <a:t>10</a:t>
            </a:r>
            <a:r>
              <a:rPr lang="en-US" sz="1600">
                <a:latin typeface="Courier New" pitchFamily="49" charset="0"/>
                <a:cs typeface="Courier New" pitchFamily="49" charset="0"/>
              </a:rPr>
              <a:t>}</a:t>
            </a:r>
          </a:p>
        </p:txBody>
      </p:sp>
      <p:sp>
        <p:nvSpPr>
          <p:cNvPr id="42000" name="TextBox 18"/>
          <p:cNvSpPr txBox="1">
            <a:spLocks noChangeArrowheads="1"/>
          </p:cNvSpPr>
          <p:nvPr/>
        </p:nvSpPr>
        <p:spPr bwMode="auto">
          <a:xfrm>
            <a:off x="4037013" y="6599238"/>
            <a:ext cx="5259387" cy="307975"/>
          </a:xfrm>
          <a:prstGeom prst="rect">
            <a:avLst/>
          </a:prstGeom>
          <a:noFill/>
          <a:ln w="9525">
            <a:noFill/>
            <a:miter lim="800000"/>
            <a:headEnd/>
            <a:tailEnd/>
          </a:ln>
        </p:spPr>
        <p:txBody>
          <a:bodyPr wrap="none">
            <a:spAutoFit/>
          </a:bodyPr>
          <a:lstStyle/>
          <a:p>
            <a:r>
              <a:rPr lang="en-US" sz="1400">
                <a:latin typeface="Calibri" pitchFamily="34" charset="0"/>
              </a:rPr>
              <a:t>Source: http://20bits.com/articles/erlang-an-introduction-to-records/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par>
                          <p:cTn id="15" fill="hold">
                            <p:stCondLst>
                              <p:cond delay="0"/>
                            </p:stCondLst>
                            <p:childTnLst>
                              <p:par>
                                <p:cTn id="16" presetID="3" presetClass="entr" presetSubtype="10"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linds(horizontal)">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par>
                          <p:cTn id="29" fill="hold">
                            <p:stCondLst>
                              <p:cond delay="0"/>
                            </p:stCondLst>
                            <p:childTnLst>
                              <p:par>
                                <p:cTn id="30" presetID="3" presetClass="entr" presetSubtype="10"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p:bldP spid="12" grpId="0"/>
      <p:bldP spid="13" grpId="0"/>
      <p:bldP spid="14" grpId="0" animBg="1"/>
      <p:bldP spid="15" grpId="0" animBg="1"/>
      <p:bldP spid="16" grpId="0"/>
      <p:bldP spid="17" grpId="0"/>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rtlCol="0"/>
          <a:lstStyle/>
          <a:p>
            <a:pPr fontAlgn="auto">
              <a:spcAft>
                <a:spcPts val="0"/>
              </a:spcAft>
              <a:defRPr/>
            </a:pPr>
            <a:r>
              <a:rPr lang="en-US" dirty="0" smtClean="0"/>
              <a:t>Sequential Programming: </a:t>
            </a:r>
            <a:r>
              <a:rPr lang="en-US" dirty="0" smtClean="0">
                <a:solidFill>
                  <a:srgbClr val="FFFF00"/>
                </a:solidFill>
              </a:rPr>
              <a:t>Record</a:t>
            </a:r>
            <a:endParaRPr lang="en-US" dirty="0">
              <a:solidFill>
                <a:srgbClr val="FFFF00"/>
              </a:solidFill>
            </a:endParaRPr>
          </a:p>
        </p:txBody>
      </p:sp>
      <p:sp>
        <p:nvSpPr>
          <p:cNvPr id="43010" name="TextBox 10"/>
          <p:cNvSpPr txBox="1">
            <a:spLocks noChangeArrowheads="1"/>
          </p:cNvSpPr>
          <p:nvPr/>
        </p:nvSpPr>
        <p:spPr bwMode="auto">
          <a:xfrm>
            <a:off x="114300" y="1404938"/>
            <a:ext cx="1854200" cy="368300"/>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Updating records.</a:t>
            </a:r>
          </a:p>
        </p:txBody>
      </p:sp>
      <p:sp>
        <p:nvSpPr>
          <p:cNvPr id="43011" name="Rectangle 11"/>
          <p:cNvSpPr>
            <a:spLocks noChangeArrowheads="1"/>
          </p:cNvSpPr>
          <p:nvPr/>
        </p:nvSpPr>
        <p:spPr bwMode="auto">
          <a:xfrm>
            <a:off x="1066800" y="1785938"/>
            <a:ext cx="5986463" cy="584200"/>
          </a:xfrm>
          <a:prstGeom prst="rect">
            <a:avLst/>
          </a:prstGeom>
          <a:noFill/>
          <a:ln w="9525">
            <a:noFill/>
            <a:miter lim="800000"/>
            <a:headEnd/>
            <a:tailEnd/>
          </a:ln>
        </p:spPr>
        <p:txBody>
          <a:bodyPr wrap="none">
            <a:spAutoFit/>
          </a:bodyPr>
          <a:lstStyle/>
          <a:p>
            <a:r>
              <a:rPr lang="en-US" sz="1600">
                <a:solidFill>
                  <a:srgbClr val="0070C0"/>
                </a:solidFill>
                <a:latin typeface="Courier New" pitchFamily="49" charset="0"/>
                <a:cs typeface="Courier New" pitchFamily="49" charset="0"/>
              </a:rPr>
              <a:t>Opts</a:t>
            </a:r>
            <a:r>
              <a:rPr lang="en-US" sz="1600">
                <a:latin typeface="Courier New" pitchFamily="49" charset="0"/>
                <a:cs typeface="Courier New" pitchFamily="49" charset="0"/>
              </a:rPr>
              <a:t> = #server_opts{port=</a:t>
            </a:r>
            <a:r>
              <a:rPr lang="en-US" sz="1600">
                <a:solidFill>
                  <a:srgbClr val="7030A0"/>
                </a:solidFill>
                <a:latin typeface="Courier New" pitchFamily="49" charset="0"/>
                <a:cs typeface="Courier New" pitchFamily="49" charset="0"/>
              </a:rPr>
              <a:t>80</a:t>
            </a:r>
            <a:r>
              <a:rPr lang="en-US" sz="1600">
                <a:latin typeface="Courier New" pitchFamily="49" charset="0"/>
                <a:cs typeface="Courier New" pitchFamily="49" charset="0"/>
              </a:rPr>
              <a:t>, ip=</a:t>
            </a:r>
            <a:r>
              <a:rPr lang="en-US" sz="1600">
                <a:solidFill>
                  <a:srgbClr val="FF0000"/>
                </a:solidFill>
                <a:latin typeface="Courier New" pitchFamily="49" charset="0"/>
                <a:cs typeface="Courier New" pitchFamily="49" charset="0"/>
              </a:rPr>
              <a:t>"192.168.0.1"</a:t>
            </a:r>
            <a:r>
              <a:rPr lang="en-US" sz="1600">
                <a:latin typeface="Courier New" pitchFamily="49" charset="0"/>
                <a:cs typeface="Courier New" pitchFamily="49" charset="0"/>
              </a:rPr>
              <a:t>},</a:t>
            </a:r>
            <a:br>
              <a:rPr lang="en-US" sz="1600">
                <a:latin typeface="Courier New" pitchFamily="49" charset="0"/>
                <a:cs typeface="Courier New" pitchFamily="49" charset="0"/>
              </a:rPr>
            </a:br>
            <a:r>
              <a:rPr lang="en-US" sz="1600">
                <a:solidFill>
                  <a:srgbClr val="0070C0"/>
                </a:solidFill>
                <a:latin typeface="Courier New" pitchFamily="49" charset="0"/>
                <a:cs typeface="Courier New" pitchFamily="49" charset="0"/>
              </a:rPr>
              <a:t>NewOpts</a:t>
            </a:r>
            <a:r>
              <a:rPr lang="en-US" sz="1600">
                <a:latin typeface="Courier New" pitchFamily="49" charset="0"/>
                <a:cs typeface="Courier New" pitchFamily="49" charset="0"/>
              </a:rPr>
              <a:t> = </a:t>
            </a:r>
            <a:r>
              <a:rPr lang="en-US" sz="1600">
                <a:solidFill>
                  <a:srgbClr val="0070C0"/>
                </a:solidFill>
                <a:latin typeface="Courier New" pitchFamily="49" charset="0"/>
                <a:cs typeface="Courier New" pitchFamily="49" charset="0"/>
              </a:rPr>
              <a:t>Opts</a:t>
            </a:r>
            <a:r>
              <a:rPr lang="en-US" sz="1600">
                <a:latin typeface="Courier New" pitchFamily="49" charset="0"/>
                <a:cs typeface="Courier New" pitchFamily="49" charset="0"/>
              </a:rPr>
              <a:t>#server_opts{port=</a:t>
            </a:r>
            <a:r>
              <a:rPr lang="en-US" sz="1600">
                <a:solidFill>
                  <a:srgbClr val="7030A0"/>
                </a:solidFill>
                <a:latin typeface="Courier New" pitchFamily="49" charset="0"/>
                <a:cs typeface="Courier New" pitchFamily="49" charset="0"/>
              </a:rPr>
              <a:t>7000</a:t>
            </a:r>
            <a:r>
              <a:rPr lang="en-US" sz="1600">
                <a:latin typeface="Courier New" pitchFamily="49" charset="0"/>
                <a:cs typeface="Courier New" pitchFamily="49" charset="0"/>
              </a:rPr>
              <a:t>}.</a:t>
            </a:r>
          </a:p>
        </p:txBody>
      </p:sp>
      <p:sp>
        <p:nvSpPr>
          <p:cNvPr id="13" name="TextBox 12"/>
          <p:cNvSpPr txBox="1">
            <a:spLocks noChangeArrowheads="1"/>
          </p:cNvSpPr>
          <p:nvPr/>
        </p:nvSpPr>
        <p:spPr bwMode="auto">
          <a:xfrm>
            <a:off x="127000" y="2560638"/>
            <a:ext cx="1878013" cy="368300"/>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Matching records.</a:t>
            </a:r>
          </a:p>
        </p:txBody>
      </p:sp>
      <p:sp>
        <p:nvSpPr>
          <p:cNvPr id="16" name="Rectangle 15"/>
          <p:cNvSpPr/>
          <p:nvPr/>
        </p:nvSpPr>
        <p:spPr>
          <a:xfrm>
            <a:off x="1079500" y="3036888"/>
            <a:ext cx="6629400" cy="1077912"/>
          </a:xfrm>
          <a:prstGeom prst="rect">
            <a:avLst/>
          </a:prstGeom>
        </p:spPr>
        <p:txBody>
          <a:bodyPr>
            <a:spAutoFit/>
          </a:bodyPr>
          <a:lstStyle/>
          <a:p>
            <a:pPr fontAlgn="auto">
              <a:spcBef>
                <a:spcPts val="0"/>
              </a:spcBef>
              <a:spcAft>
                <a:spcPts val="0"/>
              </a:spcAft>
              <a:defRPr/>
            </a:pPr>
            <a:r>
              <a:rPr lang="en-US" sz="1600" dirty="0">
                <a:solidFill>
                  <a:srgbClr val="7030A0"/>
                </a:solidFill>
                <a:latin typeface="Courier New" pitchFamily="49" charset="0"/>
                <a:cs typeface="Courier New" pitchFamily="49" charset="0"/>
              </a:rPr>
              <a:t>handle</a:t>
            </a:r>
            <a:r>
              <a:rPr lang="en-US" sz="1600" dirty="0">
                <a:latin typeface="Courier New" pitchFamily="49" charset="0"/>
                <a:cs typeface="Courier New" pitchFamily="49" charset="0"/>
              </a:rPr>
              <a:t>(</a:t>
            </a:r>
            <a:r>
              <a:rPr lang="en-US" sz="1600" dirty="0">
                <a:solidFill>
                  <a:srgbClr val="0070C0"/>
                </a:solidFill>
                <a:latin typeface="Courier New" pitchFamily="49" charset="0"/>
                <a:cs typeface="Courier New" pitchFamily="49" charset="0"/>
              </a:rPr>
              <a:t>Opts</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server_opts</a:t>
            </a:r>
            <a:r>
              <a:rPr lang="en-US" sz="1600" dirty="0">
                <a:latin typeface="Courier New" pitchFamily="49" charset="0"/>
                <a:cs typeface="Courier New" pitchFamily="49" charset="0"/>
              </a:rPr>
              <a:t>{port=</a:t>
            </a:r>
            <a:r>
              <a:rPr lang="en-US" sz="1600" dirty="0">
                <a:solidFill>
                  <a:srgbClr val="7030A0"/>
                </a:solidFill>
                <a:latin typeface="Courier New" pitchFamily="49" charset="0"/>
                <a:cs typeface="Courier New" pitchFamily="49" charset="0"/>
              </a:rPr>
              <a:t>8080</a:t>
            </a:r>
            <a:r>
              <a:rPr lang="en-US" sz="1600" dirty="0">
                <a:latin typeface="Courier New" pitchFamily="49" charset="0"/>
                <a:cs typeface="Courier New" pitchFamily="49" charset="0"/>
              </a:rPr>
              <a:t>}) -&gt; </a:t>
            </a:r>
            <a:br>
              <a:rPr lang="en-US" sz="1600" dirty="0">
                <a:latin typeface="Courier New" pitchFamily="49" charset="0"/>
                <a:cs typeface="Courier New" pitchFamily="49" charset="0"/>
              </a:rPr>
            </a:br>
            <a:r>
              <a:rPr lang="en-US" sz="1600" dirty="0">
                <a:solidFill>
                  <a:schemeClr val="bg1">
                    <a:lumMod val="50000"/>
                  </a:schemeClr>
                </a:solidFill>
                <a:latin typeface="Courier New" pitchFamily="49" charset="0"/>
                <a:cs typeface="Courier New" pitchFamily="49" charset="0"/>
              </a:rPr>
              <a:t>    % do special port 8080 stuff</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dirty="0">
                <a:solidFill>
                  <a:srgbClr val="7030A0"/>
                </a:solidFill>
                <a:latin typeface="Courier New" pitchFamily="49" charset="0"/>
                <a:cs typeface="Courier New" pitchFamily="49" charset="0"/>
              </a:rPr>
              <a:t>handle</a:t>
            </a:r>
            <a:r>
              <a:rPr lang="en-US" sz="1600" dirty="0">
                <a:latin typeface="Courier New" pitchFamily="49" charset="0"/>
                <a:cs typeface="Courier New" pitchFamily="49" charset="0"/>
              </a:rPr>
              <a:t>(</a:t>
            </a:r>
            <a:r>
              <a:rPr lang="en-US" sz="1600" dirty="0">
                <a:solidFill>
                  <a:srgbClr val="0070C0"/>
                </a:solidFill>
                <a:latin typeface="Courier New" pitchFamily="49" charset="0"/>
                <a:cs typeface="Courier New" pitchFamily="49" charset="0"/>
              </a:rPr>
              <a:t>Opts</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server_opts</a:t>
            </a:r>
            <a:r>
              <a:rPr lang="en-US" sz="1600" dirty="0">
                <a:latin typeface="Courier New" pitchFamily="49" charset="0"/>
                <a:cs typeface="Courier New" pitchFamily="49" charset="0"/>
              </a:rPr>
              <a:t>{}) -&gt;</a:t>
            </a:r>
            <a:br>
              <a:rPr lang="en-US" sz="1600" dirty="0">
                <a:latin typeface="Courier New" pitchFamily="49" charset="0"/>
                <a:cs typeface="Courier New" pitchFamily="49" charset="0"/>
              </a:rPr>
            </a:br>
            <a:r>
              <a:rPr lang="en-US" sz="1600" dirty="0">
                <a:latin typeface="Courier New" pitchFamily="49" charset="0"/>
                <a:cs typeface="Courier New" pitchFamily="49" charset="0"/>
              </a:rPr>
              <a:t>    </a:t>
            </a:r>
            <a:r>
              <a:rPr lang="en-US" sz="1600" dirty="0">
                <a:solidFill>
                  <a:schemeClr val="bg1">
                    <a:lumMod val="50000"/>
                  </a:schemeClr>
                </a:solidFill>
                <a:latin typeface="Courier New" pitchFamily="49" charset="0"/>
                <a:cs typeface="Courier New" pitchFamily="49" charset="0"/>
              </a:rPr>
              <a:t>% default stuff</a:t>
            </a:r>
            <a:endParaRPr lang="en-US" sz="1600" dirty="0">
              <a:solidFill>
                <a:schemeClr val="bg1">
                  <a:lumMod val="50000"/>
                </a:schemeClr>
              </a:solidFill>
              <a:latin typeface="Courier New" pitchFamily="49" charset="0"/>
              <a:cs typeface="Courier New" pitchFamily="49" charset="0"/>
            </a:endParaRPr>
          </a:p>
        </p:txBody>
      </p:sp>
      <p:sp>
        <p:nvSpPr>
          <p:cNvPr id="43014" name="TextBox 18"/>
          <p:cNvSpPr txBox="1">
            <a:spLocks noChangeArrowheads="1"/>
          </p:cNvSpPr>
          <p:nvPr/>
        </p:nvSpPr>
        <p:spPr bwMode="auto">
          <a:xfrm>
            <a:off x="3886200" y="6573838"/>
            <a:ext cx="5259388" cy="307975"/>
          </a:xfrm>
          <a:prstGeom prst="rect">
            <a:avLst/>
          </a:prstGeom>
          <a:noFill/>
          <a:ln w="9525">
            <a:noFill/>
            <a:miter lim="800000"/>
            <a:headEnd/>
            <a:tailEnd/>
          </a:ln>
        </p:spPr>
        <p:txBody>
          <a:bodyPr wrap="none">
            <a:spAutoFit/>
          </a:bodyPr>
          <a:lstStyle/>
          <a:p>
            <a:r>
              <a:rPr lang="en-US" sz="1400">
                <a:latin typeface="Calibri" pitchFamily="34" charset="0"/>
              </a:rPr>
              <a:t>Source: http://20bits.com/articles/erlang-an-introduction-to-records/</a:t>
            </a:r>
          </a:p>
        </p:txBody>
      </p:sp>
      <p:sp>
        <p:nvSpPr>
          <p:cNvPr id="20" name="TextBox 19"/>
          <p:cNvSpPr txBox="1"/>
          <p:nvPr/>
        </p:nvSpPr>
        <p:spPr>
          <a:xfrm>
            <a:off x="1092200" y="4787900"/>
            <a:ext cx="6356350" cy="1076325"/>
          </a:xfrm>
          <a:prstGeom prst="rect">
            <a:avLst/>
          </a:prstGeom>
          <a:noFill/>
        </p:spPr>
        <p:txBody>
          <a:bodyPr wrap="none">
            <a:spAutoFit/>
          </a:bodyPr>
          <a:lstStyle/>
          <a:p>
            <a:pPr fontAlgn="auto">
              <a:spcBef>
                <a:spcPts val="0"/>
              </a:spcBef>
              <a:spcAft>
                <a:spcPts val="0"/>
              </a:spcAft>
              <a:defRPr/>
            </a:pPr>
            <a:r>
              <a:rPr lang="en-US" sz="1600" dirty="0">
                <a:solidFill>
                  <a:srgbClr val="7030A0"/>
                </a:solidFill>
                <a:latin typeface="Courier New" pitchFamily="49" charset="0"/>
                <a:cs typeface="Courier New" pitchFamily="49" charset="0"/>
              </a:rPr>
              <a:t>handle</a:t>
            </a:r>
            <a:r>
              <a:rPr lang="en-US" sz="1600" dirty="0">
                <a:latin typeface="Courier New" pitchFamily="49" charset="0"/>
                <a:cs typeface="Courier New" pitchFamily="49" charset="0"/>
              </a:rPr>
              <a:t>(</a:t>
            </a:r>
            <a:r>
              <a:rPr lang="en-US" sz="1600" dirty="0">
                <a:solidFill>
                  <a:srgbClr val="0070C0"/>
                </a:solidFill>
                <a:latin typeface="Courier New" pitchFamily="49" charset="0"/>
                <a:cs typeface="Courier New" pitchFamily="49" charset="0"/>
              </a:rPr>
              <a:t>Opts</a:t>
            </a:r>
            <a:r>
              <a:rPr lang="en-US" sz="1600" dirty="0">
                <a:latin typeface="Courier New" pitchFamily="49" charset="0"/>
                <a:cs typeface="Courier New" pitchFamily="49" charset="0"/>
              </a:rPr>
              <a:t>) </a:t>
            </a:r>
            <a:r>
              <a:rPr lang="en-US" sz="1600" b="1" dirty="0">
                <a:solidFill>
                  <a:srgbClr val="00B0F0"/>
                </a:solidFill>
                <a:latin typeface="Courier New" pitchFamily="49" charset="0"/>
                <a:cs typeface="Courier New" pitchFamily="49" charset="0"/>
              </a:rPr>
              <a:t>when</a:t>
            </a:r>
            <a:r>
              <a:rPr lang="en-US" sz="1600" dirty="0">
                <a:latin typeface="Courier New" pitchFamily="49" charset="0"/>
                <a:cs typeface="Courier New" pitchFamily="49" charset="0"/>
              </a:rPr>
              <a:t> </a:t>
            </a:r>
            <a:r>
              <a:rPr lang="en-US" sz="1600" dirty="0" err="1">
                <a:solidFill>
                  <a:srgbClr val="7030A0"/>
                </a:solidFill>
                <a:latin typeface="Courier New" pitchFamily="49" charset="0"/>
                <a:cs typeface="Courier New" pitchFamily="49" charset="0"/>
              </a:rPr>
              <a:t>Opts</a:t>
            </a:r>
            <a:r>
              <a:rPr lang="en-US" sz="1600" dirty="0" err="1">
                <a:latin typeface="Courier New" pitchFamily="49" charset="0"/>
                <a:cs typeface="Courier New" pitchFamily="49" charset="0"/>
              </a:rPr>
              <a:t>#server_opts.port</a:t>
            </a:r>
            <a:r>
              <a:rPr lang="en-US" sz="1600" dirty="0">
                <a:latin typeface="Courier New" pitchFamily="49" charset="0"/>
                <a:cs typeface="Courier New" pitchFamily="49" charset="0"/>
              </a:rPr>
              <a:t> &lt;= </a:t>
            </a:r>
            <a:r>
              <a:rPr lang="en-US" sz="1600" dirty="0">
                <a:solidFill>
                  <a:srgbClr val="7030A0"/>
                </a:solidFill>
                <a:latin typeface="Courier New" pitchFamily="49" charset="0"/>
                <a:cs typeface="Courier New" pitchFamily="49" charset="0"/>
              </a:rPr>
              <a:t>1024</a:t>
            </a:r>
            <a:r>
              <a:rPr lang="en-US" sz="1600" dirty="0">
                <a:latin typeface="Courier New" pitchFamily="49" charset="0"/>
                <a:cs typeface="Courier New" pitchFamily="49" charset="0"/>
              </a:rPr>
              <a:t> -&gt;</a:t>
            </a:r>
            <a:br>
              <a:rPr lang="en-US" sz="1600" dirty="0">
                <a:latin typeface="Courier New" pitchFamily="49" charset="0"/>
                <a:cs typeface="Courier New" pitchFamily="49" charset="0"/>
              </a:rPr>
            </a:br>
            <a:r>
              <a:rPr lang="en-US" sz="1600" dirty="0">
                <a:latin typeface="Courier New" pitchFamily="49" charset="0"/>
                <a:cs typeface="Courier New" pitchFamily="49" charset="0"/>
              </a:rPr>
              <a:t>    </a:t>
            </a:r>
            <a:r>
              <a:rPr lang="en-US" sz="1600" dirty="0">
                <a:solidFill>
                  <a:schemeClr val="bg1">
                    <a:lumMod val="50000"/>
                  </a:schemeClr>
                </a:solidFill>
                <a:latin typeface="Courier New" pitchFamily="49" charset="0"/>
                <a:cs typeface="Courier New" pitchFamily="49" charset="0"/>
              </a:rPr>
              <a:t>% requires root access</a:t>
            </a:r>
            <a:r>
              <a:rPr lang="en-US" sz="1600" dirty="0">
                <a:latin typeface="Courier New" pitchFamily="49" charset="0"/>
                <a:cs typeface="Courier New" pitchFamily="49" charset="0"/>
              </a:rPr>
              <a:t/>
            </a:r>
            <a:br>
              <a:rPr lang="en-US" sz="1600" dirty="0">
                <a:latin typeface="Courier New" pitchFamily="49" charset="0"/>
                <a:cs typeface="Courier New" pitchFamily="49" charset="0"/>
              </a:rPr>
            </a:br>
            <a:r>
              <a:rPr lang="en-US" sz="1600" dirty="0">
                <a:solidFill>
                  <a:srgbClr val="7030A0"/>
                </a:solidFill>
                <a:latin typeface="Courier New" pitchFamily="49" charset="0"/>
                <a:cs typeface="Courier New" pitchFamily="49" charset="0"/>
              </a:rPr>
              <a:t>handle</a:t>
            </a:r>
            <a:r>
              <a:rPr lang="en-US" sz="1600" dirty="0">
                <a:latin typeface="Courier New" pitchFamily="49" charset="0"/>
                <a:cs typeface="Courier New" pitchFamily="49" charset="0"/>
              </a:rPr>
              <a:t>(</a:t>
            </a:r>
            <a:r>
              <a:rPr lang="en-US" sz="1600" dirty="0">
                <a:solidFill>
                  <a:srgbClr val="0070C0"/>
                </a:solidFill>
                <a:latin typeface="Courier New" pitchFamily="49" charset="0"/>
                <a:cs typeface="Courier New" pitchFamily="49" charset="0"/>
              </a:rPr>
              <a:t>Opts</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server_opts</a:t>
            </a:r>
            <a:r>
              <a:rPr lang="en-US" sz="1600" dirty="0">
                <a:latin typeface="Courier New" pitchFamily="49" charset="0"/>
                <a:cs typeface="Courier New" pitchFamily="49" charset="0"/>
              </a:rPr>
              <a:t>{}) -&gt;</a:t>
            </a:r>
            <a:br>
              <a:rPr lang="en-US" sz="1600" dirty="0">
                <a:latin typeface="Courier New" pitchFamily="49" charset="0"/>
                <a:cs typeface="Courier New" pitchFamily="49" charset="0"/>
              </a:rPr>
            </a:br>
            <a:r>
              <a:rPr lang="en-US" sz="1600" dirty="0">
                <a:latin typeface="Courier New" pitchFamily="49" charset="0"/>
                <a:cs typeface="Courier New" pitchFamily="49" charset="0"/>
              </a:rPr>
              <a:t>    </a:t>
            </a:r>
            <a:r>
              <a:rPr lang="en-US" sz="1600" dirty="0">
                <a:solidFill>
                  <a:schemeClr val="bg1">
                    <a:lumMod val="50000"/>
                  </a:schemeClr>
                </a:solidFill>
                <a:latin typeface="Courier New" pitchFamily="49" charset="0"/>
                <a:cs typeface="Courier New" pitchFamily="49" charset="0"/>
              </a:rPr>
              <a:t>% Doesn’t require root access</a:t>
            </a:r>
          </a:p>
        </p:txBody>
      </p:sp>
      <p:sp>
        <p:nvSpPr>
          <p:cNvPr id="21" name="TextBox 20"/>
          <p:cNvSpPr txBox="1">
            <a:spLocks noChangeArrowheads="1"/>
          </p:cNvSpPr>
          <p:nvPr/>
        </p:nvSpPr>
        <p:spPr bwMode="auto">
          <a:xfrm>
            <a:off x="127000" y="4267200"/>
            <a:ext cx="1828800" cy="369888"/>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Guard statement.</a:t>
            </a:r>
          </a:p>
        </p:txBody>
      </p:sp>
      <p:sp>
        <p:nvSpPr>
          <p:cNvPr id="22" name="Rectangular Callout 21"/>
          <p:cNvSpPr/>
          <p:nvPr/>
        </p:nvSpPr>
        <p:spPr>
          <a:xfrm>
            <a:off x="6172200" y="5334000"/>
            <a:ext cx="2514600" cy="609600"/>
          </a:xfrm>
          <a:prstGeom prst="wedgeRectCallout">
            <a:avLst>
              <a:gd name="adj1" fmla="val -119641"/>
              <a:gd name="adj2" fmla="val -67614"/>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rPr>
              <a:t>Binding to ports below 1024 requires root access.</a:t>
            </a:r>
            <a:endParaRPr lang="en-US" sz="1600" dirty="0">
              <a:solidFill>
                <a:schemeClr val="tx1"/>
              </a:solidFill>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par>
                          <p:cTn id="15" fill="hold">
                            <p:stCondLst>
                              <p:cond delay="0"/>
                            </p:stCondLst>
                            <p:childTnLst>
                              <p:par>
                                <p:cTn id="16" presetID="3" presetClass="entr" presetSubtype="10" fill="hold" grpId="0" nodeType="after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linds(horizontal)">
                                      <p:cBhvr>
                                        <p:cTn id="1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20" grpId="0"/>
      <p:bldP spid="21" grpId="0"/>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rtlCol="0">
            <a:normAutofit fontScale="90000"/>
          </a:bodyPr>
          <a:lstStyle/>
          <a:p>
            <a:pPr fontAlgn="auto">
              <a:spcAft>
                <a:spcPts val="0"/>
              </a:spcAft>
              <a:defRPr/>
            </a:pPr>
            <a:r>
              <a:rPr lang="en-US" dirty="0" smtClean="0"/>
              <a:t>Sequential Programming: </a:t>
            </a:r>
            <a:br>
              <a:rPr lang="en-US" dirty="0" smtClean="0"/>
            </a:br>
            <a:r>
              <a:rPr lang="en-US" dirty="0" smtClean="0">
                <a:solidFill>
                  <a:srgbClr val="FFFF00"/>
                </a:solidFill>
              </a:rPr>
              <a:t>Writing Outputs to the Terminal</a:t>
            </a:r>
            <a:endParaRPr lang="en-US" dirty="0">
              <a:solidFill>
                <a:srgbClr val="FFFF00"/>
              </a:solidFill>
            </a:endParaRPr>
          </a:p>
        </p:txBody>
      </p:sp>
      <p:pic>
        <p:nvPicPr>
          <p:cNvPr id="44034" name="Picture 2"/>
          <p:cNvPicPr>
            <a:picLocks noChangeAspect="1" noChangeArrowheads="1"/>
          </p:cNvPicPr>
          <p:nvPr/>
        </p:nvPicPr>
        <p:blipFill>
          <a:blip r:embed="rId3"/>
          <a:srcRect/>
          <a:stretch>
            <a:fillRect/>
          </a:stretch>
        </p:blipFill>
        <p:spPr bwMode="auto">
          <a:xfrm>
            <a:off x="781050" y="2562225"/>
            <a:ext cx="7372350" cy="2771775"/>
          </a:xfrm>
          <a:prstGeom prst="rect">
            <a:avLst/>
          </a:prstGeom>
          <a:noFill/>
          <a:ln w="9525">
            <a:noFill/>
            <a:miter lim="800000"/>
            <a:headEnd/>
            <a:tailEnd/>
          </a:ln>
        </p:spPr>
      </p:pic>
      <p:sp>
        <p:nvSpPr>
          <p:cNvPr id="6" name="Rectangular Callout 5"/>
          <p:cNvSpPr/>
          <p:nvPr/>
        </p:nvSpPr>
        <p:spPr>
          <a:xfrm>
            <a:off x="230188" y="1397000"/>
            <a:ext cx="1295400" cy="762000"/>
          </a:xfrm>
          <a:prstGeom prst="wedgeRectCallout">
            <a:avLst>
              <a:gd name="adj1" fmla="val 42458"/>
              <a:gd name="adj2" fmla="val 95485"/>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rPr>
              <a:t>Function </a:t>
            </a:r>
            <a:r>
              <a:rPr lang="en-US" sz="1600" dirty="0">
                <a:solidFill>
                  <a:schemeClr val="tx1"/>
                </a:solidFill>
                <a:latin typeface="Courier New" pitchFamily="49" charset="0"/>
                <a:cs typeface="Courier New" pitchFamily="49" charset="0"/>
              </a:rPr>
              <a:t>format/2</a:t>
            </a:r>
            <a:r>
              <a:rPr lang="en-US" sz="1600" dirty="0">
                <a:solidFill>
                  <a:schemeClr val="tx1"/>
                </a:solidFill>
              </a:rPr>
              <a:t> </a:t>
            </a:r>
          </a:p>
          <a:p>
            <a:pPr algn="ctr" fontAlgn="auto">
              <a:spcBef>
                <a:spcPts val="0"/>
              </a:spcBef>
              <a:spcAft>
                <a:spcPts val="0"/>
              </a:spcAft>
              <a:defRPr/>
            </a:pPr>
            <a:r>
              <a:rPr lang="en-US" sz="1600" dirty="0">
                <a:solidFill>
                  <a:schemeClr val="tx1"/>
                </a:solidFill>
              </a:rPr>
              <a:t>takes 2 lists.</a:t>
            </a:r>
            <a:endParaRPr lang="en-US" sz="1600" dirty="0">
              <a:solidFill>
                <a:schemeClr val="tx1"/>
              </a:solidFill>
              <a:latin typeface="Courier New" pitchFamily="49" charset="0"/>
              <a:cs typeface="Courier New" pitchFamily="49" charset="0"/>
            </a:endParaRPr>
          </a:p>
        </p:txBody>
      </p:sp>
      <p:sp>
        <p:nvSpPr>
          <p:cNvPr id="7" name="Rectangular Callout 6"/>
          <p:cNvSpPr/>
          <p:nvPr/>
        </p:nvSpPr>
        <p:spPr>
          <a:xfrm>
            <a:off x="4495800" y="1549400"/>
            <a:ext cx="2133600" cy="762000"/>
          </a:xfrm>
          <a:prstGeom prst="wedgeRectCallout">
            <a:avLst>
              <a:gd name="adj1" fmla="val 1412"/>
              <a:gd name="adj2" fmla="val 171541"/>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rPr>
              <a:t>Each </a:t>
            </a:r>
            <a:r>
              <a:rPr lang="en-US" sz="1600" dirty="0">
                <a:solidFill>
                  <a:schemeClr val="tx1"/>
                </a:solidFill>
                <a:latin typeface="Courier New" pitchFamily="49" charset="0"/>
                <a:cs typeface="Courier New" pitchFamily="49" charset="0"/>
              </a:rPr>
              <a:t>~w</a:t>
            </a:r>
            <a:r>
              <a:rPr lang="en-US" sz="1600" dirty="0">
                <a:solidFill>
                  <a:schemeClr val="tx1"/>
                </a:solidFill>
              </a:rPr>
              <a:t> is replaced by a term taken in order from the second list</a:t>
            </a:r>
            <a:endParaRPr lang="en-US" sz="1600" dirty="0">
              <a:solidFill>
                <a:schemeClr val="tx1"/>
              </a:solidFill>
              <a:latin typeface="Courier New" pitchFamily="49" charset="0"/>
              <a:cs typeface="Courier New" pitchFamily="49" charset="0"/>
            </a:endParaRPr>
          </a:p>
        </p:txBody>
      </p:sp>
      <p:sp>
        <p:nvSpPr>
          <p:cNvPr id="8" name="Rectangular Callout 7"/>
          <p:cNvSpPr/>
          <p:nvPr/>
        </p:nvSpPr>
        <p:spPr>
          <a:xfrm>
            <a:off x="1447800" y="5334000"/>
            <a:ext cx="1905000" cy="762000"/>
          </a:xfrm>
          <a:prstGeom prst="wedgeRectCallout">
            <a:avLst>
              <a:gd name="adj1" fmla="val -76846"/>
              <a:gd name="adj2" fmla="val -60008"/>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err="1">
                <a:solidFill>
                  <a:schemeClr val="tx1"/>
                </a:solidFill>
                <a:latin typeface="Courier New" pitchFamily="49" charset="0"/>
                <a:cs typeface="Courier New" pitchFamily="49" charset="0"/>
              </a:rPr>
              <a:t>io:format</a:t>
            </a:r>
            <a:r>
              <a:rPr lang="en-US" sz="1600" dirty="0">
                <a:solidFill>
                  <a:schemeClr val="tx1"/>
                </a:solidFill>
              </a:rPr>
              <a:t> returns </a:t>
            </a:r>
            <a:r>
              <a:rPr lang="en-US" sz="1600" dirty="0">
                <a:solidFill>
                  <a:schemeClr val="tx1"/>
                </a:solidFill>
                <a:latin typeface="Courier New" pitchFamily="49" charset="0"/>
                <a:cs typeface="Courier New" pitchFamily="49" charset="0"/>
              </a:rPr>
              <a:t>ok</a:t>
            </a:r>
            <a:r>
              <a:rPr lang="en-US" sz="1600" dirty="0">
                <a:solidFill>
                  <a:schemeClr val="tx1"/>
                </a:solidFill>
              </a:rPr>
              <a:t> if there is no error.</a:t>
            </a:r>
            <a:endParaRPr lang="en-US" sz="1600" dirty="0">
              <a:solidFill>
                <a:schemeClr val="tx1"/>
              </a:solidFill>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linds(horizontal)">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rtlCol="0"/>
          <a:lstStyle/>
          <a:p>
            <a:pPr fontAlgn="auto">
              <a:spcAft>
                <a:spcPts val="0"/>
              </a:spcAft>
              <a:defRPr/>
            </a:pPr>
            <a:r>
              <a:rPr lang="en-US" dirty="0" smtClean="0"/>
              <a:t>Sequential Programming: </a:t>
            </a:r>
            <a:r>
              <a:rPr lang="en-US" dirty="0" err="1" smtClean="0">
                <a:solidFill>
                  <a:srgbClr val="FFFF00"/>
                </a:solidFill>
              </a:rPr>
              <a:t>Arity</a:t>
            </a:r>
            <a:endParaRPr lang="en-US" dirty="0">
              <a:solidFill>
                <a:srgbClr val="FFFF00"/>
              </a:solidFill>
            </a:endParaRPr>
          </a:p>
        </p:txBody>
      </p:sp>
      <p:sp>
        <p:nvSpPr>
          <p:cNvPr id="45058" name="TextBox 4"/>
          <p:cNvSpPr txBox="1">
            <a:spLocks noChangeArrowheads="1"/>
          </p:cNvSpPr>
          <p:nvPr/>
        </p:nvSpPr>
        <p:spPr bwMode="auto">
          <a:xfrm>
            <a:off x="304800" y="1371600"/>
            <a:ext cx="7739063" cy="369888"/>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Let’s consider the following program for finding maximum number in a given list.</a:t>
            </a:r>
          </a:p>
        </p:txBody>
      </p:sp>
      <p:pic>
        <p:nvPicPr>
          <p:cNvPr id="45059" name="Picture 2"/>
          <p:cNvPicPr>
            <a:picLocks noChangeAspect="1" noChangeArrowheads="1"/>
          </p:cNvPicPr>
          <p:nvPr/>
        </p:nvPicPr>
        <p:blipFill>
          <a:blip r:embed="rId3"/>
          <a:srcRect/>
          <a:stretch>
            <a:fillRect/>
          </a:stretch>
        </p:blipFill>
        <p:spPr bwMode="auto">
          <a:xfrm>
            <a:off x="381000" y="1828800"/>
            <a:ext cx="2476500" cy="1590675"/>
          </a:xfrm>
          <a:prstGeom prst="rect">
            <a:avLst/>
          </a:prstGeom>
          <a:noFill/>
          <a:ln w="9525">
            <a:noFill/>
            <a:miter lim="800000"/>
            <a:headEnd/>
            <a:tailEnd/>
          </a:ln>
        </p:spPr>
      </p:pic>
      <p:pic>
        <p:nvPicPr>
          <p:cNvPr id="45060" name="Picture 3"/>
          <p:cNvPicPr>
            <a:picLocks noChangeAspect="1" noChangeArrowheads="1"/>
          </p:cNvPicPr>
          <p:nvPr/>
        </p:nvPicPr>
        <p:blipFill>
          <a:blip r:embed="rId4"/>
          <a:srcRect/>
          <a:stretch>
            <a:fillRect/>
          </a:stretch>
        </p:blipFill>
        <p:spPr bwMode="auto">
          <a:xfrm>
            <a:off x="393700" y="3411538"/>
            <a:ext cx="6591300" cy="1247775"/>
          </a:xfrm>
          <a:prstGeom prst="rect">
            <a:avLst/>
          </a:prstGeom>
          <a:noFill/>
          <a:ln w="9525">
            <a:noFill/>
            <a:miter lim="800000"/>
            <a:headEnd/>
            <a:tailEnd/>
          </a:ln>
        </p:spPr>
      </p:pic>
      <p:sp>
        <p:nvSpPr>
          <p:cNvPr id="8" name="TextBox 7"/>
          <p:cNvSpPr txBox="1">
            <a:spLocks noChangeArrowheads="1"/>
          </p:cNvSpPr>
          <p:nvPr/>
        </p:nvSpPr>
        <p:spPr bwMode="auto">
          <a:xfrm>
            <a:off x="304800" y="4735513"/>
            <a:ext cx="8154988" cy="923925"/>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We have two functions with same name: </a:t>
            </a:r>
            <a:r>
              <a:rPr lang="en-US" u="sng">
                <a:solidFill>
                  <a:srgbClr val="0070C0"/>
                </a:solidFill>
                <a:latin typeface="Courier New" pitchFamily="49" charset="0"/>
                <a:cs typeface="Courier New" pitchFamily="49" charset="0"/>
              </a:rPr>
              <a:t>[list_max/1]</a:t>
            </a:r>
            <a:r>
              <a:rPr lang="en-US">
                <a:solidFill>
                  <a:srgbClr val="0070C0"/>
                </a:solidFill>
                <a:latin typeface="Calibri" pitchFamily="34" charset="0"/>
              </a:rPr>
              <a:t> and </a:t>
            </a:r>
            <a:r>
              <a:rPr lang="en-US" u="sng">
                <a:solidFill>
                  <a:srgbClr val="0070C0"/>
                </a:solidFill>
                <a:latin typeface="Courier New" pitchFamily="49" charset="0"/>
                <a:cs typeface="Courier New" pitchFamily="49" charset="0"/>
              </a:rPr>
              <a:t>[list_max/2]</a:t>
            </a:r>
            <a:r>
              <a:rPr lang="en-US">
                <a:solidFill>
                  <a:srgbClr val="0070C0"/>
                </a:solidFill>
                <a:latin typeface="Calibri" pitchFamily="34" charset="0"/>
              </a:rPr>
              <a:t>.</a:t>
            </a:r>
          </a:p>
          <a:p>
            <a:endParaRPr lang="en-US">
              <a:solidFill>
                <a:srgbClr val="0070C0"/>
              </a:solidFill>
              <a:latin typeface="Calibri" pitchFamily="34" charset="0"/>
            </a:endParaRPr>
          </a:p>
          <a:p>
            <a:r>
              <a:rPr lang="en-US">
                <a:solidFill>
                  <a:srgbClr val="0070C0"/>
                </a:solidFill>
                <a:latin typeface="Calibri" pitchFamily="34" charset="0"/>
              </a:rPr>
              <a:t>However, in Erlang they are regarded as entirely different functions. (</a:t>
            </a:r>
            <a:r>
              <a:rPr lang="en-US">
                <a:solidFill>
                  <a:srgbClr val="0070C0"/>
                </a:solidFill>
                <a:latin typeface="Courier New" pitchFamily="49" charset="0"/>
                <a:cs typeface="Courier New" pitchFamily="49" charset="0"/>
              </a:rPr>
              <a:t>name/arity</a:t>
            </a:r>
            <a:r>
              <a:rPr lang="en-US">
                <a:solidFill>
                  <a:srgbClr val="0070C0"/>
                </a:solidFill>
                <a:latin typeface="Calibri" pitchFamily="34" charset="0"/>
              </a:rPr>
              <a:t>).</a:t>
            </a:r>
          </a:p>
        </p:txBody>
      </p:sp>
      <p:sp>
        <p:nvSpPr>
          <p:cNvPr id="9" name="Rectangle 8"/>
          <p:cNvSpPr/>
          <p:nvPr/>
        </p:nvSpPr>
        <p:spPr>
          <a:xfrm>
            <a:off x="381000" y="2514600"/>
            <a:ext cx="2209800" cy="228600"/>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0" name="Rectangle 9"/>
          <p:cNvSpPr/>
          <p:nvPr/>
        </p:nvSpPr>
        <p:spPr>
          <a:xfrm>
            <a:off x="381000" y="3200400"/>
            <a:ext cx="1828800" cy="228600"/>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linds(horizontal)">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fontAlgn="auto">
              <a:spcAft>
                <a:spcPts val="0"/>
              </a:spcAft>
              <a:defRPr/>
            </a:pPr>
            <a:r>
              <a:rPr lang="en-US" dirty="0" smtClean="0"/>
              <a:t>Concurrent Programming: </a:t>
            </a:r>
            <a:r>
              <a:rPr lang="en-US" dirty="0" smtClean="0">
                <a:solidFill>
                  <a:srgbClr val="FFFF00"/>
                </a:solidFill>
              </a:rPr>
              <a:t>Processes</a:t>
            </a:r>
            <a:endParaRPr lang="en-US" dirty="0">
              <a:solidFill>
                <a:srgbClr val="FFFF00"/>
              </a:solidFill>
            </a:endParaRPr>
          </a:p>
        </p:txBody>
      </p:sp>
      <p:sp>
        <p:nvSpPr>
          <p:cNvPr id="46082" name="TextBox 3"/>
          <p:cNvSpPr txBox="1">
            <a:spLocks noChangeArrowheads="1"/>
          </p:cNvSpPr>
          <p:nvPr/>
        </p:nvSpPr>
        <p:spPr bwMode="auto">
          <a:xfrm>
            <a:off x="304800" y="1524000"/>
            <a:ext cx="8591550" cy="923925"/>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Ease of </a:t>
            </a:r>
            <a:r>
              <a:rPr lang="en-US">
                <a:solidFill>
                  <a:srgbClr val="FF0000"/>
                </a:solidFill>
                <a:latin typeface="Calibri" pitchFamily="34" charset="0"/>
              </a:rPr>
              <a:t>creation</a:t>
            </a:r>
            <a:r>
              <a:rPr lang="en-US">
                <a:solidFill>
                  <a:srgbClr val="0070C0"/>
                </a:solidFill>
                <a:latin typeface="Calibri" pitchFamily="34" charset="0"/>
              </a:rPr>
              <a:t> and </a:t>
            </a:r>
            <a:r>
              <a:rPr lang="en-US">
                <a:solidFill>
                  <a:srgbClr val="FF0000"/>
                </a:solidFill>
                <a:latin typeface="Calibri" pitchFamily="34" charset="0"/>
              </a:rPr>
              <a:t>communication</a:t>
            </a:r>
            <a:r>
              <a:rPr lang="en-US">
                <a:solidFill>
                  <a:srgbClr val="0070C0"/>
                </a:solidFill>
                <a:latin typeface="Calibri" pitchFamily="34" charset="0"/>
              </a:rPr>
              <a:t> among parallel threads make Erlang more appealing.</a:t>
            </a:r>
          </a:p>
          <a:p>
            <a:endParaRPr lang="en-US">
              <a:solidFill>
                <a:srgbClr val="0070C0"/>
              </a:solidFill>
              <a:latin typeface="Calibri" pitchFamily="34" charset="0"/>
            </a:endParaRPr>
          </a:p>
          <a:p>
            <a:r>
              <a:rPr lang="en-US">
                <a:solidFill>
                  <a:srgbClr val="0070C0"/>
                </a:solidFill>
                <a:latin typeface="Calibri" pitchFamily="34" charset="0"/>
              </a:rPr>
              <a:t>Threads of Erlang </a:t>
            </a:r>
            <a:r>
              <a:rPr lang="en-US">
                <a:solidFill>
                  <a:srgbClr val="FF0000"/>
                </a:solidFill>
                <a:latin typeface="Calibri" pitchFamily="34" charset="0"/>
              </a:rPr>
              <a:t>share no data</a:t>
            </a:r>
            <a:r>
              <a:rPr lang="en-US">
                <a:solidFill>
                  <a:srgbClr val="0070C0"/>
                </a:solidFill>
                <a:latin typeface="Calibri" pitchFamily="34" charset="0"/>
              </a:rPr>
              <a:t> – hence they are </a:t>
            </a:r>
            <a:r>
              <a:rPr lang="en-US">
                <a:solidFill>
                  <a:srgbClr val="FF0000"/>
                </a:solidFill>
                <a:latin typeface="Calibri" pitchFamily="34" charset="0"/>
              </a:rPr>
              <a:t>processes</a:t>
            </a:r>
            <a:r>
              <a:rPr lang="en-US">
                <a:solidFill>
                  <a:srgbClr val="0070C0"/>
                </a:solidFill>
                <a:latin typeface="Calibri" pitchFamily="34" charset="0"/>
              </a:rPr>
              <a:t>.</a:t>
            </a:r>
          </a:p>
        </p:txBody>
      </p:sp>
      <p:pic>
        <p:nvPicPr>
          <p:cNvPr id="7170" name="Picture 2"/>
          <p:cNvPicPr>
            <a:picLocks noChangeAspect="1" noChangeArrowheads="1"/>
          </p:cNvPicPr>
          <p:nvPr/>
        </p:nvPicPr>
        <p:blipFill>
          <a:blip r:embed="rId3"/>
          <a:srcRect/>
          <a:stretch>
            <a:fillRect/>
          </a:stretch>
        </p:blipFill>
        <p:spPr bwMode="auto">
          <a:xfrm>
            <a:off x="409575" y="2600325"/>
            <a:ext cx="4619625" cy="2962275"/>
          </a:xfrm>
          <a:prstGeom prst="rect">
            <a:avLst/>
          </a:prstGeom>
          <a:noFill/>
          <a:ln w="9525">
            <a:noFill/>
            <a:miter lim="800000"/>
            <a:headEnd/>
            <a:tailEnd/>
          </a:ln>
        </p:spPr>
      </p:pic>
      <p:sp>
        <p:nvSpPr>
          <p:cNvPr id="6" name="Rectangle 5"/>
          <p:cNvSpPr/>
          <p:nvPr/>
        </p:nvSpPr>
        <p:spPr>
          <a:xfrm>
            <a:off x="762000" y="5105400"/>
            <a:ext cx="4267200" cy="457200"/>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7" name="Rectangular Callout 6"/>
          <p:cNvSpPr/>
          <p:nvPr/>
        </p:nvSpPr>
        <p:spPr>
          <a:xfrm>
            <a:off x="5562600" y="5638800"/>
            <a:ext cx="2209800" cy="762000"/>
          </a:xfrm>
          <a:prstGeom prst="wedgeRectCallout">
            <a:avLst>
              <a:gd name="adj1" fmla="val -76846"/>
              <a:gd name="adj2" fmla="val -60008"/>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solidFill>
                  <a:schemeClr val="tx1"/>
                </a:solidFill>
                <a:latin typeface="Courier New" pitchFamily="49" charset="0"/>
                <a:cs typeface="Courier New" pitchFamily="49" charset="0"/>
              </a:rPr>
              <a:t>spawn(Module, </a:t>
            </a:r>
            <a:r>
              <a:rPr lang="en-US" sz="1400" dirty="0" err="1">
                <a:solidFill>
                  <a:schemeClr val="tx1"/>
                </a:solidFill>
                <a:latin typeface="Courier New" pitchFamily="49" charset="0"/>
                <a:cs typeface="Courier New" pitchFamily="49" charset="0"/>
              </a:rPr>
              <a:t>Exported_Func</a:t>
            </a:r>
            <a:r>
              <a:rPr lang="en-US" sz="1400" dirty="0">
                <a:solidFill>
                  <a:schemeClr val="tx1"/>
                </a:solidFill>
                <a:latin typeface="Courier New" pitchFamily="49" charset="0"/>
                <a:cs typeface="Courier New" pitchFamily="49" charset="0"/>
              </a:rPr>
              <a:t>., List of </a:t>
            </a:r>
            <a:r>
              <a:rPr lang="en-US" sz="1400" dirty="0" err="1">
                <a:solidFill>
                  <a:schemeClr val="tx1"/>
                </a:solidFill>
                <a:latin typeface="Courier New" pitchFamily="49" charset="0"/>
                <a:cs typeface="Courier New" pitchFamily="49" charset="0"/>
              </a:rPr>
              <a:t>args</a:t>
            </a:r>
            <a:r>
              <a:rPr lang="en-US" sz="1400" dirty="0">
                <a:solidFill>
                  <a:schemeClr val="tx1"/>
                </a:solidFill>
                <a:latin typeface="Courier New" pitchFamily="49" charset="0"/>
                <a:cs typeface="Courier New" pitchFamily="49" charset="0"/>
              </a:rPr>
              <a:t>)</a:t>
            </a:r>
            <a:endParaRPr lang="en-US" sz="1400" dirty="0">
              <a:solidFill>
                <a:schemeClr val="tx1"/>
              </a:solidFill>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par>
                          <p:cTn id="11" fill="hold">
                            <p:stCondLst>
                              <p:cond delay="0"/>
                            </p:stCondLst>
                            <p:childTnLst>
                              <p:par>
                                <p:cTn id="12" presetID="3" presetClass="entr" presetSubtype="1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linds(horizontal)">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Box 44"/>
          <p:cNvSpPr txBox="1">
            <a:spLocks noChangeArrowheads="1"/>
          </p:cNvSpPr>
          <p:nvPr/>
        </p:nvSpPr>
        <p:spPr bwMode="auto">
          <a:xfrm rot="-374100">
            <a:off x="3101975" y="3944938"/>
            <a:ext cx="1633538" cy="338137"/>
          </a:xfrm>
          <a:prstGeom prst="rect">
            <a:avLst/>
          </a:prstGeom>
          <a:noFill/>
          <a:ln w="9525">
            <a:noFill/>
            <a:miter lim="800000"/>
            <a:headEnd/>
            <a:tailEnd/>
          </a:ln>
        </p:spPr>
        <p:txBody>
          <a:bodyPr wrap="none">
            <a:spAutoFit/>
          </a:bodyPr>
          <a:lstStyle/>
          <a:p>
            <a:r>
              <a:rPr lang="en-US" sz="1600">
                <a:latin typeface="Calibri" pitchFamily="34" charset="0"/>
              </a:rPr>
              <a:t>{pong, Pong_PID}</a:t>
            </a:r>
          </a:p>
        </p:txBody>
      </p:sp>
      <p:sp>
        <p:nvSpPr>
          <p:cNvPr id="4" name="Title 1"/>
          <p:cNvSpPr>
            <a:spLocks noGrp="1"/>
          </p:cNvSpPr>
          <p:nvPr>
            <p:ph type="title"/>
          </p:nvPr>
        </p:nvSpPr>
        <p:spPr/>
        <p:txBody>
          <a:bodyPr rtlCol="0">
            <a:normAutofit fontScale="90000"/>
          </a:bodyPr>
          <a:lstStyle/>
          <a:p>
            <a:pPr fontAlgn="auto">
              <a:spcAft>
                <a:spcPts val="0"/>
              </a:spcAft>
              <a:defRPr/>
            </a:pPr>
            <a:r>
              <a:rPr lang="en-US" dirty="0" smtClean="0"/>
              <a:t>Concurrent Programming: </a:t>
            </a:r>
            <a:r>
              <a:rPr lang="en-US" dirty="0" smtClean="0">
                <a:solidFill>
                  <a:srgbClr val="FFFF00"/>
                </a:solidFill>
              </a:rPr>
              <a:t/>
            </a:r>
            <a:br>
              <a:rPr lang="en-US" dirty="0" smtClean="0">
                <a:solidFill>
                  <a:srgbClr val="FFFF00"/>
                </a:solidFill>
              </a:rPr>
            </a:br>
            <a:r>
              <a:rPr lang="en-US" dirty="0" smtClean="0">
                <a:solidFill>
                  <a:srgbClr val="FFFF00"/>
                </a:solidFill>
              </a:rPr>
              <a:t>Message Passing (Ping-Pong)</a:t>
            </a:r>
            <a:endParaRPr lang="en-US" dirty="0">
              <a:solidFill>
                <a:srgbClr val="FFFF00"/>
              </a:solidFill>
            </a:endParaRPr>
          </a:p>
        </p:txBody>
      </p:sp>
      <p:grpSp>
        <p:nvGrpSpPr>
          <p:cNvPr id="6" name="Group 5"/>
          <p:cNvGrpSpPr>
            <a:grpSpLocks/>
          </p:cNvGrpSpPr>
          <p:nvPr/>
        </p:nvGrpSpPr>
        <p:grpSpPr bwMode="auto">
          <a:xfrm>
            <a:off x="2670175" y="2590800"/>
            <a:ext cx="533400" cy="2438400"/>
            <a:chOff x="2057400" y="4501488"/>
            <a:chExt cx="533400" cy="1371600"/>
          </a:xfrm>
        </p:grpSpPr>
        <p:sp>
          <p:nvSpPr>
            <p:cNvPr id="7" name="Oval 6"/>
            <p:cNvSpPr/>
            <p:nvPr/>
          </p:nvSpPr>
          <p:spPr>
            <a:xfrm>
              <a:off x="2057400" y="4501488"/>
              <a:ext cx="533400" cy="1371600"/>
            </a:xfrm>
            <a:prstGeom prst="ellips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Freeform 7"/>
            <p:cNvSpPr/>
            <p:nvPr/>
          </p:nvSpPr>
          <p:spPr>
            <a:xfrm>
              <a:off x="2286000" y="4654186"/>
              <a:ext cx="98425" cy="1036736"/>
            </a:xfrm>
            <a:custGeom>
              <a:avLst/>
              <a:gdLst>
                <a:gd name="connsiteX0" fmla="*/ 40944 w 97809"/>
                <a:gd name="connsiteY0" fmla="*/ 0 h 1037230"/>
                <a:gd name="connsiteX1" fmla="*/ 13648 w 97809"/>
                <a:gd name="connsiteY1" fmla="*/ 245660 h 1037230"/>
                <a:gd name="connsiteX2" fmla="*/ 13648 w 97809"/>
                <a:gd name="connsiteY2" fmla="*/ 245660 h 1037230"/>
                <a:gd name="connsiteX3" fmla="*/ 95535 w 97809"/>
                <a:gd name="connsiteY3" fmla="*/ 436728 h 1037230"/>
                <a:gd name="connsiteX4" fmla="*/ 1 w 97809"/>
                <a:gd name="connsiteY4" fmla="*/ 627797 h 1037230"/>
                <a:gd name="connsiteX5" fmla="*/ 95535 w 97809"/>
                <a:gd name="connsiteY5" fmla="*/ 818865 h 1037230"/>
                <a:gd name="connsiteX6" fmla="*/ 13648 w 97809"/>
                <a:gd name="connsiteY6" fmla="*/ 1009934 h 1037230"/>
                <a:gd name="connsiteX7" fmla="*/ 13648 w 97809"/>
                <a:gd name="connsiteY7" fmla="*/ 982639 h 103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809" h="1037230">
                  <a:moveTo>
                    <a:pt x="40944" y="0"/>
                  </a:moveTo>
                  <a:lnTo>
                    <a:pt x="13648" y="245660"/>
                  </a:lnTo>
                  <a:lnTo>
                    <a:pt x="13648" y="245660"/>
                  </a:lnTo>
                  <a:cubicBezTo>
                    <a:pt x="27296" y="277504"/>
                    <a:pt x="97809" y="373039"/>
                    <a:pt x="95535" y="436728"/>
                  </a:cubicBezTo>
                  <a:cubicBezTo>
                    <a:pt x="93261" y="500417"/>
                    <a:pt x="1" y="564108"/>
                    <a:pt x="1" y="627797"/>
                  </a:cubicBezTo>
                  <a:cubicBezTo>
                    <a:pt x="1" y="691486"/>
                    <a:pt x="93261" y="755176"/>
                    <a:pt x="95535" y="818865"/>
                  </a:cubicBezTo>
                  <a:cubicBezTo>
                    <a:pt x="97809" y="882554"/>
                    <a:pt x="27296" y="982638"/>
                    <a:pt x="13648" y="1009934"/>
                  </a:cubicBezTo>
                  <a:cubicBezTo>
                    <a:pt x="0" y="1037230"/>
                    <a:pt x="6824" y="1009934"/>
                    <a:pt x="13648" y="982639"/>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grpSp>
      <p:grpSp>
        <p:nvGrpSpPr>
          <p:cNvPr id="9" name="Group 8"/>
          <p:cNvGrpSpPr>
            <a:grpSpLocks/>
          </p:cNvGrpSpPr>
          <p:nvPr/>
        </p:nvGrpSpPr>
        <p:grpSpPr bwMode="auto">
          <a:xfrm>
            <a:off x="4622800" y="2638425"/>
            <a:ext cx="533400" cy="2314575"/>
            <a:chOff x="2057400" y="4501488"/>
            <a:chExt cx="533400" cy="1371600"/>
          </a:xfrm>
        </p:grpSpPr>
        <p:sp>
          <p:nvSpPr>
            <p:cNvPr id="10" name="Oval 9"/>
            <p:cNvSpPr/>
            <p:nvPr/>
          </p:nvSpPr>
          <p:spPr>
            <a:xfrm>
              <a:off x="2057400" y="4501488"/>
              <a:ext cx="533400" cy="1371600"/>
            </a:xfrm>
            <a:prstGeom prst="ellips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Freeform 10"/>
            <p:cNvSpPr/>
            <p:nvPr/>
          </p:nvSpPr>
          <p:spPr>
            <a:xfrm>
              <a:off x="2286000" y="4653888"/>
              <a:ext cx="98425" cy="1037637"/>
            </a:xfrm>
            <a:custGeom>
              <a:avLst/>
              <a:gdLst>
                <a:gd name="connsiteX0" fmla="*/ 40944 w 97809"/>
                <a:gd name="connsiteY0" fmla="*/ 0 h 1037230"/>
                <a:gd name="connsiteX1" fmla="*/ 13648 w 97809"/>
                <a:gd name="connsiteY1" fmla="*/ 245660 h 1037230"/>
                <a:gd name="connsiteX2" fmla="*/ 13648 w 97809"/>
                <a:gd name="connsiteY2" fmla="*/ 245660 h 1037230"/>
                <a:gd name="connsiteX3" fmla="*/ 95535 w 97809"/>
                <a:gd name="connsiteY3" fmla="*/ 436728 h 1037230"/>
                <a:gd name="connsiteX4" fmla="*/ 1 w 97809"/>
                <a:gd name="connsiteY4" fmla="*/ 627797 h 1037230"/>
                <a:gd name="connsiteX5" fmla="*/ 95535 w 97809"/>
                <a:gd name="connsiteY5" fmla="*/ 818865 h 1037230"/>
                <a:gd name="connsiteX6" fmla="*/ 13648 w 97809"/>
                <a:gd name="connsiteY6" fmla="*/ 1009934 h 1037230"/>
                <a:gd name="connsiteX7" fmla="*/ 13648 w 97809"/>
                <a:gd name="connsiteY7" fmla="*/ 982639 h 103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809" h="1037230">
                  <a:moveTo>
                    <a:pt x="40944" y="0"/>
                  </a:moveTo>
                  <a:lnTo>
                    <a:pt x="13648" y="245660"/>
                  </a:lnTo>
                  <a:lnTo>
                    <a:pt x="13648" y="245660"/>
                  </a:lnTo>
                  <a:cubicBezTo>
                    <a:pt x="27296" y="277504"/>
                    <a:pt x="97809" y="373039"/>
                    <a:pt x="95535" y="436728"/>
                  </a:cubicBezTo>
                  <a:cubicBezTo>
                    <a:pt x="93261" y="500417"/>
                    <a:pt x="1" y="564108"/>
                    <a:pt x="1" y="627797"/>
                  </a:cubicBezTo>
                  <a:cubicBezTo>
                    <a:pt x="1" y="691486"/>
                    <a:pt x="93261" y="755176"/>
                    <a:pt x="95535" y="818865"/>
                  </a:cubicBezTo>
                  <a:cubicBezTo>
                    <a:pt x="97809" y="882554"/>
                    <a:pt x="27296" y="982638"/>
                    <a:pt x="13648" y="1009934"/>
                  </a:cubicBezTo>
                  <a:cubicBezTo>
                    <a:pt x="0" y="1037230"/>
                    <a:pt x="6824" y="1009934"/>
                    <a:pt x="13648" y="982639"/>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grpSp>
      <p:sp>
        <p:nvSpPr>
          <p:cNvPr id="12" name="TextBox 11"/>
          <p:cNvSpPr txBox="1">
            <a:spLocks noChangeArrowheads="1"/>
          </p:cNvSpPr>
          <p:nvPr/>
        </p:nvSpPr>
        <p:spPr bwMode="auto">
          <a:xfrm>
            <a:off x="2622550" y="2133600"/>
            <a:ext cx="1433513" cy="369888"/>
          </a:xfrm>
          <a:prstGeom prst="rect">
            <a:avLst/>
          </a:prstGeom>
          <a:noFill/>
          <a:ln w="9525">
            <a:noFill/>
            <a:miter lim="800000"/>
            <a:headEnd/>
            <a:tailEnd/>
          </a:ln>
        </p:spPr>
        <p:txBody>
          <a:bodyPr wrap="none">
            <a:spAutoFit/>
          </a:bodyPr>
          <a:lstStyle/>
          <a:p>
            <a:r>
              <a:rPr lang="en-US">
                <a:solidFill>
                  <a:srgbClr val="FF0000"/>
                </a:solidFill>
                <a:latin typeface="Calibri" pitchFamily="34" charset="0"/>
              </a:rPr>
              <a:t>ping (master)</a:t>
            </a:r>
          </a:p>
        </p:txBody>
      </p:sp>
      <p:sp>
        <p:nvSpPr>
          <p:cNvPr id="13" name="TextBox 12"/>
          <p:cNvSpPr txBox="1">
            <a:spLocks noChangeArrowheads="1"/>
          </p:cNvSpPr>
          <p:nvPr/>
        </p:nvSpPr>
        <p:spPr bwMode="auto">
          <a:xfrm>
            <a:off x="4573588" y="2133600"/>
            <a:ext cx="1312862" cy="369888"/>
          </a:xfrm>
          <a:prstGeom prst="rect">
            <a:avLst/>
          </a:prstGeom>
          <a:noFill/>
          <a:ln w="9525">
            <a:noFill/>
            <a:miter lim="800000"/>
            <a:headEnd/>
            <a:tailEnd/>
          </a:ln>
        </p:spPr>
        <p:txBody>
          <a:bodyPr wrap="none">
            <a:spAutoFit/>
          </a:bodyPr>
          <a:lstStyle/>
          <a:p>
            <a:r>
              <a:rPr lang="en-US">
                <a:solidFill>
                  <a:srgbClr val="FF0000"/>
                </a:solidFill>
                <a:latin typeface="Calibri" pitchFamily="34" charset="0"/>
              </a:rPr>
              <a:t>pong (slave)</a:t>
            </a:r>
          </a:p>
        </p:txBody>
      </p:sp>
      <p:sp>
        <p:nvSpPr>
          <p:cNvPr id="14" name="TextBox 13"/>
          <p:cNvSpPr txBox="1">
            <a:spLocks noChangeArrowheads="1"/>
          </p:cNvSpPr>
          <p:nvPr/>
        </p:nvSpPr>
        <p:spPr bwMode="auto">
          <a:xfrm>
            <a:off x="2212975" y="1447800"/>
            <a:ext cx="4645025" cy="646113"/>
          </a:xfrm>
          <a:prstGeom prst="rect">
            <a:avLst/>
          </a:prstGeom>
          <a:noFill/>
          <a:ln w="9525">
            <a:noFill/>
            <a:miter lim="800000"/>
            <a:headEnd/>
            <a:tailEnd/>
          </a:ln>
        </p:spPr>
        <p:txBody>
          <a:bodyPr wrap="none">
            <a:spAutoFit/>
          </a:bodyPr>
          <a:lstStyle/>
          <a:p>
            <a:pPr marL="342900" indent="-342900">
              <a:buFontTx/>
              <a:buAutoNum type="arabicPeriod"/>
            </a:pPr>
            <a:r>
              <a:rPr lang="en-US">
                <a:latin typeface="Calibri" pitchFamily="34" charset="0"/>
              </a:rPr>
              <a:t>pong spawned with Pong_PID.</a:t>
            </a:r>
          </a:p>
          <a:p>
            <a:pPr marL="342900" indent="-342900">
              <a:buFontTx/>
              <a:buAutoNum type="arabicPeriod"/>
            </a:pPr>
            <a:r>
              <a:rPr lang="en-US">
                <a:latin typeface="Calibri" pitchFamily="34" charset="0"/>
              </a:rPr>
              <a:t>ping spawned with ‘Pong_PID’ as argument.</a:t>
            </a:r>
          </a:p>
        </p:txBody>
      </p:sp>
      <p:cxnSp>
        <p:nvCxnSpPr>
          <p:cNvPr id="16" name="Straight Arrow Connector 15"/>
          <p:cNvCxnSpPr/>
          <p:nvPr/>
        </p:nvCxnSpPr>
        <p:spPr>
          <a:xfrm>
            <a:off x="2911475" y="2971800"/>
            <a:ext cx="1968500" cy="22860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8" name="Straight Arrow Connector 17"/>
          <p:cNvCxnSpPr/>
          <p:nvPr/>
        </p:nvCxnSpPr>
        <p:spPr>
          <a:xfrm flipH="1">
            <a:off x="2974975" y="3309938"/>
            <a:ext cx="1889125" cy="1190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2974975" y="3581400"/>
            <a:ext cx="1978025" cy="15240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6" name="Straight Arrow Connector 25"/>
          <p:cNvCxnSpPr/>
          <p:nvPr/>
        </p:nvCxnSpPr>
        <p:spPr>
          <a:xfrm rot="10800000" flipV="1">
            <a:off x="2960688" y="4114800"/>
            <a:ext cx="1919287"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2960688" y="4495800"/>
            <a:ext cx="1903412" cy="58738"/>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
        <p:nvSpPr>
          <p:cNvPr id="31" name="Oval 30"/>
          <p:cNvSpPr/>
          <p:nvPr/>
        </p:nvSpPr>
        <p:spPr>
          <a:xfrm>
            <a:off x="3940175" y="3732213"/>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sp>
        <p:nvSpPr>
          <p:cNvPr id="32" name="Oval 31"/>
          <p:cNvSpPr/>
          <p:nvPr/>
        </p:nvSpPr>
        <p:spPr>
          <a:xfrm>
            <a:off x="3940175" y="3884613"/>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sp>
        <p:nvSpPr>
          <p:cNvPr id="35" name="TextBox 34"/>
          <p:cNvSpPr txBox="1">
            <a:spLocks noChangeArrowheads="1"/>
          </p:cNvSpPr>
          <p:nvPr/>
        </p:nvSpPr>
        <p:spPr bwMode="auto">
          <a:xfrm rot="317867">
            <a:off x="3224213" y="2801938"/>
            <a:ext cx="1514475" cy="338137"/>
          </a:xfrm>
          <a:prstGeom prst="rect">
            <a:avLst/>
          </a:prstGeom>
          <a:noFill/>
          <a:ln w="9525">
            <a:noFill/>
            <a:miter lim="800000"/>
            <a:headEnd/>
            <a:tailEnd/>
          </a:ln>
        </p:spPr>
        <p:txBody>
          <a:bodyPr wrap="none">
            <a:spAutoFit/>
          </a:bodyPr>
          <a:lstStyle/>
          <a:p>
            <a:r>
              <a:rPr lang="en-US" sz="1600">
                <a:latin typeface="Calibri" pitchFamily="34" charset="0"/>
              </a:rPr>
              <a:t>{ping, Ping_PID}</a:t>
            </a:r>
          </a:p>
        </p:txBody>
      </p:sp>
      <p:sp>
        <p:nvSpPr>
          <p:cNvPr id="36" name="TextBox 35"/>
          <p:cNvSpPr txBox="1">
            <a:spLocks noChangeArrowheads="1"/>
          </p:cNvSpPr>
          <p:nvPr/>
        </p:nvSpPr>
        <p:spPr bwMode="auto">
          <a:xfrm>
            <a:off x="5118100" y="3006725"/>
            <a:ext cx="2011363" cy="306388"/>
          </a:xfrm>
          <a:prstGeom prst="rect">
            <a:avLst/>
          </a:prstGeom>
          <a:noFill/>
          <a:ln w="9525">
            <a:noFill/>
            <a:miter lim="800000"/>
            <a:headEnd/>
            <a:tailEnd/>
          </a:ln>
        </p:spPr>
        <p:txBody>
          <a:bodyPr wrap="none">
            <a:spAutoFit/>
          </a:bodyPr>
          <a:lstStyle/>
          <a:p>
            <a:r>
              <a:rPr lang="en-US" sz="1400">
                <a:latin typeface="Courier New" pitchFamily="49" charset="0"/>
                <a:cs typeface="Courier New" pitchFamily="49" charset="0"/>
              </a:rPr>
              <a:t>“pong recvd ping”</a:t>
            </a:r>
          </a:p>
        </p:txBody>
      </p:sp>
      <p:sp>
        <p:nvSpPr>
          <p:cNvPr id="37" name="TextBox 36"/>
          <p:cNvSpPr txBox="1">
            <a:spLocks noChangeArrowheads="1"/>
          </p:cNvSpPr>
          <p:nvPr/>
        </p:nvSpPr>
        <p:spPr bwMode="auto">
          <a:xfrm rot="-189609">
            <a:off x="2960688" y="3098800"/>
            <a:ext cx="1633537" cy="338138"/>
          </a:xfrm>
          <a:prstGeom prst="rect">
            <a:avLst/>
          </a:prstGeom>
          <a:noFill/>
          <a:ln w="9525">
            <a:noFill/>
            <a:miter lim="800000"/>
            <a:headEnd/>
            <a:tailEnd/>
          </a:ln>
        </p:spPr>
        <p:txBody>
          <a:bodyPr wrap="none">
            <a:spAutoFit/>
          </a:bodyPr>
          <a:lstStyle/>
          <a:p>
            <a:r>
              <a:rPr lang="en-US" sz="1600">
                <a:latin typeface="Calibri" pitchFamily="34" charset="0"/>
              </a:rPr>
              <a:t>{pong, Pong_PID}</a:t>
            </a:r>
          </a:p>
        </p:txBody>
      </p:sp>
      <p:sp>
        <p:nvSpPr>
          <p:cNvPr id="38" name="TextBox 37"/>
          <p:cNvSpPr txBox="1">
            <a:spLocks noChangeArrowheads="1"/>
          </p:cNvSpPr>
          <p:nvPr/>
        </p:nvSpPr>
        <p:spPr bwMode="auto">
          <a:xfrm>
            <a:off x="773113" y="3265488"/>
            <a:ext cx="2011362" cy="306387"/>
          </a:xfrm>
          <a:prstGeom prst="rect">
            <a:avLst/>
          </a:prstGeom>
          <a:noFill/>
          <a:ln w="9525">
            <a:noFill/>
            <a:miter lim="800000"/>
            <a:headEnd/>
            <a:tailEnd/>
          </a:ln>
        </p:spPr>
        <p:txBody>
          <a:bodyPr wrap="none">
            <a:spAutoFit/>
          </a:bodyPr>
          <a:lstStyle/>
          <a:p>
            <a:r>
              <a:rPr lang="en-US" sz="1400">
                <a:latin typeface="Courier New" pitchFamily="49" charset="0"/>
                <a:cs typeface="Courier New" pitchFamily="49" charset="0"/>
              </a:rPr>
              <a:t>“ping recvd pong”</a:t>
            </a:r>
          </a:p>
        </p:txBody>
      </p:sp>
      <p:sp>
        <p:nvSpPr>
          <p:cNvPr id="39" name="TextBox 38"/>
          <p:cNvSpPr txBox="1">
            <a:spLocks noChangeArrowheads="1"/>
          </p:cNvSpPr>
          <p:nvPr/>
        </p:nvSpPr>
        <p:spPr bwMode="auto">
          <a:xfrm>
            <a:off x="5116513" y="3502025"/>
            <a:ext cx="2011362" cy="307975"/>
          </a:xfrm>
          <a:prstGeom prst="rect">
            <a:avLst/>
          </a:prstGeom>
          <a:noFill/>
          <a:ln w="9525">
            <a:noFill/>
            <a:miter lim="800000"/>
            <a:headEnd/>
            <a:tailEnd/>
          </a:ln>
        </p:spPr>
        <p:txBody>
          <a:bodyPr wrap="none">
            <a:spAutoFit/>
          </a:bodyPr>
          <a:lstStyle/>
          <a:p>
            <a:r>
              <a:rPr lang="en-US" sz="1400">
                <a:latin typeface="Courier New" pitchFamily="49" charset="0"/>
                <a:cs typeface="Courier New" pitchFamily="49" charset="0"/>
              </a:rPr>
              <a:t>“pong recvd ping”</a:t>
            </a:r>
          </a:p>
        </p:txBody>
      </p:sp>
      <p:sp>
        <p:nvSpPr>
          <p:cNvPr id="40" name="TextBox 39"/>
          <p:cNvSpPr txBox="1">
            <a:spLocks noChangeArrowheads="1"/>
          </p:cNvSpPr>
          <p:nvPr/>
        </p:nvSpPr>
        <p:spPr bwMode="auto">
          <a:xfrm>
            <a:off x="5105400" y="4416425"/>
            <a:ext cx="1795463" cy="307975"/>
          </a:xfrm>
          <a:prstGeom prst="rect">
            <a:avLst/>
          </a:prstGeom>
          <a:noFill/>
          <a:ln w="9525">
            <a:noFill/>
            <a:miter lim="800000"/>
            <a:headEnd/>
            <a:tailEnd/>
          </a:ln>
        </p:spPr>
        <p:txBody>
          <a:bodyPr wrap="none">
            <a:spAutoFit/>
          </a:bodyPr>
          <a:lstStyle/>
          <a:p>
            <a:r>
              <a:rPr lang="en-US" sz="1400">
                <a:latin typeface="Courier New" pitchFamily="49" charset="0"/>
                <a:cs typeface="Courier New" pitchFamily="49" charset="0"/>
              </a:rPr>
              <a:t>“pong finished”</a:t>
            </a:r>
          </a:p>
        </p:txBody>
      </p:sp>
      <p:sp>
        <p:nvSpPr>
          <p:cNvPr id="41" name="TextBox 40"/>
          <p:cNvSpPr txBox="1">
            <a:spLocks noChangeArrowheads="1"/>
          </p:cNvSpPr>
          <p:nvPr/>
        </p:nvSpPr>
        <p:spPr bwMode="auto">
          <a:xfrm>
            <a:off x="762000" y="4187825"/>
            <a:ext cx="2009775" cy="307975"/>
          </a:xfrm>
          <a:prstGeom prst="rect">
            <a:avLst/>
          </a:prstGeom>
          <a:noFill/>
          <a:ln w="9525">
            <a:noFill/>
            <a:miter lim="800000"/>
            <a:headEnd/>
            <a:tailEnd/>
          </a:ln>
        </p:spPr>
        <p:txBody>
          <a:bodyPr wrap="none">
            <a:spAutoFit/>
          </a:bodyPr>
          <a:lstStyle/>
          <a:p>
            <a:r>
              <a:rPr lang="en-US" sz="1400">
                <a:latin typeface="Courier New" pitchFamily="49" charset="0"/>
                <a:cs typeface="Courier New" pitchFamily="49" charset="0"/>
              </a:rPr>
              <a:t>“ping recvd pong”</a:t>
            </a:r>
          </a:p>
        </p:txBody>
      </p:sp>
      <p:sp>
        <p:nvSpPr>
          <p:cNvPr id="42" name="TextBox 41"/>
          <p:cNvSpPr txBox="1">
            <a:spLocks noChangeArrowheads="1"/>
          </p:cNvSpPr>
          <p:nvPr/>
        </p:nvSpPr>
        <p:spPr bwMode="auto">
          <a:xfrm>
            <a:off x="762000" y="4518025"/>
            <a:ext cx="1795463" cy="307975"/>
          </a:xfrm>
          <a:prstGeom prst="rect">
            <a:avLst/>
          </a:prstGeom>
          <a:noFill/>
          <a:ln w="9525">
            <a:noFill/>
            <a:miter lim="800000"/>
            <a:headEnd/>
            <a:tailEnd/>
          </a:ln>
        </p:spPr>
        <p:txBody>
          <a:bodyPr wrap="none">
            <a:spAutoFit/>
          </a:bodyPr>
          <a:lstStyle/>
          <a:p>
            <a:r>
              <a:rPr lang="en-US" sz="1400">
                <a:latin typeface="Courier New" pitchFamily="49" charset="0"/>
                <a:cs typeface="Courier New" pitchFamily="49" charset="0"/>
              </a:rPr>
              <a:t>“ping finished”</a:t>
            </a:r>
          </a:p>
        </p:txBody>
      </p:sp>
      <p:sp>
        <p:nvSpPr>
          <p:cNvPr id="43" name="TextBox 42"/>
          <p:cNvSpPr txBox="1">
            <a:spLocks noChangeArrowheads="1"/>
          </p:cNvSpPr>
          <p:nvPr/>
        </p:nvSpPr>
        <p:spPr bwMode="auto">
          <a:xfrm rot="317867">
            <a:off x="3314700" y="3386138"/>
            <a:ext cx="1514475" cy="338137"/>
          </a:xfrm>
          <a:prstGeom prst="rect">
            <a:avLst/>
          </a:prstGeom>
          <a:noFill/>
          <a:ln w="9525">
            <a:noFill/>
            <a:miter lim="800000"/>
            <a:headEnd/>
            <a:tailEnd/>
          </a:ln>
        </p:spPr>
        <p:txBody>
          <a:bodyPr wrap="none">
            <a:spAutoFit/>
          </a:bodyPr>
          <a:lstStyle/>
          <a:p>
            <a:r>
              <a:rPr lang="en-US" sz="1600">
                <a:latin typeface="Calibri" pitchFamily="34" charset="0"/>
              </a:rPr>
              <a:t>{ping, Ping_PID}</a:t>
            </a:r>
          </a:p>
        </p:txBody>
      </p:sp>
      <p:sp>
        <p:nvSpPr>
          <p:cNvPr id="46" name="TextBox 45"/>
          <p:cNvSpPr txBox="1">
            <a:spLocks noChangeArrowheads="1"/>
          </p:cNvSpPr>
          <p:nvPr/>
        </p:nvSpPr>
        <p:spPr bwMode="auto">
          <a:xfrm>
            <a:off x="3044825" y="4235450"/>
            <a:ext cx="1812925" cy="339725"/>
          </a:xfrm>
          <a:prstGeom prst="rect">
            <a:avLst/>
          </a:prstGeom>
          <a:noFill/>
          <a:ln w="9525">
            <a:noFill/>
            <a:miter lim="800000"/>
            <a:headEnd/>
            <a:tailEnd/>
          </a:ln>
        </p:spPr>
        <p:txBody>
          <a:bodyPr wrap="none">
            <a:spAutoFit/>
          </a:bodyPr>
          <a:lstStyle/>
          <a:p>
            <a:r>
              <a:rPr lang="en-US" sz="1600">
                <a:latin typeface="Calibri" pitchFamily="34" charset="0"/>
              </a:rPr>
              <a:t>{finished, Ping_PID}</a:t>
            </a:r>
          </a:p>
        </p:txBody>
      </p:sp>
      <p:sp>
        <p:nvSpPr>
          <p:cNvPr id="47" name="Oval 46"/>
          <p:cNvSpPr/>
          <p:nvPr/>
        </p:nvSpPr>
        <p:spPr>
          <a:xfrm>
            <a:off x="5894388" y="39370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sp>
        <p:nvSpPr>
          <p:cNvPr id="48" name="Oval 47"/>
          <p:cNvSpPr/>
          <p:nvPr/>
        </p:nvSpPr>
        <p:spPr>
          <a:xfrm>
            <a:off x="5894388" y="40894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sp>
        <p:nvSpPr>
          <p:cNvPr id="49" name="Oval 48"/>
          <p:cNvSpPr/>
          <p:nvPr/>
        </p:nvSpPr>
        <p:spPr>
          <a:xfrm>
            <a:off x="1665288" y="35941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sp>
        <p:nvSpPr>
          <p:cNvPr id="50" name="Oval 49"/>
          <p:cNvSpPr/>
          <p:nvPr/>
        </p:nvSpPr>
        <p:spPr>
          <a:xfrm>
            <a:off x="1665288" y="37465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sp>
        <p:nvSpPr>
          <p:cNvPr id="51" name="Left Brace 50"/>
          <p:cNvSpPr/>
          <p:nvPr/>
        </p:nvSpPr>
        <p:spPr>
          <a:xfrm>
            <a:off x="685800" y="3276600"/>
            <a:ext cx="228600" cy="1219200"/>
          </a:xfrm>
          <a:prstGeom prst="leftBrace">
            <a:avLst/>
          </a:prstGeom>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en-US"/>
          </a:p>
        </p:txBody>
      </p:sp>
      <p:sp>
        <p:nvSpPr>
          <p:cNvPr id="52" name="TextBox 51"/>
          <p:cNvSpPr txBox="1">
            <a:spLocks noChangeArrowheads="1"/>
          </p:cNvSpPr>
          <p:nvPr/>
        </p:nvSpPr>
        <p:spPr bwMode="auto">
          <a:xfrm rot="-5400000">
            <a:off x="61913" y="3705225"/>
            <a:ext cx="906462" cy="369888"/>
          </a:xfrm>
          <a:prstGeom prst="rect">
            <a:avLst/>
          </a:prstGeom>
          <a:noFill/>
          <a:ln w="9525">
            <a:noFill/>
            <a:miter lim="800000"/>
            <a:headEnd/>
            <a:tailEnd/>
          </a:ln>
        </p:spPr>
        <p:txBody>
          <a:bodyPr wrap="none">
            <a:spAutoFit/>
          </a:bodyPr>
          <a:lstStyle/>
          <a:p>
            <a:r>
              <a:rPr lang="en-US">
                <a:latin typeface="Calibri" pitchFamily="34" charset="0"/>
              </a:rPr>
              <a:t>N times</a:t>
            </a:r>
          </a:p>
        </p:txBody>
      </p:sp>
      <p:sp>
        <p:nvSpPr>
          <p:cNvPr id="53" name="Right Brace 52"/>
          <p:cNvSpPr/>
          <p:nvPr/>
        </p:nvSpPr>
        <p:spPr>
          <a:xfrm>
            <a:off x="7010400" y="3048000"/>
            <a:ext cx="152400" cy="1371600"/>
          </a:xfrm>
          <a:prstGeom prst="rightBrace">
            <a:avLst/>
          </a:prstGeom>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en-US"/>
          </a:p>
        </p:txBody>
      </p:sp>
      <p:sp>
        <p:nvSpPr>
          <p:cNvPr id="54" name="TextBox 53"/>
          <p:cNvSpPr txBox="1">
            <a:spLocks noChangeArrowheads="1"/>
          </p:cNvSpPr>
          <p:nvPr/>
        </p:nvSpPr>
        <p:spPr bwMode="auto">
          <a:xfrm rot="5400000">
            <a:off x="6944518" y="3545682"/>
            <a:ext cx="906463" cy="368300"/>
          </a:xfrm>
          <a:prstGeom prst="rect">
            <a:avLst/>
          </a:prstGeom>
          <a:noFill/>
          <a:ln w="9525">
            <a:noFill/>
            <a:miter lim="800000"/>
            <a:headEnd/>
            <a:tailEnd/>
          </a:ln>
        </p:spPr>
        <p:txBody>
          <a:bodyPr wrap="none">
            <a:spAutoFit/>
          </a:bodyPr>
          <a:lstStyle/>
          <a:p>
            <a:r>
              <a:rPr lang="en-US">
                <a:latin typeface="Calibri" pitchFamily="34" charset="0"/>
              </a:rPr>
              <a:t>N times</a:t>
            </a:r>
          </a:p>
        </p:txBody>
      </p:sp>
      <p:sp>
        <p:nvSpPr>
          <p:cNvPr id="44" name="TextBox 43"/>
          <p:cNvSpPr txBox="1">
            <a:spLocks noChangeArrowheads="1"/>
          </p:cNvSpPr>
          <p:nvPr/>
        </p:nvSpPr>
        <p:spPr bwMode="auto">
          <a:xfrm>
            <a:off x="223838" y="5172075"/>
            <a:ext cx="5665787" cy="1200150"/>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Send message construct:		</a:t>
            </a:r>
          </a:p>
          <a:p>
            <a:r>
              <a:rPr lang="en-US" sz="1600">
                <a:solidFill>
                  <a:srgbClr val="002060"/>
                </a:solidFill>
                <a:latin typeface="Courier New" pitchFamily="49" charset="0"/>
                <a:cs typeface="Courier New" pitchFamily="49" charset="0"/>
              </a:rPr>
              <a:t>Receiver_PID ! {message}</a:t>
            </a:r>
            <a:r>
              <a:rPr lang="en-US" sz="1600">
                <a:solidFill>
                  <a:srgbClr val="0070C0"/>
                </a:solidFill>
                <a:latin typeface="Courier New" pitchFamily="49" charset="0"/>
                <a:cs typeface="Courier New" pitchFamily="49" charset="0"/>
              </a:rPr>
              <a:t> </a:t>
            </a:r>
            <a:r>
              <a:rPr lang="en-US">
                <a:solidFill>
                  <a:srgbClr val="0070C0"/>
                </a:solidFill>
                <a:latin typeface="Calibri" pitchFamily="34" charset="0"/>
              </a:rPr>
              <a:t>     </a:t>
            </a:r>
          </a:p>
          <a:p>
            <a:r>
              <a:rPr lang="en-US">
                <a:solidFill>
                  <a:srgbClr val="0070C0"/>
                </a:solidFill>
                <a:latin typeface="Calibri" pitchFamily="34" charset="0"/>
              </a:rPr>
              <a:t>e.g.   </a:t>
            </a:r>
            <a:r>
              <a:rPr lang="en-US" sz="1600">
                <a:solidFill>
                  <a:srgbClr val="002060"/>
                </a:solidFill>
                <a:latin typeface="Courier New" pitchFamily="49" charset="0"/>
                <a:cs typeface="Courier New" pitchFamily="49" charset="0"/>
              </a:rPr>
              <a:t>Ping_PID ! Hello </a:t>
            </a:r>
            <a:r>
              <a:rPr lang="en-US" sz="1600" i="1">
                <a:solidFill>
                  <a:srgbClr val="002060"/>
                </a:solidFill>
                <a:latin typeface="Courier New" pitchFamily="49" charset="0"/>
                <a:cs typeface="Courier New" pitchFamily="49" charset="0"/>
              </a:rPr>
              <a:t>% Sent by Pong</a:t>
            </a:r>
            <a:r>
              <a:rPr lang="en-US">
                <a:solidFill>
                  <a:srgbClr val="0070C0"/>
                </a:solidFill>
                <a:latin typeface="Calibri" pitchFamily="34" charset="0"/>
              </a:rPr>
              <a:t>.</a:t>
            </a:r>
          </a:p>
          <a:p>
            <a:r>
              <a:rPr lang="en-US">
                <a:solidFill>
                  <a:srgbClr val="0070C0"/>
                </a:solidFill>
                <a:latin typeface="Calibri" pitchFamily="34" charset="0"/>
              </a:rPr>
              <a:t>Moreover,      </a:t>
            </a:r>
            <a:r>
              <a:rPr lang="en-US" sz="1600">
                <a:solidFill>
                  <a:srgbClr val="002060"/>
                </a:solidFill>
                <a:latin typeface="Courier New" pitchFamily="49" charset="0"/>
                <a:cs typeface="Courier New" pitchFamily="49" charset="0"/>
              </a:rPr>
              <a:t>my_pid = self() </a:t>
            </a:r>
            <a:r>
              <a:rPr lang="en-US" sz="1600" i="1">
                <a:solidFill>
                  <a:srgbClr val="002060"/>
                </a:solidFill>
                <a:latin typeface="Courier New" pitchFamily="49" charset="0"/>
                <a:cs typeface="Courier New" pitchFamily="49" charset="0"/>
              </a:rPr>
              <a:t>% returns self-PID</a:t>
            </a:r>
          </a:p>
        </p:txBody>
      </p:sp>
      <p:pic>
        <p:nvPicPr>
          <p:cNvPr id="4098" name="Picture 2"/>
          <p:cNvPicPr>
            <a:picLocks noChangeAspect="1" noChangeArrowheads="1"/>
          </p:cNvPicPr>
          <p:nvPr/>
        </p:nvPicPr>
        <p:blipFill>
          <a:blip r:embed="rId3"/>
          <a:srcRect/>
          <a:stretch>
            <a:fillRect/>
          </a:stretch>
        </p:blipFill>
        <p:spPr bwMode="auto">
          <a:xfrm>
            <a:off x="7391400" y="4727575"/>
            <a:ext cx="1471613" cy="1825625"/>
          </a:xfrm>
          <a:prstGeom prst="rect">
            <a:avLst/>
          </a:prstGeom>
          <a:noFill/>
          <a:ln w="9525">
            <a:noFill/>
            <a:miter lim="800000"/>
            <a:headEnd/>
            <a:tailEnd/>
          </a:ln>
        </p:spPr>
      </p:pic>
      <p:sp>
        <p:nvSpPr>
          <p:cNvPr id="55" name="Rectangle 54"/>
          <p:cNvSpPr>
            <a:spLocks noChangeArrowheads="1"/>
          </p:cNvSpPr>
          <p:nvPr/>
        </p:nvSpPr>
        <p:spPr bwMode="auto">
          <a:xfrm>
            <a:off x="4321175" y="5268913"/>
            <a:ext cx="2765425" cy="369887"/>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Receive message construct: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linds(horizontal)">
                                      <p:cBhvr>
                                        <p:cTn id="10" dur="500"/>
                                        <p:tgtEl>
                                          <p:spTgt spid="13"/>
                                        </p:tgtEl>
                                      </p:cBhvr>
                                    </p:animEffect>
                                  </p:childTnLst>
                                </p:cTn>
                              </p:par>
                              <p:par>
                                <p:cTn id="11" presetID="3" presetClass="entr" presetSubtype="1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linds(horizontal)">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14">
                                            <p:txEl>
                                              <p:pRg st="1" end="1"/>
                                            </p:txEl>
                                          </p:spTgt>
                                        </p:tgtEl>
                                        <p:attrNameLst>
                                          <p:attrName>style.visibility</p:attrName>
                                        </p:attrNameLst>
                                      </p:cBhvr>
                                      <p:to>
                                        <p:strVal val="visible"/>
                                      </p:to>
                                    </p:set>
                                  </p:childTnLst>
                                </p:cTn>
                              </p:par>
                            </p:childTnLst>
                          </p:cTn>
                        </p:par>
                        <p:par>
                          <p:cTn id="18" fill="hold">
                            <p:stCondLst>
                              <p:cond delay="0"/>
                            </p:stCondLst>
                            <p:childTnLst>
                              <p:par>
                                <p:cTn id="19" presetID="3" presetClass="entr" presetSubtype="10"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linds(horizontal)">
                                      <p:cBhvr>
                                        <p:cTn id="21" dur="500"/>
                                        <p:tgtEl>
                                          <p:spTgt spid="6"/>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linds(horizontal)">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wipe(left)">
                                      <p:cBhvr>
                                        <p:cTn id="29" dur="500"/>
                                        <p:tgtEl>
                                          <p:spTgt spid="16"/>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wipe(left)">
                                      <p:cBhvr>
                                        <p:cTn id="32" dur="500"/>
                                        <p:tgtEl>
                                          <p:spTgt spid="35"/>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2" fill="hold" nodeType="click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wipe(right)">
                                      <p:cBhvr>
                                        <p:cTn id="41" dur="500"/>
                                        <p:tgtEl>
                                          <p:spTgt spid="18"/>
                                        </p:tgtEl>
                                      </p:cBhvr>
                                    </p:animEffect>
                                  </p:childTnLst>
                                </p:cTn>
                              </p:par>
                              <p:par>
                                <p:cTn id="42" presetID="22" presetClass="entr" presetSubtype="2" fill="hold" grpId="0" nodeType="withEffect">
                                  <p:stCondLst>
                                    <p:cond delay="0"/>
                                  </p:stCondLst>
                                  <p:childTnLst>
                                    <p:set>
                                      <p:cBhvr>
                                        <p:cTn id="43" dur="1" fill="hold">
                                          <p:stCondLst>
                                            <p:cond delay="0"/>
                                          </p:stCondLst>
                                        </p:cTn>
                                        <p:tgtEl>
                                          <p:spTgt spid="37"/>
                                        </p:tgtEl>
                                        <p:attrNameLst>
                                          <p:attrName>style.visibility</p:attrName>
                                        </p:attrNameLst>
                                      </p:cBhvr>
                                      <p:to>
                                        <p:strVal val="visible"/>
                                      </p:to>
                                    </p:set>
                                    <p:animEffect transition="in" filter="wipe(right)">
                                      <p:cBhvr>
                                        <p:cTn id="44" dur="500"/>
                                        <p:tgtEl>
                                          <p:spTgt spid="37"/>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3"/>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5"/>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2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9"/>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7"/>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8"/>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5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46"/>
                                        </p:tgtEl>
                                        <p:attrNameLst>
                                          <p:attrName>style.visibility</p:attrName>
                                        </p:attrNameLst>
                                      </p:cBhvr>
                                      <p:to>
                                        <p:strVal val="visible"/>
                                      </p:to>
                                    </p:set>
                                    <p:animEffect transition="in" filter="wipe(left)">
                                      <p:cBhvr>
                                        <p:cTn id="87" dur="500"/>
                                        <p:tgtEl>
                                          <p:spTgt spid="46"/>
                                        </p:tgtEl>
                                      </p:cBhvr>
                                    </p:animEffect>
                                  </p:childTnLst>
                                </p:cTn>
                              </p:par>
                              <p:par>
                                <p:cTn id="88" presetID="22" presetClass="entr" presetSubtype="8" fill="hold" nodeType="with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wipe(left)">
                                      <p:cBhvr>
                                        <p:cTn id="90" dur="500"/>
                                        <p:tgtEl>
                                          <p:spTgt spid="27"/>
                                        </p:tgtEl>
                                      </p:cBhvr>
                                    </p:animEffec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40"/>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2"/>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44"/>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55"/>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12" grpId="0"/>
      <p:bldP spid="13" grpId="0"/>
      <p:bldP spid="31" grpId="0" animBg="1"/>
      <p:bldP spid="32" grpId="0" animBg="1"/>
      <p:bldP spid="35" grpId="0"/>
      <p:bldP spid="36" grpId="0"/>
      <p:bldP spid="37" grpId="0"/>
      <p:bldP spid="38" grpId="0"/>
      <p:bldP spid="39" grpId="0"/>
      <p:bldP spid="40" grpId="0"/>
      <p:bldP spid="41" grpId="0"/>
      <p:bldP spid="42" grpId="0"/>
      <p:bldP spid="43" grpId="0"/>
      <p:bldP spid="46" grpId="0"/>
      <p:bldP spid="47" grpId="0" animBg="1"/>
      <p:bldP spid="48" grpId="0" animBg="1"/>
      <p:bldP spid="49" grpId="0" animBg="1"/>
      <p:bldP spid="50" grpId="0" animBg="1"/>
      <p:bldP spid="51" grpId="0" animBg="1"/>
      <p:bldP spid="52" grpId="0"/>
      <p:bldP spid="53" grpId="0" animBg="1"/>
      <p:bldP spid="54" grpId="0"/>
      <p:bldP spid="44" grpId="0"/>
      <p:bldP spid="5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rtlCol="0">
            <a:normAutofit fontScale="90000"/>
          </a:bodyPr>
          <a:lstStyle/>
          <a:p>
            <a:pPr fontAlgn="auto">
              <a:spcAft>
                <a:spcPts val="0"/>
              </a:spcAft>
              <a:defRPr/>
            </a:pPr>
            <a:r>
              <a:rPr lang="en-US" dirty="0" smtClean="0"/>
              <a:t>Concurrent Programming: </a:t>
            </a:r>
            <a:r>
              <a:rPr lang="en-US" dirty="0" smtClean="0">
                <a:solidFill>
                  <a:srgbClr val="FFFF00"/>
                </a:solidFill>
              </a:rPr>
              <a:t/>
            </a:r>
            <a:br>
              <a:rPr lang="en-US" dirty="0" smtClean="0">
                <a:solidFill>
                  <a:srgbClr val="FFFF00"/>
                </a:solidFill>
              </a:rPr>
            </a:br>
            <a:r>
              <a:rPr lang="en-US" dirty="0" smtClean="0">
                <a:solidFill>
                  <a:srgbClr val="FFFF00"/>
                </a:solidFill>
              </a:rPr>
              <a:t>Message Passing (Ping-Pong)</a:t>
            </a:r>
            <a:endParaRPr lang="en-US" dirty="0">
              <a:solidFill>
                <a:srgbClr val="FFFF00"/>
              </a:solidFill>
            </a:endParaRPr>
          </a:p>
        </p:txBody>
      </p:sp>
      <p:pic>
        <p:nvPicPr>
          <p:cNvPr id="50178" name="Picture 2"/>
          <p:cNvPicPr>
            <a:picLocks noChangeAspect="1" noChangeArrowheads="1"/>
          </p:cNvPicPr>
          <p:nvPr/>
        </p:nvPicPr>
        <p:blipFill>
          <a:blip r:embed="rId3"/>
          <a:srcRect/>
          <a:stretch>
            <a:fillRect/>
          </a:stretch>
        </p:blipFill>
        <p:spPr bwMode="auto">
          <a:xfrm>
            <a:off x="304800" y="1524000"/>
            <a:ext cx="3771900" cy="1619250"/>
          </a:xfrm>
          <a:prstGeom prst="rect">
            <a:avLst/>
          </a:prstGeom>
          <a:noFill/>
          <a:ln w="9525">
            <a:noFill/>
            <a:miter lim="800000"/>
            <a:headEnd/>
            <a:tailEnd/>
          </a:ln>
        </p:spPr>
      </p:pic>
      <p:pic>
        <p:nvPicPr>
          <p:cNvPr id="50179" name="Picture 3"/>
          <p:cNvPicPr>
            <a:picLocks noChangeAspect="1" noChangeArrowheads="1"/>
          </p:cNvPicPr>
          <p:nvPr/>
        </p:nvPicPr>
        <p:blipFill>
          <a:blip r:embed="rId4"/>
          <a:srcRect/>
          <a:stretch>
            <a:fillRect/>
          </a:stretch>
        </p:blipFill>
        <p:spPr bwMode="auto">
          <a:xfrm>
            <a:off x="4062413" y="1314450"/>
            <a:ext cx="5029200" cy="4953000"/>
          </a:xfrm>
          <a:prstGeom prst="rect">
            <a:avLst/>
          </a:prstGeom>
          <a:noFill/>
          <a:ln w="9525">
            <a:noFill/>
            <a:miter lim="800000"/>
            <a:headEnd/>
            <a:tailEnd/>
          </a:ln>
        </p:spPr>
      </p:pic>
      <p:sp>
        <p:nvSpPr>
          <p:cNvPr id="9" name="Rectangle 8"/>
          <p:cNvSpPr/>
          <p:nvPr/>
        </p:nvSpPr>
        <p:spPr>
          <a:xfrm>
            <a:off x="4038600" y="5562600"/>
            <a:ext cx="4267200" cy="762000"/>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0" name="Rectangular Callout 9"/>
          <p:cNvSpPr/>
          <p:nvPr/>
        </p:nvSpPr>
        <p:spPr>
          <a:xfrm>
            <a:off x="1524000" y="6172200"/>
            <a:ext cx="2286000" cy="533400"/>
          </a:xfrm>
          <a:prstGeom prst="wedgeRectCallout">
            <a:avLst>
              <a:gd name="adj1" fmla="val 60223"/>
              <a:gd name="adj2" fmla="val -46883"/>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latin typeface="+mj-lt"/>
                <a:cs typeface="Courier New" pitchFamily="49" charset="0"/>
              </a:rPr>
              <a:t>1. Ping has the PID of pong</a:t>
            </a:r>
            <a:endParaRPr lang="en-US" sz="1400" dirty="0">
              <a:solidFill>
                <a:schemeClr val="tx1"/>
              </a:solidFill>
              <a:latin typeface="+mj-lt"/>
              <a:cs typeface="Courier New" pitchFamily="49" charset="0"/>
            </a:endParaRPr>
          </a:p>
        </p:txBody>
      </p:sp>
      <p:sp>
        <p:nvSpPr>
          <p:cNvPr id="11" name="Rectangle 10"/>
          <p:cNvSpPr/>
          <p:nvPr/>
        </p:nvSpPr>
        <p:spPr>
          <a:xfrm>
            <a:off x="4452938" y="1676400"/>
            <a:ext cx="2557462" cy="228600"/>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2" name="Rectangular Callout 11"/>
          <p:cNvSpPr/>
          <p:nvPr/>
        </p:nvSpPr>
        <p:spPr>
          <a:xfrm>
            <a:off x="1295400" y="1295400"/>
            <a:ext cx="2514600" cy="609600"/>
          </a:xfrm>
          <a:prstGeom prst="wedgeRectCallout">
            <a:avLst>
              <a:gd name="adj1" fmla="val 78434"/>
              <a:gd name="adj2" fmla="val 33586"/>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latin typeface="+mj-lt"/>
                <a:cs typeface="Courier New" pitchFamily="49" charset="0"/>
              </a:rPr>
              <a:t>2. {ping, </a:t>
            </a:r>
            <a:r>
              <a:rPr lang="en-US" sz="1600" dirty="0" err="1">
                <a:solidFill>
                  <a:schemeClr val="tx1"/>
                </a:solidFill>
                <a:latin typeface="+mj-lt"/>
                <a:cs typeface="Courier New" pitchFamily="49" charset="0"/>
              </a:rPr>
              <a:t>pid</a:t>
            </a:r>
            <a:r>
              <a:rPr lang="en-US" sz="1600" dirty="0">
                <a:solidFill>
                  <a:schemeClr val="tx1"/>
                </a:solidFill>
                <a:latin typeface="+mj-lt"/>
                <a:cs typeface="Courier New" pitchFamily="49" charset="0"/>
              </a:rPr>
              <a:t>} sent to pong. “!” is the operator for send.</a:t>
            </a:r>
            <a:endParaRPr lang="en-US" sz="1400" dirty="0">
              <a:solidFill>
                <a:schemeClr val="tx1"/>
              </a:solidFill>
              <a:latin typeface="+mj-lt"/>
              <a:cs typeface="Courier New" pitchFamily="49" charset="0"/>
            </a:endParaRPr>
          </a:p>
        </p:txBody>
      </p:sp>
      <p:sp>
        <p:nvSpPr>
          <p:cNvPr id="13" name="Rectangle 12"/>
          <p:cNvSpPr/>
          <p:nvPr/>
        </p:nvSpPr>
        <p:spPr>
          <a:xfrm>
            <a:off x="4862513" y="4191000"/>
            <a:ext cx="4129087" cy="914400"/>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4" name="Rectangular Callout 13"/>
          <p:cNvSpPr/>
          <p:nvPr/>
        </p:nvSpPr>
        <p:spPr>
          <a:xfrm>
            <a:off x="1995488" y="3962400"/>
            <a:ext cx="2209800" cy="609600"/>
          </a:xfrm>
          <a:prstGeom prst="wedgeRectCallout">
            <a:avLst>
              <a:gd name="adj1" fmla="val 78434"/>
              <a:gd name="adj2" fmla="val 33586"/>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latin typeface="+mj-lt"/>
                <a:cs typeface="Courier New" pitchFamily="49" charset="0"/>
              </a:rPr>
              <a:t>3. {ping, </a:t>
            </a:r>
            <a:r>
              <a:rPr lang="en-US" sz="1600" dirty="0" err="1">
                <a:solidFill>
                  <a:schemeClr val="tx1"/>
                </a:solidFill>
                <a:latin typeface="+mj-lt"/>
                <a:cs typeface="Courier New" pitchFamily="49" charset="0"/>
              </a:rPr>
              <a:t>pid</a:t>
            </a:r>
            <a:r>
              <a:rPr lang="en-US" sz="1600" dirty="0">
                <a:solidFill>
                  <a:schemeClr val="tx1"/>
                </a:solidFill>
                <a:latin typeface="+mj-lt"/>
                <a:cs typeface="Courier New" pitchFamily="49" charset="0"/>
              </a:rPr>
              <a:t>} </a:t>
            </a:r>
            <a:r>
              <a:rPr lang="en-US" sz="1600" dirty="0" err="1">
                <a:solidFill>
                  <a:schemeClr val="tx1"/>
                </a:solidFill>
                <a:latin typeface="+mj-lt"/>
                <a:cs typeface="Courier New" pitchFamily="49" charset="0"/>
              </a:rPr>
              <a:t>recvd</a:t>
            </a:r>
            <a:r>
              <a:rPr lang="en-US" sz="1600" dirty="0">
                <a:solidFill>
                  <a:schemeClr val="tx1"/>
                </a:solidFill>
                <a:latin typeface="+mj-lt"/>
                <a:cs typeface="Courier New" pitchFamily="49" charset="0"/>
              </a:rPr>
              <a:t>.</a:t>
            </a:r>
          </a:p>
          <a:p>
            <a:pPr algn="ctr" fontAlgn="auto">
              <a:spcBef>
                <a:spcPts val="0"/>
              </a:spcBef>
              <a:spcAft>
                <a:spcPts val="0"/>
              </a:spcAft>
              <a:defRPr/>
            </a:pPr>
            <a:r>
              <a:rPr lang="en-US" sz="1600" dirty="0">
                <a:solidFill>
                  <a:schemeClr val="tx1"/>
                </a:solidFill>
                <a:latin typeface="+mj-lt"/>
                <a:cs typeface="Courier New" pitchFamily="49" charset="0"/>
              </a:rPr>
              <a:t>4. Send ‘pong’ to ping.</a:t>
            </a:r>
            <a:endParaRPr lang="en-US" sz="1400" dirty="0">
              <a:solidFill>
                <a:schemeClr val="tx1"/>
              </a:solidFill>
              <a:latin typeface="+mj-lt"/>
              <a:cs typeface="Courier New" pitchFamily="49" charset="0"/>
            </a:endParaRPr>
          </a:p>
        </p:txBody>
      </p:sp>
      <p:sp>
        <p:nvSpPr>
          <p:cNvPr id="15" name="Rectangular Callout 14"/>
          <p:cNvSpPr/>
          <p:nvPr/>
        </p:nvSpPr>
        <p:spPr>
          <a:xfrm>
            <a:off x="1981200" y="4724400"/>
            <a:ext cx="2209800" cy="609600"/>
          </a:xfrm>
          <a:prstGeom prst="wedgeRectCallout">
            <a:avLst>
              <a:gd name="adj1" fmla="val 93951"/>
              <a:gd name="adj2" fmla="val -3914"/>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latin typeface="+mj-lt"/>
                <a:cs typeface="Courier New" pitchFamily="49" charset="0"/>
              </a:rPr>
              <a:t>5. Goes back and waits for messages</a:t>
            </a:r>
            <a:endParaRPr lang="en-US" sz="1400" dirty="0">
              <a:solidFill>
                <a:schemeClr val="tx1"/>
              </a:solidFill>
              <a:latin typeface="+mj-lt"/>
              <a:cs typeface="Courier New" pitchFamily="49" charset="0"/>
            </a:endParaRPr>
          </a:p>
        </p:txBody>
      </p:sp>
      <p:sp>
        <p:nvSpPr>
          <p:cNvPr id="16" name="Rectangle 15"/>
          <p:cNvSpPr/>
          <p:nvPr/>
        </p:nvSpPr>
        <p:spPr>
          <a:xfrm>
            <a:off x="4876800" y="2133600"/>
            <a:ext cx="4129088" cy="457200"/>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7" name="Rectangular Callout 16"/>
          <p:cNvSpPr/>
          <p:nvPr/>
        </p:nvSpPr>
        <p:spPr>
          <a:xfrm>
            <a:off x="7162800" y="1219200"/>
            <a:ext cx="2209800" cy="609600"/>
          </a:xfrm>
          <a:prstGeom prst="wedgeRectCallout">
            <a:avLst>
              <a:gd name="adj1" fmla="val -17902"/>
              <a:gd name="adj2" fmla="val 101555"/>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latin typeface="+mj-lt"/>
                <a:cs typeface="Courier New" pitchFamily="49" charset="0"/>
              </a:rPr>
              <a:t>6. Ping prints if ping </a:t>
            </a:r>
            <a:r>
              <a:rPr lang="en-US" sz="1600" dirty="0" err="1">
                <a:solidFill>
                  <a:schemeClr val="tx1"/>
                </a:solidFill>
                <a:latin typeface="+mj-lt"/>
                <a:cs typeface="Courier New" pitchFamily="49" charset="0"/>
              </a:rPr>
              <a:t>recvs</a:t>
            </a:r>
            <a:r>
              <a:rPr lang="en-US" sz="1600" dirty="0">
                <a:solidFill>
                  <a:schemeClr val="tx1"/>
                </a:solidFill>
                <a:latin typeface="+mj-lt"/>
                <a:cs typeface="Courier New" pitchFamily="49" charset="0"/>
              </a:rPr>
              <a:t> ‘pong’</a:t>
            </a:r>
            <a:endParaRPr lang="en-US" sz="1400" dirty="0">
              <a:solidFill>
                <a:schemeClr val="tx1"/>
              </a:solidFill>
              <a:latin typeface="+mj-lt"/>
              <a:cs typeface="Courier New" pitchFamily="49" charset="0"/>
            </a:endParaRPr>
          </a:p>
        </p:txBody>
      </p:sp>
      <p:sp>
        <p:nvSpPr>
          <p:cNvPr id="18" name="Rectangle 17"/>
          <p:cNvSpPr/>
          <p:nvPr/>
        </p:nvSpPr>
        <p:spPr>
          <a:xfrm>
            <a:off x="4452938" y="2819400"/>
            <a:ext cx="2557462" cy="228600"/>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9" name="Rectangular Callout 18"/>
          <p:cNvSpPr/>
          <p:nvPr/>
        </p:nvSpPr>
        <p:spPr>
          <a:xfrm>
            <a:off x="228600" y="3124200"/>
            <a:ext cx="2209800" cy="762000"/>
          </a:xfrm>
          <a:prstGeom prst="wedgeRectCallout">
            <a:avLst>
              <a:gd name="adj1" fmla="val 140503"/>
              <a:gd name="adj2" fmla="val -74226"/>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latin typeface="+mj-lt"/>
                <a:cs typeface="Courier New" pitchFamily="49" charset="0"/>
              </a:rPr>
              <a:t>7. Ping is the master and decides when to terminate</a:t>
            </a:r>
            <a:endParaRPr lang="en-US" sz="1400" dirty="0">
              <a:solidFill>
                <a:schemeClr val="tx1"/>
              </a:solidFill>
              <a:latin typeface="+mj-lt"/>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par>
                          <p:cTn id="15" fill="hold">
                            <p:stCondLst>
                              <p:cond delay="0"/>
                            </p:stCondLst>
                            <p:childTnLst>
                              <p:par>
                                <p:cTn id="16" presetID="3" presetClass="entr" presetSubtype="10"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linds(horizontal)">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par>
                          <p:cTn id="23" fill="hold">
                            <p:stCondLst>
                              <p:cond delay="0"/>
                            </p:stCondLst>
                            <p:childTnLst>
                              <p:par>
                                <p:cTn id="24" presetID="3" presetClass="entr" presetSubtype="10"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blinds(horizontal)">
                                      <p:cBhvr>
                                        <p:cTn id="26" dur="500"/>
                                        <p:tgtEl>
                                          <p:spTgt spid="14"/>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blinds(horizontal)">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childTnLst>
                                </p:cTn>
                              </p:par>
                            </p:childTnLst>
                          </p:cTn>
                        </p:par>
                        <p:par>
                          <p:cTn id="34" fill="hold">
                            <p:stCondLst>
                              <p:cond delay="0"/>
                            </p:stCondLst>
                            <p:childTnLst>
                              <p:par>
                                <p:cTn id="35" presetID="3" presetClass="entr" presetSubtype="10"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linds(horizontal)">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childTnLst>
                                </p:cTn>
                              </p:par>
                            </p:childTnLst>
                          </p:cTn>
                        </p:par>
                        <p:par>
                          <p:cTn id="42" fill="hold">
                            <p:stCondLst>
                              <p:cond delay="0"/>
                            </p:stCondLst>
                            <p:childTnLst>
                              <p:par>
                                <p:cTn id="43" presetID="3" presetClass="entr" presetSubtype="10"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blinds(horizontal)">
                                      <p:cBhvr>
                                        <p:cTn id="4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rtlCol="0"/>
          <a:lstStyle/>
          <a:p>
            <a:pPr fontAlgn="auto">
              <a:spcAft>
                <a:spcPts val="0"/>
              </a:spcAft>
              <a:defRPr/>
            </a:pPr>
            <a:r>
              <a:rPr lang="en-US" dirty="0" smtClean="0"/>
              <a:t>Concurrent Programming: </a:t>
            </a:r>
            <a:r>
              <a:rPr lang="en-US" dirty="0" smtClean="0">
                <a:solidFill>
                  <a:srgbClr val="FFFF00"/>
                </a:solidFill>
              </a:rPr>
              <a:t>register</a:t>
            </a:r>
            <a:endParaRPr lang="en-US" dirty="0">
              <a:solidFill>
                <a:srgbClr val="FFFF00"/>
              </a:solidFill>
            </a:endParaRPr>
          </a:p>
        </p:txBody>
      </p:sp>
      <p:sp>
        <p:nvSpPr>
          <p:cNvPr id="51202" name="TextBox 5"/>
          <p:cNvSpPr txBox="1">
            <a:spLocks noChangeArrowheads="1"/>
          </p:cNvSpPr>
          <p:nvPr/>
        </p:nvSpPr>
        <p:spPr bwMode="auto">
          <a:xfrm>
            <a:off x="304800" y="1524000"/>
            <a:ext cx="5095875" cy="369888"/>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What is ping and pong were created </a:t>
            </a:r>
            <a:r>
              <a:rPr lang="en-US">
                <a:solidFill>
                  <a:srgbClr val="FF0000"/>
                </a:solidFill>
                <a:latin typeface="Calibri" pitchFamily="34" charset="0"/>
              </a:rPr>
              <a:t>independently</a:t>
            </a:r>
            <a:r>
              <a:rPr lang="en-US">
                <a:solidFill>
                  <a:srgbClr val="0070C0"/>
                </a:solidFill>
                <a:latin typeface="Calibri" pitchFamily="34" charset="0"/>
              </a:rPr>
              <a:t>?</a:t>
            </a:r>
          </a:p>
        </p:txBody>
      </p:sp>
      <p:pic>
        <p:nvPicPr>
          <p:cNvPr id="51203" name="Picture 2"/>
          <p:cNvPicPr>
            <a:picLocks noChangeAspect="1" noChangeArrowheads="1"/>
          </p:cNvPicPr>
          <p:nvPr/>
        </p:nvPicPr>
        <p:blipFill>
          <a:blip r:embed="rId3"/>
          <a:srcRect/>
          <a:stretch>
            <a:fillRect/>
          </a:stretch>
        </p:blipFill>
        <p:spPr bwMode="auto">
          <a:xfrm>
            <a:off x="2971800" y="1981200"/>
            <a:ext cx="2833688" cy="252413"/>
          </a:xfrm>
          <a:prstGeom prst="rect">
            <a:avLst/>
          </a:prstGeom>
          <a:noFill/>
          <a:ln w="9525">
            <a:noFill/>
            <a:miter lim="800000"/>
            <a:headEnd/>
            <a:tailEnd/>
          </a:ln>
        </p:spPr>
      </p:pic>
      <p:pic>
        <p:nvPicPr>
          <p:cNvPr id="9219" name="Picture 3"/>
          <p:cNvPicPr>
            <a:picLocks noChangeAspect="1" noChangeArrowheads="1"/>
          </p:cNvPicPr>
          <p:nvPr/>
        </p:nvPicPr>
        <p:blipFill>
          <a:blip r:embed="rId4"/>
          <a:srcRect/>
          <a:stretch>
            <a:fillRect/>
          </a:stretch>
        </p:blipFill>
        <p:spPr bwMode="auto">
          <a:xfrm>
            <a:off x="609600" y="2438400"/>
            <a:ext cx="4808538" cy="842963"/>
          </a:xfrm>
          <a:prstGeom prst="rect">
            <a:avLst/>
          </a:prstGeom>
          <a:noFill/>
          <a:ln w="9525">
            <a:noFill/>
            <a:miter lim="800000"/>
            <a:headEnd/>
            <a:tailEnd/>
          </a:ln>
        </p:spPr>
      </p:pic>
      <p:sp>
        <p:nvSpPr>
          <p:cNvPr id="9" name="Rectangle 8"/>
          <p:cNvSpPr/>
          <p:nvPr/>
        </p:nvSpPr>
        <p:spPr>
          <a:xfrm>
            <a:off x="1066800" y="2705100"/>
            <a:ext cx="4267200" cy="266700"/>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0" name="Rectangular Callout 9"/>
          <p:cNvSpPr/>
          <p:nvPr/>
        </p:nvSpPr>
        <p:spPr>
          <a:xfrm>
            <a:off x="6019800" y="2286000"/>
            <a:ext cx="2209800" cy="609600"/>
          </a:xfrm>
          <a:prstGeom prst="wedgeRectCallout">
            <a:avLst>
              <a:gd name="adj1" fmla="val -79726"/>
              <a:gd name="adj2" fmla="val 34114"/>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latin typeface="+mj-lt"/>
                <a:cs typeface="Courier New" pitchFamily="49" charset="0"/>
              </a:rPr>
              <a:t>Process pong registered as “pong”.</a:t>
            </a:r>
            <a:endParaRPr lang="en-US" sz="1400" dirty="0">
              <a:solidFill>
                <a:schemeClr val="tx1"/>
              </a:solidFill>
              <a:latin typeface="+mj-lt"/>
              <a:cs typeface="Courier New" pitchFamily="49" charset="0"/>
            </a:endParaRPr>
          </a:p>
        </p:txBody>
      </p:sp>
      <p:sp>
        <p:nvSpPr>
          <p:cNvPr id="11" name="TextBox 10"/>
          <p:cNvSpPr txBox="1">
            <a:spLocks noChangeArrowheads="1"/>
          </p:cNvSpPr>
          <p:nvPr/>
        </p:nvSpPr>
        <p:spPr bwMode="auto">
          <a:xfrm>
            <a:off x="990600" y="3810000"/>
            <a:ext cx="865188" cy="369888"/>
          </a:xfrm>
          <a:prstGeom prst="rect">
            <a:avLst/>
          </a:prstGeom>
          <a:noFill/>
          <a:ln w="9525">
            <a:noFill/>
            <a:miter lim="800000"/>
            <a:headEnd/>
            <a:tailEnd/>
          </a:ln>
        </p:spPr>
        <p:txBody>
          <a:bodyPr wrap="none">
            <a:spAutoFit/>
          </a:bodyPr>
          <a:lstStyle/>
          <a:p>
            <a:r>
              <a:rPr lang="en-US">
                <a:solidFill>
                  <a:srgbClr val="FF0000"/>
                </a:solidFill>
                <a:latin typeface="Calibri" pitchFamily="34" charset="0"/>
              </a:rPr>
              <a:t>Before:</a:t>
            </a:r>
          </a:p>
        </p:txBody>
      </p:sp>
      <p:pic>
        <p:nvPicPr>
          <p:cNvPr id="9220" name="Picture 4"/>
          <p:cNvPicPr>
            <a:picLocks noChangeAspect="1" noChangeArrowheads="1"/>
          </p:cNvPicPr>
          <p:nvPr/>
        </p:nvPicPr>
        <p:blipFill>
          <a:blip r:embed="rId5"/>
          <a:srcRect/>
          <a:stretch>
            <a:fillRect/>
          </a:stretch>
        </p:blipFill>
        <p:spPr bwMode="auto">
          <a:xfrm>
            <a:off x="4494213" y="4191000"/>
            <a:ext cx="4679950" cy="1524000"/>
          </a:xfrm>
          <a:prstGeom prst="rect">
            <a:avLst/>
          </a:prstGeom>
          <a:noFill/>
          <a:ln w="9525">
            <a:noFill/>
            <a:miter lim="800000"/>
            <a:headEnd/>
            <a:tailEnd/>
          </a:ln>
        </p:spPr>
      </p:pic>
      <p:pic>
        <p:nvPicPr>
          <p:cNvPr id="9221" name="Picture 5"/>
          <p:cNvPicPr>
            <a:picLocks noChangeAspect="1" noChangeArrowheads="1"/>
          </p:cNvPicPr>
          <p:nvPr/>
        </p:nvPicPr>
        <p:blipFill>
          <a:blip r:embed="rId6"/>
          <a:srcRect/>
          <a:stretch>
            <a:fillRect/>
          </a:stretch>
        </p:blipFill>
        <p:spPr bwMode="auto">
          <a:xfrm>
            <a:off x="15875" y="4256088"/>
            <a:ext cx="4518025" cy="1455737"/>
          </a:xfrm>
          <a:prstGeom prst="rect">
            <a:avLst/>
          </a:prstGeom>
          <a:noFill/>
          <a:ln w="9525">
            <a:noFill/>
            <a:miter lim="800000"/>
            <a:headEnd/>
            <a:tailEnd/>
          </a:ln>
        </p:spPr>
      </p:pic>
      <p:sp>
        <p:nvSpPr>
          <p:cNvPr id="12" name="TextBox 11"/>
          <p:cNvSpPr txBox="1">
            <a:spLocks noChangeArrowheads="1"/>
          </p:cNvSpPr>
          <p:nvPr/>
        </p:nvSpPr>
        <p:spPr bwMode="auto">
          <a:xfrm>
            <a:off x="5575300" y="3833813"/>
            <a:ext cx="720725" cy="369887"/>
          </a:xfrm>
          <a:prstGeom prst="rect">
            <a:avLst/>
          </a:prstGeom>
          <a:noFill/>
          <a:ln w="9525">
            <a:noFill/>
            <a:miter lim="800000"/>
            <a:headEnd/>
            <a:tailEnd/>
          </a:ln>
        </p:spPr>
        <p:txBody>
          <a:bodyPr wrap="none">
            <a:spAutoFit/>
          </a:bodyPr>
          <a:lstStyle/>
          <a:p>
            <a:r>
              <a:rPr lang="en-US">
                <a:solidFill>
                  <a:srgbClr val="FF0000"/>
                </a:solidFill>
                <a:latin typeface="Calibri" pitchFamily="34" charset="0"/>
              </a:rPr>
              <a:t>After:</a:t>
            </a:r>
          </a:p>
        </p:txBody>
      </p:sp>
      <p:sp>
        <p:nvSpPr>
          <p:cNvPr id="13" name="Rectangle 12"/>
          <p:cNvSpPr/>
          <p:nvPr/>
        </p:nvSpPr>
        <p:spPr>
          <a:xfrm>
            <a:off x="381000" y="4416425"/>
            <a:ext cx="2438400" cy="231775"/>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4" name="Rectangle 13"/>
          <p:cNvSpPr/>
          <p:nvPr/>
        </p:nvSpPr>
        <p:spPr>
          <a:xfrm>
            <a:off x="4814888" y="4419600"/>
            <a:ext cx="2438400" cy="231775"/>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5" name="Rectangular Callout 14"/>
          <p:cNvSpPr/>
          <p:nvPr/>
        </p:nvSpPr>
        <p:spPr>
          <a:xfrm>
            <a:off x="2819400" y="3733800"/>
            <a:ext cx="1524000" cy="304800"/>
          </a:xfrm>
          <a:prstGeom prst="wedgeRectCallout">
            <a:avLst>
              <a:gd name="adj1" fmla="val -79726"/>
              <a:gd name="adj2" fmla="val 161387"/>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latin typeface="+mj-lt"/>
                <a:cs typeface="Courier New" pitchFamily="49" charset="0"/>
              </a:rPr>
              <a:t>Sent to PID</a:t>
            </a:r>
            <a:endParaRPr lang="en-US" sz="1400" dirty="0">
              <a:solidFill>
                <a:schemeClr val="tx1"/>
              </a:solidFill>
              <a:latin typeface="+mj-lt"/>
              <a:cs typeface="Courier New" pitchFamily="49" charset="0"/>
            </a:endParaRPr>
          </a:p>
        </p:txBody>
      </p:sp>
      <p:sp>
        <p:nvSpPr>
          <p:cNvPr id="16" name="Rectangular Callout 15"/>
          <p:cNvSpPr/>
          <p:nvPr/>
        </p:nvSpPr>
        <p:spPr>
          <a:xfrm>
            <a:off x="6858000" y="3733800"/>
            <a:ext cx="1905000" cy="304800"/>
          </a:xfrm>
          <a:prstGeom prst="wedgeRectCallout">
            <a:avLst>
              <a:gd name="adj1" fmla="val -79726"/>
              <a:gd name="adj2" fmla="val 161387"/>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latin typeface="+mj-lt"/>
                <a:cs typeface="Courier New" pitchFamily="49" charset="0"/>
              </a:rPr>
              <a:t>Sent to reg. name</a:t>
            </a:r>
            <a:endParaRPr lang="en-US" sz="1400" dirty="0">
              <a:solidFill>
                <a:schemeClr val="tx1"/>
              </a:solidFill>
              <a:latin typeface="+mj-lt"/>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par>
                          <p:cTn id="11" fill="hold">
                            <p:stCondLst>
                              <p:cond delay="0"/>
                            </p:stCondLst>
                            <p:childTnLst>
                              <p:par>
                                <p:cTn id="12" presetID="3" presetClass="entr" presetSubtype="10"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blinds(horizontal)">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22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2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par>
                          <p:cTn id="31" fill="hold">
                            <p:stCondLst>
                              <p:cond delay="0"/>
                            </p:stCondLst>
                            <p:childTnLst>
                              <p:par>
                                <p:cTn id="32" presetID="3" presetClass="entr" presetSubtype="10" fill="hold" grpId="0"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blinds(horizontal)">
                                      <p:cBhvr>
                                        <p:cTn id="34" dur="500"/>
                                        <p:tgtEl>
                                          <p:spTgt spid="15"/>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p:bldP spid="12" grpId="0"/>
      <p:bldP spid="13" grpId="0" animBg="1"/>
      <p:bldP spid="14" grpId="0" animBg="1"/>
      <p:bldP spid="15" grpId="0" animBg="1"/>
      <p:bldP spid="1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rtlCol="0">
            <a:normAutofit fontScale="90000"/>
          </a:bodyPr>
          <a:lstStyle/>
          <a:p>
            <a:pPr fontAlgn="auto">
              <a:spcAft>
                <a:spcPts val="0"/>
              </a:spcAft>
              <a:defRPr/>
            </a:pPr>
            <a:r>
              <a:rPr lang="en-US" dirty="0" smtClean="0"/>
              <a:t>Concurrent Programming: </a:t>
            </a:r>
            <a:br>
              <a:rPr lang="en-US" dirty="0" smtClean="0"/>
            </a:br>
            <a:r>
              <a:rPr lang="en-US" dirty="0" smtClean="0">
                <a:solidFill>
                  <a:srgbClr val="FFFF00"/>
                </a:solidFill>
              </a:rPr>
              <a:t>Distributed Programming</a:t>
            </a:r>
            <a:endParaRPr lang="en-US" dirty="0">
              <a:solidFill>
                <a:srgbClr val="FFFF00"/>
              </a:solidFill>
            </a:endParaRPr>
          </a:p>
        </p:txBody>
      </p:sp>
      <p:sp>
        <p:nvSpPr>
          <p:cNvPr id="52226" name="TextBox 4"/>
          <p:cNvSpPr txBox="1">
            <a:spLocks noChangeArrowheads="1"/>
          </p:cNvSpPr>
          <p:nvPr/>
        </p:nvSpPr>
        <p:spPr bwMode="auto">
          <a:xfrm>
            <a:off x="304800" y="1524000"/>
            <a:ext cx="6251575" cy="369888"/>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How about ping and pong were </a:t>
            </a:r>
            <a:r>
              <a:rPr lang="en-US">
                <a:solidFill>
                  <a:srgbClr val="FF0000"/>
                </a:solidFill>
                <a:latin typeface="Calibri" pitchFamily="34" charset="0"/>
              </a:rPr>
              <a:t>written  on different computers</a:t>
            </a:r>
            <a:r>
              <a:rPr lang="en-US">
                <a:solidFill>
                  <a:srgbClr val="0070C0"/>
                </a:solidFill>
                <a:latin typeface="Calibri" pitchFamily="34" charset="0"/>
              </a:rPr>
              <a:t>?</a:t>
            </a:r>
          </a:p>
        </p:txBody>
      </p:sp>
      <p:sp>
        <p:nvSpPr>
          <p:cNvPr id="6" name="TextBox 5"/>
          <p:cNvSpPr txBox="1">
            <a:spLocks noChangeArrowheads="1"/>
          </p:cNvSpPr>
          <p:nvPr/>
        </p:nvSpPr>
        <p:spPr bwMode="auto">
          <a:xfrm>
            <a:off x="317500" y="1905000"/>
            <a:ext cx="8674100" cy="1477963"/>
          </a:xfrm>
          <a:prstGeom prst="rect">
            <a:avLst/>
          </a:prstGeom>
          <a:noFill/>
          <a:ln w="9525">
            <a:noFill/>
            <a:miter lim="800000"/>
            <a:headEnd/>
            <a:tailEnd/>
          </a:ln>
        </p:spPr>
        <p:txBody>
          <a:bodyPr>
            <a:spAutoFit/>
          </a:bodyPr>
          <a:lstStyle/>
          <a:p>
            <a:r>
              <a:rPr lang="en-US">
                <a:latin typeface="Calibri" pitchFamily="34" charset="0"/>
              </a:rPr>
              <a:t>Security Issue:</a:t>
            </a:r>
          </a:p>
          <a:p>
            <a:pPr>
              <a:buFont typeface="Wingdings" pitchFamily="2" charset="2"/>
              <a:buChar char="q"/>
            </a:pPr>
            <a:r>
              <a:rPr lang="en-US">
                <a:latin typeface="Calibri" pitchFamily="34" charset="0"/>
              </a:rPr>
              <a:t> </a:t>
            </a:r>
            <a:r>
              <a:rPr lang="en-US" i="1">
                <a:solidFill>
                  <a:srgbClr val="0070C0"/>
                </a:solidFill>
                <a:latin typeface="Calibri" pitchFamily="34" charset="0"/>
              </a:rPr>
              <a:t>Magic cookie</a:t>
            </a:r>
            <a:r>
              <a:rPr lang="en-US">
                <a:solidFill>
                  <a:srgbClr val="0070C0"/>
                </a:solidFill>
                <a:latin typeface="Calibri" pitchFamily="34" charset="0"/>
              </a:rPr>
              <a:t>.</a:t>
            </a:r>
          </a:p>
          <a:p>
            <a:pPr>
              <a:buFont typeface="Wingdings" pitchFamily="2" charset="2"/>
              <a:buChar char="q"/>
            </a:pPr>
            <a:r>
              <a:rPr lang="en-US">
                <a:latin typeface="Calibri" pitchFamily="34" charset="0"/>
              </a:rPr>
              <a:t> </a:t>
            </a:r>
            <a:r>
              <a:rPr lang="en-US">
                <a:solidFill>
                  <a:srgbClr val="0070C0"/>
                </a:solidFill>
                <a:latin typeface="Calibri" pitchFamily="34" charset="0"/>
              </a:rPr>
              <a:t>Having a file </a:t>
            </a:r>
            <a:r>
              <a:rPr lang="en-US">
                <a:solidFill>
                  <a:srgbClr val="0070C0"/>
                </a:solidFill>
                <a:latin typeface="Courier New" pitchFamily="49" charset="0"/>
                <a:cs typeface="Courier New" pitchFamily="49" charset="0"/>
              </a:rPr>
              <a:t>.erlang.cookie</a:t>
            </a:r>
            <a:r>
              <a:rPr lang="en-US">
                <a:solidFill>
                  <a:srgbClr val="0070C0"/>
                </a:solidFill>
                <a:latin typeface="Calibri" pitchFamily="34" charset="0"/>
              </a:rPr>
              <a:t> in the home directory of all the communicating machines.</a:t>
            </a:r>
          </a:p>
          <a:p>
            <a:pPr>
              <a:buFont typeface="Wingdings" pitchFamily="2" charset="2"/>
              <a:buChar char="q"/>
            </a:pPr>
            <a:r>
              <a:rPr lang="en-US">
                <a:latin typeface="Calibri" pitchFamily="34" charset="0"/>
              </a:rPr>
              <a:t> </a:t>
            </a:r>
            <a:r>
              <a:rPr lang="en-US">
                <a:solidFill>
                  <a:srgbClr val="0070C0"/>
                </a:solidFill>
                <a:latin typeface="Calibri" pitchFamily="34" charset="0"/>
              </a:rPr>
              <a:t>On Windows, directory pointed to by $HOME (env. variable) – might need to set it.</a:t>
            </a:r>
          </a:p>
        </p:txBody>
      </p:sp>
      <p:pic>
        <p:nvPicPr>
          <p:cNvPr id="10242" name="Picture 2"/>
          <p:cNvPicPr>
            <a:picLocks noChangeAspect="1" noChangeArrowheads="1"/>
          </p:cNvPicPr>
          <p:nvPr/>
        </p:nvPicPr>
        <p:blipFill>
          <a:blip r:embed="rId3"/>
          <a:srcRect/>
          <a:stretch>
            <a:fillRect/>
          </a:stretch>
        </p:blipFill>
        <p:spPr bwMode="auto">
          <a:xfrm>
            <a:off x="466725" y="3419475"/>
            <a:ext cx="2657475" cy="1000125"/>
          </a:xfrm>
          <a:prstGeom prst="rect">
            <a:avLst/>
          </a:prstGeom>
          <a:noFill/>
          <a:ln w="9525">
            <a:noFill/>
            <a:miter lim="800000"/>
            <a:headEnd/>
            <a:tailEnd/>
          </a:ln>
        </p:spPr>
      </p:pic>
      <p:sp>
        <p:nvSpPr>
          <p:cNvPr id="8" name="Rectangle 7"/>
          <p:cNvSpPr/>
          <p:nvPr/>
        </p:nvSpPr>
        <p:spPr>
          <a:xfrm>
            <a:off x="469900" y="4140200"/>
            <a:ext cx="2882900" cy="215900"/>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9" name="Rectangular Callout 8"/>
          <p:cNvSpPr/>
          <p:nvPr/>
        </p:nvSpPr>
        <p:spPr>
          <a:xfrm>
            <a:off x="4038600" y="3581400"/>
            <a:ext cx="2273300" cy="698500"/>
          </a:xfrm>
          <a:prstGeom prst="wedgeRectCallout">
            <a:avLst>
              <a:gd name="adj1" fmla="val -79726"/>
              <a:gd name="adj2" fmla="val 34114"/>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latin typeface="+mj-lt"/>
                <a:cs typeface="Courier New" pitchFamily="49" charset="0"/>
              </a:rPr>
              <a:t>Only owner can access it. This is a requirement.</a:t>
            </a:r>
            <a:endParaRPr lang="en-US" sz="1400" dirty="0">
              <a:solidFill>
                <a:schemeClr val="tx1"/>
              </a:solidFill>
              <a:latin typeface="+mj-lt"/>
              <a:cs typeface="Courier New" pitchFamily="49" charset="0"/>
            </a:endParaRPr>
          </a:p>
        </p:txBody>
      </p:sp>
      <p:sp>
        <p:nvSpPr>
          <p:cNvPr id="10" name="TextBox 9"/>
          <p:cNvSpPr txBox="1">
            <a:spLocks noChangeArrowheads="1"/>
          </p:cNvSpPr>
          <p:nvPr/>
        </p:nvSpPr>
        <p:spPr bwMode="auto">
          <a:xfrm>
            <a:off x="304800" y="4429125"/>
            <a:ext cx="6678613" cy="369888"/>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Any Erlang system which needs to communicate should have a </a:t>
            </a:r>
            <a:r>
              <a:rPr lang="en-US">
                <a:solidFill>
                  <a:srgbClr val="FF0000"/>
                </a:solidFill>
                <a:latin typeface="Calibri" pitchFamily="34" charset="0"/>
              </a:rPr>
              <a:t>name</a:t>
            </a:r>
            <a:r>
              <a:rPr lang="en-US">
                <a:solidFill>
                  <a:srgbClr val="0070C0"/>
                </a:solidFill>
                <a:latin typeface="Calibri" pitchFamily="34" charset="0"/>
              </a:rPr>
              <a:t>.</a:t>
            </a:r>
          </a:p>
        </p:txBody>
      </p:sp>
      <p:pic>
        <p:nvPicPr>
          <p:cNvPr id="10243" name="Picture 3"/>
          <p:cNvPicPr>
            <a:picLocks noChangeAspect="1" noChangeArrowheads="1"/>
          </p:cNvPicPr>
          <p:nvPr/>
        </p:nvPicPr>
        <p:blipFill>
          <a:blip r:embed="rId4"/>
          <a:srcRect/>
          <a:stretch>
            <a:fillRect/>
          </a:stretch>
        </p:blipFill>
        <p:spPr bwMode="auto">
          <a:xfrm>
            <a:off x="3095625" y="4735513"/>
            <a:ext cx="1857375" cy="266700"/>
          </a:xfrm>
          <a:prstGeom prst="rect">
            <a:avLst/>
          </a:prstGeom>
          <a:noFill/>
          <a:ln w="9525">
            <a:noFill/>
            <a:miter lim="800000"/>
            <a:headEnd/>
            <a:tailEnd/>
          </a:ln>
        </p:spPr>
      </p:pic>
      <p:sp>
        <p:nvSpPr>
          <p:cNvPr id="12" name="TextBox 11"/>
          <p:cNvSpPr txBox="1">
            <a:spLocks noChangeArrowheads="1"/>
          </p:cNvSpPr>
          <p:nvPr/>
        </p:nvSpPr>
        <p:spPr bwMode="auto">
          <a:xfrm>
            <a:off x="304800" y="5172075"/>
            <a:ext cx="8674100" cy="923925"/>
          </a:xfrm>
          <a:prstGeom prst="rect">
            <a:avLst/>
          </a:prstGeom>
          <a:noFill/>
          <a:ln w="9525">
            <a:noFill/>
            <a:miter lim="800000"/>
            <a:headEnd/>
            <a:tailEnd/>
          </a:ln>
        </p:spPr>
        <p:txBody>
          <a:bodyPr>
            <a:spAutoFit/>
          </a:bodyPr>
          <a:lstStyle/>
          <a:p>
            <a:r>
              <a:rPr lang="en-US">
                <a:latin typeface="Calibri" pitchFamily="34" charset="0"/>
              </a:rPr>
              <a:t>Erlang System:</a:t>
            </a:r>
          </a:p>
          <a:p>
            <a:pPr>
              <a:buFont typeface="Wingdings" pitchFamily="2" charset="2"/>
              <a:buChar char="q"/>
            </a:pPr>
            <a:r>
              <a:rPr lang="en-US">
                <a:latin typeface="Calibri" pitchFamily="34" charset="0"/>
              </a:rPr>
              <a:t> </a:t>
            </a:r>
            <a:r>
              <a:rPr lang="en-US">
                <a:solidFill>
                  <a:srgbClr val="0070C0"/>
                </a:solidFill>
                <a:latin typeface="Calibri" pitchFamily="34" charset="0"/>
              </a:rPr>
              <a:t>There can be multiple Erlang systems on the </a:t>
            </a:r>
            <a:r>
              <a:rPr lang="en-US">
                <a:solidFill>
                  <a:srgbClr val="FF0000"/>
                </a:solidFill>
                <a:latin typeface="Calibri" pitchFamily="34" charset="0"/>
              </a:rPr>
              <a:t>same computer</a:t>
            </a:r>
            <a:r>
              <a:rPr lang="en-US">
                <a:solidFill>
                  <a:srgbClr val="0070C0"/>
                </a:solidFill>
                <a:latin typeface="Calibri" pitchFamily="34" charset="0"/>
              </a:rPr>
              <a:t> but with </a:t>
            </a:r>
            <a:r>
              <a:rPr lang="en-US">
                <a:solidFill>
                  <a:srgbClr val="FF0000"/>
                </a:solidFill>
                <a:latin typeface="Calibri" pitchFamily="34" charset="0"/>
              </a:rPr>
              <a:t>different names</a:t>
            </a:r>
            <a:r>
              <a:rPr lang="en-US">
                <a:solidFill>
                  <a:srgbClr val="0070C0"/>
                </a:solidFill>
                <a:latin typeface="Calibri" pitchFamily="34" charset="0"/>
              </a:rPr>
              <a:t>.</a:t>
            </a:r>
          </a:p>
          <a:p>
            <a:pPr>
              <a:buFont typeface="Wingdings" pitchFamily="2" charset="2"/>
              <a:buChar char="q"/>
            </a:pPr>
            <a:r>
              <a:rPr lang="en-US">
                <a:latin typeface="Calibri" pitchFamily="34" charset="0"/>
              </a:rPr>
              <a:t> </a:t>
            </a:r>
            <a:r>
              <a:rPr lang="en-US">
                <a:solidFill>
                  <a:srgbClr val="0070C0"/>
                </a:solidFill>
                <a:latin typeface="Calibri" pitchFamily="34" charset="0"/>
              </a:rPr>
              <a:t>Each Erlang system running on a computer is called an </a:t>
            </a:r>
            <a:r>
              <a:rPr lang="en-US">
                <a:solidFill>
                  <a:srgbClr val="FF0000"/>
                </a:solidFill>
                <a:latin typeface="Calibri" pitchFamily="34" charset="0"/>
              </a:rPr>
              <a:t>Erlang node</a:t>
            </a:r>
            <a:r>
              <a:rPr lang="en-US">
                <a:solidFill>
                  <a:srgbClr val="0070C0"/>
                </a:solidFill>
                <a:latin typeface="Calibri" pitchFamily="34" charset="0"/>
              </a:rPr>
              <a:t>.</a:t>
            </a:r>
          </a:p>
        </p:txBody>
      </p:sp>
      <p:sp>
        <p:nvSpPr>
          <p:cNvPr id="11" name="Rectangular Callout 10"/>
          <p:cNvSpPr/>
          <p:nvPr/>
        </p:nvSpPr>
        <p:spPr>
          <a:xfrm>
            <a:off x="5651500" y="4711700"/>
            <a:ext cx="2273300" cy="698500"/>
          </a:xfrm>
          <a:prstGeom prst="wedgeRectCallout">
            <a:avLst>
              <a:gd name="adj1" fmla="val -76679"/>
              <a:gd name="adj2" fmla="val -21409"/>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latin typeface="+mj-lt"/>
                <a:cs typeface="Courier New" pitchFamily="49" charset="0"/>
              </a:rPr>
              <a:t>A node called “</a:t>
            </a:r>
            <a:r>
              <a:rPr lang="en-US" sz="1600" dirty="0" err="1">
                <a:solidFill>
                  <a:schemeClr val="tx1"/>
                </a:solidFill>
                <a:latin typeface="+mj-lt"/>
                <a:cs typeface="Courier New" pitchFamily="49" charset="0"/>
              </a:rPr>
              <a:t>my_name</a:t>
            </a:r>
            <a:r>
              <a:rPr lang="en-US" sz="1600" dirty="0">
                <a:solidFill>
                  <a:schemeClr val="tx1"/>
                </a:solidFill>
                <a:latin typeface="+mj-lt"/>
                <a:cs typeface="Courier New" pitchFamily="49" charset="0"/>
              </a:rPr>
              <a:t>” is created.</a:t>
            </a:r>
            <a:endParaRPr lang="en-US" sz="1400" dirty="0">
              <a:solidFill>
                <a:schemeClr val="tx1"/>
              </a:solidFill>
              <a:latin typeface="+mj-lt"/>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par>
                          <p:cTn id="15" fill="hold">
                            <p:stCondLst>
                              <p:cond delay="0"/>
                            </p:stCondLst>
                            <p:childTnLst>
                              <p:par>
                                <p:cTn id="16" presetID="3" presetClass="entr" presetSubtype="1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4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par>
                          <p:cTn id="25" fill="hold">
                            <p:stCondLst>
                              <p:cond delay="0"/>
                            </p:stCondLst>
                            <p:childTnLst>
                              <p:par>
                                <p:cTn id="26" presetID="3" presetClass="entr" presetSubtype="1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linds(horizontal)">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9" grpId="0" animBg="1"/>
      <p:bldP spid="10" grpId="0"/>
      <p:bldP spid="12" grpId="0"/>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fontAlgn="auto">
              <a:spcAft>
                <a:spcPts val="0"/>
              </a:spcAft>
              <a:defRPr/>
            </a:pPr>
            <a:r>
              <a:rPr lang="en-US" dirty="0" smtClean="0"/>
              <a:t>Overview</a:t>
            </a:r>
            <a:endParaRPr lang="en-US" dirty="0"/>
          </a:p>
        </p:txBody>
      </p:sp>
      <p:sp>
        <p:nvSpPr>
          <p:cNvPr id="4" name="TextBox 3"/>
          <p:cNvSpPr txBox="1"/>
          <p:nvPr/>
        </p:nvSpPr>
        <p:spPr>
          <a:xfrm>
            <a:off x="925513" y="1851025"/>
            <a:ext cx="4318000" cy="461963"/>
          </a:xfrm>
          <a:prstGeom prst="rect">
            <a:avLst/>
          </a:prstGeom>
          <a:noFill/>
        </p:spPr>
        <p:txBody>
          <a:bodyPr wrap="none">
            <a:spAutoFit/>
          </a:bodyPr>
          <a:lstStyle/>
          <a:p>
            <a:pPr fontAlgn="auto">
              <a:spcBef>
                <a:spcPts val="0"/>
              </a:spcBef>
              <a:spcAft>
                <a:spcPts val="0"/>
              </a:spcAft>
              <a:defRPr/>
            </a:pPr>
            <a:r>
              <a:rPr lang="en-US" sz="2400" b="1" dirty="0">
                <a:solidFill>
                  <a:schemeClr val="accent1">
                    <a:lumMod val="75000"/>
                  </a:schemeClr>
                </a:solidFill>
                <a:latin typeface="Arial" pitchFamily="34" charset="0"/>
                <a:cs typeface="Arial" pitchFamily="34" charset="0"/>
              </a:rPr>
              <a:t>Background and Motivation </a:t>
            </a:r>
            <a:endParaRPr lang="en-US" sz="2400" b="1" dirty="0">
              <a:solidFill>
                <a:schemeClr val="accent1">
                  <a:lumMod val="75000"/>
                </a:schemeClr>
              </a:solidFill>
              <a:latin typeface="Arial" pitchFamily="34" charset="0"/>
              <a:cs typeface="Arial" pitchFamily="34" charset="0"/>
            </a:endParaRPr>
          </a:p>
        </p:txBody>
      </p:sp>
      <p:sp>
        <p:nvSpPr>
          <p:cNvPr id="5" name="TextBox 4"/>
          <p:cNvSpPr txBox="1"/>
          <p:nvPr/>
        </p:nvSpPr>
        <p:spPr>
          <a:xfrm>
            <a:off x="963613" y="3562350"/>
            <a:ext cx="2886075" cy="461963"/>
          </a:xfrm>
          <a:prstGeom prst="rect">
            <a:avLst/>
          </a:prstGeom>
          <a:noFill/>
        </p:spPr>
        <p:txBody>
          <a:bodyPr wrap="none">
            <a:spAutoFit/>
          </a:bodyPr>
          <a:lstStyle/>
          <a:p>
            <a:pPr fontAlgn="auto">
              <a:spcBef>
                <a:spcPts val="0"/>
              </a:spcBef>
              <a:spcAft>
                <a:spcPts val="0"/>
              </a:spcAft>
              <a:defRPr/>
            </a:pPr>
            <a:r>
              <a:rPr lang="en-US" sz="2400" b="1" dirty="0">
                <a:solidFill>
                  <a:schemeClr val="accent1">
                    <a:lumMod val="75000"/>
                  </a:schemeClr>
                </a:solidFill>
                <a:latin typeface="Arial" pitchFamily="34" charset="0"/>
                <a:cs typeface="Arial" pitchFamily="34" charset="0"/>
              </a:rPr>
              <a:t>Concurrent </a:t>
            </a:r>
            <a:r>
              <a:rPr lang="en-US" sz="2400" b="1" dirty="0" err="1">
                <a:solidFill>
                  <a:schemeClr val="accent1">
                    <a:lumMod val="75000"/>
                  </a:schemeClr>
                </a:solidFill>
                <a:latin typeface="Arial" pitchFamily="34" charset="0"/>
                <a:cs typeface="Arial" pitchFamily="34" charset="0"/>
              </a:rPr>
              <a:t>Erlang</a:t>
            </a:r>
            <a:endParaRPr lang="en-US" sz="2400" b="1" dirty="0">
              <a:solidFill>
                <a:schemeClr val="accent1">
                  <a:lumMod val="75000"/>
                </a:schemeClr>
              </a:solidFill>
              <a:latin typeface="Arial" pitchFamily="34" charset="0"/>
              <a:cs typeface="Arial" pitchFamily="34" charset="0"/>
            </a:endParaRPr>
          </a:p>
        </p:txBody>
      </p:sp>
      <p:cxnSp>
        <p:nvCxnSpPr>
          <p:cNvPr id="6" name="Straight Connector 5"/>
          <p:cNvCxnSpPr/>
          <p:nvPr/>
        </p:nvCxnSpPr>
        <p:spPr>
          <a:xfrm>
            <a:off x="990600" y="2362200"/>
            <a:ext cx="4038600" cy="1588"/>
          </a:xfrm>
          <a:prstGeom prst="line">
            <a:avLst/>
          </a:prstGeom>
        </p:spPr>
        <p:style>
          <a:lnRef idx="3">
            <a:schemeClr val="accent1"/>
          </a:lnRef>
          <a:fillRef idx="0">
            <a:schemeClr val="accent1"/>
          </a:fillRef>
          <a:effectRef idx="2">
            <a:schemeClr val="accent1"/>
          </a:effectRef>
          <a:fontRef idx="minor">
            <a:schemeClr val="tx1"/>
          </a:fontRef>
        </p:style>
      </p:cxnSp>
      <p:cxnSp>
        <p:nvCxnSpPr>
          <p:cNvPr id="7" name="Straight Connector 6"/>
          <p:cNvCxnSpPr/>
          <p:nvPr/>
        </p:nvCxnSpPr>
        <p:spPr>
          <a:xfrm>
            <a:off x="1001713" y="4037013"/>
            <a:ext cx="40386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8" name="TextBox 7"/>
          <p:cNvSpPr txBox="1"/>
          <p:nvPr/>
        </p:nvSpPr>
        <p:spPr>
          <a:xfrm>
            <a:off x="981075" y="4479925"/>
            <a:ext cx="2941638" cy="461963"/>
          </a:xfrm>
          <a:prstGeom prst="rect">
            <a:avLst/>
          </a:prstGeom>
          <a:noFill/>
        </p:spPr>
        <p:txBody>
          <a:bodyPr wrap="none">
            <a:spAutoFit/>
          </a:bodyPr>
          <a:lstStyle/>
          <a:p>
            <a:pPr fontAlgn="auto">
              <a:spcBef>
                <a:spcPts val="0"/>
              </a:spcBef>
              <a:spcAft>
                <a:spcPts val="0"/>
              </a:spcAft>
              <a:defRPr/>
            </a:pPr>
            <a:r>
              <a:rPr lang="en-US" sz="2400" b="1" dirty="0">
                <a:solidFill>
                  <a:schemeClr val="accent1">
                    <a:lumMod val="75000"/>
                  </a:schemeClr>
                </a:solidFill>
                <a:latin typeface="Arial" pitchFamily="34" charset="0"/>
                <a:cs typeface="Arial" pitchFamily="34" charset="0"/>
              </a:rPr>
              <a:t>Some Applications</a:t>
            </a:r>
          </a:p>
        </p:txBody>
      </p:sp>
      <p:cxnSp>
        <p:nvCxnSpPr>
          <p:cNvPr id="9" name="Straight Connector 8"/>
          <p:cNvCxnSpPr/>
          <p:nvPr/>
        </p:nvCxnSpPr>
        <p:spPr>
          <a:xfrm>
            <a:off x="1019175" y="4964113"/>
            <a:ext cx="40386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10" name="TextBox 9"/>
          <p:cNvSpPr txBox="1"/>
          <p:nvPr/>
        </p:nvSpPr>
        <p:spPr>
          <a:xfrm>
            <a:off x="925513" y="2663825"/>
            <a:ext cx="2781300" cy="461963"/>
          </a:xfrm>
          <a:prstGeom prst="rect">
            <a:avLst/>
          </a:prstGeom>
          <a:noFill/>
        </p:spPr>
        <p:txBody>
          <a:bodyPr wrap="none">
            <a:spAutoFit/>
          </a:bodyPr>
          <a:lstStyle/>
          <a:p>
            <a:pPr fontAlgn="auto">
              <a:spcBef>
                <a:spcPts val="0"/>
              </a:spcBef>
              <a:spcAft>
                <a:spcPts val="0"/>
              </a:spcAft>
              <a:defRPr/>
            </a:pPr>
            <a:r>
              <a:rPr lang="en-US" sz="2400" b="1" dirty="0">
                <a:solidFill>
                  <a:schemeClr val="accent1">
                    <a:lumMod val="75000"/>
                  </a:schemeClr>
                </a:solidFill>
                <a:latin typeface="Arial" pitchFamily="34" charset="0"/>
                <a:cs typeface="Arial" pitchFamily="34" charset="0"/>
              </a:rPr>
              <a:t>Sequential </a:t>
            </a:r>
            <a:r>
              <a:rPr lang="en-US" sz="2400" b="1" dirty="0" err="1">
                <a:solidFill>
                  <a:schemeClr val="accent1">
                    <a:lumMod val="75000"/>
                  </a:schemeClr>
                </a:solidFill>
                <a:latin typeface="Arial" pitchFamily="34" charset="0"/>
                <a:cs typeface="Arial" pitchFamily="34" charset="0"/>
              </a:rPr>
              <a:t>Erlang</a:t>
            </a:r>
            <a:endParaRPr lang="en-US" sz="2400" b="1" dirty="0">
              <a:solidFill>
                <a:schemeClr val="accent1">
                  <a:lumMod val="75000"/>
                </a:schemeClr>
              </a:solidFill>
              <a:latin typeface="Arial" pitchFamily="34" charset="0"/>
              <a:cs typeface="Arial" pitchFamily="34" charset="0"/>
            </a:endParaRPr>
          </a:p>
        </p:txBody>
      </p:sp>
      <p:cxnSp>
        <p:nvCxnSpPr>
          <p:cNvPr id="11" name="Straight Connector 10"/>
          <p:cNvCxnSpPr/>
          <p:nvPr/>
        </p:nvCxnSpPr>
        <p:spPr>
          <a:xfrm>
            <a:off x="990600" y="3175000"/>
            <a:ext cx="4038600" cy="1588"/>
          </a:xfrm>
          <a:prstGeom prst="line">
            <a:avLst/>
          </a:prstGeom>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rtlCol="0">
            <a:normAutofit fontScale="90000"/>
          </a:bodyPr>
          <a:lstStyle/>
          <a:p>
            <a:pPr fontAlgn="auto">
              <a:spcAft>
                <a:spcPts val="0"/>
              </a:spcAft>
              <a:defRPr/>
            </a:pPr>
            <a:r>
              <a:rPr lang="en-US" dirty="0" smtClean="0"/>
              <a:t>Concurrent Programming: </a:t>
            </a:r>
            <a:br>
              <a:rPr lang="en-US" dirty="0" smtClean="0"/>
            </a:br>
            <a:r>
              <a:rPr lang="en-US" dirty="0" smtClean="0">
                <a:solidFill>
                  <a:srgbClr val="FFFF00"/>
                </a:solidFill>
              </a:rPr>
              <a:t>Distributed Ping-Pong</a:t>
            </a:r>
            <a:endParaRPr lang="en-US" dirty="0">
              <a:solidFill>
                <a:srgbClr val="FFFF00"/>
              </a:solidFill>
            </a:endParaRPr>
          </a:p>
        </p:txBody>
      </p:sp>
      <p:pic>
        <p:nvPicPr>
          <p:cNvPr id="53250" name="Picture 2"/>
          <p:cNvPicPr>
            <a:picLocks noChangeAspect="1" noChangeArrowheads="1"/>
          </p:cNvPicPr>
          <p:nvPr/>
        </p:nvPicPr>
        <p:blipFill>
          <a:blip r:embed="rId3"/>
          <a:srcRect/>
          <a:stretch>
            <a:fillRect/>
          </a:stretch>
        </p:blipFill>
        <p:spPr bwMode="auto">
          <a:xfrm>
            <a:off x="47625" y="1257300"/>
            <a:ext cx="4676775" cy="2913063"/>
          </a:xfrm>
          <a:prstGeom prst="rect">
            <a:avLst/>
          </a:prstGeom>
          <a:noFill/>
          <a:ln w="9525">
            <a:noFill/>
            <a:miter lim="800000"/>
            <a:headEnd/>
            <a:tailEnd/>
          </a:ln>
        </p:spPr>
      </p:pic>
      <p:pic>
        <p:nvPicPr>
          <p:cNvPr id="53251" name="Picture 3"/>
          <p:cNvPicPr>
            <a:picLocks noChangeAspect="1" noChangeArrowheads="1"/>
          </p:cNvPicPr>
          <p:nvPr/>
        </p:nvPicPr>
        <p:blipFill>
          <a:blip r:embed="rId4"/>
          <a:srcRect/>
          <a:stretch>
            <a:fillRect/>
          </a:stretch>
        </p:blipFill>
        <p:spPr bwMode="auto">
          <a:xfrm>
            <a:off x="4749800" y="1284288"/>
            <a:ext cx="4343400" cy="2914650"/>
          </a:xfrm>
          <a:prstGeom prst="rect">
            <a:avLst/>
          </a:prstGeom>
          <a:noFill/>
          <a:ln w="9525">
            <a:noFill/>
            <a:miter lim="800000"/>
            <a:headEnd/>
            <a:tailEnd/>
          </a:ln>
        </p:spPr>
      </p:pic>
      <p:sp>
        <p:nvSpPr>
          <p:cNvPr id="53252" name="TextBox 6"/>
          <p:cNvSpPr txBox="1">
            <a:spLocks noChangeArrowheads="1"/>
          </p:cNvSpPr>
          <p:nvPr/>
        </p:nvSpPr>
        <p:spPr bwMode="auto">
          <a:xfrm>
            <a:off x="101600" y="4370388"/>
            <a:ext cx="4017963" cy="369887"/>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Let’s assume two computers </a:t>
            </a:r>
            <a:r>
              <a:rPr lang="en-US">
                <a:solidFill>
                  <a:srgbClr val="FF0000"/>
                </a:solidFill>
                <a:latin typeface="Calibri" pitchFamily="34" charset="0"/>
              </a:rPr>
              <a:t>foo</a:t>
            </a:r>
            <a:r>
              <a:rPr lang="en-US">
                <a:solidFill>
                  <a:srgbClr val="0070C0"/>
                </a:solidFill>
                <a:latin typeface="Calibri" pitchFamily="34" charset="0"/>
              </a:rPr>
              <a:t> and </a:t>
            </a:r>
            <a:r>
              <a:rPr lang="en-US">
                <a:solidFill>
                  <a:srgbClr val="FF0000"/>
                </a:solidFill>
                <a:latin typeface="Calibri" pitchFamily="34" charset="0"/>
              </a:rPr>
              <a:t>bar</a:t>
            </a:r>
            <a:r>
              <a:rPr lang="en-US">
                <a:solidFill>
                  <a:srgbClr val="0070C0"/>
                </a:solidFill>
                <a:latin typeface="Calibri" pitchFamily="34" charset="0"/>
              </a:rPr>
              <a:t>.</a:t>
            </a:r>
          </a:p>
        </p:txBody>
      </p:sp>
      <p:pic>
        <p:nvPicPr>
          <p:cNvPr id="53253" name="Picture 4"/>
          <p:cNvPicPr>
            <a:picLocks noChangeAspect="1" noChangeArrowheads="1"/>
          </p:cNvPicPr>
          <p:nvPr/>
        </p:nvPicPr>
        <p:blipFill>
          <a:blip r:embed="rId5"/>
          <a:srcRect/>
          <a:stretch>
            <a:fillRect/>
          </a:stretch>
        </p:blipFill>
        <p:spPr bwMode="auto">
          <a:xfrm>
            <a:off x="152400" y="4859338"/>
            <a:ext cx="4572000" cy="931862"/>
          </a:xfrm>
          <a:prstGeom prst="rect">
            <a:avLst/>
          </a:prstGeom>
          <a:noFill/>
          <a:ln w="9525">
            <a:noFill/>
            <a:miter lim="800000"/>
            <a:headEnd/>
            <a:tailEnd/>
          </a:ln>
        </p:spPr>
      </p:pic>
      <p:pic>
        <p:nvPicPr>
          <p:cNvPr id="53254" name="Picture 5"/>
          <p:cNvPicPr>
            <a:picLocks noChangeAspect="1" noChangeArrowheads="1"/>
          </p:cNvPicPr>
          <p:nvPr/>
        </p:nvPicPr>
        <p:blipFill>
          <a:blip r:embed="rId6"/>
          <a:srcRect/>
          <a:stretch>
            <a:fillRect/>
          </a:stretch>
        </p:blipFill>
        <p:spPr bwMode="auto">
          <a:xfrm>
            <a:off x="4829175" y="4940300"/>
            <a:ext cx="4238625" cy="830263"/>
          </a:xfrm>
          <a:prstGeom prst="rect">
            <a:avLst/>
          </a:prstGeom>
          <a:noFill/>
          <a:ln w="9525">
            <a:noFill/>
            <a:miter lim="800000"/>
            <a:headEnd/>
            <a:tailEnd/>
          </a:ln>
        </p:spPr>
      </p:pic>
      <p:pic>
        <p:nvPicPr>
          <p:cNvPr id="53255" name="Picture 6"/>
          <p:cNvPicPr>
            <a:picLocks noChangeAspect="1" noChangeArrowheads="1"/>
          </p:cNvPicPr>
          <p:nvPr/>
        </p:nvPicPr>
        <p:blipFill>
          <a:blip r:embed="rId7"/>
          <a:srcRect/>
          <a:stretch>
            <a:fillRect/>
          </a:stretch>
        </p:blipFill>
        <p:spPr bwMode="auto">
          <a:xfrm>
            <a:off x="4848225" y="6010275"/>
            <a:ext cx="3419475" cy="438150"/>
          </a:xfrm>
          <a:prstGeom prst="rect">
            <a:avLst/>
          </a:prstGeom>
          <a:noFill/>
          <a:ln w="9525">
            <a:noFill/>
            <a:miter lim="800000"/>
            <a:headEnd/>
            <a:tailEnd/>
          </a:ln>
        </p:spPr>
      </p:pic>
      <p:pic>
        <p:nvPicPr>
          <p:cNvPr id="53256" name="Picture 7"/>
          <p:cNvPicPr>
            <a:picLocks noChangeAspect="1" noChangeArrowheads="1"/>
          </p:cNvPicPr>
          <p:nvPr/>
        </p:nvPicPr>
        <p:blipFill>
          <a:blip r:embed="rId8"/>
          <a:srcRect/>
          <a:stretch>
            <a:fillRect/>
          </a:stretch>
        </p:blipFill>
        <p:spPr bwMode="auto">
          <a:xfrm>
            <a:off x="862013" y="5830888"/>
            <a:ext cx="3252787" cy="9509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rtlCol="0">
            <a:normAutofit fontScale="90000"/>
          </a:bodyPr>
          <a:lstStyle/>
          <a:p>
            <a:pPr fontAlgn="auto">
              <a:spcAft>
                <a:spcPts val="0"/>
              </a:spcAft>
              <a:defRPr/>
            </a:pPr>
            <a:r>
              <a:rPr lang="en-US" dirty="0" smtClean="0"/>
              <a:t>Concurrent Programming: </a:t>
            </a:r>
            <a:br>
              <a:rPr lang="en-US" dirty="0" smtClean="0"/>
            </a:br>
            <a:r>
              <a:rPr lang="en-US" dirty="0" smtClean="0">
                <a:solidFill>
                  <a:srgbClr val="FFFF00"/>
                </a:solidFill>
              </a:rPr>
              <a:t>Distributed Ping-Pong</a:t>
            </a:r>
            <a:endParaRPr lang="en-US" dirty="0">
              <a:solidFill>
                <a:srgbClr val="FFFF00"/>
              </a:solidFill>
            </a:endParaRPr>
          </a:p>
        </p:txBody>
      </p:sp>
      <p:pic>
        <p:nvPicPr>
          <p:cNvPr id="54274" name="Picture 2"/>
          <p:cNvPicPr>
            <a:picLocks noChangeAspect="1" noChangeArrowheads="1"/>
          </p:cNvPicPr>
          <p:nvPr/>
        </p:nvPicPr>
        <p:blipFill>
          <a:blip r:embed="rId3"/>
          <a:srcRect/>
          <a:stretch>
            <a:fillRect/>
          </a:stretch>
        </p:blipFill>
        <p:spPr bwMode="auto">
          <a:xfrm>
            <a:off x="228600" y="2133600"/>
            <a:ext cx="4229100" cy="695325"/>
          </a:xfrm>
          <a:prstGeom prst="rect">
            <a:avLst/>
          </a:prstGeom>
          <a:noFill/>
          <a:ln w="9525">
            <a:noFill/>
            <a:miter lim="800000"/>
            <a:headEnd/>
            <a:tailEnd/>
          </a:ln>
        </p:spPr>
      </p:pic>
      <p:sp>
        <p:nvSpPr>
          <p:cNvPr id="6" name="TextBox 5"/>
          <p:cNvSpPr txBox="1">
            <a:spLocks noChangeArrowheads="1"/>
          </p:cNvSpPr>
          <p:nvPr/>
        </p:nvSpPr>
        <p:spPr bwMode="auto">
          <a:xfrm>
            <a:off x="174625" y="3048000"/>
            <a:ext cx="8740775" cy="1477963"/>
          </a:xfrm>
          <a:prstGeom prst="rect">
            <a:avLst/>
          </a:prstGeom>
          <a:noFill/>
          <a:ln w="9525">
            <a:noFill/>
            <a:miter lim="800000"/>
            <a:headEnd/>
            <a:tailEnd/>
          </a:ln>
        </p:spPr>
        <p:txBody>
          <a:bodyPr>
            <a:spAutoFit/>
          </a:bodyPr>
          <a:lstStyle/>
          <a:p>
            <a:r>
              <a:rPr lang="en-US">
                <a:solidFill>
                  <a:srgbClr val="0070C0"/>
                </a:solidFill>
                <a:latin typeface="Calibri" pitchFamily="34" charset="0"/>
              </a:rPr>
              <a:t>Erlang PIDs contain information about where the process  executes , i.e. matter if the node is same or different.</a:t>
            </a:r>
          </a:p>
          <a:p>
            <a:endParaRPr lang="en-US">
              <a:solidFill>
                <a:srgbClr val="0070C0"/>
              </a:solidFill>
              <a:latin typeface="Calibri" pitchFamily="34" charset="0"/>
            </a:endParaRPr>
          </a:p>
          <a:p>
            <a:r>
              <a:rPr lang="en-US">
                <a:solidFill>
                  <a:srgbClr val="0070C0"/>
                </a:solidFill>
                <a:latin typeface="Calibri" pitchFamily="34" charset="0"/>
              </a:rPr>
              <a:t>However, for registered process (in a different node) we need </a:t>
            </a:r>
            <a:r>
              <a:rPr lang="en-US">
                <a:solidFill>
                  <a:srgbClr val="0070C0"/>
                </a:solidFill>
                <a:latin typeface="Courier New" pitchFamily="49" charset="0"/>
                <a:cs typeface="Courier New" pitchFamily="49" charset="0"/>
              </a:rPr>
              <a:t>{registered_name, node_name}</a:t>
            </a:r>
            <a:r>
              <a:rPr lang="en-US">
                <a:solidFill>
                  <a:srgbClr val="0070C0"/>
                </a:solidFill>
                <a:latin typeface="Calibri" pitchFamily="34" charset="0"/>
              </a:rPr>
              <a:t>.</a:t>
            </a:r>
          </a:p>
        </p:txBody>
      </p:sp>
      <p:pic>
        <p:nvPicPr>
          <p:cNvPr id="1026" name="Picture 2"/>
          <p:cNvPicPr>
            <a:picLocks noChangeAspect="1" noChangeArrowheads="1"/>
          </p:cNvPicPr>
          <p:nvPr/>
        </p:nvPicPr>
        <p:blipFill>
          <a:blip r:embed="rId4"/>
          <a:srcRect/>
          <a:stretch>
            <a:fillRect/>
          </a:stretch>
        </p:blipFill>
        <p:spPr bwMode="auto">
          <a:xfrm>
            <a:off x="2495550" y="4467225"/>
            <a:ext cx="3448050" cy="257175"/>
          </a:xfrm>
          <a:prstGeom prst="rect">
            <a:avLst/>
          </a:prstGeom>
          <a:noFill/>
          <a:ln w="9525">
            <a:noFill/>
            <a:miter lim="800000"/>
            <a:headEnd/>
            <a:tailEnd/>
          </a:ln>
        </p:spPr>
      </p:pic>
      <p:sp>
        <p:nvSpPr>
          <p:cNvPr id="54277" name="TextBox 6"/>
          <p:cNvSpPr txBox="1">
            <a:spLocks noChangeArrowheads="1"/>
          </p:cNvSpPr>
          <p:nvPr/>
        </p:nvSpPr>
        <p:spPr bwMode="auto">
          <a:xfrm>
            <a:off x="228600" y="1524000"/>
            <a:ext cx="2333625" cy="369888"/>
          </a:xfrm>
          <a:prstGeom prst="rect">
            <a:avLst/>
          </a:prstGeom>
          <a:noFill/>
          <a:ln w="9525">
            <a:noFill/>
            <a:miter lim="800000"/>
            <a:headEnd/>
            <a:tailEnd/>
          </a:ln>
        </p:spPr>
        <p:txBody>
          <a:bodyPr wrap="none">
            <a:spAutoFit/>
          </a:bodyPr>
          <a:lstStyle/>
          <a:p>
            <a:r>
              <a:rPr lang="en-US">
                <a:solidFill>
                  <a:srgbClr val="FF0000"/>
                </a:solidFill>
                <a:latin typeface="Calibri" pitchFamily="34" charset="0"/>
              </a:rPr>
              <a:t>PID vs registered name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smtClean="0"/>
              <a:t>Some More </a:t>
            </a:r>
            <a:r>
              <a:rPr lang="en-US" dirty="0" smtClean="0"/>
              <a:t>Message Passing Examples</a:t>
            </a:r>
            <a:endParaRPr lang="en-US" dirty="0"/>
          </a:p>
        </p:txBody>
      </p:sp>
      <p:grpSp>
        <p:nvGrpSpPr>
          <p:cNvPr id="55298" name="Group 3"/>
          <p:cNvGrpSpPr>
            <a:grpSpLocks/>
          </p:cNvGrpSpPr>
          <p:nvPr/>
        </p:nvGrpSpPr>
        <p:grpSpPr bwMode="auto">
          <a:xfrm>
            <a:off x="533400" y="2286000"/>
            <a:ext cx="533400" cy="2438400"/>
            <a:chOff x="2057400" y="4501488"/>
            <a:chExt cx="533400" cy="1371600"/>
          </a:xfrm>
        </p:grpSpPr>
        <p:sp>
          <p:nvSpPr>
            <p:cNvPr id="5" name="Oval 4"/>
            <p:cNvSpPr/>
            <p:nvPr/>
          </p:nvSpPr>
          <p:spPr>
            <a:xfrm>
              <a:off x="2057400" y="4501488"/>
              <a:ext cx="533400" cy="1371600"/>
            </a:xfrm>
            <a:prstGeom prst="ellips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Freeform 5"/>
            <p:cNvSpPr/>
            <p:nvPr/>
          </p:nvSpPr>
          <p:spPr>
            <a:xfrm>
              <a:off x="2286000" y="4654186"/>
              <a:ext cx="98425" cy="1036736"/>
            </a:xfrm>
            <a:custGeom>
              <a:avLst/>
              <a:gdLst>
                <a:gd name="connsiteX0" fmla="*/ 40944 w 97809"/>
                <a:gd name="connsiteY0" fmla="*/ 0 h 1037230"/>
                <a:gd name="connsiteX1" fmla="*/ 13648 w 97809"/>
                <a:gd name="connsiteY1" fmla="*/ 245660 h 1037230"/>
                <a:gd name="connsiteX2" fmla="*/ 13648 w 97809"/>
                <a:gd name="connsiteY2" fmla="*/ 245660 h 1037230"/>
                <a:gd name="connsiteX3" fmla="*/ 95535 w 97809"/>
                <a:gd name="connsiteY3" fmla="*/ 436728 h 1037230"/>
                <a:gd name="connsiteX4" fmla="*/ 1 w 97809"/>
                <a:gd name="connsiteY4" fmla="*/ 627797 h 1037230"/>
                <a:gd name="connsiteX5" fmla="*/ 95535 w 97809"/>
                <a:gd name="connsiteY5" fmla="*/ 818865 h 1037230"/>
                <a:gd name="connsiteX6" fmla="*/ 13648 w 97809"/>
                <a:gd name="connsiteY6" fmla="*/ 1009934 h 1037230"/>
                <a:gd name="connsiteX7" fmla="*/ 13648 w 97809"/>
                <a:gd name="connsiteY7" fmla="*/ 982639 h 103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809" h="1037230">
                  <a:moveTo>
                    <a:pt x="40944" y="0"/>
                  </a:moveTo>
                  <a:lnTo>
                    <a:pt x="13648" y="245660"/>
                  </a:lnTo>
                  <a:lnTo>
                    <a:pt x="13648" y="245660"/>
                  </a:lnTo>
                  <a:cubicBezTo>
                    <a:pt x="27296" y="277504"/>
                    <a:pt x="97809" y="373039"/>
                    <a:pt x="95535" y="436728"/>
                  </a:cubicBezTo>
                  <a:cubicBezTo>
                    <a:pt x="93261" y="500417"/>
                    <a:pt x="1" y="564108"/>
                    <a:pt x="1" y="627797"/>
                  </a:cubicBezTo>
                  <a:cubicBezTo>
                    <a:pt x="1" y="691486"/>
                    <a:pt x="93261" y="755176"/>
                    <a:pt x="95535" y="818865"/>
                  </a:cubicBezTo>
                  <a:cubicBezTo>
                    <a:pt x="97809" y="882554"/>
                    <a:pt x="27296" y="982638"/>
                    <a:pt x="13648" y="1009934"/>
                  </a:cubicBezTo>
                  <a:cubicBezTo>
                    <a:pt x="0" y="1037230"/>
                    <a:pt x="6824" y="1009934"/>
                    <a:pt x="13648" y="982639"/>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grpSp>
      <p:grpSp>
        <p:nvGrpSpPr>
          <p:cNvPr id="55299" name="Group 6"/>
          <p:cNvGrpSpPr>
            <a:grpSpLocks/>
          </p:cNvGrpSpPr>
          <p:nvPr/>
        </p:nvGrpSpPr>
        <p:grpSpPr bwMode="auto">
          <a:xfrm>
            <a:off x="2841625" y="2311400"/>
            <a:ext cx="533400" cy="2438400"/>
            <a:chOff x="2057400" y="4501488"/>
            <a:chExt cx="533400" cy="1371600"/>
          </a:xfrm>
        </p:grpSpPr>
        <p:sp>
          <p:nvSpPr>
            <p:cNvPr id="8" name="Oval 7"/>
            <p:cNvSpPr/>
            <p:nvPr/>
          </p:nvSpPr>
          <p:spPr>
            <a:xfrm>
              <a:off x="2057400" y="4501488"/>
              <a:ext cx="533400" cy="1371600"/>
            </a:xfrm>
            <a:prstGeom prst="ellips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Freeform 8"/>
            <p:cNvSpPr/>
            <p:nvPr/>
          </p:nvSpPr>
          <p:spPr>
            <a:xfrm>
              <a:off x="2286000" y="4654186"/>
              <a:ext cx="98425" cy="1036736"/>
            </a:xfrm>
            <a:custGeom>
              <a:avLst/>
              <a:gdLst>
                <a:gd name="connsiteX0" fmla="*/ 40944 w 97809"/>
                <a:gd name="connsiteY0" fmla="*/ 0 h 1037230"/>
                <a:gd name="connsiteX1" fmla="*/ 13648 w 97809"/>
                <a:gd name="connsiteY1" fmla="*/ 245660 h 1037230"/>
                <a:gd name="connsiteX2" fmla="*/ 13648 w 97809"/>
                <a:gd name="connsiteY2" fmla="*/ 245660 h 1037230"/>
                <a:gd name="connsiteX3" fmla="*/ 95535 w 97809"/>
                <a:gd name="connsiteY3" fmla="*/ 436728 h 1037230"/>
                <a:gd name="connsiteX4" fmla="*/ 1 w 97809"/>
                <a:gd name="connsiteY4" fmla="*/ 627797 h 1037230"/>
                <a:gd name="connsiteX5" fmla="*/ 95535 w 97809"/>
                <a:gd name="connsiteY5" fmla="*/ 818865 h 1037230"/>
                <a:gd name="connsiteX6" fmla="*/ 13648 w 97809"/>
                <a:gd name="connsiteY6" fmla="*/ 1009934 h 1037230"/>
                <a:gd name="connsiteX7" fmla="*/ 13648 w 97809"/>
                <a:gd name="connsiteY7" fmla="*/ 982639 h 103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809" h="1037230">
                  <a:moveTo>
                    <a:pt x="40944" y="0"/>
                  </a:moveTo>
                  <a:lnTo>
                    <a:pt x="13648" y="245660"/>
                  </a:lnTo>
                  <a:lnTo>
                    <a:pt x="13648" y="245660"/>
                  </a:lnTo>
                  <a:cubicBezTo>
                    <a:pt x="27296" y="277504"/>
                    <a:pt x="97809" y="373039"/>
                    <a:pt x="95535" y="436728"/>
                  </a:cubicBezTo>
                  <a:cubicBezTo>
                    <a:pt x="93261" y="500417"/>
                    <a:pt x="1" y="564108"/>
                    <a:pt x="1" y="627797"/>
                  </a:cubicBezTo>
                  <a:cubicBezTo>
                    <a:pt x="1" y="691486"/>
                    <a:pt x="93261" y="755176"/>
                    <a:pt x="95535" y="818865"/>
                  </a:cubicBezTo>
                  <a:cubicBezTo>
                    <a:pt x="97809" y="882554"/>
                    <a:pt x="27296" y="982638"/>
                    <a:pt x="13648" y="1009934"/>
                  </a:cubicBezTo>
                  <a:cubicBezTo>
                    <a:pt x="0" y="1037230"/>
                    <a:pt x="6824" y="1009934"/>
                    <a:pt x="13648" y="982639"/>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grpSp>
      <p:grpSp>
        <p:nvGrpSpPr>
          <p:cNvPr id="55300" name="Group 12"/>
          <p:cNvGrpSpPr>
            <a:grpSpLocks/>
          </p:cNvGrpSpPr>
          <p:nvPr/>
        </p:nvGrpSpPr>
        <p:grpSpPr bwMode="auto">
          <a:xfrm>
            <a:off x="1835150" y="3328988"/>
            <a:ext cx="106363" cy="382587"/>
            <a:chOff x="7772400" y="17983200"/>
            <a:chExt cx="228600" cy="914400"/>
          </a:xfrm>
        </p:grpSpPr>
        <p:sp>
          <p:nvSpPr>
            <p:cNvPr id="55340" name="Rectangle 10"/>
            <p:cNvSpPr>
              <a:spLocks noChangeArrowheads="1"/>
            </p:cNvSpPr>
            <p:nvPr/>
          </p:nvSpPr>
          <p:spPr bwMode="auto">
            <a:xfrm>
              <a:off x="7772400" y="17983200"/>
              <a:ext cx="228600" cy="914400"/>
            </a:xfrm>
            <a:prstGeom prst="rect">
              <a:avLst/>
            </a:prstGeom>
            <a:noFill/>
            <a:ln w="25400" algn="ctr">
              <a:solidFill>
                <a:schemeClr val="tx1"/>
              </a:solidFill>
              <a:round/>
              <a:headEnd/>
              <a:tailEnd/>
            </a:ln>
          </p:spPr>
          <p:txBody>
            <a:bodyPr/>
            <a:lstStyle/>
            <a:p>
              <a:pPr eaLnBrk="0" hangingPunct="0"/>
              <a:endParaRPr lang="en-US" sz="4000" b="1">
                <a:latin typeface="Times New Roman" pitchFamily="18" charset="0"/>
              </a:endParaRPr>
            </a:p>
          </p:txBody>
        </p:sp>
        <p:cxnSp>
          <p:nvCxnSpPr>
            <p:cNvPr id="55341" name="Straight Connector 11"/>
            <p:cNvCxnSpPr>
              <a:cxnSpLocks noChangeShapeType="1"/>
            </p:cNvCxnSpPr>
            <p:nvPr/>
          </p:nvCxnSpPr>
          <p:spPr bwMode="auto">
            <a:xfrm>
              <a:off x="7772400" y="18211800"/>
              <a:ext cx="228600" cy="1588"/>
            </a:xfrm>
            <a:prstGeom prst="line">
              <a:avLst/>
            </a:prstGeom>
            <a:noFill/>
            <a:ln w="25400" algn="ctr">
              <a:solidFill>
                <a:schemeClr val="tx1"/>
              </a:solidFill>
              <a:round/>
              <a:headEnd/>
              <a:tailEnd/>
            </a:ln>
          </p:spPr>
        </p:cxnSp>
        <p:cxnSp>
          <p:nvCxnSpPr>
            <p:cNvPr id="55342" name="Straight Connector 12"/>
            <p:cNvCxnSpPr>
              <a:cxnSpLocks noChangeShapeType="1"/>
            </p:cNvCxnSpPr>
            <p:nvPr/>
          </p:nvCxnSpPr>
          <p:spPr bwMode="auto">
            <a:xfrm>
              <a:off x="7772400" y="18440400"/>
              <a:ext cx="228600" cy="1588"/>
            </a:xfrm>
            <a:prstGeom prst="line">
              <a:avLst/>
            </a:prstGeom>
            <a:noFill/>
            <a:ln w="25400" algn="ctr">
              <a:solidFill>
                <a:schemeClr val="tx1"/>
              </a:solidFill>
              <a:round/>
              <a:headEnd/>
              <a:tailEnd/>
            </a:ln>
          </p:spPr>
        </p:cxnSp>
        <p:cxnSp>
          <p:nvCxnSpPr>
            <p:cNvPr id="55343" name="Straight Connector 13"/>
            <p:cNvCxnSpPr>
              <a:cxnSpLocks noChangeShapeType="1"/>
            </p:cNvCxnSpPr>
            <p:nvPr/>
          </p:nvCxnSpPr>
          <p:spPr bwMode="auto">
            <a:xfrm>
              <a:off x="7772400" y="18683514"/>
              <a:ext cx="228600" cy="1588"/>
            </a:xfrm>
            <a:prstGeom prst="line">
              <a:avLst/>
            </a:prstGeom>
            <a:noFill/>
            <a:ln w="25400" algn="ctr">
              <a:solidFill>
                <a:schemeClr val="tx1"/>
              </a:solidFill>
              <a:round/>
              <a:headEnd/>
              <a:tailEnd/>
            </a:ln>
          </p:spPr>
        </p:cxnSp>
      </p:grpSp>
      <p:grpSp>
        <p:nvGrpSpPr>
          <p:cNvPr id="55301" name="Group 17"/>
          <p:cNvGrpSpPr>
            <a:grpSpLocks/>
          </p:cNvGrpSpPr>
          <p:nvPr/>
        </p:nvGrpSpPr>
        <p:grpSpPr bwMode="auto">
          <a:xfrm>
            <a:off x="1976438" y="3328988"/>
            <a:ext cx="106362" cy="382587"/>
            <a:chOff x="7772400" y="17983200"/>
            <a:chExt cx="228600" cy="914400"/>
          </a:xfrm>
        </p:grpSpPr>
        <p:sp>
          <p:nvSpPr>
            <p:cNvPr id="55336" name="Rectangle 15"/>
            <p:cNvSpPr>
              <a:spLocks noChangeArrowheads="1"/>
            </p:cNvSpPr>
            <p:nvPr/>
          </p:nvSpPr>
          <p:spPr bwMode="auto">
            <a:xfrm>
              <a:off x="7772400" y="17983200"/>
              <a:ext cx="228600" cy="914400"/>
            </a:xfrm>
            <a:prstGeom prst="rect">
              <a:avLst/>
            </a:prstGeom>
            <a:noFill/>
            <a:ln w="25400" algn="ctr">
              <a:solidFill>
                <a:schemeClr val="tx1"/>
              </a:solidFill>
              <a:round/>
              <a:headEnd/>
              <a:tailEnd/>
            </a:ln>
          </p:spPr>
          <p:txBody>
            <a:bodyPr/>
            <a:lstStyle/>
            <a:p>
              <a:pPr eaLnBrk="0" hangingPunct="0"/>
              <a:endParaRPr lang="en-US" sz="4000" b="1">
                <a:latin typeface="Times New Roman" pitchFamily="18" charset="0"/>
              </a:endParaRPr>
            </a:p>
          </p:txBody>
        </p:sp>
        <p:cxnSp>
          <p:nvCxnSpPr>
            <p:cNvPr id="55337" name="Straight Connector 16"/>
            <p:cNvCxnSpPr>
              <a:cxnSpLocks noChangeShapeType="1"/>
            </p:cNvCxnSpPr>
            <p:nvPr/>
          </p:nvCxnSpPr>
          <p:spPr bwMode="auto">
            <a:xfrm>
              <a:off x="7772400" y="18211800"/>
              <a:ext cx="228600" cy="1588"/>
            </a:xfrm>
            <a:prstGeom prst="line">
              <a:avLst/>
            </a:prstGeom>
            <a:noFill/>
            <a:ln w="25400" algn="ctr">
              <a:solidFill>
                <a:schemeClr val="tx1"/>
              </a:solidFill>
              <a:round/>
              <a:headEnd/>
              <a:tailEnd/>
            </a:ln>
          </p:spPr>
        </p:cxnSp>
        <p:cxnSp>
          <p:nvCxnSpPr>
            <p:cNvPr id="55338" name="Straight Connector 17"/>
            <p:cNvCxnSpPr>
              <a:cxnSpLocks noChangeShapeType="1"/>
            </p:cNvCxnSpPr>
            <p:nvPr/>
          </p:nvCxnSpPr>
          <p:spPr bwMode="auto">
            <a:xfrm>
              <a:off x="7772400" y="18440400"/>
              <a:ext cx="228600" cy="1588"/>
            </a:xfrm>
            <a:prstGeom prst="line">
              <a:avLst/>
            </a:prstGeom>
            <a:noFill/>
            <a:ln w="25400" algn="ctr">
              <a:solidFill>
                <a:schemeClr val="tx1"/>
              </a:solidFill>
              <a:round/>
              <a:headEnd/>
              <a:tailEnd/>
            </a:ln>
          </p:spPr>
        </p:cxnSp>
        <p:cxnSp>
          <p:nvCxnSpPr>
            <p:cNvPr id="55339" name="Straight Connector 18"/>
            <p:cNvCxnSpPr>
              <a:cxnSpLocks noChangeShapeType="1"/>
            </p:cNvCxnSpPr>
            <p:nvPr/>
          </p:nvCxnSpPr>
          <p:spPr bwMode="auto">
            <a:xfrm>
              <a:off x="7772400" y="18683514"/>
              <a:ext cx="228600" cy="1588"/>
            </a:xfrm>
            <a:prstGeom prst="line">
              <a:avLst/>
            </a:prstGeom>
            <a:noFill/>
            <a:ln w="25400" algn="ctr">
              <a:solidFill>
                <a:schemeClr val="tx1"/>
              </a:solidFill>
              <a:round/>
              <a:headEnd/>
              <a:tailEnd/>
            </a:ln>
          </p:spPr>
        </p:cxnSp>
      </p:grpSp>
      <p:sp>
        <p:nvSpPr>
          <p:cNvPr id="21" name="Curved Left Arrow 20"/>
          <p:cNvSpPr/>
          <p:nvPr/>
        </p:nvSpPr>
        <p:spPr>
          <a:xfrm rot="16200000">
            <a:off x="1220787" y="2484438"/>
            <a:ext cx="441325" cy="990600"/>
          </a:xfrm>
          <a:prstGeom prst="curvedLeftArrow">
            <a:avLst>
              <a:gd name="adj1" fmla="val 26466"/>
              <a:gd name="adj2" fmla="val 26466"/>
              <a:gd name="adj3" fmla="val 32002"/>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solidFill>
                <a:schemeClr val="tx1"/>
              </a:solidFill>
            </a:endParaRPr>
          </a:p>
        </p:txBody>
      </p:sp>
      <p:sp>
        <p:nvSpPr>
          <p:cNvPr id="22" name="Curved Left Arrow 21"/>
          <p:cNvSpPr/>
          <p:nvPr/>
        </p:nvSpPr>
        <p:spPr>
          <a:xfrm rot="16200000">
            <a:off x="2268537" y="2497138"/>
            <a:ext cx="441325" cy="990600"/>
          </a:xfrm>
          <a:prstGeom prst="curvedLeftArrow">
            <a:avLst>
              <a:gd name="adj1" fmla="val 26466"/>
              <a:gd name="adj2" fmla="val 26466"/>
              <a:gd name="adj3" fmla="val 32002"/>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en-US">
              <a:solidFill>
                <a:schemeClr val="tx1"/>
              </a:solidFill>
            </a:endParaRPr>
          </a:p>
        </p:txBody>
      </p:sp>
      <p:sp>
        <p:nvSpPr>
          <p:cNvPr id="23" name="Double Bracket 22"/>
          <p:cNvSpPr/>
          <p:nvPr/>
        </p:nvSpPr>
        <p:spPr>
          <a:xfrm>
            <a:off x="1727200" y="3251200"/>
            <a:ext cx="457200" cy="533400"/>
          </a:xfrm>
          <a:prstGeom prst="bracketPair">
            <a:avLst/>
          </a:prstGeom>
        </p:spPr>
        <p:style>
          <a:lnRef idx="3">
            <a:schemeClr val="accent2"/>
          </a:lnRef>
          <a:fillRef idx="0">
            <a:schemeClr val="accent2"/>
          </a:fillRef>
          <a:effectRef idx="2">
            <a:schemeClr val="accent2"/>
          </a:effectRef>
          <a:fontRef idx="minor">
            <a:schemeClr val="tx1"/>
          </a:fontRef>
        </p:style>
        <p:txBody>
          <a:bodyPr anchor="ctr"/>
          <a:lstStyle/>
          <a:p>
            <a:pPr algn="ctr" fontAlgn="auto">
              <a:spcBef>
                <a:spcPts val="0"/>
              </a:spcBef>
              <a:spcAft>
                <a:spcPts val="0"/>
              </a:spcAft>
              <a:defRPr/>
            </a:pPr>
            <a:endParaRPr lang="en-US"/>
          </a:p>
        </p:txBody>
      </p:sp>
      <p:sp>
        <p:nvSpPr>
          <p:cNvPr id="55305" name="TextBox 23"/>
          <p:cNvSpPr txBox="1">
            <a:spLocks noChangeArrowheads="1"/>
          </p:cNvSpPr>
          <p:nvPr/>
        </p:nvSpPr>
        <p:spPr bwMode="auto">
          <a:xfrm>
            <a:off x="304800" y="4787900"/>
            <a:ext cx="1038225" cy="369888"/>
          </a:xfrm>
          <a:prstGeom prst="rect">
            <a:avLst/>
          </a:prstGeom>
          <a:noFill/>
          <a:ln w="9525">
            <a:noFill/>
            <a:miter lim="800000"/>
            <a:headEnd/>
            <a:tailEnd/>
          </a:ln>
        </p:spPr>
        <p:txBody>
          <a:bodyPr wrap="none">
            <a:spAutoFit/>
          </a:bodyPr>
          <a:lstStyle/>
          <a:p>
            <a:r>
              <a:rPr lang="en-US">
                <a:latin typeface="Calibri" pitchFamily="34" charset="0"/>
              </a:rPr>
              <a:t>Producer</a:t>
            </a:r>
          </a:p>
        </p:txBody>
      </p:sp>
      <p:sp>
        <p:nvSpPr>
          <p:cNvPr id="55306" name="TextBox 24"/>
          <p:cNvSpPr txBox="1">
            <a:spLocks noChangeArrowheads="1"/>
          </p:cNvSpPr>
          <p:nvPr/>
        </p:nvSpPr>
        <p:spPr bwMode="auto">
          <a:xfrm>
            <a:off x="2568575" y="4800600"/>
            <a:ext cx="1143000" cy="369888"/>
          </a:xfrm>
          <a:prstGeom prst="rect">
            <a:avLst/>
          </a:prstGeom>
          <a:noFill/>
          <a:ln w="9525">
            <a:noFill/>
            <a:miter lim="800000"/>
            <a:headEnd/>
            <a:tailEnd/>
          </a:ln>
        </p:spPr>
        <p:txBody>
          <a:bodyPr wrap="none">
            <a:spAutoFit/>
          </a:bodyPr>
          <a:lstStyle/>
          <a:p>
            <a:r>
              <a:rPr lang="en-US">
                <a:latin typeface="Calibri" pitchFamily="34" charset="0"/>
              </a:rPr>
              <a:t>Consumer</a:t>
            </a:r>
          </a:p>
        </p:txBody>
      </p:sp>
      <p:sp>
        <p:nvSpPr>
          <p:cNvPr id="55307" name="TextBox 25"/>
          <p:cNvSpPr txBox="1">
            <a:spLocks noChangeArrowheads="1"/>
          </p:cNvSpPr>
          <p:nvPr/>
        </p:nvSpPr>
        <p:spPr bwMode="auto">
          <a:xfrm>
            <a:off x="792163" y="1612900"/>
            <a:ext cx="2297112" cy="646113"/>
          </a:xfrm>
          <a:prstGeom prst="rect">
            <a:avLst/>
          </a:prstGeom>
          <a:noFill/>
          <a:ln w="9525">
            <a:noFill/>
            <a:miter lim="800000"/>
            <a:headEnd/>
            <a:tailEnd/>
          </a:ln>
        </p:spPr>
        <p:txBody>
          <a:bodyPr wrap="none">
            <a:spAutoFit/>
          </a:bodyPr>
          <a:lstStyle/>
          <a:p>
            <a:pPr algn="ctr"/>
            <a:r>
              <a:rPr lang="en-US">
                <a:latin typeface="Calibri" pitchFamily="34" charset="0"/>
              </a:rPr>
              <a:t>Traditional shared </a:t>
            </a:r>
          </a:p>
          <a:p>
            <a:pPr algn="ctr"/>
            <a:r>
              <a:rPr lang="en-US">
                <a:latin typeface="Calibri" pitchFamily="34" charset="0"/>
              </a:rPr>
              <a:t>memory programming</a:t>
            </a:r>
          </a:p>
        </p:txBody>
      </p:sp>
      <p:sp>
        <p:nvSpPr>
          <p:cNvPr id="27" name="TextBox 26"/>
          <p:cNvSpPr txBox="1">
            <a:spLocks noChangeArrowheads="1"/>
          </p:cNvSpPr>
          <p:nvPr/>
        </p:nvSpPr>
        <p:spPr bwMode="auto">
          <a:xfrm>
            <a:off x="152400" y="5297488"/>
            <a:ext cx="4227513" cy="646112"/>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However, no locking is necessary in Erlang, </a:t>
            </a:r>
          </a:p>
          <a:p>
            <a:r>
              <a:rPr lang="en-US">
                <a:solidFill>
                  <a:srgbClr val="0070C0"/>
                </a:solidFill>
                <a:latin typeface="Calibri" pitchFamily="34" charset="0"/>
              </a:rPr>
              <a:t>as nothing is shared!</a:t>
            </a:r>
          </a:p>
        </p:txBody>
      </p:sp>
      <p:grpSp>
        <p:nvGrpSpPr>
          <p:cNvPr id="52" name="Group 51"/>
          <p:cNvGrpSpPr>
            <a:grpSpLocks/>
          </p:cNvGrpSpPr>
          <p:nvPr/>
        </p:nvGrpSpPr>
        <p:grpSpPr bwMode="auto">
          <a:xfrm>
            <a:off x="5180013" y="1270000"/>
            <a:ext cx="3240087" cy="4368800"/>
            <a:chOff x="5180526" y="1269642"/>
            <a:chExt cx="3239037" cy="4369158"/>
          </a:xfrm>
        </p:grpSpPr>
        <p:grpSp>
          <p:nvGrpSpPr>
            <p:cNvPr id="55310" name="Group 27"/>
            <p:cNvGrpSpPr>
              <a:grpSpLocks/>
            </p:cNvGrpSpPr>
            <p:nvPr/>
          </p:nvGrpSpPr>
          <p:grpSpPr bwMode="auto">
            <a:xfrm>
              <a:off x="5257800" y="3924837"/>
              <a:ext cx="533400" cy="1371600"/>
              <a:chOff x="2057400" y="4501488"/>
              <a:chExt cx="533400" cy="1371600"/>
            </a:xfrm>
          </p:grpSpPr>
          <p:sp>
            <p:nvSpPr>
              <p:cNvPr id="29" name="Oval 28"/>
              <p:cNvSpPr/>
              <p:nvPr/>
            </p:nvSpPr>
            <p:spPr>
              <a:xfrm>
                <a:off x="2057400" y="4501488"/>
                <a:ext cx="533400" cy="1371600"/>
              </a:xfrm>
              <a:prstGeom prst="ellips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Freeform 29"/>
              <p:cNvSpPr/>
              <p:nvPr/>
            </p:nvSpPr>
            <p:spPr>
              <a:xfrm>
                <a:off x="2286414" y="4653223"/>
                <a:ext cx="98393" cy="1036723"/>
              </a:xfrm>
              <a:custGeom>
                <a:avLst/>
                <a:gdLst>
                  <a:gd name="connsiteX0" fmla="*/ 40944 w 97809"/>
                  <a:gd name="connsiteY0" fmla="*/ 0 h 1037230"/>
                  <a:gd name="connsiteX1" fmla="*/ 13648 w 97809"/>
                  <a:gd name="connsiteY1" fmla="*/ 245660 h 1037230"/>
                  <a:gd name="connsiteX2" fmla="*/ 13648 w 97809"/>
                  <a:gd name="connsiteY2" fmla="*/ 245660 h 1037230"/>
                  <a:gd name="connsiteX3" fmla="*/ 95535 w 97809"/>
                  <a:gd name="connsiteY3" fmla="*/ 436728 h 1037230"/>
                  <a:gd name="connsiteX4" fmla="*/ 1 w 97809"/>
                  <a:gd name="connsiteY4" fmla="*/ 627797 h 1037230"/>
                  <a:gd name="connsiteX5" fmla="*/ 95535 w 97809"/>
                  <a:gd name="connsiteY5" fmla="*/ 818865 h 1037230"/>
                  <a:gd name="connsiteX6" fmla="*/ 13648 w 97809"/>
                  <a:gd name="connsiteY6" fmla="*/ 1009934 h 1037230"/>
                  <a:gd name="connsiteX7" fmla="*/ 13648 w 97809"/>
                  <a:gd name="connsiteY7" fmla="*/ 982639 h 103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809" h="1037230">
                    <a:moveTo>
                      <a:pt x="40944" y="0"/>
                    </a:moveTo>
                    <a:lnTo>
                      <a:pt x="13648" y="245660"/>
                    </a:lnTo>
                    <a:lnTo>
                      <a:pt x="13648" y="245660"/>
                    </a:lnTo>
                    <a:cubicBezTo>
                      <a:pt x="27296" y="277504"/>
                      <a:pt x="97809" y="373039"/>
                      <a:pt x="95535" y="436728"/>
                    </a:cubicBezTo>
                    <a:cubicBezTo>
                      <a:pt x="93261" y="500417"/>
                      <a:pt x="1" y="564108"/>
                      <a:pt x="1" y="627797"/>
                    </a:cubicBezTo>
                    <a:cubicBezTo>
                      <a:pt x="1" y="691486"/>
                      <a:pt x="93261" y="755176"/>
                      <a:pt x="95535" y="818865"/>
                    </a:cubicBezTo>
                    <a:cubicBezTo>
                      <a:pt x="97809" y="882554"/>
                      <a:pt x="27296" y="982638"/>
                      <a:pt x="13648" y="1009934"/>
                    </a:cubicBezTo>
                    <a:cubicBezTo>
                      <a:pt x="0" y="1037230"/>
                      <a:pt x="6824" y="1009934"/>
                      <a:pt x="13648" y="982639"/>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grpSp>
        <p:grpSp>
          <p:nvGrpSpPr>
            <p:cNvPr id="55311" name="Group 30"/>
            <p:cNvGrpSpPr>
              <a:grpSpLocks/>
            </p:cNvGrpSpPr>
            <p:nvPr/>
          </p:nvGrpSpPr>
          <p:grpSpPr bwMode="auto">
            <a:xfrm>
              <a:off x="7671516" y="3962400"/>
              <a:ext cx="533400" cy="1371600"/>
              <a:chOff x="2057400" y="4501488"/>
              <a:chExt cx="533400" cy="1371600"/>
            </a:xfrm>
          </p:grpSpPr>
          <p:sp>
            <p:nvSpPr>
              <p:cNvPr id="32" name="Oval 31"/>
              <p:cNvSpPr/>
              <p:nvPr/>
            </p:nvSpPr>
            <p:spPr>
              <a:xfrm>
                <a:off x="2057400" y="4501488"/>
                <a:ext cx="533400" cy="1371600"/>
              </a:xfrm>
              <a:prstGeom prst="ellips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Freeform 32"/>
              <p:cNvSpPr/>
              <p:nvPr/>
            </p:nvSpPr>
            <p:spPr>
              <a:xfrm>
                <a:off x="2286503" y="4653763"/>
                <a:ext cx="98393" cy="1036723"/>
              </a:xfrm>
              <a:custGeom>
                <a:avLst/>
                <a:gdLst>
                  <a:gd name="connsiteX0" fmla="*/ 40944 w 97809"/>
                  <a:gd name="connsiteY0" fmla="*/ 0 h 1037230"/>
                  <a:gd name="connsiteX1" fmla="*/ 13648 w 97809"/>
                  <a:gd name="connsiteY1" fmla="*/ 245660 h 1037230"/>
                  <a:gd name="connsiteX2" fmla="*/ 13648 w 97809"/>
                  <a:gd name="connsiteY2" fmla="*/ 245660 h 1037230"/>
                  <a:gd name="connsiteX3" fmla="*/ 95535 w 97809"/>
                  <a:gd name="connsiteY3" fmla="*/ 436728 h 1037230"/>
                  <a:gd name="connsiteX4" fmla="*/ 1 w 97809"/>
                  <a:gd name="connsiteY4" fmla="*/ 627797 h 1037230"/>
                  <a:gd name="connsiteX5" fmla="*/ 95535 w 97809"/>
                  <a:gd name="connsiteY5" fmla="*/ 818865 h 1037230"/>
                  <a:gd name="connsiteX6" fmla="*/ 13648 w 97809"/>
                  <a:gd name="connsiteY6" fmla="*/ 1009934 h 1037230"/>
                  <a:gd name="connsiteX7" fmla="*/ 13648 w 97809"/>
                  <a:gd name="connsiteY7" fmla="*/ 982639 h 103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809" h="1037230">
                    <a:moveTo>
                      <a:pt x="40944" y="0"/>
                    </a:moveTo>
                    <a:lnTo>
                      <a:pt x="13648" y="245660"/>
                    </a:lnTo>
                    <a:lnTo>
                      <a:pt x="13648" y="245660"/>
                    </a:lnTo>
                    <a:cubicBezTo>
                      <a:pt x="27296" y="277504"/>
                      <a:pt x="97809" y="373039"/>
                      <a:pt x="95535" y="436728"/>
                    </a:cubicBezTo>
                    <a:cubicBezTo>
                      <a:pt x="93261" y="500417"/>
                      <a:pt x="1" y="564108"/>
                      <a:pt x="1" y="627797"/>
                    </a:cubicBezTo>
                    <a:cubicBezTo>
                      <a:pt x="1" y="691486"/>
                      <a:pt x="93261" y="755176"/>
                      <a:pt x="95535" y="818865"/>
                    </a:cubicBezTo>
                    <a:cubicBezTo>
                      <a:pt x="97809" y="882554"/>
                      <a:pt x="27296" y="982638"/>
                      <a:pt x="13648" y="1009934"/>
                    </a:cubicBezTo>
                    <a:cubicBezTo>
                      <a:pt x="0" y="1037230"/>
                      <a:pt x="6824" y="1009934"/>
                      <a:pt x="13648" y="982639"/>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grpSp>
        <p:grpSp>
          <p:nvGrpSpPr>
            <p:cNvPr id="55312" name="Group 33"/>
            <p:cNvGrpSpPr>
              <a:grpSpLocks/>
            </p:cNvGrpSpPr>
            <p:nvPr/>
          </p:nvGrpSpPr>
          <p:grpSpPr bwMode="auto">
            <a:xfrm>
              <a:off x="6477000" y="1600200"/>
              <a:ext cx="533400" cy="1371600"/>
              <a:chOff x="2057400" y="4501488"/>
              <a:chExt cx="533400" cy="1371600"/>
            </a:xfrm>
          </p:grpSpPr>
          <p:sp>
            <p:nvSpPr>
              <p:cNvPr id="35" name="Oval 34"/>
              <p:cNvSpPr/>
              <p:nvPr/>
            </p:nvSpPr>
            <p:spPr>
              <a:xfrm>
                <a:off x="2057400" y="4501488"/>
                <a:ext cx="533400" cy="1371600"/>
              </a:xfrm>
              <a:prstGeom prst="ellips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Freeform 35"/>
              <p:cNvSpPr/>
              <p:nvPr/>
            </p:nvSpPr>
            <p:spPr>
              <a:xfrm>
                <a:off x="2286019" y="4653569"/>
                <a:ext cx="98393" cy="1036723"/>
              </a:xfrm>
              <a:custGeom>
                <a:avLst/>
                <a:gdLst>
                  <a:gd name="connsiteX0" fmla="*/ 40944 w 97809"/>
                  <a:gd name="connsiteY0" fmla="*/ 0 h 1037230"/>
                  <a:gd name="connsiteX1" fmla="*/ 13648 w 97809"/>
                  <a:gd name="connsiteY1" fmla="*/ 245660 h 1037230"/>
                  <a:gd name="connsiteX2" fmla="*/ 13648 w 97809"/>
                  <a:gd name="connsiteY2" fmla="*/ 245660 h 1037230"/>
                  <a:gd name="connsiteX3" fmla="*/ 95535 w 97809"/>
                  <a:gd name="connsiteY3" fmla="*/ 436728 h 1037230"/>
                  <a:gd name="connsiteX4" fmla="*/ 1 w 97809"/>
                  <a:gd name="connsiteY4" fmla="*/ 627797 h 1037230"/>
                  <a:gd name="connsiteX5" fmla="*/ 95535 w 97809"/>
                  <a:gd name="connsiteY5" fmla="*/ 818865 h 1037230"/>
                  <a:gd name="connsiteX6" fmla="*/ 13648 w 97809"/>
                  <a:gd name="connsiteY6" fmla="*/ 1009934 h 1037230"/>
                  <a:gd name="connsiteX7" fmla="*/ 13648 w 97809"/>
                  <a:gd name="connsiteY7" fmla="*/ 982639 h 103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809" h="1037230">
                    <a:moveTo>
                      <a:pt x="40944" y="0"/>
                    </a:moveTo>
                    <a:lnTo>
                      <a:pt x="13648" y="245660"/>
                    </a:lnTo>
                    <a:lnTo>
                      <a:pt x="13648" y="245660"/>
                    </a:lnTo>
                    <a:cubicBezTo>
                      <a:pt x="27296" y="277504"/>
                      <a:pt x="97809" y="373039"/>
                      <a:pt x="95535" y="436728"/>
                    </a:cubicBezTo>
                    <a:cubicBezTo>
                      <a:pt x="93261" y="500417"/>
                      <a:pt x="1" y="564108"/>
                      <a:pt x="1" y="627797"/>
                    </a:cubicBezTo>
                    <a:cubicBezTo>
                      <a:pt x="1" y="691486"/>
                      <a:pt x="93261" y="755176"/>
                      <a:pt x="95535" y="818865"/>
                    </a:cubicBezTo>
                    <a:cubicBezTo>
                      <a:pt x="97809" y="882554"/>
                      <a:pt x="27296" y="982638"/>
                      <a:pt x="13648" y="1009934"/>
                    </a:cubicBezTo>
                    <a:cubicBezTo>
                      <a:pt x="0" y="1037230"/>
                      <a:pt x="6824" y="1009934"/>
                      <a:pt x="13648" y="982639"/>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grpSp>
        <p:sp>
          <p:nvSpPr>
            <p:cNvPr id="55313" name="TextBox 36"/>
            <p:cNvSpPr txBox="1">
              <a:spLocks noChangeArrowheads="1"/>
            </p:cNvSpPr>
            <p:nvPr/>
          </p:nvSpPr>
          <p:spPr bwMode="auto">
            <a:xfrm>
              <a:off x="6364257" y="1269642"/>
              <a:ext cx="785664" cy="369332"/>
            </a:xfrm>
            <a:prstGeom prst="rect">
              <a:avLst/>
            </a:prstGeom>
            <a:noFill/>
            <a:ln w="9525">
              <a:noFill/>
              <a:miter lim="800000"/>
              <a:headEnd/>
              <a:tailEnd/>
            </a:ln>
          </p:spPr>
          <p:txBody>
            <a:bodyPr wrap="none">
              <a:spAutoFit/>
            </a:bodyPr>
            <a:lstStyle/>
            <a:p>
              <a:r>
                <a:rPr lang="en-US">
                  <a:latin typeface="Calibri" pitchFamily="34" charset="0"/>
                </a:rPr>
                <a:t>Server</a:t>
              </a:r>
            </a:p>
          </p:txBody>
        </p:sp>
        <p:sp>
          <p:nvSpPr>
            <p:cNvPr id="55314" name="TextBox 37"/>
            <p:cNvSpPr txBox="1">
              <a:spLocks noChangeArrowheads="1"/>
            </p:cNvSpPr>
            <p:nvPr/>
          </p:nvSpPr>
          <p:spPr bwMode="auto">
            <a:xfrm>
              <a:off x="5180526" y="5269468"/>
              <a:ext cx="842988" cy="369332"/>
            </a:xfrm>
            <a:prstGeom prst="rect">
              <a:avLst/>
            </a:prstGeom>
            <a:noFill/>
            <a:ln w="9525">
              <a:noFill/>
              <a:miter lim="800000"/>
              <a:headEnd/>
              <a:tailEnd/>
            </a:ln>
          </p:spPr>
          <p:txBody>
            <a:bodyPr wrap="none">
              <a:spAutoFit/>
            </a:bodyPr>
            <a:lstStyle/>
            <a:p>
              <a:r>
                <a:rPr lang="en-US">
                  <a:latin typeface="Calibri" pitchFamily="34" charset="0"/>
                </a:rPr>
                <a:t>Client1</a:t>
              </a:r>
            </a:p>
          </p:txBody>
        </p:sp>
        <p:sp>
          <p:nvSpPr>
            <p:cNvPr id="55315" name="TextBox 38"/>
            <p:cNvSpPr txBox="1">
              <a:spLocks noChangeArrowheads="1"/>
            </p:cNvSpPr>
            <p:nvPr/>
          </p:nvSpPr>
          <p:spPr bwMode="auto">
            <a:xfrm>
              <a:off x="7576575" y="5269468"/>
              <a:ext cx="842988" cy="369332"/>
            </a:xfrm>
            <a:prstGeom prst="rect">
              <a:avLst/>
            </a:prstGeom>
            <a:noFill/>
            <a:ln w="9525">
              <a:noFill/>
              <a:miter lim="800000"/>
              <a:headEnd/>
              <a:tailEnd/>
            </a:ln>
          </p:spPr>
          <p:txBody>
            <a:bodyPr wrap="none">
              <a:spAutoFit/>
            </a:bodyPr>
            <a:lstStyle/>
            <a:p>
              <a:r>
                <a:rPr lang="en-US">
                  <a:latin typeface="Calibri" pitchFamily="34" charset="0"/>
                </a:rPr>
                <a:t>Client2</a:t>
              </a:r>
            </a:p>
          </p:txBody>
        </p:sp>
        <p:cxnSp>
          <p:nvCxnSpPr>
            <p:cNvPr id="41" name="Shape 40"/>
            <p:cNvCxnSpPr>
              <a:stCxn id="0" idx="0"/>
              <a:endCxn id="0" idx="2"/>
            </p:cNvCxnSpPr>
            <p:nvPr/>
          </p:nvCxnSpPr>
          <p:spPr>
            <a:xfrm rot="5400000" flipH="1" flipV="1">
              <a:off x="5181780" y="2628847"/>
              <a:ext cx="1638434" cy="952191"/>
            </a:xfrm>
            <a:prstGeom prst="curvedConnector2">
              <a:avLst/>
            </a:prstGeom>
            <a:ln>
              <a:tailEnd type="arrow"/>
            </a:ln>
          </p:spPr>
          <p:style>
            <a:lnRef idx="1">
              <a:schemeClr val="dk1"/>
            </a:lnRef>
            <a:fillRef idx="0">
              <a:schemeClr val="dk1"/>
            </a:fillRef>
            <a:effectRef idx="0">
              <a:schemeClr val="dk1"/>
            </a:effectRef>
            <a:fontRef idx="minor">
              <a:schemeClr val="tx1"/>
            </a:fontRef>
          </p:style>
        </p:cxnSp>
        <p:cxnSp>
          <p:nvCxnSpPr>
            <p:cNvPr id="43" name="Shape 42"/>
            <p:cNvCxnSpPr>
              <a:stCxn id="0" idx="0"/>
              <a:endCxn id="35" idx="6"/>
            </p:cNvCxnSpPr>
            <p:nvPr/>
          </p:nvCxnSpPr>
          <p:spPr>
            <a:xfrm rot="16200000" flipV="1">
              <a:off x="6636245" y="2659800"/>
              <a:ext cx="1676537" cy="928387"/>
            </a:xfrm>
            <a:prstGeom prst="curvedConnector2">
              <a:avLst/>
            </a:prstGeom>
            <a:ln>
              <a:tailEnd type="arrow"/>
            </a:ln>
          </p:spPr>
          <p:style>
            <a:lnRef idx="1">
              <a:schemeClr val="dk1"/>
            </a:lnRef>
            <a:fillRef idx="0">
              <a:schemeClr val="dk1"/>
            </a:fillRef>
            <a:effectRef idx="0">
              <a:schemeClr val="dk1"/>
            </a:effectRef>
            <a:fontRef idx="minor">
              <a:schemeClr val="tx1"/>
            </a:fontRef>
          </p:style>
        </p:cxnSp>
        <p:cxnSp>
          <p:nvCxnSpPr>
            <p:cNvPr id="45" name="Shape 44"/>
            <p:cNvCxnSpPr>
              <a:stCxn id="35" idx="4"/>
              <a:endCxn id="29" idx="6"/>
            </p:cNvCxnSpPr>
            <p:nvPr/>
          </p:nvCxnSpPr>
          <p:spPr>
            <a:xfrm rot="5400000">
              <a:off x="5448393" y="3314703"/>
              <a:ext cx="1638434" cy="952191"/>
            </a:xfrm>
            <a:prstGeom prst="curvedConnector2">
              <a:avLst/>
            </a:prstGeom>
            <a:ln>
              <a:tailEnd type="arrow"/>
            </a:ln>
          </p:spPr>
          <p:style>
            <a:lnRef idx="1">
              <a:schemeClr val="dk1"/>
            </a:lnRef>
            <a:fillRef idx="0">
              <a:schemeClr val="dk1"/>
            </a:fillRef>
            <a:effectRef idx="0">
              <a:schemeClr val="dk1"/>
            </a:effectRef>
            <a:fontRef idx="minor">
              <a:schemeClr val="tx1"/>
            </a:fontRef>
          </p:style>
        </p:cxnSp>
        <p:cxnSp>
          <p:nvCxnSpPr>
            <p:cNvPr id="47" name="Shape 46"/>
            <p:cNvCxnSpPr>
              <a:stCxn id="35" idx="4"/>
              <a:endCxn id="32" idx="2"/>
            </p:cNvCxnSpPr>
            <p:nvPr/>
          </p:nvCxnSpPr>
          <p:spPr>
            <a:xfrm rot="16200000" flipH="1">
              <a:off x="6369631" y="3345657"/>
              <a:ext cx="1676537" cy="928387"/>
            </a:xfrm>
            <a:prstGeom prst="curvedConnector2">
              <a:avLst/>
            </a:prstGeom>
            <a:ln>
              <a:tailEnd type="arrow"/>
            </a:ln>
          </p:spPr>
          <p:style>
            <a:lnRef idx="1">
              <a:schemeClr val="dk1"/>
            </a:lnRef>
            <a:fillRef idx="0">
              <a:schemeClr val="dk1"/>
            </a:fillRef>
            <a:effectRef idx="0">
              <a:schemeClr val="dk1"/>
            </a:effectRef>
            <a:fontRef idx="minor">
              <a:schemeClr val="tx1"/>
            </a:fontRef>
          </p:style>
        </p:cxnSp>
        <p:sp>
          <p:nvSpPr>
            <p:cNvPr id="48" name="TextBox 47"/>
            <p:cNvSpPr txBox="1"/>
            <p:nvPr/>
          </p:nvSpPr>
          <p:spPr>
            <a:xfrm rot="17773846">
              <a:off x="4877093" y="2735094"/>
              <a:ext cx="1570166" cy="338028"/>
            </a:xfrm>
            <a:prstGeom prst="rect">
              <a:avLst/>
            </a:prstGeom>
            <a:noFill/>
          </p:spPr>
          <p:txBody>
            <a:bodyPr wrap="none">
              <a:spAutoFit/>
            </a:bodyPr>
            <a:lstStyle/>
            <a:p>
              <a:pPr fontAlgn="auto">
                <a:spcBef>
                  <a:spcPts val="0"/>
                </a:spcBef>
                <a:spcAft>
                  <a:spcPts val="0"/>
                </a:spcAft>
                <a:defRPr/>
              </a:pPr>
              <a:r>
                <a:rPr lang="en-US" sz="1600" dirty="0">
                  <a:solidFill>
                    <a:srgbClr val="0070C0"/>
                  </a:solidFill>
                  <a:latin typeface="+mn-lt"/>
                </a:rPr>
                <a:t>add No.</a:t>
              </a:r>
              <a:r>
                <a:rPr lang="en-US" sz="1600" dirty="0">
                  <a:latin typeface="+mn-lt"/>
                </a:rPr>
                <a:t>/</a:t>
              </a:r>
              <a:r>
                <a:rPr lang="en-US" sz="1600" dirty="0">
                  <a:solidFill>
                    <a:schemeClr val="accent2">
                      <a:lumMod val="75000"/>
                    </a:schemeClr>
                  </a:solidFill>
                  <a:latin typeface="+mn-lt"/>
                </a:rPr>
                <a:t>retrieve</a:t>
              </a:r>
              <a:endParaRPr lang="en-US" sz="1600" dirty="0">
                <a:solidFill>
                  <a:schemeClr val="accent2">
                    <a:lumMod val="75000"/>
                  </a:schemeClr>
                </a:solidFill>
                <a:latin typeface="+mn-lt"/>
              </a:endParaRPr>
            </a:p>
          </p:txBody>
        </p:sp>
        <p:sp>
          <p:nvSpPr>
            <p:cNvPr id="49" name="TextBox 48"/>
            <p:cNvSpPr txBox="1"/>
            <p:nvPr/>
          </p:nvSpPr>
          <p:spPr>
            <a:xfrm rot="3974389">
              <a:off x="7087764" y="2822413"/>
              <a:ext cx="1568579" cy="339615"/>
            </a:xfrm>
            <a:prstGeom prst="rect">
              <a:avLst/>
            </a:prstGeom>
            <a:noFill/>
          </p:spPr>
          <p:txBody>
            <a:bodyPr wrap="none">
              <a:spAutoFit/>
            </a:bodyPr>
            <a:lstStyle/>
            <a:p>
              <a:pPr fontAlgn="auto">
                <a:spcBef>
                  <a:spcPts val="0"/>
                </a:spcBef>
                <a:spcAft>
                  <a:spcPts val="0"/>
                </a:spcAft>
                <a:defRPr/>
              </a:pPr>
              <a:r>
                <a:rPr lang="en-US" sz="1600" dirty="0">
                  <a:solidFill>
                    <a:srgbClr val="0070C0"/>
                  </a:solidFill>
                  <a:latin typeface="+mn-lt"/>
                </a:rPr>
                <a:t>add No.</a:t>
              </a:r>
              <a:r>
                <a:rPr lang="en-US" sz="1600" dirty="0">
                  <a:latin typeface="+mn-lt"/>
                </a:rPr>
                <a:t>/</a:t>
              </a:r>
              <a:r>
                <a:rPr lang="en-US" sz="1600" dirty="0">
                  <a:solidFill>
                    <a:schemeClr val="accent2">
                      <a:lumMod val="75000"/>
                    </a:schemeClr>
                  </a:solidFill>
                  <a:latin typeface="+mn-lt"/>
                </a:rPr>
                <a:t>retrieve</a:t>
              </a:r>
              <a:endParaRPr lang="en-US" sz="1600" dirty="0">
                <a:solidFill>
                  <a:schemeClr val="accent2">
                    <a:lumMod val="75000"/>
                  </a:schemeClr>
                </a:solidFill>
                <a:latin typeface="+mn-lt"/>
              </a:endParaRPr>
            </a:p>
          </p:txBody>
        </p:sp>
        <p:sp>
          <p:nvSpPr>
            <p:cNvPr id="50" name="TextBox 49"/>
            <p:cNvSpPr txBox="1"/>
            <p:nvPr/>
          </p:nvSpPr>
          <p:spPr>
            <a:xfrm rot="19152552">
              <a:off x="5870864" y="4343294"/>
              <a:ext cx="779210" cy="338166"/>
            </a:xfrm>
            <a:prstGeom prst="rect">
              <a:avLst/>
            </a:prstGeom>
            <a:noFill/>
          </p:spPr>
          <p:txBody>
            <a:bodyPr wrap="none">
              <a:spAutoFit/>
            </a:bodyPr>
            <a:lstStyle/>
            <a:p>
              <a:pPr fontAlgn="auto">
                <a:spcBef>
                  <a:spcPts val="0"/>
                </a:spcBef>
                <a:spcAft>
                  <a:spcPts val="0"/>
                </a:spcAft>
                <a:defRPr/>
              </a:pPr>
              <a:r>
                <a:rPr lang="en-US" sz="1600" dirty="0" err="1">
                  <a:solidFill>
                    <a:srgbClr val="0070C0"/>
                  </a:solidFill>
                  <a:latin typeface="+mn-lt"/>
                </a:rPr>
                <a:t>ack</a:t>
              </a:r>
              <a:r>
                <a:rPr lang="en-US" sz="1600" dirty="0">
                  <a:latin typeface="+mn-lt"/>
                </a:rPr>
                <a:t>/</a:t>
              </a:r>
              <a:r>
                <a:rPr lang="en-US" sz="1600" dirty="0">
                  <a:solidFill>
                    <a:schemeClr val="accent2">
                      <a:lumMod val="75000"/>
                    </a:schemeClr>
                  </a:solidFill>
                  <a:latin typeface="+mn-lt"/>
                </a:rPr>
                <a:t>list</a:t>
              </a:r>
              <a:endParaRPr lang="en-US" sz="1600" dirty="0">
                <a:solidFill>
                  <a:schemeClr val="accent2">
                    <a:lumMod val="75000"/>
                  </a:schemeClr>
                </a:solidFill>
                <a:latin typeface="+mn-lt"/>
              </a:endParaRPr>
            </a:p>
          </p:txBody>
        </p:sp>
        <p:sp>
          <p:nvSpPr>
            <p:cNvPr id="51" name="TextBox 50"/>
            <p:cNvSpPr txBox="1"/>
            <p:nvPr/>
          </p:nvSpPr>
          <p:spPr>
            <a:xfrm rot="2733184">
              <a:off x="6823691" y="4379084"/>
              <a:ext cx="781114" cy="338028"/>
            </a:xfrm>
            <a:prstGeom prst="rect">
              <a:avLst/>
            </a:prstGeom>
            <a:noFill/>
          </p:spPr>
          <p:txBody>
            <a:bodyPr wrap="none">
              <a:spAutoFit/>
            </a:bodyPr>
            <a:lstStyle/>
            <a:p>
              <a:pPr fontAlgn="auto">
                <a:spcBef>
                  <a:spcPts val="0"/>
                </a:spcBef>
                <a:spcAft>
                  <a:spcPts val="0"/>
                </a:spcAft>
                <a:defRPr/>
              </a:pPr>
              <a:r>
                <a:rPr lang="en-US" sz="1600" dirty="0" err="1">
                  <a:solidFill>
                    <a:srgbClr val="0070C0"/>
                  </a:solidFill>
                  <a:latin typeface="+mn-lt"/>
                </a:rPr>
                <a:t>ack</a:t>
              </a:r>
              <a:r>
                <a:rPr lang="en-US" sz="1600" dirty="0">
                  <a:latin typeface="+mn-lt"/>
                </a:rPr>
                <a:t>/</a:t>
              </a:r>
              <a:r>
                <a:rPr lang="en-US" sz="1600" dirty="0">
                  <a:solidFill>
                    <a:schemeClr val="accent2">
                      <a:lumMod val="75000"/>
                    </a:schemeClr>
                  </a:solidFill>
                  <a:latin typeface="+mn-lt"/>
                </a:rPr>
                <a:t>list</a:t>
              </a:r>
              <a:endParaRPr lang="en-US" sz="1600" dirty="0">
                <a:solidFill>
                  <a:schemeClr val="accent2">
                    <a:lumMod val="75000"/>
                  </a:schemeClr>
                </a:solidFill>
                <a:latin typeface="+mn-l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wipe(left)">
                                      <p:cBhvr>
                                        <p:cTn id="11" dur="500"/>
                                        <p:tgtEl>
                                          <p:spTgt spid="22"/>
                                        </p:tgtEl>
                                      </p:cBhvr>
                                    </p:animEffect>
                                  </p:childTnLst>
                                </p:cTn>
                              </p:par>
                            </p:childTnLst>
                          </p:cTn>
                        </p:par>
                        <p:par>
                          <p:cTn id="12" fill="hold">
                            <p:stCondLst>
                              <p:cond delay="1000"/>
                            </p:stCondLst>
                            <p:childTnLst>
                              <p:par>
                                <p:cTn id="13" presetID="17" presetClass="entr" presetSubtype="10"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p:cTn id="15" dur="500" fill="hold"/>
                                        <p:tgtEl>
                                          <p:spTgt spid="23"/>
                                        </p:tgtEl>
                                        <p:attrNameLst>
                                          <p:attrName>ppt_w</p:attrName>
                                        </p:attrNameLst>
                                      </p:cBhvr>
                                      <p:tavLst>
                                        <p:tav tm="0">
                                          <p:val>
                                            <p:fltVal val="0"/>
                                          </p:val>
                                        </p:tav>
                                        <p:tav tm="100000">
                                          <p:val>
                                            <p:strVal val="#ppt_w"/>
                                          </p:val>
                                        </p:tav>
                                      </p:tavLst>
                                    </p:anim>
                                    <p:anim calcmode="lin" valueType="num">
                                      <p:cBhvr>
                                        <p:cTn id="16" dur="500" fill="hold"/>
                                        <p:tgtEl>
                                          <p:spTgt spid="23"/>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fontAlgn="auto">
              <a:spcAft>
                <a:spcPts val="0"/>
              </a:spcAft>
              <a:defRPr/>
            </a:pPr>
            <a:r>
              <a:rPr lang="en-US" dirty="0" smtClean="0"/>
              <a:t>Hot Code Swapping</a:t>
            </a:r>
            <a:endParaRPr lang="en-US" dirty="0"/>
          </a:p>
        </p:txBody>
      </p:sp>
      <p:sp>
        <p:nvSpPr>
          <p:cNvPr id="5" name="TextBox 4"/>
          <p:cNvSpPr txBox="1">
            <a:spLocks noChangeArrowheads="1"/>
          </p:cNvSpPr>
          <p:nvPr/>
        </p:nvSpPr>
        <p:spPr bwMode="auto">
          <a:xfrm>
            <a:off x="174625" y="1295400"/>
            <a:ext cx="8740775" cy="3970338"/>
          </a:xfrm>
          <a:prstGeom prst="rect">
            <a:avLst/>
          </a:prstGeom>
          <a:noFill/>
          <a:ln w="9525">
            <a:noFill/>
            <a:miter lim="800000"/>
            <a:headEnd/>
            <a:tailEnd/>
          </a:ln>
        </p:spPr>
        <p:txBody>
          <a:bodyPr>
            <a:spAutoFit/>
          </a:bodyPr>
          <a:lstStyle/>
          <a:p>
            <a:r>
              <a:rPr lang="en-US">
                <a:solidFill>
                  <a:srgbClr val="0070C0"/>
                </a:solidFill>
                <a:latin typeface="Calibri" pitchFamily="34" charset="0"/>
              </a:rPr>
              <a:t>Acc. to page 355 in Joe Armstrong’s book, there have been Erlang systems running out there for years with </a:t>
            </a:r>
            <a:r>
              <a:rPr lang="en-US">
                <a:solidFill>
                  <a:srgbClr val="FF0000"/>
                </a:solidFill>
                <a:latin typeface="Calibri" pitchFamily="34" charset="0"/>
              </a:rPr>
              <a:t>99.9999999% reliability</a:t>
            </a:r>
            <a:r>
              <a:rPr lang="en-US">
                <a:solidFill>
                  <a:srgbClr val="0070C0"/>
                </a:solidFill>
                <a:latin typeface="Calibri" pitchFamily="34" charset="0"/>
              </a:rPr>
              <a:t>.</a:t>
            </a:r>
          </a:p>
          <a:p>
            <a:endParaRPr lang="en-US">
              <a:solidFill>
                <a:srgbClr val="0070C0"/>
              </a:solidFill>
              <a:latin typeface="Calibri" pitchFamily="34" charset="0"/>
            </a:endParaRPr>
          </a:p>
          <a:p>
            <a:r>
              <a:rPr lang="en-US">
                <a:latin typeface="Calibri" pitchFamily="34" charset="0"/>
              </a:rPr>
              <a:t>How to a fix a bug (traditional approach):</a:t>
            </a:r>
          </a:p>
          <a:p>
            <a:r>
              <a:rPr lang="en-US">
                <a:solidFill>
                  <a:srgbClr val="0070C0"/>
                </a:solidFill>
                <a:latin typeface="Calibri" pitchFamily="34" charset="0"/>
              </a:rPr>
              <a:t>1. You find a bug in the system, </a:t>
            </a:r>
          </a:p>
          <a:p>
            <a:r>
              <a:rPr lang="en-US">
                <a:solidFill>
                  <a:srgbClr val="0070C0"/>
                </a:solidFill>
                <a:latin typeface="Calibri" pitchFamily="34" charset="0"/>
              </a:rPr>
              <a:t>2. you fix it locally, </a:t>
            </a:r>
          </a:p>
          <a:p>
            <a:r>
              <a:rPr lang="en-US">
                <a:solidFill>
                  <a:srgbClr val="0070C0"/>
                </a:solidFill>
                <a:latin typeface="Calibri" pitchFamily="34" charset="0"/>
              </a:rPr>
              <a:t>3. you take down the system, </a:t>
            </a:r>
          </a:p>
          <a:p>
            <a:r>
              <a:rPr lang="en-US">
                <a:solidFill>
                  <a:srgbClr val="0070C0"/>
                </a:solidFill>
                <a:latin typeface="Calibri" pitchFamily="34" charset="0"/>
              </a:rPr>
              <a:t>4. upload the new code, </a:t>
            </a:r>
          </a:p>
          <a:p>
            <a:r>
              <a:rPr lang="en-US">
                <a:solidFill>
                  <a:srgbClr val="0070C0"/>
                </a:solidFill>
                <a:latin typeface="Calibri" pitchFamily="34" charset="0"/>
              </a:rPr>
              <a:t>5. restart the system</a:t>
            </a:r>
          </a:p>
          <a:p>
            <a:endParaRPr lang="en-US">
              <a:solidFill>
                <a:srgbClr val="0070C0"/>
              </a:solidFill>
              <a:latin typeface="Calibri" pitchFamily="34" charset="0"/>
            </a:endParaRPr>
          </a:p>
          <a:p>
            <a:r>
              <a:rPr lang="en-US">
                <a:latin typeface="Calibri" pitchFamily="34" charset="0"/>
              </a:rPr>
              <a:t>How to a fix a bug (Erlang approach):</a:t>
            </a:r>
          </a:p>
          <a:p>
            <a:r>
              <a:rPr lang="en-US">
                <a:solidFill>
                  <a:srgbClr val="0070C0"/>
                </a:solidFill>
                <a:latin typeface="Calibri" pitchFamily="34" charset="0"/>
              </a:rPr>
              <a:t>1. You find a bug in the system, </a:t>
            </a:r>
          </a:p>
          <a:p>
            <a:r>
              <a:rPr lang="en-US">
                <a:solidFill>
                  <a:srgbClr val="0070C0"/>
                </a:solidFill>
                <a:latin typeface="Calibri" pitchFamily="34" charset="0"/>
              </a:rPr>
              <a:t>2. you fix it locally, </a:t>
            </a:r>
          </a:p>
          <a:p>
            <a:r>
              <a:rPr lang="en-US">
                <a:solidFill>
                  <a:srgbClr val="0070C0"/>
                </a:solidFill>
                <a:latin typeface="Calibri" pitchFamily="34" charset="0"/>
              </a:rPr>
              <a:t>3. upload the new code. </a:t>
            </a:r>
            <a:r>
              <a:rPr lang="en-US" i="1">
                <a:solidFill>
                  <a:srgbClr val="0070C0"/>
                </a:solidFill>
                <a:latin typeface="Calibri" pitchFamily="34" charset="0"/>
              </a:rPr>
              <a:t>System is fixed</a:t>
            </a:r>
            <a:r>
              <a:rPr lang="en-US">
                <a:solidFill>
                  <a:srgbClr val="0070C0"/>
                </a:solidFill>
                <a:latin typeface="Calibri"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fontAlgn="auto">
              <a:spcAft>
                <a:spcPts val="0"/>
              </a:spcAft>
              <a:defRPr/>
            </a:pPr>
            <a:r>
              <a:rPr lang="en-US" dirty="0" smtClean="0"/>
              <a:t>Hot Code Swapping</a:t>
            </a:r>
            <a:endParaRPr lang="en-US" dirty="0"/>
          </a:p>
        </p:txBody>
      </p:sp>
      <p:sp>
        <p:nvSpPr>
          <p:cNvPr id="6" name="Oval 5"/>
          <p:cNvSpPr/>
          <p:nvPr/>
        </p:nvSpPr>
        <p:spPr>
          <a:xfrm>
            <a:off x="1634835" y="1724890"/>
            <a:ext cx="609600" cy="609600"/>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373" name="TextBox 6"/>
          <p:cNvSpPr txBox="1">
            <a:spLocks noChangeArrowheads="1"/>
          </p:cNvSpPr>
          <p:nvPr/>
        </p:nvSpPr>
        <p:spPr bwMode="auto">
          <a:xfrm>
            <a:off x="1635125" y="1827213"/>
            <a:ext cx="579438" cy="368300"/>
          </a:xfrm>
          <a:prstGeom prst="rect">
            <a:avLst/>
          </a:prstGeom>
          <a:noFill/>
          <a:ln w="9525">
            <a:noFill/>
            <a:miter lim="800000"/>
            <a:headEnd/>
            <a:tailEnd/>
          </a:ln>
        </p:spPr>
        <p:txBody>
          <a:bodyPr wrap="none">
            <a:spAutoFit/>
          </a:bodyPr>
          <a:lstStyle/>
          <a:p>
            <a:r>
              <a:rPr lang="en-US">
                <a:solidFill>
                  <a:schemeClr val="bg1"/>
                </a:solidFill>
                <a:latin typeface="Calibri" pitchFamily="34" charset="0"/>
              </a:rPr>
              <a:t>recv</a:t>
            </a:r>
          </a:p>
        </p:txBody>
      </p:sp>
      <p:sp>
        <p:nvSpPr>
          <p:cNvPr id="8" name="Oval 7"/>
          <p:cNvSpPr/>
          <p:nvPr/>
        </p:nvSpPr>
        <p:spPr>
          <a:xfrm>
            <a:off x="83130" y="4017820"/>
            <a:ext cx="609600" cy="609600"/>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377" name="TextBox 8"/>
          <p:cNvSpPr txBox="1">
            <a:spLocks noChangeArrowheads="1"/>
          </p:cNvSpPr>
          <p:nvPr/>
        </p:nvSpPr>
        <p:spPr bwMode="auto">
          <a:xfrm>
            <a:off x="0" y="4160838"/>
            <a:ext cx="747713" cy="307975"/>
          </a:xfrm>
          <a:prstGeom prst="rect">
            <a:avLst/>
          </a:prstGeom>
          <a:noFill/>
          <a:ln w="9525">
            <a:noFill/>
            <a:miter lim="800000"/>
            <a:headEnd/>
            <a:tailEnd/>
          </a:ln>
        </p:spPr>
        <p:txBody>
          <a:bodyPr wrap="none">
            <a:spAutoFit/>
          </a:bodyPr>
          <a:lstStyle/>
          <a:p>
            <a:r>
              <a:rPr lang="en-US" sz="1400">
                <a:solidFill>
                  <a:schemeClr val="bg1"/>
                </a:solidFill>
                <a:latin typeface="Calibri" pitchFamily="34" charset="0"/>
              </a:rPr>
              <a:t>Action1</a:t>
            </a:r>
          </a:p>
        </p:txBody>
      </p:sp>
      <p:sp>
        <p:nvSpPr>
          <p:cNvPr id="10" name="Oval 9"/>
          <p:cNvSpPr/>
          <p:nvPr/>
        </p:nvSpPr>
        <p:spPr>
          <a:xfrm>
            <a:off x="1261595" y="4038600"/>
            <a:ext cx="609600" cy="609600"/>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381" name="TextBox 10"/>
          <p:cNvSpPr txBox="1">
            <a:spLocks noChangeArrowheads="1"/>
          </p:cNvSpPr>
          <p:nvPr/>
        </p:nvSpPr>
        <p:spPr bwMode="auto">
          <a:xfrm>
            <a:off x="1177925" y="4181475"/>
            <a:ext cx="747713" cy="307975"/>
          </a:xfrm>
          <a:prstGeom prst="rect">
            <a:avLst/>
          </a:prstGeom>
          <a:noFill/>
          <a:ln w="9525">
            <a:noFill/>
            <a:miter lim="800000"/>
            <a:headEnd/>
            <a:tailEnd/>
          </a:ln>
        </p:spPr>
        <p:txBody>
          <a:bodyPr wrap="none">
            <a:spAutoFit/>
          </a:bodyPr>
          <a:lstStyle/>
          <a:p>
            <a:r>
              <a:rPr lang="en-US" sz="1400">
                <a:solidFill>
                  <a:schemeClr val="bg1"/>
                </a:solidFill>
                <a:latin typeface="Calibri" pitchFamily="34" charset="0"/>
              </a:rPr>
              <a:t>Action2</a:t>
            </a:r>
          </a:p>
        </p:txBody>
      </p:sp>
      <p:sp>
        <p:nvSpPr>
          <p:cNvPr id="12" name="Oval 11"/>
          <p:cNvSpPr/>
          <p:nvPr/>
        </p:nvSpPr>
        <p:spPr>
          <a:xfrm>
            <a:off x="2826330" y="4031675"/>
            <a:ext cx="609600" cy="609600"/>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385" name="TextBox 12"/>
          <p:cNvSpPr txBox="1">
            <a:spLocks noChangeArrowheads="1"/>
          </p:cNvSpPr>
          <p:nvPr/>
        </p:nvSpPr>
        <p:spPr bwMode="auto">
          <a:xfrm>
            <a:off x="2743200" y="4175125"/>
            <a:ext cx="771525" cy="307975"/>
          </a:xfrm>
          <a:prstGeom prst="rect">
            <a:avLst/>
          </a:prstGeom>
          <a:noFill/>
          <a:ln w="9525">
            <a:noFill/>
            <a:miter lim="800000"/>
            <a:headEnd/>
            <a:tailEnd/>
          </a:ln>
        </p:spPr>
        <p:txBody>
          <a:bodyPr wrap="none">
            <a:spAutoFit/>
          </a:bodyPr>
          <a:lstStyle/>
          <a:p>
            <a:r>
              <a:rPr lang="en-US" sz="1400">
                <a:solidFill>
                  <a:schemeClr val="bg1"/>
                </a:solidFill>
                <a:latin typeface="Calibri" pitchFamily="34" charset="0"/>
              </a:rPr>
              <a:t>ActionN</a:t>
            </a:r>
          </a:p>
        </p:txBody>
      </p:sp>
      <p:cxnSp>
        <p:nvCxnSpPr>
          <p:cNvPr id="15" name="Straight Arrow Connector 14"/>
          <p:cNvCxnSpPr>
            <a:stCxn id="6" idx="4"/>
            <a:endCxn id="8" idx="0"/>
          </p:cNvCxnSpPr>
          <p:nvPr/>
        </p:nvCxnSpPr>
        <p:spPr>
          <a:xfrm rot="5400000">
            <a:off x="322263" y="2400300"/>
            <a:ext cx="1682750" cy="15525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6" idx="4"/>
            <a:endCxn id="10" idx="0"/>
          </p:cNvCxnSpPr>
          <p:nvPr/>
        </p:nvCxnSpPr>
        <p:spPr>
          <a:xfrm rot="5400000">
            <a:off x="901700" y="3000376"/>
            <a:ext cx="1703387" cy="3730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6" idx="4"/>
            <a:endCxn id="12" idx="1"/>
          </p:cNvCxnSpPr>
          <p:nvPr/>
        </p:nvCxnSpPr>
        <p:spPr>
          <a:xfrm rot="16200000" flipH="1">
            <a:off x="1535113" y="2740025"/>
            <a:ext cx="1785937" cy="9763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8389" name="TextBox 22"/>
          <p:cNvSpPr txBox="1">
            <a:spLocks noChangeArrowheads="1"/>
          </p:cNvSpPr>
          <p:nvPr/>
        </p:nvSpPr>
        <p:spPr bwMode="auto">
          <a:xfrm rot="-2686222">
            <a:off x="431800" y="3138488"/>
            <a:ext cx="906463" cy="338137"/>
          </a:xfrm>
          <a:prstGeom prst="rect">
            <a:avLst/>
          </a:prstGeom>
          <a:noFill/>
          <a:ln w="9525">
            <a:noFill/>
            <a:miter lim="800000"/>
            <a:headEnd/>
            <a:tailEnd/>
          </a:ln>
        </p:spPr>
        <p:txBody>
          <a:bodyPr wrap="none">
            <a:spAutoFit/>
          </a:bodyPr>
          <a:lstStyle/>
          <a:p>
            <a:r>
              <a:rPr lang="en-US" sz="1600">
                <a:latin typeface="Calibri" pitchFamily="34" charset="0"/>
              </a:rPr>
              <a:t>pattern1</a:t>
            </a:r>
            <a:endParaRPr lang="en-US">
              <a:latin typeface="Calibri" pitchFamily="34" charset="0"/>
            </a:endParaRPr>
          </a:p>
        </p:txBody>
      </p:sp>
      <p:sp>
        <p:nvSpPr>
          <p:cNvPr id="58390" name="TextBox 23"/>
          <p:cNvSpPr txBox="1">
            <a:spLocks noChangeArrowheads="1"/>
          </p:cNvSpPr>
          <p:nvPr/>
        </p:nvSpPr>
        <p:spPr bwMode="auto">
          <a:xfrm rot="-4534584">
            <a:off x="1403350" y="2986088"/>
            <a:ext cx="906463" cy="338137"/>
          </a:xfrm>
          <a:prstGeom prst="rect">
            <a:avLst/>
          </a:prstGeom>
          <a:noFill/>
          <a:ln w="9525">
            <a:noFill/>
            <a:miter lim="800000"/>
            <a:headEnd/>
            <a:tailEnd/>
          </a:ln>
        </p:spPr>
        <p:txBody>
          <a:bodyPr wrap="none">
            <a:spAutoFit/>
          </a:bodyPr>
          <a:lstStyle/>
          <a:p>
            <a:r>
              <a:rPr lang="en-US" sz="1600">
                <a:latin typeface="Calibri" pitchFamily="34" charset="0"/>
              </a:rPr>
              <a:t>pattern2</a:t>
            </a:r>
            <a:endParaRPr lang="en-US">
              <a:latin typeface="Calibri" pitchFamily="34" charset="0"/>
            </a:endParaRPr>
          </a:p>
        </p:txBody>
      </p:sp>
      <p:sp>
        <p:nvSpPr>
          <p:cNvPr id="58391" name="TextBox 24"/>
          <p:cNvSpPr txBox="1">
            <a:spLocks noChangeArrowheads="1"/>
          </p:cNvSpPr>
          <p:nvPr/>
        </p:nvSpPr>
        <p:spPr bwMode="auto">
          <a:xfrm rot="3747659">
            <a:off x="2184400" y="3057525"/>
            <a:ext cx="936625" cy="339725"/>
          </a:xfrm>
          <a:prstGeom prst="rect">
            <a:avLst/>
          </a:prstGeom>
          <a:noFill/>
          <a:ln w="9525">
            <a:noFill/>
            <a:miter lim="800000"/>
            <a:headEnd/>
            <a:tailEnd/>
          </a:ln>
        </p:spPr>
        <p:txBody>
          <a:bodyPr wrap="none">
            <a:spAutoFit/>
          </a:bodyPr>
          <a:lstStyle/>
          <a:p>
            <a:r>
              <a:rPr lang="en-US" sz="1600">
                <a:latin typeface="Calibri" pitchFamily="34" charset="0"/>
              </a:rPr>
              <a:t>patternN</a:t>
            </a:r>
            <a:endParaRPr lang="en-US">
              <a:latin typeface="Calibri" pitchFamily="34" charset="0"/>
            </a:endParaRPr>
          </a:p>
        </p:txBody>
      </p:sp>
      <p:sp>
        <p:nvSpPr>
          <p:cNvPr id="26" name="Oval 25"/>
          <p:cNvSpPr/>
          <p:nvPr/>
        </p:nvSpPr>
        <p:spPr>
          <a:xfrm>
            <a:off x="2189163" y="4316413"/>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sp>
        <p:nvSpPr>
          <p:cNvPr id="28" name="Oval 27"/>
          <p:cNvSpPr/>
          <p:nvPr/>
        </p:nvSpPr>
        <p:spPr>
          <a:xfrm>
            <a:off x="2362200" y="4316413"/>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sp>
        <p:nvSpPr>
          <p:cNvPr id="29" name="Oval 28"/>
          <p:cNvSpPr/>
          <p:nvPr/>
        </p:nvSpPr>
        <p:spPr>
          <a:xfrm>
            <a:off x="2563813" y="4316413"/>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cxnSp>
        <p:nvCxnSpPr>
          <p:cNvPr id="31" name="Shape 30"/>
          <p:cNvCxnSpPr>
            <a:stCxn id="0" idx="1"/>
            <a:endCxn id="58373" idx="1"/>
          </p:cNvCxnSpPr>
          <p:nvPr/>
        </p:nvCxnSpPr>
        <p:spPr>
          <a:xfrm rot="5400000" flipH="1" flipV="1">
            <a:off x="-143668" y="2328069"/>
            <a:ext cx="2095500" cy="1462087"/>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hape 32"/>
          <p:cNvCxnSpPr>
            <a:stCxn id="0" idx="1"/>
            <a:endCxn id="58373" idx="1"/>
          </p:cNvCxnSpPr>
          <p:nvPr/>
        </p:nvCxnSpPr>
        <p:spPr>
          <a:xfrm rot="5400000" flipH="1" flipV="1">
            <a:off x="434975" y="2927351"/>
            <a:ext cx="2116137" cy="284162"/>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hape 35"/>
          <p:cNvCxnSpPr>
            <a:stCxn id="0" idx="0"/>
            <a:endCxn id="58373" idx="3"/>
          </p:cNvCxnSpPr>
          <p:nvPr/>
        </p:nvCxnSpPr>
        <p:spPr>
          <a:xfrm rot="16200000" flipV="1">
            <a:off x="1662113" y="2563813"/>
            <a:ext cx="2020887" cy="915987"/>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58398" name="TextBox 36"/>
          <p:cNvSpPr txBox="1">
            <a:spLocks noChangeArrowheads="1"/>
          </p:cNvSpPr>
          <p:nvPr/>
        </p:nvSpPr>
        <p:spPr bwMode="auto">
          <a:xfrm rot="-2368037">
            <a:off x="660400" y="1930400"/>
            <a:ext cx="681038" cy="338138"/>
          </a:xfrm>
          <a:prstGeom prst="rect">
            <a:avLst/>
          </a:prstGeom>
          <a:noFill/>
          <a:ln w="9525">
            <a:noFill/>
            <a:miter lim="800000"/>
            <a:headEnd/>
            <a:tailEnd/>
          </a:ln>
        </p:spPr>
        <p:txBody>
          <a:bodyPr wrap="none">
            <a:spAutoFit/>
          </a:bodyPr>
          <a:lstStyle/>
          <a:p>
            <a:r>
              <a:rPr lang="en-US" sz="1600">
                <a:solidFill>
                  <a:srgbClr val="7030A0"/>
                </a:solidFill>
                <a:latin typeface="Calibri" pitchFamily="34" charset="0"/>
              </a:rPr>
              <a:t>loop()</a:t>
            </a:r>
            <a:endParaRPr lang="en-US">
              <a:solidFill>
                <a:srgbClr val="7030A0"/>
              </a:solidFill>
              <a:latin typeface="Calibri" pitchFamily="34" charset="0"/>
            </a:endParaRPr>
          </a:p>
        </p:txBody>
      </p:sp>
      <p:sp>
        <p:nvSpPr>
          <p:cNvPr id="58399" name="TextBox 37"/>
          <p:cNvSpPr txBox="1">
            <a:spLocks noChangeArrowheads="1"/>
          </p:cNvSpPr>
          <p:nvPr/>
        </p:nvSpPr>
        <p:spPr bwMode="auto">
          <a:xfrm rot="-4833612">
            <a:off x="999331" y="2362994"/>
            <a:ext cx="682625" cy="338138"/>
          </a:xfrm>
          <a:prstGeom prst="rect">
            <a:avLst/>
          </a:prstGeom>
          <a:noFill/>
          <a:ln w="9525">
            <a:noFill/>
            <a:miter lim="800000"/>
            <a:headEnd/>
            <a:tailEnd/>
          </a:ln>
        </p:spPr>
        <p:txBody>
          <a:bodyPr wrap="none">
            <a:spAutoFit/>
          </a:bodyPr>
          <a:lstStyle/>
          <a:p>
            <a:r>
              <a:rPr lang="en-US" sz="1600">
                <a:solidFill>
                  <a:srgbClr val="7030A0"/>
                </a:solidFill>
                <a:latin typeface="Calibri" pitchFamily="34" charset="0"/>
              </a:rPr>
              <a:t>loop()</a:t>
            </a:r>
          </a:p>
        </p:txBody>
      </p:sp>
      <p:sp>
        <p:nvSpPr>
          <p:cNvPr id="58400" name="TextBox 38"/>
          <p:cNvSpPr txBox="1">
            <a:spLocks noChangeArrowheads="1"/>
          </p:cNvSpPr>
          <p:nvPr/>
        </p:nvSpPr>
        <p:spPr bwMode="auto">
          <a:xfrm rot="3785875">
            <a:off x="2517775" y="2192338"/>
            <a:ext cx="681037" cy="338138"/>
          </a:xfrm>
          <a:prstGeom prst="rect">
            <a:avLst/>
          </a:prstGeom>
          <a:noFill/>
          <a:ln w="9525">
            <a:noFill/>
            <a:miter lim="800000"/>
            <a:headEnd/>
            <a:tailEnd/>
          </a:ln>
        </p:spPr>
        <p:txBody>
          <a:bodyPr wrap="none">
            <a:spAutoFit/>
          </a:bodyPr>
          <a:lstStyle/>
          <a:p>
            <a:r>
              <a:rPr lang="en-US" sz="1600">
                <a:solidFill>
                  <a:srgbClr val="7030A0"/>
                </a:solidFill>
                <a:latin typeface="Calibri" pitchFamily="34" charset="0"/>
              </a:rPr>
              <a:t>loop()</a:t>
            </a:r>
          </a:p>
        </p:txBody>
      </p:sp>
      <p:sp>
        <p:nvSpPr>
          <p:cNvPr id="40" name="Oval 39"/>
          <p:cNvSpPr/>
          <p:nvPr/>
        </p:nvSpPr>
        <p:spPr>
          <a:xfrm>
            <a:off x="3886200" y="4052455"/>
            <a:ext cx="609600" cy="609600"/>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404" name="TextBox 40"/>
          <p:cNvSpPr txBox="1">
            <a:spLocks noChangeArrowheads="1"/>
          </p:cNvSpPr>
          <p:nvPr/>
        </p:nvSpPr>
        <p:spPr bwMode="auto">
          <a:xfrm>
            <a:off x="3917950" y="4195763"/>
            <a:ext cx="511175" cy="307975"/>
          </a:xfrm>
          <a:prstGeom prst="rect">
            <a:avLst/>
          </a:prstGeom>
          <a:noFill/>
          <a:ln w="9525">
            <a:noFill/>
            <a:miter lim="800000"/>
            <a:headEnd/>
            <a:tailEnd/>
          </a:ln>
        </p:spPr>
        <p:txBody>
          <a:bodyPr wrap="none">
            <a:spAutoFit/>
          </a:bodyPr>
          <a:lstStyle/>
          <a:p>
            <a:r>
              <a:rPr lang="en-US" sz="1400">
                <a:solidFill>
                  <a:schemeClr val="bg1"/>
                </a:solidFill>
                <a:latin typeface="Calibri" pitchFamily="34" charset="0"/>
              </a:rPr>
              <a:t>NOP</a:t>
            </a:r>
          </a:p>
        </p:txBody>
      </p:sp>
      <p:cxnSp>
        <p:nvCxnSpPr>
          <p:cNvPr id="45" name="Straight Arrow Connector 44"/>
          <p:cNvCxnSpPr>
            <a:stCxn id="6" idx="4"/>
            <a:endCxn id="40" idx="0"/>
          </p:cNvCxnSpPr>
          <p:nvPr/>
        </p:nvCxnSpPr>
        <p:spPr>
          <a:xfrm rot="16200000" flipH="1">
            <a:off x="2206625" y="2068513"/>
            <a:ext cx="1717675" cy="22510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a:spLocks noChangeArrowheads="1"/>
          </p:cNvSpPr>
          <p:nvPr/>
        </p:nvSpPr>
        <p:spPr bwMode="auto">
          <a:xfrm rot="2118080">
            <a:off x="3043238" y="3103563"/>
            <a:ext cx="717550" cy="338137"/>
          </a:xfrm>
          <a:prstGeom prst="rect">
            <a:avLst/>
          </a:prstGeom>
          <a:noFill/>
          <a:ln w="9525">
            <a:noFill/>
            <a:miter lim="800000"/>
            <a:headEnd/>
            <a:tailEnd/>
          </a:ln>
        </p:spPr>
        <p:txBody>
          <a:bodyPr wrap="none">
            <a:spAutoFit/>
          </a:bodyPr>
          <a:lstStyle/>
          <a:p>
            <a:r>
              <a:rPr lang="en-US" sz="1600">
                <a:latin typeface="Calibri" pitchFamily="34" charset="0"/>
              </a:rPr>
              <a:t>switch</a:t>
            </a:r>
            <a:endParaRPr lang="en-US">
              <a:latin typeface="Calibri" pitchFamily="34" charset="0"/>
            </a:endParaRPr>
          </a:p>
        </p:txBody>
      </p:sp>
      <p:cxnSp>
        <p:nvCxnSpPr>
          <p:cNvPr id="48" name="Shape 47"/>
          <p:cNvCxnSpPr>
            <a:stCxn id="0" idx="0"/>
            <a:endCxn id="58373" idx="3"/>
          </p:cNvCxnSpPr>
          <p:nvPr/>
        </p:nvCxnSpPr>
        <p:spPr>
          <a:xfrm rot="16200000" flipV="1">
            <a:off x="2182019" y="2043907"/>
            <a:ext cx="2041525" cy="1976437"/>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a:spLocks noChangeArrowheads="1"/>
          </p:cNvSpPr>
          <p:nvPr/>
        </p:nvSpPr>
        <p:spPr bwMode="auto">
          <a:xfrm rot="2286988">
            <a:off x="3043238" y="2263775"/>
            <a:ext cx="1030287" cy="338138"/>
          </a:xfrm>
          <a:prstGeom prst="rect">
            <a:avLst/>
          </a:prstGeom>
          <a:noFill/>
          <a:ln w="9525">
            <a:noFill/>
            <a:miter lim="800000"/>
            <a:headEnd/>
            <a:tailEnd/>
          </a:ln>
        </p:spPr>
        <p:txBody>
          <a:bodyPr wrap="none">
            <a:spAutoFit/>
          </a:bodyPr>
          <a:lstStyle/>
          <a:p>
            <a:r>
              <a:rPr lang="en-US" sz="1600">
                <a:solidFill>
                  <a:srgbClr val="7030A0"/>
                </a:solidFill>
                <a:latin typeface="Calibri" pitchFamily="34" charset="0"/>
              </a:rPr>
              <a:t>hcs:loop()</a:t>
            </a:r>
          </a:p>
        </p:txBody>
      </p:sp>
      <p:sp>
        <p:nvSpPr>
          <p:cNvPr id="50" name="Oval 49"/>
          <p:cNvSpPr/>
          <p:nvPr/>
        </p:nvSpPr>
        <p:spPr>
          <a:xfrm>
            <a:off x="6283035" y="1759530"/>
            <a:ext cx="609600" cy="6096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en-US"/>
          </a:p>
        </p:txBody>
      </p:sp>
      <p:sp>
        <p:nvSpPr>
          <p:cNvPr id="51" name="TextBox 50"/>
          <p:cNvSpPr txBox="1">
            <a:spLocks noChangeArrowheads="1"/>
          </p:cNvSpPr>
          <p:nvPr/>
        </p:nvSpPr>
        <p:spPr bwMode="auto">
          <a:xfrm>
            <a:off x="6283325" y="1860550"/>
            <a:ext cx="579438" cy="369888"/>
          </a:xfrm>
          <a:prstGeom prst="rect">
            <a:avLst/>
          </a:prstGeom>
          <a:noFill/>
          <a:ln w="9525">
            <a:noFill/>
            <a:miter lim="800000"/>
            <a:headEnd/>
            <a:tailEnd/>
          </a:ln>
        </p:spPr>
        <p:txBody>
          <a:bodyPr wrap="none">
            <a:spAutoFit/>
          </a:bodyPr>
          <a:lstStyle/>
          <a:p>
            <a:r>
              <a:rPr lang="en-US">
                <a:solidFill>
                  <a:schemeClr val="bg1"/>
                </a:solidFill>
                <a:latin typeface="Calibri" pitchFamily="34" charset="0"/>
              </a:rPr>
              <a:t>recv</a:t>
            </a:r>
          </a:p>
        </p:txBody>
      </p:sp>
      <p:sp>
        <p:nvSpPr>
          <p:cNvPr id="52" name="Oval 51"/>
          <p:cNvSpPr/>
          <p:nvPr/>
        </p:nvSpPr>
        <p:spPr>
          <a:xfrm>
            <a:off x="4731330" y="4052460"/>
            <a:ext cx="609600" cy="6096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en-US"/>
          </a:p>
        </p:txBody>
      </p:sp>
      <p:sp>
        <p:nvSpPr>
          <p:cNvPr id="53" name="TextBox 52"/>
          <p:cNvSpPr txBox="1">
            <a:spLocks noChangeArrowheads="1"/>
          </p:cNvSpPr>
          <p:nvPr/>
        </p:nvSpPr>
        <p:spPr bwMode="auto">
          <a:xfrm>
            <a:off x="4648200" y="4195763"/>
            <a:ext cx="747713" cy="307975"/>
          </a:xfrm>
          <a:prstGeom prst="rect">
            <a:avLst/>
          </a:prstGeom>
          <a:noFill/>
          <a:ln w="9525">
            <a:noFill/>
            <a:miter lim="800000"/>
            <a:headEnd/>
            <a:tailEnd/>
          </a:ln>
        </p:spPr>
        <p:txBody>
          <a:bodyPr wrap="none">
            <a:spAutoFit/>
          </a:bodyPr>
          <a:lstStyle/>
          <a:p>
            <a:r>
              <a:rPr lang="en-US" sz="1400">
                <a:solidFill>
                  <a:schemeClr val="bg1"/>
                </a:solidFill>
                <a:latin typeface="Calibri" pitchFamily="34" charset="0"/>
              </a:rPr>
              <a:t>Action1</a:t>
            </a:r>
          </a:p>
        </p:txBody>
      </p:sp>
      <p:sp>
        <p:nvSpPr>
          <p:cNvPr id="54" name="Oval 53"/>
          <p:cNvSpPr/>
          <p:nvPr/>
        </p:nvSpPr>
        <p:spPr>
          <a:xfrm>
            <a:off x="5909795" y="4073240"/>
            <a:ext cx="609600" cy="6096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en-US"/>
          </a:p>
        </p:txBody>
      </p:sp>
      <p:sp>
        <p:nvSpPr>
          <p:cNvPr id="55" name="TextBox 54"/>
          <p:cNvSpPr txBox="1">
            <a:spLocks noChangeArrowheads="1"/>
          </p:cNvSpPr>
          <p:nvPr/>
        </p:nvSpPr>
        <p:spPr bwMode="auto">
          <a:xfrm>
            <a:off x="5826125" y="4216400"/>
            <a:ext cx="747713" cy="307975"/>
          </a:xfrm>
          <a:prstGeom prst="rect">
            <a:avLst/>
          </a:prstGeom>
          <a:noFill/>
          <a:ln w="9525">
            <a:noFill/>
            <a:miter lim="800000"/>
            <a:headEnd/>
            <a:tailEnd/>
          </a:ln>
        </p:spPr>
        <p:txBody>
          <a:bodyPr wrap="none">
            <a:spAutoFit/>
          </a:bodyPr>
          <a:lstStyle/>
          <a:p>
            <a:r>
              <a:rPr lang="en-US" sz="1400">
                <a:solidFill>
                  <a:schemeClr val="bg1"/>
                </a:solidFill>
                <a:latin typeface="Calibri" pitchFamily="34" charset="0"/>
              </a:rPr>
              <a:t>Action2</a:t>
            </a:r>
          </a:p>
        </p:txBody>
      </p:sp>
      <p:sp>
        <p:nvSpPr>
          <p:cNvPr id="56" name="Oval 55"/>
          <p:cNvSpPr/>
          <p:nvPr/>
        </p:nvSpPr>
        <p:spPr>
          <a:xfrm>
            <a:off x="7474530" y="4066315"/>
            <a:ext cx="609600" cy="6096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en-US"/>
          </a:p>
        </p:txBody>
      </p:sp>
      <p:sp>
        <p:nvSpPr>
          <p:cNvPr id="57" name="TextBox 56"/>
          <p:cNvSpPr txBox="1">
            <a:spLocks noChangeArrowheads="1"/>
          </p:cNvSpPr>
          <p:nvPr/>
        </p:nvSpPr>
        <p:spPr bwMode="auto">
          <a:xfrm>
            <a:off x="7391400" y="4210050"/>
            <a:ext cx="771525" cy="307975"/>
          </a:xfrm>
          <a:prstGeom prst="rect">
            <a:avLst/>
          </a:prstGeom>
          <a:noFill/>
          <a:ln w="9525">
            <a:noFill/>
            <a:miter lim="800000"/>
            <a:headEnd/>
            <a:tailEnd/>
          </a:ln>
        </p:spPr>
        <p:txBody>
          <a:bodyPr wrap="none">
            <a:spAutoFit/>
          </a:bodyPr>
          <a:lstStyle/>
          <a:p>
            <a:r>
              <a:rPr lang="en-US" sz="1400">
                <a:solidFill>
                  <a:schemeClr val="bg1"/>
                </a:solidFill>
                <a:latin typeface="Calibri" pitchFamily="34" charset="0"/>
              </a:rPr>
              <a:t>ActionN</a:t>
            </a:r>
          </a:p>
        </p:txBody>
      </p:sp>
      <p:cxnSp>
        <p:nvCxnSpPr>
          <p:cNvPr id="58" name="Straight Arrow Connector 57"/>
          <p:cNvCxnSpPr>
            <a:stCxn id="50" idx="4"/>
            <a:endCxn id="52" idx="0"/>
          </p:cNvCxnSpPr>
          <p:nvPr/>
        </p:nvCxnSpPr>
        <p:spPr>
          <a:xfrm rot="5400000">
            <a:off x="4969669" y="2434431"/>
            <a:ext cx="1684338" cy="15525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50" idx="4"/>
            <a:endCxn id="54" idx="0"/>
          </p:cNvCxnSpPr>
          <p:nvPr/>
        </p:nvCxnSpPr>
        <p:spPr>
          <a:xfrm rot="5400000">
            <a:off x="5549106" y="3034507"/>
            <a:ext cx="1704975" cy="3730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50" idx="4"/>
            <a:endCxn id="56" idx="1"/>
          </p:cNvCxnSpPr>
          <p:nvPr/>
        </p:nvCxnSpPr>
        <p:spPr>
          <a:xfrm rot="16200000" flipH="1">
            <a:off x="6182519" y="2774156"/>
            <a:ext cx="1787525" cy="9763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a:spLocks noChangeArrowheads="1"/>
          </p:cNvSpPr>
          <p:nvPr/>
        </p:nvSpPr>
        <p:spPr bwMode="auto">
          <a:xfrm rot="-2686222">
            <a:off x="5080000" y="3173413"/>
            <a:ext cx="906463" cy="338137"/>
          </a:xfrm>
          <a:prstGeom prst="rect">
            <a:avLst/>
          </a:prstGeom>
          <a:noFill/>
          <a:ln w="9525">
            <a:noFill/>
            <a:miter lim="800000"/>
            <a:headEnd/>
            <a:tailEnd/>
          </a:ln>
        </p:spPr>
        <p:txBody>
          <a:bodyPr wrap="none">
            <a:spAutoFit/>
          </a:bodyPr>
          <a:lstStyle/>
          <a:p>
            <a:r>
              <a:rPr lang="en-US" sz="1600">
                <a:latin typeface="Calibri" pitchFamily="34" charset="0"/>
              </a:rPr>
              <a:t>pattern1</a:t>
            </a:r>
            <a:endParaRPr lang="en-US">
              <a:latin typeface="Calibri" pitchFamily="34" charset="0"/>
            </a:endParaRPr>
          </a:p>
        </p:txBody>
      </p:sp>
      <p:sp>
        <p:nvSpPr>
          <p:cNvPr id="62" name="TextBox 61"/>
          <p:cNvSpPr txBox="1">
            <a:spLocks noChangeArrowheads="1"/>
          </p:cNvSpPr>
          <p:nvPr/>
        </p:nvSpPr>
        <p:spPr bwMode="auto">
          <a:xfrm rot="-4534584">
            <a:off x="6051550" y="3021013"/>
            <a:ext cx="906463" cy="338137"/>
          </a:xfrm>
          <a:prstGeom prst="rect">
            <a:avLst/>
          </a:prstGeom>
          <a:noFill/>
          <a:ln w="9525">
            <a:noFill/>
            <a:miter lim="800000"/>
            <a:headEnd/>
            <a:tailEnd/>
          </a:ln>
        </p:spPr>
        <p:txBody>
          <a:bodyPr wrap="none">
            <a:spAutoFit/>
          </a:bodyPr>
          <a:lstStyle/>
          <a:p>
            <a:r>
              <a:rPr lang="en-US" sz="1600">
                <a:latin typeface="Calibri" pitchFamily="34" charset="0"/>
              </a:rPr>
              <a:t>pattern2</a:t>
            </a:r>
            <a:endParaRPr lang="en-US">
              <a:latin typeface="Calibri" pitchFamily="34" charset="0"/>
            </a:endParaRPr>
          </a:p>
        </p:txBody>
      </p:sp>
      <p:sp>
        <p:nvSpPr>
          <p:cNvPr id="63" name="TextBox 62"/>
          <p:cNvSpPr txBox="1">
            <a:spLocks noChangeArrowheads="1"/>
          </p:cNvSpPr>
          <p:nvPr/>
        </p:nvSpPr>
        <p:spPr bwMode="auto">
          <a:xfrm rot="3747659">
            <a:off x="6832600" y="3092450"/>
            <a:ext cx="936625" cy="339725"/>
          </a:xfrm>
          <a:prstGeom prst="rect">
            <a:avLst/>
          </a:prstGeom>
          <a:noFill/>
          <a:ln w="9525">
            <a:noFill/>
            <a:miter lim="800000"/>
            <a:headEnd/>
            <a:tailEnd/>
          </a:ln>
        </p:spPr>
        <p:txBody>
          <a:bodyPr wrap="none">
            <a:spAutoFit/>
          </a:bodyPr>
          <a:lstStyle/>
          <a:p>
            <a:r>
              <a:rPr lang="en-US" sz="1600">
                <a:latin typeface="Calibri" pitchFamily="34" charset="0"/>
              </a:rPr>
              <a:t>patternN</a:t>
            </a:r>
            <a:endParaRPr lang="en-US">
              <a:latin typeface="Calibri" pitchFamily="34" charset="0"/>
            </a:endParaRPr>
          </a:p>
        </p:txBody>
      </p:sp>
      <p:sp>
        <p:nvSpPr>
          <p:cNvPr id="64" name="Oval 63"/>
          <p:cNvSpPr/>
          <p:nvPr/>
        </p:nvSpPr>
        <p:spPr>
          <a:xfrm>
            <a:off x="6837363" y="434975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sp>
        <p:nvSpPr>
          <p:cNvPr id="65" name="Oval 64"/>
          <p:cNvSpPr/>
          <p:nvPr/>
        </p:nvSpPr>
        <p:spPr>
          <a:xfrm>
            <a:off x="7010400" y="434975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sp>
        <p:nvSpPr>
          <p:cNvPr id="66" name="Oval 65"/>
          <p:cNvSpPr/>
          <p:nvPr/>
        </p:nvSpPr>
        <p:spPr>
          <a:xfrm>
            <a:off x="7212013" y="434975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cxnSp>
        <p:nvCxnSpPr>
          <p:cNvPr id="67" name="Shape 66"/>
          <p:cNvCxnSpPr>
            <a:stCxn id="0" idx="1"/>
            <a:endCxn id="51" idx="1"/>
          </p:cNvCxnSpPr>
          <p:nvPr/>
        </p:nvCxnSpPr>
        <p:spPr>
          <a:xfrm rot="5400000" flipH="1" flipV="1">
            <a:off x="4504532" y="2362994"/>
            <a:ext cx="2095500" cy="1462087"/>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Shape 67"/>
          <p:cNvCxnSpPr>
            <a:stCxn id="0" idx="1"/>
            <a:endCxn id="51" idx="1"/>
          </p:cNvCxnSpPr>
          <p:nvPr/>
        </p:nvCxnSpPr>
        <p:spPr>
          <a:xfrm rot="5400000" flipH="1" flipV="1">
            <a:off x="5083175" y="2962276"/>
            <a:ext cx="2116137" cy="284162"/>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Shape 68"/>
          <p:cNvCxnSpPr>
            <a:stCxn id="0" idx="0"/>
            <a:endCxn id="51" idx="3"/>
          </p:cNvCxnSpPr>
          <p:nvPr/>
        </p:nvCxnSpPr>
        <p:spPr>
          <a:xfrm rot="16200000" flipV="1">
            <a:off x="6311107" y="2597944"/>
            <a:ext cx="2019300" cy="915987"/>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a:spLocks noChangeArrowheads="1"/>
          </p:cNvSpPr>
          <p:nvPr/>
        </p:nvSpPr>
        <p:spPr bwMode="auto">
          <a:xfrm rot="-3406616">
            <a:off x="4699794" y="2618582"/>
            <a:ext cx="682625" cy="338137"/>
          </a:xfrm>
          <a:prstGeom prst="rect">
            <a:avLst/>
          </a:prstGeom>
          <a:noFill/>
          <a:ln w="9525">
            <a:noFill/>
            <a:miter lim="800000"/>
            <a:headEnd/>
            <a:tailEnd/>
          </a:ln>
        </p:spPr>
        <p:txBody>
          <a:bodyPr wrap="none">
            <a:spAutoFit/>
          </a:bodyPr>
          <a:lstStyle/>
          <a:p>
            <a:r>
              <a:rPr lang="en-US" sz="1600">
                <a:solidFill>
                  <a:srgbClr val="7030A0"/>
                </a:solidFill>
                <a:latin typeface="Calibri" pitchFamily="34" charset="0"/>
              </a:rPr>
              <a:t>loop()</a:t>
            </a:r>
            <a:endParaRPr lang="en-US">
              <a:solidFill>
                <a:srgbClr val="7030A0"/>
              </a:solidFill>
              <a:latin typeface="Calibri" pitchFamily="34" charset="0"/>
            </a:endParaRPr>
          </a:p>
        </p:txBody>
      </p:sp>
      <p:sp>
        <p:nvSpPr>
          <p:cNvPr id="71" name="TextBox 70"/>
          <p:cNvSpPr txBox="1">
            <a:spLocks noChangeArrowheads="1"/>
          </p:cNvSpPr>
          <p:nvPr/>
        </p:nvSpPr>
        <p:spPr bwMode="auto">
          <a:xfrm rot="-4833612">
            <a:off x="5647531" y="2397919"/>
            <a:ext cx="682625" cy="338138"/>
          </a:xfrm>
          <a:prstGeom prst="rect">
            <a:avLst/>
          </a:prstGeom>
          <a:noFill/>
          <a:ln w="9525">
            <a:noFill/>
            <a:miter lim="800000"/>
            <a:headEnd/>
            <a:tailEnd/>
          </a:ln>
        </p:spPr>
        <p:txBody>
          <a:bodyPr wrap="none">
            <a:spAutoFit/>
          </a:bodyPr>
          <a:lstStyle/>
          <a:p>
            <a:r>
              <a:rPr lang="en-US" sz="1600">
                <a:solidFill>
                  <a:srgbClr val="7030A0"/>
                </a:solidFill>
                <a:latin typeface="Calibri" pitchFamily="34" charset="0"/>
              </a:rPr>
              <a:t>loop()</a:t>
            </a:r>
            <a:endParaRPr lang="en-US">
              <a:solidFill>
                <a:srgbClr val="7030A0"/>
              </a:solidFill>
              <a:latin typeface="Calibri" pitchFamily="34" charset="0"/>
            </a:endParaRPr>
          </a:p>
        </p:txBody>
      </p:sp>
      <p:sp>
        <p:nvSpPr>
          <p:cNvPr id="72" name="TextBox 71"/>
          <p:cNvSpPr txBox="1">
            <a:spLocks noChangeArrowheads="1"/>
          </p:cNvSpPr>
          <p:nvPr/>
        </p:nvSpPr>
        <p:spPr bwMode="auto">
          <a:xfrm rot="3785875">
            <a:off x="7381875" y="2625725"/>
            <a:ext cx="681038" cy="338138"/>
          </a:xfrm>
          <a:prstGeom prst="rect">
            <a:avLst/>
          </a:prstGeom>
          <a:noFill/>
          <a:ln w="9525">
            <a:noFill/>
            <a:miter lim="800000"/>
            <a:headEnd/>
            <a:tailEnd/>
          </a:ln>
        </p:spPr>
        <p:txBody>
          <a:bodyPr wrap="none">
            <a:spAutoFit/>
          </a:bodyPr>
          <a:lstStyle/>
          <a:p>
            <a:r>
              <a:rPr lang="en-US" sz="1600">
                <a:solidFill>
                  <a:srgbClr val="7030A0"/>
                </a:solidFill>
                <a:latin typeface="Calibri" pitchFamily="34" charset="0"/>
              </a:rPr>
              <a:t>loop()</a:t>
            </a:r>
            <a:endParaRPr lang="en-US">
              <a:solidFill>
                <a:srgbClr val="7030A0"/>
              </a:solidFill>
              <a:latin typeface="Calibri" pitchFamily="34" charset="0"/>
            </a:endParaRPr>
          </a:p>
        </p:txBody>
      </p:sp>
      <p:sp>
        <p:nvSpPr>
          <p:cNvPr id="73" name="Oval 72"/>
          <p:cNvSpPr/>
          <p:nvPr/>
        </p:nvSpPr>
        <p:spPr>
          <a:xfrm>
            <a:off x="8534400" y="4087095"/>
            <a:ext cx="609600" cy="6096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en-US"/>
          </a:p>
        </p:txBody>
      </p:sp>
      <p:sp>
        <p:nvSpPr>
          <p:cNvPr id="74" name="TextBox 73"/>
          <p:cNvSpPr txBox="1">
            <a:spLocks noChangeArrowheads="1"/>
          </p:cNvSpPr>
          <p:nvPr/>
        </p:nvSpPr>
        <p:spPr bwMode="auto">
          <a:xfrm>
            <a:off x="8566150" y="4230688"/>
            <a:ext cx="511175" cy="307975"/>
          </a:xfrm>
          <a:prstGeom prst="rect">
            <a:avLst/>
          </a:prstGeom>
          <a:noFill/>
          <a:ln w="9525">
            <a:noFill/>
            <a:miter lim="800000"/>
            <a:headEnd/>
            <a:tailEnd/>
          </a:ln>
        </p:spPr>
        <p:txBody>
          <a:bodyPr wrap="none">
            <a:spAutoFit/>
          </a:bodyPr>
          <a:lstStyle/>
          <a:p>
            <a:r>
              <a:rPr lang="en-US" sz="1400">
                <a:solidFill>
                  <a:schemeClr val="bg1"/>
                </a:solidFill>
                <a:latin typeface="Calibri" pitchFamily="34" charset="0"/>
              </a:rPr>
              <a:t>NOP</a:t>
            </a:r>
          </a:p>
        </p:txBody>
      </p:sp>
      <p:cxnSp>
        <p:nvCxnSpPr>
          <p:cNvPr id="75" name="Straight Arrow Connector 74"/>
          <p:cNvCxnSpPr>
            <a:stCxn id="50" idx="4"/>
            <a:endCxn id="73" idx="0"/>
          </p:cNvCxnSpPr>
          <p:nvPr/>
        </p:nvCxnSpPr>
        <p:spPr>
          <a:xfrm rot="16200000" flipH="1">
            <a:off x="6854031" y="2102644"/>
            <a:ext cx="1719263" cy="22510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6" name="TextBox 75"/>
          <p:cNvSpPr txBox="1">
            <a:spLocks noChangeArrowheads="1"/>
          </p:cNvSpPr>
          <p:nvPr/>
        </p:nvSpPr>
        <p:spPr bwMode="auto">
          <a:xfrm rot="2118080">
            <a:off x="7691438" y="3136900"/>
            <a:ext cx="717550" cy="339725"/>
          </a:xfrm>
          <a:prstGeom prst="rect">
            <a:avLst/>
          </a:prstGeom>
          <a:noFill/>
          <a:ln w="9525">
            <a:noFill/>
            <a:miter lim="800000"/>
            <a:headEnd/>
            <a:tailEnd/>
          </a:ln>
        </p:spPr>
        <p:txBody>
          <a:bodyPr wrap="none">
            <a:spAutoFit/>
          </a:bodyPr>
          <a:lstStyle/>
          <a:p>
            <a:r>
              <a:rPr lang="en-US" sz="1600">
                <a:latin typeface="Calibri" pitchFamily="34" charset="0"/>
              </a:rPr>
              <a:t>switch</a:t>
            </a:r>
            <a:endParaRPr lang="en-US">
              <a:latin typeface="Calibri" pitchFamily="34" charset="0"/>
            </a:endParaRPr>
          </a:p>
        </p:txBody>
      </p:sp>
      <p:cxnSp>
        <p:nvCxnSpPr>
          <p:cNvPr id="77" name="Shape 76"/>
          <p:cNvCxnSpPr>
            <a:stCxn id="0" idx="0"/>
            <a:endCxn id="51" idx="3"/>
          </p:cNvCxnSpPr>
          <p:nvPr/>
        </p:nvCxnSpPr>
        <p:spPr>
          <a:xfrm rot="16200000" flipV="1">
            <a:off x="6830219" y="2078832"/>
            <a:ext cx="2041525" cy="1976437"/>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a:spLocks noChangeArrowheads="1"/>
          </p:cNvSpPr>
          <p:nvPr/>
        </p:nvSpPr>
        <p:spPr bwMode="auto">
          <a:xfrm rot="2286988">
            <a:off x="7691438" y="2298700"/>
            <a:ext cx="1030287" cy="338138"/>
          </a:xfrm>
          <a:prstGeom prst="rect">
            <a:avLst/>
          </a:prstGeom>
          <a:noFill/>
          <a:ln w="9525">
            <a:noFill/>
            <a:miter lim="800000"/>
            <a:headEnd/>
            <a:tailEnd/>
          </a:ln>
        </p:spPr>
        <p:txBody>
          <a:bodyPr wrap="none">
            <a:spAutoFit/>
          </a:bodyPr>
          <a:lstStyle/>
          <a:p>
            <a:r>
              <a:rPr lang="en-US" sz="1600">
                <a:solidFill>
                  <a:srgbClr val="7030A0"/>
                </a:solidFill>
                <a:latin typeface="Calibri" pitchFamily="34" charset="0"/>
              </a:rPr>
              <a:t>hcs:loop()</a:t>
            </a:r>
            <a:endParaRPr lang="en-US">
              <a:solidFill>
                <a:srgbClr val="7030A0"/>
              </a:solidFill>
              <a:latin typeface="Calibri" pitchFamily="34" charset="0"/>
            </a:endParaRPr>
          </a:p>
        </p:txBody>
      </p:sp>
      <p:cxnSp>
        <p:nvCxnSpPr>
          <p:cNvPr id="81" name="Shape 80"/>
          <p:cNvCxnSpPr>
            <a:endCxn id="51" idx="1"/>
          </p:cNvCxnSpPr>
          <p:nvPr/>
        </p:nvCxnSpPr>
        <p:spPr>
          <a:xfrm flipV="1">
            <a:off x="4267200" y="2046288"/>
            <a:ext cx="2016125" cy="1992312"/>
          </a:xfrm>
          <a:prstGeom prst="curvedConnector3">
            <a:avLst>
              <a:gd name="adj1" fmla="val 14222"/>
            </a:avLst>
          </a:prstGeom>
          <a:ln>
            <a:tailEnd type="arrow"/>
          </a:ln>
        </p:spPr>
        <p:style>
          <a:lnRef idx="1">
            <a:schemeClr val="accent1"/>
          </a:lnRef>
          <a:fillRef idx="0">
            <a:schemeClr val="accent1"/>
          </a:fillRef>
          <a:effectRef idx="0">
            <a:schemeClr val="accent1"/>
          </a:effectRef>
          <a:fontRef idx="minor">
            <a:schemeClr val="tx1"/>
          </a:fontRef>
        </p:style>
      </p:cxnSp>
      <p:sp>
        <p:nvSpPr>
          <p:cNvPr id="84" name="TextBox 83"/>
          <p:cNvSpPr txBox="1">
            <a:spLocks noChangeArrowheads="1"/>
          </p:cNvSpPr>
          <p:nvPr/>
        </p:nvSpPr>
        <p:spPr bwMode="auto">
          <a:xfrm rot="-2366237">
            <a:off x="4348163" y="2205038"/>
            <a:ext cx="1030287" cy="339725"/>
          </a:xfrm>
          <a:prstGeom prst="rect">
            <a:avLst/>
          </a:prstGeom>
          <a:noFill/>
          <a:ln w="9525">
            <a:noFill/>
            <a:miter lim="800000"/>
            <a:headEnd/>
            <a:tailEnd/>
          </a:ln>
        </p:spPr>
        <p:txBody>
          <a:bodyPr wrap="none">
            <a:spAutoFit/>
          </a:bodyPr>
          <a:lstStyle/>
          <a:p>
            <a:r>
              <a:rPr lang="en-US" sz="1600">
                <a:solidFill>
                  <a:srgbClr val="7030A0"/>
                </a:solidFill>
                <a:latin typeface="Calibri" pitchFamily="34" charset="0"/>
              </a:rPr>
              <a:t>hcs:loop()</a:t>
            </a:r>
          </a:p>
        </p:txBody>
      </p:sp>
      <p:sp>
        <p:nvSpPr>
          <p:cNvPr id="58450" name="TextBox 84"/>
          <p:cNvSpPr txBox="1">
            <a:spLocks noChangeArrowheads="1"/>
          </p:cNvSpPr>
          <p:nvPr/>
        </p:nvSpPr>
        <p:spPr bwMode="auto">
          <a:xfrm>
            <a:off x="1371600" y="5715000"/>
            <a:ext cx="7275513" cy="369888"/>
          </a:xfrm>
          <a:prstGeom prst="rect">
            <a:avLst/>
          </a:prstGeom>
          <a:noFill/>
          <a:ln w="9525">
            <a:noFill/>
            <a:miter lim="800000"/>
            <a:headEnd/>
            <a:tailEnd/>
          </a:ln>
        </p:spPr>
        <p:txBody>
          <a:bodyPr wrap="none">
            <a:spAutoFit/>
          </a:bodyPr>
          <a:lstStyle/>
          <a:p>
            <a:r>
              <a:rPr lang="en-US">
                <a:solidFill>
                  <a:srgbClr val="002060"/>
                </a:solidFill>
                <a:latin typeface="Courier New" pitchFamily="49" charset="0"/>
                <a:cs typeface="Courier New" pitchFamily="49" charset="0"/>
              </a:rPr>
              <a:t>hcs:loop() </a:t>
            </a:r>
            <a:r>
              <a:rPr lang="en-US">
                <a:latin typeface="Calibri" pitchFamily="34" charset="0"/>
              </a:rPr>
              <a:t>or</a:t>
            </a:r>
            <a:r>
              <a:rPr lang="en-US">
                <a:solidFill>
                  <a:srgbClr val="002060"/>
                </a:solidFill>
                <a:latin typeface="Courier New" pitchFamily="49" charset="0"/>
                <a:cs typeface="Courier New" pitchFamily="49" charset="0"/>
              </a:rPr>
              <a:t> ?MODULE:loop()</a:t>
            </a:r>
            <a:r>
              <a:rPr lang="en-US">
                <a:latin typeface="Calibri" pitchFamily="34" charset="0"/>
              </a:rPr>
              <a:t> always points to the latest version.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7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74"/>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7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6"/>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77"/>
                                        </p:tgtEl>
                                        <p:attrNameLst>
                                          <p:attrName>style.visibility</p:attrName>
                                        </p:attrNameLst>
                                      </p:cBhvr>
                                      <p:to>
                                        <p:strVal val="visible"/>
                                      </p:to>
                                    </p:set>
                                  </p:childTnLst>
                                </p:cTn>
                              </p:par>
                              <p:par>
                                <p:cTn id="61" presetID="1" presetClass="entr" presetSubtype="0" fill="hold" grpId="1" nodeType="withEffect">
                                  <p:stCondLst>
                                    <p:cond delay="0"/>
                                  </p:stCondLst>
                                  <p:childTnLst>
                                    <p:set>
                                      <p:cBhvr>
                                        <p:cTn id="62" dur="1" fill="hold">
                                          <p:stCondLst>
                                            <p:cond delay="0"/>
                                          </p:stCondLst>
                                        </p:cTn>
                                        <p:tgtEl>
                                          <p:spTgt spid="7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3" presetClass="emph" presetSubtype="2" fill="hold" grpId="0" nodeType="clickEffect">
                                  <p:stCondLst>
                                    <p:cond delay="0"/>
                                  </p:stCondLst>
                                  <p:childTnLst>
                                    <p:animClr clrSpc="rgb" dir="cw">
                                      <p:cBhvr override="childStyle">
                                        <p:cTn id="66" dur="2000" fill="hold"/>
                                        <p:tgtEl>
                                          <p:spTgt spid="46"/>
                                        </p:tgtEl>
                                        <p:attrNameLst>
                                          <p:attrName>style.color</p:attrName>
                                        </p:attrNameLst>
                                      </p:cBhvr>
                                      <p:to>
                                        <a:srgbClr val="FF0000"/>
                                      </p:to>
                                    </p:animClr>
                                  </p:childTnLst>
                                </p:cTn>
                              </p:par>
                            </p:childTnLst>
                          </p:cTn>
                        </p:par>
                      </p:childTnLst>
                    </p:cTn>
                  </p:par>
                  <p:par>
                    <p:cTn id="67" fill="hold">
                      <p:stCondLst>
                        <p:cond delay="indefinite"/>
                      </p:stCondLst>
                      <p:childTnLst>
                        <p:par>
                          <p:cTn id="68" fill="hold">
                            <p:stCondLst>
                              <p:cond delay="0"/>
                            </p:stCondLst>
                            <p:childTnLst>
                              <p:par>
                                <p:cTn id="69" presetID="3" presetClass="exit" presetSubtype="10" fill="hold" nodeType="clickEffect">
                                  <p:stCondLst>
                                    <p:cond delay="0"/>
                                  </p:stCondLst>
                                  <p:childTnLst>
                                    <p:animEffect transition="out" filter="blinds(horizontal)">
                                      <p:cBhvr>
                                        <p:cTn id="70" dur="500"/>
                                        <p:tgtEl>
                                          <p:spTgt spid="48"/>
                                        </p:tgtEl>
                                      </p:cBhvr>
                                    </p:animEffect>
                                    <p:set>
                                      <p:cBhvr>
                                        <p:cTn id="71" dur="1" fill="hold">
                                          <p:stCondLst>
                                            <p:cond delay="499"/>
                                          </p:stCondLst>
                                        </p:cTn>
                                        <p:tgtEl>
                                          <p:spTgt spid="48"/>
                                        </p:tgtEl>
                                        <p:attrNameLst>
                                          <p:attrName>style.visibility</p:attrName>
                                        </p:attrNameLst>
                                      </p:cBhvr>
                                      <p:to>
                                        <p:strVal val="hidden"/>
                                      </p:to>
                                    </p:set>
                                  </p:childTnLst>
                                </p:cTn>
                              </p:par>
                              <p:par>
                                <p:cTn id="72" presetID="3" presetClass="exit" presetSubtype="10" fill="hold" nodeType="withEffect">
                                  <p:stCondLst>
                                    <p:cond delay="0"/>
                                  </p:stCondLst>
                                  <p:childTnLst>
                                    <p:animEffect transition="out" filter="blinds(horizontal)">
                                      <p:cBhvr>
                                        <p:cTn id="73" dur="500"/>
                                        <p:tgtEl>
                                          <p:spTgt spid="49"/>
                                        </p:tgtEl>
                                      </p:cBhvr>
                                    </p:animEffect>
                                    <p:set>
                                      <p:cBhvr>
                                        <p:cTn id="74" dur="1" fill="hold">
                                          <p:stCondLst>
                                            <p:cond delay="499"/>
                                          </p:stCondLst>
                                        </p:cTn>
                                        <p:tgtEl>
                                          <p:spTgt spid="49"/>
                                        </p:tgtEl>
                                        <p:attrNameLst>
                                          <p:attrName>style.visibility</p:attrName>
                                        </p:attrNameLst>
                                      </p:cBhvr>
                                      <p:to>
                                        <p:strVal val="hidden"/>
                                      </p:to>
                                    </p:set>
                                  </p:childTnLst>
                                </p:cTn>
                              </p:par>
                            </p:childTnLst>
                          </p:cTn>
                        </p:par>
                        <p:par>
                          <p:cTn id="75" fill="hold">
                            <p:stCondLst>
                              <p:cond delay="500"/>
                            </p:stCondLst>
                            <p:childTnLst>
                              <p:par>
                                <p:cTn id="76" presetID="22" presetClass="entr" presetSubtype="4" fill="hold" nodeType="afterEffect">
                                  <p:stCondLst>
                                    <p:cond delay="0"/>
                                  </p:stCondLst>
                                  <p:childTnLst>
                                    <p:set>
                                      <p:cBhvr>
                                        <p:cTn id="77" dur="1" fill="hold">
                                          <p:stCondLst>
                                            <p:cond delay="0"/>
                                          </p:stCondLst>
                                        </p:cTn>
                                        <p:tgtEl>
                                          <p:spTgt spid="81"/>
                                        </p:tgtEl>
                                        <p:attrNameLst>
                                          <p:attrName>style.visibility</p:attrName>
                                        </p:attrNameLst>
                                      </p:cBhvr>
                                      <p:to>
                                        <p:strVal val="visible"/>
                                      </p:to>
                                    </p:set>
                                    <p:animEffect transition="in" filter="wipe(down)">
                                      <p:cBhvr>
                                        <p:cTn id="78" dur="500"/>
                                        <p:tgtEl>
                                          <p:spTgt spid="81"/>
                                        </p:tgtEl>
                                      </p:cBhvr>
                                    </p:animEffect>
                                  </p:childTnLst>
                                </p:cTn>
                              </p:par>
                            </p:childTnLst>
                          </p:cTn>
                        </p:par>
                        <p:par>
                          <p:cTn id="79" fill="hold">
                            <p:stCondLst>
                              <p:cond delay="1000"/>
                            </p:stCondLst>
                            <p:childTnLst>
                              <p:par>
                                <p:cTn id="80" presetID="3" presetClass="entr" presetSubtype="10" fill="hold" grpId="1" nodeType="afterEffect">
                                  <p:stCondLst>
                                    <p:cond delay="0"/>
                                  </p:stCondLst>
                                  <p:childTnLst>
                                    <p:set>
                                      <p:cBhvr>
                                        <p:cTn id="81" dur="1" fill="hold">
                                          <p:stCondLst>
                                            <p:cond delay="0"/>
                                          </p:stCondLst>
                                        </p:cTn>
                                        <p:tgtEl>
                                          <p:spTgt spid="84"/>
                                        </p:tgtEl>
                                        <p:attrNameLst>
                                          <p:attrName>style.visibility</p:attrName>
                                        </p:attrNameLst>
                                      </p:cBhvr>
                                      <p:to>
                                        <p:strVal val="visible"/>
                                      </p:to>
                                    </p:set>
                                    <p:animEffect transition="in" filter="blinds(horizontal)">
                                      <p:cBhvr>
                                        <p:cTn id="82"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51" grpId="0"/>
      <p:bldP spid="53" grpId="0"/>
      <p:bldP spid="55" grpId="0"/>
      <p:bldP spid="57" grpId="0"/>
      <p:bldP spid="61" grpId="0"/>
      <p:bldP spid="62" grpId="0"/>
      <p:bldP spid="63" grpId="0"/>
      <p:bldP spid="64" grpId="0" animBg="1"/>
      <p:bldP spid="65" grpId="0" animBg="1"/>
      <p:bldP spid="66" grpId="0" animBg="1"/>
      <p:bldP spid="70" grpId="0"/>
      <p:bldP spid="71" grpId="0"/>
      <p:bldP spid="72" grpId="0"/>
      <p:bldP spid="74" grpId="0"/>
      <p:bldP spid="76" grpId="0"/>
      <p:bldP spid="78" grpId="1"/>
      <p:bldP spid="84"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0"/>
            <a:ext cx="8229600" cy="1143000"/>
          </a:xfrm>
        </p:spPr>
        <p:txBody>
          <a:bodyPr rtlCol="0"/>
          <a:lstStyle/>
          <a:p>
            <a:pPr fontAlgn="auto">
              <a:spcAft>
                <a:spcPts val="0"/>
              </a:spcAft>
              <a:defRPr/>
            </a:pPr>
            <a:r>
              <a:rPr lang="en-US" dirty="0" smtClean="0">
                <a:solidFill>
                  <a:srgbClr val="FF0000"/>
                </a:solidFill>
              </a:rPr>
              <a:t>Thank You!</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fontAlgn="auto">
              <a:spcAft>
                <a:spcPts val="0"/>
              </a:spcAft>
              <a:defRPr/>
            </a:pPr>
            <a:r>
              <a:rPr lang="en-US" dirty="0" smtClean="0"/>
              <a:t>Backup</a:t>
            </a:r>
            <a:endParaRPr lang="en-US" dirty="0"/>
          </a:p>
        </p:txBody>
      </p:sp>
      <p:sp>
        <p:nvSpPr>
          <p:cNvPr id="61442" name="Content Placeholder 2"/>
          <p:cNvSpPr>
            <a:spLocks noGrp="1"/>
          </p:cNvSpPr>
          <p:nvPr>
            <p:ph idx="1"/>
          </p:nvPr>
        </p:nvSpPr>
        <p:spPr>
          <a:xfrm>
            <a:off x="457200" y="1544638"/>
            <a:ext cx="8229600" cy="4525962"/>
          </a:xfrm>
        </p:spPr>
        <p:txBody>
          <a:bodyPr/>
          <a:lstStyle/>
          <a:p>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fontAlgn="auto">
              <a:spcAft>
                <a:spcPts val="0"/>
              </a:spcAft>
              <a:defRPr/>
            </a:pPr>
            <a:r>
              <a:rPr lang="en-US" dirty="0" smtClean="0"/>
              <a:t>Installation FAQ</a:t>
            </a:r>
            <a:endParaRPr lang="en-US" dirty="0"/>
          </a:p>
        </p:txBody>
      </p:sp>
      <p:sp>
        <p:nvSpPr>
          <p:cNvPr id="62466" name="Content Placeholder 2"/>
          <p:cNvSpPr>
            <a:spLocks noGrp="1"/>
          </p:cNvSpPr>
          <p:nvPr>
            <p:ph idx="1"/>
          </p:nvPr>
        </p:nvSpPr>
        <p:spPr>
          <a:xfrm>
            <a:off x="457200" y="1544638"/>
            <a:ext cx="8229600" cy="4525962"/>
          </a:xfrm>
        </p:spPr>
        <p:txBody>
          <a:bodyPr/>
          <a:lstStyle/>
          <a:p>
            <a:r>
              <a:rPr lang="en-US" sz="2400" smtClean="0"/>
              <a:t>In </a:t>
            </a:r>
            <a:r>
              <a:rPr lang="en-US" sz="2400" smtClean="0">
                <a:solidFill>
                  <a:srgbClr val="FF0000"/>
                </a:solidFill>
              </a:rPr>
              <a:t>Windows</a:t>
            </a:r>
            <a:r>
              <a:rPr lang="en-US" sz="2400" smtClean="0"/>
              <a:t>:</a:t>
            </a:r>
          </a:p>
          <a:p>
            <a:pPr lvl="1"/>
            <a:r>
              <a:rPr lang="en-US" sz="2000" smtClean="0"/>
              <a:t>Download the distribution from </a:t>
            </a:r>
            <a:r>
              <a:rPr lang="en-US" sz="2000" smtClean="0">
                <a:hlinkClick r:id="rId3"/>
              </a:rPr>
              <a:t>here</a:t>
            </a:r>
            <a:r>
              <a:rPr lang="en-US" sz="2000" smtClean="0"/>
              <a:t>.</a:t>
            </a:r>
          </a:p>
          <a:p>
            <a:pPr lvl="1"/>
            <a:r>
              <a:rPr lang="en-US" sz="2000" smtClean="0"/>
              <a:t>Download MS Visual C++ 2005 Redistributable Package (x86) from </a:t>
            </a:r>
            <a:r>
              <a:rPr lang="en-US" sz="2000" smtClean="0">
                <a:hlinkClick r:id="rId4"/>
              </a:rPr>
              <a:t>here</a:t>
            </a:r>
            <a:r>
              <a:rPr lang="en-US" sz="2000" smtClean="0"/>
              <a:t>.</a:t>
            </a:r>
          </a:p>
          <a:p>
            <a:pPr lvl="1"/>
            <a:r>
              <a:rPr lang="en-US" sz="2000" smtClean="0"/>
              <a:t>Using winzip or winrar, extract the contents of the “vcredist_x86.exe” file to a folder, (which for me was vcredi~3.exe), then extract the contents of vcredi~3.exe file, and within that are vcredis1.cab and vcredist.msi.</a:t>
            </a:r>
          </a:p>
          <a:p>
            <a:pPr lvl="1"/>
            <a:r>
              <a:rPr lang="en-US" sz="2000" smtClean="0"/>
              <a:t>While installation of the exe downloaded in step 1, point to the .msi file extracted in step 3.</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fontAlgn="auto">
              <a:spcAft>
                <a:spcPts val="0"/>
              </a:spcAft>
              <a:defRPr/>
            </a:pPr>
            <a:r>
              <a:rPr lang="en-US" dirty="0" smtClean="0"/>
              <a:t>Sys module</a:t>
            </a:r>
            <a:endParaRPr lang="en-US" dirty="0"/>
          </a:p>
        </p:txBody>
      </p:sp>
      <p:sp>
        <p:nvSpPr>
          <p:cNvPr id="63490" name="Rectangle 1"/>
          <p:cNvSpPr>
            <a:spLocks noChangeArrowheads="1"/>
          </p:cNvSpPr>
          <p:nvPr/>
        </p:nvSpPr>
        <p:spPr bwMode="auto">
          <a:xfrm>
            <a:off x="228600" y="1524000"/>
            <a:ext cx="8181975" cy="923925"/>
          </a:xfrm>
          <a:prstGeom prst="rect">
            <a:avLst/>
          </a:prstGeom>
          <a:noFill/>
          <a:ln w="9525">
            <a:noFill/>
            <a:miter lim="800000"/>
            <a:headEnd/>
            <a:tailEnd/>
          </a:ln>
        </p:spPr>
        <p:txBody>
          <a:bodyPr wrap="none" anchor="ctr">
            <a:spAutoFit/>
          </a:bodyPr>
          <a:lstStyle/>
          <a:p>
            <a:pPr eaLnBrk="0" hangingPunct="0"/>
            <a:r>
              <a:rPr lang="en-US">
                <a:cs typeface="Arial" charset="0"/>
              </a:rPr>
              <a:t>We use the sys module to suspend the registered process for our gen_server. </a:t>
            </a:r>
          </a:p>
          <a:p>
            <a:pPr eaLnBrk="0" hangingPunct="0"/>
            <a:r>
              <a:rPr lang="en-US">
                <a:cs typeface="Arial" charset="0"/>
              </a:rPr>
              <a:t>When a process is suspended, it will only respond to system messages. </a:t>
            </a:r>
          </a:p>
          <a:p>
            <a:pPr eaLnBrk="0" hangingPunct="0"/>
            <a:r>
              <a:rPr lang="en-US">
                <a:cs typeface="Arial" charset="0"/>
              </a:rPr>
              <a:t>Next the change_code/4 method is called:</a:t>
            </a:r>
            <a:endParaRPr lang="en-US" sz="1000">
              <a:latin typeface="Arial Unicode MS" pitchFamily="34" charset="-128"/>
              <a:cs typeface="Arial" charset="0"/>
            </a:endParaRPr>
          </a:p>
        </p:txBody>
      </p:sp>
      <p:sp>
        <p:nvSpPr>
          <p:cNvPr id="63491" name="TextBox 4"/>
          <p:cNvSpPr txBox="1">
            <a:spLocks noChangeArrowheads="1"/>
          </p:cNvSpPr>
          <p:nvPr/>
        </p:nvSpPr>
        <p:spPr bwMode="auto">
          <a:xfrm>
            <a:off x="333375" y="2590800"/>
            <a:ext cx="2486025" cy="3540125"/>
          </a:xfrm>
          <a:prstGeom prst="rect">
            <a:avLst/>
          </a:prstGeom>
          <a:noFill/>
          <a:ln w="9525">
            <a:noFill/>
            <a:miter lim="800000"/>
            <a:headEnd/>
            <a:tailEnd/>
          </a:ln>
        </p:spPr>
        <p:txBody>
          <a:bodyPr wrap="none">
            <a:spAutoFit/>
          </a:bodyPr>
          <a:lstStyle/>
          <a:p>
            <a:r>
              <a:rPr lang="en-US" sz="1400">
                <a:latin typeface="Arial Unicode MS" pitchFamily="34" charset="-128"/>
                <a:cs typeface="Arial" charset="0"/>
              </a:rPr>
              <a:t>5&gt; sys:suspend(t). </a:t>
            </a:r>
          </a:p>
          <a:p>
            <a:r>
              <a:rPr lang="en-US" sz="1400">
                <a:latin typeface="Arial Unicode MS" pitchFamily="34" charset="-128"/>
                <a:cs typeface="Arial" charset="0"/>
              </a:rPr>
              <a:t>ok </a:t>
            </a:r>
          </a:p>
          <a:p>
            <a:r>
              <a:rPr lang="en-US" sz="1400">
                <a:latin typeface="Arial Unicode MS" pitchFamily="34" charset="-128"/>
                <a:cs typeface="Arial" charset="0"/>
              </a:rPr>
              <a:t>6&gt; c(t). </a:t>
            </a:r>
          </a:p>
          <a:p>
            <a:r>
              <a:rPr lang="en-US" sz="1400">
                <a:latin typeface="Arial Unicode MS" pitchFamily="34" charset="-128"/>
                <a:cs typeface="Arial" charset="0"/>
              </a:rPr>
              <a:t>{ok,t} </a:t>
            </a:r>
          </a:p>
          <a:p>
            <a:r>
              <a:rPr lang="en-US" sz="1400">
                <a:latin typeface="Arial Unicode MS" pitchFamily="34" charset="-128"/>
                <a:cs typeface="Arial" charset="0"/>
              </a:rPr>
              <a:t>7&gt; l(t). </a:t>
            </a:r>
          </a:p>
          <a:p>
            <a:r>
              <a:rPr lang="en-US" sz="1400">
                <a:latin typeface="Arial Unicode MS" pitchFamily="34" charset="-128"/>
                <a:cs typeface="Arial" charset="0"/>
              </a:rPr>
              <a:t>{module,t} </a:t>
            </a:r>
          </a:p>
          <a:p>
            <a:r>
              <a:rPr lang="en-US" sz="1400">
                <a:latin typeface="Arial Unicode MS" pitchFamily="34" charset="-128"/>
                <a:cs typeface="Arial" charset="0"/>
              </a:rPr>
              <a:t>8&gt; sys:change_code(t,t,[],[]). </a:t>
            </a:r>
          </a:p>
          <a:p>
            <a:r>
              <a:rPr lang="en-US" sz="1400">
                <a:latin typeface="Arial Unicode MS" pitchFamily="34" charset="-128"/>
                <a:cs typeface="Arial" charset="0"/>
              </a:rPr>
              <a:t>ok </a:t>
            </a:r>
          </a:p>
          <a:p>
            <a:r>
              <a:rPr lang="en-US" sz="1400">
                <a:latin typeface="Arial Unicode MS" pitchFamily="34" charset="-128"/>
                <a:cs typeface="Arial" charset="0"/>
              </a:rPr>
              <a:t>9&gt; sys:resume(t). </a:t>
            </a:r>
          </a:p>
          <a:p>
            <a:r>
              <a:rPr lang="en-US" sz="1400">
                <a:latin typeface="Arial Unicode MS" pitchFamily="34" charset="-128"/>
                <a:cs typeface="Arial" charset="0"/>
              </a:rPr>
              <a:t>ok </a:t>
            </a:r>
          </a:p>
          <a:p>
            <a:r>
              <a:rPr lang="en-US" sz="1400">
                <a:latin typeface="Arial Unicode MS" pitchFamily="34" charset="-128"/>
                <a:cs typeface="Arial" charset="0"/>
              </a:rPr>
              <a:t>10&gt; t:print_state(). </a:t>
            </a:r>
          </a:p>
          <a:p>
            <a:r>
              <a:rPr lang="en-US" sz="1400">
                <a:latin typeface="Arial Unicode MS" pitchFamily="34" charset="-128"/>
                <a:cs typeface="Arial" charset="0"/>
              </a:rPr>
              <a:t>state: 3.0 </a:t>
            </a:r>
          </a:p>
          <a:p>
            <a:r>
              <a:rPr lang="en-US" sz="1400">
                <a:latin typeface="Arial Unicode MS" pitchFamily="34" charset="-128"/>
                <a:cs typeface="Arial" charset="0"/>
              </a:rPr>
              <a:t>ok </a:t>
            </a:r>
          </a:p>
          <a:p>
            <a:r>
              <a:rPr lang="en-US" sz="1400">
                <a:latin typeface="Arial Unicode MS" pitchFamily="34" charset="-128"/>
                <a:cs typeface="Arial" charset="0"/>
              </a:rPr>
              <a:t>11&gt; t:print_state(). </a:t>
            </a:r>
          </a:p>
          <a:p>
            <a:r>
              <a:rPr lang="en-US" sz="1400">
                <a:latin typeface="Arial Unicode MS" pitchFamily="34" charset="-128"/>
                <a:cs typeface="Arial" charset="0"/>
              </a:rPr>
              <a:t>state: 4.0 </a:t>
            </a:r>
          </a:p>
          <a:p>
            <a:r>
              <a:rPr lang="en-US" sz="1400">
                <a:latin typeface="Arial Unicode MS" pitchFamily="34" charset="-128"/>
                <a:cs typeface="Arial" charset="0"/>
              </a:rPr>
              <a:t>ok </a:t>
            </a:r>
            <a:endParaRPr lang="en-US" sz="1200">
              <a:cs typeface="Arial" charset="0"/>
            </a:endParaRPr>
          </a:p>
        </p:txBody>
      </p:sp>
      <p:sp>
        <p:nvSpPr>
          <p:cNvPr id="63492" name="TextBox 5"/>
          <p:cNvSpPr txBox="1">
            <a:spLocks noChangeArrowheads="1"/>
          </p:cNvSpPr>
          <p:nvPr/>
        </p:nvSpPr>
        <p:spPr bwMode="auto">
          <a:xfrm>
            <a:off x="4114800" y="3276600"/>
            <a:ext cx="4000500" cy="1600200"/>
          </a:xfrm>
          <a:prstGeom prst="rect">
            <a:avLst/>
          </a:prstGeom>
          <a:noFill/>
          <a:ln w="9525">
            <a:noFill/>
            <a:miter lim="800000"/>
            <a:headEnd/>
            <a:tailEnd/>
          </a:ln>
        </p:spPr>
        <p:txBody>
          <a:bodyPr wrap="none">
            <a:spAutoFit/>
          </a:bodyPr>
          <a:lstStyle/>
          <a:p>
            <a:pPr eaLnBrk="0" hangingPunct="0"/>
            <a:r>
              <a:rPr lang="en-US" sz="1400">
                <a:latin typeface="Arial Unicode MS" pitchFamily="34" charset="-128"/>
                <a:cs typeface="Arial" charset="0"/>
              </a:rPr>
              <a:t>change_code(Name, Module, OldVsn, Extra) -&gt; </a:t>
            </a:r>
          </a:p>
          <a:p>
            <a:pPr eaLnBrk="0" hangingPunct="0"/>
            <a:r>
              <a:rPr lang="en-US" sz="1400">
                <a:latin typeface="Arial Unicode MS" pitchFamily="34" charset="-128"/>
                <a:cs typeface="Arial" charset="0"/>
              </a:rPr>
              <a:t>	ok | {error, Reason} </a:t>
            </a:r>
          </a:p>
          <a:p>
            <a:pPr eaLnBrk="0" hangingPunct="0"/>
            <a:r>
              <a:rPr lang="en-US" sz="1400">
                <a:latin typeface="Arial Unicode MS" pitchFamily="34" charset="-128"/>
                <a:cs typeface="Arial" charset="0"/>
              </a:rPr>
              <a:t>Types: </a:t>
            </a:r>
          </a:p>
          <a:p>
            <a:pPr eaLnBrk="0" hangingPunct="0"/>
            <a:r>
              <a:rPr lang="en-US" sz="1400">
                <a:latin typeface="Arial Unicode MS" pitchFamily="34" charset="-128"/>
                <a:cs typeface="Arial" charset="0"/>
              </a:rPr>
              <a:t>Name = pid() | atom() | {global, atom()} </a:t>
            </a:r>
          </a:p>
          <a:p>
            <a:pPr eaLnBrk="0" hangingPunct="0"/>
            <a:r>
              <a:rPr lang="en-US" sz="1400">
                <a:latin typeface="Arial Unicode MS" pitchFamily="34" charset="-128"/>
                <a:cs typeface="Arial" charset="0"/>
              </a:rPr>
              <a:t>Module = atom() </a:t>
            </a:r>
          </a:p>
          <a:p>
            <a:pPr eaLnBrk="0" hangingPunct="0"/>
            <a:r>
              <a:rPr lang="en-US" sz="1400">
                <a:latin typeface="Arial Unicode MS" pitchFamily="34" charset="-128"/>
                <a:cs typeface="Arial" charset="0"/>
              </a:rPr>
              <a:t>OldVsn = undefined | term() </a:t>
            </a:r>
          </a:p>
          <a:p>
            <a:pPr eaLnBrk="0" hangingPunct="0"/>
            <a:r>
              <a:rPr lang="en-US" sz="1400">
                <a:latin typeface="Arial Unicode MS" pitchFamily="34" charset="-128"/>
                <a:cs typeface="Arial" charset="0"/>
              </a:rPr>
              <a:t>Extra = term() </a:t>
            </a:r>
            <a:endParaRPr lang="en-US" sz="320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fontAlgn="auto">
              <a:spcAft>
                <a:spcPts val="0"/>
              </a:spcAft>
              <a:defRPr/>
            </a:pPr>
            <a:r>
              <a:rPr lang="en-US" dirty="0" smtClean="0"/>
              <a:t>History of </a:t>
            </a:r>
            <a:r>
              <a:rPr lang="en-US" dirty="0" err="1" smtClean="0"/>
              <a:t>Erlang</a:t>
            </a:r>
            <a:endParaRPr lang="en-US" dirty="0"/>
          </a:p>
        </p:txBody>
      </p:sp>
      <p:sp>
        <p:nvSpPr>
          <p:cNvPr id="31746" name="Content Placeholder 2"/>
          <p:cNvSpPr>
            <a:spLocks noGrp="1"/>
          </p:cNvSpPr>
          <p:nvPr>
            <p:ph idx="1"/>
          </p:nvPr>
        </p:nvSpPr>
        <p:spPr>
          <a:xfrm>
            <a:off x="0" y="1447800"/>
            <a:ext cx="6019800" cy="4525963"/>
          </a:xfrm>
        </p:spPr>
        <p:txBody>
          <a:bodyPr/>
          <a:lstStyle/>
          <a:p>
            <a:r>
              <a:rPr lang="en-US" sz="2800" smtClean="0"/>
              <a:t>Erlang either refer to Danish mathematician and engineer </a:t>
            </a:r>
            <a:r>
              <a:rPr lang="en-US" sz="2800" smtClean="0">
                <a:solidFill>
                  <a:srgbClr val="0070C0"/>
                </a:solidFill>
              </a:rPr>
              <a:t>Agner Krarup Erlang</a:t>
            </a:r>
            <a:r>
              <a:rPr lang="en-US" sz="2800" smtClean="0"/>
              <a:t>, or alternatively, as an abbrev. of "</a:t>
            </a:r>
            <a:r>
              <a:rPr lang="en-US" sz="2800" smtClean="0">
                <a:solidFill>
                  <a:srgbClr val="0070C0"/>
                </a:solidFill>
              </a:rPr>
              <a:t>Ericsson Language</a:t>
            </a:r>
            <a:r>
              <a:rPr lang="en-US" sz="2800" smtClean="0"/>
              <a:t>“.</a:t>
            </a:r>
          </a:p>
          <a:p>
            <a:r>
              <a:rPr lang="en-US" sz="2800" smtClean="0"/>
              <a:t>Experiments with Erlang started in </a:t>
            </a:r>
            <a:r>
              <a:rPr lang="en-US" sz="2800" smtClean="0">
                <a:solidFill>
                  <a:srgbClr val="0070C0"/>
                </a:solidFill>
              </a:rPr>
              <a:t>Ellemtel Computer Science Laboratory</a:t>
            </a:r>
            <a:r>
              <a:rPr lang="en-US" sz="2800" smtClean="0"/>
              <a:t> in 1987.</a:t>
            </a:r>
          </a:p>
          <a:p>
            <a:r>
              <a:rPr lang="en-US" sz="2800" smtClean="0"/>
              <a:t>First version was developed by </a:t>
            </a:r>
            <a:r>
              <a:rPr lang="en-US" sz="2800" smtClean="0">
                <a:solidFill>
                  <a:srgbClr val="0070C0"/>
                </a:solidFill>
              </a:rPr>
              <a:t>Joe Armstrong</a:t>
            </a:r>
            <a:r>
              <a:rPr lang="en-US" sz="2800" smtClean="0"/>
              <a:t>.</a:t>
            </a:r>
          </a:p>
        </p:txBody>
      </p:sp>
      <p:sp>
        <p:nvSpPr>
          <p:cNvPr id="31747" name="Slide Number Placeholder 3"/>
          <p:cNvSpPr>
            <a:spLocks noGrp="1"/>
          </p:cNvSpPr>
          <p:nvPr>
            <p:ph type="sldNum"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736EBC8-AD6F-42AE-AAC8-EDCF0D21C57B}" type="slidenum">
              <a:rPr lang="en-US">
                <a:solidFill>
                  <a:srgbClr val="000000"/>
                </a:solidFill>
                <a:latin typeface="Calibri" pitchFamily="34" charset="0"/>
              </a:rPr>
              <a:pPr fontAlgn="base">
                <a:spcBef>
                  <a:spcPct val="0"/>
                </a:spcBef>
                <a:spcAft>
                  <a:spcPct val="0"/>
                </a:spcAft>
              </a:pPr>
              <a:t>3</a:t>
            </a:fld>
            <a:endParaRPr lang="en-US">
              <a:solidFill>
                <a:srgbClr val="000000"/>
              </a:solidFill>
              <a:latin typeface="Calibri" pitchFamily="34" charset="0"/>
            </a:endParaRPr>
          </a:p>
        </p:txBody>
      </p:sp>
      <p:pic>
        <p:nvPicPr>
          <p:cNvPr id="31748" name="Picture 2"/>
          <p:cNvPicPr>
            <a:picLocks noChangeAspect="1" noChangeArrowheads="1"/>
          </p:cNvPicPr>
          <p:nvPr/>
        </p:nvPicPr>
        <p:blipFill>
          <a:blip r:embed="rId3"/>
          <a:srcRect/>
          <a:stretch>
            <a:fillRect/>
          </a:stretch>
        </p:blipFill>
        <p:spPr bwMode="auto">
          <a:xfrm>
            <a:off x="6400800" y="1447800"/>
            <a:ext cx="2419350" cy="3867150"/>
          </a:xfrm>
          <a:prstGeom prst="rect">
            <a:avLst/>
          </a:prstGeom>
          <a:noFill/>
          <a:ln w="9525">
            <a:noFill/>
            <a:miter lim="800000"/>
            <a:headEnd/>
            <a:tailEnd/>
          </a:ln>
        </p:spPr>
      </p:pic>
      <p:sp>
        <p:nvSpPr>
          <p:cNvPr id="31749" name="TextBox 5"/>
          <p:cNvSpPr txBox="1">
            <a:spLocks noChangeArrowheads="1"/>
          </p:cNvSpPr>
          <p:nvPr/>
        </p:nvSpPr>
        <p:spPr bwMode="auto">
          <a:xfrm>
            <a:off x="5867400" y="5334000"/>
            <a:ext cx="3276600" cy="1477963"/>
          </a:xfrm>
          <a:prstGeom prst="rect">
            <a:avLst/>
          </a:prstGeom>
          <a:noFill/>
          <a:ln w="9525">
            <a:noFill/>
            <a:miter lim="800000"/>
            <a:headEnd/>
            <a:tailEnd/>
          </a:ln>
        </p:spPr>
        <p:txBody>
          <a:bodyPr>
            <a:spAutoFit/>
          </a:bodyPr>
          <a:lstStyle/>
          <a:p>
            <a:r>
              <a:rPr lang="en-US">
                <a:latin typeface="Calibri" pitchFamily="34" charset="0"/>
              </a:rPr>
              <a:t>Agner Krarup Erlang (1878-1929)</a:t>
            </a:r>
          </a:p>
          <a:p>
            <a:r>
              <a:rPr lang="en-US">
                <a:latin typeface="Calibri" pitchFamily="34" charset="0"/>
              </a:rPr>
              <a:t>Inventor of the fields: traffic engineering and queueing theory (foundation of telecom network studies).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fontAlgn="auto">
              <a:spcAft>
                <a:spcPts val="0"/>
              </a:spcAft>
              <a:defRPr/>
            </a:pPr>
            <a:r>
              <a:rPr lang="en-US" dirty="0" smtClean="0"/>
              <a:t>Cool Features of </a:t>
            </a:r>
            <a:r>
              <a:rPr lang="en-US" dirty="0" err="1" smtClean="0"/>
              <a:t>Erlang</a:t>
            </a:r>
            <a:endParaRPr lang="en-US" dirty="0"/>
          </a:p>
        </p:txBody>
      </p:sp>
      <p:sp>
        <p:nvSpPr>
          <p:cNvPr id="32770" name="Content Placeholder 2"/>
          <p:cNvSpPr>
            <a:spLocks noGrp="1"/>
          </p:cNvSpPr>
          <p:nvPr>
            <p:ph idx="1"/>
          </p:nvPr>
        </p:nvSpPr>
        <p:spPr>
          <a:xfrm>
            <a:off x="457200" y="1544638"/>
            <a:ext cx="8229600" cy="4525962"/>
          </a:xfrm>
        </p:spPr>
        <p:txBody>
          <a:bodyPr/>
          <a:lstStyle/>
          <a:p>
            <a:r>
              <a:rPr lang="en-US" sz="2400" smtClean="0"/>
              <a:t>Started out as a concurrent Prolog.</a:t>
            </a:r>
          </a:p>
          <a:p>
            <a:r>
              <a:rPr lang="en-US" sz="2400" smtClean="0"/>
              <a:t>High reliability. (e.g. Ericsson Switch)</a:t>
            </a:r>
          </a:p>
          <a:p>
            <a:pPr lvl="1"/>
            <a:r>
              <a:rPr lang="en-US" sz="2000" smtClean="0"/>
              <a:t>“</a:t>
            </a:r>
            <a:r>
              <a:rPr lang="en-US" sz="2000" smtClean="0">
                <a:solidFill>
                  <a:srgbClr val="7030A0"/>
                </a:solidFill>
              </a:rPr>
              <a:t>You need mechanisms and primitives provided to the general programmer or the developer in order for the systems to have these properties, otherwise they tend to get lost in the way.</a:t>
            </a:r>
            <a:r>
              <a:rPr lang="en-US" sz="2000" smtClean="0"/>
              <a:t>“ – Lennart Ohman, Developer of Open Telecom Platform (OTP), MD of Sjoland &amp; Thyselius Telecom AB in Sweden.</a:t>
            </a:r>
          </a:p>
          <a:p>
            <a:r>
              <a:rPr lang="en-US" sz="2400" smtClean="0"/>
              <a:t>Seamless scaling to large number of processes (literally 100,000 processes)  through message passing communication.</a:t>
            </a:r>
          </a:p>
          <a:p>
            <a:r>
              <a:rPr lang="en-US" sz="2400" smtClean="0"/>
              <a:t>Functional programming (Seq.) + OO (Conc.).</a:t>
            </a:r>
          </a:p>
          <a:p>
            <a:r>
              <a:rPr lang="en-US" sz="2400" smtClean="0"/>
              <a:t>Concurrency for the sake of modularity, reliability etc. </a:t>
            </a:r>
          </a:p>
          <a:p>
            <a:r>
              <a:rPr lang="en-US" sz="2400" smtClean="0"/>
              <a:t>Library support (web-server, databases etc.)</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fontAlgn="auto">
              <a:spcAft>
                <a:spcPts val="0"/>
              </a:spcAft>
              <a:defRPr/>
            </a:pPr>
            <a:r>
              <a:rPr lang="en-US" dirty="0" smtClean="0"/>
              <a:t>Projects using </a:t>
            </a:r>
            <a:r>
              <a:rPr lang="en-US" dirty="0" err="1" smtClean="0"/>
              <a:t>Erlang</a:t>
            </a:r>
            <a:endParaRPr lang="en-US" dirty="0"/>
          </a:p>
        </p:txBody>
      </p:sp>
      <p:sp>
        <p:nvSpPr>
          <p:cNvPr id="3" name="Content Placeholder 2"/>
          <p:cNvSpPr>
            <a:spLocks noGrp="1"/>
          </p:cNvSpPr>
          <p:nvPr>
            <p:ph idx="1"/>
          </p:nvPr>
        </p:nvSpPr>
        <p:spPr>
          <a:xfrm>
            <a:off x="457200" y="1544638"/>
            <a:ext cx="8229600" cy="4525962"/>
          </a:xfrm>
        </p:spPr>
        <p:txBody>
          <a:bodyPr rtlCol="0">
            <a:normAutofit fontScale="92500" lnSpcReduction="20000"/>
          </a:bodyPr>
          <a:lstStyle/>
          <a:p>
            <a:pPr fontAlgn="auto">
              <a:spcAft>
                <a:spcPts val="0"/>
              </a:spcAft>
              <a:defRPr/>
            </a:pPr>
            <a:r>
              <a:rPr lang="en-US" dirty="0" smtClean="0">
                <a:solidFill>
                  <a:srgbClr val="FF0000"/>
                </a:solidFill>
              </a:rPr>
              <a:t>Ericsson AXD301 switch</a:t>
            </a:r>
            <a:r>
              <a:rPr lang="en-US" dirty="0" smtClean="0"/>
              <a:t> (1998). </a:t>
            </a:r>
          </a:p>
          <a:p>
            <a:pPr lvl="1" fontAlgn="auto">
              <a:spcAft>
                <a:spcPts val="0"/>
              </a:spcAft>
              <a:buFont typeface="Arial" pitchFamily="34" charset="0"/>
              <a:buChar char="–"/>
              <a:defRPr/>
            </a:pPr>
            <a:r>
              <a:rPr lang="en-US" dirty="0" smtClean="0"/>
              <a:t>reported to achieve a reliability of nine “9”s (i.e. 1 sec of downtime in 1 billion seconds, roughly 30 years.)</a:t>
            </a:r>
          </a:p>
          <a:p>
            <a:pPr fontAlgn="auto">
              <a:spcAft>
                <a:spcPts val="0"/>
              </a:spcAft>
              <a:defRPr/>
            </a:pPr>
            <a:r>
              <a:rPr lang="en-US" dirty="0" err="1" smtClean="0">
                <a:solidFill>
                  <a:srgbClr val="FF0000"/>
                </a:solidFill>
              </a:rPr>
              <a:t>CouchDB</a:t>
            </a:r>
            <a:r>
              <a:rPr lang="en-US" dirty="0" smtClean="0"/>
              <a:t>, a document based database that uses </a:t>
            </a:r>
            <a:r>
              <a:rPr lang="en-US" dirty="0" err="1" smtClean="0"/>
              <a:t>MapReduce</a:t>
            </a:r>
            <a:r>
              <a:rPr lang="en-US" dirty="0" smtClean="0"/>
              <a:t>.</a:t>
            </a:r>
          </a:p>
          <a:p>
            <a:pPr fontAlgn="auto">
              <a:spcAft>
                <a:spcPts val="0"/>
              </a:spcAft>
              <a:defRPr/>
            </a:pPr>
            <a:r>
              <a:rPr lang="en-US" dirty="0" err="1" smtClean="0">
                <a:solidFill>
                  <a:srgbClr val="FF0000"/>
                </a:solidFill>
              </a:rPr>
              <a:t>ejabberd</a:t>
            </a:r>
            <a:r>
              <a:rPr lang="en-US" dirty="0" smtClean="0"/>
              <a:t>, instant messaging server </a:t>
            </a:r>
          </a:p>
          <a:p>
            <a:pPr lvl="1" fontAlgn="auto">
              <a:spcAft>
                <a:spcPts val="0"/>
              </a:spcAft>
              <a:buFont typeface="Arial" pitchFamily="34" charset="0"/>
              <a:buChar char="–"/>
              <a:defRPr/>
            </a:pPr>
            <a:r>
              <a:rPr lang="en-US" dirty="0" smtClean="0"/>
              <a:t>Facebook chat system based on </a:t>
            </a:r>
            <a:r>
              <a:rPr lang="en-US" dirty="0" err="1" smtClean="0"/>
              <a:t>ejabberd</a:t>
            </a:r>
            <a:r>
              <a:rPr lang="en-US" dirty="0" smtClean="0"/>
              <a:t>. </a:t>
            </a:r>
          </a:p>
          <a:p>
            <a:pPr fontAlgn="auto">
              <a:spcAft>
                <a:spcPts val="0"/>
              </a:spcAft>
              <a:defRPr/>
            </a:pPr>
            <a:r>
              <a:rPr lang="en-US" dirty="0" err="1" smtClean="0">
                <a:solidFill>
                  <a:srgbClr val="FF0000"/>
                </a:solidFill>
              </a:rPr>
              <a:t>Twitterfall</a:t>
            </a:r>
            <a:r>
              <a:rPr lang="en-US" dirty="0" smtClean="0"/>
              <a:t>, a service to view trends and patterns from Twitter</a:t>
            </a:r>
          </a:p>
          <a:p>
            <a:pPr fontAlgn="auto">
              <a:spcAft>
                <a:spcPts val="0"/>
              </a:spcAft>
              <a:defRPr/>
            </a:pPr>
            <a:r>
              <a:rPr lang="en-US" dirty="0" smtClean="0"/>
              <a:t>…</a:t>
            </a:r>
            <a:endParaRPr lang="en-US" dirty="0"/>
          </a:p>
        </p:txBody>
      </p:sp>
      <p:pic>
        <p:nvPicPr>
          <p:cNvPr id="34819" name="Picture 2"/>
          <p:cNvPicPr>
            <a:picLocks noChangeAspect="1" noChangeArrowheads="1"/>
          </p:cNvPicPr>
          <p:nvPr/>
        </p:nvPicPr>
        <p:blipFill>
          <a:blip r:embed="rId3"/>
          <a:srcRect/>
          <a:stretch>
            <a:fillRect/>
          </a:stretch>
        </p:blipFill>
        <p:spPr bwMode="auto">
          <a:xfrm>
            <a:off x="7391400" y="3581400"/>
            <a:ext cx="762000" cy="762000"/>
          </a:xfrm>
          <a:prstGeom prst="rect">
            <a:avLst/>
          </a:prstGeom>
          <a:noFill/>
          <a:ln w="9525">
            <a:noFill/>
            <a:miter lim="800000"/>
            <a:headEnd/>
            <a:tailEnd/>
          </a:ln>
        </p:spPr>
      </p:pic>
      <p:pic>
        <p:nvPicPr>
          <p:cNvPr id="34820" name="Picture 4"/>
          <p:cNvPicPr>
            <a:picLocks noChangeAspect="1" noChangeArrowheads="1"/>
          </p:cNvPicPr>
          <p:nvPr/>
        </p:nvPicPr>
        <p:blipFill>
          <a:blip r:embed="rId4"/>
          <a:srcRect/>
          <a:stretch>
            <a:fillRect/>
          </a:stretch>
        </p:blipFill>
        <p:spPr bwMode="auto">
          <a:xfrm>
            <a:off x="7239000" y="4762500"/>
            <a:ext cx="990600" cy="11287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Future of </a:t>
            </a:r>
            <a:r>
              <a:rPr lang="en-US" dirty="0" err="1" smtClean="0"/>
              <a:t>Erlang</a:t>
            </a:r>
            <a:r>
              <a:rPr lang="en-US" dirty="0" smtClean="0"/>
              <a:t>: </a:t>
            </a:r>
            <a:r>
              <a:rPr lang="en-US" dirty="0" smtClean="0">
                <a:solidFill>
                  <a:srgbClr val="FFFF00"/>
                </a:solidFill>
              </a:rPr>
              <a:t>What experts believe.</a:t>
            </a:r>
            <a:endParaRPr lang="en-US" dirty="0">
              <a:solidFill>
                <a:srgbClr val="FFFF00"/>
              </a:solidFill>
            </a:endParaRPr>
          </a:p>
        </p:txBody>
      </p:sp>
      <p:sp>
        <p:nvSpPr>
          <p:cNvPr id="3" name="Content Placeholder 2"/>
          <p:cNvSpPr>
            <a:spLocks noGrp="1"/>
          </p:cNvSpPr>
          <p:nvPr>
            <p:ph idx="1"/>
          </p:nvPr>
        </p:nvSpPr>
        <p:spPr>
          <a:xfrm>
            <a:off x="2514600" y="1544638"/>
            <a:ext cx="6172200" cy="4525962"/>
          </a:xfrm>
        </p:spPr>
        <p:txBody>
          <a:bodyPr rtlCol="0">
            <a:normAutofit lnSpcReduction="10000"/>
          </a:bodyPr>
          <a:lstStyle/>
          <a:p>
            <a:pPr fontAlgn="auto">
              <a:spcAft>
                <a:spcPts val="0"/>
              </a:spcAft>
              <a:defRPr/>
            </a:pPr>
            <a:r>
              <a:rPr lang="en-US" sz="1800" dirty="0" smtClean="0">
                <a:solidFill>
                  <a:srgbClr val="FF0000"/>
                </a:solidFill>
              </a:rPr>
              <a:t>Scalability:</a:t>
            </a:r>
            <a:r>
              <a:rPr lang="en-US" sz="1800" dirty="0" smtClean="0"/>
              <a:t> "Virtually all language use shared state concurrency. This is very difficult and leads to terrible problems when you handle failure and scale up the system...</a:t>
            </a:r>
            <a:r>
              <a:rPr lang="en-US" sz="1800" i="1" dirty="0" smtClean="0">
                <a:solidFill>
                  <a:srgbClr val="002060"/>
                </a:solidFill>
              </a:rPr>
              <a:t>Some pretty fast-moving startups in the financial world have latched onto </a:t>
            </a:r>
            <a:r>
              <a:rPr lang="en-US" sz="1800" i="1" dirty="0" err="1" smtClean="0">
                <a:solidFill>
                  <a:srgbClr val="002060"/>
                </a:solidFill>
              </a:rPr>
              <a:t>Erlang</a:t>
            </a:r>
            <a:r>
              <a:rPr lang="en-US" sz="1800" dirty="0" smtClean="0"/>
              <a:t>; for example, the Swedish </a:t>
            </a:r>
            <a:r>
              <a:rPr lang="en-US" sz="1800" dirty="0" smtClean="0">
                <a:hlinkClick r:id="rId3"/>
              </a:rPr>
              <a:t>www.kreditor.se</a:t>
            </a:r>
            <a:r>
              <a:rPr lang="en-US" sz="1800" dirty="0" smtClean="0"/>
              <a:t>.“ – Joe Armstrong, “Programming </a:t>
            </a:r>
            <a:r>
              <a:rPr lang="en-US" sz="1800" dirty="0" err="1" smtClean="0"/>
              <a:t>Erlang</a:t>
            </a:r>
            <a:r>
              <a:rPr lang="en-US" sz="1800" dirty="0" smtClean="0"/>
              <a:t>”.</a:t>
            </a:r>
          </a:p>
          <a:p>
            <a:pPr fontAlgn="auto">
              <a:spcAft>
                <a:spcPts val="0"/>
              </a:spcAft>
              <a:defRPr/>
            </a:pPr>
            <a:endParaRPr lang="en-US" sz="1800" dirty="0" smtClean="0"/>
          </a:p>
          <a:p>
            <a:pPr fontAlgn="auto">
              <a:spcAft>
                <a:spcPts val="0"/>
              </a:spcAft>
              <a:defRPr/>
            </a:pPr>
            <a:endParaRPr lang="en-US" sz="2800" dirty="0" smtClean="0"/>
          </a:p>
          <a:p>
            <a:pPr fontAlgn="auto">
              <a:spcAft>
                <a:spcPts val="0"/>
              </a:spcAft>
              <a:defRPr/>
            </a:pPr>
            <a:r>
              <a:rPr lang="en-US" sz="1800" dirty="0" smtClean="0">
                <a:solidFill>
                  <a:srgbClr val="FF0000"/>
                </a:solidFill>
              </a:rPr>
              <a:t>Promise for multi-core apps:</a:t>
            </a:r>
            <a:r>
              <a:rPr lang="en-US" sz="1800" dirty="0" smtClean="0"/>
              <a:t> "I do not believe that other languages can catch up with </a:t>
            </a:r>
            <a:r>
              <a:rPr lang="en-US" sz="1800" dirty="0" err="1" smtClean="0"/>
              <a:t>Erlang</a:t>
            </a:r>
            <a:r>
              <a:rPr lang="en-US" sz="1800" dirty="0" smtClean="0"/>
              <a:t> anytime soon. It will be easy for them to add language features to be like </a:t>
            </a:r>
            <a:r>
              <a:rPr lang="en-US" sz="1800" dirty="0" err="1" smtClean="0"/>
              <a:t>Erlang</a:t>
            </a:r>
            <a:r>
              <a:rPr lang="en-US" sz="1800" dirty="0" smtClean="0"/>
              <a:t>. It will take a long time for them to build such a high-quality VM and the mature libraries for concurrency and reliability. So, </a:t>
            </a:r>
            <a:r>
              <a:rPr lang="en-US" sz="1800" dirty="0" err="1" smtClean="0"/>
              <a:t>Erlang</a:t>
            </a:r>
            <a:r>
              <a:rPr lang="en-US" sz="1800" dirty="0" smtClean="0"/>
              <a:t> is poised for success. </a:t>
            </a:r>
            <a:r>
              <a:rPr lang="en-US" sz="1800" i="1" dirty="0" smtClean="0">
                <a:solidFill>
                  <a:srgbClr val="002060"/>
                </a:solidFill>
              </a:rPr>
              <a:t>If you want to build a </a:t>
            </a:r>
            <a:r>
              <a:rPr lang="en-US" sz="1800" i="1" dirty="0" err="1" smtClean="0">
                <a:solidFill>
                  <a:srgbClr val="002060"/>
                </a:solidFill>
              </a:rPr>
              <a:t>multicore</a:t>
            </a:r>
            <a:r>
              <a:rPr lang="en-US" sz="1800" i="1" dirty="0" smtClean="0">
                <a:solidFill>
                  <a:srgbClr val="002060"/>
                </a:solidFill>
              </a:rPr>
              <a:t> application in the next few years, you should look at </a:t>
            </a:r>
            <a:r>
              <a:rPr lang="en-US" sz="1800" i="1" dirty="0" err="1" smtClean="0">
                <a:solidFill>
                  <a:srgbClr val="002060"/>
                </a:solidFill>
              </a:rPr>
              <a:t>Erlang</a:t>
            </a:r>
            <a:r>
              <a:rPr lang="en-US" sz="1800" i="1" dirty="0" smtClean="0">
                <a:solidFill>
                  <a:srgbClr val="002060"/>
                </a:solidFill>
              </a:rPr>
              <a:t>.</a:t>
            </a:r>
            <a:r>
              <a:rPr lang="en-US" sz="1800" dirty="0" smtClean="0"/>
              <a:t>“ – Ralph Johnson (UIUC), “</a:t>
            </a:r>
            <a:r>
              <a:rPr lang="en-US" sz="1800" dirty="0" err="1" smtClean="0"/>
              <a:t>Erlang</a:t>
            </a:r>
            <a:r>
              <a:rPr lang="en-US" sz="1800" dirty="0" smtClean="0"/>
              <a:t>, the next Java”.</a:t>
            </a:r>
            <a:endParaRPr lang="en-US" sz="1800" dirty="0"/>
          </a:p>
        </p:txBody>
      </p:sp>
      <p:pic>
        <p:nvPicPr>
          <p:cNvPr id="35843" name="Picture 2"/>
          <p:cNvPicPr>
            <a:picLocks noChangeAspect="1" noChangeArrowheads="1"/>
          </p:cNvPicPr>
          <p:nvPr/>
        </p:nvPicPr>
        <p:blipFill>
          <a:blip r:embed="rId4"/>
          <a:srcRect/>
          <a:stretch>
            <a:fillRect/>
          </a:stretch>
        </p:blipFill>
        <p:spPr bwMode="auto">
          <a:xfrm>
            <a:off x="533400" y="1524000"/>
            <a:ext cx="1447800" cy="1712913"/>
          </a:xfrm>
          <a:prstGeom prst="rect">
            <a:avLst/>
          </a:prstGeom>
          <a:noFill/>
          <a:ln w="9525">
            <a:noFill/>
            <a:miter lim="800000"/>
            <a:headEnd/>
            <a:tailEnd/>
          </a:ln>
        </p:spPr>
      </p:pic>
      <p:pic>
        <p:nvPicPr>
          <p:cNvPr id="35844" name="Picture 3"/>
          <p:cNvPicPr>
            <a:picLocks noChangeAspect="1" noChangeArrowheads="1"/>
          </p:cNvPicPr>
          <p:nvPr/>
        </p:nvPicPr>
        <p:blipFill>
          <a:blip r:embed="rId5"/>
          <a:srcRect/>
          <a:stretch>
            <a:fillRect/>
          </a:stretch>
        </p:blipFill>
        <p:spPr bwMode="auto">
          <a:xfrm>
            <a:off x="520700" y="3860800"/>
            <a:ext cx="1524000" cy="2032000"/>
          </a:xfrm>
          <a:prstGeom prst="rect">
            <a:avLst/>
          </a:prstGeom>
          <a:noFill/>
          <a:ln w="9525">
            <a:noFill/>
            <a:miter lim="800000"/>
            <a:headEnd/>
            <a:tailEnd/>
          </a:ln>
        </p:spPr>
      </p:pic>
      <p:sp>
        <p:nvSpPr>
          <p:cNvPr id="35845" name="TextBox 5"/>
          <p:cNvSpPr txBox="1">
            <a:spLocks noChangeArrowheads="1"/>
          </p:cNvSpPr>
          <p:nvPr/>
        </p:nvSpPr>
        <p:spPr bwMode="auto">
          <a:xfrm>
            <a:off x="436563" y="5854700"/>
            <a:ext cx="1849437" cy="954088"/>
          </a:xfrm>
          <a:prstGeom prst="rect">
            <a:avLst/>
          </a:prstGeom>
          <a:noFill/>
          <a:ln w="9525">
            <a:noFill/>
            <a:miter lim="800000"/>
            <a:headEnd/>
            <a:tailEnd/>
          </a:ln>
        </p:spPr>
        <p:txBody>
          <a:bodyPr>
            <a:spAutoFit/>
          </a:bodyPr>
          <a:lstStyle/>
          <a:p>
            <a:r>
              <a:rPr lang="en-US" sz="1400">
                <a:latin typeface="Calibri" pitchFamily="34" charset="0"/>
              </a:rPr>
              <a:t>Ralph Johnson, co-author of the now-legendary book, "Design Patterns"</a:t>
            </a:r>
          </a:p>
        </p:txBody>
      </p:sp>
      <p:sp>
        <p:nvSpPr>
          <p:cNvPr id="35846" name="TextBox 6"/>
          <p:cNvSpPr txBox="1">
            <a:spLocks noChangeArrowheads="1"/>
          </p:cNvSpPr>
          <p:nvPr/>
        </p:nvSpPr>
        <p:spPr bwMode="auto">
          <a:xfrm>
            <a:off x="76200" y="3200400"/>
            <a:ext cx="2498725" cy="307975"/>
          </a:xfrm>
          <a:prstGeom prst="rect">
            <a:avLst/>
          </a:prstGeom>
          <a:noFill/>
          <a:ln w="9525">
            <a:noFill/>
            <a:miter lim="800000"/>
            <a:headEnd/>
            <a:tailEnd/>
          </a:ln>
        </p:spPr>
        <p:txBody>
          <a:bodyPr>
            <a:spAutoFit/>
          </a:bodyPr>
          <a:lstStyle/>
          <a:p>
            <a:r>
              <a:rPr lang="en-US" sz="1400">
                <a:latin typeface="Calibri" pitchFamily="34" charset="0"/>
              </a:rPr>
              <a:t>Joe Armstrong, author of Erlang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Sequential Programming: </a:t>
            </a:r>
            <a:r>
              <a:rPr lang="en-US" dirty="0" smtClean="0">
                <a:solidFill>
                  <a:srgbClr val="FFFF00"/>
                </a:solidFill>
              </a:rPr>
              <a:t>The </a:t>
            </a:r>
            <a:r>
              <a:rPr lang="en-US" dirty="0" err="1" smtClean="0">
                <a:solidFill>
                  <a:srgbClr val="FFFF00"/>
                </a:solidFill>
              </a:rPr>
              <a:t>Erlang</a:t>
            </a:r>
            <a:r>
              <a:rPr lang="en-US" dirty="0" smtClean="0">
                <a:solidFill>
                  <a:srgbClr val="FFFF00"/>
                </a:solidFill>
              </a:rPr>
              <a:t> Shell</a:t>
            </a:r>
            <a:endParaRPr lang="en-US" dirty="0">
              <a:solidFill>
                <a:srgbClr val="FFFF00"/>
              </a:solidFill>
            </a:endParaRPr>
          </a:p>
        </p:txBody>
      </p:sp>
      <p:pic>
        <p:nvPicPr>
          <p:cNvPr id="36866" name="Picture 2"/>
          <p:cNvPicPr>
            <a:picLocks noChangeAspect="1" noChangeArrowheads="1"/>
          </p:cNvPicPr>
          <p:nvPr/>
        </p:nvPicPr>
        <p:blipFill>
          <a:blip r:embed="rId3"/>
          <a:srcRect/>
          <a:stretch>
            <a:fillRect/>
          </a:stretch>
        </p:blipFill>
        <p:spPr bwMode="auto">
          <a:xfrm>
            <a:off x="381000" y="1524000"/>
            <a:ext cx="5067300" cy="1238250"/>
          </a:xfrm>
          <a:prstGeom prst="rect">
            <a:avLst/>
          </a:prstGeom>
          <a:noFill/>
          <a:ln w="9525">
            <a:noFill/>
            <a:miter lim="800000"/>
            <a:headEnd/>
            <a:tailEnd/>
          </a:ln>
        </p:spPr>
      </p:pic>
      <p:sp>
        <p:nvSpPr>
          <p:cNvPr id="7" name="Rectangular Callout 6"/>
          <p:cNvSpPr/>
          <p:nvPr/>
        </p:nvSpPr>
        <p:spPr>
          <a:xfrm>
            <a:off x="152400" y="4267200"/>
            <a:ext cx="1447800" cy="533400"/>
          </a:xfrm>
          <a:prstGeom prst="wedgeRectCallout">
            <a:avLst>
              <a:gd name="adj1" fmla="val -24698"/>
              <a:gd name="adj2" fmla="val -156816"/>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tx1"/>
                </a:solidFill>
              </a:rPr>
              <a:t>Numbers</a:t>
            </a:r>
            <a:endParaRPr lang="en-US" dirty="0">
              <a:solidFill>
                <a:schemeClr val="tx1"/>
              </a:solidFill>
            </a:endParaRPr>
          </a:p>
        </p:txBody>
      </p:sp>
      <p:pic>
        <p:nvPicPr>
          <p:cNvPr id="36868" name="Picture 3"/>
          <p:cNvPicPr>
            <a:picLocks noChangeAspect="1" noChangeArrowheads="1"/>
          </p:cNvPicPr>
          <p:nvPr/>
        </p:nvPicPr>
        <p:blipFill>
          <a:blip r:embed="rId4"/>
          <a:srcRect/>
          <a:stretch>
            <a:fillRect/>
          </a:stretch>
        </p:blipFill>
        <p:spPr bwMode="auto">
          <a:xfrm>
            <a:off x="406400" y="2971800"/>
            <a:ext cx="1038225" cy="657225"/>
          </a:xfrm>
          <a:prstGeom prst="rect">
            <a:avLst/>
          </a:prstGeom>
          <a:noFill/>
          <a:ln w="9525">
            <a:noFill/>
            <a:miter lim="800000"/>
            <a:headEnd/>
            <a:tailEnd/>
          </a:ln>
        </p:spPr>
      </p:pic>
      <p:sp>
        <p:nvSpPr>
          <p:cNvPr id="9" name="Rectangular Callout 8"/>
          <p:cNvSpPr/>
          <p:nvPr/>
        </p:nvSpPr>
        <p:spPr>
          <a:xfrm>
            <a:off x="1524000" y="3581400"/>
            <a:ext cx="1905000" cy="533400"/>
          </a:xfrm>
          <a:prstGeom prst="wedgeRectCallout">
            <a:avLst>
              <a:gd name="adj1" fmla="val -61170"/>
              <a:gd name="adj2" fmla="val -132672"/>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rPr>
              <a:t>Full-stop and carriage return</a:t>
            </a:r>
            <a:endParaRPr lang="en-US" sz="1600" dirty="0">
              <a:solidFill>
                <a:schemeClr val="tx1"/>
              </a:solidFill>
            </a:endParaRPr>
          </a:p>
        </p:txBody>
      </p:sp>
      <p:pic>
        <p:nvPicPr>
          <p:cNvPr id="36870" name="Picture 4"/>
          <p:cNvPicPr>
            <a:picLocks noChangeAspect="1" noChangeArrowheads="1"/>
          </p:cNvPicPr>
          <p:nvPr/>
        </p:nvPicPr>
        <p:blipFill>
          <a:blip r:embed="rId5"/>
          <a:srcRect/>
          <a:stretch>
            <a:fillRect/>
          </a:stretch>
        </p:blipFill>
        <p:spPr bwMode="auto">
          <a:xfrm>
            <a:off x="3505200" y="4562475"/>
            <a:ext cx="5400675" cy="923925"/>
          </a:xfrm>
          <a:prstGeom prst="rect">
            <a:avLst/>
          </a:prstGeom>
          <a:noFill/>
          <a:ln w="9525">
            <a:noFill/>
            <a:miter lim="800000"/>
            <a:headEnd/>
            <a:tailEnd/>
          </a:ln>
        </p:spPr>
      </p:pic>
      <p:sp>
        <p:nvSpPr>
          <p:cNvPr id="11" name="Rectangular Callout 10"/>
          <p:cNvSpPr/>
          <p:nvPr/>
        </p:nvSpPr>
        <p:spPr>
          <a:xfrm>
            <a:off x="3886200" y="3733800"/>
            <a:ext cx="1905000" cy="533400"/>
          </a:xfrm>
          <a:prstGeom prst="wedgeRectCallout">
            <a:avLst>
              <a:gd name="adj1" fmla="val -17226"/>
              <a:gd name="adj2" fmla="val 77388"/>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rPr>
              <a:t>On Ctrl-C</a:t>
            </a:r>
            <a:endParaRPr lang="en-US" sz="1600" dirty="0">
              <a:solidFill>
                <a:schemeClr val="tx1"/>
              </a:solidFill>
            </a:endParaRPr>
          </a:p>
        </p:txBody>
      </p:sp>
      <p:sp>
        <p:nvSpPr>
          <p:cNvPr id="36872" name="TextBox 11"/>
          <p:cNvSpPr txBox="1">
            <a:spLocks noChangeArrowheads="1"/>
          </p:cNvSpPr>
          <p:nvPr/>
        </p:nvSpPr>
        <p:spPr bwMode="auto">
          <a:xfrm>
            <a:off x="3581400" y="5791200"/>
            <a:ext cx="4403725" cy="369888"/>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Another way to shutdown system: </a:t>
            </a:r>
            <a:r>
              <a:rPr lang="en-US">
                <a:solidFill>
                  <a:srgbClr val="0070C0"/>
                </a:solidFill>
                <a:latin typeface="Courier New" pitchFamily="49" charset="0"/>
                <a:cs typeface="Courier New" pitchFamily="49" charset="0"/>
              </a:rPr>
              <a:t>halt().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rtlCol="0">
            <a:normAutofit fontScale="90000"/>
          </a:bodyPr>
          <a:lstStyle/>
          <a:p>
            <a:pPr fontAlgn="auto">
              <a:spcAft>
                <a:spcPts val="0"/>
              </a:spcAft>
              <a:defRPr/>
            </a:pPr>
            <a:r>
              <a:rPr lang="en-US" dirty="0" smtClean="0"/>
              <a:t>Sequential Programming: </a:t>
            </a:r>
            <a:br>
              <a:rPr lang="en-US" dirty="0" smtClean="0"/>
            </a:br>
            <a:r>
              <a:rPr lang="en-US" dirty="0" smtClean="0">
                <a:solidFill>
                  <a:srgbClr val="FFFF00"/>
                </a:solidFill>
              </a:rPr>
              <a:t>Modules and Functions</a:t>
            </a:r>
            <a:endParaRPr lang="en-US" dirty="0">
              <a:solidFill>
                <a:srgbClr val="FFFF00"/>
              </a:solidFill>
            </a:endParaRPr>
          </a:p>
        </p:txBody>
      </p:sp>
      <p:pic>
        <p:nvPicPr>
          <p:cNvPr id="37890" name="Picture 2"/>
          <p:cNvPicPr>
            <a:picLocks noChangeAspect="1" noChangeArrowheads="1"/>
          </p:cNvPicPr>
          <p:nvPr/>
        </p:nvPicPr>
        <p:blipFill>
          <a:blip r:embed="rId3"/>
          <a:srcRect/>
          <a:stretch>
            <a:fillRect/>
          </a:stretch>
        </p:blipFill>
        <p:spPr bwMode="auto">
          <a:xfrm>
            <a:off x="1066800" y="2209800"/>
            <a:ext cx="2057400" cy="1095375"/>
          </a:xfrm>
          <a:prstGeom prst="rect">
            <a:avLst/>
          </a:prstGeom>
          <a:noFill/>
          <a:ln w="9525">
            <a:noFill/>
            <a:miter lim="800000"/>
            <a:headEnd/>
            <a:tailEnd/>
          </a:ln>
        </p:spPr>
      </p:pic>
      <p:sp>
        <p:nvSpPr>
          <p:cNvPr id="37891" name="TextBox 5"/>
          <p:cNvSpPr txBox="1">
            <a:spLocks noChangeArrowheads="1"/>
          </p:cNvSpPr>
          <p:nvPr/>
        </p:nvSpPr>
        <p:spPr bwMode="auto">
          <a:xfrm>
            <a:off x="762000" y="1676400"/>
            <a:ext cx="6076950" cy="369888"/>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In Erlang the file name should be the module name: </a:t>
            </a:r>
            <a:r>
              <a:rPr lang="en-US">
                <a:solidFill>
                  <a:srgbClr val="0070C0"/>
                </a:solidFill>
                <a:latin typeface="Courier New" pitchFamily="49" charset="0"/>
                <a:cs typeface="Courier New" pitchFamily="49" charset="0"/>
              </a:rPr>
              <a:t>tut.erl</a:t>
            </a:r>
          </a:p>
        </p:txBody>
      </p:sp>
      <p:sp>
        <p:nvSpPr>
          <p:cNvPr id="7" name="Rectangular Callout 6"/>
          <p:cNvSpPr/>
          <p:nvPr/>
        </p:nvSpPr>
        <p:spPr>
          <a:xfrm>
            <a:off x="3505200" y="2286000"/>
            <a:ext cx="1905000" cy="533400"/>
          </a:xfrm>
          <a:prstGeom prst="wedgeRectCallout">
            <a:avLst>
              <a:gd name="adj1" fmla="val -68606"/>
              <a:gd name="adj2" fmla="val 125"/>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rPr>
              <a:t>Function prototype declaration</a:t>
            </a:r>
            <a:endParaRPr lang="en-US" sz="1600" dirty="0">
              <a:solidFill>
                <a:schemeClr val="tx1"/>
              </a:solidFill>
            </a:endParaRPr>
          </a:p>
        </p:txBody>
      </p:sp>
      <p:sp>
        <p:nvSpPr>
          <p:cNvPr id="8" name="TextBox 7"/>
          <p:cNvSpPr txBox="1">
            <a:spLocks noChangeArrowheads="1"/>
          </p:cNvSpPr>
          <p:nvPr/>
        </p:nvSpPr>
        <p:spPr bwMode="auto">
          <a:xfrm>
            <a:off x="762000" y="3668713"/>
            <a:ext cx="2182813" cy="369887"/>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Let’s compile the file.</a:t>
            </a:r>
            <a:endParaRPr lang="en-US">
              <a:solidFill>
                <a:srgbClr val="0070C0"/>
              </a:solidFill>
              <a:latin typeface="Courier New" pitchFamily="49" charset="0"/>
              <a:cs typeface="Courier New" pitchFamily="49" charset="0"/>
            </a:endParaRPr>
          </a:p>
        </p:txBody>
      </p:sp>
      <p:pic>
        <p:nvPicPr>
          <p:cNvPr id="2051" name="Picture 3"/>
          <p:cNvPicPr>
            <a:picLocks noChangeAspect="1" noChangeArrowheads="1"/>
          </p:cNvPicPr>
          <p:nvPr/>
        </p:nvPicPr>
        <p:blipFill>
          <a:blip r:embed="rId4"/>
          <a:srcRect/>
          <a:stretch>
            <a:fillRect/>
          </a:stretch>
        </p:blipFill>
        <p:spPr bwMode="auto">
          <a:xfrm>
            <a:off x="1143000" y="4038600"/>
            <a:ext cx="1152525" cy="514350"/>
          </a:xfrm>
          <a:prstGeom prst="rect">
            <a:avLst/>
          </a:prstGeom>
          <a:noFill/>
          <a:ln w="9525">
            <a:noFill/>
            <a:miter lim="800000"/>
            <a:headEnd/>
            <a:tailEnd/>
          </a:ln>
        </p:spPr>
      </p:pic>
      <p:sp>
        <p:nvSpPr>
          <p:cNvPr id="11" name="TextBox 10"/>
          <p:cNvSpPr txBox="1">
            <a:spLocks noChangeArrowheads="1"/>
          </p:cNvSpPr>
          <p:nvPr/>
        </p:nvSpPr>
        <p:spPr bwMode="auto">
          <a:xfrm>
            <a:off x="762000" y="4735513"/>
            <a:ext cx="2268538" cy="369887"/>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Let’s run the program.</a:t>
            </a:r>
            <a:endParaRPr lang="en-US">
              <a:solidFill>
                <a:srgbClr val="0070C0"/>
              </a:solidFill>
              <a:latin typeface="Courier New" pitchFamily="49" charset="0"/>
              <a:cs typeface="Courier New" pitchFamily="49" charset="0"/>
            </a:endParaRPr>
          </a:p>
        </p:txBody>
      </p:sp>
      <p:pic>
        <p:nvPicPr>
          <p:cNvPr id="2053" name="Picture 5"/>
          <p:cNvPicPr>
            <a:picLocks noChangeAspect="1" noChangeArrowheads="1"/>
          </p:cNvPicPr>
          <p:nvPr/>
        </p:nvPicPr>
        <p:blipFill>
          <a:blip r:embed="rId5"/>
          <a:srcRect/>
          <a:stretch>
            <a:fillRect/>
          </a:stretch>
        </p:blipFill>
        <p:spPr bwMode="auto">
          <a:xfrm>
            <a:off x="1143000" y="5108575"/>
            <a:ext cx="1924050" cy="466725"/>
          </a:xfrm>
          <a:prstGeom prst="rect">
            <a:avLst/>
          </a:prstGeom>
          <a:noFill/>
          <a:ln w="9525">
            <a:noFill/>
            <a:miter lim="800000"/>
            <a:headEnd/>
            <a:tailEnd/>
          </a:ln>
        </p:spPr>
      </p:pic>
      <p:pic>
        <p:nvPicPr>
          <p:cNvPr id="2054" name="Picture 6"/>
          <p:cNvPicPr>
            <a:picLocks noChangeAspect="1" noChangeArrowheads="1"/>
          </p:cNvPicPr>
          <p:nvPr/>
        </p:nvPicPr>
        <p:blipFill>
          <a:blip r:embed="rId6"/>
          <a:srcRect/>
          <a:stretch>
            <a:fillRect/>
          </a:stretch>
        </p:blipFill>
        <p:spPr bwMode="auto">
          <a:xfrm>
            <a:off x="5972175" y="2133600"/>
            <a:ext cx="1952625" cy="1638300"/>
          </a:xfrm>
          <a:prstGeom prst="rect">
            <a:avLst/>
          </a:prstGeom>
          <a:noFill/>
          <a:ln w="9525">
            <a:noFill/>
            <a:miter lim="800000"/>
            <a:headEnd/>
            <a:tailEnd/>
          </a:ln>
        </p:spPr>
      </p:pic>
      <p:sp>
        <p:nvSpPr>
          <p:cNvPr id="14" name="Rectangular Callout 13"/>
          <p:cNvSpPr/>
          <p:nvPr/>
        </p:nvSpPr>
        <p:spPr>
          <a:xfrm>
            <a:off x="3505200" y="3048000"/>
            <a:ext cx="1905000" cy="762000"/>
          </a:xfrm>
          <a:prstGeom prst="wedgeRectCallout">
            <a:avLst>
              <a:gd name="adj1" fmla="val 94324"/>
              <a:gd name="adj2" fmla="val -30781"/>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rPr>
              <a:t>“;” denotes “else” where as “.” denotes “end”</a:t>
            </a:r>
            <a:endParaRPr lang="en-US" sz="1600" dirty="0">
              <a:solidFill>
                <a:schemeClr val="tx1"/>
              </a:solidFill>
            </a:endParaRPr>
          </a:p>
        </p:txBody>
      </p:sp>
      <p:sp>
        <p:nvSpPr>
          <p:cNvPr id="15" name="Rectangular Callout 14"/>
          <p:cNvSpPr/>
          <p:nvPr/>
        </p:nvSpPr>
        <p:spPr>
          <a:xfrm>
            <a:off x="3505200" y="4000500"/>
            <a:ext cx="1905000" cy="1028700"/>
          </a:xfrm>
          <a:prstGeom prst="wedgeRectCallout">
            <a:avLst>
              <a:gd name="adj1" fmla="val 101085"/>
              <a:gd name="adj2" fmla="val -78380"/>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rPr>
              <a:t>Variables must start with capital letters, e.g. </a:t>
            </a:r>
            <a:r>
              <a:rPr lang="en-US" sz="1600" dirty="0">
                <a:solidFill>
                  <a:schemeClr val="tx1"/>
                </a:solidFill>
                <a:latin typeface="Courier New" pitchFamily="49" charset="0"/>
                <a:cs typeface="Courier New" pitchFamily="49" charset="0"/>
              </a:rPr>
              <a:t>Number, </a:t>
            </a:r>
            <a:r>
              <a:rPr lang="en-US" sz="1600" dirty="0" err="1">
                <a:solidFill>
                  <a:schemeClr val="tx1"/>
                </a:solidFill>
                <a:latin typeface="Courier New" pitchFamily="49" charset="0"/>
                <a:cs typeface="Courier New" pitchFamily="49" charset="0"/>
              </a:rPr>
              <a:t>ShoeSize</a:t>
            </a:r>
            <a:r>
              <a:rPr lang="en-US" sz="1600" dirty="0">
                <a:solidFill>
                  <a:schemeClr val="tx1"/>
                </a:solidFill>
                <a:latin typeface="Courier New" pitchFamily="49" charset="0"/>
                <a:cs typeface="Courier New" pitchFamily="49" charset="0"/>
              </a:rPr>
              <a:t>, Age</a:t>
            </a:r>
            <a:endParaRPr lang="en-US" sz="1600" dirty="0">
              <a:solidFill>
                <a:schemeClr val="tx1"/>
              </a:solidFill>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5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linds(horizontal)">
                                      <p:cBhvr>
                                        <p:cTn id="23" dur="500"/>
                                        <p:tgtEl>
                                          <p:spTgt spid="14"/>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linds(horizontal)">
                                      <p:cBhvr>
                                        <p:cTn id="2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4"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rtlCol="0"/>
          <a:lstStyle/>
          <a:p>
            <a:pPr fontAlgn="auto">
              <a:spcAft>
                <a:spcPts val="0"/>
              </a:spcAft>
              <a:defRPr/>
            </a:pPr>
            <a:r>
              <a:rPr lang="en-US" dirty="0" smtClean="0"/>
              <a:t>Sequential Programming: </a:t>
            </a:r>
            <a:r>
              <a:rPr lang="en-US" dirty="0" smtClean="0">
                <a:solidFill>
                  <a:srgbClr val="FFFF00"/>
                </a:solidFill>
              </a:rPr>
              <a:t>Atoms</a:t>
            </a:r>
            <a:endParaRPr lang="en-US" dirty="0">
              <a:solidFill>
                <a:srgbClr val="FFFF00"/>
              </a:solidFill>
            </a:endParaRPr>
          </a:p>
        </p:txBody>
      </p:sp>
      <p:pic>
        <p:nvPicPr>
          <p:cNvPr id="38914" name="Picture 2"/>
          <p:cNvPicPr>
            <a:picLocks noChangeAspect="1" noChangeArrowheads="1"/>
          </p:cNvPicPr>
          <p:nvPr/>
        </p:nvPicPr>
        <p:blipFill>
          <a:blip r:embed="rId3"/>
          <a:srcRect/>
          <a:stretch>
            <a:fillRect/>
          </a:stretch>
        </p:blipFill>
        <p:spPr bwMode="auto">
          <a:xfrm>
            <a:off x="762000" y="1752600"/>
            <a:ext cx="2571750" cy="1847850"/>
          </a:xfrm>
          <a:prstGeom prst="rect">
            <a:avLst/>
          </a:prstGeom>
          <a:noFill/>
          <a:ln w="9525">
            <a:noFill/>
            <a:miter lim="800000"/>
            <a:headEnd/>
            <a:tailEnd/>
          </a:ln>
        </p:spPr>
      </p:pic>
      <p:sp>
        <p:nvSpPr>
          <p:cNvPr id="6" name="Rectangular Callout 5"/>
          <p:cNvSpPr/>
          <p:nvPr/>
        </p:nvSpPr>
        <p:spPr>
          <a:xfrm>
            <a:off x="3733800" y="2133600"/>
            <a:ext cx="1905000" cy="1028700"/>
          </a:xfrm>
          <a:prstGeom prst="wedgeRectCallout">
            <a:avLst>
              <a:gd name="adj1" fmla="val -102408"/>
              <a:gd name="adj2" fmla="val -6981"/>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rPr>
              <a:t>Atoms must start with small letters, e.g. </a:t>
            </a:r>
            <a:r>
              <a:rPr lang="en-US" sz="1600" dirty="0">
                <a:solidFill>
                  <a:schemeClr val="tx1"/>
                </a:solidFill>
                <a:latin typeface="Courier New" pitchFamily="49" charset="0"/>
                <a:cs typeface="Courier New" pitchFamily="49" charset="0"/>
              </a:rPr>
              <a:t>centimeter, inch, </a:t>
            </a:r>
            <a:r>
              <a:rPr lang="en-US" sz="1600" dirty="0" err="1">
                <a:solidFill>
                  <a:schemeClr val="tx1"/>
                </a:solidFill>
                <a:latin typeface="Courier New" pitchFamily="49" charset="0"/>
                <a:cs typeface="Courier New" pitchFamily="49" charset="0"/>
              </a:rPr>
              <a:t>charles</a:t>
            </a:r>
            <a:endParaRPr lang="en-US" sz="1600" dirty="0">
              <a:solidFill>
                <a:schemeClr val="tx1"/>
              </a:solidFill>
              <a:latin typeface="Courier New" pitchFamily="49" charset="0"/>
              <a:cs typeface="Courier New" pitchFamily="49" charset="0"/>
            </a:endParaRPr>
          </a:p>
        </p:txBody>
      </p:sp>
      <p:pic>
        <p:nvPicPr>
          <p:cNvPr id="3075" name="Picture 3"/>
          <p:cNvPicPr>
            <a:picLocks noChangeAspect="1" noChangeArrowheads="1"/>
          </p:cNvPicPr>
          <p:nvPr/>
        </p:nvPicPr>
        <p:blipFill>
          <a:blip r:embed="rId4"/>
          <a:srcRect/>
          <a:stretch>
            <a:fillRect/>
          </a:stretch>
        </p:blipFill>
        <p:spPr bwMode="auto">
          <a:xfrm>
            <a:off x="5791200" y="2209800"/>
            <a:ext cx="3305175" cy="1381125"/>
          </a:xfrm>
          <a:prstGeom prst="rect">
            <a:avLst/>
          </a:prstGeom>
          <a:noFill/>
          <a:ln w="9525">
            <a:noFill/>
            <a:miter lim="800000"/>
            <a:headEnd/>
            <a:tailEnd/>
          </a:ln>
        </p:spPr>
      </p:pic>
      <p:sp>
        <p:nvSpPr>
          <p:cNvPr id="8" name="TextBox 7"/>
          <p:cNvSpPr txBox="1">
            <a:spLocks noChangeArrowheads="1"/>
          </p:cNvSpPr>
          <p:nvPr/>
        </p:nvSpPr>
        <p:spPr bwMode="auto">
          <a:xfrm>
            <a:off x="5778500" y="1763713"/>
            <a:ext cx="2227263" cy="369887"/>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Let’s compile and test</a:t>
            </a:r>
          </a:p>
        </p:txBody>
      </p:sp>
      <p:pic>
        <p:nvPicPr>
          <p:cNvPr id="3076" name="Picture 4"/>
          <p:cNvPicPr>
            <a:picLocks noChangeAspect="1" noChangeArrowheads="1"/>
          </p:cNvPicPr>
          <p:nvPr/>
        </p:nvPicPr>
        <p:blipFill>
          <a:blip r:embed="rId5"/>
          <a:srcRect/>
          <a:stretch>
            <a:fillRect/>
          </a:stretch>
        </p:blipFill>
        <p:spPr bwMode="auto">
          <a:xfrm>
            <a:off x="25400" y="4114800"/>
            <a:ext cx="9067800" cy="1644650"/>
          </a:xfrm>
          <a:prstGeom prst="rect">
            <a:avLst/>
          </a:prstGeom>
          <a:noFill/>
          <a:ln w="9525">
            <a:noFill/>
            <a:miter lim="800000"/>
            <a:headEnd/>
            <a:tailEnd/>
          </a:ln>
        </p:spPr>
      </p:pic>
      <p:sp>
        <p:nvSpPr>
          <p:cNvPr id="10" name="TextBox 9"/>
          <p:cNvSpPr txBox="1">
            <a:spLocks noChangeArrowheads="1"/>
          </p:cNvSpPr>
          <p:nvPr/>
        </p:nvSpPr>
        <p:spPr bwMode="auto">
          <a:xfrm>
            <a:off x="228600" y="3657600"/>
            <a:ext cx="4138613" cy="369888"/>
          </a:xfrm>
          <a:prstGeom prst="rect">
            <a:avLst/>
          </a:prstGeom>
          <a:noFill/>
          <a:ln w="9525">
            <a:noFill/>
            <a:miter lim="800000"/>
            <a:headEnd/>
            <a:tailEnd/>
          </a:ln>
        </p:spPr>
        <p:txBody>
          <a:bodyPr wrap="none">
            <a:spAutoFit/>
          </a:bodyPr>
          <a:lstStyle/>
          <a:p>
            <a:r>
              <a:rPr lang="en-US">
                <a:solidFill>
                  <a:srgbClr val="0070C0"/>
                </a:solidFill>
                <a:latin typeface="Calibri" pitchFamily="34" charset="0"/>
              </a:rPr>
              <a:t>Let’s try something which is not matching.</a:t>
            </a:r>
          </a:p>
        </p:txBody>
      </p:sp>
      <p:sp>
        <p:nvSpPr>
          <p:cNvPr id="11" name="Rectangular Callout 10"/>
          <p:cNvSpPr/>
          <p:nvPr/>
        </p:nvSpPr>
        <p:spPr>
          <a:xfrm>
            <a:off x="5105400" y="3505200"/>
            <a:ext cx="2362200" cy="876300"/>
          </a:xfrm>
          <a:prstGeom prst="wedgeRectCallout">
            <a:avLst>
              <a:gd name="adj1" fmla="val -160955"/>
              <a:gd name="adj2" fmla="val 30491"/>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solidFill>
                  <a:schemeClr val="tx1"/>
                </a:solidFill>
              </a:rPr>
              <a:t>Atoms are analogous to elements of enumerated type or data-types in ML.</a:t>
            </a:r>
            <a:endParaRPr lang="en-US" sz="1600" dirty="0">
              <a:solidFill>
                <a:schemeClr val="tx1"/>
              </a:solidFill>
              <a:latin typeface="Courier New" pitchFamily="49" charset="0"/>
              <a:cs typeface="Courier New" pitchFamily="49" charset="0"/>
            </a:endParaRPr>
          </a:p>
        </p:txBody>
      </p:sp>
      <p:sp>
        <p:nvSpPr>
          <p:cNvPr id="12" name="TextBox 11"/>
          <p:cNvSpPr txBox="1">
            <a:spLocks noChangeArrowheads="1"/>
          </p:cNvSpPr>
          <p:nvPr/>
        </p:nvSpPr>
        <p:spPr bwMode="auto">
          <a:xfrm>
            <a:off x="457200" y="5664200"/>
            <a:ext cx="8686800" cy="1077913"/>
          </a:xfrm>
          <a:prstGeom prst="rect">
            <a:avLst/>
          </a:prstGeom>
          <a:noFill/>
          <a:ln w="9525">
            <a:noFill/>
            <a:miter lim="800000"/>
            <a:headEnd/>
            <a:tailEnd/>
          </a:ln>
        </p:spPr>
        <p:txBody>
          <a:bodyPr>
            <a:spAutoFit/>
          </a:bodyPr>
          <a:lstStyle/>
          <a:p>
            <a:r>
              <a:rPr lang="en-US" sz="1600" b="1" i="1">
                <a:solidFill>
                  <a:srgbClr val="FF0000"/>
                </a:solidFill>
                <a:latin typeface="Calibri" pitchFamily="34" charset="0"/>
              </a:rPr>
              <a:t>However</a:t>
            </a:r>
            <a:r>
              <a:rPr lang="en-US" sz="1600" b="1">
                <a:latin typeface="Calibri" pitchFamily="34" charset="0"/>
              </a:rPr>
              <a:t>:</a:t>
            </a:r>
            <a:endParaRPr lang="en-US" sz="1600">
              <a:latin typeface="Calibri" pitchFamily="34" charset="0"/>
            </a:endParaRPr>
          </a:p>
          <a:p>
            <a:pPr>
              <a:buFont typeface="Wingdings" pitchFamily="2" charset="2"/>
              <a:buChar char="ü"/>
            </a:pPr>
            <a:r>
              <a:rPr lang="en-US" sz="1600">
                <a:latin typeface="Calibri" pitchFamily="34" charset="0"/>
              </a:rPr>
              <a:t> An atom consumes memory (</a:t>
            </a:r>
            <a:r>
              <a:rPr lang="en-US" sz="1600" i="1">
                <a:solidFill>
                  <a:srgbClr val="7030A0"/>
                </a:solidFill>
                <a:latin typeface="Calibri" pitchFamily="34" charset="0"/>
              </a:rPr>
              <a:t>4 bytes/atom in a 32-bit system, 8 bytes/atom in a 64-bit system</a:t>
            </a:r>
            <a:r>
              <a:rPr lang="en-US" sz="1600">
                <a:latin typeface="Calibri" pitchFamily="34" charset="0"/>
              </a:rPr>
              <a:t>). </a:t>
            </a:r>
          </a:p>
          <a:p>
            <a:pPr>
              <a:buFont typeface="Wingdings" pitchFamily="2" charset="2"/>
              <a:buChar char="ü"/>
            </a:pPr>
            <a:r>
              <a:rPr lang="en-US" sz="1600">
                <a:latin typeface="Calibri" pitchFamily="34" charset="0"/>
              </a:rPr>
              <a:t> The </a:t>
            </a:r>
            <a:r>
              <a:rPr lang="en-US" sz="1600" i="1">
                <a:solidFill>
                  <a:srgbClr val="7030A0"/>
                </a:solidFill>
                <a:latin typeface="Calibri" pitchFamily="34" charset="0"/>
              </a:rPr>
              <a:t>atom table is not garbage collected</a:t>
            </a:r>
            <a:r>
              <a:rPr lang="en-US" sz="1600">
                <a:latin typeface="Calibri" pitchFamily="34" charset="0"/>
              </a:rPr>
              <a:t>, and so atoms will accumulate until the system tips over, either from memory usage or because 1048577 atoms were declared.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linds(horizontal)">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animBg="1"/>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2146</TotalTime>
  <Words>1536</Words>
  <Application>Microsoft Office PowerPoint</Application>
  <PresentationFormat>On-screen Show (4:3)</PresentationFormat>
  <Paragraphs>268</Paragraphs>
  <Slides>28</Slides>
  <Notes>28</Notes>
  <HiddenSlides>0</HiddenSlides>
  <MMClips>0</MMClips>
  <ScaleCrop>false</ScaleCrop>
  <HeadingPairs>
    <vt:vector size="6" baseType="variant">
      <vt:variant>
        <vt:lpstr>Fonts Used</vt:lpstr>
      </vt:variant>
      <vt:variant>
        <vt:i4>6</vt:i4>
      </vt:variant>
      <vt:variant>
        <vt:lpstr>Design Template</vt:lpstr>
      </vt:variant>
      <vt:variant>
        <vt:i4>7</vt:i4>
      </vt:variant>
      <vt:variant>
        <vt:lpstr>Slide Titles</vt:lpstr>
      </vt:variant>
      <vt:variant>
        <vt:i4>28</vt:i4>
      </vt:variant>
    </vt:vector>
  </HeadingPairs>
  <TitlesOfParts>
    <vt:vector size="41" baseType="lpstr">
      <vt:lpstr>Calibri</vt:lpstr>
      <vt:lpstr>Arial</vt:lpstr>
      <vt:lpstr>Wingdings</vt:lpstr>
      <vt:lpstr>Courier New</vt:lpstr>
      <vt:lpstr>Times New Roman</vt:lpstr>
      <vt:lpstr>Arial Unicode MS</vt:lpstr>
      <vt:lpstr>Office Theme</vt:lpstr>
      <vt:lpstr>1_Office Theme</vt:lpstr>
      <vt:lpstr>Office Theme</vt:lpstr>
      <vt:lpstr>1_Office Theme</vt:lpstr>
      <vt:lpstr>1_Office Theme</vt:lpstr>
      <vt:lpstr>1_Office Theme</vt:lpstr>
      <vt:lpstr>1_Office Theme</vt:lpstr>
      <vt:lpstr>Functional Message Passing: Getting started with Erlang</vt:lpstr>
      <vt:lpstr>Overview</vt:lpstr>
      <vt:lpstr>History of Erlang</vt:lpstr>
      <vt:lpstr>Cool Features of Erlang</vt:lpstr>
      <vt:lpstr>Projects using Erlang</vt:lpstr>
      <vt:lpstr>Future of Erlang: What experts believe.</vt:lpstr>
      <vt:lpstr>Sequential Programming: The Erlang Shell</vt:lpstr>
      <vt:lpstr>Sequential Programming:  Modules and Functions</vt:lpstr>
      <vt:lpstr>Sequential Programming: Atoms</vt:lpstr>
      <vt:lpstr>Sequential Programming:  Tuples and Lists</vt:lpstr>
      <vt:lpstr>Sequential Programming: Record</vt:lpstr>
      <vt:lpstr>Sequential Programming: Record</vt:lpstr>
      <vt:lpstr>Sequential Programming:  Writing Outputs to the Terminal</vt:lpstr>
      <vt:lpstr>Sequential Programming: Arity</vt:lpstr>
      <vt:lpstr>Concurrent Programming: Processes</vt:lpstr>
      <vt:lpstr>Concurrent Programming:  Message Passing (Ping-Pong)</vt:lpstr>
      <vt:lpstr>Concurrent Programming:  Message Passing (Ping-Pong)</vt:lpstr>
      <vt:lpstr>Concurrent Programming: register</vt:lpstr>
      <vt:lpstr>Concurrent Programming:  Distributed Programming</vt:lpstr>
      <vt:lpstr>Concurrent Programming:  Distributed Ping-Pong</vt:lpstr>
      <vt:lpstr>Concurrent Programming:  Distributed Ping-Pong</vt:lpstr>
      <vt:lpstr>Some More Message Passing Examples</vt:lpstr>
      <vt:lpstr>Hot Code Swapping</vt:lpstr>
      <vt:lpstr>Hot Code Swapping</vt:lpstr>
      <vt:lpstr>Thank You!</vt:lpstr>
      <vt:lpstr>Backup</vt:lpstr>
      <vt:lpstr>Installation FAQ</vt:lpstr>
      <vt:lpstr>Sys module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Runtime Checking of Serializability in Software Transactional Memory</dc:title>
  <dc:creator>sinha</dc:creator>
  <cp:lastModifiedBy>dpw</cp:lastModifiedBy>
  <cp:revision>33</cp:revision>
  <dcterms:created xsi:type="dcterms:W3CDTF">2006-08-16T00:00:00Z</dcterms:created>
  <dcterms:modified xsi:type="dcterms:W3CDTF">2010-10-21T17:51:36Z</dcterms:modified>
</cp:coreProperties>
</file>