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8"/>
  </p:notesMasterIdLst>
  <p:sldIdLst>
    <p:sldId id="256" r:id="rId2"/>
    <p:sldId id="264" r:id="rId3"/>
    <p:sldId id="257" r:id="rId4"/>
    <p:sldId id="267" r:id="rId5"/>
    <p:sldId id="259" r:id="rId6"/>
    <p:sldId id="304" r:id="rId7"/>
    <p:sldId id="258" r:id="rId8"/>
    <p:sldId id="260" r:id="rId9"/>
    <p:sldId id="261" r:id="rId10"/>
    <p:sldId id="262" r:id="rId11"/>
    <p:sldId id="266" r:id="rId12"/>
    <p:sldId id="282" r:id="rId13"/>
    <p:sldId id="284" r:id="rId14"/>
    <p:sldId id="285" r:id="rId15"/>
    <p:sldId id="308" r:id="rId16"/>
    <p:sldId id="265" r:id="rId17"/>
    <p:sldId id="324" r:id="rId18"/>
    <p:sldId id="263" r:id="rId19"/>
    <p:sldId id="327" r:id="rId20"/>
    <p:sldId id="286" r:id="rId21"/>
    <p:sldId id="307" r:id="rId22"/>
    <p:sldId id="302" r:id="rId23"/>
    <p:sldId id="268" r:id="rId24"/>
    <p:sldId id="275" r:id="rId25"/>
    <p:sldId id="271" r:id="rId26"/>
    <p:sldId id="276" r:id="rId27"/>
    <p:sldId id="296" r:id="rId28"/>
    <p:sldId id="312" r:id="rId29"/>
    <p:sldId id="272" r:id="rId30"/>
    <p:sldId id="290" r:id="rId31"/>
    <p:sldId id="289" r:id="rId32"/>
    <p:sldId id="311" r:id="rId33"/>
    <p:sldId id="273" r:id="rId34"/>
    <p:sldId id="291" r:id="rId35"/>
    <p:sldId id="325" r:id="rId36"/>
    <p:sldId id="309" r:id="rId37"/>
    <p:sldId id="326" r:id="rId38"/>
    <p:sldId id="303" r:id="rId39"/>
    <p:sldId id="295" r:id="rId40"/>
    <p:sldId id="293" r:id="rId41"/>
    <p:sldId id="322" r:id="rId42"/>
    <p:sldId id="292" r:id="rId43"/>
    <p:sldId id="297" r:id="rId44"/>
    <p:sldId id="299" r:id="rId45"/>
    <p:sldId id="313" r:id="rId46"/>
    <p:sldId id="314" r:id="rId47"/>
    <p:sldId id="315" r:id="rId48"/>
    <p:sldId id="319" r:id="rId49"/>
    <p:sldId id="321" r:id="rId50"/>
    <p:sldId id="331" r:id="rId51"/>
    <p:sldId id="330" r:id="rId52"/>
    <p:sldId id="329" r:id="rId53"/>
    <p:sldId id="300" r:id="rId54"/>
    <p:sldId id="323" r:id="rId55"/>
    <p:sldId id="328" r:id="rId56"/>
    <p:sldId id="30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89217" autoAdjust="0"/>
  </p:normalViewPr>
  <p:slideViewPr>
    <p:cSldViewPr>
      <p:cViewPr>
        <p:scale>
          <a:sx n="60" d="100"/>
          <a:sy n="60" d="100"/>
        </p:scale>
        <p:origin x="-157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4B292-FDA2-454E-BB6C-02C471B2D3E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BFB49-ACD7-4C49-8012-2A785662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Running time, memory consumption, power consumption not observable behavior.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I’m going to talk through why each case</a:t>
            </a:r>
            <a:r>
              <a:rPr lang="en-US" baseline="0" dirty="0" smtClean="0"/>
              <a:t> in inapplicable.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Partial order may be implicit or explicit; e.g. CFGs impose a conservative total order within BB, implicit partial order across BBs.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order</a:t>
            </a:r>
            <a:r>
              <a:rPr lang="en-US" baseline="0" dirty="0" smtClean="0"/>
              <a:t> can be respected via synchronization or communication between contexts.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Partial order may be implicit or explicit; e.g. CFGs impose a conservative total order within BB, implicit partial order across BBs.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Partial order may be implicit or explicit; e.g. CFGs impose a conservative total order within BB, implicit partial order across BBs.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approach: identify a class</a:t>
            </a:r>
            <a:r>
              <a:rPr lang="en-US" baseline="0" dirty="0" smtClean="0"/>
              <a:t> of spurious dependences in important programs which affect compiler performance; write new rules to handle that class; lather-rinse-repeat.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carrier is a resource in it’s own right.  Re-use of a carrier (e.g. a global array) may force partial order even</a:t>
            </a:r>
            <a:r>
              <a:rPr lang="en-US" baseline="0" dirty="0" smtClean="0"/>
              <a:t> though no value flows.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carrier is a resource in it’s own right.  Re-use of a carrier (e.g. a global array) may force partial order even</a:t>
            </a:r>
            <a:r>
              <a:rPr lang="en-US" baseline="0" dirty="0" smtClean="0"/>
              <a:t> though no value flows.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depends</a:t>
            </a:r>
            <a:r>
              <a:rPr lang="en-US" baseline="0" dirty="0" smtClean="0"/>
              <a:t> on dynamic characteristics of list.  Can you prove it is acyclic?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FB49-ACD7-4C49-8012-2A785662F3C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ECAC-4132-4CD6-A77C-50275459C891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F306-1678-4062-BEEB-1BF712C6C003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0FAA-F18B-41A9-BC2D-137299F733BB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5A8-BD14-4D2D-AA4E-72A71E937EBF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51FC-3BA9-4135-87B3-68101986A022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445-545B-46DB-A759-38A3BDC7D039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E81F-7BB0-423F-B036-C1B414029F48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827F-29D1-4152-9525-A32C4579F144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6466-FEEE-4D89-A1F3-403B55832207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E05A-8A94-4861-BEE6-9ACC22825F5D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4C9F-8466-4D42-8928-48F041515BE3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1EB01-4D8C-4205-8405-8BBD69AB2741}" type="datetime1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A88B7-8043-4BBE-A373-37B358888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Automatic Parallelization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Nick Johnson</a:t>
            </a:r>
          </a:p>
          <a:p>
            <a:r>
              <a:rPr lang="en-US" dirty="0" smtClean="0"/>
              <a:t>COS 597c Parallelism</a:t>
            </a:r>
          </a:p>
          <a:p>
            <a:r>
              <a:rPr lang="en-US" dirty="0" smtClean="0"/>
              <a:t>30 Nov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Parallelism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execution: task interleaving.</a:t>
            </a:r>
          </a:p>
          <a:p>
            <a:r>
              <a:rPr lang="en-US" dirty="0" smtClean="0"/>
              <a:t>If two operations P and Q are ordered,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oncurrent execution of P, </a:t>
            </a:r>
            <a:r>
              <a:rPr lang="en-US" dirty="0"/>
              <a:t>Q</a:t>
            </a:r>
            <a:r>
              <a:rPr lang="en-US" dirty="0" smtClean="0"/>
              <a:t> may violate the partial order.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791200"/>
            <a:ext cx="8686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To schedule operations for concurrent execution, the compiler must be aware of this partial order!</a:t>
            </a:r>
          </a:p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486400" y="2514600"/>
            <a:ext cx="685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72200" y="3581400"/>
            <a:ext cx="685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Q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239000" y="3581400"/>
            <a:ext cx="685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12" name="Rounded Rectangle 11"/>
          <p:cNvSpPr/>
          <p:nvPr/>
        </p:nvSpPr>
        <p:spPr>
          <a:xfrm>
            <a:off x="7924800" y="2514600"/>
            <a:ext cx="685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Q</a:t>
            </a: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990306" y="3467100"/>
            <a:ext cx="4039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22352" y="19812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08152" y="19812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374952" y="19812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60752" y="19812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0" y="1371600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Scenario A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315200" y="1371600"/>
            <a:ext cx="1494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Scenario B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3677568" y="3505200"/>
            <a:ext cx="3200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53000" y="5105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5410200" y="2286000"/>
            <a:ext cx="327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Analysis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ow the compiler discovers its freedom.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Sequential languages present a </a:t>
            </a:r>
            <a:r>
              <a:rPr lang="en-US" b="1" dirty="0" smtClean="0"/>
              <a:t>total order </a:t>
            </a:r>
            <a:r>
              <a:rPr lang="en-US" dirty="0" smtClean="0"/>
              <a:t>of the program statements.</a:t>
            </a:r>
          </a:p>
          <a:p>
            <a:endParaRPr lang="en-US" dirty="0" smtClean="0"/>
          </a:p>
          <a:p>
            <a:r>
              <a:rPr lang="en-US" dirty="0" smtClean="0"/>
              <a:t>Only a </a:t>
            </a:r>
            <a:r>
              <a:rPr lang="en-US" b="1" dirty="0" smtClean="0"/>
              <a:t>partial order </a:t>
            </a:r>
            <a:r>
              <a:rPr lang="en-US" dirty="0" smtClean="0"/>
              <a:t>is required to preserve observable behavior.</a:t>
            </a:r>
          </a:p>
          <a:p>
            <a:endParaRPr lang="en-US" dirty="0" smtClean="0"/>
          </a:p>
          <a:p>
            <a:r>
              <a:rPr lang="en-US" dirty="0" smtClean="0"/>
              <a:t>The partial order must be discovered.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64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(a, b)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t1 = sin(a);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t2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(b);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t1 / t2;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867400" y="32004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867400" y="41910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5"/>
          <p:cNvSpPr/>
          <p:nvPr/>
        </p:nvSpPr>
        <p:spPr>
          <a:xfrm>
            <a:off x="5867400" y="3200400"/>
            <a:ext cx="1524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Although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dirty="0" smtClean="0"/>
              <a:t> appears before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dirty="0" smtClean="0"/>
              <a:t> in the program…</a:t>
            </a:r>
          </a:p>
          <a:p>
            <a:endParaRPr lang="en-US" dirty="0"/>
          </a:p>
          <a:p>
            <a:r>
              <a:rPr lang="en-US" dirty="0" smtClean="0"/>
              <a:t>Re-ordering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dirty="0" smtClean="0"/>
              <a:t> cannot change observable behavior.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64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(a, b)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t1 = sin(a);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t2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(b);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t1 / t2;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620000" y="41910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Source-code order is pessimistic.</a:t>
            </a:r>
          </a:p>
          <a:p>
            <a:endParaRPr lang="en-US" dirty="0"/>
          </a:p>
          <a:p>
            <a:r>
              <a:rPr lang="en-US" dirty="0" smtClean="0"/>
              <a:t>Dependence analysis identifies a more precise partial order.</a:t>
            </a:r>
          </a:p>
          <a:p>
            <a:endParaRPr lang="en-US" dirty="0"/>
          </a:p>
          <a:p>
            <a:r>
              <a:rPr lang="en-US" dirty="0" smtClean="0"/>
              <a:t>This gives the compiler freedom to transform the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is incomplete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precise</a:t>
            </a:r>
            <a:r>
              <a:rPr lang="en-US" dirty="0" smtClean="0"/>
              <a:t> answer in the </a:t>
            </a:r>
            <a:r>
              <a:rPr lang="en-US" b="1" dirty="0" smtClean="0"/>
              <a:t>best case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conservative</a:t>
            </a:r>
            <a:r>
              <a:rPr lang="en-US" dirty="0" smtClean="0"/>
              <a:t> approximation in the </a:t>
            </a:r>
            <a:r>
              <a:rPr lang="en-US" b="1" dirty="0" smtClean="0"/>
              <a:t>worst case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‘Conservative’ depends on the user.</a:t>
            </a:r>
          </a:p>
          <a:p>
            <a:endParaRPr lang="en-US" dirty="0" smtClean="0"/>
          </a:p>
          <a:p>
            <a:r>
              <a:rPr lang="en-US" dirty="0" smtClean="0"/>
              <a:t>Approximation begets,</a:t>
            </a:r>
          </a:p>
          <a:p>
            <a:pPr lvl="1"/>
            <a:r>
              <a:rPr lang="en-US" i="1" dirty="0" smtClean="0"/>
              <a:t>spurious</a:t>
            </a:r>
            <a:r>
              <a:rPr lang="en-US" dirty="0" smtClean="0"/>
              <a:t> dependences, limited compiler freedom.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 from Data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r>
              <a:rPr lang="en-US" dirty="0" smtClean="0"/>
              <a:t>Data Dependence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330325"/>
          </a:xfrm>
        </p:spPr>
        <p:txBody>
          <a:bodyPr/>
          <a:lstStyle/>
          <a:p>
            <a:r>
              <a:rPr lang="en-US" dirty="0" smtClean="0"/>
              <a:t>One operation computes a value which is used by another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4"/>
          </p:nvPr>
        </p:nvSpPr>
        <p:spPr>
          <a:xfrm>
            <a:off x="6019800" y="1524000"/>
            <a:ext cx="1981200" cy="2209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= …;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= …;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 = P +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 = Q + 1;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0" y="3581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7391400" y="3581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Q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553200" y="5334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229601" y="5334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4" name="Down Arrow 13"/>
          <p:cNvSpPr/>
          <p:nvPr/>
        </p:nvSpPr>
        <p:spPr>
          <a:xfrm rot="1014761">
            <a:off x="71717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 rot="20585239" flipH="1">
            <a:off x="80099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 rot="20585239" flipH="1">
            <a:off x="63335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 from Data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r>
              <a:rPr lang="en-US" dirty="0" smtClean="0"/>
              <a:t>Data Dependence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330325"/>
          </a:xfrm>
        </p:spPr>
        <p:txBody>
          <a:bodyPr/>
          <a:lstStyle/>
          <a:p>
            <a:r>
              <a:rPr lang="en-US" dirty="0" smtClean="0"/>
              <a:t>One operation computes a value which is used by another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57200" y="4495800"/>
            <a:ext cx="4040188" cy="639762"/>
          </a:xfrm>
        </p:spPr>
        <p:txBody>
          <a:bodyPr/>
          <a:lstStyle/>
          <a:p>
            <a:r>
              <a:rPr lang="en-US" dirty="0" smtClean="0"/>
              <a:t>Sub-types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4"/>
          </p:nvPr>
        </p:nvSpPr>
        <p:spPr>
          <a:xfrm>
            <a:off x="6019800" y="1524000"/>
            <a:ext cx="1981200" cy="2209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= …;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= …;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 = P +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 = Q + 1;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0" y="3581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7391400" y="3581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Q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553200" y="5334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229601" y="5334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4" name="Down Arrow 13"/>
          <p:cNvSpPr/>
          <p:nvPr/>
        </p:nvSpPr>
        <p:spPr>
          <a:xfrm rot="1014761">
            <a:off x="71717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 rot="20585239" flipH="1">
            <a:off x="80099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 rot="20585239" flipH="1">
            <a:off x="63335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7200" y="5105400"/>
            <a:ext cx="4040188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Flow—Read after Write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Anti—Write after Read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Output—Write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after Write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" name="Right Brace 19"/>
          <p:cNvSpPr/>
          <p:nvPr/>
        </p:nvSpPr>
        <p:spPr>
          <a:xfrm>
            <a:off x="4038600" y="5562600"/>
            <a:ext cx="5334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5791200"/>
            <a:ext cx="169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Artifacts of</a:t>
            </a:r>
          </a:p>
          <a:p>
            <a:r>
              <a:rPr lang="en-US" dirty="0" smtClean="0"/>
              <a:t>shared resource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 from Control Flow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Control Dependence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343400" cy="4683125"/>
          </a:xfrm>
        </p:spPr>
        <p:txBody>
          <a:bodyPr>
            <a:normAutofit/>
          </a:bodyPr>
          <a:lstStyle/>
          <a:p>
            <a:r>
              <a:rPr lang="en-US" dirty="0" smtClean="0"/>
              <a:t>One operation may enable/disable the execution of another, and…</a:t>
            </a:r>
          </a:p>
          <a:p>
            <a:r>
              <a:rPr lang="en-US" dirty="0" smtClean="0"/>
              <a:t>The target sources </a:t>
            </a:r>
            <a:r>
              <a:rPr lang="en-US" dirty="0" err="1" smtClean="0"/>
              <a:t>deps</a:t>
            </a:r>
            <a:r>
              <a:rPr lang="en-US" dirty="0" smtClean="0"/>
              <a:t> to operations outside of the control region.</a:t>
            </a:r>
          </a:p>
          <a:p>
            <a:endParaRPr lang="en-US" dirty="0" smtClean="0"/>
          </a:p>
          <a:p>
            <a:r>
              <a:rPr lang="en-US" dirty="0" smtClean="0"/>
              <a:t>Dependent:</a:t>
            </a:r>
          </a:p>
          <a:p>
            <a:pPr lvl="1"/>
            <a:r>
              <a:rPr lang="en-US" dirty="0" smtClean="0"/>
              <a:t>P enables Q or R.</a:t>
            </a:r>
          </a:p>
          <a:p>
            <a:r>
              <a:rPr lang="en-US" dirty="0" smtClean="0"/>
              <a:t>Independent:</a:t>
            </a:r>
          </a:p>
          <a:p>
            <a:pPr lvl="1"/>
            <a:r>
              <a:rPr lang="en-US" dirty="0" smtClean="0"/>
              <a:t>S will execute no matter what.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19800" y="1524000"/>
            <a:ext cx="1527175" cy="220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 P 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43600" y="4114800"/>
            <a:ext cx="1143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if( P )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7315200" y="41148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34000" y="5867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Q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7010400" y="5867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14" name="Down Arrow 13"/>
          <p:cNvSpPr/>
          <p:nvPr/>
        </p:nvSpPr>
        <p:spPr>
          <a:xfrm rot="1014761">
            <a:off x="5952514" y="4732934"/>
            <a:ext cx="228600" cy="1143000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 rot="20585239" flipH="1">
            <a:off x="6790713" y="4732934"/>
            <a:ext cx="228600" cy="1143000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>
          <a:xfrm rot="1014761">
            <a:off x="7476513" y="4351934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20585239" flipH="1">
            <a:off x="6104913" y="4351933"/>
            <a:ext cx="228600" cy="1143000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</a:t>
            </a:r>
            <a:r>
              <a:rPr lang="en-US" dirty="0" err="1" smtClean="0"/>
              <a:t>Dep</a:t>
            </a:r>
            <a:r>
              <a:rPr lang="en-US" dirty="0" smtClean="0"/>
              <a:t>: Example.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effect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local to this region.</a:t>
            </a:r>
          </a:p>
          <a:p>
            <a:endParaRPr lang="en-US" dirty="0" smtClean="0"/>
          </a:p>
          <a:p>
            <a:r>
              <a:rPr lang="en-US" dirty="0" smtClean="0"/>
              <a:t>Executing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outside of the if-statement cannot change behavior.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independent of the if-statement.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2819400" cy="26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 P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X = Y + 1;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print(X);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257800" y="4343400"/>
            <a:ext cx="1143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if( P )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6324600" y="5486400"/>
            <a:ext cx="1143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print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7239000" y="43434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 = Y + 1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Parallelization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…the extraction of concurrency from sequential code </a:t>
            </a:r>
            <a:r>
              <a:rPr lang="en-US" b="1" dirty="0" smtClean="0"/>
              <a:t>by the compiler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Variations:</a:t>
            </a:r>
          </a:p>
          <a:p>
            <a:pPr lvl="1"/>
            <a:r>
              <a:rPr lang="en-US" dirty="0" smtClean="0"/>
              <a:t>Granularity: Instruction, Data, Task</a:t>
            </a:r>
          </a:p>
          <a:p>
            <a:pPr lvl="1"/>
            <a:r>
              <a:rPr lang="en-US" dirty="0" smtClean="0"/>
              <a:t>Explicitly- or implicitly-parallel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 from </a:t>
            </a:r>
            <a:r>
              <a:rPr lang="en-US" dirty="0" err="1" smtClean="0"/>
              <a:t>SysCalls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Observable behavior is accomplished via system calls.</a:t>
            </a:r>
          </a:p>
          <a:p>
            <a:endParaRPr lang="en-US" dirty="0"/>
          </a:p>
          <a:p>
            <a:r>
              <a:rPr lang="en-US" dirty="0" smtClean="0"/>
              <a:t>Very difficult to prove that system calls are independent.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19800" y="1524000"/>
            <a:ext cx="19812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rint(P);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print(Q);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53200" y="3581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7391400" y="5334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Q</a:t>
            </a:r>
            <a:endParaRPr lang="en-US" sz="2800" dirty="0"/>
          </a:p>
        </p:txBody>
      </p:sp>
      <p:sp>
        <p:nvSpPr>
          <p:cNvPr id="14" name="Down Arrow 13"/>
          <p:cNvSpPr/>
          <p:nvPr/>
        </p:nvSpPr>
        <p:spPr>
          <a:xfrm rot="20585239" flipH="1">
            <a:off x="7171714" y="4199533"/>
            <a:ext cx="228600" cy="1143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is non-trivial.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two iterations</a:t>
            </a:r>
          </a:p>
          <a:p>
            <a:endParaRPr lang="en-US" dirty="0" smtClean="0"/>
          </a:p>
          <a:p>
            <a:r>
              <a:rPr lang="en-US" dirty="0" smtClean="0"/>
              <a:t>Earlier iteration: B stores</a:t>
            </a:r>
          </a:p>
          <a:p>
            <a:r>
              <a:rPr lang="en-US" dirty="0" smtClean="0"/>
              <a:t>Later iteration: A loads</a:t>
            </a:r>
          </a:p>
          <a:p>
            <a:endParaRPr lang="en-US" dirty="0" smtClean="0"/>
          </a:p>
          <a:p>
            <a:r>
              <a:rPr lang="en-US" dirty="0" smtClean="0"/>
              <a:t>Dependence?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 = list-&gt;front;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while( n != null)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A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 = n-&gt;value;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B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n-&gt;value = t+1;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C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 = n-&gt;next;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Curved Left Arrow 14"/>
          <p:cNvSpPr/>
          <p:nvPr/>
        </p:nvSpPr>
        <p:spPr>
          <a:xfrm rot="10800000" flipH="1">
            <a:off x="8001000" y="3200400"/>
            <a:ext cx="731520" cy="1447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77200" y="1905000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/>
              <a:t>?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a high-level view of program semantics.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parallelism, we want</a:t>
            </a:r>
          </a:p>
          <a:p>
            <a:pPr lvl="1"/>
            <a:r>
              <a:rPr lang="en-US" dirty="0" smtClean="0"/>
              <a:t>Explicit dependences.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Program Dependence Graph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directed </a:t>
            </a:r>
            <a:r>
              <a:rPr lang="en-US" dirty="0" err="1" smtClean="0"/>
              <a:t>multigraph</a:t>
            </a:r>
            <a:endParaRPr lang="en-US" dirty="0" smtClean="0"/>
          </a:p>
          <a:p>
            <a:pPr lvl="1"/>
            <a:r>
              <a:rPr lang="en-US" dirty="0" smtClean="0"/>
              <a:t>Vertices: operations; Edges: dependences.</a:t>
            </a:r>
          </a:p>
          <a:p>
            <a:endParaRPr lang="en-US" dirty="0" smtClean="0"/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Dependence is explicit.</a:t>
            </a:r>
          </a:p>
          <a:p>
            <a:r>
              <a:rPr lang="en-US" dirty="0" smtClean="0"/>
              <a:t>Detriments:</a:t>
            </a:r>
          </a:p>
          <a:p>
            <a:pPr lvl="1"/>
            <a:r>
              <a:rPr lang="en-US" dirty="0" smtClean="0"/>
              <a:t>Expensive to compute: O(N</a:t>
            </a:r>
            <a:r>
              <a:rPr lang="en-US" baseline="30000" dirty="0" smtClean="0"/>
              <a:t>2</a:t>
            </a:r>
            <a:r>
              <a:rPr lang="en-US" dirty="0" smtClean="0"/>
              <a:t>) dependence queries</a:t>
            </a:r>
          </a:p>
          <a:p>
            <a:pPr lvl="1"/>
            <a:r>
              <a:rPr lang="en-US" dirty="0" smtClean="0"/>
              <a:t>Loop structure not always visible.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1143000"/>
            <a:ext cx="215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Ferrante</a:t>
            </a:r>
            <a:r>
              <a:rPr lang="en-US" dirty="0" smtClean="0"/>
              <a:t> et al, 1987]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own Arrow 22"/>
          <p:cNvSpPr/>
          <p:nvPr/>
        </p:nvSpPr>
        <p:spPr>
          <a:xfrm rot="19647104" flipH="1">
            <a:off x="62349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846801" flipH="1">
            <a:off x="61475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2753199">
            <a:off x="66047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6962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6962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6962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82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q=work(j-&gt;value);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1247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247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1247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833855" flipH="1">
            <a:off x="83767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833855" flipH="1">
            <a:off x="83767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220609" flipH="1">
            <a:off x="63947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2020609" flipH="1">
            <a:off x="63947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75097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952896">
            <a:off x="63873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5532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PDG Example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866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86600" y="26670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848600" y="38100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8" name="Circular Arrow 27"/>
          <p:cNvSpPr/>
          <p:nvPr/>
        </p:nvSpPr>
        <p:spPr>
          <a:xfrm rot="10800000" flipH="1">
            <a:off x="4724400" y="3200400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0" y="3124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686800" y="2895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686800" y="53340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Execution Models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parallel execution model is…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general strategy for the distribution of work across multiple computational units.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Today, we will cover:</a:t>
            </a:r>
          </a:p>
          <a:p>
            <a:pPr lvl="1"/>
            <a:r>
              <a:rPr lang="en-US" dirty="0" smtClean="0"/>
              <a:t>DOALL (IMT, “Embarrassingly Parallel”)</a:t>
            </a:r>
          </a:p>
          <a:p>
            <a:pPr lvl="1"/>
            <a:r>
              <a:rPr lang="en-US" dirty="0" smtClean="0"/>
              <a:t>DOACROSS (CMT)</a:t>
            </a:r>
          </a:p>
          <a:p>
            <a:pPr lvl="1"/>
            <a:r>
              <a:rPr lang="en-US" dirty="0" smtClean="0"/>
              <a:t>DSWP (PMT, Pipeline)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 Vocabulary: Timing Diagrams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150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7150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8486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8486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781800" y="2667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781800" y="4038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781800" y="2133600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410200" y="1524000"/>
            <a:ext cx="3429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34200" y="1143000"/>
            <a:ext cx="196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Contexts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6286500" y="35433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7200900" y="4229100"/>
            <a:ext cx="990600" cy="30480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24200" y="5257800"/>
            <a:ext cx="1228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Units</a:t>
            </a:r>
            <a:endParaRPr lang="en-US" dirty="0"/>
          </a:p>
        </p:txBody>
      </p:sp>
      <p:cxnSp>
        <p:nvCxnSpPr>
          <p:cNvPr id="32" name="Straight Connector 31"/>
          <p:cNvCxnSpPr>
            <a:stCxn id="30" idx="3"/>
          </p:cNvCxnSpPr>
          <p:nvPr/>
        </p:nvCxnSpPr>
        <p:spPr>
          <a:xfrm flipV="1">
            <a:off x="4352357" y="5181600"/>
            <a:ext cx="1515043" cy="260866"/>
          </a:xfrm>
          <a:prstGeom prst="line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33400" y="2895600"/>
            <a:ext cx="1673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cxnSp>
        <p:nvCxnSpPr>
          <p:cNvPr id="34" name="Straight Connector 33"/>
          <p:cNvCxnSpPr>
            <a:stCxn id="33" idx="3"/>
          </p:cNvCxnSpPr>
          <p:nvPr/>
        </p:nvCxnSpPr>
        <p:spPr>
          <a:xfrm>
            <a:off x="2206422" y="3080266"/>
            <a:ext cx="4422978" cy="653534"/>
          </a:xfrm>
          <a:prstGeom prst="line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8" idx="3"/>
          </p:cNvCxnSpPr>
          <p:nvPr/>
        </p:nvCxnSpPr>
        <p:spPr>
          <a:xfrm>
            <a:off x="4531125" y="1999566"/>
            <a:ext cx="1412475" cy="591234"/>
          </a:xfrm>
          <a:prstGeom prst="line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3200" y="1676400"/>
            <a:ext cx="1787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 and</a:t>
            </a:r>
          </a:p>
          <a:p>
            <a:r>
              <a:rPr lang="en-US" dirty="0" smtClean="0"/>
              <a:t>iteration number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743200" y="6211669"/>
            <a:ext cx="2070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Idle Context</a:t>
            </a:r>
          </a:p>
          <a:p>
            <a:pPr algn="ctr"/>
            <a:r>
              <a:rPr lang="en-US" dirty="0" smtClean="0"/>
              <a:t>(wasted parallelism)</a:t>
            </a:r>
            <a:endParaRPr lang="en-US" dirty="0"/>
          </a:p>
        </p:txBody>
      </p:sp>
      <p:sp>
        <p:nvSpPr>
          <p:cNvPr id="49" name="Arc 48"/>
          <p:cNvSpPr/>
          <p:nvPr/>
        </p:nvSpPr>
        <p:spPr>
          <a:xfrm rot="10971818" flipH="1">
            <a:off x="1490183" y="1580338"/>
            <a:ext cx="6773233" cy="4916524"/>
          </a:xfrm>
          <a:prstGeom prst="arc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62000" y="4343400"/>
            <a:ext cx="167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cxnSp>
        <p:nvCxnSpPr>
          <p:cNvPr id="37" name="Straight Connector 36"/>
          <p:cNvCxnSpPr>
            <a:stCxn id="36" idx="3"/>
          </p:cNvCxnSpPr>
          <p:nvPr/>
        </p:nvCxnSpPr>
        <p:spPr>
          <a:xfrm flipV="1">
            <a:off x="2437780" y="4419600"/>
            <a:ext cx="5258420" cy="108466"/>
          </a:xfrm>
          <a:prstGeom prst="line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Sequential Model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150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7150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W3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7150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W3</a:t>
            </a:r>
            <a:endParaRPr lang="en-US" dirty="0"/>
          </a:p>
        </p:txBody>
      </p:sp>
      <p:sp>
        <p:nvSpPr>
          <p:cNvPr id="21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All subsequent models are compared to this…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IMT: “Embarrassingly Parallel”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set of independent work units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endParaRPr lang="en-US" baseline="-25000" dirty="0"/>
          </a:p>
          <a:p>
            <a:r>
              <a:rPr lang="en-US" dirty="0" smtClean="0"/>
              <a:t>No synch necessary between work units.</a:t>
            </a:r>
          </a:p>
          <a:p>
            <a:r>
              <a:rPr lang="en-US" dirty="0"/>
              <a:t>S</a:t>
            </a:r>
            <a:r>
              <a:rPr lang="en-US" dirty="0" smtClean="0"/>
              <a:t>peedup proportional to number of contexts.</a:t>
            </a:r>
          </a:p>
          <a:p>
            <a:endParaRPr lang="en-US" dirty="0"/>
          </a:p>
          <a:p>
            <a:r>
              <a:rPr lang="en-US" dirty="0" smtClean="0"/>
              <a:t>Can be automated for independent iterations of a loop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7150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50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8486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8486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6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8486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67818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7818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7818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7150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W10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8486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W12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67818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W11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This time: preliminaries.</a:t>
            </a:r>
          </a:p>
          <a:p>
            <a:endParaRPr lang="en-US" dirty="0" smtClean="0"/>
          </a:p>
          <a:p>
            <a:r>
              <a:rPr lang="en-US" dirty="0" smtClean="0"/>
              <a:t>Soundness</a:t>
            </a:r>
          </a:p>
          <a:p>
            <a:r>
              <a:rPr lang="en-US" dirty="0" smtClean="0"/>
              <a:t>Dependence Analysis and Representation</a:t>
            </a:r>
          </a:p>
          <a:p>
            <a:r>
              <a:rPr lang="en-US" dirty="0" smtClean="0"/>
              <a:t>Parallel Execution Models and Transforms</a:t>
            </a:r>
          </a:p>
          <a:p>
            <a:pPr lvl="1"/>
            <a:r>
              <a:rPr lang="en-US" dirty="0" smtClean="0"/>
              <a:t>DOALL, DOACROSS, DSWP Family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Next time: breakthroughs.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cite available; older than history.</a:t>
            </a:r>
          </a:p>
          <a:p>
            <a:endParaRPr lang="en-US" dirty="0"/>
          </a:p>
          <a:p>
            <a:r>
              <a:rPr lang="en-US" dirty="0" smtClean="0"/>
              <a:t>Search for loops without dependences between iterations.</a:t>
            </a:r>
          </a:p>
          <a:p>
            <a:endParaRPr lang="en-US" dirty="0"/>
          </a:p>
          <a:p>
            <a:r>
              <a:rPr lang="en-US" dirty="0" smtClean="0"/>
              <a:t>Partition the iteration space across contexts.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2887682"/>
            <a:ext cx="432041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task(0,4)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task(1,4)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task(2,4)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task(3,4)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task(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k,M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=k;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+=M)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work(array[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533400"/>
            <a:ext cx="4320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&lt;N; ++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work(array[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04800"/>
            <a:ext cx="3872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 DOALL Transform</a:t>
            </a:r>
            <a:endParaRPr lang="en-US" sz="32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0"/>
            <a:ext cx="1143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Before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2362200"/>
            <a:ext cx="921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After</a:t>
            </a:r>
            <a:endParaRPr lang="en-US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14400" y="5334000"/>
            <a:ext cx="9906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57600" y="2209800"/>
            <a:ext cx="9906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3352800"/>
            <a:ext cx="9906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DOALL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&lt;N; ++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work(array[i-1]);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962400"/>
            <a:ext cx="432041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&lt;N; ++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work(array[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if( array[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&gt; 4 )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break;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971800"/>
            <a:ext cx="32175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work(*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 rot="1958534">
            <a:off x="1062095" y="1317667"/>
            <a:ext cx="132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Inapplicable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58534">
            <a:off x="6243695" y="2765467"/>
            <a:ext cx="132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Inapplicable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958534">
            <a:off x="1290695" y="3908467"/>
            <a:ext cx="132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Inapplicable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DOALL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iteration orders to optimize for the memory hierarchy.</a:t>
            </a:r>
          </a:p>
          <a:p>
            <a:pPr lvl="1"/>
            <a:r>
              <a:rPr lang="en-US" dirty="0" smtClean="0"/>
              <a:t>Skewing, tiling, the polyhedral model, etc.</a:t>
            </a:r>
          </a:p>
          <a:p>
            <a:r>
              <a:rPr lang="en-US" dirty="0" smtClean="0"/>
              <a:t>Enabling transformations,</a:t>
            </a:r>
          </a:p>
          <a:p>
            <a:pPr lvl="1"/>
            <a:r>
              <a:rPr lang="en-US" dirty="0" smtClean="0"/>
              <a:t>reductions</a:t>
            </a:r>
          </a:p>
          <a:p>
            <a:pPr lvl="1"/>
            <a:r>
              <a:rPr lang="en-US" dirty="0" smtClean="0"/>
              <a:t>privatization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CMT: A more universal model.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Any dependence which crosses contexts can be respected via synchronization or communication.</a:t>
            </a:r>
          </a:p>
          <a:p>
            <a:endParaRPr lang="en-US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781800" y="2743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477000" y="2590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32004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7848600" y="3352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W3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 flipV="1">
            <a:off x="6477000" y="38862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715000" y="4114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W4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781800" y="4724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W5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477000" y="4572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43800" y="51816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848600" y="5334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W6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6477000" y="58674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15000" y="6096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W7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781800" y="6705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477000" y="65532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DOACROSS Transform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1371600"/>
            <a:ext cx="15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[Cytron, 1986]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0" y="2133600"/>
            <a:ext cx="4648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LinkedList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*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Node *j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-&gt;front;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while( j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q=work(j-&gt;value);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(“%d\n”, q);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j = j-&gt;next;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DOACROSS Transform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1371600"/>
            <a:ext cx="15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[Cytron, 1986]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0" y="2133600"/>
            <a:ext cx="4648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LinkedList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*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Node *j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-&gt;front;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while( j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q=work(j-&gt;value);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(“%d\n”, q);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j = j-&gt;next;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Down Arrow 11"/>
          <p:cNvSpPr/>
          <p:nvPr/>
        </p:nvSpPr>
        <p:spPr>
          <a:xfrm rot="19647104" flipH="1">
            <a:off x="62349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8846801" flipH="1">
            <a:off x="61475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2753199">
            <a:off x="66047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76962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76962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6962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1247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3340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67818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1247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1247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23" name="Circular Arrow 22"/>
          <p:cNvSpPr/>
          <p:nvPr/>
        </p:nvSpPr>
        <p:spPr>
          <a:xfrm rot="833855" flipH="1">
            <a:off x="83767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ircular Arrow 23"/>
          <p:cNvSpPr/>
          <p:nvPr/>
        </p:nvSpPr>
        <p:spPr>
          <a:xfrm rot="833855" flipH="1">
            <a:off x="83767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ircular Arrow 24"/>
          <p:cNvSpPr/>
          <p:nvPr/>
        </p:nvSpPr>
        <p:spPr>
          <a:xfrm rot="1220609" flipH="1">
            <a:off x="63947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ircular Arrow 25"/>
          <p:cNvSpPr/>
          <p:nvPr/>
        </p:nvSpPr>
        <p:spPr>
          <a:xfrm rot="12020609" flipH="1">
            <a:off x="63947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75097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952896">
            <a:off x="63873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5532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66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62800" y="2743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861550" y="2895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861550" y="5486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5" name="Circular Arrow 34"/>
          <p:cNvSpPr/>
          <p:nvPr/>
        </p:nvSpPr>
        <p:spPr>
          <a:xfrm rot="11633855" flipH="1">
            <a:off x="4653472" y="30430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24400" y="2819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7" name="Circular Arrow 36"/>
          <p:cNvSpPr/>
          <p:nvPr/>
        </p:nvSpPr>
        <p:spPr>
          <a:xfrm rot="833855" flipH="1">
            <a:off x="3662873" y="4643206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ircular Arrow 37"/>
          <p:cNvSpPr/>
          <p:nvPr/>
        </p:nvSpPr>
        <p:spPr>
          <a:xfrm rot="16863035">
            <a:off x="-280327" y="4342206"/>
            <a:ext cx="1568211" cy="134144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09905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3886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DOACROSS Transform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1371600"/>
            <a:ext cx="15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[Cytron, 1986]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37161" y="117693"/>
            <a:ext cx="3906839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task()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true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j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consume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if( !j ) break;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q = work( j-&gt;value());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consume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0" y="2133600"/>
            <a:ext cx="4648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LinkedList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*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Node *j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-&gt;front;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while( j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q=work(j-&gt;value);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(“%d\n”, q);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j = j-&gt;next;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ircular Arrow 16"/>
          <p:cNvSpPr/>
          <p:nvPr/>
        </p:nvSpPr>
        <p:spPr>
          <a:xfrm rot="833855" flipH="1">
            <a:off x="3662873" y="4643206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6863035">
            <a:off x="-280327" y="4342206"/>
            <a:ext cx="1568211" cy="134144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09905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237161" y="117693"/>
            <a:ext cx="3906839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task() 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task()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true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j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consume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if( !j ) break;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q = work( j-&gt;value());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consume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(q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DOACROSS Transform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1371600"/>
            <a:ext cx="15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[Cytron, 1986]</a:t>
            </a:r>
            <a:endParaRPr lang="en-US" dirty="0"/>
          </a:p>
        </p:txBody>
      </p:sp>
      <p:sp>
        <p:nvSpPr>
          <p:cNvPr id="14" name="Circular Arrow 13"/>
          <p:cNvSpPr/>
          <p:nvPr/>
        </p:nvSpPr>
        <p:spPr>
          <a:xfrm rot="5155165" flipV="1">
            <a:off x="4233706" y="2510112"/>
            <a:ext cx="2702440" cy="1336402"/>
          </a:xfrm>
          <a:prstGeom prst="circularArrow">
            <a:avLst>
              <a:gd name="adj1" fmla="val 4269"/>
              <a:gd name="adj2" fmla="val 1142319"/>
              <a:gd name="adj3" fmla="val 20576859"/>
              <a:gd name="adj4" fmla="val 10810679"/>
              <a:gd name="adj5" fmla="val 93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0" y="2133600"/>
            <a:ext cx="4648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LinkedList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*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Node *j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-&gt;front;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while( j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q=work(j-&gt;value);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(“%d\n”, q);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j = j-&gt;next;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ircular Arrow 16"/>
          <p:cNvSpPr/>
          <p:nvPr/>
        </p:nvSpPr>
        <p:spPr>
          <a:xfrm rot="833855" flipH="1">
            <a:off x="3662873" y="4643206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6863035">
            <a:off x="-280327" y="4342206"/>
            <a:ext cx="1568211" cy="134144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09905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6200000">
            <a:off x="5381722" y="4219478"/>
            <a:ext cx="774074" cy="8695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485502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ircular Arrow 19"/>
          <p:cNvSpPr/>
          <p:nvPr/>
        </p:nvSpPr>
        <p:spPr>
          <a:xfrm rot="15385230" flipH="1" flipV="1">
            <a:off x="6839608" y="1931260"/>
            <a:ext cx="2169082" cy="1336402"/>
          </a:xfrm>
          <a:prstGeom prst="circularArrow">
            <a:avLst>
              <a:gd name="adj1" fmla="val 4269"/>
              <a:gd name="adj2" fmla="val 1142319"/>
              <a:gd name="adj3" fmla="val 20576859"/>
              <a:gd name="adj4" fmla="val 10810679"/>
              <a:gd name="adj5" fmla="val 93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ircular Arrow 22"/>
          <p:cNvSpPr/>
          <p:nvPr/>
        </p:nvSpPr>
        <p:spPr>
          <a:xfrm rot="16638015" flipV="1">
            <a:off x="6882813" y="3881166"/>
            <a:ext cx="2207718" cy="1336402"/>
          </a:xfrm>
          <a:prstGeom prst="circularArrow">
            <a:avLst>
              <a:gd name="adj1" fmla="val 4269"/>
              <a:gd name="adj2" fmla="val 1142319"/>
              <a:gd name="adj3" fmla="val 20576859"/>
              <a:gd name="adj4" fmla="val 10810679"/>
              <a:gd name="adj5" fmla="val 93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ircular Arrow 23"/>
          <p:cNvSpPr/>
          <p:nvPr/>
        </p:nvSpPr>
        <p:spPr>
          <a:xfrm rot="16638015" flipV="1">
            <a:off x="6967821" y="4177592"/>
            <a:ext cx="2685540" cy="1336402"/>
          </a:xfrm>
          <a:prstGeom prst="circularArrow">
            <a:avLst>
              <a:gd name="adj1" fmla="val 4269"/>
              <a:gd name="adj2" fmla="val 1142319"/>
              <a:gd name="adj3" fmla="val 20576859"/>
              <a:gd name="adj4" fmla="val 10810679"/>
              <a:gd name="adj5" fmla="val 93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457200" y="4114800"/>
            <a:ext cx="4038600" cy="18288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ontent Placeholder 3"/>
          <p:cNvSpPr txBox="1">
            <a:spLocks/>
          </p:cNvSpPr>
          <p:nvPr/>
        </p:nvSpPr>
        <p:spPr>
          <a:xfrm>
            <a:off x="0" y="2133600"/>
            <a:ext cx="4648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void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LinkedList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*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Node *j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-&gt;front;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while( j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q=work(j-&gt;value);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(“%d\n”, q);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j = j-&gt;next;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 of DOACROSS [1/2] 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781800" y="2743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477000" y="2590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543800" y="32004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848600" y="3352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W3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6477000" y="38862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715000" y="4114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W4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6781800" y="4724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W5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477000" y="4572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43800" y="51816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848600" y="5334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W6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rot="10800000" flipV="1">
            <a:off x="6477000" y="58674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5715000" y="6096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W7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6781800" y="6705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477000" y="65532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781800" y="28194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848600" y="3429000"/>
            <a:ext cx="762000" cy="4572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715000" y="41910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781800" y="48006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7848600" y="5410200"/>
            <a:ext cx="762000" cy="4572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715000" y="61722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6781800" y="67818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5715000" y="2209800"/>
            <a:ext cx="762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4229100" y="2628900"/>
            <a:ext cx="1676400" cy="1447800"/>
          </a:xfrm>
          <a:prstGeom prst="line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52800" y="3124200"/>
            <a:ext cx="142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Synchronized</a:t>
            </a:r>
          </a:p>
          <a:p>
            <a:r>
              <a:rPr lang="en-US" dirty="0" smtClean="0"/>
              <a:t>Region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0" name="Circular Arrow 59"/>
          <p:cNvSpPr/>
          <p:nvPr/>
        </p:nvSpPr>
        <p:spPr>
          <a:xfrm rot="833855" flipH="1">
            <a:off x="3662873" y="4643206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rot="16863035">
            <a:off x="-280327" y="4342206"/>
            <a:ext cx="1568211" cy="134144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09905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 of DOACROSS [2/2]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Dependences are on the critical path.</a:t>
            </a:r>
          </a:p>
          <a:p>
            <a:r>
              <a:rPr lang="en-US" dirty="0" smtClean="0"/>
              <a:t>Work/time decreases with communication latency.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848600" y="5334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781800" y="3810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019800" y="3124200"/>
            <a:ext cx="1219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7086600" y="4648200"/>
            <a:ext cx="1219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6477000" y="5867400"/>
            <a:ext cx="1371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automatic parallelization hard?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PMT: The Pipeline Model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Execution in stages.</a:t>
            </a:r>
          </a:p>
          <a:p>
            <a:r>
              <a:rPr lang="en-US" dirty="0" smtClean="0"/>
              <a:t>Communication in one direction; cycles are local to a stage.</a:t>
            </a:r>
          </a:p>
          <a:p>
            <a:r>
              <a:rPr lang="en-US" dirty="0" smtClean="0"/>
              <a:t>Work/time is insensitive to communication latency.</a:t>
            </a:r>
          </a:p>
          <a:p>
            <a:r>
              <a:rPr lang="en-US" dirty="0" smtClean="0"/>
              <a:t>Speedup limited by latency of slowest stage.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848600" y="2743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781800" y="243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Y1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477000" y="2286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2590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7150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7848600" y="4114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Z2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6781800" y="3810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Y2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77000" y="36576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543800" y="39624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7150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848600" y="5486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Z3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6781800" y="5181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Y3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477000" y="50292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543800" y="5334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Triangle 24"/>
          <p:cNvSpPr/>
          <p:nvPr/>
        </p:nvSpPr>
        <p:spPr>
          <a:xfrm rot="10800000">
            <a:off x="6553200" y="2133600"/>
            <a:ext cx="2057400" cy="533400"/>
          </a:xfrm>
          <a:prstGeom prst="rtTriangl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7150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X4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781800" y="6553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Y4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477000" y="6400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543800" y="67056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7848600" y="6858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PMT: The Pipeline Model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Execution in stages.</a:t>
            </a:r>
          </a:p>
          <a:p>
            <a:r>
              <a:rPr lang="en-US" dirty="0" smtClean="0"/>
              <a:t>Communication in one direction; cycles are local to a stage.</a:t>
            </a:r>
          </a:p>
          <a:p>
            <a:r>
              <a:rPr lang="en-US" dirty="0" smtClean="0"/>
              <a:t>Work/time is insensitive to communication latency.</a:t>
            </a:r>
          </a:p>
          <a:p>
            <a:r>
              <a:rPr lang="en-US" dirty="0" smtClean="0"/>
              <a:t>Speedup limited by latency of slowest stage.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0" y="213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10868" y="3923506"/>
            <a:ext cx="3733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5867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848600" y="4572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90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558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22652" y="1676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781800" y="3352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Y1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057900" y="27051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7124700" y="39243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715000" y="35052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7848600" y="59436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Z2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6781800" y="4724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Y2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6057900" y="40767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7124700" y="52959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715000" y="48768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6781800" y="60960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Y3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6057900" y="54483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124700" y="66675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Triangle 24"/>
          <p:cNvSpPr/>
          <p:nvPr/>
        </p:nvSpPr>
        <p:spPr>
          <a:xfrm rot="10800000">
            <a:off x="6553200" y="2133600"/>
            <a:ext cx="2057400" cy="2362200"/>
          </a:xfrm>
          <a:prstGeom prst="rtTriangl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715000" y="6248400"/>
            <a:ext cx="762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X4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16200000" flipH="1">
            <a:off x="6057900" y="68199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Decoupled Software Pipelining (DSWP)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Goal: partition pieces of an iteration for</a:t>
            </a:r>
          </a:p>
          <a:p>
            <a:pPr lvl="1"/>
            <a:r>
              <a:rPr lang="en-US" dirty="0" smtClean="0"/>
              <a:t>acyclic communication.</a:t>
            </a:r>
          </a:p>
          <a:p>
            <a:pPr lvl="1"/>
            <a:r>
              <a:rPr lang="en-US" dirty="0" smtClean="0"/>
              <a:t>balanced stages.</a:t>
            </a:r>
          </a:p>
          <a:p>
            <a:endParaRPr lang="en-US" dirty="0" smtClean="0"/>
          </a:p>
          <a:p>
            <a:r>
              <a:rPr lang="en-US" dirty="0" smtClean="0"/>
              <a:t>Two pieces, often confused:</a:t>
            </a:r>
          </a:p>
          <a:p>
            <a:pPr lvl="1"/>
            <a:r>
              <a:rPr lang="en-US" dirty="0" smtClean="0"/>
              <a:t>DSWP: analysis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Rangan</a:t>
            </a:r>
            <a:r>
              <a:rPr lang="en-US" dirty="0" smtClean="0"/>
              <a:t> et al, ‘04]; [</a:t>
            </a:r>
            <a:r>
              <a:rPr lang="en-US" dirty="0" err="1" smtClean="0"/>
              <a:t>Ottoni</a:t>
            </a:r>
            <a:r>
              <a:rPr lang="en-US" dirty="0" smtClean="0"/>
              <a:t> et al, ‘05]</a:t>
            </a:r>
          </a:p>
          <a:p>
            <a:pPr lvl="1"/>
            <a:r>
              <a:rPr lang="en-US" dirty="0" smtClean="0"/>
              <a:t>MTCG: code generation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Ottoni</a:t>
            </a:r>
            <a:r>
              <a:rPr lang="en-US" dirty="0" smtClean="0"/>
              <a:t> et al, ’05]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PDG of a program.</a:t>
            </a:r>
          </a:p>
          <a:p>
            <a:r>
              <a:rPr lang="en-US" dirty="0" smtClean="0"/>
              <a:t>Compute the Strongly Connected Components (SCCs) of the PDG.</a:t>
            </a:r>
          </a:p>
          <a:p>
            <a:pPr lvl="1"/>
            <a:r>
              <a:rPr lang="en-US" dirty="0" smtClean="0"/>
              <a:t>Result is a DAG.</a:t>
            </a:r>
          </a:p>
          <a:p>
            <a:r>
              <a:rPr lang="en-US" dirty="0" smtClean="0"/>
              <a:t>Greedily assign SCCs to stages as to balance the pipeline.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DSWP: Source Code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82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q=work(j-&gt;value);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DSWP: PDG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82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q=work(j-&gt;value);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4653472" y="602988"/>
            <a:ext cx="4490528" cy="6255012"/>
            <a:chOff x="4653472" y="602988"/>
            <a:chExt cx="4490528" cy="6255012"/>
          </a:xfrm>
        </p:grpSpPr>
        <p:sp>
          <p:nvSpPr>
            <p:cNvPr id="23" name="Down Arrow 22"/>
            <p:cNvSpPr/>
            <p:nvPr/>
          </p:nvSpPr>
          <p:spPr>
            <a:xfrm rot="19647104" flipH="1">
              <a:off x="6234960" y="3193788"/>
              <a:ext cx="241855" cy="2853306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Down Arrow 19"/>
            <p:cNvSpPr/>
            <p:nvPr/>
          </p:nvSpPr>
          <p:spPr>
            <a:xfrm rot="18846801" flipH="1">
              <a:off x="6147527" y="3279476"/>
              <a:ext cx="223396" cy="1511707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2753199">
              <a:off x="6604728" y="1907875"/>
              <a:ext cx="223396" cy="1511707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7696200" y="2362200"/>
              <a:ext cx="228600" cy="9144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7696200" y="3581400"/>
              <a:ext cx="228600" cy="9144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7696200" y="4800600"/>
              <a:ext cx="228600" cy="9144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124700" y="3302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334000" y="3276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781800" y="45466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7124700" y="5791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124700" y="2057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</a:t>
              </a:r>
              <a:r>
                <a:rPr lang="en-US" dirty="0" err="1" smtClean="0"/>
                <a:t>lst</a:t>
              </a:r>
              <a:r>
                <a:rPr lang="en-US" dirty="0" smtClean="0"/>
                <a:t>-&gt;front</a:t>
              </a:r>
              <a:endParaRPr lang="en-US" dirty="0"/>
            </a:p>
          </p:txBody>
        </p:sp>
        <p:sp>
          <p:nvSpPr>
            <p:cNvPr id="15" name="Circular Arrow 14"/>
            <p:cNvSpPr/>
            <p:nvPr/>
          </p:nvSpPr>
          <p:spPr>
            <a:xfrm rot="833855" flipH="1">
              <a:off x="8376727" y="5633807"/>
              <a:ext cx="685800" cy="7620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30644"/>
                <a:gd name="adj5" fmla="val 125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Circular Arrow 15"/>
            <p:cNvSpPr/>
            <p:nvPr/>
          </p:nvSpPr>
          <p:spPr>
            <a:xfrm rot="833855" flipH="1">
              <a:off x="8376726" y="3119208"/>
              <a:ext cx="685800" cy="7620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30644"/>
                <a:gd name="adj5" fmla="val 125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Circular Arrow 17"/>
            <p:cNvSpPr/>
            <p:nvPr/>
          </p:nvSpPr>
          <p:spPr>
            <a:xfrm rot="1220609" flipH="1">
              <a:off x="6394763" y="2885618"/>
              <a:ext cx="1002674" cy="10219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3303408"/>
                <a:gd name="adj5" fmla="val 125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Circular Arrow 18"/>
            <p:cNvSpPr/>
            <p:nvPr/>
          </p:nvSpPr>
          <p:spPr>
            <a:xfrm rot="12020609" flipH="1">
              <a:off x="6394763" y="2961818"/>
              <a:ext cx="1002674" cy="10219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3303408"/>
                <a:gd name="adj5" fmla="val 125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Down Arrow 26"/>
            <p:cNvSpPr/>
            <p:nvPr/>
          </p:nvSpPr>
          <p:spPr>
            <a:xfrm rot="20324617" flipH="1">
              <a:off x="7509759" y="913352"/>
              <a:ext cx="217094" cy="1114046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Down Arrow 28"/>
            <p:cNvSpPr/>
            <p:nvPr/>
          </p:nvSpPr>
          <p:spPr>
            <a:xfrm rot="1952896">
              <a:off x="6387361" y="602988"/>
              <a:ext cx="241855" cy="2853306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553200" y="762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(entry)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62600" y="6457890"/>
              <a:ext cx="14583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3"/>
                  </a:solidFill>
                </a:rPr>
                <a:t>Control </a:t>
              </a:r>
              <a:r>
                <a:rPr lang="en-US" sz="2000" b="1" dirty="0" err="1" smtClean="0">
                  <a:solidFill>
                    <a:schemeClr val="accent3"/>
                  </a:solidFill>
                </a:rPr>
                <a:t>Dep</a:t>
              </a:r>
              <a:endParaRPr lang="en-US" sz="2000" b="1" dirty="0">
                <a:solidFill>
                  <a:schemeClr val="accent3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86600" y="6457890"/>
              <a:ext cx="11704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2"/>
                  </a:solidFill>
                </a:rPr>
                <a:t>Data </a:t>
              </a:r>
              <a:r>
                <a:rPr lang="en-US" sz="2000" b="1" dirty="0" err="1" smtClean="0">
                  <a:solidFill>
                    <a:schemeClr val="accent2"/>
                  </a:solidFill>
                </a:rPr>
                <a:t>Dep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62800" y="2743200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861550" y="2895600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61550" y="5486400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</a:t>
              </a:r>
              <a:endParaRPr lang="en-US" b="1" dirty="0"/>
            </a:p>
          </p:txBody>
        </p:sp>
        <p:sp>
          <p:nvSpPr>
            <p:cNvPr id="39" name="Circular Arrow 38"/>
            <p:cNvSpPr/>
            <p:nvPr/>
          </p:nvSpPr>
          <p:spPr>
            <a:xfrm rot="11633855" flipH="1">
              <a:off x="4653472" y="3043007"/>
              <a:ext cx="685800" cy="7620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30644"/>
                <a:gd name="adj5" fmla="val 125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724400" y="2819400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</a:t>
              </a:r>
              <a:endParaRPr lang="en-US" b="1" dirty="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924800" y="3886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5257800" y="5334000"/>
            <a:ext cx="3886200" cy="1066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257800" y="4267200"/>
            <a:ext cx="3886200" cy="9906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257800" y="2743200"/>
            <a:ext cx="3886200" cy="1447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9647104" flipH="1">
            <a:off x="62349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846801" flipH="1">
            <a:off x="61475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2753199">
            <a:off x="66047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6962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6962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6962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247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247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1247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833855" flipH="1">
            <a:off x="83767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833855" flipH="1">
            <a:off x="83767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220609" flipH="1">
            <a:off x="63947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2020609" flipH="1">
            <a:off x="63947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75097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952896">
            <a:off x="63873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5532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66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DSWP: Identify SCCs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82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q=work(j-&gt;value);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62800" y="2743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861550" y="2895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8861550" y="5486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9" name="Circular Arrow 38"/>
          <p:cNvSpPr/>
          <p:nvPr/>
        </p:nvSpPr>
        <p:spPr>
          <a:xfrm rot="11633855" flipH="1">
            <a:off x="4653472" y="30430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24400" y="2819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924800" y="3886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5257800" y="5334000"/>
            <a:ext cx="3886200" cy="1066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257800" y="4267200"/>
            <a:ext cx="3886200" cy="9906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257800" y="2743200"/>
            <a:ext cx="3886200" cy="1447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9647104" flipH="1">
            <a:off x="62349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846801" flipH="1">
            <a:off x="61475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2753199">
            <a:off x="66047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6962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6962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6962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247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247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1247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833855" flipH="1">
            <a:off x="83767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833855" flipH="1">
            <a:off x="83767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220609" flipH="1">
            <a:off x="63947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2020609" flipH="1">
            <a:off x="63947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75097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952896">
            <a:off x="63873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5532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66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DSWP: Assign to Stages.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82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Node *j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-&gt;front;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q=work(j-&gt;value);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(“%d\n”, q);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62800" y="2743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861550" y="2895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8861550" y="5486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9" name="Circular Arrow 38"/>
          <p:cNvSpPr/>
          <p:nvPr/>
        </p:nvSpPr>
        <p:spPr>
          <a:xfrm rot="11633855" flipH="1">
            <a:off x="4653472" y="30430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24400" y="2819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572000" y="4191000"/>
            <a:ext cx="4572000" cy="1588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572000" y="5257800"/>
            <a:ext cx="4572000" cy="1588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572000" y="2667000"/>
            <a:ext cx="4572000" cy="1588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924800" y="3886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Multithreaded Code Generation (MTCG)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partition:</a:t>
            </a:r>
          </a:p>
          <a:p>
            <a:pPr lvl="1"/>
            <a:r>
              <a:rPr lang="en-US" dirty="0" smtClean="0"/>
              <a:t>Stage 0: {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while(j);  j=j-&gt;next; 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Stage 1: {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 = work( j-&gt;value ); 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Stage 2: {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(“%d”, q); 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Next, MTCG will generate code.</a:t>
            </a:r>
          </a:p>
          <a:p>
            <a:r>
              <a:rPr lang="en-US" dirty="0" smtClean="0"/>
              <a:t>Special care for </a:t>
            </a:r>
            <a:r>
              <a:rPr lang="en-US" dirty="0" err="1" smtClean="0"/>
              <a:t>deps</a:t>
            </a:r>
            <a:r>
              <a:rPr lang="en-US" dirty="0" smtClean="0"/>
              <a:t> which span stages!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0" y="1143000"/>
            <a:ext cx="1785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Ottoni</a:t>
            </a:r>
            <a:r>
              <a:rPr lang="en-US" dirty="0" smtClean="0"/>
              <a:t> et al, ‘05]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MTCG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152400" y="4037807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505994" y="4037806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7526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stage0(Node *j)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1752600"/>
            <a:ext cx="3009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stage1()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1752600"/>
            <a:ext cx="327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stage2()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(“Hello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(“World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Expected output: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Hello World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MTCG: </a:t>
            </a:r>
            <a:r>
              <a:rPr lang="en-US" dirty="0" smtClean="0"/>
              <a:t>Copy Instructions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152400" y="4037807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505994" y="4037806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7526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stage0(Node *j)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while( j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 = j-&gt;next;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1752600"/>
            <a:ext cx="3009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stage1()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q = work(j-&gt;value);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1752600"/>
            <a:ext cx="327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stage2()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d”,q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MTCG: </a:t>
            </a:r>
            <a:r>
              <a:rPr lang="en-US" dirty="0" smtClean="0"/>
              <a:t>Replicate Control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152400" y="4037807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505994" y="4037806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7526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stage0(Node *j)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produce(q1,‘c);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produce(q2,‘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c);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produce(q1,‘b);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produce(q2,‘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b);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1752600"/>
            <a:ext cx="3009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stage1()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while( true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if(consume(q1)!=‘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break;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q = work(j-&gt;value);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1752600"/>
            <a:ext cx="327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stage2()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while(true)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if(consume(q2)!=‘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break;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d”,q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0" name="Arc 19"/>
          <p:cNvSpPr/>
          <p:nvPr/>
        </p:nvSpPr>
        <p:spPr>
          <a:xfrm rot="19079331">
            <a:off x="2141464" y="2736966"/>
            <a:ext cx="1432071" cy="1256511"/>
          </a:xfrm>
          <a:prstGeom prst="arc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2520669" flipV="1">
            <a:off x="2148508" y="-1385227"/>
            <a:ext cx="5151784" cy="5666054"/>
          </a:xfrm>
          <a:prstGeom prst="arc">
            <a:avLst>
              <a:gd name="adj1" fmla="val 15686520"/>
              <a:gd name="adj2" fmla="val 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209800" y="2971800"/>
            <a:ext cx="1219200" cy="1066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209800" y="3124200"/>
            <a:ext cx="4343400" cy="1295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MTCG: Communication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152400" y="4037807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505994" y="4037806"/>
            <a:ext cx="518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7526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stage0(Node *j)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while( j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produce(q1,‘c);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produce(q2,‘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produce(q3,j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j = j-&gt;next;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produce(q1,‘b);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produce(q2,‘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1752600"/>
            <a:ext cx="3009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stage1()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while( true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if(consume(q1)!=‘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break;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j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consume(q3);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q = work(j-&gt;value);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produce(q4,q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1752600"/>
            <a:ext cx="327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stage2()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while(true)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if(consume(q2)!=‘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break;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q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consume(q4);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d”,q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52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362200" y="3352800"/>
            <a:ext cx="10668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34000" y="3429000"/>
            <a:ext cx="129540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0" y="5334000"/>
            <a:ext cx="3886200" cy="1066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0" y="4267200"/>
            <a:ext cx="3886200" cy="9906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0" y="2743200"/>
            <a:ext cx="3886200" cy="1447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9647104" flipH="1">
            <a:off x="9771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846801" flipH="1">
            <a:off x="8897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2753199">
            <a:off x="13469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4384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4384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4384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8669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62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8669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669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833855" flipH="1">
            <a:off x="31189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833855" flipH="1">
            <a:off x="31189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220609" flipH="1">
            <a:off x="11369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2020609" flipH="1">
            <a:off x="11369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22519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952896">
            <a:off x="11295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2954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48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288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MTCG Example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4343400" y="1524000"/>
            <a:ext cx="4800600" cy="5642112"/>
            <a:chOff x="228600" y="1524000"/>
            <a:chExt cx="4800600" cy="5642112"/>
          </a:xfrm>
        </p:grpSpPr>
        <p:sp>
          <p:nvSpPr>
            <p:cNvPr id="95" name="Down Arrow 94"/>
            <p:cNvSpPr/>
            <p:nvPr/>
          </p:nvSpPr>
          <p:spPr>
            <a:xfrm rot="19433636" flipH="1">
              <a:off x="1558072" y="6212759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Down Arrow 87"/>
            <p:cNvSpPr/>
            <p:nvPr/>
          </p:nvSpPr>
          <p:spPr>
            <a:xfrm rot="19433636" flipH="1">
              <a:off x="1558071" y="25551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Down Arrow 88"/>
            <p:cNvSpPr/>
            <p:nvPr/>
          </p:nvSpPr>
          <p:spPr>
            <a:xfrm rot="19433636" flipH="1">
              <a:off x="1558071" y="3469557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Down Arrow 89"/>
            <p:cNvSpPr/>
            <p:nvPr/>
          </p:nvSpPr>
          <p:spPr>
            <a:xfrm rot="19433636" flipH="1">
              <a:off x="1558071" y="43839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Down Arrow 90"/>
            <p:cNvSpPr/>
            <p:nvPr/>
          </p:nvSpPr>
          <p:spPr>
            <a:xfrm rot="19433636" flipH="1">
              <a:off x="1558071" y="52983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Bent Arrow 82"/>
            <p:cNvSpPr/>
            <p:nvPr/>
          </p:nvSpPr>
          <p:spPr>
            <a:xfrm rot="5400000">
              <a:off x="1905000" y="16764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Bent Arrow 83"/>
            <p:cNvSpPr/>
            <p:nvPr/>
          </p:nvSpPr>
          <p:spPr>
            <a:xfrm rot="5400000">
              <a:off x="1905000" y="25908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Bent Arrow 84"/>
            <p:cNvSpPr/>
            <p:nvPr/>
          </p:nvSpPr>
          <p:spPr>
            <a:xfrm rot="5400000">
              <a:off x="1905000" y="35052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Bent Arrow 85"/>
            <p:cNvSpPr/>
            <p:nvPr/>
          </p:nvSpPr>
          <p:spPr>
            <a:xfrm rot="5400000">
              <a:off x="1905000" y="44196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Bent Arrow 86"/>
            <p:cNvSpPr/>
            <p:nvPr/>
          </p:nvSpPr>
          <p:spPr>
            <a:xfrm rot="5400000">
              <a:off x="1905000" y="53340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Bent Arrow 76"/>
            <p:cNvSpPr/>
            <p:nvPr/>
          </p:nvSpPr>
          <p:spPr>
            <a:xfrm rot="5400000">
              <a:off x="3162300" y="20955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Bent Arrow 77"/>
            <p:cNvSpPr/>
            <p:nvPr/>
          </p:nvSpPr>
          <p:spPr>
            <a:xfrm rot="5400000">
              <a:off x="3162300" y="30099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Bent Arrow 79"/>
            <p:cNvSpPr/>
            <p:nvPr/>
          </p:nvSpPr>
          <p:spPr>
            <a:xfrm rot="5400000">
              <a:off x="3162300" y="39243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Bent Arrow 80"/>
            <p:cNvSpPr/>
            <p:nvPr/>
          </p:nvSpPr>
          <p:spPr>
            <a:xfrm rot="5400000">
              <a:off x="3162300" y="48387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Bent Arrow 81"/>
            <p:cNvSpPr/>
            <p:nvPr/>
          </p:nvSpPr>
          <p:spPr>
            <a:xfrm rot="5400000">
              <a:off x="3162300" y="57531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Bent Arrow 71"/>
            <p:cNvSpPr/>
            <p:nvPr/>
          </p:nvSpPr>
          <p:spPr>
            <a:xfrm rot="5400000">
              <a:off x="2324100" y="10287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Bent Arrow 72"/>
            <p:cNvSpPr/>
            <p:nvPr/>
          </p:nvSpPr>
          <p:spPr>
            <a:xfrm rot="5400000">
              <a:off x="2324100" y="19431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Bent Arrow 73"/>
            <p:cNvSpPr/>
            <p:nvPr/>
          </p:nvSpPr>
          <p:spPr>
            <a:xfrm rot="5400000">
              <a:off x="2324100" y="28575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Bent Arrow 74"/>
            <p:cNvSpPr/>
            <p:nvPr/>
          </p:nvSpPr>
          <p:spPr>
            <a:xfrm rot="5400000">
              <a:off x="2324100" y="37719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Bent Arrow 75"/>
            <p:cNvSpPr/>
            <p:nvPr/>
          </p:nvSpPr>
          <p:spPr>
            <a:xfrm rot="5400000">
              <a:off x="2324100" y="46863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Down Arrow 40"/>
            <p:cNvSpPr/>
            <p:nvPr/>
          </p:nvSpPr>
          <p:spPr>
            <a:xfrm>
              <a:off x="4343400" y="30480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Down Arrow 68"/>
            <p:cNvSpPr/>
            <p:nvPr/>
          </p:nvSpPr>
          <p:spPr>
            <a:xfrm>
              <a:off x="4343400" y="39624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Down Arrow 69"/>
            <p:cNvSpPr/>
            <p:nvPr/>
          </p:nvSpPr>
          <p:spPr>
            <a:xfrm>
              <a:off x="4343400" y="48768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Down Arrow 70"/>
            <p:cNvSpPr/>
            <p:nvPr/>
          </p:nvSpPr>
          <p:spPr>
            <a:xfrm>
              <a:off x="4343400" y="57912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Down Arrow 37"/>
            <p:cNvSpPr/>
            <p:nvPr/>
          </p:nvSpPr>
          <p:spPr>
            <a:xfrm>
              <a:off x="838200" y="25908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Down Arrow 64"/>
            <p:cNvSpPr/>
            <p:nvPr/>
          </p:nvSpPr>
          <p:spPr>
            <a:xfrm>
              <a:off x="838200" y="35052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Down Arrow 65"/>
            <p:cNvSpPr/>
            <p:nvPr/>
          </p:nvSpPr>
          <p:spPr>
            <a:xfrm>
              <a:off x="838200" y="44196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38200" y="53340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Down Arrow 67"/>
            <p:cNvSpPr/>
            <p:nvPr/>
          </p:nvSpPr>
          <p:spPr>
            <a:xfrm>
              <a:off x="838200" y="62484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838200" y="21336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28600" y="2057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28600" y="2514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676400" y="25146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3733800" y="2895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45" name="Down Arrow 44"/>
            <p:cNvSpPr/>
            <p:nvPr/>
          </p:nvSpPr>
          <p:spPr>
            <a:xfrm>
              <a:off x="838200" y="30480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28600" y="2971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28600" y="3429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676400" y="34290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733800" y="3810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50" name="Down Arrow 49"/>
            <p:cNvSpPr/>
            <p:nvPr/>
          </p:nvSpPr>
          <p:spPr>
            <a:xfrm>
              <a:off x="838200" y="39624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28600" y="3886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28600" y="4343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1676400" y="43434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733800" y="4724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838200" y="48768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28600" y="4800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28600" y="5257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76400" y="52578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733800" y="5638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60" name="Down Arrow 59"/>
            <p:cNvSpPr/>
            <p:nvPr/>
          </p:nvSpPr>
          <p:spPr>
            <a:xfrm>
              <a:off x="838200" y="57912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28600" y="5715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28600" y="6172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676400" y="61722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3733800" y="6553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858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146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1910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T3</a:t>
              </a:r>
              <a:endParaRPr lang="en-US" dirty="0"/>
            </a:p>
          </p:txBody>
        </p:sp>
      </p:grpSp>
      <p:sp>
        <p:nvSpPr>
          <p:cNvPr id="97" name="Slide Number Placeholder 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95"/>
          <p:cNvSpPr/>
          <p:nvPr/>
        </p:nvSpPr>
        <p:spPr>
          <a:xfrm>
            <a:off x="4067033" y="2895600"/>
            <a:ext cx="5076967" cy="1392072"/>
          </a:xfrm>
          <a:custGeom>
            <a:avLst/>
            <a:gdLst>
              <a:gd name="connsiteX0" fmla="*/ 0 w 5076967"/>
              <a:gd name="connsiteY0" fmla="*/ 0 h 1392072"/>
              <a:gd name="connsiteX1" fmla="*/ 0 w 5076967"/>
              <a:gd name="connsiteY1" fmla="*/ 873457 h 1392072"/>
              <a:gd name="connsiteX2" fmla="*/ 3411940 w 5076967"/>
              <a:gd name="connsiteY2" fmla="*/ 887105 h 1392072"/>
              <a:gd name="connsiteX3" fmla="*/ 3589361 w 5076967"/>
              <a:gd name="connsiteY3" fmla="*/ 1392072 h 1392072"/>
              <a:gd name="connsiteX4" fmla="*/ 5076967 w 5076967"/>
              <a:gd name="connsiteY4" fmla="*/ 1392072 h 1392072"/>
              <a:gd name="connsiteX5" fmla="*/ 5076967 w 5076967"/>
              <a:gd name="connsiteY5" fmla="*/ 791571 h 1392072"/>
              <a:gd name="connsiteX6" fmla="*/ 3862316 w 5076967"/>
              <a:gd name="connsiteY6" fmla="*/ 791571 h 1392072"/>
              <a:gd name="connsiteX7" fmla="*/ 3029803 w 5076967"/>
              <a:gd name="connsiteY7" fmla="*/ 0 h 1392072"/>
              <a:gd name="connsiteX8" fmla="*/ 0 w 5076967"/>
              <a:gd name="connsiteY8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76967" h="1392072">
                <a:moveTo>
                  <a:pt x="0" y="0"/>
                </a:moveTo>
                <a:lnTo>
                  <a:pt x="0" y="873457"/>
                </a:lnTo>
                <a:lnTo>
                  <a:pt x="3411940" y="887105"/>
                </a:lnTo>
                <a:lnTo>
                  <a:pt x="3589361" y="1392072"/>
                </a:lnTo>
                <a:lnTo>
                  <a:pt x="5076967" y="1392072"/>
                </a:lnTo>
                <a:lnTo>
                  <a:pt x="5076967" y="791571"/>
                </a:lnTo>
                <a:lnTo>
                  <a:pt x="3862316" y="791571"/>
                </a:lnTo>
                <a:lnTo>
                  <a:pt x="302980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0" y="5334000"/>
            <a:ext cx="3886200" cy="1066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0" y="4267200"/>
            <a:ext cx="3886200" cy="9906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0" y="2743200"/>
            <a:ext cx="3886200" cy="1447800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9647104" flipH="1">
            <a:off x="977160" y="31937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846801" flipH="1">
            <a:off x="889727" y="3279476"/>
            <a:ext cx="223396" cy="15117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2753199">
            <a:off x="1346928" y="1907875"/>
            <a:ext cx="223396" cy="15117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438400" y="23622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438400" y="35814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438400" y="4800600"/>
            <a:ext cx="228600" cy="9144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866900" y="330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j=j-&gt;next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6200" y="32766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while(j)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0" y="45466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q=work(j-&gt;value)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866900" y="57912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66900" y="2057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j=</a:t>
            </a:r>
            <a:r>
              <a:rPr lang="en-US" dirty="0" err="1" smtClean="0"/>
              <a:t>lst</a:t>
            </a:r>
            <a:r>
              <a:rPr lang="en-US" dirty="0" smtClean="0"/>
              <a:t>-&gt;front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833855" flipH="1">
            <a:off x="3118927" y="5633807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833855" flipH="1">
            <a:off x="3118926" y="3119208"/>
            <a:ext cx="685800" cy="762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3064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ular Arrow 17"/>
          <p:cNvSpPr/>
          <p:nvPr/>
        </p:nvSpPr>
        <p:spPr>
          <a:xfrm rot="1220609" flipH="1">
            <a:off x="1136963" y="28856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ular Arrow 18"/>
          <p:cNvSpPr/>
          <p:nvPr/>
        </p:nvSpPr>
        <p:spPr>
          <a:xfrm rot="12020609" flipH="1">
            <a:off x="1136963" y="2961818"/>
            <a:ext cx="1002674" cy="10219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303408"/>
              <a:gd name="adj5" fmla="val 1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20324617" flipH="1">
            <a:off x="2251959" y="913352"/>
            <a:ext cx="217094" cy="111404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952896">
            <a:off x="1129561" y="602988"/>
            <a:ext cx="241855" cy="285330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295400" y="7620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(entry)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4800" y="6457890"/>
            <a:ext cx="1458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Control </a:t>
            </a:r>
            <a:r>
              <a:rPr lang="en-US" sz="2000" b="1" dirty="0" err="1" smtClean="0">
                <a:solidFill>
                  <a:schemeClr val="accent3"/>
                </a:solidFill>
              </a:rPr>
              <a:t>Dep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28800" y="6457890"/>
            <a:ext cx="1170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Data </a:t>
            </a:r>
            <a:r>
              <a:rPr lang="en-US" sz="2000" b="1" dirty="0" err="1" smtClean="0">
                <a:solidFill>
                  <a:schemeClr val="accent2"/>
                </a:solidFill>
              </a:rPr>
              <a:t>Dep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MTCG Example</a:t>
            </a:r>
            <a:endParaRPr lang="en-US" dirty="0"/>
          </a:p>
        </p:txBody>
      </p:sp>
      <p:grpSp>
        <p:nvGrpSpPr>
          <p:cNvPr id="2" name="Group 95"/>
          <p:cNvGrpSpPr/>
          <p:nvPr/>
        </p:nvGrpSpPr>
        <p:grpSpPr>
          <a:xfrm>
            <a:off x="4343400" y="1524000"/>
            <a:ext cx="4800600" cy="5642112"/>
            <a:chOff x="228600" y="1524000"/>
            <a:chExt cx="4800600" cy="5642112"/>
          </a:xfrm>
        </p:grpSpPr>
        <p:sp>
          <p:nvSpPr>
            <p:cNvPr id="95" name="Down Arrow 94"/>
            <p:cNvSpPr/>
            <p:nvPr/>
          </p:nvSpPr>
          <p:spPr>
            <a:xfrm rot="19433636" flipH="1">
              <a:off x="1558072" y="6212759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Down Arrow 87"/>
            <p:cNvSpPr/>
            <p:nvPr/>
          </p:nvSpPr>
          <p:spPr>
            <a:xfrm rot="19433636" flipH="1">
              <a:off x="1558071" y="25551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Down Arrow 88"/>
            <p:cNvSpPr/>
            <p:nvPr/>
          </p:nvSpPr>
          <p:spPr>
            <a:xfrm rot="19433636" flipH="1">
              <a:off x="1558071" y="3469557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Down Arrow 89"/>
            <p:cNvSpPr/>
            <p:nvPr/>
          </p:nvSpPr>
          <p:spPr>
            <a:xfrm rot="19433636" flipH="1">
              <a:off x="1558071" y="43839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Down Arrow 90"/>
            <p:cNvSpPr/>
            <p:nvPr/>
          </p:nvSpPr>
          <p:spPr>
            <a:xfrm rot="19433636" flipH="1">
              <a:off x="1558071" y="5298358"/>
              <a:ext cx="189771" cy="953353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Bent Arrow 82"/>
            <p:cNvSpPr/>
            <p:nvPr/>
          </p:nvSpPr>
          <p:spPr>
            <a:xfrm rot="5400000">
              <a:off x="1905000" y="16764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Bent Arrow 83"/>
            <p:cNvSpPr/>
            <p:nvPr/>
          </p:nvSpPr>
          <p:spPr>
            <a:xfrm rot="5400000">
              <a:off x="1905000" y="25908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Bent Arrow 84"/>
            <p:cNvSpPr/>
            <p:nvPr/>
          </p:nvSpPr>
          <p:spPr>
            <a:xfrm rot="5400000">
              <a:off x="1905000" y="35052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Bent Arrow 85"/>
            <p:cNvSpPr/>
            <p:nvPr/>
          </p:nvSpPr>
          <p:spPr>
            <a:xfrm rot="5400000">
              <a:off x="1905000" y="44196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Bent Arrow 86"/>
            <p:cNvSpPr/>
            <p:nvPr/>
          </p:nvSpPr>
          <p:spPr>
            <a:xfrm rot="5400000">
              <a:off x="1905000" y="5334000"/>
              <a:ext cx="228600" cy="1447800"/>
            </a:xfrm>
            <a:prstGeom prst="bentArrow">
              <a:avLst>
                <a:gd name="adj1" fmla="val 25001"/>
                <a:gd name="adj2" fmla="val 22230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Bent Arrow 76"/>
            <p:cNvSpPr/>
            <p:nvPr/>
          </p:nvSpPr>
          <p:spPr>
            <a:xfrm rot="5400000">
              <a:off x="3162300" y="20955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Bent Arrow 77"/>
            <p:cNvSpPr/>
            <p:nvPr/>
          </p:nvSpPr>
          <p:spPr>
            <a:xfrm rot="5400000">
              <a:off x="3162300" y="30099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Bent Arrow 79"/>
            <p:cNvSpPr/>
            <p:nvPr/>
          </p:nvSpPr>
          <p:spPr>
            <a:xfrm rot="5400000">
              <a:off x="3162300" y="39243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Bent Arrow 80"/>
            <p:cNvSpPr/>
            <p:nvPr/>
          </p:nvSpPr>
          <p:spPr>
            <a:xfrm rot="5400000">
              <a:off x="3162300" y="48387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Bent Arrow 81"/>
            <p:cNvSpPr/>
            <p:nvPr/>
          </p:nvSpPr>
          <p:spPr>
            <a:xfrm rot="5400000">
              <a:off x="3162300" y="5753100"/>
              <a:ext cx="304800" cy="1295400"/>
            </a:xfrm>
            <a:prstGeom prst="bentArrow">
              <a:avLst>
                <a:gd name="adj1" fmla="val 25000"/>
                <a:gd name="adj2" fmla="val 26515"/>
                <a:gd name="adj3" fmla="val 25000"/>
                <a:gd name="adj4" fmla="val 437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Bent Arrow 71"/>
            <p:cNvSpPr/>
            <p:nvPr/>
          </p:nvSpPr>
          <p:spPr>
            <a:xfrm rot="5400000">
              <a:off x="2324100" y="10287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Bent Arrow 72"/>
            <p:cNvSpPr/>
            <p:nvPr/>
          </p:nvSpPr>
          <p:spPr>
            <a:xfrm rot="5400000">
              <a:off x="2324100" y="19431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Bent Arrow 73"/>
            <p:cNvSpPr/>
            <p:nvPr/>
          </p:nvSpPr>
          <p:spPr>
            <a:xfrm rot="5400000">
              <a:off x="2324100" y="28575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Bent Arrow 74"/>
            <p:cNvSpPr/>
            <p:nvPr/>
          </p:nvSpPr>
          <p:spPr>
            <a:xfrm rot="5400000">
              <a:off x="2324100" y="37719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Bent Arrow 75"/>
            <p:cNvSpPr/>
            <p:nvPr/>
          </p:nvSpPr>
          <p:spPr>
            <a:xfrm rot="5400000">
              <a:off x="2324100" y="4686300"/>
              <a:ext cx="609600" cy="3124200"/>
            </a:xfrm>
            <a:prstGeom prst="bentArrow">
              <a:avLst>
                <a:gd name="adj1" fmla="val 9416"/>
                <a:gd name="adj2" fmla="val 12879"/>
                <a:gd name="adj3" fmla="val 25000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Down Arrow 40"/>
            <p:cNvSpPr/>
            <p:nvPr/>
          </p:nvSpPr>
          <p:spPr>
            <a:xfrm>
              <a:off x="4343400" y="30480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Down Arrow 68"/>
            <p:cNvSpPr/>
            <p:nvPr/>
          </p:nvSpPr>
          <p:spPr>
            <a:xfrm>
              <a:off x="4343400" y="39624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Down Arrow 69"/>
            <p:cNvSpPr/>
            <p:nvPr/>
          </p:nvSpPr>
          <p:spPr>
            <a:xfrm>
              <a:off x="4343400" y="48768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Down Arrow 70"/>
            <p:cNvSpPr/>
            <p:nvPr/>
          </p:nvSpPr>
          <p:spPr>
            <a:xfrm>
              <a:off x="4343400" y="5791200"/>
              <a:ext cx="152400" cy="762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Down Arrow 37"/>
            <p:cNvSpPr/>
            <p:nvPr/>
          </p:nvSpPr>
          <p:spPr>
            <a:xfrm>
              <a:off x="838200" y="25908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Down Arrow 64"/>
            <p:cNvSpPr/>
            <p:nvPr/>
          </p:nvSpPr>
          <p:spPr>
            <a:xfrm>
              <a:off x="838200" y="35052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Down Arrow 65"/>
            <p:cNvSpPr/>
            <p:nvPr/>
          </p:nvSpPr>
          <p:spPr>
            <a:xfrm>
              <a:off x="838200" y="44196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38200" y="53340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Down Arrow 67"/>
            <p:cNvSpPr/>
            <p:nvPr/>
          </p:nvSpPr>
          <p:spPr>
            <a:xfrm>
              <a:off x="838200" y="6248400"/>
              <a:ext cx="152400" cy="381000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838200" y="21336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28600" y="2057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28600" y="2514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676400" y="25146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3733800" y="2895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45" name="Down Arrow 44"/>
            <p:cNvSpPr/>
            <p:nvPr/>
          </p:nvSpPr>
          <p:spPr>
            <a:xfrm>
              <a:off x="838200" y="30480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28600" y="2971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28600" y="3429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676400" y="34290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733800" y="3810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50" name="Down Arrow 49"/>
            <p:cNvSpPr/>
            <p:nvPr/>
          </p:nvSpPr>
          <p:spPr>
            <a:xfrm>
              <a:off x="838200" y="39624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28600" y="3886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28600" y="4343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1676400" y="43434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733800" y="47244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838200" y="48768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28600" y="48006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28600" y="5257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76400" y="52578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733800" y="56388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60" name="Down Arrow 59"/>
            <p:cNvSpPr/>
            <p:nvPr/>
          </p:nvSpPr>
          <p:spPr>
            <a:xfrm>
              <a:off x="838200" y="5791200"/>
              <a:ext cx="152400" cy="381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28600" y="57150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while(j)</a:t>
              </a:r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28600" y="6172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j=j-&gt;next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676400" y="6172200"/>
              <a:ext cx="19812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q=work(j-&gt;value)</a:t>
              </a:r>
              <a:endParaRPr lang="en-US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3733800" y="6553200"/>
              <a:ext cx="1295400" cy="30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printf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858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146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191000" y="15240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T3</a:t>
              </a:r>
              <a:endParaRPr lang="en-US" dirty="0"/>
            </a:p>
          </p:txBody>
        </p:sp>
      </p:grpSp>
      <p:sp>
        <p:nvSpPr>
          <p:cNvPr id="97" name="Slide Number Placeholder 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6" name="Picture 5" descr="dsw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9144000" cy="3468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1676400"/>
            <a:ext cx="35412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Loop Speedup</a:t>
            </a:r>
          </a:p>
          <a:p>
            <a:pPr algn="ctr"/>
            <a:r>
              <a:rPr lang="en-US" dirty="0" smtClean="0"/>
              <a:t>Assuming 32-entry hardware queue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60856" y="6488668"/>
            <a:ext cx="1883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Rangan</a:t>
            </a:r>
            <a:r>
              <a:rPr lang="en-US" dirty="0" smtClean="0"/>
              <a:t> et al, ‘08]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Soundness limits compiler freedom</a:t>
            </a:r>
          </a:p>
          <a:p>
            <a:endParaRPr lang="en-US" dirty="0" smtClean="0"/>
          </a:p>
          <a:p>
            <a:r>
              <a:rPr lang="en-US" dirty="0" smtClean="0"/>
              <a:t>Execution models are general strategies for distributing work, managing communication.</a:t>
            </a:r>
          </a:p>
          <a:p>
            <a:endParaRPr lang="en-US" dirty="0" smtClean="0"/>
          </a:p>
          <a:p>
            <a:r>
              <a:rPr lang="en-US" dirty="0" smtClean="0"/>
              <a:t>DOALL, DOACROSS, DSWP.</a:t>
            </a:r>
          </a:p>
          <a:p>
            <a:endParaRPr lang="en-US" dirty="0" smtClean="0"/>
          </a:p>
          <a:p>
            <a:r>
              <a:rPr lang="en-US" dirty="0" smtClean="0"/>
              <a:t>Next Class: DSWP+, Speculation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(“Hello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(“World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Expected output: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Hello World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>Invalid output: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World Hello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5996226"/>
            <a:ext cx="699608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cs typeface="Courier New" pitchFamily="49" charset="0"/>
              </a:rPr>
              <a:t>Can we formally describe the difference?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Soundness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/>
              <a:t>Compilers must preserve the observable behavior of the program.</a:t>
            </a:r>
          </a:p>
          <a:p>
            <a:endParaRPr lang="en-US" i="1" dirty="0" smtClean="0"/>
          </a:p>
          <a:p>
            <a:r>
              <a:rPr lang="en-US" i="1" dirty="0" smtClean="0"/>
              <a:t>Observable behavior</a:t>
            </a:r>
            <a:endParaRPr lang="en-US" dirty="0" smtClean="0"/>
          </a:p>
          <a:p>
            <a:pPr lvl="1"/>
            <a:r>
              <a:rPr lang="en-US" dirty="0" smtClean="0"/>
              <a:t>Consuming bytes of input.</a:t>
            </a:r>
          </a:p>
          <a:p>
            <a:pPr lvl="1"/>
            <a:r>
              <a:rPr lang="en-US" dirty="0" smtClean="0"/>
              <a:t>Program output.</a:t>
            </a:r>
          </a:p>
          <a:p>
            <a:pPr lvl="1"/>
            <a:r>
              <a:rPr lang="en-US" dirty="0" smtClean="0"/>
              <a:t>Program termination.</a:t>
            </a:r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n-US" b="1" dirty="0" smtClean="0"/>
              <a:t>must prove</a:t>
            </a:r>
            <a:r>
              <a:rPr lang="en-US" dirty="0" smtClean="0"/>
              <a:t> that a transform preserves observable behavior.</a:t>
            </a:r>
          </a:p>
          <a:p>
            <a:pPr lvl="1"/>
            <a:r>
              <a:rPr lang="en-US" dirty="0" smtClean="0"/>
              <a:t>Same side effects, in the same order.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In absence of a proof, the compiler must be </a:t>
            </a:r>
            <a:r>
              <a:rPr lang="en-US" b="1" dirty="0" smtClean="0"/>
              <a:t>conservative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Semantics: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Observable Behavior</a:t>
            </a:r>
            <a:endParaRPr lang="en-US" dirty="0" smtClean="0"/>
          </a:p>
          <a:p>
            <a:pPr lvl="1"/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Partial order</a:t>
            </a:r>
          </a:p>
          <a:p>
            <a:r>
              <a:rPr lang="en-US" dirty="0" smtClean="0"/>
              <a:t>Compiler </a:t>
            </a:r>
            <a:r>
              <a:rPr lang="en-US" b="1" dirty="0" smtClean="0"/>
              <a:t>must</a:t>
            </a:r>
            <a:r>
              <a:rPr lang="en-US" dirty="0" smtClean="0"/>
              <a:t> respect partial order when optimizing.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3400" cy="4525963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ain: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(“Hello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(“World ”);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    Must happen before.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867400" y="26670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867400" y="3657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648200" y="5181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88B7-8043-4BBE-A373-37B358888E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28340</TotalTime>
  <Words>2933</Words>
  <Application>Microsoft Office PowerPoint</Application>
  <PresentationFormat>On-screen Show (4:3)</PresentationFormat>
  <Paragraphs>976</Paragraphs>
  <Slides>56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Automatic Parallelization</vt:lpstr>
      <vt:lpstr>Automatic Parallelization is…</vt:lpstr>
      <vt:lpstr>Overview</vt:lpstr>
      <vt:lpstr>Soundness</vt:lpstr>
      <vt:lpstr>Slide 5</vt:lpstr>
      <vt:lpstr>Slide 6</vt:lpstr>
      <vt:lpstr>Soundness Constraint</vt:lpstr>
      <vt:lpstr>Corollaries</vt:lpstr>
      <vt:lpstr>Semantics: simple example</vt:lpstr>
      <vt:lpstr>Importance to Parallelism</vt:lpstr>
      <vt:lpstr>Dependence Analysis</vt:lpstr>
      <vt:lpstr>Slide 12</vt:lpstr>
      <vt:lpstr>Slide 13</vt:lpstr>
      <vt:lpstr>Dependence Analysis</vt:lpstr>
      <vt:lpstr>Analysis is incomplete</vt:lpstr>
      <vt:lpstr>Program Order from Data Flow</vt:lpstr>
      <vt:lpstr>Program Order from Data Flow</vt:lpstr>
      <vt:lpstr>Program Order from Control Flow</vt:lpstr>
      <vt:lpstr>Control Dep: Example.</vt:lpstr>
      <vt:lpstr>Program Order from SysCalls.</vt:lpstr>
      <vt:lpstr>Analysis is non-trivial.</vt:lpstr>
      <vt:lpstr>Intermediate Representation</vt:lpstr>
      <vt:lpstr>The Program Dependence Graph</vt:lpstr>
      <vt:lpstr>PDG Example</vt:lpstr>
      <vt:lpstr>Parallel Execution Models</vt:lpstr>
      <vt:lpstr>A parallel execution model is…</vt:lpstr>
      <vt:lpstr>Visual Vocabulary: Timing Diagrams</vt:lpstr>
      <vt:lpstr>The Sequential Model</vt:lpstr>
      <vt:lpstr>IMT: “Embarrassingly Parallel” Model</vt:lpstr>
      <vt:lpstr>Slide 30</vt:lpstr>
      <vt:lpstr>Limitations of DOALL</vt:lpstr>
      <vt:lpstr>Variants of DOALL</vt:lpstr>
      <vt:lpstr>CMT: A more universal model. </vt:lpstr>
      <vt:lpstr>The DOACROSS Transform</vt:lpstr>
      <vt:lpstr>The DOACROSS Transform</vt:lpstr>
      <vt:lpstr>The DOACROSS Transform</vt:lpstr>
      <vt:lpstr>The DOACROSS Transform</vt:lpstr>
      <vt:lpstr>Limitations of DOACROSS [1/2] </vt:lpstr>
      <vt:lpstr>Limitations of DOACROSS [2/2] </vt:lpstr>
      <vt:lpstr>PMT: The Pipeline Model </vt:lpstr>
      <vt:lpstr>PMT: The Pipeline Model </vt:lpstr>
      <vt:lpstr>Decoupled Software Pipelining (DSWP)</vt:lpstr>
      <vt:lpstr>Finding a Pipeline</vt:lpstr>
      <vt:lpstr>DSWP: Source Code</vt:lpstr>
      <vt:lpstr>DSWP: PDG</vt:lpstr>
      <vt:lpstr>DSWP: Identify SCCs</vt:lpstr>
      <vt:lpstr>DSWP: Assign to Stages.</vt:lpstr>
      <vt:lpstr>Multithreaded Code Generation (MTCG)</vt:lpstr>
      <vt:lpstr>MTCG</vt:lpstr>
      <vt:lpstr>MTCG: Copy Instructions</vt:lpstr>
      <vt:lpstr>MTCG: Replicate Control</vt:lpstr>
      <vt:lpstr>MTCG: Communication</vt:lpstr>
      <vt:lpstr>MTCG Example</vt:lpstr>
      <vt:lpstr>MTCG Example</vt:lpstr>
      <vt:lpstr>Slide 55</vt:lpstr>
      <vt:lpstr>Summary</vt:lpstr>
    </vt:vector>
  </TitlesOfParts>
  <Company>Princeton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Parallelization</dc:title>
  <dc:creator>Nick</dc:creator>
  <cp:lastModifiedBy>Nick</cp:lastModifiedBy>
  <cp:revision>206</cp:revision>
  <dcterms:created xsi:type="dcterms:W3CDTF">2010-11-11T06:14:42Z</dcterms:created>
  <dcterms:modified xsi:type="dcterms:W3CDTF">2010-12-01T17:43:04Z</dcterms:modified>
</cp:coreProperties>
</file>