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50"/>
  </p:notesMasterIdLst>
  <p:handoutMasterIdLst>
    <p:handoutMasterId r:id="rId51"/>
  </p:handoutMasterIdLst>
  <p:sldIdLst>
    <p:sldId id="256" r:id="rId2"/>
    <p:sldId id="356" r:id="rId3"/>
    <p:sldId id="304" r:id="rId4"/>
    <p:sldId id="305" r:id="rId5"/>
    <p:sldId id="369" r:id="rId6"/>
    <p:sldId id="387" r:id="rId7"/>
    <p:sldId id="379" r:id="rId8"/>
    <p:sldId id="309" r:id="rId9"/>
    <p:sldId id="380" r:id="rId10"/>
    <p:sldId id="310" r:id="rId11"/>
    <p:sldId id="332" r:id="rId12"/>
    <p:sldId id="381" r:id="rId13"/>
    <p:sldId id="406" r:id="rId14"/>
    <p:sldId id="412" r:id="rId15"/>
    <p:sldId id="408" r:id="rId16"/>
    <p:sldId id="382" r:id="rId17"/>
    <p:sldId id="299" r:id="rId18"/>
    <p:sldId id="370" r:id="rId19"/>
    <p:sldId id="312" r:id="rId20"/>
    <p:sldId id="357" r:id="rId21"/>
    <p:sldId id="384" r:id="rId22"/>
    <p:sldId id="328" r:id="rId23"/>
    <p:sldId id="336" r:id="rId24"/>
    <p:sldId id="423" r:id="rId25"/>
    <p:sldId id="425" r:id="rId26"/>
    <p:sldId id="414" r:id="rId27"/>
    <p:sldId id="415" r:id="rId28"/>
    <p:sldId id="426" r:id="rId29"/>
    <p:sldId id="315" r:id="rId30"/>
    <p:sldId id="316" r:id="rId31"/>
    <p:sldId id="413" r:id="rId32"/>
    <p:sldId id="402" r:id="rId33"/>
    <p:sldId id="396" r:id="rId34"/>
    <p:sldId id="397" r:id="rId35"/>
    <p:sldId id="398" r:id="rId36"/>
    <p:sldId id="399" r:id="rId37"/>
    <p:sldId id="427" r:id="rId38"/>
    <p:sldId id="344" r:id="rId39"/>
    <p:sldId id="343" r:id="rId40"/>
    <p:sldId id="401" r:id="rId41"/>
    <p:sldId id="385" r:id="rId42"/>
    <p:sldId id="376" r:id="rId43"/>
    <p:sldId id="359" r:id="rId44"/>
    <p:sldId id="322" r:id="rId45"/>
    <p:sldId id="334" r:id="rId46"/>
    <p:sldId id="321" r:id="rId47"/>
    <p:sldId id="429" r:id="rId48"/>
    <p:sldId id="428" r:id="rId49"/>
  </p:sldIdLst>
  <p:sldSz cx="9144000" cy="6858000" type="screen4x3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4D05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135" autoAdjust="0"/>
    <p:restoredTop sz="87372" autoAdjust="0"/>
  </p:normalViewPr>
  <p:slideViewPr>
    <p:cSldViewPr>
      <p:cViewPr>
        <p:scale>
          <a:sx n="95" d="100"/>
          <a:sy n="95" d="100"/>
        </p:scale>
        <p:origin x="-1344" y="-344"/>
      </p:cViewPr>
      <p:guideLst>
        <p:guide orient="horz" pos="2160"/>
        <p:guide pos="2880"/>
      </p:guideLst>
    </p:cSldViewPr>
  </p:slideViewPr>
  <p:notesTextViewPr>
    <p:cViewPr>
      <p:scale>
        <a:sx n="210" d="100"/>
        <a:sy n="21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138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00BC0F2-4CFC-4B74-A9A1-22C823B5FF91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5138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5138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ED7B93DD-371E-4154-B1D4-5B990A061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194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F6387-384C-445F-B6C6-66CCD3127E6E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3400" cy="4186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602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51C5-6803-4EE5-B5D0-E0D616DBC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183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C++</a:t>
            </a:r>
          </a:p>
          <a:p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54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700 always running, persistent</a:t>
            </a:r>
            <a:r>
              <a:rPr lang="en-US" baseline="0" dirty="0" smtClean="0"/>
              <a:t>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153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</a:t>
            </a:r>
            <a:r>
              <a:rPr lang="en-US" baseline="0" dirty="0" smtClean="0"/>
              <a:t> connections…</a:t>
            </a:r>
          </a:p>
          <a:p>
            <a:endParaRPr lang="en-US" baseline="0" dirty="0" smtClean="0"/>
          </a:p>
          <a:p>
            <a:pPr lvl="1"/>
            <a:r>
              <a:rPr lang="en-US" dirty="0" smtClean="0"/>
              <a:t>30 apps have congestion &gt; 5% of the time</a:t>
            </a:r>
          </a:p>
          <a:p>
            <a:pPr lvl="1"/>
            <a:r>
              <a:rPr lang="en-US" dirty="0" smtClean="0"/>
              <a:t>8 apps are </a:t>
            </a:r>
            <a:r>
              <a:rPr lang="en-US" dirty="0" err="1" smtClean="0"/>
              <a:t>recv</a:t>
            </a:r>
            <a:r>
              <a:rPr lang="en-US" dirty="0" smtClean="0"/>
              <a:t>-window limited for &gt; 50% of the time</a:t>
            </a:r>
          </a:p>
          <a:p>
            <a:pPr lvl="1"/>
            <a:r>
              <a:rPr lang="en-US" dirty="0" smtClean="0"/>
              <a:t>0.06% of the connections are send-buffer limited </a:t>
            </a:r>
          </a:p>
          <a:p>
            <a:pPr marL="457200" lvl="1" indent="0">
              <a:buNone/>
            </a:pPr>
            <a:r>
              <a:rPr lang="en-US" dirty="0" smtClean="0"/>
              <a:t>		for &gt; 25% of the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066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</a:t>
            </a:r>
            <a:r>
              <a:rPr lang="en-US" baseline="0" dirty="0" smtClean="0"/>
              <a:t> connections…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066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periodical</a:t>
            </a:r>
            <a:r>
              <a:rPr lang="en-US" baseline="0" dirty="0" smtClean="0"/>
              <a:t> traffic pattern…Operators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07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timeouts-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623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that we are now talking about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13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delay sensitive, large amount of traffic</a:t>
            </a:r>
            <a:endParaRPr lang="en-US" baseline="-25000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Maybe stress out loud that much of the traffic in the DC is between machines in the DC. E.g., to answer one search query involves a rather small amount of data to/from the Internet, but a lot inside to assemble the results.  And these apps are delay sensitive, etc.  In fact, I wonder if you want a slide between slides 2 and 3 to set the stage for these apps and their requirements and complexity, rather than jumping (kind of abruptly) into diagnosis in slide 3.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088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big request is put prior to a small one, then the small one has to wait a long time for the big one to finish.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815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 demonstrates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670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Low delay, high throughput</a:t>
            </a:r>
          </a:p>
          <a:p>
            <a:pPr lvl="1"/>
            <a:r>
              <a:rPr lang="en-US" dirty="0" smtClean="0"/>
              <a:t>Fully controlled environment</a:t>
            </a:r>
          </a:p>
          <a:p>
            <a:pPr lvl="1"/>
            <a:r>
              <a:rPr lang="en-US" dirty="0" smtClean="0"/>
              <a:t>High performance requirements</a:t>
            </a:r>
          </a:p>
          <a:p>
            <a:pPr lvl="1"/>
            <a:r>
              <a:rPr lang="en-US" dirty="0" smtClean="0"/>
              <a:t>Send buffer and receiver window</a:t>
            </a:r>
          </a:p>
          <a:p>
            <a:pPr lvl="1"/>
            <a:r>
              <a:rPr lang="en-US" dirty="0" smtClean="0"/>
              <a:t>Packet retransmission and delayed 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38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practice, I think Microsoft doesn't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really "hot swap" in the new code, but rather brings up new images for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service and gradually phase out the old ones your point is more that change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constant. </a:t>
            </a:r>
            <a:endParaRPr lang="en-US" dirty="0" smtClean="0">
              <a:sym typeface="Wingdings" pitchFamily="2" charset="2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the point about constant influx of new developers out loud.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silly window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Everywhere: generic across applications/devices</a:t>
            </a:r>
          </a:p>
          <a:p>
            <a:pPr lvl="1"/>
            <a:r>
              <a:rPr lang="en-US" dirty="0" smtClean="0"/>
              <a:t>All the time: low CPU, memory, bandwidth overhead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167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r>
              <a:rPr lang="en-US" baseline="0" dirty="0" smtClean="0"/>
              <a:t> data, packet trace, application logs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Standardized data that can be get directly…..Can use directly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100K$ a few monitoring machines </a:t>
            </a:r>
            <a:r>
              <a:rPr lang="en-US" dirty="0" err="1" smtClean="0"/>
              <a:t>montor</a:t>
            </a:r>
            <a:r>
              <a:rPr lang="en-US" dirty="0" smtClean="0"/>
              <a:t> two racks of servers…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959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are used for classify</a:t>
            </a:r>
            <a:r>
              <a:rPr lang="en-US" baseline="0" dirty="0" smtClean="0"/>
              <a:t> and to show details for people to …</a:t>
            </a:r>
          </a:p>
          <a:p>
            <a:r>
              <a:rPr lang="en-US" baseline="0" dirty="0" smtClean="0"/>
              <a:t>Why Poisson sampling? – to get meaningful values…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00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Nagle and delayed </a:t>
            </a:r>
            <a:r>
              <a:rPr lang="en-US" dirty="0" err="1" smtClean="0"/>
              <a:t>ack</a:t>
            </a:r>
            <a:r>
              <a:rPr lang="en-US" dirty="0" smtClean="0"/>
              <a:t>… : small data which trigger Nagle’s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is the assumptions about why send buffer is full? Maybe </a:t>
            </a:r>
            <a:r>
              <a:rPr lang="en-US" baseline="0" dirty="0" err="1" smtClean="0"/>
              <a:t>recv</a:t>
            </a:r>
            <a:r>
              <a:rPr lang="en-US" baseline="0" dirty="0" smtClean="0"/>
              <a:t> window/congestion is </a:t>
            </a:r>
            <a:r>
              <a:rPr lang="en-US" baseline="0" smtClean="0"/>
              <a:t>the cause…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51C5-6803-4EE5-B5D0-E0D616DBC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98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3F5FD-912D-B84D-A7FD-193EB22CA0EE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77B90-C319-DA43-BABD-8553C122F122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6578-BAED-5545-BB2A-D64257C0E8B7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CED42-8534-2E4C-8070-8AE3FCD48D4A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A6A1-C5B5-C44C-8139-53AFC61EBEF0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4674D-6650-1647-B868-53C53B97D800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9A1B9-EC03-0544-88EE-FCE026CF31A7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3AD2C-9E19-8545-8FDB-0C3603ED826A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6F2A1-AA05-A248-AA14-63AD585AFF9F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CBE58-3F33-AC4E-8B72-441C1418044D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22CE9C-C059-F744-B32C-520147548A4F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</a:defRPr>
            </a:lvl1pPr>
          </a:lstStyle>
          <a:p>
            <a:fld id="{44C3A36D-C1F1-8541-9099-0CB645ADFF6F}" type="datetime1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fld id="{7876E0CC-6134-4D81-B876-3E8DBC324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470025"/>
          </a:xfrm>
        </p:spPr>
        <p:txBody>
          <a:bodyPr/>
          <a:lstStyle/>
          <a:p>
            <a:r>
              <a:rPr lang="en-US" dirty="0" smtClean="0"/>
              <a:t>Profiling Network Performance</a:t>
            </a:r>
            <a:br>
              <a:rPr lang="en-US" dirty="0" smtClean="0"/>
            </a:br>
            <a:r>
              <a:rPr lang="en-US" dirty="0" smtClean="0"/>
              <a:t>in Multi-tier Datacenter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7630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Minlan Yu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minlanyu@cs.princeton.edu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Princeton University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55626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5410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400" dirty="0" smtClean="0"/>
              <a:t>Joint work with Albert Greenberg, Dave </a:t>
            </a:r>
            <a:r>
              <a:rPr lang="en-US" sz="2400" dirty="0" err="1" smtClean="0"/>
              <a:t>Maltz</a:t>
            </a:r>
            <a:r>
              <a:rPr lang="en-US" sz="2400" dirty="0" smtClean="0"/>
              <a:t>, Jennifer Rexford, </a:t>
            </a:r>
            <a:r>
              <a:rPr lang="en-US" sz="2400" dirty="0" err="1" smtClean="0"/>
              <a:t>Lihua</a:t>
            </a:r>
            <a:r>
              <a:rPr lang="en-US" sz="2400" dirty="0" smtClean="0"/>
              <a:t> Yuan, </a:t>
            </a:r>
            <a:r>
              <a:rPr lang="en-US" sz="2400" dirty="0" err="1" smtClean="0"/>
              <a:t>Srikanth</a:t>
            </a:r>
            <a:r>
              <a:rPr lang="en-US" sz="2400" dirty="0" smtClean="0"/>
              <a:t> </a:t>
            </a:r>
            <a:r>
              <a:rPr lang="en-US" sz="2400" dirty="0" err="1" smtClean="0"/>
              <a:t>Kandula</a:t>
            </a:r>
            <a:r>
              <a:rPr lang="en-US" sz="2400" dirty="0" smtClean="0"/>
              <a:t>, </a:t>
            </a:r>
            <a:r>
              <a:rPr lang="en-US" sz="2400" dirty="0" err="1" smtClean="0"/>
              <a:t>Changhoon</a:t>
            </a:r>
            <a:r>
              <a:rPr lang="en-US" sz="2400" dirty="0" smtClean="0"/>
              <a:t> Kim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6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What Data to Collect?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915400" cy="4525963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Fine-grained: in milliseconds or seconds</a:t>
            </a:r>
          </a:p>
          <a:p>
            <a:pPr lvl="1"/>
            <a:r>
              <a:rPr lang="en-US" dirty="0" smtClean="0"/>
              <a:t>Low overhead: low CPU overhead and data volume</a:t>
            </a:r>
          </a:p>
          <a:p>
            <a:pPr lvl="1"/>
            <a:r>
              <a:rPr lang="en-US" dirty="0" smtClean="0"/>
              <a:t>Generic across applications</a:t>
            </a:r>
          </a:p>
          <a:p>
            <a:r>
              <a:rPr lang="en-US" dirty="0" smtClean="0"/>
              <a:t>Two types of data:</a:t>
            </a:r>
          </a:p>
          <a:p>
            <a:pPr lvl="1"/>
            <a:r>
              <a:rPr lang="en-US" dirty="0" smtClean="0"/>
              <a:t>Poll TCP statistics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Network performance</a:t>
            </a:r>
          </a:p>
          <a:p>
            <a:pPr lvl="1"/>
            <a:r>
              <a:rPr lang="en-US" dirty="0" smtClean="0"/>
              <a:t>Event-driven socket logging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App expectation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Both exist in today’s </a:t>
            </a:r>
            <a:r>
              <a:rPr lang="en-US" dirty="0" err="1" smtClean="0">
                <a:solidFill>
                  <a:srgbClr val="0000FF"/>
                </a:solidFill>
              </a:rPr>
              <a:t>linux</a:t>
            </a:r>
            <a:r>
              <a:rPr lang="en-US" dirty="0" smtClean="0">
                <a:solidFill>
                  <a:srgbClr val="0000FF"/>
                </a:solidFill>
              </a:rPr>
              <a:t> and windows 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TCP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/>
          <a:lstStyle/>
          <a:p>
            <a:r>
              <a:rPr lang="en-US" dirty="0" smtClean="0"/>
              <a:t>Instantaneous snapshots</a:t>
            </a:r>
          </a:p>
          <a:p>
            <a:pPr lvl="1"/>
            <a:r>
              <a:rPr lang="en-US" dirty="0" smtClean="0"/>
              <a:t>#Bytes in the send buffer</a:t>
            </a:r>
          </a:p>
          <a:p>
            <a:pPr lvl="1"/>
            <a:r>
              <a:rPr lang="en-US" dirty="0" smtClean="0"/>
              <a:t>Congestion window size, receiver window size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Snapshots based on Poisson sampling</a:t>
            </a:r>
          </a:p>
          <a:p>
            <a:r>
              <a:rPr lang="en-US" dirty="0" smtClean="0"/>
              <a:t>Cumulative counters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FastRetrans</a:t>
            </a:r>
            <a:r>
              <a:rPr lang="en-US" dirty="0" smtClean="0"/>
              <a:t>, #Timeout</a:t>
            </a:r>
            <a:endParaRPr lang="en-US" dirty="0"/>
          </a:p>
          <a:p>
            <a:pPr lvl="1"/>
            <a:r>
              <a:rPr lang="en-US" dirty="0" smtClean="0"/>
              <a:t>RTT estimation: #</a:t>
            </a:r>
            <a:r>
              <a:rPr lang="en-US" dirty="0" err="1" smtClean="0"/>
              <a:t>SampleRTT</a:t>
            </a:r>
            <a:r>
              <a:rPr lang="en-US" dirty="0" smtClean="0"/>
              <a:t>, #</a:t>
            </a:r>
            <a:r>
              <a:rPr lang="en-US" dirty="0" err="1" smtClean="0"/>
              <a:t>SumRTT</a:t>
            </a:r>
            <a:endParaRPr lang="en-US" dirty="0"/>
          </a:p>
          <a:p>
            <a:pPr lvl="1"/>
            <a:r>
              <a:rPr lang="en-US" dirty="0" err="1" smtClean="0"/>
              <a:t>RwinLimitTime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Calculate difference between two polls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SNAP Architecture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	Step 2: Performance problem classification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9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 smtClean="0"/>
              <a:t>Life of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991600" cy="4525963"/>
          </a:xfrm>
        </p:spPr>
        <p:txBody>
          <a:bodyPr/>
          <a:lstStyle/>
          <a:p>
            <a:r>
              <a:rPr lang="en-US" dirty="0" smtClean="0"/>
              <a:t>Application generates the 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Copy data to send buffer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TCP sends data to the network	</a:t>
            </a:r>
          </a:p>
          <a:p>
            <a:endParaRPr lang="en-US" dirty="0" smtClean="0"/>
          </a:p>
          <a:p>
            <a:r>
              <a:rPr lang="en-US" dirty="0" smtClean="0"/>
              <a:t>Receiver receives the data and ACK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9718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838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838200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55626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43434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8382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1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 smtClean="0"/>
              <a:t>Classifying Socket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991600" cy="4525963"/>
          </a:xfrm>
        </p:spPr>
        <p:txBody>
          <a:bodyPr/>
          <a:lstStyle/>
          <a:p>
            <a:pPr lvl="1"/>
            <a:r>
              <a:rPr lang="en-US" dirty="0" smtClean="0"/>
              <a:t>Bottlenecked by CPU, disk, etc.</a:t>
            </a:r>
          </a:p>
          <a:p>
            <a:pPr lvl="1"/>
            <a:r>
              <a:rPr lang="en-US" dirty="0" smtClean="0"/>
              <a:t>Slow due to app design (small writes)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Send buffer not large enough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retransmission </a:t>
            </a:r>
          </a:p>
          <a:p>
            <a:pPr lvl="1"/>
            <a:r>
              <a:rPr lang="en-US" dirty="0" smtClean="0"/>
              <a:t>Timeout</a:t>
            </a:r>
          </a:p>
          <a:p>
            <a:pPr marL="1828800" lvl="4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 reading fast enough (CPU, disk, etc.)</a:t>
            </a:r>
          </a:p>
          <a:p>
            <a:pPr lvl="1"/>
            <a:r>
              <a:rPr lang="en-US" dirty="0" smtClean="0"/>
              <a:t>Not </a:t>
            </a:r>
            <a:r>
              <a:rPr lang="en-US" dirty="0" err="1" smtClean="0"/>
              <a:t>ACKing</a:t>
            </a:r>
            <a:r>
              <a:rPr lang="en-US" dirty="0" smtClean="0"/>
              <a:t> fast enough (Delayed 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9718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838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838200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55626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43434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8382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30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/>
              <a:t>Identifying Performance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41437"/>
            <a:ext cx="7239000" cy="4525963"/>
          </a:xfrm>
        </p:spPr>
        <p:txBody>
          <a:bodyPr/>
          <a:lstStyle/>
          <a:p>
            <a:pPr lvl="1"/>
            <a:r>
              <a:rPr lang="en-US" dirty="0" smtClean="0"/>
              <a:t>Not any other problems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buffer is almost full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#Fast retransmission</a:t>
            </a:r>
            <a:endParaRPr lang="en-US" dirty="0"/>
          </a:p>
          <a:p>
            <a:pPr lvl="1"/>
            <a:r>
              <a:rPr lang="en-US" dirty="0" smtClean="0"/>
              <a:t>#Timeout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RwinLimitTime</a:t>
            </a:r>
            <a:endParaRPr lang="en-US" dirty="0" smtClean="0"/>
          </a:p>
          <a:p>
            <a:pPr lvl="1"/>
            <a:r>
              <a:rPr lang="en-US" dirty="0" smtClean="0"/>
              <a:t>Delayed ACK</a:t>
            </a:r>
          </a:p>
          <a:p>
            <a:pPr marL="457200" lvl="1" indent="0">
              <a:buNone/>
            </a:pPr>
            <a:r>
              <a:rPr lang="en-US" sz="2400" i="1" dirty="0" smtClean="0"/>
              <a:t>diff</a:t>
            </a:r>
            <a:r>
              <a:rPr lang="en-US" sz="2400" i="1" dirty="0"/>
              <a:t>(</a:t>
            </a:r>
            <a:r>
              <a:rPr lang="en-US" sz="2400" i="1" dirty="0" err="1"/>
              <a:t>SumRTT</a:t>
            </a:r>
            <a:r>
              <a:rPr lang="en-US" sz="2400" i="1" dirty="0"/>
              <a:t>) &gt; </a:t>
            </a:r>
            <a:r>
              <a:rPr lang="en-US" sz="2400" i="1" dirty="0" smtClean="0"/>
              <a:t>diff(</a:t>
            </a:r>
            <a:r>
              <a:rPr lang="en-US" sz="2400" i="1" dirty="0" err="1"/>
              <a:t>SampleRTT</a:t>
            </a:r>
            <a:r>
              <a:rPr lang="en-US" sz="2400" i="1" dirty="0" smtClean="0"/>
              <a:t>)*</a:t>
            </a:r>
            <a:r>
              <a:rPr lang="en-US" sz="2400" i="1" dirty="0" err="1" smtClean="0"/>
              <a:t>MaxQueuingDelay</a:t>
            </a:r>
            <a:endParaRPr lang="en-US" sz="2400" i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2209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362200"/>
            <a:ext cx="22098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1181100" y="1905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43000" y="4267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4953000"/>
            <a:ext cx="22098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3429000"/>
            <a:ext cx="22098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  <a:endCxn id="16" idx="0"/>
          </p:cNvCxnSpPr>
          <p:nvPr/>
        </p:nvCxnSpPr>
        <p:spPr>
          <a:xfrm>
            <a:off x="1181100" y="2971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53200" y="4114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Direct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measure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>
            <a:stCxn id="30" idx="1"/>
          </p:cNvCxnSpPr>
          <p:nvPr/>
        </p:nvCxnSpPr>
        <p:spPr>
          <a:xfrm flipH="1" flipV="1">
            <a:off x="5943600" y="3733802"/>
            <a:ext cx="609600" cy="796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1"/>
          </p:cNvCxnSpPr>
          <p:nvPr/>
        </p:nvCxnSpPr>
        <p:spPr>
          <a:xfrm flipH="1" flipV="1">
            <a:off x="4267200" y="4191002"/>
            <a:ext cx="2286000" cy="339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1"/>
          </p:cNvCxnSpPr>
          <p:nvPr/>
        </p:nvCxnSpPr>
        <p:spPr>
          <a:xfrm flipH="1">
            <a:off x="4953000" y="4530299"/>
            <a:ext cx="1600200" cy="575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600" y="243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Sampling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6400800" y="2667000"/>
            <a:ext cx="5334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6600" y="518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>
            <a:stCxn id="38" idx="1"/>
          </p:cNvCxnSpPr>
          <p:nvPr/>
        </p:nvCxnSpPr>
        <p:spPr>
          <a:xfrm flipH="1">
            <a:off x="6477000" y="5412433"/>
            <a:ext cx="609600" cy="454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7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915400" cy="1143000"/>
          </a:xfrm>
        </p:spPr>
        <p:txBody>
          <a:bodyPr/>
          <a:lstStyle/>
          <a:p>
            <a:pPr algn="l"/>
            <a:r>
              <a:rPr lang="en-US" dirty="0" smtClean="0"/>
              <a:t>SNAP Architecture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	Step 3: Correlation across connections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9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Pinpoint Problems via Correlation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078026"/>
              </p:ext>
            </p:extLst>
          </p:nvPr>
        </p:nvGraphicFramePr>
        <p:xfrm>
          <a:off x="1143000" y="2362200"/>
          <a:ext cx="6934200" cy="4114904"/>
        </p:xfrm>
        <a:graphic>
          <a:graphicData uri="http://schemas.openxmlformats.org/presentationml/2006/ole">
            <p:oleObj spid="_x0000_s5358" name="Visio" r:id="rId3" imgW="5626100" imgH="3340100" progId="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Correlation over shared switch/link/host</a:t>
            </a:r>
          </a:p>
          <a:p>
            <a:pPr lvl="1"/>
            <a:r>
              <a:rPr lang="en-US" dirty="0" smtClean="0"/>
              <a:t>Packet loss for all the connections going through one switch/host</a:t>
            </a:r>
          </a:p>
          <a:p>
            <a:pPr lvl="1"/>
            <a:r>
              <a:rPr lang="en-US" dirty="0" smtClean="0"/>
              <a:t>Pinpoint the problematic switch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>
          <a:xfrm>
            <a:off x="3007895" y="5035713"/>
            <a:ext cx="1323473" cy="1234076"/>
          </a:xfrm>
          <a:custGeom>
            <a:avLst/>
            <a:gdLst>
              <a:gd name="connsiteX0" fmla="*/ 0 w 1323473"/>
              <a:gd name="connsiteY0" fmla="*/ 1234076 h 1234076"/>
              <a:gd name="connsiteX1" fmla="*/ 213894 w 1323473"/>
              <a:gd name="connsiteY1" fmla="*/ 538919 h 1234076"/>
              <a:gd name="connsiteX2" fmla="*/ 1029368 w 1323473"/>
              <a:gd name="connsiteY2" fmla="*/ 17550 h 1234076"/>
              <a:gd name="connsiteX3" fmla="*/ 1323473 w 1323473"/>
              <a:gd name="connsiteY3" fmla="*/ 1193971 h 12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473" h="1234076">
                <a:moveTo>
                  <a:pt x="0" y="1234076"/>
                </a:moveTo>
                <a:cubicBezTo>
                  <a:pt x="21166" y="987874"/>
                  <a:pt x="42333" y="741673"/>
                  <a:pt x="213894" y="538919"/>
                </a:cubicBezTo>
                <a:cubicBezTo>
                  <a:pt x="385455" y="336165"/>
                  <a:pt x="844438" y="-91625"/>
                  <a:pt x="1029368" y="17550"/>
                </a:cubicBezTo>
                <a:cubicBezTo>
                  <a:pt x="1214298" y="126725"/>
                  <a:pt x="1268885" y="660348"/>
                  <a:pt x="1323473" y="1193971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252009" y="4077316"/>
            <a:ext cx="2910833" cy="2125631"/>
          </a:xfrm>
          <a:custGeom>
            <a:avLst/>
            <a:gdLst>
              <a:gd name="connsiteX0" fmla="*/ 210412 w 2910833"/>
              <a:gd name="connsiteY0" fmla="*/ 2125631 h 2125631"/>
              <a:gd name="connsiteX1" fmla="*/ 36623 w 2910833"/>
              <a:gd name="connsiteY1" fmla="*/ 1537421 h 2125631"/>
              <a:gd name="connsiteX2" fmla="*/ 838728 w 2910833"/>
              <a:gd name="connsiteY2" fmla="*/ 922473 h 2125631"/>
              <a:gd name="connsiteX3" fmla="*/ 1934938 w 2910833"/>
              <a:gd name="connsiteY3" fmla="*/ 52 h 2125631"/>
              <a:gd name="connsiteX4" fmla="*/ 2723675 w 2910833"/>
              <a:gd name="connsiteY4" fmla="*/ 882368 h 2125631"/>
              <a:gd name="connsiteX5" fmla="*/ 2763780 w 2910833"/>
              <a:gd name="connsiteY5" fmla="*/ 1564158 h 2125631"/>
              <a:gd name="connsiteX6" fmla="*/ 2910833 w 2910833"/>
              <a:gd name="connsiteY6" fmla="*/ 2125631 h 2125631"/>
              <a:gd name="connsiteX7" fmla="*/ 2910833 w 2910833"/>
              <a:gd name="connsiteY7" fmla="*/ 2125631 h 21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0833" h="2125631">
                <a:moveTo>
                  <a:pt x="210412" y="2125631"/>
                </a:moveTo>
                <a:cubicBezTo>
                  <a:pt x="71158" y="1931789"/>
                  <a:pt x="-68096" y="1737947"/>
                  <a:pt x="36623" y="1537421"/>
                </a:cubicBezTo>
                <a:cubicBezTo>
                  <a:pt x="141342" y="1336895"/>
                  <a:pt x="522342" y="1178701"/>
                  <a:pt x="838728" y="922473"/>
                </a:cubicBezTo>
                <a:cubicBezTo>
                  <a:pt x="1155114" y="666245"/>
                  <a:pt x="1620780" y="6736"/>
                  <a:pt x="1934938" y="52"/>
                </a:cubicBezTo>
                <a:cubicBezTo>
                  <a:pt x="2249096" y="-6632"/>
                  <a:pt x="2585535" y="621684"/>
                  <a:pt x="2723675" y="882368"/>
                </a:cubicBezTo>
                <a:cubicBezTo>
                  <a:pt x="2861815" y="1143052"/>
                  <a:pt x="2732587" y="1356948"/>
                  <a:pt x="2763780" y="1564158"/>
                </a:cubicBezTo>
                <a:cubicBezTo>
                  <a:pt x="2794973" y="1771368"/>
                  <a:pt x="2910833" y="2125631"/>
                  <a:pt x="2910833" y="2125631"/>
                </a:cubicBezTo>
                <a:lnTo>
                  <a:pt x="2910833" y="2125631"/>
                </a:ln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76842" y="3943609"/>
            <a:ext cx="3870087" cy="2245970"/>
          </a:xfrm>
          <a:custGeom>
            <a:avLst/>
            <a:gdLst>
              <a:gd name="connsiteX0" fmla="*/ 0 w 3870087"/>
              <a:gd name="connsiteY0" fmla="*/ 2232602 h 2245970"/>
              <a:gd name="connsiteX1" fmla="*/ 173790 w 3870087"/>
              <a:gd name="connsiteY1" fmla="*/ 1631023 h 2245970"/>
              <a:gd name="connsiteX2" fmla="*/ 213895 w 3870087"/>
              <a:gd name="connsiteY2" fmla="*/ 1042812 h 2245970"/>
              <a:gd name="connsiteX3" fmla="*/ 2513263 w 3870087"/>
              <a:gd name="connsiteY3" fmla="*/ 75 h 2245970"/>
              <a:gd name="connsiteX4" fmla="*/ 3863474 w 3870087"/>
              <a:gd name="connsiteY4" fmla="*/ 1096286 h 2245970"/>
              <a:gd name="connsiteX5" fmla="*/ 3021263 w 3870087"/>
              <a:gd name="connsiteY5" fmla="*/ 1537444 h 2245970"/>
              <a:gd name="connsiteX6" fmla="*/ 2820737 w 3870087"/>
              <a:gd name="connsiteY6" fmla="*/ 2245970 h 224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0087" h="2245970">
                <a:moveTo>
                  <a:pt x="0" y="2232602"/>
                </a:moveTo>
                <a:cubicBezTo>
                  <a:pt x="69070" y="2030961"/>
                  <a:pt x="138141" y="1829321"/>
                  <a:pt x="173790" y="1631023"/>
                </a:cubicBezTo>
                <a:cubicBezTo>
                  <a:pt x="209439" y="1432725"/>
                  <a:pt x="-176017" y="1314637"/>
                  <a:pt x="213895" y="1042812"/>
                </a:cubicBezTo>
                <a:cubicBezTo>
                  <a:pt x="603807" y="770987"/>
                  <a:pt x="1905000" y="-8837"/>
                  <a:pt x="2513263" y="75"/>
                </a:cubicBezTo>
                <a:cubicBezTo>
                  <a:pt x="3121526" y="8987"/>
                  <a:pt x="3778807" y="840058"/>
                  <a:pt x="3863474" y="1096286"/>
                </a:cubicBezTo>
                <a:cubicBezTo>
                  <a:pt x="3948141" y="1352514"/>
                  <a:pt x="3195052" y="1345830"/>
                  <a:pt x="3021263" y="1537444"/>
                </a:cubicBezTo>
                <a:cubicBezTo>
                  <a:pt x="2847474" y="1729058"/>
                  <a:pt x="2820737" y="2245970"/>
                  <a:pt x="2820737" y="2245970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4572000"/>
            <a:ext cx="9906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Pinpoint Problems via Correlation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352172"/>
              </p:ext>
            </p:extLst>
          </p:nvPr>
        </p:nvGraphicFramePr>
        <p:xfrm>
          <a:off x="1143000" y="2362200"/>
          <a:ext cx="6934200" cy="4114904"/>
        </p:xfrm>
        <a:graphic>
          <a:graphicData uri="http://schemas.openxmlformats.org/presentationml/2006/ole">
            <p:oleObj spid="_x0000_s6380" name="Visio" r:id="rId3" imgW="5626100" imgH="3340100" progId="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Correlation over application</a:t>
            </a:r>
          </a:p>
          <a:p>
            <a:pPr lvl="1"/>
            <a:r>
              <a:rPr lang="en-US" dirty="0"/>
              <a:t>Same application has problem on all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Report aggregated application behavior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>
          <a:xfrm>
            <a:off x="1189789" y="5641160"/>
            <a:ext cx="601579" cy="628629"/>
          </a:xfrm>
          <a:custGeom>
            <a:avLst/>
            <a:gdLst>
              <a:gd name="connsiteX0" fmla="*/ 0 w 601579"/>
              <a:gd name="connsiteY0" fmla="*/ 561787 h 628629"/>
              <a:gd name="connsiteX1" fmla="*/ 320843 w 601579"/>
              <a:gd name="connsiteY1" fmla="*/ 314 h 628629"/>
              <a:gd name="connsiteX2" fmla="*/ 601579 w 601579"/>
              <a:gd name="connsiteY2" fmla="*/ 628629 h 628629"/>
              <a:gd name="connsiteX3" fmla="*/ 601579 w 601579"/>
              <a:gd name="connsiteY3" fmla="*/ 628629 h 62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579" h="628629">
                <a:moveTo>
                  <a:pt x="0" y="561787"/>
                </a:moveTo>
                <a:cubicBezTo>
                  <a:pt x="110290" y="275480"/>
                  <a:pt x="220580" y="-10826"/>
                  <a:pt x="320843" y="314"/>
                </a:cubicBezTo>
                <a:cubicBezTo>
                  <a:pt x="421106" y="11454"/>
                  <a:pt x="601579" y="628629"/>
                  <a:pt x="601579" y="628629"/>
                </a:cubicBezTo>
                <a:lnTo>
                  <a:pt x="601579" y="628629"/>
                </a:ln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36316" y="4989570"/>
            <a:ext cx="1185789" cy="1213377"/>
          </a:xfrm>
          <a:custGeom>
            <a:avLst/>
            <a:gdLst>
              <a:gd name="connsiteX0" fmla="*/ 0 w 1185789"/>
              <a:gd name="connsiteY0" fmla="*/ 1173272 h 1213377"/>
              <a:gd name="connsiteX1" fmla="*/ 307473 w 1185789"/>
              <a:gd name="connsiteY1" fmla="*/ 478114 h 1213377"/>
              <a:gd name="connsiteX2" fmla="*/ 1122947 w 1185789"/>
              <a:gd name="connsiteY2" fmla="*/ 23588 h 1213377"/>
              <a:gd name="connsiteX3" fmla="*/ 1069473 w 1185789"/>
              <a:gd name="connsiteY3" fmla="*/ 1213377 h 121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89" h="1213377">
                <a:moveTo>
                  <a:pt x="0" y="1173272"/>
                </a:moveTo>
                <a:cubicBezTo>
                  <a:pt x="60157" y="921500"/>
                  <a:pt x="120315" y="669728"/>
                  <a:pt x="307473" y="478114"/>
                </a:cubicBezTo>
                <a:cubicBezTo>
                  <a:pt x="494631" y="286500"/>
                  <a:pt x="995947" y="-98956"/>
                  <a:pt x="1122947" y="23588"/>
                </a:cubicBezTo>
                <a:cubicBezTo>
                  <a:pt x="1249947" y="146132"/>
                  <a:pt x="1159710" y="679754"/>
                  <a:pt x="1069473" y="1213377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48000" y="5715000"/>
            <a:ext cx="601579" cy="628629"/>
          </a:xfrm>
          <a:custGeom>
            <a:avLst/>
            <a:gdLst>
              <a:gd name="connsiteX0" fmla="*/ 0 w 601579"/>
              <a:gd name="connsiteY0" fmla="*/ 561787 h 628629"/>
              <a:gd name="connsiteX1" fmla="*/ 320843 w 601579"/>
              <a:gd name="connsiteY1" fmla="*/ 314 h 628629"/>
              <a:gd name="connsiteX2" fmla="*/ 601579 w 601579"/>
              <a:gd name="connsiteY2" fmla="*/ 628629 h 628629"/>
              <a:gd name="connsiteX3" fmla="*/ 601579 w 601579"/>
              <a:gd name="connsiteY3" fmla="*/ 628629 h 62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579" h="628629">
                <a:moveTo>
                  <a:pt x="0" y="561787"/>
                </a:moveTo>
                <a:cubicBezTo>
                  <a:pt x="110290" y="275480"/>
                  <a:pt x="220580" y="-10826"/>
                  <a:pt x="320843" y="314"/>
                </a:cubicBezTo>
                <a:cubicBezTo>
                  <a:pt x="421106" y="11454"/>
                  <a:pt x="601579" y="628629"/>
                  <a:pt x="601579" y="628629"/>
                </a:cubicBezTo>
                <a:lnTo>
                  <a:pt x="601579" y="628629"/>
                </a:ln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94527" y="5063410"/>
            <a:ext cx="1185789" cy="1213377"/>
          </a:xfrm>
          <a:custGeom>
            <a:avLst/>
            <a:gdLst>
              <a:gd name="connsiteX0" fmla="*/ 0 w 1185789"/>
              <a:gd name="connsiteY0" fmla="*/ 1173272 h 1213377"/>
              <a:gd name="connsiteX1" fmla="*/ 307473 w 1185789"/>
              <a:gd name="connsiteY1" fmla="*/ 478114 h 1213377"/>
              <a:gd name="connsiteX2" fmla="*/ 1122947 w 1185789"/>
              <a:gd name="connsiteY2" fmla="*/ 23588 h 1213377"/>
              <a:gd name="connsiteX3" fmla="*/ 1069473 w 1185789"/>
              <a:gd name="connsiteY3" fmla="*/ 1213377 h 121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89" h="1213377">
                <a:moveTo>
                  <a:pt x="0" y="1173272"/>
                </a:moveTo>
                <a:cubicBezTo>
                  <a:pt x="60157" y="921500"/>
                  <a:pt x="120315" y="669728"/>
                  <a:pt x="307473" y="478114"/>
                </a:cubicBezTo>
                <a:cubicBezTo>
                  <a:pt x="494631" y="286500"/>
                  <a:pt x="995947" y="-98956"/>
                  <a:pt x="1122947" y="23588"/>
                </a:cubicBezTo>
                <a:cubicBezTo>
                  <a:pt x="1249947" y="146132"/>
                  <a:pt x="1159710" y="679754"/>
                  <a:pt x="1069473" y="1213377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54073" y="5604590"/>
            <a:ext cx="601579" cy="628629"/>
          </a:xfrm>
          <a:custGeom>
            <a:avLst/>
            <a:gdLst>
              <a:gd name="connsiteX0" fmla="*/ 0 w 601579"/>
              <a:gd name="connsiteY0" fmla="*/ 561787 h 628629"/>
              <a:gd name="connsiteX1" fmla="*/ 320843 w 601579"/>
              <a:gd name="connsiteY1" fmla="*/ 314 h 628629"/>
              <a:gd name="connsiteX2" fmla="*/ 601579 w 601579"/>
              <a:gd name="connsiteY2" fmla="*/ 628629 h 628629"/>
              <a:gd name="connsiteX3" fmla="*/ 601579 w 601579"/>
              <a:gd name="connsiteY3" fmla="*/ 628629 h 62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579" h="628629">
                <a:moveTo>
                  <a:pt x="0" y="561787"/>
                </a:moveTo>
                <a:cubicBezTo>
                  <a:pt x="110290" y="275480"/>
                  <a:pt x="220580" y="-10826"/>
                  <a:pt x="320843" y="314"/>
                </a:cubicBezTo>
                <a:cubicBezTo>
                  <a:pt x="421106" y="11454"/>
                  <a:pt x="601579" y="628629"/>
                  <a:pt x="601579" y="628629"/>
                </a:cubicBezTo>
                <a:lnTo>
                  <a:pt x="601579" y="628629"/>
                </a:ln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0" y="4953000"/>
            <a:ext cx="1185789" cy="1213377"/>
          </a:xfrm>
          <a:custGeom>
            <a:avLst/>
            <a:gdLst>
              <a:gd name="connsiteX0" fmla="*/ 0 w 1185789"/>
              <a:gd name="connsiteY0" fmla="*/ 1173272 h 1213377"/>
              <a:gd name="connsiteX1" fmla="*/ 307473 w 1185789"/>
              <a:gd name="connsiteY1" fmla="*/ 478114 h 1213377"/>
              <a:gd name="connsiteX2" fmla="*/ 1122947 w 1185789"/>
              <a:gd name="connsiteY2" fmla="*/ 23588 h 1213377"/>
              <a:gd name="connsiteX3" fmla="*/ 1069473 w 1185789"/>
              <a:gd name="connsiteY3" fmla="*/ 1213377 h 121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789" h="1213377">
                <a:moveTo>
                  <a:pt x="0" y="1173272"/>
                </a:moveTo>
                <a:cubicBezTo>
                  <a:pt x="60157" y="921500"/>
                  <a:pt x="120315" y="669728"/>
                  <a:pt x="307473" y="478114"/>
                </a:cubicBezTo>
                <a:cubicBezTo>
                  <a:pt x="494631" y="286500"/>
                  <a:pt x="995947" y="-98956"/>
                  <a:pt x="1122947" y="23588"/>
                </a:cubicBezTo>
                <a:cubicBezTo>
                  <a:pt x="1249947" y="146132"/>
                  <a:pt x="1159710" y="679754"/>
                  <a:pt x="1069473" y="1213377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9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Correlation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A set of connections (shared resource or app)</a:t>
            </a:r>
          </a:p>
          <a:p>
            <a:pPr lvl="1"/>
            <a:r>
              <a:rPr lang="en-US" dirty="0" smtClean="0"/>
              <a:t>Correlation interval M, Aggregation interval t</a:t>
            </a:r>
          </a:p>
          <a:p>
            <a:r>
              <a:rPr lang="en-US" dirty="0" smtClean="0"/>
              <a:t>Solution:</a:t>
            </a:r>
          </a:p>
          <a:p>
            <a:pPr lvl="1"/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48768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34860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Correlation interval </a:t>
            </a:r>
            <a:r>
              <a:rPr lang="en-US" sz="2000" dirty="0">
                <a:solidFill>
                  <a:srgbClr val="FF0000"/>
                </a:solidFill>
                <a:latin typeface="Apple Casual"/>
                <a:cs typeface="Apple Casual"/>
              </a:rPr>
              <a:t>M</a:t>
            </a:r>
          </a:p>
        </p:txBody>
      </p:sp>
      <p:sp>
        <p:nvSpPr>
          <p:cNvPr id="7" name="Right Brace 6"/>
          <p:cNvSpPr/>
          <p:nvPr/>
        </p:nvSpPr>
        <p:spPr>
          <a:xfrm rot="5400000" flipH="1">
            <a:off x="4076700" y="342900"/>
            <a:ext cx="990600" cy="7162800"/>
          </a:xfrm>
          <a:prstGeom prst="rightBrace">
            <a:avLst>
              <a:gd name="adj1" fmla="val 15081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3886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asual"/>
                <a:cs typeface="Apple Casual"/>
              </a:rPr>
              <a:t>Aggregation interval </a:t>
            </a:r>
            <a:r>
              <a:rPr lang="en-US" sz="20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t</a:t>
            </a:r>
            <a:endParaRPr lang="en-US" sz="2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H="1">
            <a:off x="4457700" y="40005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2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time(t1,c1..c6)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3009900" y="40005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1562100" y="40005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 flipH="1">
            <a:off x="7353300" y="40005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time(t2,c1..c6)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time(t3,c1..c6)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86400" y="4267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… 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4648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 …</a:t>
            </a:r>
            <a:endParaRPr lang="en-US" sz="3200" dirty="0"/>
          </a:p>
        </p:txBody>
      </p:sp>
      <p:sp>
        <p:nvSpPr>
          <p:cNvPr id="34" name="Right Brace 33"/>
          <p:cNvSpPr/>
          <p:nvPr/>
        </p:nvSpPr>
        <p:spPr>
          <a:xfrm rot="5400000" flipH="1">
            <a:off x="4457700" y="52959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82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time(t1,c1..c6)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 rot="5400000" flipH="1">
            <a:off x="3009900" y="52959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 flipH="1">
            <a:off x="1562100" y="52959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e 37"/>
          <p:cNvSpPr/>
          <p:nvPr/>
        </p:nvSpPr>
        <p:spPr>
          <a:xfrm rot="5400000" flipH="1">
            <a:off x="7353300" y="5295900"/>
            <a:ext cx="228600" cy="1371600"/>
          </a:xfrm>
          <a:prstGeom prst="rightBr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2860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time(t2,c1..c6)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time(t3,c1..c6)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62600" y="556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… 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5943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 …</a:t>
            </a:r>
            <a:endParaRPr lang="en-US" sz="32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990600" y="6172200"/>
            <a:ext cx="716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Up-Down Arrow 45"/>
          <p:cNvSpPr/>
          <p:nvPr/>
        </p:nvSpPr>
        <p:spPr>
          <a:xfrm>
            <a:off x="2057400" y="5334000"/>
            <a:ext cx="228600" cy="457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438400" y="5257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pple Casual"/>
                <a:cs typeface="Apple Casual"/>
              </a:rPr>
              <a:t>Linear correlation across connections</a:t>
            </a:r>
            <a:endParaRPr lang="en-US" sz="2800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26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8" grpId="0"/>
      <p:bldP spid="19" grpId="0" animBg="1"/>
      <p:bldP spid="20" grpId="0" animBg="1"/>
      <p:bldP spid="22" grpId="0" animBg="1"/>
      <p:bldP spid="25" grpId="0"/>
      <p:bldP spid="26" grpId="0"/>
      <p:bldP spid="28" grpId="0"/>
      <p:bldP spid="29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6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0" y="1295400"/>
            <a:ext cx="47244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3784950"/>
              </p:ext>
            </p:extLst>
          </p:nvPr>
        </p:nvGraphicFramePr>
        <p:xfrm>
          <a:off x="0" y="990600"/>
          <a:ext cx="4681537" cy="2778125"/>
        </p:xfrm>
        <a:graphic>
          <a:graphicData uri="http://schemas.openxmlformats.org/presentationml/2006/ole">
            <p:oleObj spid="_x0000_s1369" name="Visio" r:id="rId4" imgW="5626100" imgH="33401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1320224"/>
            <a:ext cx="4419600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Data Center Architecture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Applications inside Data Centers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320224"/>
            <a:ext cx="41148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Multi-tier Applications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43600" y="2209800"/>
            <a:ext cx="22098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Front end Server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5943600" y="3429000"/>
            <a:ext cx="2209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Aggregator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86600" y="3048000"/>
            <a:ext cx="0" cy="5334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143000" y="4648200"/>
            <a:ext cx="2209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Aggregator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3962400" y="4648200"/>
            <a:ext cx="2209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Aggregator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4419600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 …</a:t>
            </a:r>
            <a:endParaRPr lang="en-US" sz="3200" dirty="0"/>
          </a:p>
        </p:txBody>
      </p:sp>
      <p:sp>
        <p:nvSpPr>
          <p:cNvPr id="32" name="Rounded Rectangle 31"/>
          <p:cNvSpPr/>
          <p:nvPr/>
        </p:nvSpPr>
        <p:spPr>
          <a:xfrm>
            <a:off x="6781800" y="4648200"/>
            <a:ext cx="2209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Aggregator</a:t>
            </a:r>
            <a:endParaRPr lang="en-US" sz="2800" dirty="0"/>
          </a:p>
        </p:txBody>
      </p:sp>
      <p:cxnSp>
        <p:nvCxnSpPr>
          <p:cNvPr id="47" name="Straight Arrow Connector 46"/>
          <p:cNvCxnSpPr>
            <a:endCxn id="29" idx="0"/>
          </p:cNvCxnSpPr>
          <p:nvPr/>
        </p:nvCxnSpPr>
        <p:spPr>
          <a:xfrm flipH="1">
            <a:off x="2247900" y="3886200"/>
            <a:ext cx="3771900" cy="762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0"/>
            <a:endCxn id="15" idx="2"/>
          </p:cNvCxnSpPr>
          <p:nvPr/>
        </p:nvCxnSpPr>
        <p:spPr>
          <a:xfrm flipV="1">
            <a:off x="5067300" y="3886200"/>
            <a:ext cx="1981200" cy="762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2" idx="0"/>
          </p:cNvCxnSpPr>
          <p:nvPr/>
        </p:nvCxnSpPr>
        <p:spPr>
          <a:xfrm>
            <a:off x="7391400" y="3962400"/>
            <a:ext cx="495300" cy="6858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228600" y="5943600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Worker</a:t>
            </a:r>
            <a:endParaRPr lang="en-US" sz="2800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990600" y="5105400"/>
            <a:ext cx="914400" cy="838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48000" y="5715000"/>
            <a:ext cx="45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5" name="Rounded Rectangle 64"/>
          <p:cNvSpPr/>
          <p:nvPr/>
        </p:nvSpPr>
        <p:spPr>
          <a:xfrm>
            <a:off x="1752600" y="5943600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Worker</a:t>
            </a:r>
            <a:endParaRPr lang="en-US" sz="2800" dirty="0"/>
          </a:p>
        </p:txBody>
      </p:sp>
      <p:cxnSp>
        <p:nvCxnSpPr>
          <p:cNvPr id="67" name="Straight Arrow Connector 66"/>
          <p:cNvCxnSpPr>
            <a:stCxn id="29" idx="2"/>
            <a:endCxn id="65" idx="0"/>
          </p:cNvCxnSpPr>
          <p:nvPr/>
        </p:nvCxnSpPr>
        <p:spPr>
          <a:xfrm>
            <a:off x="2247900" y="5105400"/>
            <a:ext cx="152400" cy="838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3505200" y="5943600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Worker</a:t>
            </a:r>
            <a:endParaRPr lang="en-US" sz="2800" dirty="0"/>
          </a:p>
        </p:txBody>
      </p:sp>
      <p:cxnSp>
        <p:nvCxnSpPr>
          <p:cNvPr id="74" name="Straight Arrow Connector 73"/>
          <p:cNvCxnSpPr>
            <a:endCxn id="70" idx="0"/>
          </p:cNvCxnSpPr>
          <p:nvPr/>
        </p:nvCxnSpPr>
        <p:spPr>
          <a:xfrm>
            <a:off x="2667000" y="5105400"/>
            <a:ext cx="1485900" cy="838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162800" y="5715000"/>
            <a:ext cx="45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8" name="Rounded Rectangle 77"/>
          <p:cNvSpPr/>
          <p:nvPr/>
        </p:nvSpPr>
        <p:spPr>
          <a:xfrm>
            <a:off x="5867400" y="5943600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Worker</a:t>
            </a:r>
            <a:endParaRPr lang="en-US" sz="2800" dirty="0"/>
          </a:p>
        </p:txBody>
      </p:sp>
      <p:cxnSp>
        <p:nvCxnSpPr>
          <p:cNvPr id="79" name="Straight Arrow Connector 78"/>
          <p:cNvCxnSpPr>
            <a:endCxn id="78" idx="0"/>
          </p:cNvCxnSpPr>
          <p:nvPr/>
        </p:nvCxnSpPr>
        <p:spPr>
          <a:xfrm flipH="1">
            <a:off x="6515100" y="5105400"/>
            <a:ext cx="952500" cy="838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7620000" y="5943600"/>
            <a:ext cx="1295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Worker</a:t>
            </a:r>
            <a:endParaRPr lang="en-US" sz="2800" dirty="0"/>
          </a:p>
        </p:txBody>
      </p:sp>
      <p:cxnSp>
        <p:nvCxnSpPr>
          <p:cNvPr id="81" name="Straight Arrow Connector 80"/>
          <p:cNvCxnSpPr>
            <a:endCxn id="80" idx="0"/>
          </p:cNvCxnSpPr>
          <p:nvPr/>
        </p:nvCxnSpPr>
        <p:spPr>
          <a:xfrm>
            <a:off x="8153400" y="5105400"/>
            <a:ext cx="114300" cy="838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1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29" grpId="0" animBg="1"/>
      <p:bldP spid="30" grpId="0" animBg="1"/>
      <p:bldP spid="31" grpId="0"/>
      <p:bldP spid="32" grpId="0" animBg="1"/>
      <p:bldP spid="57" grpId="0" animBg="1"/>
      <p:bldP spid="61" grpId="0"/>
      <p:bldP spid="65" grpId="0" animBg="1"/>
      <p:bldP spid="70" grpId="0" animBg="1"/>
      <p:bldP spid="77" grpId="0"/>
      <p:bldP spid="78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SNAP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log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848180"/>
            <a:ext cx="8153400" cy="39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5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915400" cy="1143000"/>
          </a:xfrm>
        </p:spPr>
        <p:txBody>
          <a:bodyPr/>
          <a:lstStyle/>
          <a:p>
            <a:pPr algn="l"/>
            <a:r>
              <a:rPr lang="en-US" dirty="0" smtClean="0"/>
              <a:t>SNAP Deployment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3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Production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c</a:t>
            </a:r>
            <a:r>
              <a:rPr lang="en-US" dirty="0" smtClean="0"/>
              <a:t>enter</a:t>
            </a:r>
          </a:p>
          <a:p>
            <a:pPr lvl="1"/>
            <a:r>
              <a:rPr lang="en-US" dirty="0" smtClean="0"/>
              <a:t>8K machines, 700 applications</a:t>
            </a:r>
          </a:p>
          <a:p>
            <a:pPr lvl="1"/>
            <a:r>
              <a:rPr lang="en-US" dirty="0" smtClean="0"/>
              <a:t>Ran SNAP for a week, collected petabytes of data</a:t>
            </a:r>
          </a:p>
          <a:p>
            <a:r>
              <a:rPr lang="en-US" dirty="0" smtClean="0"/>
              <a:t>Operators: Profiling the whole data center</a:t>
            </a:r>
          </a:p>
          <a:p>
            <a:pPr lvl="1"/>
            <a:r>
              <a:rPr lang="en-US" dirty="0" smtClean="0"/>
              <a:t>Characterize the sources of performance problems</a:t>
            </a:r>
          </a:p>
          <a:p>
            <a:pPr lvl="1"/>
            <a:r>
              <a:rPr lang="en-US" dirty="0" smtClean="0"/>
              <a:t>Key problems in the data center</a:t>
            </a:r>
          </a:p>
          <a:p>
            <a:r>
              <a:rPr lang="en-US" dirty="0" smtClean="0"/>
              <a:t>Developers: Profiling individual applications</a:t>
            </a:r>
          </a:p>
          <a:p>
            <a:pPr lvl="1"/>
            <a:r>
              <a:rPr lang="en-US" dirty="0" smtClean="0"/>
              <a:t>Pinpoint problems in app software, network stack, and their interactions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Performance 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525963"/>
          </a:xfrm>
        </p:spPr>
        <p:txBody>
          <a:bodyPr/>
          <a:lstStyle/>
          <a:p>
            <a:r>
              <a:rPr lang="en-US" dirty="0" smtClean="0"/>
              <a:t>A small number of apps suffer from significant performance problems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110184"/>
              </p:ext>
            </p:extLst>
          </p:nvPr>
        </p:nvGraphicFramePr>
        <p:xfrm>
          <a:off x="685800" y="2819400"/>
          <a:ext cx="7543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Problems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&gt;5% of the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 50% of the time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Sender</a:t>
                      </a:r>
                      <a:r>
                        <a:rPr lang="en-US" sz="2400" baseline="0" dirty="0" smtClean="0"/>
                        <a:t> app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567 apps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551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Send buffer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Recv</a:t>
                      </a:r>
                      <a:r>
                        <a:rPr lang="en-US" sz="2400" baseline="0" dirty="0" smtClean="0"/>
                        <a:t> win limit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Delayed 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Performance 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r>
              <a:rPr lang="en-US" dirty="0" smtClean="0"/>
              <a:t>Delayed ACK should be disabled</a:t>
            </a:r>
          </a:p>
          <a:p>
            <a:pPr lvl="1"/>
            <a:r>
              <a:rPr lang="en-US" dirty="0" smtClean="0"/>
              <a:t>~2% of </a:t>
            </a:r>
            <a:r>
              <a:rPr lang="en-US" dirty="0" err="1" smtClean="0"/>
              <a:t>conns</a:t>
            </a:r>
            <a:r>
              <a:rPr lang="en-US" dirty="0" smtClean="0"/>
              <a:t> have delayed ACK &gt; 99% of the time</a:t>
            </a:r>
          </a:p>
          <a:p>
            <a:pPr lvl="1"/>
            <a:r>
              <a:rPr lang="en-US" dirty="0" smtClean="0"/>
              <a:t>129 delay-sensitive apps have delayed ACK &gt; 50% of the time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876E0CC-6134-4D81-B876-3E8DBC324A9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rot="5400000" flipV="1">
            <a:off x="4220369" y="3509168"/>
            <a:ext cx="287337" cy="16033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rot="5400000">
            <a:off x="4210844" y="4047331"/>
            <a:ext cx="300037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rot="5400000" flipV="1">
            <a:off x="4122738" y="4705349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 rot="605430">
            <a:off x="4027488" y="3824287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0">
                <a:solidFill>
                  <a:srgbClr val="0000FF"/>
                </a:solidFill>
                <a:latin typeface="Times New Roman" charset="0"/>
              </a:rPr>
              <a:t>Data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 rot="10146980" flipH="1" flipV="1">
            <a:off x="3698875" y="4449762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b="0">
                <a:solidFill>
                  <a:srgbClr val="FF3300"/>
                </a:solidFill>
                <a:latin typeface="Times New Roman" charset="0"/>
              </a:rPr>
              <a:t>Data+ACK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 rot="1044999">
            <a:off x="3968900" y="5246170"/>
            <a:ext cx="1237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0" dirty="0" err="1" smtClean="0">
                <a:solidFill>
                  <a:srgbClr val="0000FF"/>
                </a:solidFill>
                <a:latin typeface="Times New Roman" charset="0"/>
              </a:rPr>
              <a:t>Data+ACK</a:t>
            </a:r>
            <a:endParaRPr lang="en-US" b="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rot="5400000">
            <a:off x="3244056" y="5863431"/>
            <a:ext cx="3813175" cy="4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rot="5400000">
            <a:off x="1673226" y="5837236"/>
            <a:ext cx="3759200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386138" y="350837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953000" y="347027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rot="5400000">
            <a:off x="4210844" y="5594870"/>
            <a:ext cx="300037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 rot="10146980" flipH="1" flipV="1">
            <a:off x="3622675" y="5997301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b="0" dirty="0">
                <a:solidFill>
                  <a:srgbClr val="FF33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78450" y="4276724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 has data to send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990600" y="5029200"/>
            <a:ext cx="2109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 has data to </a:t>
            </a:r>
            <a:r>
              <a:rPr lang="en-US" dirty="0" smtClean="0">
                <a:latin typeface="Arial" charset="0"/>
              </a:rPr>
              <a:t>send</a:t>
            </a:r>
            <a:endParaRPr lang="en-US" dirty="0">
              <a:latin typeface="Arial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164138" y="5570537"/>
            <a:ext cx="355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 doesn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t have data to send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6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5" grpId="0" animBg="1"/>
      <p:bldP spid="16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2667000"/>
            <a:ext cx="9144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 smtClean="0"/>
              <a:t>Classifying Socket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991600" cy="4525963"/>
          </a:xfrm>
        </p:spPr>
        <p:txBody>
          <a:bodyPr/>
          <a:lstStyle/>
          <a:p>
            <a:pPr lvl="1"/>
            <a:r>
              <a:rPr lang="en-US" dirty="0" smtClean="0"/>
              <a:t>Bottlenecked by CPU, disk, etc.</a:t>
            </a:r>
          </a:p>
          <a:p>
            <a:pPr lvl="1"/>
            <a:r>
              <a:rPr lang="en-US" dirty="0" smtClean="0"/>
              <a:t>Slow due to app design (small writes)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Send buffer not large enough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retransmission </a:t>
            </a:r>
          </a:p>
          <a:p>
            <a:pPr lvl="1"/>
            <a:r>
              <a:rPr lang="en-US" dirty="0" smtClean="0"/>
              <a:t>Timeout</a:t>
            </a:r>
          </a:p>
          <a:p>
            <a:pPr marL="1828800" lvl="4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 reading fast enough (CPU, disk, etc.)</a:t>
            </a:r>
          </a:p>
          <a:p>
            <a:pPr lvl="1"/>
            <a:r>
              <a:rPr lang="en-US" dirty="0" smtClean="0"/>
              <a:t>Not </a:t>
            </a:r>
            <a:r>
              <a:rPr lang="en-US" dirty="0" err="1" smtClean="0"/>
              <a:t>ACKing</a:t>
            </a:r>
            <a:r>
              <a:rPr lang="en-US" dirty="0" smtClean="0"/>
              <a:t> fast enough (Delayed 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9718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838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838200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55626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43434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8382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Buffer and </a:t>
            </a:r>
            <a:r>
              <a:rPr lang="en-US" dirty="0" err="1"/>
              <a:t>Recv</a:t>
            </a:r>
            <a:r>
              <a:rPr lang="en-US" dirty="0"/>
              <a:t>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Problems on a single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2514600"/>
            <a:ext cx="24384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 process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4"/>
          </p:cNvCxnSpPr>
          <p:nvPr/>
        </p:nvCxnSpPr>
        <p:spPr>
          <a:xfrm>
            <a:off x="2895600" y="3276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24200" y="3352800"/>
            <a:ext cx="4572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35814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 rot="16200000">
            <a:off x="3073966" y="3784035"/>
            <a:ext cx="256507" cy="3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24200" y="4114800"/>
            <a:ext cx="304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1200" y="3352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</a:t>
            </a:r>
          </a:p>
          <a:p>
            <a:r>
              <a:rPr lang="en-US" sz="2400" dirty="0" smtClean="0"/>
              <a:t>Bytes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1752600" y="4419600"/>
            <a:ext cx="23622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TCP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981200" y="50292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Send Buffer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4800600" y="2514600"/>
            <a:ext cx="24384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 process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24" idx="0"/>
          </p:cNvCxnSpPr>
          <p:nvPr/>
        </p:nvCxnSpPr>
        <p:spPr>
          <a:xfrm flipH="1" flipV="1">
            <a:off x="6019800" y="3276600"/>
            <a:ext cx="381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48400" y="3352800"/>
            <a:ext cx="4572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8400" y="35814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 rot="16200000">
            <a:off x="6198166" y="3784035"/>
            <a:ext cx="256507" cy="3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248400" y="4114800"/>
            <a:ext cx="304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05400" y="3352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</a:t>
            </a:r>
          </a:p>
          <a:p>
            <a:r>
              <a:rPr lang="en-US" sz="2400" dirty="0" smtClean="0"/>
              <a:t>Bytes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4419600"/>
            <a:ext cx="23622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TCP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5105400" y="50292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Recv</a:t>
            </a:r>
            <a:r>
              <a:rPr lang="en-US" sz="2400" dirty="0" smtClean="0"/>
              <a:t> Buffer</a:t>
            </a:r>
            <a:endParaRPr lang="en-US" sz="2400" dirty="0"/>
          </a:p>
        </p:txBody>
      </p:sp>
      <p:cxnSp>
        <p:nvCxnSpPr>
          <p:cNvPr id="27" name="Straight Connector 26"/>
          <p:cNvCxnSpPr>
            <a:stCxn id="13" idx="2"/>
          </p:cNvCxnSpPr>
          <p:nvPr/>
        </p:nvCxnSpPr>
        <p:spPr>
          <a:xfrm>
            <a:off x="2933700" y="5562600"/>
            <a:ext cx="381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71800" y="6248400"/>
            <a:ext cx="30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2"/>
          </p:cNvCxnSpPr>
          <p:nvPr/>
        </p:nvCxnSpPr>
        <p:spPr>
          <a:xfrm flipV="1">
            <a:off x="6019800" y="5562600"/>
            <a:ext cx="381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ine Callout 1 (No Border) 32"/>
          <p:cNvSpPr/>
          <p:nvPr/>
        </p:nvSpPr>
        <p:spPr>
          <a:xfrm>
            <a:off x="0" y="4419600"/>
            <a:ext cx="1752600" cy="1295400"/>
          </a:xfrm>
          <a:prstGeom prst="callout1">
            <a:avLst>
              <a:gd name="adj1" fmla="val 53609"/>
              <a:gd name="adj2" fmla="val 92306"/>
              <a:gd name="adj3" fmla="val 58493"/>
              <a:gd name="adj4" fmla="val 1176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Some apps use default 8KB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Line Callout 1 (No Border) 33"/>
          <p:cNvSpPr/>
          <p:nvPr/>
        </p:nvSpPr>
        <p:spPr>
          <a:xfrm>
            <a:off x="7396747" y="4343400"/>
            <a:ext cx="1752600" cy="1295400"/>
          </a:xfrm>
          <a:prstGeom prst="callout1">
            <a:avLst>
              <a:gd name="adj1" fmla="val 72185"/>
              <a:gd name="adj2" fmla="val 3824"/>
              <a:gd name="adj3" fmla="val 66748"/>
              <a:gd name="adj4" fmla="val -287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Fixed max size 64KB not enough for some apps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9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Buffer </a:t>
            </a:r>
            <a:r>
              <a:rPr lang="en-US" dirty="0" err="1" smtClean="0"/>
              <a:t>Autotuning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of sharing buffer at a single host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send buffer problems on machines with more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 smtClean="0"/>
              <a:t>How to set buffer size cooperatively?</a:t>
            </a:r>
          </a:p>
          <a:p>
            <a:r>
              <a:rPr lang="en-US" dirty="0"/>
              <a:t>A</a:t>
            </a:r>
            <a:r>
              <a:rPr lang="en-US" dirty="0" smtClean="0"/>
              <a:t>uto</a:t>
            </a:r>
            <a:r>
              <a:rPr lang="en-US" dirty="0"/>
              <a:t>-</a:t>
            </a:r>
            <a:r>
              <a:rPr lang="en-US" dirty="0" smtClean="0"/>
              <a:t>tuning </a:t>
            </a:r>
            <a:r>
              <a:rPr lang="en-US" dirty="0"/>
              <a:t>send buffer and </a:t>
            </a:r>
            <a:r>
              <a:rPr lang="en-US" dirty="0" err="1"/>
              <a:t>recv</a:t>
            </a:r>
            <a:r>
              <a:rPr lang="en-US" dirty="0"/>
              <a:t> </a:t>
            </a:r>
            <a:r>
              <a:rPr lang="en-US" dirty="0" smtClean="0"/>
              <a:t>window</a:t>
            </a:r>
            <a:endParaRPr lang="en-US" dirty="0"/>
          </a:p>
          <a:p>
            <a:pPr lvl="1"/>
            <a:r>
              <a:rPr lang="en-US" dirty="0"/>
              <a:t>Dynamically </a:t>
            </a:r>
            <a:r>
              <a:rPr lang="en-US" dirty="0" smtClean="0"/>
              <a:t>allocate buffer </a:t>
            </a:r>
            <a:r>
              <a:rPr lang="en-US" dirty="0"/>
              <a:t>across applications</a:t>
            </a:r>
          </a:p>
          <a:p>
            <a:pPr lvl="1"/>
            <a:r>
              <a:rPr lang="en-US" dirty="0"/>
              <a:t>Based on congestion window of each app</a:t>
            </a:r>
          </a:p>
          <a:p>
            <a:pPr lvl="1"/>
            <a:r>
              <a:rPr lang="en-US" dirty="0"/>
              <a:t>Tune send buffer and </a:t>
            </a:r>
            <a:r>
              <a:rPr lang="en-US" dirty="0" err="1"/>
              <a:t>recv</a:t>
            </a:r>
            <a:r>
              <a:rPr lang="en-US" dirty="0"/>
              <a:t> window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6019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54864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51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737" y="4038600"/>
            <a:ext cx="9144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 smtClean="0"/>
              <a:t>Classifying Socket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991600" cy="4525963"/>
          </a:xfrm>
        </p:spPr>
        <p:txBody>
          <a:bodyPr/>
          <a:lstStyle/>
          <a:p>
            <a:pPr lvl="1"/>
            <a:r>
              <a:rPr lang="en-US" dirty="0" smtClean="0"/>
              <a:t>Bottlenecked by CPU, disk, etc.</a:t>
            </a:r>
          </a:p>
          <a:p>
            <a:pPr lvl="1"/>
            <a:r>
              <a:rPr lang="en-US" dirty="0" smtClean="0"/>
              <a:t>Slow due to app design (small writes)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Send buffer not large enough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retransmission </a:t>
            </a:r>
          </a:p>
          <a:p>
            <a:pPr lvl="1"/>
            <a:r>
              <a:rPr lang="en-US" dirty="0" smtClean="0"/>
              <a:t>Timeout</a:t>
            </a:r>
          </a:p>
          <a:p>
            <a:pPr marL="1828800" lvl="4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 reading fast enough (CPU, disk, etc.)</a:t>
            </a:r>
          </a:p>
          <a:p>
            <a:pPr lvl="1"/>
            <a:r>
              <a:rPr lang="en-US" dirty="0" smtClean="0"/>
              <a:t>Not </a:t>
            </a:r>
            <a:r>
              <a:rPr lang="en-US" dirty="0" err="1" smtClean="0"/>
              <a:t>ACKing</a:t>
            </a:r>
            <a:r>
              <a:rPr lang="en-US" dirty="0" smtClean="0"/>
              <a:t> fast enough (Delayed 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9718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838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838200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55626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43434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8382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4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Packet Loss in a Day in the Datacenter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dirty="0" smtClean="0"/>
              <a:t>Packet loss burst every hour</a:t>
            </a:r>
          </a:p>
          <a:p>
            <a:r>
              <a:rPr lang="en-US" dirty="0" smtClean="0"/>
              <a:t>2-4 am is the backup time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7026"/>
            <a:ext cx="7391400" cy="45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0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Challenges of Datacenter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7"/>
            <a:ext cx="8915400" cy="4525963"/>
          </a:xfrm>
        </p:spPr>
        <p:txBody>
          <a:bodyPr/>
          <a:lstStyle/>
          <a:p>
            <a:r>
              <a:rPr lang="en-US" dirty="0" smtClean="0"/>
              <a:t>Multi-tier applications	</a:t>
            </a:r>
          </a:p>
          <a:p>
            <a:pPr lvl="1"/>
            <a:r>
              <a:rPr lang="en-US" dirty="0" smtClean="0"/>
              <a:t>Tens of hundreds of application components</a:t>
            </a:r>
          </a:p>
          <a:p>
            <a:pPr lvl="1"/>
            <a:r>
              <a:rPr lang="en-US" dirty="0" smtClean="0"/>
              <a:t>Tens of thousands of servers</a:t>
            </a:r>
          </a:p>
          <a:p>
            <a:r>
              <a:rPr lang="en-US" dirty="0" smtClean="0"/>
              <a:t>Evolving applications</a:t>
            </a:r>
          </a:p>
          <a:p>
            <a:pPr lvl="1"/>
            <a:r>
              <a:rPr lang="en-US" dirty="0" smtClean="0"/>
              <a:t>Add new features, fix bugs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Change components while app is still in operation</a:t>
            </a:r>
          </a:p>
          <a:p>
            <a:r>
              <a:rPr lang="en-US" dirty="0" smtClean="0">
                <a:sym typeface="Wingdings" pitchFamily="2" charset="2"/>
              </a:rPr>
              <a:t>Human factors</a:t>
            </a:r>
          </a:p>
          <a:p>
            <a:pPr lvl="1"/>
            <a:r>
              <a:rPr lang="en-US" dirty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evelopers may not understand network well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Nagle’s algorithm, delayed ACK,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1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Types of Packet </a:t>
            </a:r>
            <a:r>
              <a:rPr lang="en-US" sz="4000" dirty="0"/>
              <a:t>L</a:t>
            </a:r>
            <a:r>
              <a:rPr lang="en-US" sz="4000" dirty="0" smtClean="0"/>
              <a:t>oss vs. Throughput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3810000"/>
            <a:ext cx="1752600" cy="1524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2514600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Small traffic, not enough packets to trigger </a:t>
            </a:r>
            <a:r>
              <a:rPr lang="en-US" sz="2400" dirty="0" err="1" smtClean="0">
                <a:solidFill>
                  <a:srgbClr val="FF0000"/>
                </a:solidFill>
              </a:rPr>
              <a:t>FastRetrans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53200" y="2819400"/>
            <a:ext cx="1371600" cy="990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45006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Mostly </a:t>
            </a:r>
            <a:r>
              <a:rPr lang="en-US" sz="2400" dirty="0" err="1" smtClean="0">
                <a:solidFill>
                  <a:srgbClr val="FF0000"/>
                </a:solidFill>
              </a:rPr>
              <a:t>FastRetrans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1800" y="4419600"/>
            <a:ext cx="762000" cy="5979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1200" y="4953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still timeouts?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371600" y="1600201"/>
            <a:ext cx="8001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point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for each connection at each interval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15000" y="2819400"/>
            <a:ext cx="762000" cy="5979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8200" y="2438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peak at 1M/sec?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" y="1752600"/>
            <a:ext cx="0" cy="403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914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</a:t>
            </a:r>
            <a:r>
              <a:rPr lang="en-US" sz="2400" dirty="0" err="1" smtClean="0"/>
              <a:t>FastRetrans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7222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Timeouts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990600"/>
            <a:ext cx="82296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Operators should reduce </a:t>
            </a:r>
            <a:r>
              <a:rPr lang="en-US" sz="2800" dirty="0"/>
              <a:t>the number and effect of packet loss (especially timeouts) for </a:t>
            </a:r>
            <a:r>
              <a:rPr lang="en-US" sz="2800" dirty="0" smtClean="0"/>
              <a:t>small </a:t>
            </a:r>
            <a:r>
              <a:rPr lang="en-US" sz="2800" dirty="0"/>
              <a:t>flows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20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13" grpId="1" animBg="1"/>
      <p:bldP spid="14" grpId="1"/>
      <p:bldP spid="16" grpId="0" animBg="1"/>
      <p:bldP spid="16" grpId="1" animBg="1"/>
      <p:bldP spid="17" grpId="0"/>
      <p:bldP spid="17" grpId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 smtClean="0"/>
              <a:t>Recall: SNAP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6858000" cy="4876800"/>
          </a:xfrm>
        </p:spPr>
        <p:txBody>
          <a:bodyPr/>
          <a:lstStyle/>
          <a:p>
            <a:r>
              <a:rPr lang="en-US" dirty="0" smtClean="0"/>
              <a:t>SNAP diagnosis steps:</a:t>
            </a:r>
          </a:p>
          <a:p>
            <a:pPr lvl="1"/>
            <a:r>
              <a:rPr lang="en-US" dirty="0" smtClean="0"/>
              <a:t>Correlate connection performance to pinpoint applications with problems</a:t>
            </a:r>
          </a:p>
          <a:p>
            <a:pPr lvl="1"/>
            <a:r>
              <a:rPr lang="en-US" dirty="0" smtClean="0"/>
              <a:t>Expose socket and TCP stats </a:t>
            </a:r>
          </a:p>
          <a:p>
            <a:pPr lvl="1"/>
            <a:r>
              <a:rPr lang="en-US" dirty="0" smtClean="0"/>
              <a:t>Find out root cause with operators and developers</a:t>
            </a:r>
          </a:p>
          <a:p>
            <a:pPr lvl="1"/>
            <a:r>
              <a:rPr lang="en-US" dirty="0" smtClean="0"/>
              <a:t>Propose potential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9718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838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838200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55626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43434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8382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8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Spread Writes over Multiple Connections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525963"/>
          </a:xfrm>
        </p:spPr>
        <p:txBody>
          <a:bodyPr/>
          <a:lstStyle/>
          <a:p>
            <a:r>
              <a:rPr lang="en-US" dirty="0" smtClean="0"/>
              <a:t>SNAP diagnosis:</a:t>
            </a:r>
          </a:p>
          <a:p>
            <a:pPr lvl="1"/>
            <a:r>
              <a:rPr lang="en-US" dirty="0" smtClean="0"/>
              <a:t>More timeouts than fast retransmission</a:t>
            </a:r>
          </a:p>
          <a:p>
            <a:pPr lvl="1"/>
            <a:r>
              <a:rPr lang="en-US" dirty="0" smtClean="0"/>
              <a:t>Small packet sending rate</a:t>
            </a:r>
          </a:p>
          <a:p>
            <a:r>
              <a:rPr lang="en-US" dirty="0"/>
              <a:t>Root cause:</a:t>
            </a:r>
          </a:p>
          <a:p>
            <a:pPr lvl="1"/>
            <a:r>
              <a:rPr lang="en-US" dirty="0"/>
              <a:t>Two connections to avoid head-of-line blocking</a:t>
            </a:r>
          </a:p>
          <a:p>
            <a:pPr lvl="1"/>
            <a:r>
              <a:rPr lang="en-US" dirty="0"/>
              <a:t>Low-rate small requests gets more timeouts</a:t>
            </a:r>
          </a:p>
          <a:p>
            <a:pPr lvl="1"/>
            <a:endParaRPr lang="en-US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621" y="6324600"/>
            <a:ext cx="2133600" cy="365125"/>
          </a:xfrm>
        </p:spPr>
        <p:txBody>
          <a:bodyPr/>
          <a:lstStyle/>
          <a:p>
            <a:fld id="{7876E0CC-6134-4D81-B876-3E8DBC324A9F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40021" y="4876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40021" y="5638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Wave 17"/>
          <p:cNvSpPr/>
          <p:nvPr/>
        </p:nvSpPr>
        <p:spPr>
          <a:xfrm>
            <a:off x="304800" y="5029200"/>
            <a:ext cx="685800" cy="53340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</a:t>
            </a:r>
            <a:endParaRPr lang="en-US" dirty="0"/>
          </a:p>
        </p:txBody>
      </p:sp>
      <p:sp>
        <p:nvSpPr>
          <p:cNvPr id="19" name="Wave 18"/>
          <p:cNvSpPr/>
          <p:nvPr/>
        </p:nvSpPr>
        <p:spPr>
          <a:xfrm>
            <a:off x="592221" y="5029200"/>
            <a:ext cx="685800" cy="53340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</a:t>
            </a:r>
            <a:endParaRPr lang="en-US" dirty="0"/>
          </a:p>
        </p:txBody>
      </p:sp>
      <p:sp>
        <p:nvSpPr>
          <p:cNvPr id="20" name="Wave 19"/>
          <p:cNvSpPr/>
          <p:nvPr/>
        </p:nvSpPr>
        <p:spPr>
          <a:xfrm>
            <a:off x="1049421" y="5029200"/>
            <a:ext cx="685800" cy="53340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</a:t>
            </a:r>
            <a:endParaRPr lang="en-US" dirty="0"/>
          </a:p>
        </p:txBody>
      </p:sp>
      <p:sp>
        <p:nvSpPr>
          <p:cNvPr id="21" name="Wave 20"/>
          <p:cNvSpPr/>
          <p:nvPr/>
        </p:nvSpPr>
        <p:spPr>
          <a:xfrm>
            <a:off x="7145421" y="5334000"/>
            <a:ext cx="1066800" cy="60960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2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3.33333E-6 C -0.01562 -0.03056 -0.03368 -0.06088 0.07066 -0.07223 C 0.175 -0.08334 0.53594 -0.06852 0.629 -0.0678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834 0.01296 0.01684 0.02615 0.1316 0.0324 C 0.24618 0.03865 0.46667 0.03819 0.68733 0.0377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58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323 0.00139 -0.48646 0.00278 -0.60226 0.0037 C -0.71806 0.00463 -0.70625 0.00509 -0.69445 0.00579 " pathEditMode="relative" ptsTypes="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0365 0.01481 0.00729 0.02986 0.13003 0.03704 C 0.25278 0.04421 0.49479 0.04352 0.7368 0.04282 " pathEditMode="relative" ptsTypes="a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Spread Writes over Multiple Connections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525963"/>
          </a:xfrm>
        </p:spPr>
        <p:txBody>
          <a:bodyPr/>
          <a:lstStyle/>
          <a:p>
            <a:r>
              <a:rPr lang="en-US" dirty="0" smtClean="0"/>
              <a:t>SNAP diagnosis:</a:t>
            </a:r>
          </a:p>
          <a:p>
            <a:pPr lvl="1"/>
            <a:r>
              <a:rPr lang="en-US" dirty="0" smtClean="0"/>
              <a:t>More timeouts than fast retransmission</a:t>
            </a:r>
          </a:p>
          <a:p>
            <a:pPr lvl="1"/>
            <a:r>
              <a:rPr lang="en-US" dirty="0" smtClean="0"/>
              <a:t>Small packet sending rate</a:t>
            </a:r>
          </a:p>
          <a:p>
            <a:r>
              <a:rPr lang="en-US" dirty="0"/>
              <a:t>Root cause:</a:t>
            </a:r>
          </a:p>
          <a:p>
            <a:pPr lvl="1"/>
            <a:r>
              <a:rPr lang="en-US" dirty="0"/>
              <a:t>Two connections to avoid head-of-line blocking</a:t>
            </a:r>
          </a:p>
          <a:p>
            <a:pPr lvl="1"/>
            <a:r>
              <a:rPr lang="en-US" dirty="0"/>
              <a:t>Low-rate small requests gets more timeouts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Use one connection; </a:t>
            </a:r>
            <a:r>
              <a:rPr lang="en-US" dirty="0"/>
              <a:t>A</a:t>
            </a:r>
            <a:r>
              <a:rPr lang="en-US" dirty="0" smtClean="0"/>
              <a:t>ssign ID to each request</a:t>
            </a:r>
          </a:p>
          <a:p>
            <a:pPr lvl="1"/>
            <a:r>
              <a:rPr lang="en-US" dirty="0" smtClean="0"/>
              <a:t>Combine data to reduce timeouts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2600" y="59436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Wave 12"/>
          <p:cNvSpPr/>
          <p:nvPr/>
        </p:nvSpPr>
        <p:spPr>
          <a:xfrm>
            <a:off x="17378" y="6096000"/>
            <a:ext cx="820821" cy="53340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4" name="Wave 13"/>
          <p:cNvSpPr/>
          <p:nvPr/>
        </p:nvSpPr>
        <p:spPr>
          <a:xfrm>
            <a:off x="304800" y="6096000"/>
            <a:ext cx="838200" cy="53340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5" name="Wave 14"/>
          <p:cNvSpPr/>
          <p:nvPr/>
        </p:nvSpPr>
        <p:spPr>
          <a:xfrm>
            <a:off x="762000" y="6096000"/>
            <a:ext cx="762000" cy="53340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Req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6" name="Wave 15"/>
          <p:cNvSpPr/>
          <p:nvPr/>
        </p:nvSpPr>
        <p:spPr>
          <a:xfrm>
            <a:off x="6324600" y="5638800"/>
            <a:ext cx="1371600" cy="60960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9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4167 -0.02593 -0.08299 -0.05162 0.04792 -0.06204 C 0.17882 -0.07223 0.48212 -0.06736 0.78542 -0.0620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22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3.33333E-6 C -0.02466 -0.03426 -0.05209 -0.06829 0.06336 -0.08148 C 0.17882 -0.09445 0.43715 -0.08681 0.69566 -0.0791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2.77778E-7 -0.00393 -0.31667 0.02222 -0.63316 0.04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Congestion Window Allows Sudden </a:t>
            </a:r>
            <a:r>
              <a:rPr lang="en-US" sz="4000" dirty="0"/>
              <a:t>B</a:t>
            </a:r>
            <a:r>
              <a:rPr lang="en-US" sz="4000" dirty="0" smtClean="0"/>
              <a:t>ursts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2971800"/>
          </a:xfrm>
        </p:spPr>
        <p:txBody>
          <a:bodyPr/>
          <a:lstStyle/>
          <a:p>
            <a:r>
              <a:rPr lang="en-US" dirty="0" smtClean="0"/>
              <a:t>SNAP diagnosis:</a:t>
            </a:r>
          </a:p>
          <a:p>
            <a:pPr lvl="1"/>
            <a:r>
              <a:rPr lang="en-US" dirty="0" smtClean="0"/>
              <a:t>Significant packet loss</a:t>
            </a:r>
          </a:p>
          <a:p>
            <a:pPr lvl="1"/>
            <a:r>
              <a:rPr lang="en-US" dirty="0" smtClean="0"/>
              <a:t>Congestion window is too large after an idle period</a:t>
            </a:r>
          </a:p>
          <a:p>
            <a:r>
              <a:rPr lang="en-US" dirty="0" smtClean="0"/>
              <a:t>Root cause:</a:t>
            </a:r>
          </a:p>
          <a:p>
            <a:pPr lvl="1"/>
            <a:r>
              <a:rPr lang="en-US" dirty="0" smtClean="0"/>
              <a:t>Slow start restart is disabled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8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Slow Start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/>
          <a:lstStyle/>
          <a:p>
            <a:r>
              <a:rPr lang="en-US" dirty="0" smtClean="0"/>
              <a:t>Slow start restart</a:t>
            </a:r>
          </a:p>
          <a:p>
            <a:pPr lvl="1"/>
            <a:r>
              <a:rPr lang="en-US" dirty="0" smtClean="0"/>
              <a:t>Reduce congestion window size if the connection is idle to prevent sudden burst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6E0CC-6134-4D81-B876-3E8DBC324A9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914400" y="3200400"/>
            <a:ext cx="80772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1968 h 1968"/>
              <a:gd name="T4" fmla="*/ 4416 w 4416"/>
              <a:gd name="T5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123113" y="609600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41313" y="2667000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1828800" y="3733800"/>
            <a:ext cx="2667000" cy="1524000"/>
          </a:xfrm>
          <a:custGeom>
            <a:avLst/>
            <a:gdLst>
              <a:gd name="T0" fmla="*/ 0 w 1680"/>
              <a:gd name="T1" fmla="*/ 336 h 960"/>
              <a:gd name="T2" fmla="*/ 0 w 1680"/>
              <a:gd name="T3" fmla="*/ 816 h 960"/>
              <a:gd name="T4" fmla="*/ 384 w 1680"/>
              <a:gd name="T5" fmla="*/ 528 h 960"/>
              <a:gd name="T6" fmla="*/ 384 w 1680"/>
              <a:gd name="T7" fmla="*/ 960 h 960"/>
              <a:gd name="T8" fmla="*/ 1680 w 1680"/>
              <a:gd name="T9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7391400" y="4338638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624 h 624"/>
              <a:gd name="T4" fmla="*/ 720 w 1008"/>
              <a:gd name="T5" fmla="*/ 48 h 624"/>
              <a:gd name="T6" fmla="*/ 720 w 1008"/>
              <a:gd name="T7" fmla="*/ 576 h 624"/>
              <a:gd name="T8" fmla="*/ 1008 w 1008"/>
              <a:gd name="T9" fmla="*/ 336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>
            <a:off x="5791200" y="5029200"/>
            <a:ext cx="914400" cy="990600"/>
          </a:xfrm>
          <a:custGeom>
            <a:avLst/>
            <a:gdLst>
              <a:gd name="T0" fmla="*/ 1152 w 1152"/>
              <a:gd name="T1" fmla="*/ 0 h 864"/>
              <a:gd name="T2" fmla="*/ 1056 w 1152"/>
              <a:gd name="T3" fmla="*/ 336 h 864"/>
              <a:gd name="T4" fmla="*/ 816 w 1152"/>
              <a:gd name="T5" fmla="*/ 624 h 864"/>
              <a:gd name="T6" fmla="*/ 384 w 1152"/>
              <a:gd name="T7" fmla="*/ 816 h 864"/>
              <a:gd name="T8" fmla="*/ 0 w 1152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6705600" y="434340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029200" y="3733800"/>
            <a:ext cx="0" cy="2286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914400" y="5029200"/>
            <a:ext cx="914400" cy="990600"/>
          </a:xfrm>
          <a:custGeom>
            <a:avLst/>
            <a:gdLst>
              <a:gd name="T0" fmla="*/ 1152 w 1152"/>
              <a:gd name="T1" fmla="*/ 0 h 864"/>
              <a:gd name="T2" fmla="*/ 1056 w 1152"/>
              <a:gd name="T3" fmla="*/ 336 h 864"/>
              <a:gd name="T4" fmla="*/ 816 w 1152"/>
              <a:gd name="T5" fmla="*/ 624 h 864"/>
              <a:gd name="T6" fmla="*/ 384 w 1152"/>
              <a:gd name="T7" fmla="*/ 816 h 864"/>
              <a:gd name="T8" fmla="*/ 0 w 1152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4038600"/>
            <a:ext cx="3048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>
            <a:stCxn id="10" idx="4"/>
          </p:cNvCxnSpPr>
          <p:nvPr/>
        </p:nvCxnSpPr>
        <p:spPr>
          <a:xfrm>
            <a:off x="4495800" y="3733800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800600" y="2667000"/>
            <a:ext cx="213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Drops after an idle time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29200" y="3352800"/>
            <a:ext cx="3048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8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Slow Start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dirty="0" smtClean="0"/>
              <a:t>However, developers disabled it because:</a:t>
            </a:r>
          </a:p>
          <a:p>
            <a:pPr lvl="1"/>
            <a:r>
              <a:rPr lang="en-US" dirty="0" smtClean="0"/>
              <a:t>Intentionally increase congestion window</a:t>
            </a:r>
          </a:p>
          <a:p>
            <a:pPr marL="457200" lvl="1" indent="0">
              <a:buNone/>
            </a:pPr>
            <a:r>
              <a:rPr lang="en-US" dirty="0" smtClean="0"/>
              <a:t>    over a persistent connection</a:t>
            </a:r>
          </a:p>
          <a:p>
            <a:pPr marL="457200" lvl="1" indent="0">
              <a:buNone/>
            </a:pPr>
            <a:r>
              <a:rPr lang="en-US" dirty="0" smtClean="0"/>
              <a:t>    to reduce delay</a:t>
            </a:r>
          </a:p>
          <a:p>
            <a:pPr lvl="1"/>
            <a:r>
              <a:rPr lang="en-US" dirty="0" smtClean="0"/>
              <a:t>E.g., if congestion window is large, it just takes 1 RTT to send 64 KB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Potential solution:</a:t>
            </a:r>
          </a:p>
          <a:p>
            <a:pPr lvl="1"/>
            <a:r>
              <a:rPr lang="en-US" dirty="0" smtClean="0"/>
              <a:t>New congestion control for delay sensitive traffic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3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42" y="5410200"/>
            <a:ext cx="9144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9525"/>
            <a:ext cx="8991600" cy="1143000"/>
          </a:xfrm>
        </p:spPr>
        <p:txBody>
          <a:bodyPr/>
          <a:lstStyle/>
          <a:p>
            <a:r>
              <a:rPr lang="en-US" dirty="0" smtClean="0"/>
              <a:t>Classifying Socket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991600" cy="4525963"/>
          </a:xfrm>
        </p:spPr>
        <p:txBody>
          <a:bodyPr/>
          <a:lstStyle/>
          <a:p>
            <a:pPr lvl="1"/>
            <a:r>
              <a:rPr lang="en-US" dirty="0" smtClean="0"/>
              <a:t>Bottlenecked by CPU, disk, etc.</a:t>
            </a:r>
          </a:p>
          <a:p>
            <a:pPr lvl="1"/>
            <a:r>
              <a:rPr lang="en-US" dirty="0" smtClean="0"/>
              <a:t>Slow due to app design (small writes)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Send buffer not large enough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retransmission </a:t>
            </a:r>
          </a:p>
          <a:p>
            <a:pPr lvl="1"/>
            <a:r>
              <a:rPr lang="en-US" dirty="0" smtClean="0"/>
              <a:t>Timeout</a:t>
            </a:r>
          </a:p>
          <a:p>
            <a:pPr marL="1828800" lvl="4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 reading fast enough (CPU, disk, etc.)</a:t>
            </a:r>
          </a:p>
          <a:p>
            <a:pPr lvl="1"/>
            <a:r>
              <a:rPr lang="en-US" dirty="0" smtClean="0"/>
              <a:t>Not </a:t>
            </a:r>
            <a:r>
              <a:rPr lang="en-US" dirty="0" err="1" smtClean="0"/>
              <a:t>ACKing</a:t>
            </a:r>
            <a:r>
              <a:rPr lang="en-US" dirty="0" smtClean="0"/>
              <a:t> fast enough (Delayed 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13716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Sender App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2971800"/>
            <a:ext cx="15240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Send Buffer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8382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838200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" y="55626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Receiver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4343400"/>
            <a:ext cx="1524000" cy="6756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838200" y="3886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5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Timeout and Delayed ACK</a:t>
            </a:r>
            <a:endParaRPr lang="en-US" dirty="0"/>
          </a:p>
        </p:txBody>
      </p:sp>
      <p:pic>
        <p:nvPicPr>
          <p:cNvPr id="4" name="Content Placeholder 3" descr="screen-capture-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4952" b="-24952"/>
          <a:stretch>
            <a:fillRect/>
          </a:stretch>
        </p:blipFill>
        <p:spPr>
          <a:xfrm>
            <a:off x="533400" y="3017837"/>
            <a:ext cx="8229600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0668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lang="en-US" sz="3200" dirty="0" smtClean="0">
                <a:solidFill>
                  <a:schemeClr val="hlink"/>
                </a:solidFill>
              </a:rPr>
              <a:t>SNAP diagnosis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Congestion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window drops to one after a timeout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–"/>
              <a:tabLst/>
              <a:defRPr/>
            </a:pPr>
            <a:r>
              <a:rPr lang="en-US" sz="2800" baseline="0" dirty="0" smtClean="0">
                <a:ea typeface="ヒラギノ角ゴ Pro W3" pitchFamily="-65" charset="-128"/>
              </a:rPr>
              <a:t>Followed by</a:t>
            </a:r>
            <a:r>
              <a:rPr lang="en-US" sz="2800" dirty="0" smtClean="0">
                <a:ea typeface="ヒラギノ角ゴ Pro W3" pitchFamily="-65" charset="-128"/>
              </a:rPr>
              <a:t> a delayed ACK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Solution: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/>
            </a:pPr>
            <a:r>
              <a:rPr lang="en-US" sz="2800" dirty="0" smtClean="0">
                <a:solidFill>
                  <a:prstClr val="black"/>
                </a:solidFill>
                <a:ea typeface="ヒラギノ角ゴ Pro W3" pitchFamily="-65" charset="-128"/>
              </a:rPr>
              <a:t>Congestion window drops to two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–"/>
              <a:tabLst/>
              <a:defRPr/>
            </a:pPr>
            <a:endParaRPr lang="en-US" sz="2800" dirty="0" smtClean="0">
              <a:ea typeface="ヒラギノ角ゴ Pro W3" pitchFamily="-65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</a:pPr>
            <a:endParaRPr lang="en-US" sz="2800" dirty="0" smtClean="0">
              <a:ea typeface="ヒラギノ角ゴ Pro W3" pitchFamily="-65" charset="-128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2438400" y="3210128"/>
            <a:ext cx="990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2438400" y="5939192"/>
            <a:ext cx="990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6172200" y="3962400"/>
            <a:ext cx="13967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200ms ACK Delay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429000" y="3302540"/>
            <a:ext cx="2667000" cy="2772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3429000" y="5954594"/>
            <a:ext cx="2667000" cy="2772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3429000" y="5455951"/>
            <a:ext cx="2667000" cy="27723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>
            <a:off x="6096000" y="3672191"/>
            <a:ext cx="990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>
            <a:off x="6096000" y="6324245"/>
            <a:ext cx="990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2438400" y="2667000"/>
            <a:ext cx="0" cy="388133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429000" y="2667000"/>
            <a:ext cx="0" cy="388133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6096000" y="2667000"/>
            <a:ext cx="0" cy="388133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7086600" y="2667000"/>
            <a:ext cx="0" cy="388133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52400" y="2743200"/>
            <a:ext cx="21336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W1: write() less than MSS</a:t>
            </a: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152400" y="3505200"/>
            <a:ext cx="21336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W2: write() less than MSS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Nagle and Delayed ACK</a:t>
            </a:r>
            <a:endParaRPr lang="en-US" dirty="0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9800" y="2133600"/>
            <a:ext cx="1676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TCP/IP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04800" y="2133600"/>
            <a:ext cx="22860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App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762000" y="3117715"/>
            <a:ext cx="16764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762000" y="3886200"/>
            <a:ext cx="16764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6172200" y="3672193"/>
            <a:ext cx="0" cy="172985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40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810000" y="213360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Arial" charset="0"/>
              </a:rPr>
              <a:t>Network</a:t>
            </a: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3773488" y="3048000"/>
            <a:ext cx="2017712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TCP segment with W1</a:t>
            </a: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3773488" y="5769768"/>
            <a:ext cx="2017712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TCP segment with W2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 flipH="1">
            <a:off x="3581400" y="5235506"/>
            <a:ext cx="201771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ACK for W1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 flipH="1">
            <a:off x="5791200" y="2133600"/>
            <a:ext cx="16764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TCP/IP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 flipH="1">
            <a:off x="6781800" y="2143138"/>
            <a:ext cx="19050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App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7086600" y="3429000"/>
            <a:ext cx="19050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read() W1</a:t>
            </a: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7086600" y="6076248"/>
            <a:ext cx="19812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read() W2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685800"/>
          </a:xfrm>
        </p:spPr>
        <p:txBody>
          <a:bodyPr/>
          <a:lstStyle/>
          <a:p>
            <a:r>
              <a:rPr lang="en-US" dirty="0" smtClean="0"/>
              <a:t>SNAP diagnosis</a:t>
            </a:r>
          </a:p>
          <a:p>
            <a:pPr lvl="1"/>
            <a:r>
              <a:rPr lang="en-US" dirty="0" smtClean="0"/>
              <a:t>Delayed ACK and small writes</a:t>
            </a:r>
          </a:p>
          <a:p>
            <a:pPr lvl="1"/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553200" y="6813550"/>
            <a:ext cx="2133600" cy="365125"/>
          </a:xfrm>
        </p:spPr>
        <p:txBody>
          <a:bodyPr/>
          <a:lstStyle/>
          <a:p>
            <a:fld id="{7876E0CC-6134-4D81-B876-3E8DBC324A9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35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Where are the Performance Problems?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525963"/>
          </a:xfrm>
        </p:spPr>
        <p:txBody>
          <a:bodyPr/>
          <a:lstStyle/>
          <a:p>
            <a:r>
              <a:rPr lang="en-US" dirty="0" smtClean="0"/>
              <a:t>Network or application?</a:t>
            </a:r>
          </a:p>
          <a:p>
            <a:pPr lvl="1"/>
            <a:r>
              <a:rPr lang="en-US" dirty="0" smtClean="0"/>
              <a:t>App team: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Why low throughput, high delay?</a:t>
            </a:r>
          </a:p>
          <a:p>
            <a:pPr lvl="1"/>
            <a:r>
              <a:rPr lang="en-US" dirty="0" smtClean="0"/>
              <a:t>Net team: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No equipment failure or congestion</a:t>
            </a:r>
          </a:p>
          <a:p>
            <a:r>
              <a:rPr lang="en-US" dirty="0" smtClean="0"/>
              <a:t>Network </a:t>
            </a:r>
            <a:r>
              <a:rPr lang="en-US" i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application! </a:t>
            </a:r>
            <a:r>
              <a:rPr lang="en-US" dirty="0"/>
              <a:t> </a:t>
            </a:r>
            <a:r>
              <a:rPr lang="en-US" dirty="0" smtClean="0"/>
              <a:t>-- their interactions</a:t>
            </a:r>
          </a:p>
          <a:p>
            <a:pPr lvl="1"/>
            <a:r>
              <a:rPr lang="en-US" dirty="0" smtClean="0"/>
              <a:t>Network stack is not configured correctly</a:t>
            </a:r>
          </a:p>
          <a:p>
            <a:pPr lvl="1"/>
            <a:r>
              <a:rPr lang="en-US" dirty="0" smtClean="0"/>
              <a:t>Small application writes delayed by TCP</a:t>
            </a:r>
          </a:p>
          <a:p>
            <a:pPr lvl="1"/>
            <a:r>
              <a:rPr lang="en-US" dirty="0" smtClean="0"/>
              <a:t>TCP </a:t>
            </a:r>
            <a:r>
              <a:rPr lang="en-US" dirty="0" err="1" smtClean="0"/>
              <a:t>incast</a:t>
            </a:r>
            <a:r>
              <a:rPr lang="en-US" dirty="0" smtClean="0"/>
              <a:t>: synchronized writes cause packet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82624"/>
            <a:ext cx="1600200" cy="140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286000"/>
            <a:ext cx="1447800" cy="140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876800"/>
            <a:ext cx="7772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diagnosis tool to understand </a:t>
            </a:r>
          </a:p>
          <a:p>
            <a:pPr algn="ctr"/>
            <a:r>
              <a:rPr lang="en-US" sz="3200" i="1" dirty="0" smtClean="0"/>
              <a:t>network-application interactions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48400" y="3374886"/>
            <a:ext cx="2590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676400" y="3374886"/>
            <a:ext cx="2590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Socket send buffer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 smtClean="0"/>
              <a:t>Send Buffer and Delayed ACK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1828800"/>
            <a:ext cx="2590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Application buffer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Application</a:t>
            </a:r>
            <a:endParaRPr lang="en-US" sz="2000" dirty="0"/>
          </a:p>
        </p:txBody>
      </p:sp>
      <p:sp>
        <p:nvSpPr>
          <p:cNvPr id="6" name="Wave 5"/>
          <p:cNvSpPr/>
          <p:nvPr/>
        </p:nvSpPr>
        <p:spPr>
          <a:xfrm>
            <a:off x="1981200" y="2209800"/>
            <a:ext cx="685800" cy="53340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80251" y="3020943"/>
            <a:ext cx="116429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91768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1. Send complete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67968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Network</a:t>
            </a:r>
          </a:p>
          <a:p>
            <a:r>
              <a:rPr lang="en-US" sz="2000" dirty="0" smtClean="0"/>
              <a:t>Stack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419600" y="3984486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3984486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2. ACK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6400" y="200328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With Send Buffer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24600" y="5619690"/>
            <a:ext cx="2590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Receiver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42" name="Rounded Rectangle 41"/>
          <p:cNvSpPr/>
          <p:nvPr/>
        </p:nvSpPr>
        <p:spPr>
          <a:xfrm>
            <a:off x="1752600" y="4629090"/>
            <a:ext cx="2590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Application buffer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47814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Application</a:t>
            </a:r>
            <a:endParaRPr lang="en-US" sz="2000" dirty="0"/>
          </a:p>
        </p:txBody>
      </p:sp>
      <p:sp>
        <p:nvSpPr>
          <p:cNvPr id="44" name="Wave 43"/>
          <p:cNvSpPr/>
          <p:nvPr/>
        </p:nvSpPr>
        <p:spPr>
          <a:xfrm>
            <a:off x="2057400" y="5010090"/>
            <a:ext cx="685800" cy="53340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838200" y="5213171"/>
            <a:ext cx="794" cy="730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14400" y="569166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2. Send complete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592449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Network</a:t>
            </a:r>
          </a:p>
          <a:p>
            <a:r>
              <a:rPr lang="en-US" sz="2000" dirty="0" smtClean="0"/>
              <a:t>Stack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1676400" y="6230878"/>
            <a:ext cx="4343400" cy="17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76600" y="6248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1. ACK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62600" y="480357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Set Send Buffer to zero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-228600" y="4516298"/>
            <a:ext cx="9677400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685800"/>
          </a:xfrm>
        </p:spPr>
        <p:txBody>
          <a:bodyPr/>
          <a:lstStyle/>
          <a:p>
            <a:r>
              <a:rPr lang="en-US" dirty="0" smtClean="0"/>
              <a:t>SNAP diagnosis: </a:t>
            </a:r>
            <a:r>
              <a:rPr lang="en-US" sz="2800" dirty="0" smtClean="0">
                <a:solidFill>
                  <a:schemeClr val="tx1"/>
                </a:solidFill>
              </a:rPr>
              <a:t>Delayed ACK and send buffer = 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94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416 0.2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24213 L 0.52083 0.21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7 C -0.02309 0.04862 -0.04583 0.09676 0.03524 0.11899 C 0.11632 0.14144 0.30174 0.1375 0.48733 0.13357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23" grpId="0"/>
      <p:bldP spid="40" grpId="0" animBg="1"/>
      <p:bldP spid="42" grpId="0" animBg="1"/>
      <p:bldP spid="43" grpId="0"/>
      <p:bldP spid="44" grpId="0" animBg="1"/>
      <p:bldP spid="44" grpId="1" animBg="1"/>
      <p:bldP spid="46" grpId="0"/>
      <p:bldP spid="47" grpId="0"/>
      <p:bldP spid="49" grpId="0"/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915400" cy="1143000"/>
          </a:xfrm>
        </p:spPr>
        <p:txBody>
          <a:bodyPr/>
          <a:lstStyle/>
          <a:p>
            <a:pPr algn="l"/>
            <a:r>
              <a:rPr lang="en-US" dirty="0" smtClean="0"/>
              <a:t>SNAP Validation and Overhead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6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Correlation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8229600" cy="2087563"/>
          </a:xfrm>
        </p:spPr>
        <p:txBody>
          <a:bodyPr/>
          <a:lstStyle/>
          <a:p>
            <a:pPr lvl="1"/>
            <a:r>
              <a:rPr lang="en-US" dirty="0"/>
              <a:t>Inject two </a:t>
            </a:r>
            <a:r>
              <a:rPr lang="en-US" dirty="0" smtClean="0"/>
              <a:t>real problems</a:t>
            </a:r>
            <a:endParaRPr lang="en-US" dirty="0"/>
          </a:p>
          <a:p>
            <a:pPr lvl="1"/>
            <a:r>
              <a:rPr lang="en-US" dirty="0"/>
              <a:t>Mix </a:t>
            </a:r>
            <a:r>
              <a:rPr lang="en-US" dirty="0" smtClean="0"/>
              <a:t>labeled </a:t>
            </a:r>
            <a:r>
              <a:rPr lang="en-US" dirty="0"/>
              <a:t>data with real production data</a:t>
            </a:r>
          </a:p>
          <a:p>
            <a:pPr lvl="1"/>
            <a:r>
              <a:rPr lang="en-US" dirty="0"/>
              <a:t>Correlation over shared machine</a:t>
            </a:r>
          </a:p>
          <a:p>
            <a:pPr lvl="1"/>
            <a:r>
              <a:rPr lang="en-US" dirty="0"/>
              <a:t>Successfully i</a:t>
            </a:r>
            <a:r>
              <a:rPr lang="en-US" dirty="0" smtClean="0"/>
              <a:t>dentified </a:t>
            </a:r>
            <a:r>
              <a:rPr lang="en-US" dirty="0"/>
              <a:t>those </a:t>
            </a:r>
            <a:r>
              <a:rPr lang="en-US" dirty="0" err="1"/>
              <a:t>labled</a:t>
            </a:r>
            <a:r>
              <a:rPr lang="en-US" dirty="0"/>
              <a:t> </a:t>
            </a:r>
            <a:r>
              <a:rPr lang="en-US" dirty="0" smtClean="0"/>
              <a:t>machines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72028"/>
            <a:ext cx="6781799" cy="348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2 (No Border) 6"/>
          <p:cNvSpPr/>
          <p:nvPr/>
        </p:nvSpPr>
        <p:spPr>
          <a:xfrm>
            <a:off x="4876800" y="4267200"/>
            <a:ext cx="2667000" cy="849284"/>
          </a:xfrm>
          <a:prstGeom prst="callout2">
            <a:avLst>
              <a:gd name="adj1" fmla="val 110825"/>
              <a:gd name="adj2" fmla="val 3831"/>
              <a:gd name="adj3" fmla="val 110830"/>
              <a:gd name="adj4" fmla="val 3267"/>
              <a:gd name="adj5" fmla="val 171675"/>
              <a:gd name="adj6" fmla="val -5547"/>
            </a:avLst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hlink"/>
                </a:solidFill>
              </a:rPr>
              <a:t>2.7% of machines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hlink"/>
                </a:solidFill>
              </a:rPr>
              <a:t>have ACC &gt; 0.4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6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volume</a:t>
            </a:r>
          </a:p>
          <a:p>
            <a:pPr lvl="1"/>
            <a:r>
              <a:rPr lang="en-US" dirty="0"/>
              <a:t>Socket logs: 20 Bytes per socket</a:t>
            </a:r>
          </a:p>
          <a:p>
            <a:pPr lvl="1"/>
            <a:r>
              <a:rPr lang="en-US" dirty="0"/>
              <a:t>TCP statistics: 120 Bytes per connection per </a:t>
            </a:r>
            <a:r>
              <a:rPr lang="en-US" dirty="0" smtClean="0"/>
              <a:t>poll</a:t>
            </a:r>
          </a:p>
          <a:p>
            <a:pPr lvl="1"/>
            <a:endParaRPr lang="en-US" dirty="0"/>
          </a:p>
          <a:p>
            <a:r>
              <a:rPr lang="en-US" dirty="0"/>
              <a:t>CPU overhead</a:t>
            </a:r>
          </a:p>
          <a:p>
            <a:pPr lvl="1"/>
            <a:r>
              <a:rPr lang="en-US" dirty="0"/>
              <a:t>Log socket </a:t>
            </a:r>
            <a:r>
              <a:rPr lang="en-US" dirty="0" smtClean="0"/>
              <a:t>calls: event-driven, &lt; 5% </a:t>
            </a:r>
            <a:endParaRPr lang="en-US" dirty="0"/>
          </a:p>
          <a:p>
            <a:pPr lvl="1"/>
            <a:r>
              <a:rPr lang="en-US" dirty="0"/>
              <a:t>Read TCP table</a:t>
            </a:r>
          </a:p>
          <a:p>
            <a:pPr lvl="1"/>
            <a:r>
              <a:rPr lang="en-US" dirty="0"/>
              <a:t>Poll </a:t>
            </a:r>
            <a:r>
              <a:rPr lang="en-US" dirty="0" smtClean="0"/>
              <a:t>TCP statistics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3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Reducing CPU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/>
          <a:lstStyle/>
          <a:p>
            <a:r>
              <a:rPr lang="en-US" dirty="0" smtClean="0"/>
              <a:t>CPU overhead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olling TCP statistics and reading TCP table</a:t>
            </a:r>
          </a:p>
          <a:p>
            <a:pPr lvl="1"/>
            <a:r>
              <a:rPr lang="en-US" dirty="0" smtClean="0"/>
              <a:t>Increase with number of connections and polling freq.</a:t>
            </a:r>
          </a:p>
          <a:p>
            <a:pPr lvl="1"/>
            <a:r>
              <a:rPr lang="en-US" dirty="0" smtClean="0"/>
              <a:t>E.g., 35% for polling 5K connections with 50 </a:t>
            </a:r>
            <a:r>
              <a:rPr lang="en-US" dirty="0" err="1" smtClean="0"/>
              <a:t>ms</a:t>
            </a:r>
            <a:r>
              <a:rPr lang="en-US" dirty="0" smtClean="0"/>
              <a:t> interval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5% for polling 1K connections with 500 </a:t>
            </a:r>
            <a:r>
              <a:rPr lang="en-US" dirty="0" err="1" smtClean="0"/>
              <a:t>ms</a:t>
            </a:r>
            <a:r>
              <a:rPr lang="en-US" dirty="0" smtClean="0"/>
              <a:t> interval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Adaptive </a:t>
            </a:r>
            <a:r>
              <a:rPr lang="en-US" dirty="0"/>
              <a:t>tuning of polling frequency</a:t>
            </a:r>
          </a:p>
          <a:p>
            <a:pPr lvl="1"/>
            <a:r>
              <a:rPr lang="en-US" dirty="0"/>
              <a:t>Reduce polling frequency to stay within a target CPU</a:t>
            </a:r>
          </a:p>
          <a:p>
            <a:pPr lvl="1"/>
            <a:r>
              <a:rPr lang="en-US" dirty="0"/>
              <a:t>Devote more polling to more problematic connections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4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A simple, efficient way to profile data centers</a:t>
            </a:r>
          </a:p>
          <a:p>
            <a:pPr lvl="1"/>
            <a:r>
              <a:rPr lang="en-US" dirty="0" smtClean="0"/>
              <a:t>Passively</a:t>
            </a:r>
            <a:r>
              <a:rPr lang="en-US" dirty="0"/>
              <a:t> </a:t>
            </a:r>
            <a:r>
              <a:rPr lang="en-US" dirty="0" smtClean="0"/>
              <a:t>measure real-time network stack information</a:t>
            </a:r>
          </a:p>
          <a:p>
            <a:pPr lvl="1"/>
            <a:r>
              <a:rPr lang="en-US" dirty="0" smtClean="0"/>
              <a:t>Systematically identify components with problems</a:t>
            </a:r>
          </a:p>
          <a:p>
            <a:pPr lvl="1"/>
            <a:r>
              <a:rPr lang="en-US" dirty="0" smtClean="0"/>
              <a:t>Correlate problems across connections</a:t>
            </a:r>
          </a:p>
          <a:p>
            <a:r>
              <a:rPr lang="en-US" dirty="0" smtClean="0"/>
              <a:t>Deploying SNAP in production data center</a:t>
            </a:r>
          </a:p>
          <a:p>
            <a:pPr lvl="1"/>
            <a:r>
              <a:rPr lang="en-US" dirty="0" smtClean="0"/>
              <a:t>Characterize data center performance problems</a:t>
            </a:r>
          </a:p>
          <a:p>
            <a:pPr lvl="2"/>
            <a:r>
              <a:rPr lang="en-US" dirty="0" smtClean="0"/>
              <a:t>Help operators improve platform and tune network</a:t>
            </a:r>
          </a:p>
          <a:p>
            <a:pPr lvl="1"/>
            <a:r>
              <a:rPr lang="en-US" dirty="0" smtClean="0"/>
              <a:t>Discover app-net interactions</a:t>
            </a:r>
          </a:p>
          <a:p>
            <a:pPr lvl="2"/>
            <a:r>
              <a:rPr lang="en-US" dirty="0" smtClean="0"/>
              <a:t>Help developers to pinpoint app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181600"/>
          </a:xfrm>
        </p:spPr>
        <p:txBody>
          <a:bodyPr/>
          <a:lstStyle/>
          <a:p>
            <a:r>
              <a:rPr lang="en-US" dirty="0" smtClean="0"/>
              <a:t>Does TCP fit for data centers? </a:t>
            </a:r>
          </a:p>
          <a:p>
            <a:pPr lvl="1"/>
            <a:r>
              <a:rPr lang="en-US" dirty="0" smtClean="0"/>
              <a:t>How to optimize TCP for data centers?</a:t>
            </a:r>
          </a:p>
          <a:p>
            <a:pPr lvl="1"/>
            <a:r>
              <a:rPr lang="en-US" dirty="0" smtClean="0"/>
              <a:t>What should new transport protocol be?</a:t>
            </a:r>
          </a:p>
          <a:p>
            <a:r>
              <a:rPr lang="en-US" dirty="0" smtClean="0"/>
              <a:t>How to diagnose data center performance problems?</a:t>
            </a:r>
          </a:p>
          <a:p>
            <a:pPr lvl="1"/>
            <a:r>
              <a:rPr lang="en-US" dirty="0" smtClean="0"/>
              <a:t>What kind of network/application data do we need?</a:t>
            </a:r>
          </a:p>
          <a:p>
            <a:pPr lvl="1"/>
            <a:r>
              <a:rPr lang="en-US" dirty="0" smtClean="0"/>
              <a:t>How to diagnose virtualized environment?</a:t>
            </a:r>
          </a:p>
          <a:p>
            <a:pPr lvl="1"/>
            <a:r>
              <a:rPr lang="en-US" dirty="0" smtClean="0"/>
              <a:t>How to perform active measurement?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652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11-29 at 10.2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" y="2898422"/>
            <a:ext cx="7239000" cy="3883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T-RAT: TCP Rate Analysis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dirty="0" smtClean="0"/>
              <a:t>Goal </a:t>
            </a:r>
          </a:p>
          <a:p>
            <a:pPr lvl="1"/>
            <a:r>
              <a:rPr lang="en-US" dirty="0" smtClean="0"/>
              <a:t>Analyze </a:t>
            </a:r>
            <a:r>
              <a:rPr lang="en-US" dirty="0"/>
              <a:t>TCP packet traces 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rate</a:t>
            </a:r>
            <a:r>
              <a:rPr lang="en-US" dirty="0" smtClean="0"/>
              <a:t>-limiting </a:t>
            </a:r>
            <a:r>
              <a:rPr lang="en-US" dirty="0"/>
              <a:t>factors for different </a:t>
            </a:r>
            <a:r>
              <a:rPr lang="en-US" dirty="0" smtClean="0"/>
              <a:t>connections</a:t>
            </a:r>
          </a:p>
          <a:p>
            <a:r>
              <a:rPr lang="en-US" dirty="0" smtClean="0"/>
              <a:t>Seven classes of rate-limiting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4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Diagnosis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Ad-hoc, application specific</a:t>
            </a:r>
          </a:p>
          <a:p>
            <a:pPr lvl="1"/>
            <a:r>
              <a:rPr lang="en-US" dirty="0" smtClean="0"/>
              <a:t>Dig out throughput/delay problems from app logs</a:t>
            </a:r>
          </a:p>
          <a:p>
            <a:r>
              <a:rPr lang="en-US" dirty="0" smtClean="0"/>
              <a:t>Significant overhead and coarse grained</a:t>
            </a:r>
          </a:p>
          <a:p>
            <a:pPr lvl="1"/>
            <a:r>
              <a:rPr lang="en-US" dirty="0"/>
              <a:t>Capture packet trace for manual inspection</a:t>
            </a:r>
          </a:p>
          <a:p>
            <a:pPr lvl="1"/>
            <a:r>
              <a:rPr lang="en-US" dirty="0"/>
              <a:t>Use switch counters to check link </a:t>
            </a:r>
            <a:r>
              <a:rPr lang="en-US" dirty="0" smtClean="0"/>
              <a:t>utilization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7848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diagnosis tool </a:t>
            </a:r>
            <a:r>
              <a:rPr lang="en-US" sz="3200" dirty="0"/>
              <a:t>that </a:t>
            </a:r>
            <a:endParaRPr lang="en-US" sz="3200" dirty="0" smtClean="0"/>
          </a:p>
          <a:p>
            <a:pPr algn="ctr"/>
            <a:r>
              <a:rPr lang="en-US" sz="3200" dirty="0" smtClean="0"/>
              <a:t>runs </a:t>
            </a:r>
            <a:r>
              <a:rPr lang="en-US" sz="3200" i="1" dirty="0"/>
              <a:t>everywhere, all the </a:t>
            </a:r>
            <a:r>
              <a:rPr lang="en-US" sz="3200" i="1" dirty="0" smtClean="0"/>
              <a:t>time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Knowledge of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Direct access to network stack</a:t>
            </a:r>
          </a:p>
          <a:p>
            <a:pPr lvl="1"/>
            <a:r>
              <a:rPr lang="en-US" dirty="0"/>
              <a:t>Directly measure rather than relying on </a:t>
            </a:r>
            <a:r>
              <a:rPr lang="en-US" dirty="0" smtClean="0"/>
              <a:t>inference</a:t>
            </a:r>
          </a:p>
          <a:p>
            <a:pPr lvl="1"/>
            <a:r>
              <a:rPr lang="en-US" dirty="0" smtClean="0"/>
              <a:t>E.g., # of fast retransmission packets</a:t>
            </a:r>
          </a:p>
          <a:p>
            <a:r>
              <a:rPr lang="en-US" dirty="0" smtClean="0"/>
              <a:t>Application-server mapping</a:t>
            </a:r>
          </a:p>
          <a:p>
            <a:pPr lvl="1"/>
            <a:r>
              <a:rPr lang="en-US" dirty="0" smtClean="0"/>
              <a:t>Know which application runs on which servers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which app to blame for sending a lot of traffic</a:t>
            </a:r>
            <a:endParaRPr lang="en-US" dirty="0" smtClean="0"/>
          </a:p>
          <a:p>
            <a:r>
              <a:rPr lang="en-US" dirty="0" smtClean="0"/>
              <a:t>Network topology and routing</a:t>
            </a:r>
          </a:p>
          <a:p>
            <a:pPr lvl="1"/>
            <a:r>
              <a:rPr lang="en-US" dirty="0" smtClean="0"/>
              <a:t>Know which application uses which resource</a:t>
            </a:r>
          </a:p>
          <a:p>
            <a:pPr lvl="1"/>
            <a:r>
              <a:rPr lang="en-US" dirty="0" smtClean="0"/>
              <a:t>E.g., which app is affected if a link is congested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12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SNAP: Scalable Net-App Profiler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SNAP architecture</a:t>
            </a:r>
          </a:p>
          <a:p>
            <a:pPr lvl="1"/>
            <a:r>
              <a:rPr lang="en-US" dirty="0" smtClean="0"/>
              <a:t>Passively measure real-time network stack info</a:t>
            </a:r>
          </a:p>
          <a:p>
            <a:pPr lvl="1"/>
            <a:r>
              <a:rPr lang="en-US" dirty="0" smtClean="0"/>
              <a:t>Systematically identify performance problems</a:t>
            </a:r>
          </a:p>
          <a:p>
            <a:pPr lvl="1"/>
            <a:r>
              <a:rPr lang="en-US" dirty="0" smtClean="0"/>
              <a:t>Correlate across connections to pinpoint problems</a:t>
            </a:r>
          </a:p>
          <a:p>
            <a:r>
              <a:rPr lang="en-US" dirty="0" smtClean="0"/>
              <a:t>SNAP deployment</a:t>
            </a:r>
          </a:p>
          <a:p>
            <a:pPr lvl="1"/>
            <a:r>
              <a:rPr lang="en-US" dirty="0" smtClean="0"/>
              <a:t>Operators: Characterize performance problems</a:t>
            </a:r>
          </a:p>
          <a:p>
            <a:pPr lvl="1"/>
            <a:r>
              <a:rPr lang="en-US" dirty="0" smtClean="0"/>
              <a:t>Developers: Identify problems for applications</a:t>
            </a:r>
          </a:p>
          <a:p>
            <a:r>
              <a:rPr lang="en-US" dirty="0" smtClean="0"/>
              <a:t>SNAP validation and overhead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90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SNAP Architecture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	Step 1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Network</a:t>
            </a:r>
            <a:r>
              <a:rPr lang="en-US" sz="3200" dirty="0">
                <a:solidFill>
                  <a:schemeClr val="tx1"/>
                </a:solidFill>
              </a:rPr>
              <a:t>-stack </a:t>
            </a:r>
            <a:r>
              <a:rPr lang="en-US" sz="3200" dirty="0" smtClean="0">
                <a:solidFill>
                  <a:schemeClr val="tx1"/>
                </a:solidFill>
              </a:rPr>
              <a:t>measurements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E0CC-6134-4D81-B876-3E8DBC324A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labs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belllabs09.thmx</Template>
  <TotalTime>16833</TotalTime>
  <Words>2488</Words>
  <Application>Microsoft Macintosh PowerPoint</Application>
  <PresentationFormat>On-screen Show (4:3)</PresentationFormat>
  <Paragraphs>569</Paragraphs>
  <Slides>48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belllabs09</vt:lpstr>
      <vt:lpstr>Visio</vt:lpstr>
      <vt:lpstr>Profiling Network Performance in Multi-tier Datacenter Applications</vt:lpstr>
      <vt:lpstr>Applications inside Data Centers</vt:lpstr>
      <vt:lpstr>Challenges of Datacenter Diagnosis</vt:lpstr>
      <vt:lpstr>Where are the Performance Problems?</vt:lpstr>
      <vt:lpstr>Today’s Diagnosis Methods</vt:lpstr>
      <vt:lpstr>Full Knowledge of Data Centers</vt:lpstr>
      <vt:lpstr>SNAP: Scalable Net-App Profiler</vt:lpstr>
      <vt:lpstr>Outline</vt:lpstr>
      <vt:lpstr>SNAP Architecture    Step 1: Network-stack measurements</vt:lpstr>
      <vt:lpstr>What Data to Collect?</vt:lpstr>
      <vt:lpstr>TCP statistics</vt:lpstr>
      <vt:lpstr>SNAP Architecture    Step 2: Performance problem classification</vt:lpstr>
      <vt:lpstr>Life of Data Transfer</vt:lpstr>
      <vt:lpstr>Classifying Socket Performance</vt:lpstr>
      <vt:lpstr>Identifying Performance Problems</vt:lpstr>
      <vt:lpstr>SNAP Architecture    Step 3: Correlation across connections</vt:lpstr>
      <vt:lpstr>Pinpoint Problems via Correlation</vt:lpstr>
      <vt:lpstr>Pinpoint Problems via Correlation</vt:lpstr>
      <vt:lpstr>Correlation Algorithm</vt:lpstr>
      <vt:lpstr>SNAP Architecture</vt:lpstr>
      <vt:lpstr>SNAP Deployment    </vt:lpstr>
      <vt:lpstr>SNAP Deployment</vt:lpstr>
      <vt:lpstr>Performance Problem Overview</vt:lpstr>
      <vt:lpstr>Performance Problem Overview</vt:lpstr>
      <vt:lpstr>Classifying Socket Performance</vt:lpstr>
      <vt:lpstr>Send Buffer and Recv Window</vt:lpstr>
      <vt:lpstr>Need Buffer Autotuning</vt:lpstr>
      <vt:lpstr>Classifying Socket Performance</vt:lpstr>
      <vt:lpstr>Packet Loss in a Day in the Datacenter</vt:lpstr>
      <vt:lpstr>Types of Packet Loss vs. Throughput</vt:lpstr>
      <vt:lpstr>Recall: SNAP diagnosis</vt:lpstr>
      <vt:lpstr>Spread Writes over Multiple Connections </vt:lpstr>
      <vt:lpstr>Spread Writes over Multiple Connections </vt:lpstr>
      <vt:lpstr>Congestion Window Allows Sudden Bursts</vt:lpstr>
      <vt:lpstr>Slow Start Restart</vt:lpstr>
      <vt:lpstr>Slow Start Restart</vt:lpstr>
      <vt:lpstr>Classifying Socket Performance</vt:lpstr>
      <vt:lpstr>Timeout and Delayed ACK</vt:lpstr>
      <vt:lpstr>Nagle and Delayed ACK</vt:lpstr>
      <vt:lpstr>Send Buffer and Delayed ACK</vt:lpstr>
      <vt:lpstr>SNAP Validation and Overhead    </vt:lpstr>
      <vt:lpstr>Correlation Accuracy</vt:lpstr>
      <vt:lpstr>SNAP Overhead</vt:lpstr>
      <vt:lpstr>Reducing CPU Overhead</vt:lpstr>
      <vt:lpstr>Conclusion</vt:lpstr>
      <vt:lpstr>Class Discussion</vt:lpstr>
      <vt:lpstr>Backup</vt:lpstr>
      <vt:lpstr>T-RAT: TCP Rate Analysis Tool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Minlan Yu</dc:creator>
  <cp:lastModifiedBy>Jennifer Rexford</cp:lastModifiedBy>
  <cp:revision>496</cp:revision>
  <cp:lastPrinted>2010-06-23T02:47:35Z</cp:lastPrinted>
  <dcterms:created xsi:type="dcterms:W3CDTF">2010-11-29T20:41:09Z</dcterms:created>
  <dcterms:modified xsi:type="dcterms:W3CDTF">2010-11-29T20:43:03Z</dcterms:modified>
</cp:coreProperties>
</file>