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70.xml" ContentType="application/vnd.openxmlformats-officedocument.presentationml.slide+xml"/>
  <Override PartName="/ppt/slides/slide9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64.xml" ContentType="application/vnd.openxmlformats-officedocument.presentationml.notesSlide+xml"/>
  <Override PartName="/ppt/tags/tag1.xml" ContentType="application/vnd.openxmlformats-officedocument.presentationml.tags+xml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slides/slide75.xml" ContentType="application/vnd.openxmlformats-officedocument.presentationml.slide+xml"/>
  <Override PartName="/ppt/slides/slide85.xml" ContentType="application/vnd.openxmlformats-officedocument.presentationml.slide+xml"/>
  <Override PartName="/ppt/slides/slide95.xml" ContentType="application/vnd.openxmlformats-officedocument.presentationml.slide+xml"/>
  <Override PartName="/ppt/tags/tag7.xml" ContentType="application/vnd.openxmlformats-officedocument.presentationml.tags+xml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notesSlides/notesSlide4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8.xml" ContentType="application/vnd.openxmlformats-officedocument.presentationml.slide+xml"/>
  <Override PartName="/ppt/slides/slide71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80.xml" ContentType="application/vnd.openxmlformats-officedocument.presentationml.slide+xml"/>
  <Override PartName="/ppt/slides/slide48.xml" ContentType="application/vnd.openxmlformats-officedocument.presentationml.slide+xml"/>
  <Override PartName="/ppt/notesSlides/notesSlide56.xml" ContentType="application/vnd.openxmlformats-officedocument.presentationml.notesSlide+xml"/>
  <Override PartName="/ppt/slides/slide57.xml" ContentType="application/vnd.openxmlformats-officedocument.presentationml.slide+xml"/>
  <Override PartName="/ppt/slides/slide90.xml" ContentType="application/vnd.openxmlformats-officedocument.presentationml.slide+xml"/>
  <Override PartName="/ppt/notesSlides/notesSlide65.xml" ContentType="application/vnd.openxmlformats-officedocument.presentationml.notesSlide+xml"/>
  <Override PartName="/ppt/tags/tag2.xml" ContentType="application/vnd.openxmlformats-officedocument.presentationml.tags+xml"/>
  <Override PartName="/ppt/slides/slide67.xml" ContentType="application/vnd.openxmlformats-officedocument.presentationml.slide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slides/slide76.xml" ContentType="application/vnd.openxmlformats-officedocument.presentationml.slide+xml"/>
  <Override PartName="/ppt/slides/slide86.xml" ContentType="application/vnd.openxmlformats-officedocument.presentationml.slide+xml"/>
  <Override PartName="/ppt/charts/chart1.xml" ContentType="application/vnd.openxmlformats-officedocument.drawingml.chart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tableStyles.xml" ContentType="application/vnd.openxmlformats-officedocument.presentationml.tableStyles+xml"/>
  <Override PartName="/ppt/slides/slide43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60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70.xml" ContentType="application/vnd.openxmlformats-officedocument.presentationml.notes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81.xml" ContentType="application/vnd.openxmlformats-officedocument.presentationml.slide+xml"/>
  <Override PartName="/ppt/slides/slide49.xml" ContentType="application/vnd.openxmlformats-officedocument.presentationml.slide+xml"/>
  <Override PartName="/ppt/notesSlides/notesSlide57.xml" ContentType="application/vnd.openxmlformats-officedocument.presentationml.notesSlide+xml"/>
  <Override PartName="/ppt/slides/slide58.xml" ContentType="application/vnd.openxmlformats-officedocument.presentationml.slide+xml"/>
  <Override PartName="/ppt/slides/slide91.xml" ContentType="application/vnd.openxmlformats-officedocument.presentationml.slide+xml"/>
  <Override PartName="/ppt/notesSlides/notesSlide66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ppt/slides/slide68.xml" ContentType="application/vnd.openxmlformats-officedocument.presentationml.slide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slides/slide77.xml" ContentType="application/vnd.openxmlformats-officedocument.presentationml.slide+xml"/>
  <Override PartName="/ppt/slides/slide87.xml" ContentType="application/vnd.openxmlformats-officedocument.presentationml.slide+xml"/>
  <Override PartName="/ppt/tags/tag9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42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61.xml" ContentType="application/vnd.openxmlformats-officedocument.presentationml.notesSlide+xml"/>
  <Override PartName="/ppt/notesSlides/notesSlide29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3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72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82.xml" ContentType="application/vnd.openxmlformats-officedocument.presentationml.slide+xml"/>
  <Override PartName="/ppt/notesSlides/notesSlide58.xml" ContentType="application/vnd.openxmlformats-officedocument.presentationml.notesSlide+xml"/>
  <Override PartName="/ppt/slides/slide92.xml" ContentType="application/vnd.openxmlformats-officedocument.presentationml.slide+xml"/>
  <Override PartName="/ppt/slides/slide59.xml" ContentType="application/vnd.openxmlformats-officedocument.presentationml.slide+xml"/>
  <Override PartName="/ppt/notesSlides/notesSlide67.xml" ContentType="application/vnd.openxmlformats-officedocument.presentationml.notesSlide+xml"/>
  <Override PartName="/ppt/tags/tag4.xml" ContentType="application/vnd.openxmlformats-officedocument.presentationml.tags+xml"/>
  <Override PartName="/ppt/slides/slide6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78.xml" ContentType="application/vnd.openxmlformats-officedocument.presentationml.slide+xml"/>
  <Override PartName="/ppt/slides/slide10.xml" ContentType="application/vnd.openxmlformats-officedocument.presentationml.slide+xml"/>
  <Override PartName="/ppt/slides/slide88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4.xml" ContentType="application/vnd.openxmlformats-officedocument.presentationml.notesSlide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6.xml" ContentType="application/vnd.openxmlformats-officedocument.presentationml.slide+xml"/>
  <Override PartName="/ppt/notesSlides/notesSlide34.xml" ContentType="application/vnd.openxmlformats-officedocument.presentationml.notesSlide+xml"/>
  <Default Extension="wmf" ContentType="image/x-wmf"/>
  <Override PartName="/ppt/slides/slide7.xml" ContentType="application/vnd.openxmlformats-officedocument.presentationml.slide+xml"/>
  <Override PartName="/ppt/slides/slide3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43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54.xml" ContentType="application/vnd.openxmlformats-officedocument.presentationml.slide+xml"/>
  <Override PartName="/ppt/notesSlides/notesSlide6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tags/tag10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73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49.xml" ContentType="application/vnd.openxmlformats-officedocument.presentationml.notesSlide+xml"/>
  <Override PartName="/ppt/slides/slide83.xml" ContentType="application/vnd.openxmlformats-officedocument.presentationml.slide+xml"/>
  <Override PartName="/ppt/notesSlides/notesSlide59.xml" ContentType="application/vnd.openxmlformats-officedocument.presentationml.notesSlide+xml"/>
  <Override PartName="/ppt/slides/slide93.xml" ContentType="application/vnd.openxmlformats-officedocument.presentationml.slide+xml"/>
  <Override PartName="/ppt/notesSlides/notesSlide68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slides/slide89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notesSlides/notesSlide4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notesSlides/notesSlide54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63.xml" ContentType="application/vnd.openxmlformats-officedocument.presentationml.notesSlide+xml"/>
  <Override PartName="/ppt/slides/slide65.xml" ContentType="application/vnd.openxmlformats-officedocument.presentationml.slide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slides/slide74.xml" ContentType="application/vnd.openxmlformats-officedocument.presentationml.slide+xml"/>
  <Override PartName="/ppt/slides/slide84.xml" ContentType="application/vnd.openxmlformats-officedocument.presentationml.slide+xml"/>
  <Override PartName="/ppt/slides/slide94.xml" ContentType="application/vnd.openxmlformats-officedocument.presentationml.slide+xml"/>
  <Override PartName="/ppt/notesSlides/notesSlide69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60" r:id="rId1"/>
  </p:sldMasterIdLst>
  <p:notesMasterIdLst>
    <p:notesMasterId r:id="rId97"/>
  </p:notesMasterIdLst>
  <p:sldIdLst>
    <p:sldId id="256" r:id="rId2"/>
    <p:sldId id="451" r:id="rId3"/>
    <p:sldId id="406" r:id="rId4"/>
    <p:sldId id="407" r:id="rId5"/>
    <p:sldId id="408" r:id="rId6"/>
    <p:sldId id="409" r:id="rId7"/>
    <p:sldId id="410" r:id="rId8"/>
    <p:sldId id="411" r:id="rId9"/>
    <p:sldId id="412" r:id="rId10"/>
    <p:sldId id="413" r:id="rId11"/>
    <p:sldId id="414" r:id="rId12"/>
    <p:sldId id="446" r:id="rId13"/>
    <p:sldId id="447" r:id="rId14"/>
    <p:sldId id="448" r:id="rId15"/>
    <p:sldId id="449" r:id="rId16"/>
    <p:sldId id="450" r:id="rId17"/>
    <p:sldId id="417" r:id="rId18"/>
    <p:sldId id="418" r:id="rId19"/>
    <p:sldId id="419" r:id="rId20"/>
    <p:sldId id="420" r:id="rId21"/>
    <p:sldId id="421" r:id="rId22"/>
    <p:sldId id="422" r:id="rId23"/>
    <p:sldId id="423" r:id="rId24"/>
    <p:sldId id="424" r:id="rId25"/>
    <p:sldId id="425" r:id="rId26"/>
    <p:sldId id="426" r:id="rId27"/>
    <p:sldId id="427" r:id="rId28"/>
    <p:sldId id="428" r:id="rId29"/>
    <p:sldId id="429" r:id="rId30"/>
    <p:sldId id="430" r:id="rId31"/>
    <p:sldId id="431" r:id="rId32"/>
    <p:sldId id="432" r:id="rId33"/>
    <p:sldId id="433" r:id="rId34"/>
    <p:sldId id="434" r:id="rId35"/>
    <p:sldId id="435" r:id="rId36"/>
    <p:sldId id="436" r:id="rId37"/>
    <p:sldId id="437" r:id="rId38"/>
    <p:sldId id="438" r:id="rId39"/>
    <p:sldId id="439" r:id="rId40"/>
    <p:sldId id="440" r:id="rId41"/>
    <p:sldId id="441" r:id="rId42"/>
    <p:sldId id="442" r:id="rId43"/>
    <p:sldId id="443" r:id="rId44"/>
    <p:sldId id="444" r:id="rId45"/>
    <p:sldId id="445" r:id="rId46"/>
    <p:sldId id="452" r:id="rId47"/>
    <p:sldId id="402" r:id="rId48"/>
    <p:sldId id="458" r:id="rId49"/>
    <p:sldId id="459" r:id="rId50"/>
    <p:sldId id="461" r:id="rId51"/>
    <p:sldId id="453" r:id="rId52"/>
    <p:sldId id="454" r:id="rId53"/>
    <p:sldId id="455" r:id="rId54"/>
    <p:sldId id="456" r:id="rId55"/>
    <p:sldId id="462" r:id="rId56"/>
    <p:sldId id="463" r:id="rId57"/>
    <p:sldId id="464" r:id="rId58"/>
    <p:sldId id="468" r:id="rId59"/>
    <p:sldId id="466" r:id="rId60"/>
    <p:sldId id="400" r:id="rId61"/>
    <p:sldId id="467" r:id="rId62"/>
    <p:sldId id="399" r:id="rId63"/>
    <p:sldId id="360" r:id="rId64"/>
    <p:sldId id="258" r:id="rId65"/>
    <p:sldId id="259" r:id="rId66"/>
    <p:sldId id="260" r:id="rId67"/>
    <p:sldId id="361" r:id="rId68"/>
    <p:sldId id="278" r:id="rId69"/>
    <p:sldId id="279" r:id="rId70"/>
    <p:sldId id="280" r:id="rId71"/>
    <p:sldId id="283" r:id="rId72"/>
    <p:sldId id="284" r:id="rId73"/>
    <p:sldId id="285" r:id="rId74"/>
    <p:sldId id="286" r:id="rId75"/>
    <p:sldId id="362" r:id="rId76"/>
    <p:sldId id="288" r:id="rId77"/>
    <p:sldId id="289" r:id="rId78"/>
    <p:sldId id="290" r:id="rId79"/>
    <p:sldId id="291" r:id="rId80"/>
    <p:sldId id="292" r:id="rId81"/>
    <p:sldId id="293" r:id="rId82"/>
    <p:sldId id="295" r:id="rId83"/>
    <p:sldId id="296" r:id="rId84"/>
    <p:sldId id="297" r:id="rId85"/>
    <p:sldId id="298" r:id="rId86"/>
    <p:sldId id="300" r:id="rId87"/>
    <p:sldId id="301" r:id="rId88"/>
    <p:sldId id="337" r:id="rId89"/>
    <p:sldId id="325" r:id="rId90"/>
    <p:sldId id="326" r:id="rId91"/>
    <p:sldId id="327" r:id="rId92"/>
    <p:sldId id="329" r:id="rId93"/>
    <p:sldId id="331" r:id="rId94"/>
    <p:sldId id="385" r:id="rId95"/>
    <p:sldId id="324" r:id="rId9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FF0000"/>
    </p:penClr>
  </p:showPr>
  <p:clrMru>
    <a:srgbClr val="FF7C80"/>
    <a:srgbClr val="000000"/>
    <a:srgbClr val="FF0000"/>
    <a:srgbClr val="F47A00"/>
    <a:srgbClr val="FFFF00"/>
    <a:srgbClr val="D1D1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82" autoAdjust="0"/>
    <p:restoredTop sz="80586" autoAdjust="0"/>
  </p:normalViewPr>
  <p:slideViewPr>
    <p:cSldViewPr>
      <p:cViewPr varScale="1">
        <p:scale>
          <a:sx n="98" d="100"/>
          <a:sy n="98" d="100"/>
        </p:scale>
        <p:origin x="-1176" y="-120"/>
      </p:cViewPr>
      <p:guideLst>
        <p:guide orient="horz" pos="33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8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theme" Target="theme/theme1.xml"/><Relationship Id="rId10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notesMaster" Target="notesMasters/notesMaster1.xml"/><Relationship Id="rId98" Type="http://schemas.openxmlformats.org/officeDocument/2006/relationships/printerSettings" Target="printerSettings/printerSettings1.bin"/><Relationship Id="rId9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viewProps" Target="viewProp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chool\projects\Refactor\data\graph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14563106796117"/>
          <c:y val="0.0423529411764708"/>
          <c:w val="0.826705603547132"/>
          <c:h val="0.79843137254902"/>
        </c:manualLayout>
      </c:layout>
      <c:scatterChart>
        <c:scatterStyle val="smoothMarker"/>
        <c:ser>
          <c:idx val="4"/>
          <c:order val="0"/>
          <c:tx>
            <c:strRef>
              <c:f>Sheet1!$G$1</c:f>
              <c:strCache>
                <c:ptCount val="1"/>
              </c:strCache>
            </c:strRef>
          </c:tx>
          <c:spPr>
            <a:ln w="12700">
              <a:solidFill>
                <a:srgbClr val="800080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xVal>
            <c:numRef>
              <c:f>Sheet1!$B$3:$B$12</c:f>
              <c:numCache>
                <c:formatCode>General</c:formatCode>
                <c:ptCount val="10"/>
                <c:pt idx="0">
                  <c:v>20617.0</c:v>
                </c:pt>
                <c:pt idx="1">
                  <c:v>46387.0</c:v>
                </c:pt>
                <c:pt idx="2">
                  <c:v>67004.0</c:v>
                </c:pt>
                <c:pt idx="3">
                  <c:v>87618.0</c:v>
                </c:pt>
                <c:pt idx="4">
                  <c:v>103079.0</c:v>
                </c:pt>
                <c:pt idx="5">
                  <c:v>123963.0</c:v>
                </c:pt>
                <c:pt idx="6">
                  <c:v>144311.0</c:v>
                </c:pt>
                <c:pt idx="7">
                  <c:v>164925.0</c:v>
                </c:pt>
                <c:pt idx="8">
                  <c:v>185982.0</c:v>
                </c:pt>
                <c:pt idx="9">
                  <c:v>206156.0</c:v>
                </c:pt>
              </c:numCache>
            </c:numRef>
          </c:xVal>
          <c:yVal>
            <c:numRef>
              <c:f>Sheet1!$G$3:$G$12</c:f>
              <c:numCache>
                <c:formatCode>0.000</c:formatCode>
                <c:ptCount val="10"/>
                <c:pt idx="0">
                  <c:v>0.906500101089478</c:v>
                </c:pt>
                <c:pt idx="1">
                  <c:v>1.378530025482178</c:v>
                </c:pt>
                <c:pt idx="2">
                  <c:v>2.068019866943361</c:v>
                </c:pt>
                <c:pt idx="3">
                  <c:v>2.776190042495736</c:v>
                </c:pt>
                <c:pt idx="4">
                  <c:v>3.433470010757447</c:v>
                </c:pt>
                <c:pt idx="5">
                  <c:v>4.148640155792243</c:v>
                </c:pt>
                <c:pt idx="6">
                  <c:v>4.797639846801744</c:v>
                </c:pt>
                <c:pt idx="7">
                  <c:v>5.497409820556641</c:v>
                </c:pt>
                <c:pt idx="8">
                  <c:v>6.194769859313965</c:v>
                </c:pt>
                <c:pt idx="9">
                  <c:v>6.985100030899048</c:v>
                </c:pt>
              </c:numCache>
            </c:numRef>
          </c:yVal>
          <c:smooth val="1"/>
        </c:ser>
        <c:ser>
          <c:idx val="5"/>
          <c:order val="1"/>
          <c:tx>
            <c:strRef>
              <c:f>Sheet1!$H$1</c:f>
              <c:strCache>
                <c:ptCount val="1"/>
              </c:strCache>
            </c:strRef>
          </c:tx>
          <c:spPr>
            <a:ln w="12700">
              <a:solidFill>
                <a:srgbClr val="80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xVal>
            <c:numRef>
              <c:f>Sheet1!$B$3:$B$12</c:f>
              <c:numCache>
                <c:formatCode>General</c:formatCode>
                <c:ptCount val="10"/>
                <c:pt idx="0">
                  <c:v>20617.0</c:v>
                </c:pt>
                <c:pt idx="1">
                  <c:v>46387.0</c:v>
                </c:pt>
                <c:pt idx="2">
                  <c:v>67004.0</c:v>
                </c:pt>
                <c:pt idx="3">
                  <c:v>87618.0</c:v>
                </c:pt>
                <c:pt idx="4">
                  <c:v>103079.0</c:v>
                </c:pt>
                <c:pt idx="5">
                  <c:v>123963.0</c:v>
                </c:pt>
                <c:pt idx="6">
                  <c:v>144311.0</c:v>
                </c:pt>
                <c:pt idx="7">
                  <c:v>164925.0</c:v>
                </c:pt>
                <c:pt idx="8">
                  <c:v>185982.0</c:v>
                </c:pt>
                <c:pt idx="9">
                  <c:v>206156.0</c:v>
                </c:pt>
              </c:numCache>
            </c:numRef>
          </c:xVal>
          <c:yVal>
            <c:numRef>
              <c:f>Sheet1!$H$3:$H$12</c:f>
              <c:numCache>
                <c:formatCode>0.000</c:formatCode>
                <c:ptCount val="10"/>
                <c:pt idx="0">
                  <c:v>0.312330007553101</c:v>
                </c:pt>
                <c:pt idx="1">
                  <c:v>0.627860069274902</c:v>
                </c:pt>
                <c:pt idx="2">
                  <c:v>0.936820030212404</c:v>
                </c:pt>
                <c:pt idx="3">
                  <c:v>1.243059873580933</c:v>
                </c:pt>
                <c:pt idx="4">
                  <c:v>1.570450067520142</c:v>
                </c:pt>
                <c:pt idx="5">
                  <c:v>1.88358998298645</c:v>
                </c:pt>
                <c:pt idx="6">
                  <c:v>2.20677995681763</c:v>
                </c:pt>
                <c:pt idx="7">
                  <c:v>2.485729932785034</c:v>
                </c:pt>
                <c:pt idx="8">
                  <c:v>2.895889997482297</c:v>
                </c:pt>
                <c:pt idx="9">
                  <c:v>3.105809926986694</c:v>
                </c:pt>
              </c:numCache>
            </c:numRef>
          </c:yVal>
          <c:smooth val="1"/>
        </c:ser>
        <c:axId val="586243496"/>
        <c:axId val="586253976"/>
      </c:scatterChart>
      <c:valAx>
        <c:axId val="5862434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RIB size</a:t>
                </a:r>
                <a:r>
                  <a:rPr lang="en-US" sz="1400" baseline="0"/>
                  <a:t> (# prefixes)</a:t>
                </a:r>
                <a:endParaRPr lang="en-US" sz="1400"/>
              </a:p>
            </c:rich>
          </c:tx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86253976"/>
        <c:crosses val="autoZero"/>
        <c:crossBetween val="midCat"/>
      </c:valAx>
      <c:valAx>
        <c:axId val="58625397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/>
                  <a:t>Migration Time (seconds)</a:t>
                </a:r>
              </a:p>
            </c:rich>
          </c:tx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86243496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6D4A7-8811-40F0-8D42-E94BAC8B9CA2}" type="datetimeFigureOut">
              <a:rPr lang="en-US" smtClean="0"/>
              <a:pPr/>
              <a:t>10/11/10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A85A9-ADA5-4C52-8223-E9FCD8322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A85A9-ADA5-4C52-8223-E9FCD8322FD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A85A9-ADA5-4C52-8223-E9FCD8322FD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A85A9-ADA5-4C52-8223-E9FCD8322FD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A85A9-ADA5-4C52-8223-E9FCD8322FD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A85A9-ADA5-4C52-8223-E9FCD8322FD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A85A9-ADA5-4C52-8223-E9FCD8322FD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A85A9-ADA5-4C52-8223-E9FCD8322FD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A85A9-ADA5-4C52-8223-E9FCD8322FD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A85A9-ADA5-4C52-8223-E9FCD8322FD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A85A9-ADA5-4C52-8223-E9FCD8322FD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FA2616-11F0-4F4D-A64A-A32680326F0F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FA2616-11F0-4F4D-A64A-A32680326F0F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FA2616-11F0-4F4D-A64A-A32680326F0F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Constraints</a:t>
            </a:r>
          </a:p>
          <a:p>
            <a:r>
              <a:rPr lang="en-US" dirty="0" smtClean="0"/>
              <a:t>What if customer connected to B moves to A… MCF results don’t</a:t>
            </a:r>
            <a:r>
              <a:rPr lang="en-US" baseline="0" dirty="0" smtClean="0"/>
              <a:t> hold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A85A9-ADA5-4C52-8223-E9FCD8322FD3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F5D02-866D-4EC5-A69E-49F21DAB3A4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MCF still not sufficient,</a:t>
            </a:r>
            <a:r>
              <a:rPr lang="en-US" baseline="0" dirty="0" smtClean="0"/>
              <a:t> we developed algorithms based on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A85A9-ADA5-4C52-8223-E9FCD8322FD3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B8D4DB-1FC7-4A51-83E1-2B255ABACC98}" type="slidenum">
              <a:rPr lang="en-US" smtClean="0">
                <a:ea typeface="ＭＳ Ｐゴシック" pitchFamily="32" charset="-128"/>
              </a:rPr>
              <a:pPr/>
              <a:t>64</a:t>
            </a:fld>
            <a:endParaRPr lang="en-US" smtClean="0">
              <a:ea typeface="ＭＳ Ｐゴシック" pitchFamily="32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2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F30D25-D129-4CF5-AB81-6D39B9FBF771}" type="slidenum">
              <a:rPr lang="en-US" smtClean="0">
                <a:ea typeface="ＭＳ Ｐゴシック" pitchFamily="32" charset="-128"/>
              </a:rPr>
              <a:pPr/>
              <a:t>65</a:t>
            </a:fld>
            <a:endParaRPr lang="en-US" smtClean="0">
              <a:ea typeface="ＭＳ Ｐゴシック" pitchFamily="32" charset="-128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2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41C428-C0FB-4303-8641-5ECAECD33A8B}" type="slidenum">
              <a:rPr lang="en-US" smtClean="0">
                <a:ea typeface="ＭＳ Ｐゴシック" pitchFamily="32" charset="-128"/>
              </a:rPr>
              <a:pPr/>
              <a:t>66</a:t>
            </a:fld>
            <a:endParaRPr lang="en-US" smtClean="0">
              <a:ea typeface="ＭＳ Ｐゴシック" pitchFamily="32" charset="-128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2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A85A9-ADA5-4C52-8223-E9FCD8322FD3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E59E63-1A67-4B77-B6C7-C52A8206B342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BED8D5-3F3E-48CA-9117-089A9771640E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886D24-013E-4BC2-8693-F46920C7682D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834DE6-D67F-41B6-9D9C-9A04C5E33CB6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A67C63-8163-4E6D-9D58-EE063CC5309C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A85A9-ADA5-4C52-8223-E9FCD8322FD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35CCC6-1604-4558-B100-54118819716E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64199D-5BCD-49B1-8BD8-04575D4D2499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1B89E-DE79-4567-8DBD-C8D0BB2BBAE8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A0ED98-0627-44F3-A952-049D5D846433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EFAA4-AAFA-41A0-BCC9-BB9961DFC078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BD3A63-02F4-47F5-B63D-32A32EA9C9EF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76F107-C45F-401F-AE63-525CDC7E8796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0959F6-6F7A-4F89-B72E-DA389939D301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7D0181-EEB5-431E-A8E8-0A5118FC9EA9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F20CA4-DE23-4C93-A02F-34F33B93EE44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A85A9-ADA5-4C52-8223-E9FCD8322FD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4EA9ED-F184-4F22-82D0-BA9EC14DA992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666D6-5CF0-4E73-8022-95734068C43B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23002E-39A0-4D47-B332-7CD2739FEEF6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04242-3EF2-4345-AFDC-F3BCE4C29C53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4BFD99-23F5-406C-BCFA-5519BF6E174F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9BF5DF-4814-4432-A687-C44C6FE1C297}" type="slidenum">
              <a:rPr lang="en-US" sz="1200" b="0"/>
              <a:pPr algn="r"/>
              <a:t>88</a:t>
            </a:fld>
            <a:endParaRPr lang="en-US" sz="1200" b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>
              <a:buAutoNum type="arabicPeriod"/>
            </a:pPr>
            <a:endParaRPr lang="en-US" dirty="0" smtClean="0">
              <a:ea typeface="ＭＳ Ｐゴシック" pitchFamily="32" charset="-128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1B2721-6DC0-42C7-8549-4203BCB0295C}" type="slidenum">
              <a:rPr lang="en-US" smtClean="0">
                <a:ea typeface="ＭＳ Ｐゴシック" pitchFamily="32" charset="-128"/>
              </a:rPr>
              <a:pPr/>
              <a:t>89</a:t>
            </a:fld>
            <a:endParaRPr lang="en-US" smtClean="0">
              <a:ea typeface="ＭＳ Ｐゴシック" pitchFamily="32" charset="-128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2" charset="-128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B40345-3388-44BD-85CD-D85B06BCAF60}" type="slidenum">
              <a:rPr lang="en-US" smtClean="0">
                <a:ea typeface="ＭＳ Ｐゴシック" pitchFamily="32" charset="-128"/>
              </a:rPr>
              <a:pPr/>
              <a:t>90</a:t>
            </a:fld>
            <a:endParaRPr lang="en-US" smtClean="0">
              <a:ea typeface="ＭＳ Ｐゴシック" pitchFamily="32" charset="-128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2" charset="-128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2CCC9E-DE15-4DEB-8FB5-65DBAB42CCA3}" type="slidenum">
              <a:rPr lang="en-US" smtClean="0">
                <a:ea typeface="ＭＳ Ｐゴシック" pitchFamily="32" charset="-128"/>
              </a:rPr>
              <a:pPr/>
              <a:t>91</a:t>
            </a:fld>
            <a:endParaRPr lang="en-US" smtClean="0">
              <a:ea typeface="ＭＳ Ｐゴシック" pitchFamily="32" charset="-128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2" charset="-128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C9BF6E-F0FF-4873-8D0B-32F4A88AED93}" type="slidenum">
              <a:rPr lang="en-US" smtClean="0">
                <a:ea typeface="ＭＳ Ｐゴシック" pitchFamily="32" charset="-128"/>
              </a:rPr>
              <a:pPr/>
              <a:t>92</a:t>
            </a:fld>
            <a:endParaRPr lang="en-US" smtClean="0">
              <a:ea typeface="ＭＳ Ｐゴシック" pitchFamily="32" charset="-128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32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FA2616-11F0-4F4D-A64A-A32680326F0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10242-CC8B-4B93-88ED-50C30E418442}" type="slidenum">
              <a:rPr lang="en-US" smtClean="0">
                <a:ea typeface="ＭＳ Ｐゴシック" pitchFamily="32" charset="-128"/>
              </a:rPr>
              <a:pPr/>
              <a:t>93</a:t>
            </a:fld>
            <a:endParaRPr lang="en-US" smtClean="0">
              <a:ea typeface="ＭＳ Ｐゴシック" pitchFamily="32" charset="-128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FA2616-11F0-4F4D-A64A-A32680326F0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A85A9-ADA5-4C52-8223-E9FCD8322FD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00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57412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8045D62-CC08-48FA-985A-62E7EF5E9D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57413" name="Line 5"/>
          <p:cNvSpPr>
            <a:spLocks noChangeShapeType="1"/>
          </p:cNvSpPr>
          <p:nvPr/>
        </p:nvSpPr>
        <p:spPr bwMode="auto">
          <a:xfrm>
            <a:off x="152400" y="1143000"/>
            <a:ext cx="8839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7414" name="Line 6"/>
          <p:cNvSpPr>
            <a:spLocks noChangeShapeType="1"/>
          </p:cNvSpPr>
          <p:nvPr/>
        </p:nvSpPr>
        <p:spPr bwMode="auto">
          <a:xfrm>
            <a:off x="381000" y="1143000"/>
            <a:ext cx="0" cy="5562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57415" name="Picture 7" descr="pu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7863" y="317500"/>
            <a:ext cx="641350" cy="723900"/>
          </a:xfrm>
          <a:prstGeom prst="rect">
            <a:avLst/>
          </a:prstGeom>
          <a:noFill/>
        </p:spPr>
      </p:pic>
      <p:sp>
        <p:nvSpPr>
          <p:cNvPr id="657416" name="AutoShape 8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oundRect">
            <a:avLst>
              <a:gd name="adj" fmla="val 4144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045D62-CC08-48FA-985A-62E7EF5E9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81000"/>
            <a:ext cx="21526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3055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045D62-CC08-48FA-985A-62E7EF5E9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1529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1529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fld id="{78045D62-CC08-48FA-985A-62E7EF5E9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1529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219200"/>
            <a:ext cx="41529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2500" y="4038600"/>
            <a:ext cx="41529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fld id="{78045D62-CC08-48FA-985A-62E7EF5E9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045D62-CC08-48FA-985A-62E7EF5E9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045D62-CC08-48FA-985A-62E7EF5E9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52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152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045D62-CC08-48FA-985A-62E7EF5E9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045D62-CC08-48FA-985A-62E7EF5E9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045D62-CC08-48FA-985A-62E7EF5E9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045D62-CC08-48FA-985A-62E7EF5E9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045D62-CC08-48FA-985A-62E7EF5E9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045D62-CC08-48FA-985A-62E7EF5E9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0692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458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3246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fld id="{78045D62-CC08-48FA-985A-62E7EF5E9D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>
            <a:off x="152400" y="1143000"/>
            <a:ext cx="8839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>
            <a:off x="381000" y="1143000"/>
            <a:ext cx="0" cy="5562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3495" name="Picture 7" descr="pu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97863" y="317500"/>
            <a:ext cx="641350" cy="723900"/>
          </a:xfrm>
          <a:prstGeom prst="rect">
            <a:avLst/>
          </a:prstGeom>
          <a:noFill/>
        </p:spPr>
      </p:pic>
      <p:sp>
        <p:nvSpPr>
          <p:cNvPr id="63496" name="AutoShape 8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oundRect">
            <a:avLst>
              <a:gd name="adj" fmla="val 4144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itchFamily="34" charset="0"/>
        </a:defRPr>
      </a:lvl9pPr>
    </p:titleStyle>
    <p:bodyStyle>
      <a:lvl1pPr marL="223838" indent="-223838" algn="l" rtl="0" eaLnBrk="1" fontAlgn="base" hangingPunct="1">
        <a:spcBef>
          <a:spcPct val="50000"/>
        </a:spcBef>
        <a:spcAft>
          <a:spcPct val="0"/>
        </a:spcAft>
        <a:buChar char="•"/>
        <a:defRPr sz="2800">
          <a:solidFill>
            <a:srgbClr val="0000FF"/>
          </a:solidFill>
          <a:latin typeface="+mn-lt"/>
          <a:ea typeface="+mn-ea"/>
          <a:cs typeface="+mn-cs"/>
        </a:defRPr>
      </a:lvl1pPr>
      <a:lvl2pPr marL="563563" indent="-223838" algn="l" rtl="0" eaLnBrk="1" fontAlgn="base" hangingPunct="1">
        <a:spcBef>
          <a:spcPct val="10000"/>
        </a:spcBef>
        <a:spcAft>
          <a:spcPct val="0"/>
        </a:spcAft>
        <a:buFont typeface="Helvetica" pitchFamily="34" charset="0"/>
        <a:buChar char="–"/>
        <a:defRPr sz="2400">
          <a:solidFill>
            <a:schemeClr val="accent2"/>
          </a:solidFill>
          <a:latin typeface="+mn-lt"/>
          <a:cs typeface="+mn-cs"/>
        </a:defRPr>
      </a:lvl2pPr>
      <a:lvl3pPr marL="911225" indent="-233363" algn="l" rtl="0" eaLnBrk="1" fontAlgn="base" hangingPunct="1">
        <a:spcBef>
          <a:spcPct val="10000"/>
        </a:spcBef>
        <a:spcAft>
          <a:spcPct val="0"/>
        </a:spcAft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3pPr>
      <a:lvl4pPr marL="1258888" indent="-233363" algn="l" rtl="0" eaLnBrk="1" fontAlgn="base" hangingPunct="1">
        <a:spcBef>
          <a:spcPct val="10000"/>
        </a:spcBef>
        <a:spcAft>
          <a:spcPct val="0"/>
        </a:spcAft>
        <a:buChar char="•"/>
        <a:defRPr sz="2000">
          <a:solidFill>
            <a:schemeClr val="accent2"/>
          </a:solidFill>
          <a:latin typeface="+mj-lt"/>
          <a:cs typeface="+mn-cs"/>
        </a:defRPr>
      </a:lvl4pPr>
      <a:lvl5pPr marL="1597025" indent="-223838" algn="l" rtl="0" eaLnBrk="1" fontAlgn="base" hangingPunct="1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cs typeface="+mn-cs"/>
        </a:defRPr>
      </a:lvl5pPr>
      <a:lvl6pPr marL="2054225" indent="-223838" algn="l" rtl="0" eaLnBrk="1" fontAlgn="base" hangingPunct="1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cs typeface="+mn-cs"/>
        </a:defRPr>
      </a:lvl6pPr>
      <a:lvl7pPr marL="2511425" indent="-223838" algn="l" rtl="0" eaLnBrk="1" fontAlgn="base" hangingPunct="1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cs typeface="+mn-cs"/>
        </a:defRPr>
      </a:lvl7pPr>
      <a:lvl8pPr marL="2968625" indent="-223838" algn="l" rtl="0" eaLnBrk="1" fontAlgn="base" hangingPunct="1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cs typeface="+mn-cs"/>
        </a:defRPr>
      </a:lvl8pPr>
      <a:lvl9pPr marL="3425825" indent="-223838" algn="l" rtl="0" eaLnBrk="1" fontAlgn="base" hangingPunct="1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7.wmf"/><Relationship Id="rId5" Type="http://schemas.openxmlformats.org/officeDocument/2006/relationships/image" Target="../media/image9.png"/><Relationship Id="rId6" Type="http://schemas.openxmlformats.org/officeDocument/2006/relationships/image" Target="../media/image8.wmf"/><Relationship Id="rId7" Type="http://schemas.openxmlformats.org/officeDocument/2006/relationships/image" Target="../media/image10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7.wmf"/><Relationship Id="rId5" Type="http://schemas.openxmlformats.org/officeDocument/2006/relationships/image" Target="../media/image9.png"/><Relationship Id="rId6" Type="http://schemas.openxmlformats.org/officeDocument/2006/relationships/image" Target="../media/image8.wmf"/><Relationship Id="rId7" Type="http://schemas.openxmlformats.org/officeDocument/2006/relationships/image" Target="../media/image10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13.jpe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Relationship Id="rId3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1.wmf"/><Relationship Id="rId5" Type="http://schemas.openxmlformats.org/officeDocument/2006/relationships/image" Target="../media/image8.wmf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1.wmf"/><Relationship Id="rId5" Type="http://schemas.openxmlformats.org/officeDocument/2006/relationships/image" Target="../media/image8.wmf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image" Target="../media/image8.wmf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image" Target="../media/image8.wmf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image" Target="../media/image8.wmf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chart" Target="../charts/char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wmf"/><Relationship Id="rId3" Type="http://schemas.openxmlformats.org/officeDocument/2006/relationships/image" Target="../media/image8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image" Target="../media/image7.wmf"/><Relationship Id="rId5" Type="http://schemas.openxmlformats.org/officeDocument/2006/relationships/image" Target="../media/image9.png"/><Relationship Id="rId6" Type="http://schemas.openxmlformats.org/officeDocument/2006/relationships/image" Target="../media/image8.wmf"/><Relationship Id="rId7" Type="http://schemas.openxmlformats.org/officeDocument/2006/relationships/image" Target="../media/image10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image" Target="../media/image7.wmf"/><Relationship Id="rId5" Type="http://schemas.openxmlformats.org/officeDocument/2006/relationships/image" Target="../media/image9.png"/><Relationship Id="rId6" Type="http://schemas.openxmlformats.org/officeDocument/2006/relationships/image" Target="../media/image8.wmf"/><Relationship Id="rId7" Type="http://schemas.openxmlformats.org/officeDocument/2006/relationships/image" Target="../media/image10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image" Target="../media/image7.wmf"/><Relationship Id="rId5" Type="http://schemas.openxmlformats.org/officeDocument/2006/relationships/image" Target="../media/image9.png"/><Relationship Id="rId6" Type="http://schemas.openxmlformats.org/officeDocument/2006/relationships/image" Target="../media/image8.wmf"/><Relationship Id="rId7" Type="http://schemas.openxmlformats.org/officeDocument/2006/relationships/image" Target="../media/image10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Relationship Id="rId3" Type="http://schemas.openxmlformats.org/officeDocument/2006/relationships/image" Target="../media/image8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Relationship Id="rId3" Type="http://schemas.openxmlformats.org/officeDocument/2006/relationships/image" Target="../media/image8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Relationship Id="rId3" Type="http://schemas.openxmlformats.org/officeDocument/2006/relationships/image" Target="../media/image8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8.w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3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3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3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2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3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5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7.wmf"/><Relationship Id="rId5" Type="http://schemas.openxmlformats.org/officeDocument/2006/relationships/image" Target="../media/image9.png"/><Relationship Id="rId6" Type="http://schemas.openxmlformats.org/officeDocument/2006/relationships/image" Target="../media/image8.wmf"/><Relationship Id="rId7" Type="http://schemas.openxmlformats.org/officeDocument/2006/relationships/image" Target="../media/image10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6.jpe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Grafting Routers </a:t>
            </a:r>
            <a:br>
              <a:rPr lang="en-US" dirty="0" smtClean="0"/>
            </a:br>
            <a:r>
              <a:rPr lang="en-US" dirty="0" smtClean="0"/>
              <a:t>to Accommodate Change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Eric Keller</a:t>
            </a:r>
          </a:p>
          <a:p>
            <a:r>
              <a:rPr lang="en-US" dirty="0" smtClean="0"/>
              <a:t>Princeton University</a:t>
            </a:r>
          </a:p>
          <a:p>
            <a:r>
              <a:rPr lang="en-US" dirty="0" smtClean="0"/>
              <a:t>Oct12, 2010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1000" y="57150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Jennifer Rexford, </a:t>
            </a:r>
            <a:r>
              <a:rPr lang="en-US" dirty="0" err="1" smtClean="0"/>
              <a:t>Jacobus</a:t>
            </a:r>
            <a:r>
              <a:rPr lang="en-US" dirty="0" smtClean="0"/>
              <a:t> van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Merwe</a:t>
            </a:r>
            <a:r>
              <a:rPr lang="en-US" dirty="0" smtClean="0"/>
              <a:t>, Michael </a:t>
            </a:r>
            <a:r>
              <a:rPr lang="en-US" dirty="0" err="1" smtClean="0"/>
              <a:t>Schapira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Traffic Management</a:t>
            </a:r>
          </a:p>
        </p:txBody>
      </p:sp>
      <p:pic>
        <p:nvPicPr>
          <p:cNvPr id="24" name="Picture 1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136900"/>
            <a:ext cx="63246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203700"/>
            <a:ext cx="400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5499100"/>
            <a:ext cx="400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Line 60"/>
          <p:cNvSpPr>
            <a:spLocks noChangeShapeType="1"/>
          </p:cNvSpPr>
          <p:nvPr/>
        </p:nvSpPr>
        <p:spPr bwMode="auto">
          <a:xfrm flipH="1" flipV="1">
            <a:off x="2667000" y="4584700"/>
            <a:ext cx="12954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62"/>
          <p:cNvSpPr>
            <a:spLocks noChangeShapeType="1"/>
          </p:cNvSpPr>
          <p:nvPr/>
        </p:nvSpPr>
        <p:spPr bwMode="auto">
          <a:xfrm flipH="1" flipV="1">
            <a:off x="6019800" y="4203700"/>
            <a:ext cx="685800" cy="1143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584700"/>
            <a:ext cx="400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44323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0513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53467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Line 64"/>
          <p:cNvSpPr>
            <a:spLocks noChangeShapeType="1"/>
          </p:cNvSpPr>
          <p:nvPr/>
        </p:nvSpPr>
        <p:spPr bwMode="auto">
          <a:xfrm flipH="1">
            <a:off x="4114800" y="5422900"/>
            <a:ext cx="2362200" cy="152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60"/>
          <p:cNvSpPr>
            <a:spLocks noChangeShapeType="1"/>
          </p:cNvSpPr>
          <p:nvPr/>
        </p:nvSpPr>
        <p:spPr bwMode="auto">
          <a:xfrm flipH="1" flipV="1">
            <a:off x="1143000" y="3581400"/>
            <a:ext cx="12954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60"/>
          <p:cNvSpPr>
            <a:spLocks noChangeShapeType="1"/>
          </p:cNvSpPr>
          <p:nvPr/>
        </p:nvSpPr>
        <p:spPr bwMode="auto">
          <a:xfrm flipH="1" flipV="1">
            <a:off x="1371600" y="3352800"/>
            <a:ext cx="1143000" cy="1066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60"/>
          <p:cNvSpPr>
            <a:spLocks noChangeShapeType="1"/>
          </p:cNvSpPr>
          <p:nvPr/>
        </p:nvSpPr>
        <p:spPr bwMode="auto">
          <a:xfrm flipH="1" flipV="1">
            <a:off x="3429000" y="2895600"/>
            <a:ext cx="685800" cy="685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60"/>
          <p:cNvSpPr>
            <a:spLocks noChangeShapeType="1"/>
          </p:cNvSpPr>
          <p:nvPr/>
        </p:nvSpPr>
        <p:spPr bwMode="auto">
          <a:xfrm flipV="1">
            <a:off x="6096000" y="2667000"/>
            <a:ext cx="457200" cy="1371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3733800"/>
            <a:ext cx="609600" cy="54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Line 60"/>
          <p:cNvSpPr>
            <a:spLocks noChangeShapeType="1"/>
          </p:cNvSpPr>
          <p:nvPr/>
        </p:nvSpPr>
        <p:spPr bwMode="auto">
          <a:xfrm flipH="1" flipV="1">
            <a:off x="6858000" y="5410200"/>
            <a:ext cx="1219200" cy="609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60"/>
          <p:cNvSpPr>
            <a:spLocks noChangeShapeType="1"/>
          </p:cNvSpPr>
          <p:nvPr/>
        </p:nvSpPr>
        <p:spPr bwMode="auto">
          <a:xfrm flipH="1" flipV="1">
            <a:off x="3810000" y="2819400"/>
            <a:ext cx="3810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60"/>
          <p:cNvSpPr>
            <a:spLocks noChangeShapeType="1"/>
          </p:cNvSpPr>
          <p:nvPr/>
        </p:nvSpPr>
        <p:spPr bwMode="auto">
          <a:xfrm flipH="1">
            <a:off x="6172200" y="3886200"/>
            <a:ext cx="2057400" cy="228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2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2438400"/>
            <a:ext cx="457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Line 64"/>
          <p:cNvSpPr>
            <a:spLocks noChangeShapeType="1"/>
          </p:cNvSpPr>
          <p:nvPr/>
        </p:nvSpPr>
        <p:spPr bwMode="auto">
          <a:xfrm flipH="1">
            <a:off x="2743200" y="3670300"/>
            <a:ext cx="12954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60"/>
          <p:cNvSpPr>
            <a:spLocks noChangeShapeType="1"/>
          </p:cNvSpPr>
          <p:nvPr/>
        </p:nvSpPr>
        <p:spPr bwMode="auto">
          <a:xfrm flipV="1">
            <a:off x="4038600" y="4495800"/>
            <a:ext cx="381000" cy="1066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5638800"/>
            <a:ext cx="609600" cy="54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54991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35941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Cloud 48"/>
          <p:cNvSpPr/>
          <p:nvPr/>
        </p:nvSpPr>
        <p:spPr bwMode="auto">
          <a:xfrm>
            <a:off x="6019800" y="2133600"/>
            <a:ext cx="2209800" cy="990600"/>
          </a:xfrm>
          <a:prstGeom prst="cloud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7200" y="1219200"/>
            <a:ext cx="72483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Typical traffic engineering: </a:t>
            </a:r>
          </a:p>
          <a:p>
            <a:r>
              <a:rPr lang="en-US" sz="2400" dirty="0" smtClean="0"/>
              <a:t>* adjust routing protocol parameters based on traffic</a:t>
            </a:r>
          </a:p>
        </p:txBody>
      </p:sp>
      <p:pic>
        <p:nvPicPr>
          <p:cNvPr id="52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43434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47244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41910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Line 60"/>
          <p:cNvSpPr>
            <a:spLocks noChangeShapeType="1"/>
          </p:cNvSpPr>
          <p:nvPr/>
        </p:nvSpPr>
        <p:spPr bwMode="auto">
          <a:xfrm flipH="1">
            <a:off x="2819400" y="4450081"/>
            <a:ext cx="1524000" cy="45719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 flipH="1" flipV="1">
            <a:off x="4267200" y="3733800"/>
            <a:ext cx="152400" cy="609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60"/>
          <p:cNvSpPr>
            <a:spLocks noChangeShapeType="1"/>
          </p:cNvSpPr>
          <p:nvPr/>
        </p:nvSpPr>
        <p:spPr bwMode="auto">
          <a:xfrm flipV="1">
            <a:off x="4114800" y="4800600"/>
            <a:ext cx="6858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60"/>
          <p:cNvSpPr>
            <a:spLocks noChangeShapeType="1"/>
          </p:cNvSpPr>
          <p:nvPr/>
        </p:nvSpPr>
        <p:spPr bwMode="auto">
          <a:xfrm flipH="1">
            <a:off x="5029200" y="4343400"/>
            <a:ext cx="76200" cy="381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60"/>
          <p:cNvSpPr>
            <a:spLocks noChangeShapeType="1"/>
          </p:cNvSpPr>
          <p:nvPr/>
        </p:nvSpPr>
        <p:spPr bwMode="auto">
          <a:xfrm flipV="1">
            <a:off x="5257800" y="4191000"/>
            <a:ext cx="609600" cy="76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 flipV="1">
            <a:off x="4648200" y="4267200"/>
            <a:ext cx="228600" cy="152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 flipH="1">
            <a:off x="2667000" y="5562600"/>
            <a:ext cx="12192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Freeform 61"/>
          <p:cNvSpPr/>
          <p:nvPr/>
        </p:nvSpPr>
        <p:spPr bwMode="auto">
          <a:xfrm>
            <a:off x="3200400" y="2667000"/>
            <a:ext cx="3293918" cy="1861705"/>
          </a:xfrm>
          <a:custGeom>
            <a:avLst/>
            <a:gdLst>
              <a:gd name="connsiteX0" fmla="*/ 3293918 w 3293918"/>
              <a:gd name="connsiteY0" fmla="*/ 0 h 1861705"/>
              <a:gd name="connsiteX1" fmla="*/ 2763982 w 3293918"/>
              <a:gd name="connsiteY1" fmla="*/ 1381991 h 1861705"/>
              <a:gd name="connsiteX2" fmla="*/ 1652155 w 3293918"/>
              <a:gd name="connsiteY2" fmla="*/ 1527463 h 1861705"/>
              <a:gd name="connsiteX3" fmla="*/ 1246909 w 3293918"/>
              <a:gd name="connsiteY3" fmla="*/ 1745673 h 1861705"/>
              <a:gd name="connsiteX4" fmla="*/ 789709 w 3293918"/>
              <a:gd name="connsiteY4" fmla="*/ 831273 h 1861705"/>
              <a:gd name="connsiteX5" fmla="*/ 0 w 3293918"/>
              <a:gd name="connsiteY5" fmla="*/ 145473 h 1861705"/>
              <a:gd name="connsiteX6" fmla="*/ 0 w 3293918"/>
              <a:gd name="connsiteY6" fmla="*/ 145473 h 1861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3918" h="1861705">
                <a:moveTo>
                  <a:pt x="3293918" y="0"/>
                </a:moveTo>
                <a:cubicBezTo>
                  <a:pt x="3165763" y="563707"/>
                  <a:pt x="3037609" y="1127414"/>
                  <a:pt x="2763982" y="1381991"/>
                </a:cubicBezTo>
                <a:cubicBezTo>
                  <a:pt x="2490355" y="1636568"/>
                  <a:pt x="1905001" y="1466849"/>
                  <a:pt x="1652155" y="1527463"/>
                </a:cubicBezTo>
                <a:cubicBezTo>
                  <a:pt x="1399310" y="1588077"/>
                  <a:pt x="1390650" y="1861705"/>
                  <a:pt x="1246909" y="1745673"/>
                </a:cubicBezTo>
                <a:cubicBezTo>
                  <a:pt x="1103168" y="1629641"/>
                  <a:pt x="997527" y="1097973"/>
                  <a:pt x="789709" y="831273"/>
                </a:cubicBezTo>
                <a:cubicBezTo>
                  <a:pt x="581891" y="564573"/>
                  <a:pt x="0" y="145473"/>
                  <a:pt x="0" y="145473"/>
                </a:cubicBezTo>
                <a:lnTo>
                  <a:pt x="0" y="14547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Line 60"/>
          <p:cNvSpPr>
            <a:spLocks noChangeShapeType="1"/>
          </p:cNvSpPr>
          <p:nvPr/>
        </p:nvSpPr>
        <p:spPr bwMode="auto">
          <a:xfrm flipH="1" flipV="1">
            <a:off x="4572000" y="4495800"/>
            <a:ext cx="304800" cy="228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Freeform 50"/>
          <p:cNvSpPr/>
          <p:nvPr/>
        </p:nvSpPr>
        <p:spPr bwMode="auto">
          <a:xfrm>
            <a:off x="3200400" y="2667000"/>
            <a:ext cx="3293918" cy="2084531"/>
          </a:xfrm>
          <a:custGeom>
            <a:avLst/>
            <a:gdLst>
              <a:gd name="connsiteX0" fmla="*/ 3293918 w 3293918"/>
              <a:gd name="connsiteY0" fmla="*/ 0 h 1861705"/>
              <a:gd name="connsiteX1" fmla="*/ 2763982 w 3293918"/>
              <a:gd name="connsiteY1" fmla="*/ 1381991 h 1861705"/>
              <a:gd name="connsiteX2" fmla="*/ 1652155 w 3293918"/>
              <a:gd name="connsiteY2" fmla="*/ 1527463 h 1861705"/>
              <a:gd name="connsiteX3" fmla="*/ 1246909 w 3293918"/>
              <a:gd name="connsiteY3" fmla="*/ 1745673 h 1861705"/>
              <a:gd name="connsiteX4" fmla="*/ 789709 w 3293918"/>
              <a:gd name="connsiteY4" fmla="*/ 831273 h 1861705"/>
              <a:gd name="connsiteX5" fmla="*/ 0 w 3293918"/>
              <a:gd name="connsiteY5" fmla="*/ 145473 h 1861705"/>
              <a:gd name="connsiteX6" fmla="*/ 0 w 3293918"/>
              <a:gd name="connsiteY6" fmla="*/ 145473 h 1861705"/>
              <a:gd name="connsiteX0" fmla="*/ 3293918 w 3293918"/>
              <a:gd name="connsiteY0" fmla="*/ 0 h 2121477"/>
              <a:gd name="connsiteX1" fmla="*/ 2763982 w 3293918"/>
              <a:gd name="connsiteY1" fmla="*/ 1381991 h 2121477"/>
              <a:gd name="connsiteX2" fmla="*/ 1652155 w 3293918"/>
              <a:gd name="connsiteY2" fmla="*/ 2060863 h 2121477"/>
              <a:gd name="connsiteX3" fmla="*/ 1246909 w 3293918"/>
              <a:gd name="connsiteY3" fmla="*/ 1745673 h 2121477"/>
              <a:gd name="connsiteX4" fmla="*/ 789709 w 3293918"/>
              <a:gd name="connsiteY4" fmla="*/ 831273 h 2121477"/>
              <a:gd name="connsiteX5" fmla="*/ 0 w 3293918"/>
              <a:gd name="connsiteY5" fmla="*/ 145473 h 2121477"/>
              <a:gd name="connsiteX6" fmla="*/ 0 w 3293918"/>
              <a:gd name="connsiteY6" fmla="*/ 145473 h 2121477"/>
              <a:gd name="connsiteX0" fmla="*/ 3293918 w 3293918"/>
              <a:gd name="connsiteY0" fmla="*/ 0 h 2121477"/>
              <a:gd name="connsiteX1" fmla="*/ 2763982 w 3293918"/>
              <a:gd name="connsiteY1" fmla="*/ 1381991 h 2121477"/>
              <a:gd name="connsiteX2" fmla="*/ 1652155 w 3293918"/>
              <a:gd name="connsiteY2" fmla="*/ 2060863 h 2121477"/>
              <a:gd name="connsiteX3" fmla="*/ 1246909 w 3293918"/>
              <a:gd name="connsiteY3" fmla="*/ 1745673 h 2121477"/>
              <a:gd name="connsiteX4" fmla="*/ 789709 w 3293918"/>
              <a:gd name="connsiteY4" fmla="*/ 831273 h 2121477"/>
              <a:gd name="connsiteX5" fmla="*/ 0 w 3293918"/>
              <a:gd name="connsiteY5" fmla="*/ 145473 h 2121477"/>
              <a:gd name="connsiteX6" fmla="*/ 0 w 3293918"/>
              <a:gd name="connsiteY6" fmla="*/ 145473 h 2121477"/>
              <a:gd name="connsiteX0" fmla="*/ 3293918 w 3293918"/>
              <a:gd name="connsiteY0" fmla="*/ 0 h 2084531"/>
              <a:gd name="connsiteX1" fmla="*/ 2763982 w 3293918"/>
              <a:gd name="connsiteY1" fmla="*/ 1381991 h 2084531"/>
              <a:gd name="connsiteX2" fmla="*/ 1936173 w 3293918"/>
              <a:gd name="connsiteY2" fmla="*/ 1603664 h 2084531"/>
              <a:gd name="connsiteX3" fmla="*/ 1652155 w 3293918"/>
              <a:gd name="connsiteY3" fmla="*/ 2060863 h 2084531"/>
              <a:gd name="connsiteX4" fmla="*/ 1246909 w 3293918"/>
              <a:gd name="connsiteY4" fmla="*/ 1745673 h 2084531"/>
              <a:gd name="connsiteX5" fmla="*/ 789709 w 3293918"/>
              <a:gd name="connsiteY5" fmla="*/ 831273 h 2084531"/>
              <a:gd name="connsiteX6" fmla="*/ 0 w 3293918"/>
              <a:gd name="connsiteY6" fmla="*/ 145473 h 2084531"/>
              <a:gd name="connsiteX7" fmla="*/ 0 w 3293918"/>
              <a:gd name="connsiteY7" fmla="*/ 145473 h 208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3918" h="2084531">
                <a:moveTo>
                  <a:pt x="3293918" y="0"/>
                </a:moveTo>
                <a:cubicBezTo>
                  <a:pt x="3165763" y="563707"/>
                  <a:pt x="3037609" y="1038514"/>
                  <a:pt x="2763982" y="1381991"/>
                </a:cubicBezTo>
                <a:cubicBezTo>
                  <a:pt x="2601191" y="1674668"/>
                  <a:pt x="2121478" y="1490519"/>
                  <a:pt x="1936173" y="1603664"/>
                </a:cubicBezTo>
                <a:cubicBezTo>
                  <a:pt x="1750869" y="1716809"/>
                  <a:pt x="1767032" y="2037195"/>
                  <a:pt x="1652155" y="2060863"/>
                </a:cubicBezTo>
                <a:cubicBezTo>
                  <a:pt x="1537278" y="2084531"/>
                  <a:pt x="1390650" y="1950605"/>
                  <a:pt x="1246909" y="1745673"/>
                </a:cubicBezTo>
                <a:cubicBezTo>
                  <a:pt x="1103168" y="1540741"/>
                  <a:pt x="997527" y="1097973"/>
                  <a:pt x="789709" y="831273"/>
                </a:cubicBezTo>
                <a:cubicBezTo>
                  <a:pt x="581891" y="564573"/>
                  <a:pt x="0" y="145473"/>
                  <a:pt x="0" y="145473"/>
                </a:cubicBezTo>
                <a:lnTo>
                  <a:pt x="0" y="14547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64" name="Straight Arrow Connector 63"/>
          <p:cNvCxnSpPr>
            <a:endCxn id="62" idx="2"/>
          </p:cNvCxnSpPr>
          <p:nvPr/>
        </p:nvCxnSpPr>
        <p:spPr bwMode="auto">
          <a:xfrm rot="5400000">
            <a:off x="4443847" y="3456709"/>
            <a:ext cx="1146463" cy="329045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4495800" y="281940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Congested link</a:t>
            </a:r>
            <a:endParaRPr lang="en-US" dirty="0"/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10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369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1" grpId="0" animBg="1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Traffic Management</a:t>
            </a:r>
          </a:p>
        </p:txBody>
      </p:sp>
      <p:pic>
        <p:nvPicPr>
          <p:cNvPr id="24" name="Picture 1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136900"/>
            <a:ext cx="63246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203700"/>
            <a:ext cx="400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5499100"/>
            <a:ext cx="400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Line 60"/>
          <p:cNvSpPr>
            <a:spLocks noChangeShapeType="1"/>
          </p:cNvSpPr>
          <p:nvPr/>
        </p:nvSpPr>
        <p:spPr bwMode="auto">
          <a:xfrm flipH="1" flipV="1">
            <a:off x="2667000" y="4584700"/>
            <a:ext cx="12954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62"/>
          <p:cNvSpPr>
            <a:spLocks noChangeShapeType="1"/>
          </p:cNvSpPr>
          <p:nvPr/>
        </p:nvSpPr>
        <p:spPr bwMode="auto">
          <a:xfrm flipH="1" flipV="1">
            <a:off x="6019800" y="4203700"/>
            <a:ext cx="685800" cy="1143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584700"/>
            <a:ext cx="400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44323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0513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53467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Line 64"/>
          <p:cNvSpPr>
            <a:spLocks noChangeShapeType="1"/>
          </p:cNvSpPr>
          <p:nvPr/>
        </p:nvSpPr>
        <p:spPr bwMode="auto">
          <a:xfrm flipH="1">
            <a:off x="4114800" y="5422900"/>
            <a:ext cx="2362200" cy="152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60"/>
          <p:cNvSpPr>
            <a:spLocks noChangeShapeType="1"/>
          </p:cNvSpPr>
          <p:nvPr/>
        </p:nvSpPr>
        <p:spPr bwMode="auto">
          <a:xfrm flipH="1" flipV="1">
            <a:off x="1143000" y="3581400"/>
            <a:ext cx="12954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60"/>
          <p:cNvSpPr>
            <a:spLocks noChangeShapeType="1"/>
          </p:cNvSpPr>
          <p:nvPr/>
        </p:nvSpPr>
        <p:spPr bwMode="auto">
          <a:xfrm flipH="1" flipV="1">
            <a:off x="1371600" y="3352800"/>
            <a:ext cx="1143000" cy="1066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60"/>
          <p:cNvSpPr>
            <a:spLocks noChangeShapeType="1"/>
          </p:cNvSpPr>
          <p:nvPr/>
        </p:nvSpPr>
        <p:spPr bwMode="auto">
          <a:xfrm flipH="1" flipV="1">
            <a:off x="3429000" y="2895600"/>
            <a:ext cx="685800" cy="685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60"/>
          <p:cNvSpPr>
            <a:spLocks noChangeShapeType="1"/>
          </p:cNvSpPr>
          <p:nvPr/>
        </p:nvSpPr>
        <p:spPr bwMode="auto">
          <a:xfrm flipV="1">
            <a:off x="6096000" y="2667000"/>
            <a:ext cx="457200" cy="1371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3733800"/>
            <a:ext cx="609600" cy="54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Line 60"/>
          <p:cNvSpPr>
            <a:spLocks noChangeShapeType="1"/>
          </p:cNvSpPr>
          <p:nvPr/>
        </p:nvSpPr>
        <p:spPr bwMode="auto">
          <a:xfrm flipH="1" flipV="1">
            <a:off x="6858000" y="5410200"/>
            <a:ext cx="1219200" cy="609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60"/>
          <p:cNvSpPr>
            <a:spLocks noChangeShapeType="1"/>
          </p:cNvSpPr>
          <p:nvPr/>
        </p:nvSpPr>
        <p:spPr bwMode="auto">
          <a:xfrm flipH="1" flipV="1">
            <a:off x="3810000" y="2819400"/>
            <a:ext cx="3810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60"/>
          <p:cNvSpPr>
            <a:spLocks noChangeShapeType="1"/>
          </p:cNvSpPr>
          <p:nvPr/>
        </p:nvSpPr>
        <p:spPr bwMode="auto">
          <a:xfrm flipH="1">
            <a:off x="6172200" y="3886200"/>
            <a:ext cx="2057400" cy="228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2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2438400"/>
            <a:ext cx="457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Line 64"/>
          <p:cNvSpPr>
            <a:spLocks noChangeShapeType="1"/>
          </p:cNvSpPr>
          <p:nvPr/>
        </p:nvSpPr>
        <p:spPr bwMode="auto">
          <a:xfrm flipH="1">
            <a:off x="2743200" y="3670300"/>
            <a:ext cx="12954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60"/>
          <p:cNvSpPr>
            <a:spLocks noChangeShapeType="1"/>
          </p:cNvSpPr>
          <p:nvPr/>
        </p:nvSpPr>
        <p:spPr bwMode="auto">
          <a:xfrm flipV="1">
            <a:off x="4038600" y="4495800"/>
            <a:ext cx="381000" cy="1066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5638800"/>
            <a:ext cx="609600" cy="54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54991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35941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Cloud 48"/>
          <p:cNvSpPr/>
          <p:nvPr/>
        </p:nvSpPr>
        <p:spPr bwMode="auto">
          <a:xfrm>
            <a:off x="6019800" y="2133600"/>
            <a:ext cx="2209800" cy="990600"/>
          </a:xfrm>
          <a:prstGeom prst="cloud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7200" y="1219200"/>
            <a:ext cx="60989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Instead…</a:t>
            </a:r>
          </a:p>
          <a:p>
            <a:r>
              <a:rPr lang="en-US" sz="2400" dirty="0" smtClean="0"/>
              <a:t>* </a:t>
            </a:r>
            <a:r>
              <a:rPr lang="en-US" sz="2400" dirty="0" err="1" smtClean="0"/>
              <a:t>Rehome</a:t>
            </a:r>
            <a:r>
              <a:rPr lang="en-US" sz="2400" dirty="0" smtClean="0"/>
              <a:t> customer to change traffic matrix</a:t>
            </a:r>
            <a:endParaRPr lang="en-US" sz="2400" dirty="0"/>
          </a:p>
        </p:txBody>
      </p:sp>
      <p:pic>
        <p:nvPicPr>
          <p:cNvPr id="52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43434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47244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41910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Line 60"/>
          <p:cNvSpPr>
            <a:spLocks noChangeShapeType="1"/>
          </p:cNvSpPr>
          <p:nvPr/>
        </p:nvSpPr>
        <p:spPr bwMode="auto">
          <a:xfrm flipH="1">
            <a:off x="2819400" y="4450081"/>
            <a:ext cx="1524000" cy="45719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 flipH="1" flipV="1">
            <a:off x="4267200" y="3733800"/>
            <a:ext cx="152400" cy="609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60"/>
          <p:cNvSpPr>
            <a:spLocks noChangeShapeType="1"/>
          </p:cNvSpPr>
          <p:nvPr/>
        </p:nvSpPr>
        <p:spPr bwMode="auto">
          <a:xfrm flipV="1">
            <a:off x="4114800" y="4800600"/>
            <a:ext cx="6858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60"/>
          <p:cNvSpPr>
            <a:spLocks noChangeShapeType="1"/>
          </p:cNvSpPr>
          <p:nvPr/>
        </p:nvSpPr>
        <p:spPr bwMode="auto">
          <a:xfrm flipH="1">
            <a:off x="5029200" y="4343400"/>
            <a:ext cx="76200" cy="381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60"/>
          <p:cNvSpPr>
            <a:spLocks noChangeShapeType="1"/>
          </p:cNvSpPr>
          <p:nvPr/>
        </p:nvSpPr>
        <p:spPr bwMode="auto">
          <a:xfrm flipV="1">
            <a:off x="5257800" y="4191000"/>
            <a:ext cx="609600" cy="76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 flipV="1">
            <a:off x="4648200" y="4267200"/>
            <a:ext cx="228600" cy="152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Freeform 61"/>
          <p:cNvSpPr/>
          <p:nvPr/>
        </p:nvSpPr>
        <p:spPr bwMode="auto">
          <a:xfrm>
            <a:off x="3200400" y="2687782"/>
            <a:ext cx="3293918" cy="1861705"/>
          </a:xfrm>
          <a:custGeom>
            <a:avLst/>
            <a:gdLst>
              <a:gd name="connsiteX0" fmla="*/ 3293918 w 3293918"/>
              <a:gd name="connsiteY0" fmla="*/ 0 h 1861705"/>
              <a:gd name="connsiteX1" fmla="*/ 2763982 w 3293918"/>
              <a:gd name="connsiteY1" fmla="*/ 1381991 h 1861705"/>
              <a:gd name="connsiteX2" fmla="*/ 1652155 w 3293918"/>
              <a:gd name="connsiteY2" fmla="*/ 1527463 h 1861705"/>
              <a:gd name="connsiteX3" fmla="*/ 1246909 w 3293918"/>
              <a:gd name="connsiteY3" fmla="*/ 1745673 h 1861705"/>
              <a:gd name="connsiteX4" fmla="*/ 789709 w 3293918"/>
              <a:gd name="connsiteY4" fmla="*/ 831273 h 1861705"/>
              <a:gd name="connsiteX5" fmla="*/ 0 w 3293918"/>
              <a:gd name="connsiteY5" fmla="*/ 145473 h 1861705"/>
              <a:gd name="connsiteX6" fmla="*/ 0 w 3293918"/>
              <a:gd name="connsiteY6" fmla="*/ 145473 h 1861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3918" h="1861705">
                <a:moveTo>
                  <a:pt x="3293918" y="0"/>
                </a:moveTo>
                <a:cubicBezTo>
                  <a:pt x="3165763" y="563707"/>
                  <a:pt x="3037609" y="1127414"/>
                  <a:pt x="2763982" y="1381991"/>
                </a:cubicBezTo>
                <a:cubicBezTo>
                  <a:pt x="2490355" y="1636568"/>
                  <a:pt x="1905001" y="1466849"/>
                  <a:pt x="1652155" y="1527463"/>
                </a:cubicBezTo>
                <a:cubicBezTo>
                  <a:pt x="1399310" y="1588077"/>
                  <a:pt x="1390650" y="1861705"/>
                  <a:pt x="1246909" y="1745673"/>
                </a:cubicBezTo>
                <a:cubicBezTo>
                  <a:pt x="1103168" y="1629641"/>
                  <a:pt x="997527" y="1097973"/>
                  <a:pt x="789709" y="831273"/>
                </a:cubicBezTo>
                <a:cubicBezTo>
                  <a:pt x="581891" y="564573"/>
                  <a:pt x="0" y="145473"/>
                  <a:pt x="0" y="145473"/>
                </a:cubicBezTo>
                <a:lnTo>
                  <a:pt x="0" y="14547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3" name="Line 60"/>
          <p:cNvSpPr>
            <a:spLocks noChangeShapeType="1"/>
          </p:cNvSpPr>
          <p:nvPr/>
        </p:nvSpPr>
        <p:spPr bwMode="auto">
          <a:xfrm flipV="1">
            <a:off x="4343400" y="2667000"/>
            <a:ext cx="22098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Freeform 63"/>
          <p:cNvSpPr/>
          <p:nvPr/>
        </p:nvSpPr>
        <p:spPr bwMode="auto">
          <a:xfrm>
            <a:off x="3200400" y="2666999"/>
            <a:ext cx="3293918" cy="983673"/>
          </a:xfrm>
          <a:custGeom>
            <a:avLst/>
            <a:gdLst>
              <a:gd name="connsiteX0" fmla="*/ 3293918 w 3293918"/>
              <a:gd name="connsiteY0" fmla="*/ 0 h 1861705"/>
              <a:gd name="connsiteX1" fmla="*/ 2763982 w 3293918"/>
              <a:gd name="connsiteY1" fmla="*/ 1381991 h 1861705"/>
              <a:gd name="connsiteX2" fmla="*/ 1652155 w 3293918"/>
              <a:gd name="connsiteY2" fmla="*/ 1527463 h 1861705"/>
              <a:gd name="connsiteX3" fmla="*/ 1246909 w 3293918"/>
              <a:gd name="connsiteY3" fmla="*/ 1745673 h 1861705"/>
              <a:gd name="connsiteX4" fmla="*/ 789709 w 3293918"/>
              <a:gd name="connsiteY4" fmla="*/ 831273 h 1861705"/>
              <a:gd name="connsiteX5" fmla="*/ 0 w 3293918"/>
              <a:gd name="connsiteY5" fmla="*/ 145473 h 1861705"/>
              <a:gd name="connsiteX6" fmla="*/ 0 w 3293918"/>
              <a:gd name="connsiteY6" fmla="*/ 145473 h 1861705"/>
              <a:gd name="connsiteX0" fmla="*/ 3293918 w 3293918"/>
              <a:gd name="connsiteY0" fmla="*/ 0 h 1861705"/>
              <a:gd name="connsiteX1" fmla="*/ 1652155 w 3293918"/>
              <a:gd name="connsiteY1" fmla="*/ 1527463 h 1861705"/>
              <a:gd name="connsiteX2" fmla="*/ 1246909 w 3293918"/>
              <a:gd name="connsiteY2" fmla="*/ 1745673 h 1861705"/>
              <a:gd name="connsiteX3" fmla="*/ 789709 w 3293918"/>
              <a:gd name="connsiteY3" fmla="*/ 831273 h 1861705"/>
              <a:gd name="connsiteX4" fmla="*/ 0 w 3293918"/>
              <a:gd name="connsiteY4" fmla="*/ 145473 h 1861705"/>
              <a:gd name="connsiteX5" fmla="*/ 0 w 3293918"/>
              <a:gd name="connsiteY5" fmla="*/ 145473 h 1861705"/>
              <a:gd name="connsiteX0" fmla="*/ 3293918 w 3293918"/>
              <a:gd name="connsiteY0" fmla="*/ 0 h 1884219"/>
              <a:gd name="connsiteX1" fmla="*/ 1246909 w 3293918"/>
              <a:gd name="connsiteY1" fmla="*/ 1745673 h 1884219"/>
              <a:gd name="connsiteX2" fmla="*/ 789709 w 3293918"/>
              <a:gd name="connsiteY2" fmla="*/ 831273 h 1884219"/>
              <a:gd name="connsiteX3" fmla="*/ 0 w 3293918"/>
              <a:gd name="connsiteY3" fmla="*/ 145473 h 1884219"/>
              <a:gd name="connsiteX4" fmla="*/ 0 w 3293918"/>
              <a:gd name="connsiteY4" fmla="*/ 145473 h 1884219"/>
              <a:gd name="connsiteX0" fmla="*/ 3293918 w 3293918"/>
              <a:gd name="connsiteY0" fmla="*/ 0 h 2038350"/>
              <a:gd name="connsiteX1" fmla="*/ 1246909 w 3293918"/>
              <a:gd name="connsiteY1" fmla="*/ 1745673 h 2038350"/>
              <a:gd name="connsiteX2" fmla="*/ 1780309 w 3293918"/>
              <a:gd name="connsiteY2" fmla="*/ 308264 h 2038350"/>
              <a:gd name="connsiteX3" fmla="*/ 789709 w 3293918"/>
              <a:gd name="connsiteY3" fmla="*/ 831273 h 2038350"/>
              <a:gd name="connsiteX4" fmla="*/ 0 w 3293918"/>
              <a:gd name="connsiteY4" fmla="*/ 145473 h 2038350"/>
              <a:gd name="connsiteX5" fmla="*/ 0 w 3293918"/>
              <a:gd name="connsiteY5" fmla="*/ 145473 h 2038350"/>
              <a:gd name="connsiteX0" fmla="*/ 3293918 w 3293918"/>
              <a:gd name="connsiteY0" fmla="*/ 0 h 858405"/>
              <a:gd name="connsiteX1" fmla="*/ 2161309 w 3293918"/>
              <a:gd name="connsiteY1" fmla="*/ 221673 h 858405"/>
              <a:gd name="connsiteX2" fmla="*/ 1780309 w 3293918"/>
              <a:gd name="connsiteY2" fmla="*/ 308264 h 858405"/>
              <a:gd name="connsiteX3" fmla="*/ 789709 w 3293918"/>
              <a:gd name="connsiteY3" fmla="*/ 831273 h 858405"/>
              <a:gd name="connsiteX4" fmla="*/ 0 w 3293918"/>
              <a:gd name="connsiteY4" fmla="*/ 145473 h 858405"/>
              <a:gd name="connsiteX5" fmla="*/ 0 w 3293918"/>
              <a:gd name="connsiteY5" fmla="*/ 145473 h 858405"/>
              <a:gd name="connsiteX0" fmla="*/ 3293918 w 3293918"/>
              <a:gd name="connsiteY0" fmla="*/ 0 h 858405"/>
              <a:gd name="connsiteX1" fmla="*/ 1780309 w 3293918"/>
              <a:gd name="connsiteY1" fmla="*/ 308264 h 858405"/>
              <a:gd name="connsiteX2" fmla="*/ 789709 w 3293918"/>
              <a:gd name="connsiteY2" fmla="*/ 831273 h 858405"/>
              <a:gd name="connsiteX3" fmla="*/ 0 w 3293918"/>
              <a:gd name="connsiteY3" fmla="*/ 145473 h 858405"/>
              <a:gd name="connsiteX4" fmla="*/ 0 w 3293918"/>
              <a:gd name="connsiteY4" fmla="*/ 145473 h 858405"/>
              <a:gd name="connsiteX0" fmla="*/ 3293918 w 3293918"/>
              <a:gd name="connsiteY0" fmla="*/ 0 h 855518"/>
              <a:gd name="connsiteX1" fmla="*/ 789709 w 3293918"/>
              <a:gd name="connsiteY1" fmla="*/ 831273 h 855518"/>
              <a:gd name="connsiteX2" fmla="*/ 0 w 3293918"/>
              <a:gd name="connsiteY2" fmla="*/ 145473 h 855518"/>
              <a:gd name="connsiteX3" fmla="*/ 0 w 3293918"/>
              <a:gd name="connsiteY3" fmla="*/ 145473 h 855518"/>
              <a:gd name="connsiteX0" fmla="*/ 3293918 w 3293918"/>
              <a:gd name="connsiteY0" fmla="*/ 0 h 1007918"/>
              <a:gd name="connsiteX1" fmla="*/ 1094509 w 3293918"/>
              <a:gd name="connsiteY1" fmla="*/ 983673 h 1007918"/>
              <a:gd name="connsiteX2" fmla="*/ 0 w 3293918"/>
              <a:gd name="connsiteY2" fmla="*/ 145473 h 1007918"/>
              <a:gd name="connsiteX3" fmla="*/ 0 w 3293918"/>
              <a:gd name="connsiteY3" fmla="*/ 145473 h 1007918"/>
              <a:gd name="connsiteX0" fmla="*/ 3293918 w 3293918"/>
              <a:gd name="connsiteY0" fmla="*/ 0 h 983673"/>
              <a:gd name="connsiteX1" fmla="*/ 1094509 w 3293918"/>
              <a:gd name="connsiteY1" fmla="*/ 983673 h 983673"/>
              <a:gd name="connsiteX2" fmla="*/ 0 w 3293918"/>
              <a:gd name="connsiteY2" fmla="*/ 145473 h 983673"/>
              <a:gd name="connsiteX3" fmla="*/ 0 w 3293918"/>
              <a:gd name="connsiteY3" fmla="*/ 145473 h 98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3918" h="983673">
                <a:moveTo>
                  <a:pt x="3293918" y="0"/>
                </a:moveTo>
                <a:cubicBezTo>
                  <a:pt x="2772208" y="173182"/>
                  <a:pt x="1643495" y="959428"/>
                  <a:pt x="1094509" y="983673"/>
                </a:cubicBezTo>
                <a:cubicBezTo>
                  <a:pt x="573232" y="869373"/>
                  <a:pt x="182418" y="285173"/>
                  <a:pt x="0" y="145473"/>
                </a:cubicBezTo>
                <a:lnTo>
                  <a:pt x="0" y="14547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5" name="Line 60"/>
          <p:cNvSpPr>
            <a:spLocks noChangeShapeType="1"/>
          </p:cNvSpPr>
          <p:nvPr/>
        </p:nvSpPr>
        <p:spPr bwMode="auto">
          <a:xfrm flipH="1" flipV="1">
            <a:off x="4572000" y="4495800"/>
            <a:ext cx="304800" cy="228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1" name="Line 60"/>
          <p:cNvSpPr>
            <a:spLocks noChangeShapeType="1"/>
          </p:cNvSpPr>
          <p:nvPr/>
        </p:nvSpPr>
        <p:spPr bwMode="auto">
          <a:xfrm flipH="1">
            <a:off x="2667000" y="5562600"/>
            <a:ext cx="12192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422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2" grpId="0" animBg="1"/>
      <p:bldP spid="63" grpId="0" animBg="1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Shutting Down a Router (today)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81000" y="1219200"/>
            <a:ext cx="3797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a route is propagated</a:t>
            </a:r>
          </a:p>
          <a:p>
            <a:endParaRPr lang="en-US" sz="2400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6" name="Can 35"/>
          <p:cNvSpPr/>
          <p:nvPr/>
        </p:nvSpPr>
        <p:spPr>
          <a:xfrm>
            <a:off x="2286000" y="5418137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8" name="Can 37"/>
          <p:cNvSpPr/>
          <p:nvPr/>
        </p:nvSpPr>
        <p:spPr>
          <a:xfrm>
            <a:off x="3200400" y="4351337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4" name="Can 43"/>
          <p:cNvSpPr/>
          <p:nvPr/>
        </p:nvSpPr>
        <p:spPr>
          <a:xfrm>
            <a:off x="4800600" y="5418137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48" name="Can 47"/>
          <p:cNvSpPr/>
          <p:nvPr/>
        </p:nvSpPr>
        <p:spPr>
          <a:xfrm>
            <a:off x="6096000" y="4351337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50" name="Line 20"/>
          <p:cNvSpPr>
            <a:spLocks noChangeShapeType="1"/>
          </p:cNvSpPr>
          <p:nvPr/>
        </p:nvSpPr>
        <p:spPr bwMode="auto">
          <a:xfrm flipH="1">
            <a:off x="5257800" y="4656137"/>
            <a:ext cx="9144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20"/>
          <p:cNvSpPr>
            <a:spLocks noChangeShapeType="1"/>
          </p:cNvSpPr>
          <p:nvPr/>
        </p:nvSpPr>
        <p:spPr bwMode="auto">
          <a:xfrm flipH="1">
            <a:off x="3657600" y="4503737"/>
            <a:ext cx="2438400" cy="46038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20"/>
          <p:cNvSpPr>
            <a:spLocks noChangeShapeType="1"/>
          </p:cNvSpPr>
          <p:nvPr/>
        </p:nvSpPr>
        <p:spPr bwMode="auto">
          <a:xfrm flipH="1">
            <a:off x="2667000" y="4656137"/>
            <a:ext cx="6858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4" name="Straight Connector 21"/>
          <p:cNvCxnSpPr>
            <a:cxnSpLocks noChangeShapeType="1"/>
            <a:stCxn id="36" idx="4"/>
            <a:endCxn id="44" idx="2"/>
          </p:cNvCxnSpPr>
          <p:nvPr/>
        </p:nvCxnSpPr>
        <p:spPr bwMode="auto">
          <a:xfrm>
            <a:off x="2819400" y="5607050"/>
            <a:ext cx="1981200" cy="1587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</p:cxnSp>
      <p:sp>
        <p:nvSpPr>
          <p:cNvPr id="55" name="Line 20"/>
          <p:cNvSpPr>
            <a:spLocks noChangeShapeType="1"/>
          </p:cNvSpPr>
          <p:nvPr/>
        </p:nvSpPr>
        <p:spPr bwMode="auto">
          <a:xfrm flipH="1" flipV="1">
            <a:off x="990600" y="5257799"/>
            <a:ext cx="1295400" cy="388937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20"/>
          <p:cNvSpPr>
            <a:spLocks noChangeShapeType="1"/>
          </p:cNvSpPr>
          <p:nvPr/>
        </p:nvSpPr>
        <p:spPr bwMode="auto">
          <a:xfrm flipH="1">
            <a:off x="6629400" y="4419600"/>
            <a:ext cx="838200" cy="84136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9" name="Straight Arrow Connector 58"/>
          <p:cNvCxnSpPr/>
          <p:nvPr/>
        </p:nvCxnSpPr>
        <p:spPr bwMode="auto">
          <a:xfrm rot="10800000" flipV="1">
            <a:off x="6705600" y="4191000"/>
            <a:ext cx="685800" cy="7620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Can 60"/>
          <p:cNvSpPr/>
          <p:nvPr/>
        </p:nvSpPr>
        <p:spPr>
          <a:xfrm>
            <a:off x="2209800" y="33528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3" name="Line 20"/>
          <p:cNvSpPr>
            <a:spLocks noChangeShapeType="1"/>
          </p:cNvSpPr>
          <p:nvPr/>
        </p:nvSpPr>
        <p:spPr bwMode="auto">
          <a:xfrm flipH="1" flipV="1">
            <a:off x="2514600" y="3733800"/>
            <a:ext cx="838200" cy="6096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20"/>
          <p:cNvSpPr>
            <a:spLocks noChangeShapeType="1"/>
          </p:cNvSpPr>
          <p:nvPr/>
        </p:nvSpPr>
        <p:spPr bwMode="auto">
          <a:xfrm flipH="1" flipV="1">
            <a:off x="2362200" y="3733800"/>
            <a:ext cx="76200" cy="16002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20"/>
          <p:cNvSpPr>
            <a:spLocks noChangeShapeType="1"/>
          </p:cNvSpPr>
          <p:nvPr/>
        </p:nvSpPr>
        <p:spPr bwMode="auto">
          <a:xfrm flipH="1">
            <a:off x="2133600" y="5799136"/>
            <a:ext cx="304800" cy="830263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20"/>
          <p:cNvSpPr>
            <a:spLocks noChangeShapeType="1"/>
          </p:cNvSpPr>
          <p:nvPr/>
        </p:nvSpPr>
        <p:spPr bwMode="auto">
          <a:xfrm>
            <a:off x="1524000" y="3352800"/>
            <a:ext cx="685800" cy="2286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6477000" y="365760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128.0.0.0/8 (E)</a:t>
            </a:r>
            <a:endParaRPr lang="en-US" dirty="0"/>
          </a:p>
        </p:txBody>
      </p:sp>
      <p:sp>
        <p:nvSpPr>
          <p:cNvPr id="72" name="Can 71"/>
          <p:cNvSpPr/>
          <p:nvPr/>
        </p:nvSpPr>
        <p:spPr>
          <a:xfrm>
            <a:off x="7467600" y="41910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E</a:t>
            </a:r>
            <a:endParaRPr lang="en-US" dirty="0"/>
          </a:p>
        </p:txBody>
      </p:sp>
      <p:pic>
        <p:nvPicPr>
          <p:cNvPr id="73" name="Picture 2" descr="C:\Documents and Settings\Kristen\Local Settings\Temporary Internet Files\Content.IE5\8IFOG7UZ\MCj040415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4800600"/>
            <a:ext cx="455285" cy="457200"/>
          </a:xfrm>
          <a:prstGeom prst="rect">
            <a:avLst/>
          </a:prstGeom>
          <a:noFill/>
        </p:spPr>
      </p:pic>
      <p:pic>
        <p:nvPicPr>
          <p:cNvPr id="75" name="Picture 2" descr="C:\Documents and Settings\Kristen\Local Settings\Temporary Internet Files\Content.IE5\8IFOG7UZ\MCj040415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4191000"/>
            <a:ext cx="455285" cy="457200"/>
          </a:xfrm>
          <a:prstGeom prst="rect">
            <a:avLst/>
          </a:prstGeom>
          <a:noFill/>
        </p:spPr>
      </p:pic>
      <p:pic>
        <p:nvPicPr>
          <p:cNvPr id="76" name="Picture 2" descr="C:\Documents and Settings\Kristen\Local Settings\Temporary Internet Files\Content.IE5\8IFOG7UZ\MCj040415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3505200"/>
            <a:ext cx="455285" cy="457200"/>
          </a:xfrm>
          <a:prstGeom prst="rect">
            <a:avLst/>
          </a:prstGeom>
          <a:noFill/>
        </p:spPr>
      </p:pic>
      <p:sp>
        <p:nvSpPr>
          <p:cNvPr id="79" name="Line 20"/>
          <p:cNvSpPr>
            <a:spLocks noChangeShapeType="1"/>
          </p:cNvSpPr>
          <p:nvPr/>
        </p:nvSpPr>
        <p:spPr bwMode="auto">
          <a:xfrm flipH="1">
            <a:off x="4800600" y="5791200"/>
            <a:ext cx="152400" cy="6858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0" name="Straight Arrow Connector 79"/>
          <p:cNvCxnSpPr/>
          <p:nvPr/>
        </p:nvCxnSpPr>
        <p:spPr bwMode="auto">
          <a:xfrm rot="10800000">
            <a:off x="3886200" y="4343400"/>
            <a:ext cx="1981200" cy="1588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rot="10800000">
            <a:off x="2743200" y="3733800"/>
            <a:ext cx="533400" cy="38100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/>
          <p:nvPr/>
        </p:nvCxnSpPr>
        <p:spPr bwMode="auto">
          <a:xfrm rot="10800000">
            <a:off x="1524000" y="3048000"/>
            <a:ext cx="609600" cy="22860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7" name="Picture 10" descr="MCj0295728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81000" y="2819400"/>
            <a:ext cx="721192" cy="609600"/>
          </a:xfrm>
          <a:noFill/>
          <a:ln/>
        </p:spPr>
      </p:pic>
      <p:sp>
        <p:nvSpPr>
          <p:cNvPr id="92" name="Multiply 91"/>
          <p:cNvSpPr/>
          <p:nvPr/>
        </p:nvSpPr>
        <p:spPr>
          <a:xfrm>
            <a:off x="2971800" y="3962400"/>
            <a:ext cx="1066800" cy="1143000"/>
          </a:xfrm>
          <a:prstGeom prst="mathMultiply">
            <a:avLst>
              <a:gd name="adj1" fmla="val 190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4114800" y="396240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128.0.0.0/8 (D, E)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2971800" y="3276600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128.0.0.0/8 </a:t>
            </a:r>
          </a:p>
          <a:p>
            <a:r>
              <a:rPr lang="en-US" dirty="0" smtClean="0"/>
              <a:t>(C, D, E)</a:t>
            </a:r>
            <a:endParaRPr lang="en-US" dirty="0"/>
          </a:p>
        </p:txBody>
      </p:sp>
      <p:cxnSp>
        <p:nvCxnSpPr>
          <p:cNvPr id="95" name="Straight Arrow Connector 94"/>
          <p:cNvCxnSpPr/>
          <p:nvPr/>
        </p:nvCxnSpPr>
        <p:spPr bwMode="auto">
          <a:xfrm rot="5400000" flipH="1" flipV="1">
            <a:off x="1562894" y="4457700"/>
            <a:ext cx="1294606" cy="794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0" name="TextBox 99"/>
          <p:cNvSpPr txBox="1"/>
          <p:nvPr/>
        </p:nvSpPr>
        <p:spPr>
          <a:xfrm>
            <a:off x="762000" y="4267200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128.0.0.0/8 </a:t>
            </a:r>
          </a:p>
          <a:p>
            <a:r>
              <a:rPr lang="en-US" dirty="0" smtClean="0"/>
              <a:t>(F, G, D, E)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1676400" y="2514600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128.0.0.0/8 </a:t>
            </a:r>
          </a:p>
          <a:p>
            <a:r>
              <a:rPr lang="en-US" dirty="0" smtClean="0"/>
              <a:t>(A, C, D, E)</a:t>
            </a:r>
            <a:endParaRPr lang="en-US" dirty="0"/>
          </a:p>
        </p:txBody>
      </p:sp>
      <p:cxnSp>
        <p:nvCxnSpPr>
          <p:cNvPr id="102" name="Straight Arrow Connector 101"/>
          <p:cNvCxnSpPr/>
          <p:nvPr/>
        </p:nvCxnSpPr>
        <p:spPr bwMode="auto">
          <a:xfrm rot="5400000">
            <a:off x="2590800" y="4648200"/>
            <a:ext cx="457200" cy="45720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6" name="Line 20"/>
          <p:cNvSpPr>
            <a:spLocks noChangeShapeType="1"/>
          </p:cNvSpPr>
          <p:nvPr/>
        </p:nvSpPr>
        <p:spPr bwMode="auto">
          <a:xfrm flipH="1">
            <a:off x="3657600" y="3352800"/>
            <a:ext cx="1371600" cy="982663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Can 106"/>
          <p:cNvSpPr/>
          <p:nvPr/>
        </p:nvSpPr>
        <p:spPr>
          <a:xfrm>
            <a:off x="4876800" y="30480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08" name="Straight Arrow Connector 107"/>
          <p:cNvCxnSpPr/>
          <p:nvPr/>
        </p:nvCxnSpPr>
        <p:spPr bwMode="auto">
          <a:xfrm flipV="1">
            <a:off x="3581400" y="3352800"/>
            <a:ext cx="1143000" cy="83820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/>
          <p:nvPr/>
        </p:nvCxnSpPr>
        <p:spPr bwMode="auto">
          <a:xfrm rot="10800000" flipV="1">
            <a:off x="5410200" y="4876800"/>
            <a:ext cx="762000" cy="60960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Straight Arrow Connector 111"/>
          <p:cNvCxnSpPr/>
          <p:nvPr/>
        </p:nvCxnSpPr>
        <p:spPr bwMode="auto">
          <a:xfrm rot="10800000">
            <a:off x="2971800" y="5791200"/>
            <a:ext cx="1600200" cy="1588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5" name="Picture 10" descr="MCj0295728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638800" y="2286000"/>
            <a:ext cx="721192" cy="609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92" grpId="0" animBg="1"/>
      <p:bldP spid="93" grpId="0"/>
      <p:bldP spid="94" grpId="0"/>
      <p:bldP spid="100" grpId="0"/>
      <p:bldP spid="1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Shutting Down a Router (today)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81000" y="1219200"/>
            <a:ext cx="50994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Neighbors detect router down</a:t>
            </a:r>
          </a:p>
          <a:p>
            <a:r>
              <a:rPr lang="en-US" sz="2400" dirty="0" smtClean="0"/>
              <a:t>Choose new best route (if available)</a:t>
            </a:r>
          </a:p>
          <a:p>
            <a:r>
              <a:rPr lang="en-US" sz="2400" dirty="0" smtClean="0"/>
              <a:t>Send out updates</a:t>
            </a:r>
            <a:endParaRPr lang="en-US" sz="2400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6" name="Can 35"/>
          <p:cNvSpPr/>
          <p:nvPr/>
        </p:nvSpPr>
        <p:spPr>
          <a:xfrm>
            <a:off x="2286000" y="5418137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4" name="Can 43"/>
          <p:cNvSpPr/>
          <p:nvPr/>
        </p:nvSpPr>
        <p:spPr>
          <a:xfrm>
            <a:off x="4800600" y="5418137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48" name="Can 47"/>
          <p:cNvSpPr/>
          <p:nvPr/>
        </p:nvSpPr>
        <p:spPr>
          <a:xfrm>
            <a:off x="6096000" y="4351337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50" name="Line 20"/>
          <p:cNvSpPr>
            <a:spLocks noChangeShapeType="1"/>
          </p:cNvSpPr>
          <p:nvPr/>
        </p:nvSpPr>
        <p:spPr bwMode="auto">
          <a:xfrm flipH="1">
            <a:off x="5257800" y="4656137"/>
            <a:ext cx="9144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4" name="Straight Connector 21"/>
          <p:cNvCxnSpPr>
            <a:cxnSpLocks noChangeShapeType="1"/>
            <a:stCxn id="36" idx="4"/>
            <a:endCxn id="44" idx="2"/>
          </p:cNvCxnSpPr>
          <p:nvPr/>
        </p:nvCxnSpPr>
        <p:spPr bwMode="auto">
          <a:xfrm>
            <a:off x="2819400" y="5607050"/>
            <a:ext cx="1981200" cy="1587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</p:cxnSp>
      <p:sp>
        <p:nvSpPr>
          <p:cNvPr id="55" name="Line 20"/>
          <p:cNvSpPr>
            <a:spLocks noChangeShapeType="1"/>
          </p:cNvSpPr>
          <p:nvPr/>
        </p:nvSpPr>
        <p:spPr bwMode="auto">
          <a:xfrm flipH="1" flipV="1">
            <a:off x="990600" y="5257799"/>
            <a:ext cx="1295400" cy="388937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20"/>
          <p:cNvSpPr>
            <a:spLocks noChangeShapeType="1"/>
          </p:cNvSpPr>
          <p:nvPr/>
        </p:nvSpPr>
        <p:spPr bwMode="auto">
          <a:xfrm flipH="1">
            <a:off x="6629400" y="4419600"/>
            <a:ext cx="838200" cy="84136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Can 60"/>
          <p:cNvSpPr/>
          <p:nvPr/>
        </p:nvSpPr>
        <p:spPr>
          <a:xfrm>
            <a:off x="2209800" y="33528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6" name="Line 20"/>
          <p:cNvSpPr>
            <a:spLocks noChangeShapeType="1"/>
          </p:cNvSpPr>
          <p:nvPr/>
        </p:nvSpPr>
        <p:spPr bwMode="auto">
          <a:xfrm flipH="1" flipV="1">
            <a:off x="2362200" y="3733800"/>
            <a:ext cx="76200" cy="16002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20"/>
          <p:cNvSpPr>
            <a:spLocks noChangeShapeType="1"/>
          </p:cNvSpPr>
          <p:nvPr/>
        </p:nvSpPr>
        <p:spPr bwMode="auto">
          <a:xfrm flipH="1">
            <a:off x="2133600" y="5799136"/>
            <a:ext cx="304800" cy="830263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20"/>
          <p:cNvSpPr>
            <a:spLocks noChangeShapeType="1"/>
          </p:cNvSpPr>
          <p:nvPr/>
        </p:nvSpPr>
        <p:spPr bwMode="auto">
          <a:xfrm>
            <a:off x="1524000" y="3352800"/>
            <a:ext cx="685800" cy="2286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Can 71"/>
          <p:cNvSpPr/>
          <p:nvPr/>
        </p:nvSpPr>
        <p:spPr>
          <a:xfrm>
            <a:off x="7467600" y="41910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E</a:t>
            </a:r>
            <a:endParaRPr lang="en-US" dirty="0"/>
          </a:p>
        </p:txBody>
      </p:sp>
      <p:pic>
        <p:nvPicPr>
          <p:cNvPr id="73" name="Picture 2" descr="C:\Documents and Settings\Kristen\Local Settings\Temporary Internet Files\Content.IE5\8IFOG7UZ\MCj040415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4800600"/>
            <a:ext cx="455285" cy="457200"/>
          </a:xfrm>
          <a:prstGeom prst="rect">
            <a:avLst/>
          </a:prstGeom>
          <a:noFill/>
        </p:spPr>
      </p:pic>
      <p:pic>
        <p:nvPicPr>
          <p:cNvPr id="75" name="Picture 2" descr="C:\Documents and Settings\Kristen\Local Settings\Temporary Internet Files\Content.IE5\8IFOG7UZ\MCj040415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4191000"/>
            <a:ext cx="455285" cy="457200"/>
          </a:xfrm>
          <a:prstGeom prst="rect">
            <a:avLst/>
          </a:prstGeom>
          <a:noFill/>
        </p:spPr>
      </p:pic>
      <p:pic>
        <p:nvPicPr>
          <p:cNvPr id="76" name="Picture 2" descr="C:\Documents and Settings\Kristen\Local Settings\Temporary Internet Files\Content.IE5\8IFOG7UZ\MCj040415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3505200"/>
            <a:ext cx="455285" cy="457200"/>
          </a:xfrm>
          <a:prstGeom prst="rect">
            <a:avLst/>
          </a:prstGeom>
          <a:noFill/>
        </p:spPr>
      </p:pic>
      <p:sp>
        <p:nvSpPr>
          <p:cNvPr id="79" name="Line 20"/>
          <p:cNvSpPr>
            <a:spLocks noChangeShapeType="1"/>
          </p:cNvSpPr>
          <p:nvPr/>
        </p:nvSpPr>
        <p:spPr bwMode="auto">
          <a:xfrm flipH="1">
            <a:off x="4800600" y="5791200"/>
            <a:ext cx="152400" cy="6858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4" name="Straight Arrow Connector 83"/>
          <p:cNvCxnSpPr/>
          <p:nvPr/>
        </p:nvCxnSpPr>
        <p:spPr bwMode="auto">
          <a:xfrm rot="10800000">
            <a:off x="1524000" y="3048000"/>
            <a:ext cx="609600" cy="22860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7" name="Picture 10" descr="MCj0295728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81000" y="2819400"/>
            <a:ext cx="721192" cy="609600"/>
          </a:xfrm>
          <a:noFill/>
          <a:ln/>
        </p:spPr>
      </p:pic>
      <p:sp>
        <p:nvSpPr>
          <p:cNvPr id="101" name="TextBox 100"/>
          <p:cNvSpPr txBox="1"/>
          <p:nvPr/>
        </p:nvSpPr>
        <p:spPr>
          <a:xfrm>
            <a:off x="1676400" y="2514600"/>
            <a:ext cx="1621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128.0.0.0/8 </a:t>
            </a:r>
          </a:p>
          <a:p>
            <a:r>
              <a:rPr lang="en-US" dirty="0" smtClean="0"/>
              <a:t>(A, F, G, D, E)</a:t>
            </a:r>
            <a:endParaRPr lang="en-US" dirty="0"/>
          </a:p>
        </p:txBody>
      </p:sp>
      <p:sp>
        <p:nvSpPr>
          <p:cNvPr id="107" name="Can 106"/>
          <p:cNvSpPr/>
          <p:nvPr/>
        </p:nvSpPr>
        <p:spPr>
          <a:xfrm>
            <a:off x="4876800" y="30480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B</a:t>
            </a:r>
            <a:endParaRPr lang="en-US" dirty="0"/>
          </a:p>
        </p:txBody>
      </p:sp>
      <p:pic>
        <p:nvPicPr>
          <p:cNvPr id="115" name="Picture 10" descr="MCj0295728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638800" y="2286000"/>
            <a:ext cx="721192" cy="609600"/>
          </a:xfrm>
          <a:noFill/>
          <a:ln/>
        </p:spPr>
      </p:pic>
      <p:sp>
        <p:nvSpPr>
          <p:cNvPr id="26" name="Can 25"/>
          <p:cNvSpPr/>
          <p:nvPr/>
        </p:nvSpPr>
        <p:spPr>
          <a:xfrm>
            <a:off x="3200400" y="4351337"/>
            <a:ext cx="533400" cy="377825"/>
          </a:xfrm>
          <a:prstGeom prst="can">
            <a:avLst>
              <a:gd name="adj" fmla="val 58766"/>
            </a:avLst>
          </a:prstGeom>
          <a:solidFill>
            <a:srgbClr val="F47A00">
              <a:alpha val="20000"/>
            </a:srgbClr>
          </a:solidFill>
          <a:ln>
            <a:solidFill>
              <a:srgbClr val="000000">
                <a:alpha val="902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 flipH="1">
            <a:off x="3657600" y="4503737"/>
            <a:ext cx="2438400" cy="46038"/>
          </a:xfrm>
          <a:prstGeom prst="line">
            <a:avLst/>
          </a:prstGeom>
          <a:noFill/>
          <a:ln w="38100">
            <a:solidFill>
              <a:srgbClr val="000000">
                <a:alpha val="902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 flipH="1">
            <a:off x="2667000" y="4656137"/>
            <a:ext cx="685800" cy="762000"/>
          </a:xfrm>
          <a:prstGeom prst="line">
            <a:avLst/>
          </a:prstGeom>
          <a:noFill/>
          <a:ln w="38100">
            <a:solidFill>
              <a:srgbClr val="000000">
                <a:alpha val="902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 flipH="1" flipV="1">
            <a:off x="2514600" y="3733800"/>
            <a:ext cx="838200" cy="609600"/>
          </a:xfrm>
          <a:prstGeom prst="line">
            <a:avLst/>
          </a:prstGeom>
          <a:noFill/>
          <a:ln w="38100">
            <a:solidFill>
              <a:srgbClr val="000000">
                <a:alpha val="902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 flipH="1">
            <a:off x="3657600" y="3352800"/>
            <a:ext cx="1371600" cy="982663"/>
          </a:xfrm>
          <a:prstGeom prst="line">
            <a:avLst/>
          </a:prstGeom>
          <a:noFill/>
          <a:ln w="38100">
            <a:solidFill>
              <a:srgbClr val="000000">
                <a:alpha val="902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Multiply 31"/>
          <p:cNvSpPr/>
          <p:nvPr/>
        </p:nvSpPr>
        <p:spPr>
          <a:xfrm>
            <a:off x="2971800" y="3962400"/>
            <a:ext cx="1066800" cy="1143000"/>
          </a:xfrm>
          <a:prstGeom prst="mathMultiply">
            <a:avLst>
              <a:gd name="adj1" fmla="val 19067"/>
            </a:avLst>
          </a:prstGeom>
          <a:solidFill>
            <a:srgbClr val="FF0000">
              <a:alpha val="20000"/>
            </a:srgbClr>
          </a:solidFill>
          <a:ln>
            <a:solidFill>
              <a:srgbClr val="00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57200" y="1219200"/>
            <a:ext cx="8229600" cy="114300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Downtime best case – settle on new path (seconds)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Downtime worst case – wait for router to be up (minutes)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Both cases: lots of updates propagated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a Link (today)</a:t>
            </a:r>
            <a:endParaRPr lang="en-US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6" name="Can 35"/>
          <p:cNvSpPr/>
          <p:nvPr/>
        </p:nvSpPr>
        <p:spPr>
          <a:xfrm>
            <a:off x="2286000" y="5418137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8" name="Can 37"/>
          <p:cNvSpPr/>
          <p:nvPr/>
        </p:nvSpPr>
        <p:spPr>
          <a:xfrm>
            <a:off x="3200400" y="4351337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4" name="Can 43"/>
          <p:cNvSpPr/>
          <p:nvPr/>
        </p:nvSpPr>
        <p:spPr>
          <a:xfrm>
            <a:off x="4800600" y="5418137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48" name="Can 47"/>
          <p:cNvSpPr/>
          <p:nvPr/>
        </p:nvSpPr>
        <p:spPr>
          <a:xfrm>
            <a:off x="6096000" y="4351337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50" name="Line 20"/>
          <p:cNvSpPr>
            <a:spLocks noChangeShapeType="1"/>
          </p:cNvSpPr>
          <p:nvPr/>
        </p:nvSpPr>
        <p:spPr bwMode="auto">
          <a:xfrm flipH="1">
            <a:off x="5257800" y="4656137"/>
            <a:ext cx="9144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20"/>
          <p:cNvSpPr>
            <a:spLocks noChangeShapeType="1"/>
          </p:cNvSpPr>
          <p:nvPr/>
        </p:nvSpPr>
        <p:spPr bwMode="auto">
          <a:xfrm flipH="1">
            <a:off x="3657600" y="4503737"/>
            <a:ext cx="2438400" cy="46038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20"/>
          <p:cNvSpPr>
            <a:spLocks noChangeShapeType="1"/>
          </p:cNvSpPr>
          <p:nvPr/>
        </p:nvSpPr>
        <p:spPr bwMode="auto">
          <a:xfrm flipH="1">
            <a:off x="2667000" y="4656137"/>
            <a:ext cx="6858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4" name="Straight Connector 21"/>
          <p:cNvCxnSpPr>
            <a:cxnSpLocks noChangeShapeType="1"/>
            <a:stCxn id="36" idx="4"/>
            <a:endCxn id="44" idx="2"/>
          </p:cNvCxnSpPr>
          <p:nvPr/>
        </p:nvCxnSpPr>
        <p:spPr bwMode="auto">
          <a:xfrm>
            <a:off x="2819400" y="5607050"/>
            <a:ext cx="1981200" cy="1587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</p:cxnSp>
      <p:sp>
        <p:nvSpPr>
          <p:cNvPr id="55" name="Line 20"/>
          <p:cNvSpPr>
            <a:spLocks noChangeShapeType="1"/>
          </p:cNvSpPr>
          <p:nvPr/>
        </p:nvSpPr>
        <p:spPr bwMode="auto">
          <a:xfrm flipH="1" flipV="1">
            <a:off x="990600" y="5257799"/>
            <a:ext cx="1295400" cy="388937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20"/>
          <p:cNvSpPr>
            <a:spLocks noChangeShapeType="1"/>
          </p:cNvSpPr>
          <p:nvPr/>
        </p:nvSpPr>
        <p:spPr bwMode="auto">
          <a:xfrm flipH="1">
            <a:off x="6629400" y="4419600"/>
            <a:ext cx="838200" cy="84136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Can 60"/>
          <p:cNvSpPr/>
          <p:nvPr/>
        </p:nvSpPr>
        <p:spPr>
          <a:xfrm>
            <a:off x="2209800" y="33528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3" name="Line 20"/>
          <p:cNvSpPr>
            <a:spLocks noChangeShapeType="1"/>
          </p:cNvSpPr>
          <p:nvPr/>
        </p:nvSpPr>
        <p:spPr bwMode="auto">
          <a:xfrm flipH="1" flipV="1">
            <a:off x="2514600" y="3733800"/>
            <a:ext cx="838200" cy="6096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20"/>
          <p:cNvSpPr>
            <a:spLocks noChangeShapeType="1"/>
          </p:cNvSpPr>
          <p:nvPr/>
        </p:nvSpPr>
        <p:spPr bwMode="auto">
          <a:xfrm flipH="1" flipV="1">
            <a:off x="2362200" y="3733800"/>
            <a:ext cx="76200" cy="16002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20"/>
          <p:cNvSpPr>
            <a:spLocks noChangeShapeType="1"/>
          </p:cNvSpPr>
          <p:nvPr/>
        </p:nvSpPr>
        <p:spPr bwMode="auto">
          <a:xfrm flipH="1">
            <a:off x="2133600" y="5799136"/>
            <a:ext cx="304800" cy="830263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20"/>
          <p:cNvSpPr>
            <a:spLocks noChangeShapeType="1"/>
          </p:cNvSpPr>
          <p:nvPr/>
        </p:nvSpPr>
        <p:spPr bwMode="auto">
          <a:xfrm>
            <a:off x="1524000" y="3352800"/>
            <a:ext cx="685800" cy="2286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Can 71"/>
          <p:cNvSpPr/>
          <p:nvPr/>
        </p:nvSpPr>
        <p:spPr>
          <a:xfrm>
            <a:off x="7467600" y="41910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E</a:t>
            </a:r>
            <a:endParaRPr lang="en-US" dirty="0"/>
          </a:p>
        </p:txBody>
      </p:sp>
      <p:pic>
        <p:nvPicPr>
          <p:cNvPr id="73" name="Picture 2" descr="C:\Documents and Settings\Kristen\Local Settings\Temporary Internet Files\Content.IE5\8IFOG7UZ\MCj040415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4800600"/>
            <a:ext cx="455285" cy="457200"/>
          </a:xfrm>
          <a:prstGeom prst="rect">
            <a:avLst/>
          </a:prstGeom>
          <a:noFill/>
        </p:spPr>
      </p:pic>
      <p:pic>
        <p:nvPicPr>
          <p:cNvPr id="75" name="Picture 2" descr="C:\Documents and Settings\Kristen\Local Settings\Temporary Internet Files\Content.IE5\8IFOG7UZ\MCj040415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4191000"/>
            <a:ext cx="455285" cy="457200"/>
          </a:xfrm>
          <a:prstGeom prst="rect">
            <a:avLst/>
          </a:prstGeom>
          <a:noFill/>
        </p:spPr>
      </p:pic>
      <p:pic>
        <p:nvPicPr>
          <p:cNvPr id="76" name="Picture 2" descr="C:\Documents and Settings\Kristen\Local Settings\Temporary Internet Files\Content.IE5\8IFOG7UZ\MCj040415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3505200"/>
            <a:ext cx="455285" cy="457200"/>
          </a:xfrm>
          <a:prstGeom prst="rect">
            <a:avLst/>
          </a:prstGeom>
          <a:noFill/>
        </p:spPr>
      </p:pic>
      <p:sp>
        <p:nvSpPr>
          <p:cNvPr id="79" name="Line 20"/>
          <p:cNvSpPr>
            <a:spLocks noChangeShapeType="1"/>
          </p:cNvSpPr>
          <p:nvPr/>
        </p:nvSpPr>
        <p:spPr bwMode="auto">
          <a:xfrm flipH="1">
            <a:off x="4800600" y="5791200"/>
            <a:ext cx="152400" cy="6858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7" name="Picture 10" descr="MCj0295728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81000" y="2819400"/>
            <a:ext cx="721192" cy="609600"/>
          </a:xfrm>
          <a:noFill/>
          <a:ln/>
        </p:spPr>
      </p:pic>
      <p:sp>
        <p:nvSpPr>
          <p:cNvPr id="106" name="Line 20"/>
          <p:cNvSpPr>
            <a:spLocks noChangeShapeType="1"/>
          </p:cNvSpPr>
          <p:nvPr/>
        </p:nvSpPr>
        <p:spPr bwMode="auto">
          <a:xfrm flipH="1">
            <a:off x="3657600" y="3436937"/>
            <a:ext cx="1371600" cy="982663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Can 106"/>
          <p:cNvSpPr/>
          <p:nvPr/>
        </p:nvSpPr>
        <p:spPr>
          <a:xfrm>
            <a:off x="4876800" y="30480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B</a:t>
            </a:r>
            <a:endParaRPr lang="en-US" dirty="0"/>
          </a:p>
        </p:txBody>
      </p:sp>
      <p:pic>
        <p:nvPicPr>
          <p:cNvPr id="115" name="Picture 10" descr="MCj0295728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638800" y="2286000"/>
            <a:ext cx="721192" cy="609600"/>
          </a:xfrm>
          <a:noFill/>
          <a:ln/>
        </p:spPr>
      </p:pic>
      <p:sp>
        <p:nvSpPr>
          <p:cNvPr id="45" name="Line 20"/>
          <p:cNvSpPr>
            <a:spLocks noChangeShapeType="1"/>
          </p:cNvSpPr>
          <p:nvPr/>
        </p:nvSpPr>
        <p:spPr bwMode="auto">
          <a:xfrm flipH="1">
            <a:off x="5334000" y="4419600"/>
            <a:ext cx="2133600" cy="1219200"/>
          </a:xfrm>
          <a:prstGeom prst="line">
            <a:avLst/>
          </a:prstGeom>
          <a:noFill/>
          <a:ln w="38100">
            <a:solidFill>
              <a:srgbClr val="008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ounded Rectangular Callout 29"/>
          <p:cNvSpPr/>
          <p:nvPr/>
        </p:nvSpPr>
        <p:spPr bwMode="auto">
          <a:xfrm>
            <a:off x="6629400" y="2438400"/>
            <a:ext cx="2209800" cy="1295400"/>
          </a:xfrm>
          <a:prstGeom prst="wedgeRoundRectCallout">
            <a:avLst>
              <a:gd name="adj1" fmla="val -20833"/>
              <a:gd name="adj2" fmla="val 81011"/>
              <a:gd name="adj3" fmla="val 16667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Helvetica" pitchFamily="34" charset="0"/>
              </a:rPr>
              <a:t>Reconfigure D, 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Helvetica" pitchFamily="34" charset="0"/>
              </a:rPr>
              <a:t>Remove Link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a Link (today)</a:t>
            </a:r>
            <a:endParaRPr lang="en-US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6" name="Can 35"/>
          <p:cNvSpPr/>
          <p:nvPr/>
        </p:nvSpPr>
        <p:spPr>
          <a:xfrm>
            <a:off x="2286000" y="5418137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8" name="Can 37"/>
          <p:cNvSpPr/>
          <p:nvPr/>
        </p:nvSpPr>
        <p:spPr>
          <a:xfrm>
            <a:off x="3200400" y="4351337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4" name="Can 43"/>
          <p:cNvSpPr/>
          <p:nvPr/>
        </p:nvSpPr>
        <p:spPr>
          <a:xfrm>
            <a:off x="4800600" y="5418137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48" name="Can 47"/>
          <p:cNvSpPr/>
          <p:nvPr/>
        </p:nvSpPr>
        <p:spPr>
          <a:xfrm>
            <a:off x="6096000" y="4351337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50" name="Line 20"/>
          <p:cNvSpPr>
            <a:spLocks noChangeShapeType="1"/>
          </p:cNvSpPr>
          <p:nvPr/>
        </p:nvSpPr>
        <p:spPr bwMode="auto">
          <a:xfrm flipH="1">
            <a:off x="5257800" y="4656137"/>
            <a:ext cx="9144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20"/>
          <p:cNvSpPr>
            <a:spLocks noChangeShapeType="1"/>
          </p:cNvSpPr>
          <p:nvPr/>
        </p:nvSpPr>
        <p:spPr bwMode="auto">
          <a:xfrm flipH="1">
            <a:off x="3657600" y="4503737"/>
            <a:ext cx="2438400" cy="46038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20"/>
          <p:cNvSpPr>
            <a:spLocks noChangeShapeType="1"/>
          </p:cNvSpPr>
          <p:nvPr/>
        </p:nvSpPr>
        <p:spPr bwMode="auto">
          <a:xfrm flipH="1">
            <a:off x="2667000" y="4656137"/>
            <a:ext cx="6858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4" name="Straight Connector 21"/>
          <p:cNvCxnSpPr>
            <a:cxnSpLocks noChangeShapeType="1"/>
            <a:stCxn id="36" idx="4"/>
            <a:endCxn id="44" idx="2"/>
          </p:cNvCxnSpPr>
          <p:nvPr/>
        </p:nvCxnSpPr>
        <p:spPr bwMode="auto">
          <a:xfrm>
            <a:off x="2819400" y="5607050"/>
            <a:ext cx="1981200" cy="1587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</p:cxnSp>
      <p:sp>
        <p:nvSpPr>
          <p:cNvPr id="55" name="Line 20"/>
          <p:cNvSpPr>
            <a:spLocks noChangeShapeType="1"/>
          </p:cNvSpPr>
          <p:nvPr/>
        </p:nvSpPr>
        <p:spPr bwMode="auto">
          <a:xfrm flipH="1" flipV="1">
            <a:off x="990600" y="5257799"/>
            <a:ext cx="1295400" cy="388937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Can 60"/>
          <p:cNvSpPr/>
          <p:nvPr/>
        </p:nvSpPr>
        <p:spPr>
          <a:xfrm>
            <a:off x="2209800" y="33528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3" name="Line 20"/>
          <p:cNvSpPr>
            <a:spLocks noChangeShapeType="1"/>
          </p:cNvSpPr>
          <p:nvPr/>
        </p:nvSpPr>
        <p:spPr bwMode="auto">
          <a:xfrm flipH="1" flipV="1">
            <a:off x="2514600" y="3733800"/>
            <a:ext cx="838200" cy="6096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20"/>
          <p:cNvSpPr>
            <a:spLocks noChangeShapeType="1"/>
          </p:cNvSpPr>
          <p:nvPr/>
        </p:nvSpPr>
        <p:spPr bwMode="auto">
          <a:xfrm flipH="1" flipV="1">
            <a:off x="2362200" y="3733800"/>
            <a:ext cx="76200" cy="16002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20"/>
          <p:cNvSpPr>
            <a:spLocks noChangeShapeType="1"/>
          </p:cNvSpPr>
          <p:nvPr/>
        </p:nvSpPr>
        <p:spPr bwMode="auto">
          <a:xfrm flipH="1">
            <a:off x="2133600" y="5799136"/>
            <a:ext cx="304800" cy="830263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20"/>
          <p:cNvSpPr>
            <a:spLocks noChangeShapeType="1"/>
          </p:cNvSpPr>
          <p:nvPr/>
        </p:nvSpPr>
        <p:spPr bwMode="auto">
          <a:xfrm>
            <a:off x="1524000" y="3352800"/>
            <a:ext cx="685800" cy="2286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Can 71"/>
          <p:cNvSpPr/>
          <p:nvPr/>
        </p:nvSpPr>
        <p:spPr>
          <a:xfrm>
            <a:off x="7467600" y="41910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E</a:t>
            </a:r>
            <a:endParaRPr lang="en-US" dirty="0"/>
          </a:p>
        </p:txBody>
      </p:sp>
      <p:pic>
        <p:nvPicPr>
          <p:cNvPr id="73" name="Picture 2" descr="C:\Documents and Settings\Kristen\Local Settings\Temporary Internet Files\Content.IE5\8IFOG7UZ\MCj040415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4800600"/>
            <a:ext cx="455285" cy="457200"/>
          </a:xfrm>
          <a:prstGeom prst="rect">
            <a:avLst/>
          </a:prstGeom>
          <a:noFill/>
        </p:spPr>
      </p:pic>
      <p:pic>
        <p:nvPicPr>
          <p:cNvPr id="75" name="Picture 2" descr="C:\Documents and Settings\Kristen\Local Settings\Temporary Internet Files\Content.IE5\8IFOG7UZ\MCj040415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4191000"/>
            <a:ext cx="455285" cy="457200"/>
          </a:xfrm>
          <a:prstGeom prst="rect">
            <a:avLst/>
          </a:prstGeom>
          <a:noFill/>
        </p:spPr>
      </p:pic>
      <p:pic>
        <p:nvPicPr>
          <p:cNvPr id="76" name="Picture 2" descr="C:\Documents and Settings\Kristen\Local Settings\Temporary Internet Files\Content.IE5\8IFOG7UZ\MCj040415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3505200"/>
            <a:ext cx="455285" cy="457200"/>
          </a:xfrm>
          <a:prstGeom prst="rect">
            <a:avLst/>
          </a:prstGeom>
          <a:noFill/>
        </p:spPr>
      </p:pic>
      <p:sp>
        <p:nvSpPr>
          <p:cNvPr id="79" name="Line 20"/>
          <p:cNvSpPr>
            <a:spLocks noChangeShapeType="1"/>
          </p:cNvSpPr>
          <p:nvPr/>
        </p:nvSpPr>
        <p:spPr bwMode="auto">
          <a:xfrm flipH="1">
            <a:off x="4800600" y="5791200"/>
            <a:ext cx="152400" cy="6858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7" name="Picture 10" descr="MCj0295728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81000" y="2819400"/>
            <a:ext cx="721192" cy="609600"/>
          </a:xfrm>
          <a:noFill/>
          <a:ln/>
        </p:spPr>
      </p:pic>
      <p:sp>
        <p:nvSpPr>
          <p:cNvPr id="106" name="Line 20"/>
          <p:cNvSpPr>
            <a:spLocks noChangeShapeType="1"/>
          </p:cNvSpPr>
          <p:nvPr/>
        </p:nvSpPr>
        <p:spPr bwMode="auto">
          <a:xfrm flipH="1">
            <a:off x="3657600" y="3436937"/>
            <a:ext cx="1371600" cy="982663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Can 106"/>
          <p:cNvSpPr/>
          <p:nvPr/>
        </p:nvSpPr>
        <p:spPr>
          <a:xfrm>
            <a:off x="4876800" y="30480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B</a:t>
            </a:r>
            <a:endParaRPr lang="en-US" dirty="0"/>
          </a:p>
        </p:txBody>
      </p:sp>
      <p:pic>
        <p:nvPicPr>
          <p:cNvPr id="115" name="Picture 10" descr="MCj0295728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638800" y="2286000"/>
            <a:ext cx="721192" cy="609600"/>
          </a:xfrm>
          <a:noFill/>
          <a:ln/>
        </p:spPr>
      </p:pic>
      <p:sp>
        <p:nvSpPr>
          <p:cNvPr id="45" name="Line 20"/>
          <p:cNvSpPr>
            <a:spLocks noChangeShapeType="1"/>
          </p:cNvSpPr>
          <p:nvPr/>
        </p:nvSpPr>
        <p:spPr bwMode="auto">
          <a:xfrm flipH="1">
            <a:off x="5334000" y="4419600"/>
            <a:ext cx="2133600" cy="1219200"/>
          </a:xfrm>
          <a:prstGeom prst="line">
            <a:avLst/>
          </a:prstGeom>
          <a:noFill/>
          <a:ln w="38100">
            <a:solidFill>
              <a:srgbClr val="008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ounded Rectangular Callout 29"/>
          <p:cNvSpPr/>
          <p:nvPr/>
        </p:nvSpPr>
        <p:spPr bwMode="auto">
          <a:xfrm>
            <a:off x="5791200" y="2514600"/>
            <a:ext cx="2057400" cy="1295400"/>
          </a:xfrm>
          <a:prstGeom prst="wedgeRoundRectCallout">
            <a:avLst>
              <a:gd name="adj1" fmla="val -20833"/>
              <a:gd name="adj2" fmla="val 81011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Helvetica" pitchFamily="34" charset="0"/>
              </a:rPr>
              <a:t>No route to E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rot="10800000">
            <a:off x="4876800" y="4267200"/>
            <a:ext cx="1066800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10800000" flipV="1">
            <a:off x="5181600" y="4649788"/>
            <a:ext cx="762000" cy="53181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5105400" y="388620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withdraw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a Link (today)</a:t>
            </a:r>
            <a:endParaRPr lang="en-US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6" name="Can 35"/>
          <p:cNvSpPr/>
          <p:nvPr/>
        </p:nvSpPr>
        <p:spPr>
          <a:xfrm>
            <a:off x="2286000" y="5418137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8" name="Can 37"/>
          <p:cNvSpPr/>
          <p:nvPr/>
        </p:nvSpPr>
        <p:spPr>
          <a:xfrm>
            <a:off x="3200400" y="4351337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4" name="Can 43"/>
          <p:cNvSpPr/>
          <p:nvPr/>
        </p:nvSpPr>
        <p:spPr>
          <a:xfrm>
            <a:off x="4800600" y="5418137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48" name="Can 47"/>
          <p:cNvSpPr/>
          <p:nvPr/>
        </p:nvSpPr>
        <p:spPr>
          <a:xfrm>
            <a:off x="6096000" y="4351337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50" name="Line 20"/>
          <p:cNvSpPr>
            <a:spLocks noChangeShapeType="1"/>
          </p:cNvSpPr>
          <p:nvPr/>
        </p:nvSpPr>
        <p:spPr bwMode="auto">
          <a:xfrm flipH="1">
            <a:off x="5257800" y="4656137"/>
            <a:ext cx="9144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20"/>
          <p:cNvSpPr>
            <a:spLocks noChangeShapeType="1"/>
          </p:cNvSpPr>
          <p:nvPr/>
        </p:nvSpPr>
        <p:spPr bwMode="auto">
          <a:xfrm flipH="1">
            <a:off x="3657600" y="4503737"/>
            <a:ext cx="2438400" cy="46038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20"/>
          <p:cNvSpPr>
            <a:spLocks noChangeShapeType="1"/>
          </p:cNvSpPr>
          <p:nvPr/>
        </p:nvSpPr>
        <p:spPr bwMode="auto">
          <a:xfrm flipH="1">
            <a:off x="2667000" y="4656137"/>
            <a:ext cx="6858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4" name="Straight Connector 21"/>
          <p:cNvCxnSpPr>
            <a:cxnSpLocks noChangeShapeType="1"/>
            <a:stCxn id="36" idx="4"/>
            <a:endCxn id="44" idx="2"/>
          </p:cNvCxnSpPr>
          <p:nvPr/>
        </p:nvCxnSpPr>
        <p:spPr bwMode="auto">
          <a:xfrm>
            <a:off x="2819400" y="5607050"/>
            <a:ext cx="1981200" cy="1587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</p:cxnSp>
      <p:sp>
        <p:nvSpPr>
          <p:cNvPr id="55" name="Line 20"/>
          <p:cNvSpPr>
            <a:spLocks noChangeShapeType="1"/>
          </p:cNvSpPr>
          <p:nvPr/>
        </p:nvSpPr>
        <p:spPr bwMode="auto">
          <a:xfrm flipH="1" flipV="1">
            <a:off x="990600" y="5257799"/>
            <a:ext cx="1295400" cy="388937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Can 60"/>
          <p:cNvSpPr/>
          <p:nvPr/>
        </p:nvSpPr>
        <p:spPr>
          <a:xfrm>
            <a:off x="2209800" y="33528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3" name="Line 20"/>
          <p:cNvSpPr>
            <a:spLocks noChangeShapeType="1"/>
          </p:cNvSpPr>
          <p:nvPr/>
        </p:nvSpPr>
        <p:spPr bwMode="auto">
          <a:xfrm flipH="1" flipV="1">
            <a:off x="2514600" y="3733800"/>
            <a:ext cx="838200" cy="6096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20"/>
          <p:cNvSpPr>
            <a:spLocks noChangeShapeType="1"/>
          </p:cNvSpPr>
          <p:nvPr/>
        </p:nvSpPr>
        <p:spPr bwMode="auto">
          <a:xfrm flipH="1" flipV="1">
            <a:off x="2362200" y="3733800"/>
            <a:ext cx="76200" cy="16002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20"/>
          <p:cNvSpPr>
            <a:spLocks noChangeShapeType="1"/>
          </p:cNvSpPr>
          <p:nvPr/>
        </p:nvSpPr>
        <p:spPr bwMode="auto">
          <a:xfrm flipH="1">
            <a:off x="2133600" y="5799136"/>
            <a:ext cx="304800" cy="830263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20"/>
          <p:cNvSpPr>
            <a:spLocks noChangeShapeType="1"/>
          </p:cNvSpPr>
          <p:nvPr/>
        </p:nvSpPr>
        <p:spPr bwMode="auto">
          <a:xfrm>
            <a:off x="1524000" y="3352800"/>
            <a:ext cx="685800" cy="2286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Can 71"/>
          <p:cNvSpPr/>
          <p:nvPr/>
        </p:nvSpPr>
        <p:spPr>
          <a:xfrm>
            <a:off x="7467600" y="41910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E</a:t>
            </a:r>
            <a:endParaRPr lang="en-US" dirty="0"/>
          </a:p>
        </p:txBody>
      </p:sp>
      <p:pic>
        <p:nvPicPr>
          <p:cNvPr id="73" name="Picture 2" descr="C:\Documents and Settings\Kristen\Local Settings\Temporary Internet Files\Content.IE5\8IFOG7UZ\MCj040415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4800600"/>
            <a:ext cx="455285" cy="457200"/>
          </a:xfrm>
          <a:prstGeom prst="rect">
            <a:avLst/>
          </a:prstGeom>
          <a:noFill/>
        </p:spPr>
      </p:pic>
      <p:pic>
        <p:nvPicPr>
          <p:cNvPr id="75" name="Picture 2" descr="C:\Documents and Settings\Kristen\Local Settings\Temporary Internet Files\Content.IE5\8IFOG7UZ\MCj040415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4191000"/>
            <a:ext cx="455285" cy="457200"/>
          </a:xfrm>
          <a:prstGeom prst="rect">
            <a:avLst/>
          </a:prstGeom>
          <a:noFill/>
        </p:spPr>
      </p:pic>
      <p:pic>
        <p:nvPicPr>
          <p:cNvPr id="76" name="Picture 2" descr="C:\Documents and Settings\Kristen\Local Settings\Temporary Internet Files\Content.IE5\8IFOG7UZ\MCj040415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3505200"/>
            <a:ext cx="455285" cy="457200"/>
          </a:xfrm>
          <a:prstGeom prst="rect">
            <a:avLst/>
          </a:prstGeom>
          <a:noFill/>
        </p:spPr>
      </p:pic>
      <p:sp>
        <p:nvSpPr>
          <p:cNvPr id="79" name="Line 20"/>
          <p:cNvSpPr>
            <a:spLocks noChangeShapeType="1"/>
          </p:cNvSpPr>
          <p:nvPr/>
        </p:nvSpPr>
        <p:spPr bwMode="auto">
          <a:xfrm flipH="1">
            <a:off x="4800600" y="5791200"/>
            <a:ext cx="152400" cy="6858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7" name="Picture 10" descr="MCj0295728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81000" y="2819400"/>
            <a:ext cx="721192" cy="609600"/>
          </a:xfrm>
          <a:noFill/>
          <a:ln/>
        </p:spPr>
      </p:pic>
      <p:sp>
        <p:nvSpPr>
          <p:cNvPr id="106" name="Line 20"/>
          <p:cNvSpPr>
            <a:spLocks noChangeShapeType="1"/>
          </p:cNvSpPr>
          <p:nvPr/>
        </p:nvSpPr>
        <p:spPr bwMode="auto">
          <a:xfrm flipH="1">
            <a:off x="3657600" y="3436937"/>
            <a:ext cx="1371600" cy="982663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Can 106"/>
          <p:cNvSpPr/>
          <p:nvPr/>
        </p:nvSpPr>
        <p:spPr>
          <a:xfrm>
            <a:off x="4876800" y="30480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B</a:t>
            </a:r>
            <a:endParaRPr lang="en-US" dirty="0"/>
          </a:p>
        </p:txBody>
      </p:sp>
      <p:pic>
        <p:nvPicPr>
          <p:cNvPr id="115" name="Picture 10" descr="MCj0295728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638800" y="2286000"/>
            <a:ext cx="721192" cy="609600"/>
          </a:xfrm>
          <a:noFill/>
          <a:ln/>
        </p:spPr>
      </p:pic>
      <p:sp>
        <p:nvSpPr>
          <p:cNvPr id="45" name="Line 20"/>
          <p:cNvSpPr>
            <a:spLocks noChangeShapeType="1"/>
          </p:cNvSpPr>
          <p:nvPr/>
        </p:nvSpPr>
        <p:spPr bwMode="auto">
          <a:xfrm flipH="1">
            <a:off x="5334000" y="4419600"/>
            <a:ext cx="2133600" cy="1219200"/>
          </a:xfrm>
          <a:prstGeom prst="line">
            <a:avLst/>
          </a:prstGeom>
          <a:noFill/>
          <a:ln w="38100">
            <a:solidFill>
              <a:srgbClr val="0080FF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ounded Rectangular Callout 29"/>
          <p:cNvSpPr/>
          <p:nvPr/>
        </p:nvSpPr>
        <p:spPr bwMode="auto">
          <a:xfrm>
            <a:off x="5867400" y="5562600"/>
            <a:ext cx="2057400" cy="1295400"/>
          </a:xfrm>
          <a:prstGeom prst="wedgeRoundRectCallout">
            <a:avLst>
              <a:gd name="adj1" fmla="val -22085"/>
              <a:gd name="adj2" fmla="val -78061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Helvetica" pitchFamily="34" charset="0"/>
              </a:rPr>
              <a:t>Add Link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Helvetica" pitchFamily="34" charset="0"/>
              </a:rPr>
              <a:t>Configure E, G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 rot="10800000" flipV="1">
            <a:off x="5638800" y="4495800"/>
            <a:ext cx="1447800" cy="8382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V="1">
            <a:off x="5105400" y="4648200"/>
            <a:ext cx="838200" cy="6858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rot="10800000">
            <a:off x="3276600" y="5486400"/>
            <a:ext cx="1295400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6477000" y="365760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128.0.0.0/8 (E)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352800" y="4964668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128.0.0.0/8 (G, E)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457200" y="1219200"/>
            <a:ext cx="8229600" cy="114300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Downtime best case – settle on new path (seconds)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Downtime worst case – wait for link to be up (minutes)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Both cases: lots of updates propagated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7" grpId="1"/>
      <p:bldP spid="58" grpId="0"/>
      <p:bldP spid="58" grpId="1"/>
      <p:bldP spid="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755900"/>
            <a:ext cx="66294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5847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4323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4417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2893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Router Grafting: Breaking up the router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 flipH="1">
            <a:off x="5105400" y="4038600"/>
            <a:ext cx="838200" cy="6985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 flipH="1">
            <a:off x="3657600" y="3810000"/>
            <a:ext cx="2286000" cy="762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 flipH="1">
            <a:off x="2514600" y="3975100"/>
            <a:ext cx="6858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" name="Straight Connector 21"/>
          <p:cNvCxnSpPr>
            <a:cxnSpLocks noChangeShapeType="1"/>
          </p:cNvCxnSpPr>
          <p:nvPr/>
        </p:nvCxnSpPr>
        <p:spPr bwMode="auto">
          <a:xfrm>
            <a:off x="2667000" y="4926013"/>
            <a:ext cx="1981200" cy="1587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</p:cxnSp>
      <p:sp>
        <p:nvSpPr>
          <p:cNvPr id="19" name="Line 20"/>
          <p:cNvSpPr>
            <a:spLocks noChangeShapeType="1"/>
          </p:cNvSpPr>
          <p:nvPr/>
        </p:nvSpPr>
        <p:spPr bwMode="auto">
          <a:xfrm flipH="1" flipV="1">
            <a:off x="685800" y="4584700"/>
            <a:ext cx="1447800" cy="381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H="1" flipV="1">
            <a:off x="6477000" y="3898900"/>
            <a:ext cx="1828800" cy="292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>
            <a:off x="6477000" y="3670300"/>
            <a:ext cx="1752600" cy="1524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H="1">
            <a:off x="5181600" y="4191000"/>
            <a:ext cx="3124200" cy="698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2" name="Curved Connector 31"/>
          <p:cNvCxnSpPr/>
          <p:nvPr/>
        </p:nvCxnSpPr>
        <p:spPr bwMode="auto">
          <a:xfrm rot="16200000" flipH="1" flipV="1">
            <a:off x="5037068" y="3314700"/>
            <a:ext cx="1066800" cy="1295400"/>
          </a:xfrm>
          <a:prstGeom prst="curvedConnector3">
            <a:avLst>
              <a:gd name="adj1" fmla="val -21429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5105400" y="2667000"/>
            <a:ext cx="12875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Send state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772400" y="44196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Move link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322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34" grpId="0" animBg="1"/>
      <p:bldP spid="34" grpId="1" animBg="1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755900"/>
            <a:ext cx="66294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5847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4323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4417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2893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Router Grafting: Breaking up the router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 flipH="1">
            <a:off x="5105400" y="4038600"/>
            <a:ext cx="838200" cy="6985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 flipH="1">
            <a:off x="3657600" y="3810000"/>
            <a:ext cx="2286000" cy="762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 flipH="1">
            <a:off x="2514600" y="3975100"/>
            <a:ext cx="6858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" name="Straight Connector 21"/>
          <p:cNvCxnSpPr>
            <a:cxnSpLocks noChangeShapeType="1"/>
          </p:cNvCxnSpPr>
          <p:nvPr/>
        </p:nvCxnSpPr>
        <p:spPr bwMode="auto">
          <a:xfrm>
            <a:off x="2667000" y="4926013"/>
            <a:ext cx="1981200" cy="1587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</p:cxnSp>
      <p:sp>
        <p:nvSpPr>
          <p:cNvPr id="19" name="Line 20"/>
          <p:cNvSpPr>
            <a:spLocks noChangeShapeType="1"/>
          </p:cNvSpPr>
          <p:nvPr/>
        </p:nvSpPr>
        <p:spPr bwMode="auto">
          <a:xfrm flipH="1" flipV="1">
            <a:off x="685800" y="4584700"/>
            <a:ext cx="1447800" cy="381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>
            <a:off x="6477000" y="3670300"/>
            <a:ext cx="1752600" cy="1524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H="1">
            <a:off x="5181600" y="4191000"/>
            <a:ext cx="3124200" cy="698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38200" y="2133600"/>
            <a:ext cx="7620000" cy="2209800"/>
          </a:xfrm>
          <a:prstGeom prst="rect">
            <a:avLst/>
          </a:prstGeom>
          <a:solidFill>
            <a:srgbClr val="FF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i="1" dirty="0" smtClean="0">
                <a:solidFill>
                  <a:srgbClr val="000000"/>
                </a:solidFill>
              </a:rPr>
              <a:t>Router Grafting </a:t>
            </a:r>
            <a:r>
              <a:rPr lang="en-US" sz="3000" dirty="0" smtClean="0">
                <a:solidFill>
                  <a:srgbClr val="000000"/>
                </a:solidFill>
              </a:rPr>
              <a:t>enables </a:t>
            </a:r>
            <a:r>
              <a:rPr lang="en-US" sz="3000" dirty="0">
                <a:solidFill>
                  <a:srgbClr val="000000"/>
                </a:solidFill>
              </a:rPr>
              <a:t>this </a:t>
            </a:r>
            <a:r>
              <a:rPr lang="en-US" sz="3000" dirty="0" smtClean="0">
                <a:solidFill>
                  <a:srgbClr val="000000"/>
                </a:solidFill>
              </a:rPr>
              <a:t>breaking apart a router (splitting/merging).</a:t>
            </a:r>
            <a:endParaRPr lang="en-US" sz="3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6053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Just State Transfer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19</a:t>
            </a:fld>
            <a:endParaRPr lang="en-US"/>
          </a:p>
        </p:txBody>
      </p:sp>
      <p:cxnSp>
        <p:nvCxnSpPr>
          <p:cNvPr id="71" name="Straight Arrow Connector 70"/>
          <p:cNvCxnSpPr/>
          <p:nvPr/>
        </p:nvCxnSpPr>
        <p:spPr bwMode="auto">
          <a:xfrm rot="16200000" flipH="1">
            <a:off x="2019300" y="2869168"/>
            <a:ext cx="685800" cy="4572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1219200" y="222146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Migrate session</a:t>
            </a:r>
            <a:endParaRPr lang="en-US" dirty="0"/>
          </a:p>
        </p:txBody>
      </p:sp>
      <p:cxnSp>
        <p:nvCxnSpPr>
          <p:cNvPr id="20" name="Straight Connector 19"/>
          <p:cNvCxnSpPr>
            <a:endCxn id="30" idx="1"/>
          </p:cNvCxnSpPr>
          <p:nvPr/>
        </p:nvCxnSpPr>
        <p:spPr bwMode="auto">
          <a:xfrm flipV="1">
            <a:off x="914400" y="4164568"/>
            <a:ext cx="990600" cy="260366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Picture 2" descr="C:\Documents and Settings\Kristen\Local Settings\Temporary Internet Files\Content.IE5\8IFOG7UZ\MCj0404159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3821668"/>
            <a:ext cx="869594" cy="873252"/>
          </a:xfrm>
          <a:prstGeom prst="rect">
            <a:avLst/>
          </a:prstGeom>
          <a:noFill/>
        </p:spPr>
      </p:pic>
      <p:cxnSp>
        <p:nvCxnSpPr>
          <p:cNvPr id="22" name="Straight Connector 21"/>
          <p:cNvCxnSpPr>
            <a:stCxn id="33" idx="3"/>
          </p:cNvCxnSpPr>
          <p:nvPr/>
        </p:nvCxnSpPr>
        <p:spPr bwMode="auto">
          <a:xfrm>
            <a:off x="6553200" y="2945368"/>
            <a:ext cx="609600" cy="6477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Cloud 22"/>
          <p:cNvSpPr/>
          <p:nvPr/>
        </p:nvSpPr>
        <p:spPr bwMode="auto">
          <a:xfrm>
            <a:off x="1676400" y="3821668"/>
            <a:ext cx="1066800" cy="762000"/>
          </a:xfrm>
          <a:prstGeom prst="cloud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Cloud 23"/>
          <p:cNvSpPr/>
          <p:nvPr/>
        </p:nvSpPr>
        <p:spPr bwMode="auto">
          <a:xfrm>
            <a:off x="2895600" y="2907268"/>
            <a:ext cx="2362200" cy="19812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Cloud 24"/>
          <p:cNvSpPr/>
          <p:nvPr/>
        </p:nvSpPr>
        <p:spPr bwMode="auto">
          <a:xfrm>
            <a:off x="5562600" y="4126468"/>
            <a:ext cx="1219200" cy="838200"/>
          </a:xfrm>
          <a:prstGeom prst="cloud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Cloud 25"/>
          <p:cNvSpPr/>
          <p:nvPr/>
        </p:nvSpPr>
        <p:spPr bwMode="auto">
          <a:xfrm>
            <a:off x="5715000" y="2526268"/>
            <a:ext cx="990600" cy="838200"/>
          </a:xfrm>
          <a:prstGeom prst="cloud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27" name="Straight Connector 26"/>
          <p:cNvCxnSpPr>
            <a:stCxn id="30" idx="3"/>
            <a:endCxn id="31" idx="1"/>
          </p:cNvCxnSpPr>
          <p:nvPr/>
        </p:nvCxnSpPr>
        <p:spPr bwMode="auto">
          <a:xfrm flipV="1">
            <a:off x="2514600" y="3554968"/>
            <a:ext cx="838200" cy="6096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35" idx="3"/>
            <a:endCxn id="33" idx="1"/>
          </p:cNvCxnSpPr>
          <p:nvPr/>
        </p:nvCxnSpPr>
        <p:spPr bwMode="auto">
          <a:xfrm flipV="1">
            <a:off x="4953000" y="2945368"/>
            <a:ext cx="914400" cy="5334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41" idx="3"/>
          </p:cNvCxnSpPr>
          <p:nvPr/>
        </p:nvCxnSpPr>
        <p:spPr bwMode="auto">
          <a:xfrm flipV="1">
            <a:off x="6553200" y="4431268"/>
            <a:ext cx="762000" cy="381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0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3974068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336446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754868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435506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8826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Straight Connector 35"/>
          <p:cNvCxnSpPr>
            <a:stCxn id="31" idx="3"/>
            <a:endCxn id="35" idx="1"/>
          </p:cNvCxnSpPr>
          <p:nvPr/>
        </p:nvCxnSpPr>
        <p:spPr bwMode="auto">
          <a:xfrm flipV="1">
            <a:off x="3733800" y="3478768"/>
            <a:ext cx="838200" cy="762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>
            <a:stCxn id="35" idx="2"/>
            <a:endCxn id="34" idx="0"/>
          </p:cNvCxnSpPr>
          <p:nvPr/>
        </p:nvCxnSpPr>
        <p:spPr bwMode="auto">
          <a:xfrm rot="5400000">
            <a:off x="4095750" y="3688318"/>
            <a:ext cx="685800" cy="6477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1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278868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8" name="Straight Connector 67"/>
          <p:cNvCxnSpPr>
            <a:stCxn id="30" idx="3"/>
            <a:endCxn id="34" idx="1"/>
          </p:cNvCxnSpPr>
          <p:nvPr/>
        </p:nvCxnSpPr>
        <p:spPr bwMode="auto">
          <a:xfrm>
            <a:off x="2514600" y="4164568"/>
            <a:ext cx="1409700" cy="381000"/>
          </a:xfrm>
          <a:prstGeom prst="line">
            <a:avLst/>
          </a:prstGeom>
          <a:noFill/>
          <a:ln w="12700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34" idx="3"/>
            <a:endCxn id="41" idx="1"/>
          </p:cNvCxnSpPr>
          <p:nvPr/>
        </p:nvCxnSpPr>
        <p:spPr bwMode="auto">
          <a:xfrm flipV="1">
            <a:off x="4305300" y="4469368"/>
            <a:ext cx="1562100" cy="762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Freeform 78"/>
          <p:cNvSpPr/>
          <p:nvPr/>
        </p:nvSpPr>
        <p:spPr bwMode="auto">
          <a:xfrm>
            <a:off x="1114023" y="2597102"/>
            <a:ext cx="6284890" cy="1502535"/>
          </a:xfrm>
          <a:custGeom>
            <a:avLst/>
            <a:gdLst>
              <a:gd name="connsiteX0" fmla="*/ 0 w 6284890"/>
              <a:gd name="connsiteY0" fmla="*/ 1502535 h 1502535"/>
              <a:gd name="connsiteX1" fmla="*/ 1468191 w 6284890"/>
              <a:gd name="connsiteY1" fmla="*/ 1193442 h 1502535"/>
              <a:gd name="connsiteX2" fmla="*/ 2408349 w 6284890"/>
              <a:gd name="connsiteY2" fmla="*/ 639651 h 1502535"/>
              <a:gd name="connsiteX3" fmla="*/ 3696236 w 6284890"/>
              <a:gd name="connsiteY3" fmla="*/ 613893 h 1502535"/>
              <a:gd name="connsiteX4" fmla="*/ 4932608 w 6284890"/>
              <a:gd name="connsiteY4" fmla="*/ 72980 h 1502535"/>
              <a:gd name="connsiteX5" fmla="*/ 5525036 w 6284890"/>
              <a:gd name="connsiteY5" fmla="*/ 176011 h 1502535"/>
              <a:gd name="connsiteX6" fmla="*/ 6284890 w 6284890"/>
              <a:gd name="connsiteY6" fmla="*/ 1013138 h 1502535"/>
              <a:gd name="connsiteX7" fmla="*/ 6284890 w 6284890"/>
              <a:gd name="connsiteY7" fmla="*/ 1013138 h 15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84890" h="1502535">
                <a:moveTo>
                  <a:pt x="0" y="1502535"/>
                </a:moveTo>
                <a:cubicBezTo>
                  <a:pt x="533400" y="1419895"/>
                  <a:pt x="1066800" y="1337256"/>
                  <a:pt x="1468191" y="1193442"/>
                </a:cubicBezTo>
                <a:cubicBezTo>
                  <a:pt x="1869582" y="1049628"/>
                  <a:pt x="2037008" y="736242"/>
                  <a:pt x="2408349" y="639651"/>
                </a:cubicBezTo>
                <a:cubicBezTo>
                  <a:pt x="2779690" y="543060"/>
                  <a:pt x="3275526" y="708338"/>
                  <a:pt x="3696236" y="613893"/>
                </a:cubicBezTo>
                <a:cubicBezTo>
                  <a:pt x="4116946" y="519448"/>
                  <a:pt x="4627808" y="145960"/>
                  <a:pt x="4932608" y="72980"/>
                </a:cubicBezTo>
                <a:cubicBezTo>
                  <a:pt x="5237408" y="0"/>
                  <a:pt x="5299656" y="19318"/>
                  <a:pt x="5525036" y="176011"/>
                </a:cubicBezTo>
                <a:cubicBezTo>
                  <a:pt x="5750416" y="332704"/>
                  <a:pt x="6284890" y="1013138"/>
                  <a:pt x="6284890" y="1013138"/>
                </a:cubicBezTo>
                <a:lnTo>
                  <a:pt x="6284890" y="1013138"/>
                </a:ln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752600" y="45836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AS100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3676218" y="48884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AS200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5715000" y="49646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AS400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5791200" y="33644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AS300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58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Change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Networks need to be highly reliable</a:t>
            </a:r>
          </a:p>
          <a:p>
            <a:pPr lvl="1"/>
            <a:r>
              <a:rPr lang="en-US" dirty="0" smtClean="0"/>
              <a:t>To avoid service disruptions</a:t>
            </a:r>
          </a:p>
          <a:p>
            <a:r>
              <a:rPr lang="en-US" dirty="0" smtClean="0"/>
              <a:t>Operators need to deal with change</a:t>
            </a:r>
          </a:p>
          <a:p>
            <a:pPr lvl="1"/>
            <a:r>
              <a:rPr lang="en-US" dirty="0" smtClean="0"/>
              <a:t>Install, maintain, upgrade, or decommission equipment</a:t>
            </a:r>
          </a:p>
          <a:p>
            <a:pPr lvl="1"/>
            <a:r>
              <a:rPr lang="en-US" dirty="0" smtClean="0"/>
              <a:t>Deploy new services</a:t>
            </a:r>
          </a:p>
          <a:p>
            <a:pPr lvl="1"/>
            <a:r>
              <a:rPr lang="en-US" dirty="0" smtClean="0"/>
              <a:t>Manage resource usage (CPU, bandwidth) </a:t>
            </a:r>
          </a:p>
          <a:p>
            <a:r>
              <a:rPr lang="en-US" dirty="0" smtClean="0"/>
              <a:t>But… change causes disruption</a:t>
            </a:r>
          </a:p>
          <a:p>
            <a:pPr lvl="1"/>
            <a:r>
              <a:rPr lang="en-US" dirty="0" smtClean="0"/>
              <a:t>Forcing a tradeoff</a:t>
            </a:r>
          </a:p>
        </p:txBody>
      </p:sp>
    </p:spTree>
  </p:cSld>
  <p:clrMapOvr>
    <a:masterClrMapping/>
  </p:clrMapOvr>
  <p:transition advTm="32494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Just State Transfer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20</a:t>
            </a:fld>
            <a:endParaRPr lang="en-US"/>
          </a:p>
        </p:txBody>
      </p:sp>
      <p:cxnSp>
        <p:nvCxnSpPr>
          <p:cNvPr id="71" name="Straight Arrow Connector 70"/>
          <p:cNvCxnSpPr/>
          <p:nvPr/>
        </p:nvCxnSpPr>
        <p:spPr bwMode="auto">
          <a:xfrm rot="16200000" flipH="1">
            <a:off x="2019300" y="2869168"/>
            <a:ext cx="685800" cy="4572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1219200" y="222146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Migrate session</a:t>
            </a:r>
            <a:endParaRPr lang="en-US" dirty="0"/>
          </a:p>
        </p:txBody>
      </p:sp>
      <p:cxnSp>
        <p:nvCxnSpPr>
          <p:cNvPr id="20" name="Straight Connector 19"/>
          <p:cNvCxnSpPr>
            <a:endCxn id="30" idx="1"/>
          </p:cNvCxnSpPr>
          <p:nvPr/>
        </p:nvCxnSpPr>
        <p:spPr bwMode="auto">
          <a:xfrm flipV="1">
            <a:off x="914400" y="4164568"/>
            <a:ext cx="990600" cy="260366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Picture 2" descr="C:\Documents and Settings\Kristen\Local Settings\Temporary Internet Files\Content.IE5\8IFOG7UZ\MCj0404159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3821668"/>
            <a:ext cx="869594" cy="873252"/>
          </a:xfrm>
          <a:prstGeom prst="rect">
            <a:avLst/>
          </a:prstGeom>
          <a:noFill/>
        </p:spPr>
      </p:pic>
      <p:cxnSp>
        <p:nvCxnSpPr>
          <p:cNvPr id="22" name="Straight Connector 21"/>
          <p:cNvCxnSpPr>
            <a:stCxn id="33" idx="3"/>
          </p:cNvCxnSpPr>
          <p:nvPr/>
        </p:nvCxnSpPr>
        <p:spPr bwMode="auto">
          <a:xfrm>
            <a:off x="6553200" y="2945368"/>
            <a:ext cx="609600" cy="6477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Cloud 22"/>
          <p:cNvSpPr/>
          <p:nvPr/>
        </p:nvSpPr>
        <p:spPr bwMode="auto">
          <a:xfrm>
            <a:off x="1676400" y="3821668"/>
            <a:ext cx="1066800" cy="762000"/>
          </a:xfrm>
          <a:prstGeom prst="cloud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Cloud 23"/>
          <p:cNvSpPr/>
          <p:nvPr/>
        </p:nvSpPr>
        <p:spPr bwMode="auto">
          <a:xfrm>
            <a:off x="2895600" y="2907268"/>
            <a:ext cx="2362200" cy="19812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Cloud 24"/>
          <p:cNvSpPr/>
          <p:nvPr/>
        </p:nvSpPr>
        <p:spPr bwMode="auto">
          <a:xfrm>
            <a:off x="5562600" y="4126468"/>
            <a:ext cx="1219200" cy="838200"/>
          </a:xfrm>
          <a:prstGeom prst="cloud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Cloud 25"/>
          <p:cNvSpPr/>
          <p:nvPr/>
        </p:nvSpPr>
        <p:spPr bwMode="auto">
          <a:xfrm>
            <a:off x="5715000" y="2526268"/>
            <a:ext cx="990600" cy="838200"/>
          </a:xfrm>
          <a:prstGeom prst="cloud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27" name="Straight Connector 26"/>
          <p:cNvCxnSpPr>
            <a:stCxn id="30" idx="3"/>
            <a:endCxn id="34" idx="1"/>
          </p:cNvCxnSpPr>
          <p:nvPr/>
        </p:nvCxnSpPr>
        <p:spPr bwMode="auto">
          <a:xfrm>
            <a:off x="2514600" y="4164568"/>
            <a:ext cx="1409700" cy="3810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35" idx="3"/>
            <a:endCxn id="33" idx="1"/>
          </p:cNvCxnSpPr>
          <p:nvPr/>
        </p:nvCxnSpPr>
        <p:spPr bwMode="auto">
          <a:xfrm flipV="1">
            <a:off x="4953000" y="2945368"/>
            <a:ext cx="914400" cy="5334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41" idx="3"/>
          </p:cNvCxnSpPr>
          <p:nvPr/>
        </p:nvCxnSpPr>
        <p:spPr bwMode="auto">
          <a:xfrm flipV="1">
            <a:off x="6553200" y="4431268"/>
            <a:ext cx="762000" cy="381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0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3974068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336446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754868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435506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8826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Straight Connector 35"/>
          <p:cNvCxnSpPr>
            <a:stCxn id="31" idx="3"/>
            <a:endCxn id="35" idx="1"/>
          </p:cNvCxnSpPr>
          <p:nvPr/>
        </p:nvCxnSpPr>
        <p:spPr bwMode="auto">
          <a:xfrm flipV="1">
            <a:off x="3733800" y="3478768"/>
            <a:ext cx="838200" cy="762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>
            <a:stCxn id="35" idx="2"/>
            <a:endCxn id="34" idx="0"/>
          </p:cNvCxnSpPr>
          <p:nvPr/>
        </p:nvCxnSpPr>
        <p:spPr bwMode="auto">
          <a:xfrm rot="5400000">
            <a:off x="4095750" y="3688318"/>
            <a:ext cx="685800" cy="6477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1" name="Picture 3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278868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8" name="Straight Connector 67"/>
          <p:cNvCxnSpPr>
            <a:stCxn id="30" idx="3"/>
            <a:endCxn id="31" idx="1"/>
          </p:cNvCxnSpPr>
          <p:nvPr/>
        </p:nvCxnSpPr>
        <p:spPr bwMode="auto">
          <a:xfrm flipV="1">
            <a:off x="2514600" y="3554968"/>
            <a:ext cx="838200" cy="609600"/>
          </a:xfrm>
          <a:prstGeom prst="line">
            <a:avLst/>
          </a:prstGeom>
          <a:noFill/>
          <a:ln w="12700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34" idx="3"/>
            <a:endCxn id="41" idx="1"/>
          </p:cNvCxnSpPr>
          <p:nvPr/>
        </p:nvCxnSpPr>
        <p:spPr bwMode="auto">
          <a:xfrm flipV="1">
            <a:off x="4305300" y="4469368"/>
            <a:ext cx="1562100" cy="762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Freeform 78"/>
          <p:cNvSpPr/>
          <p:nvPr/>
        </p:nvSpPr>
        <p:spPr bwMode="auto">
          <a:xfrm>
            <a:off x="1114023" y="3934359"/>
            <a:ext cx="6513490" cy="361682"/>
          </a:xfrm>
          <a:custGeom>
            <a:avLst/>
            <a:gdLst>
              <a:gd name="connsiteX0" fmla="*/ 0 w 6284890"/>
              <a:gd name="connsiteY0" fmla="*/ 1502535 h 1502535"/>
              <a:gd name="connsiteX1" fmla="*/ 1468191 w 6284890"/>
              <a:gd name="connsiteY1" fmla="*/ 1193442 h 1502535"/>
              <a:gd name="connsiteX2" fmla="*/ 2408349 w 6284890"/>
              <a:gd name="connsiteY2" fmla="*/ 639651 h 1502535"/>
              <a:gd name="connsiteX3" fmla="*/ 3696236 w 6284890"/>
              <a:gd name="connsiteY3" fmla="*/ 613893 h 1502535"/>
              <a:gd name="connsiteX4" fmla="*/ 4932608 w 6284890"/>
              <a:gd name="connsiteY4" fmla="*/ 72980 h 1502535"/>
              <a:gd name="connsiteX5" fmla="*/ 5525036 w 6284890"/>
              <a:gd name="connsiteY5" fmla="*/ 176011 h 1502535"/>
              <a:gd name="connsiteX6" fmla="*/ 6284890 w 6284890"/>
              <a:gd name="connsiteY6" fmla="*/ 1013138 h 1502535"/>
              <a:gd name="connsiteX7" fmla="*/ 6284890 w 6284890"/>
              <a:gd name="connsiteY7" fmla="*/ 1013138 h 1502535"/>
              <a:gd name="connsiteX0" fmla="*/ 0 w 6284890"/>
              <a:gd name="connsiteY0" fmla="*/ 1502535 h 1650642"/>
              <a:gd name="connsiteX1" fmla="*/ 1468191 w 6284890"/>
              <a:gd name="connsiteY1" fmla="*/ 1193442 h 1650642"/>
              <a:gd name="connsiteX2" fmla="*/ 2408349 w 6284890"/>
              <a:gd name="connsiteY2" fmla="*/ 1554051 h 1650642"/>
              <a:gd name="connsiteX3" fmla="*/ 3696236 w 6284890"/>
              <a:gd name="connsiteY3" fmla="*/ 613893 h 1650642"/>
              <a:gd name="connsiteX4" fmla="*/ 4932608 w 6284890"/>
              <a:gd name="connsiteY4" fmla="*/ 72980 h 1650642"/>
              <a:gd name="connsiteX5" fmla="*/ 5525036 w 6284890"/>
              <a:gd name="connsiteY5" fmla="*/ 176011 h 1650642"/>
              <a:gd name="connsiteX6" fmla="*/ 6284890 w 6284890"/>
              <a:gd name="connsiteY6" fmla="*/ 1013138 h 1650642"/>
              <a:gd name="connsiteX7" fmla="*/ 6284890 w 6284890"/>
              <a:gd name="connsiteY7" fmla="*/ 1013138 h 1650642"/>
              <a:gd name="connsiteX0" fmla="*/ 0 w 6284890"/>
              <a:gd name="connsiteY0" fmla="*/ 1502535 h 1676042"/>
              <a:gd name="connsiteX1" fmla="*/ 1468191 w 6284890"/>
              <a:gd name="connsiteY1" fmla="*/ 1345842 h 1676042"/>
              <a:gd name="connsiteX2" fmla="*/ 2408349 w 6284890"/>
              <a:gd name="connsiteY2" fmla="*/ 1554051 h 1676042"/>
              <a:gd name="connsiteX3" fmla="*/ 3696236 w 6284890"/>
              <a:gd name="connsiteY3" fmla="*/ 613893 h 1676042"/>
              <a:gd name="connsiteX4" fmla="*/ 4932608 w 6284890"/>
              <a:gd name="connsiteY4" fmla="*/ 72980 h 1676042"/>
              <a:gd name="connsiteX5" fmla="*/ 5525036 w 6284890"/>
              <a:gd name="connsiteY5" fmla="*/ 176011 h 1676042"/>
              <a:gd name="connsiteX6" fmla="*/ 6284890 w 6284890"/>
              <a:gd name="connsiteY6" fmla="*/ 1013138 h 1676042"/>
              <a:gd name="connsiteX7" fmla="*/ 6284890 w 6284890"/>
              <a:gd name="connsiteY7" fmla="*/ 1013138 h 1676042"/>
              <a:gd name="connsiteX0" fmla="*/ 0 w 6284890"/>
              <a:gd name="connsiteY0" fmla="*/ 1680335 h 2105338"/>
              <a:gd name="connsiteX1" fmla="*/ 1468191 w 6284890"/>
              <a:gd name="connsiteY1" fmla="*/ 1523642 h 2105338"/>
              <a:gd name="connsiteX2" fmla="*/ 2408349 w 6284890"/>
              <a:gd name="connsiteY2" fmla="*/ 1731851 h 2105338"/>
              <a:gd name="connsiteX3" fmla="*/ 3696236 w 6284890"/>
              <a:gd name="connsiteY3" fmla="*/ 1858493 h 2105338"/>
              <a:gd name="connsiteX4" fmla="*/ 4932608 w 6284890"/>
              <a:gd name="connsiteY4" fmla="*/ 250780 h 2105338"/>
              <a:gd name="connsiteX5" fmla="*/ 5525036 w 6284890"/>
              <a:gd name="connsiteY5" fmla="*/ 353811 h 2105338"/>
              <a:gd name="connsiteX6" fmla="*/ 6284890 w 6284890"/>
              <a:gd name="connsiteY6" fmla="*/ 1190938 h 2105338"/>
              <a:gd name="connsiteX7" fmla="*/ 6284890 w 6284890"/>
              <a:gd name="connsiteY7" fmla="*/ 1190938 h 2105338"/>
              <a:gd name="connsiteX0" fmla="*/ 0 w 6284890"/>
              <a:gd name="connsiteY0" fmla="*/ 1398431 h 1594834"/>
              <a:gd name="connsiteX1" fmla="*/ 1468191 w 6284890"/>
              <a:gd name="connsiteY1" fmla="*/ 1241738 h 1594834"/>
              <a:gd name="connsiteX2" fmla="*/ 2408349 w 6284890"/>
              <a:gd name="connsiteY2" fmla="*/ 1449947 h 1594834"/>
              <a:gd name="connsiteX3" fmla="*/ 3696236 w 6284890"/>
              <a:gd name="connsiteY3" fmla="*/ 1576589 h 1594834"/>
              <a:gd name="connsiteX4" fmla="*/ 5161208 w 6284890"/>
              <a:gd name="connsiteY4" fmla="*/ 1340476 h 1594834"/>
              <a:gd name="connsiteX5" fmla="*/ 5525036 w 6284890"/>
              <a:gd name="connsiteY5" fmla="*/ 71907 h 1594834"/>
              <a:gd name="connsiteX6" fmla="*/ 6284890 w 6284890"/>
              <a:gd name="connsiteY6" fmla="*/ 909034 h 1594834"/>
              <a:gd name="connsiteX7" fmla="*/ 6284890 w 6284890"/>
              <a:gd name="connsiteY7" fmla="*/ 909034 h 1594834"/>
              <a:gd name="connsiteX0" fmla="*/ 0 w 6284890"/>
              <a:gd name="connsiteY0" fmla="*/ 489397 h 685800"/>
              <a:gd name="connsiteX1" fmla="*/ 1468191 w 6284890"/>
              <a:gd name="connsiteY1" fmla="*/ 332704 h 685800"/>
              <a:gd name="connsiteX2" fmla="*/ 2408349 w 6284890"/>
              <a:gd name="connsiteY2" fmla="*/ 540913 h 685800"/>
              <a:gd name="connsiteX3" fmla="*/ 3696236 w 6284890"/>
              <a:gd name="connsiteY3" fmla="*/ 667555 h 685800"/>
              <a:gd name="connsiteX4" fmla="*/ 5161208 w 6284890"/>
              <a:gd name="connsiteY4" fmla="*/ 431442 h 685800"/>
              <a:gd name="connsiteX5" fmla="*/ 5829836 w 6284890"/>
              <a:gd name="connsiteY5" fmla="*/ 458273 h 685800"/>
              <a:gd name="connsiteX6" fmla="*/ 6284890 w 6284890"/>
              <a:gd name="connsiteY6" fmla="*/ 0 h 685800"/>
              <a:gd name="connsiteX7" fmla="*/ 6284890 w 6284890"/>
              <a:gd name="connsiteY7" fmla="*/ 0 h 685800"/>
              <a:gd name="connsiteX0" fmla="*/ 0 w 6513490"/>
              <a:gd name="connsiteY0" fmla="*/ 489397 h 685800"/>
              <a:gd name="connsiteX1" fmla="*/ 1468191 w 6513490"/>
              <a:gd name="connsiteY1" fmla="*/ 332704 h 685800"/>
              <a:gd name="connsiteX2" fmla="*/ 2408349 w 6513490"/>
              <a:gd name="connsiteY2" fmla="*/ 540913 h 685800"/>
              <a:gd name="connsiteX3" fmla="*/ 3696236 w 6513490"/>
              <a:gd name="connsiteY3" fmla="*/ 667555 h 685800"/>
              <a:gd name="connsiteX4" fmla="*/ 5161208 w 6513490"/>
              <a:gd name="connsiteY4" fmla="*/ 431442 h 685800"/>
              <a:gd name="connsiteX5" fmla="*/ 5829836 w 6513490"/>
              <a:gd name="connsiteY5" fmla="*/ 458273 h 685800"/>
              <a:gd name="connsiteX6" fmla="*/ 6284890 w 6513490"/>
              <a:gd name="connsiteY6" fmla="*/ 0 h 685800"/>
              <a:gd name="connsiteX7" fmla="*/ 6513490 w 6513490"/>
              <a:gd name="connsiteY7" fmla="*/ 685800 h 685800"/>
              <a:gd name="connsiteX0" fmla="*/ 0 w 6513490"/>
              <a:gd name="connsiteY0" fmla="*/ 489397 h 685800"/>
              <a:gd name="connsiteX1" fmla="*/ 1468191 w 6513490"/>
              <a:gd name="connsiteY1" fmla="*/ 332704 h 685800"/>
              <a:gd name="connsiteX2" fmla="*/ 2408349 w 6513490"/>
              <a:gd name="connsiteY2" fmla="*/ 540913 h 685800"/>
              <a:gd name="connsiteX3" fmla="*/ 3696236 w 6513490"/>
              <a:gd name="connsiteY3" fmla="*/ 667555 h 685800"/>
              <a:gd name="connsiteX4" fmla="*/ 5161208 w 6513490"/>
              <a:gd name="connsiteY4" fmla="*/ 431442 h 685800"/>
              <a:gd name="connsiteX5" fmla="*/ 5829836 w 6513490"/>
              <a:gd name="connsiteY5" fmla="*/ 458273 h 685800"/>
              <a:gd name="connsiteX6" fmla="*/ 6284890 w 6513490"/>
              <a:gd name="connsiteY6" fmla="*/ 0 h 685800"/>
              <a:gd name="connsiteX7" fmla="*/ 6278450 w 6513490"/>
              <a:gd name="connsiteY7" fmla="*/ 542122 h 685800"/>
              <a:gd name="connsiteX8" fmla="*/ 6513490 w 6513490"/>
              <a:gd name="connsiteY8" fmla="*/ 685800 h 685800"/>
              <a:gd name="connsiteX0" fmla="*/ 0 w 6513490"/>
              <a:gd name="connsiteY0" fmla="*/ 165279 h 389989"/>
              <a:gd name="connsiteX1" fmla="*/ 1468191 w 6513490"/>
              <a:gd name="connsiteY1" fmla="*/ 8586 h 389989"/>
              <a:gd name="connsiteX2" fmla="*/ 2408349 w 6513490"/>
              <a:gd name="connsiteY2" fmla="*/ 216795 h 389989"/>
              <a:gd name="connsiteX3" fmla="*/ 3696236 w 6513490"/>
              <a:gd name="connsiteY3" fmla="*/ 343437 h 389989"/>
              <a:gd name="connsiteX4" fmla="*/ 5161208 w 6513490"/>
              <a:gd name="connsiteY4" fmla="*/ 107324 h 389989"/>
              <a:gd name="connsiteX5" fmla="*/ 5829836 w 6513490"/>
              <a:gd name="connsiteY5" fmla="*/ 134155 h 389989"/>
              <a:gd name="connsiteX6" fmla="*/ 6056290 w 6513490"/>
              <a:gd name="connsiteY6" fmla="*/ 209282 h 389989"/>
              <a:gd name="connsiteX7" fmla="*/ 6278450 w 6513490"/>
              <a:gd name="connsiteY7" fmla="*/ 218004 h 389989"/>
              <a:gd name="connsiteX8" fmla="*/ 6513490 w 6513490"/>
              <a:gd name="connsiteY8" fmla="*/ 361682 h 389989"/>
              <a:gd name="connsiteX0" fmla="*/ 0 w 6513490"/>
              <a:gd name="connsiteY0" fmla="*/ 165279 h 361682"/>
              <a:gd name="connsiteX1" fmla="*/ 1468191 w 6513490"/>
              <a:gd name="connsiteY1" fmla="*/ 8586 h 361682"/>
              <a:gd name="connsiteX2" fmla="*/ 2408349 w 6513490"/>
              <a:gd name="connsiteY2" fmla="*/ 216795 h 361682"/>
              <a:gd name="connsiteX3" fmla="*/ 3696236 w 6513490"/>
              <a:gd name="connsiteY3" fmla="*/ 343437 h 361682"/>
              <a:gd name="connsiteX4" fmla="*/ 5161208 w 6513490"/>
              <a:gd name="connsiteY4" fmla="*/ 107324 h 361682"/>
              <a:gd name="connsiteX5" fmla="*/ 5829836 w 6513490"/>
              <a:gd name="connsiteY5" fmla="*/ 134155 h 361682"/>
              <a:gd name="connsiteX6" fmla="*/ 6056290 w 6513490"/>
              <a:gd name="connsiteY6" fmla="*/ 209282 h 361682"/>
              <a:gd name="connsiteX7" fmla="*/ 6513490 w 6513490"/>
              <a:gd name="connsiteY7" fmla="*/ 361682 h 361682"/>
              <a:gd name="connsiteX0" fmla="*/ 0 w 6513490"/>
              <a:gd name="connsiteY0" fmla="*/ 165279 h 361682"/>
              <a:gd name="connsiteX1" fmla="*/ 1468191 w 6513490"/>
              <a:gd name="connsiteY1" fmla="*/ 8586 h 361682"/>
              <a:gd name="connsiteX2" fmla="*/ 2408349 w 6513490"/>
              <a:gd name="connsiteY2" fmla="*/ 216795 h 361682"/>
              <a:gd name="connsiteX3" fmla="*/ 3696236 w 6513490"/>
              <a:gd name="connsiteY3" fmla="*/ 343437 h 361682"/>
              <a:gd name="connsiteX4" fmla="*/ 5161208 w 6513490"/>
              <a:gd name="connsiteY4" fmla="*/ 107324 h 361682"/>
              <a:gd name="connsiteX5" fmla="*/ 5829836 w 6513490"/>
              <a:gd name="connsiteY5" fmla="*/ 134155 h 361682"/>
              <a:gd name="connsiteX6" fmla="*/ 6513490 w 6513490"/>
              <a:gd name="connsiteY6" fmla="*/ 361682 h 36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13490" h="361682">
                <a:moveTo>
                  <a:pt x="0" y="165279"/>
                </a:moveTo>
                <a:cubicBezTo>
                  <a:pt x="533400" y="82639"/>
                  <a:pt x="1066800" y="0"/>
                  <a:pt x="1468191" y="8586"/>
                </a:cubicBezTo>
                <a:cubicBezTo>
                  <a:pt x="1869582" y="17172"/>
                  <a:pt x="2037008" y="160987"/>
                  <a:pt x="2408349" y="216795"/>
                </a:cubicBezTo>
                <a:cubicBezTo>
                  <a:pt x="2779690" y="272603"/>
                  <a:pt x="3237426" y="361682"/>
                  <a:pt x="3696236" y="343437"/>
                </a:cubicBezTo>
                <a:cubicBezTo>
                  <a:pt x="4155046" y="325192"/>
                  <a:pt x="4805608" y="142204"/>
                  <a:pt x="5161208" y="107324"/>
                </a:cubicBezTo>
                <a:cubicBezTo>
                  <a:pt x="5516808" y="72444"/>
                  <a:pt x="5604456" y="91762"/>
                  <a:pt x="5829836" y="134155"/>
                </a:cubicBezTo>
                <a:cubicBezTo>
                  <a:pt x="6055216" y="176548"/>
                  <a:pt x="6371062" y="314281"/>
                  <a:pt x="6513490" y="361682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752600" y="45836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AS100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3676218" y="48884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AS200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5715000" y="49646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AS400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5791200" y="33644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AS300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33400" y="4876800"/>
            <a:ext cx="8229600" cy="1295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00"/>
                </a:solidFill>
              </a:rPr>
              <a:t>The topology changes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(Need to re-run decision processes)</a:t>
            </a:r>
          </a:p>
        </p:txBody>
      </p:sp>
    </p:spTree>
    <p:custDataLst>
      <p:tags r:id="rId1"/>
    </p:custDataLst>
  </p:cSld>
  <p:clrMapOvr>
    <a:masterClrMapping/>
  </p:clrMapOvr>
  <p:transition advTm="207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Routing and forwarding should </a:t>
            </a:r>
            <a:r>
              <a:rPr lang="en-US" dirty="0" smtClean="0">
                <a:solidFill>
                  <a:srgbClr val="FF0000"/>
                </a:solidFill>
              </a:rPr>
              <a:t>not be disrupted</a:t>
            </a:r>
          </a:p>
          <a:p>
            <a:pPr lvl="1"/>
            <a:r>
              <a:rPr lang="en-US" dirty="0" smtClean="0"/>
              <a:t>Data packets are not dropped</a:t>
            </a:r>
          </a:p>
          <a:p>
            <a:pPr lvl="1"/>
            <a:r>
              <a:rPr lang="en-US" dirty="0" smtClean="0"/>
              <a:t>Routing protocol adjacencies do not go down</a:t>
            </a:r>
          </a:p>
          <a:p>
            <a:pPr lvl="1"/>
            <a:r>
              <a:rPr lang="en-US" dirty="0" smtClean="0"/>
              <a:t>All route announcements are received</a:t>
            </a:r>
          </a:p>
          <a:p>
            <a:endParaRPr lang="en-US" dirty="0" smtClean="0"/>
          </a:p>
          <a:p>
            <a:r>
              <a:rPr lang="en-US" dirty="0" smtClean="0"/>
              <a:t>Change should be </a:t>
            </a:r>
            <a:r>
              <a:rPr lang="en-US" dirty="0" smtClean="0">
                <a:solidFill>
                  <a:srgbClr val="FF0000"/>
                </a:solidFill>
              </a:rPr>
              <a:t>transparent</a:t>
            </a:r>
          </a:p>
          <a:p>
            <a:pPr lvl="1"/>
            <a:r>
              <a:rPr lang="en-US" dirty="0" smtClean="0"/>
              <a:t>Neighboring routers/operators should not be involved</a:t>
            </a:r>
          </a:p>
          <a:p>
            <a:pPr lvl="1"/>
            <a:r>
              <a:rPr lang="en-US" dirty="0" smtClean="0"/>
              <a:t>Redesign the routers not the protocols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 advTm="54117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Protocol Layers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 rot="5400000" flipH="1" flipV="1">
            <a:off x="6743700" y="4914899"/>
            <a:ext cx="3810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096000" y="5638800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096000" y="38099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096000" y="5638800"/>
            <a:ext cx="19050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096000" y="1752599"/>
            <a:ext cx="1905000" cy="259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6096000" y="4343399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838200" y="38861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38200" y="1828799"/>
            <a:ext cx="1905000" cy="259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838200" y="12953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59"/>
          <p:cNvGrpSpPr/>
          <p:nvPr/>
        </p:nvGrpSpPr>
        <p:grpSpPr>
          <a:xfrm>
            <a:off x="1219200" y="1447799"/>
            <a:ext cx="633412" cy="304800"/>
            <a:chOff x="5397500" y="1676400"/>
            <a:chExt cx="862012" cy="304800"/>
          </a:xfrm>
        </p:grpSpPr>
        <p:sp>
          <p:nvSpPr>
            <p:cNvPr id="58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0" name="Straight Connector 59"/>
          <p:cNvCxnSpPr/>
          <p:nvPr/>
        </p:nvCxnSpPr>
        <p:spPr>
          <a:xfrm>
            <a:off x="838200" y="4419599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1143000" y="23621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BGP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143000" y="30479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TCP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143000" y="37337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IP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4" name="Group 59"/>
          <p:cNvGrpSpPr/>
          <p:nvPr/>
        </p:nvGrpSpPr>
        <p:grpSpPr>
          <a:xfrm flipV="1">
            <a:off x="1905000" y="1447799"/>
            <a:ext cx="633412" cy="304800"/>
            <a:chOff x="5397500" y="1676400"/>
            <a:chExt cx="862012" cy="304800"/>
          </a:xfrm>
        </p:grpSpPr>
        <p:sp>
          <p:nvSpPr>
            <p:cNvPr id="6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59"/>
          <p:cNvGrpSpPr/>
          <p:nvPr/>
        </p:nvGrpSpPr>
        <p:grpSpPr>
          <a:xfrm flipH="1">
            <a:off x="1143000" y="1828799"/>
            <a:ext cx="633412" cy="304800"/>
            <a:chOff x="5397500" y="1676400"/>
            <a:chExt cx="862012" cy="304800"/>
          </a:xfrm>
        </p:grpSpPr>
        <p:sp>
          <p:nvSpPr>
            <p:cNvPr id="69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9"/>
          <p:cNvGrpSpPr/>
          <p:nvPr/>
        </p:nvGrpSpPr>
        <p:grpSpPr>
          <a:xfrm flipH="1" flipV="1">
            <a:off x="1828800" y="1828799"/>
            <a:ext cx="633412" cy="304800"/>
            <a:chOff x="5397500" y="1676400"/>
            <a:chExt cx="862012" cy="304800"/>
          </a:xfrm>
        </p:grpSpPr>
        <p:sp>
          <p:nvSpPr>
            <p:cNvPr id="7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Oval 73"/>
          <p:cNvSpPr/>
          <p:nvPr/>
        </p:nvSpPr>
        <p:spPr>
          <a:xfrm>
            <a:off x="6096000" y="12953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59"/>
          <p:cNvGrpSpPr/>
          <p:nvPr/>
        </p:nvGrpSpPr>
        <p:grpSpPr>
          <a:xfrm>
            <a:off x="6477000" y="1447799"/>
            <a:ext cx="633412" cy="304800"/>
            <a:chOff x="5397500" y="1676400"/>
            <a:chExt cx="862012" cy="304800"/>
          </a:xfrm>
        </p:grpSpPr>
        <p:sp>
          <p:nvSpPr>
            <p:cNvPr id="7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8" name="Rounded Rectangle 77"/>
          <p:cNvSpPr/>
          <p:nvPr/>
        </p:nvSpPr>
        <p:spPr>
          <a:xfrm>
            <a:off x="6400800" y="23621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BGP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6400800" y="30479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TCP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6400800" y="37337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IP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8" name="Group 59"/>
          <p:cNvGrpSpPr/>
          <p:nvPr/>
        </p:nvGrpSpPr>
        <p:grpSpPr>
          <a:xfrm flipV="1">
            <a:off x="7162800" y="1447799"/>
            <a:ext cx="633412" cy="304800"/>
            <a:chOff x="5397500" y="1676400"/>
            <a:chExt cx="862012" cy="304800"/>
          </a:xfrm>
        </p:grpSpPr>
        <p:sp>
          <p:nvSpPr>
            <p:cNvPr id="8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59"/>
          <p:cNvGrpSpPr/>
          <p:nvPr/>
        </p:nvGrpSpPr>
        <p:grpSpPr>
          <a:xfrm flipH="1">
            <a:off x="6400800" y="1828799"/>
            <a:ext cx="633412" cy="304800"/>
            <a:chOff x="5397500" y="1676400"/>
            <a:chExt cx="862012" cy="304800"/>
          </a:xfrm>
        </p:grpSpPr>
        <p:sp>
          <p:nvSpPr>
            <p:cNvPr id="85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59"/>
          <p:cNvGrpSpPr/>
          <p:nvPr/>
        </p:nvGrpSpPr>
        <p:grpSpPr>
          <a:xfrm flipH="1" flipV="1">
            <a:off x="7086600" y="1828799"/>
            <a:ext cx="633412" cy="304800"/>
            <a:chOff x="5397500" y="1676400"/>
            <a:chExt cx="862012" cy="304800"/>
          </a:xfrm>
        </p:grpSpPr>
        <p:sp>
          <p:nvSpPr>
            <p:cNvPr id="88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0" name="Straight Connector 89"/>
          <p:cNvCxnSpPr/>
          <p:nvPr/>
        </p:nvCxnSpPr>
        <p:spPr>
          <a:xfrm>
            <a:off x="6096000" y="6172200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6096000" y="5181600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59"/>
          <p:cNvGrpSpPr/>
          <p:nvPr/>
        </p:nvGrpSpPr>
        <p:grpSpPr>
          <a:xfrm>
            <a:off x="6477000" y="5334000"/>
            <a:ext cx="633412" cy="304800"/>
            <a:chOff x="5397500" y="1676400"/>
            <a:chExt cx="862012" cy="304800"/>
          </a:xfrm>
        </p:grpSpPr>
        <p:sp>
          <p:nvSpPr>
            <p:cNvPr id="93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59"/>
          <p:cNvGrpSpPr/>
          <p:nvPr/>
        </p:nvGrpSpPr>
        <p:grpSpPr>
          <a:xfrm flipV="1">
            <a:off x="7162800" y="5334000"/>
            <a:ext cx="633412" cy="304800"/>
            <a:chOff x="5397500" y="1676400"/>
            <a:chExt cx="862012" cy="304800"/>
          </a:xfrm>
        </p:grpSpPr>
        <p:sp>
          <p:nvSpPr>
            <p:cNvPr id="9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59"/>
          <p:cNvGrpSpPr/>
          <p:nvPr/>
        </p:nvGrpSpPr>
        <p:grpSpPr>
          <a:xfrm flipH="1">
            <a:off x="6400800" y="5715000"/>
            <a:ext cx="633412" cy="304800"/>
            <a:chOff x="5397500" y="1676400"/>
            <a:chExt cx="862012" cy="304800"/>
          </a:xfrm>
        </p:grpSpPr>
        <p:sp>
          <p:nvSpPr>
            <p:cNvPr id="99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59"/>
          <p:cNvGrpSpPr/>
          <p:nvPr/>
        </p:nvGrpSpPr>
        <p:grpSpPr>
          <a:xfrm flipH="1" flipV="1">
            <a:off x="7086600" y="5715000"/>
            <a:ext cx="633412" cy="304800"/>
            <a:chOff x="5397500" y="1676400"/>
            <a:chExt cx="862012" cy="304800"/>
          </a:xfrm>
        </p:grpSpPr>
        <p:sp>
          <p:nvSpPr>
            <p:cNvPr id="10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04" name="Straight Connector 103"/>
          <p:cNvCxnSpPr>
            <a:stCxn id="61" idx="3"/>
            <a:endCxn id="78" idx="1"/>
          </p:cNvCxnSpPr>
          <p:nvPr/>
        </p:nvCxnSpPr>
        <p:spPr>
          <a:xfrm>
            <a:off x="2514600" y="26669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62" idx="3"/>
            <a:endCxn id="79" idx="1"/>
          </p:cNvCxnSpPr>
          <p:nvPr/>
        </p:nvCxnSpPr>
        <p:spPr>
          <a:xfrm>
            <a:off x="2514600" y="33527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63" idx="3"/>
            <a:endCxn id="80" idx="1"/>
          </p:cNvCxnSpPr>
          <p:nvPr/>
        </p:nvCxnSpPr>
        <p:spPr>
          <a:xfrm>
            <a:off x="2514600" y="40385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>
            <a:off x="2057400" y="4952999"/>
            <a:ext cx="304801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2209800" y="5105399"/>
            <a:ext cx="4724400" cy="1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0800000">
            <a:off x="2209800" y="5105400"/>
            <a:ext cx="2971800" cy="167640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0800000">
            <a:off x="5181600" y="6781800"/>
            <a:ext cx="16002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5400000" flipH="1" flipV="1">
            <a:off x="6667500" y="6667500"/>
            <a:ext cx="2286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4027772" y="5334000"/>
            <a:ext cx="100142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Migrate</a:t>
            </a:r>
          </a:p>
          <a:p>
            <a:r>
              <a:rPr lang="en-US" sz="2000" dirty="0" smtClean="0"/>
              <a:t>Link</a:t>
            </a:r>
            <a:endParaRPr lang="en-US" sz="2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7837772" y="4611468"/>
            <a:ext cx="100142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Migrate</a:t>
            </a:r>
          </a:p>
          <a:p>
            <a:r>
              <a:rPr lang="en-US" sz="2000" dirty="0" smtClean="0"/>
              <a:t>State</a:t>
            </a:r>
            <a:endParaRPr lang="en-US" sz="2000" dirty="0"/>
          </a:p>
        </p:txBody>
      </p:sp>
      <p:sp>
        <p:nvSpPr>
          <p:cNvPr id="125" name="TextBox 124"/>
          <p:cNvSpPr txBox="1"/>
          <p:nvPr/>
        </p:nvSpPr>
        <p:spPr>
          <a:xfrm>
            <a:off x="3657600" y="2285999"/>
            <a:ext cx="1888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Exchange routes</a:t>
            </a:r>
            <a:endParaRPr lang="en-US" sz="2000" dirty="0"/>
          </a:p>
        </p:txBody>
      </p:sp>
      <p:sp>
        <p:nvSpPr>
          <p:cNvPr id="126" name="TextBox 125"/>
          <p:cNvSpPr txBox="1"/>
          <p:nvPr/>
        </p:nvSpPr>
        <p:spPr>
          <a:xfrm>
            <a:off x="3352800" y="2971799"/>
            <a:ext cx="254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Deliver reliable stream</a:t>
            </a:r>
            <a:endParaRPr lang="en-US" sz="2000" dirty="0"/>
          </a:p>
        </p:txBody>
      </p:sp>
      <p:sp>
        <p:nvSpPr>
          <p:cNvPr id="127" name="TextBox 126"/>
          <p:cNvSpPr txBox="1"/>
          <p:nvPr/>
        </p:nvSpPr>
        <p:spPr>
          <a:xfrm>
            <a:off x="3733800" y="3657599"/>
            <a:ext cx="1548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Send packets</a:t>
            </a:r>
            <a:endParaRPr lang="en-US" sz="2000" dirty="0"/>
          </a:p>
        </p:txBody>
      </p:sp>
      <p:sp>
        <p:nvSpPr>
          <p:cNvPr id="128" name="TextBox 127"/>
          <p:cNvSpPr txBox="1"/>
          <p:nvPr/>
        </p:nvSpPr>
        <p:spPr>
          <a:xfrm>
            <a:off x="3657600" y="4648200"/>
            <a:ext cx="1683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Physical Link</a:t>
            </a:r>
            <a:endParaRPr lang="en-US" sz="2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533400" y="120009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130" name="TextBox 129"/>
          <p:cNvSpPr txBox="1"/>
          <p:nvPr/>
        </p:nvSpPr>
        <p:spPr>
          <a:xfrm>
            <a:off x="5867400" y="1123890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867400" y="516249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33" name="Right Brace 132"/>
          <p:cNvSpPr/>
          <p:nvPr/>
        </p:nvSpPr>
        <p:spPr>
          <a:xfrm>
            <a:off x="8077200" y="2362199"/>
            <a:ext cx="304800" cy="1981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Arc 133"/>
          <p:cNvSpPr/>
          <p:nvPr/>
        </p:nvSpPr>
        <p:spPr>
          <a:xfrm>
            <a:off x="7848600" y="3352799"/>
            <a:ext cx="990600" cy="2438400"/>
          </a:xfrm>
          <a:prstGeom prst="arc">
            <a:avLst>
              <a:gd name="adj1" fmla="val 16477066"/>
              <a:gd name="adj2" fmla="val 5366838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Circular Arrow 137"/>
          <p:cNvSpPr/>
          <p:nvPr/>
        </p:nvSpPr>
        <p:spPr>
          <a:xfrm rot="5400000">
            <a:off x="3314700" y="5143500"/>
            <a:ext cx="533400" cy="6096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664953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 advTm="71106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/>
          <p:cNvSpPr/>
          <p:nvPr/>
        </p:nvSpPr>
        <p:spPr bwMode="auto">
          <a:xfrm>
            <a:off x="990600" y="4343400"/>
            <a:ext cx="6858000" cy="2514600"/>
          </a:xfrm>
          <a:prstGeom prst="rect">
            <a:avLst/>
          </a:prstGeom>
          <a:solidFill>
            <a:srgbClr val="FFFF00">
              <a:alpha val="50196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Link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 rot="5400000" flipH="1" flipV="1">
            <a:off x="6743700" y="4914899"/>
            <a:ext cx="3810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096000" y="5638800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096000" y="38099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096000" y="5638800"/>
            <a:ext cx="19050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096000" y="1752599"/>
            <a:ext cx="1905000" cy="259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6096000" y="4343399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838200" y="38861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38200" y="1828799"/>
            <a:ext cx="1905000" cy="259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838200" y="12953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59"/>
          <p:cNvGrpSpPr/>
          <p:nvPr/>
        </p:nvGrpSpPr>
        <p:grpSpPr>
          <a:xfrm>
            <a:off x="1219200" y="1447799"/>
            <a:ext cx="633412" cy="304800"/>
            <a:chOff x="5397500" y="1676400"/>
            <a:chExt cx="862012" cy="304800"/>
          </a:xfrm>
        </p:grpSpPr>
        <p:sp>
          <p:nvSpPr>
            <p:cNvPr id="58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0" name="Straight Connector 59"/>
          <p:cNvCxnSpPr/>
          <p:nvPr/>
        </p:nvCxnSpPr>
        <p:spPr>
          <a:xfrm>
            <a:off x="838200" y="4419599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1143000" y="23621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BGP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143000" y="30479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TCP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143000" y="37337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IP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4" name="Group 59"/>
          <p:cNvGrpSpPr/>
          <p:nvPr/>
        </p:nvGrpSpPr>
        <p:grpSpPr>
          <a:xfrm flipV="1">
            <a:off x="1905000" y="1447799"/>
            <a:ext cx="633412" cy="304800"/>
            <a:chOff x="5397500" y="1676400"/>
            <a:chExt cx="862012" cy="304800"/>
          </a:xfrm>
        </p:grpSpPr>
        <p:sp>
          <p:nvSpPr>
            <p:cNvPr id="6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59"/>
          <p:cNvGrpSpPr/>
          <p:nvPr/>
        </p:nvGrpSpPr>
        <p:grpSpPr>
          <a:xfrm flipH="1">
            <a:off x="1143000" y="1828799"/>
            <a:ext cx="633412" cy="304800"/>
            <a:chOff x="5397500" y="1676400"/>
            <a:chExt cx="862012" cy="304800"/>
          </a:xfrm>
        </p:grpSpPr>
        <p:sp>
          <p:nvSpPr>
            <p:cNvPr id="69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9"/>
          <p:cNvGrpSpPr/>
          <p:nvPr/>
        </p:nvGrpSpPr>
        <p:grpSpPr>
          <a:xfrm flipH="1" flipV="1">
            <a:off x="1828800" y="1828799"/>
            <a:ext cx="633412" cy="304800"/>
            <a:chOff x="5397500" y="1676400"/>
            <a:chExt cx="862012" cy="304800"/>
          </a:xfrm>
        </p:grpSpPr>
        <p:sp>
          <p:nvSpPr>
            <p:cNvPr id="7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Oval 73"/>
          <p:cNvSpPr/>
          <p:nvPr/>
        </p:nvSpPr>
        <p:spPr>
          <a:xfrm>
            <a:off x="6096000" y="12953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59"/>
          <p:cNvGrpSpPr/>
          <p:nvPr/>
        </p:nvGrpSpPr>
        <p:grpSpPr>
          <a:xfrm>
            <a:off x="6477000" y="1447799"/>
            <a:ext cx="633412" cy="304800"/>
            <a:chOff x="5397500" y="1676400"/>
            <a:chExt cx="862012" cy="304800"/>
          </a:xfrm>
        </p:grpSpPr>
        <p:sp>
          <p:nvSpPr>
            <p:cNvPr id="7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8" name="Rounded Rectangle 77"/>
          <p:cNvSpPr/>
          <p:nvPr/>
        </p:nvSpPr>
        <p:spPr>
          <a:xfrm>
            <a:off x="6400800" y="23621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BGP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6400800" y="30479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TCP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6400800" y="37337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IP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8" name="Group 59"/>
          <p:cNvGrpSpPr/>
          <p:nvPr/>
        </p:nvGrpSpPr>
        <p:grpSpPr>
          <a:xfrm flipV="1">
            <a:off x="7162800" y="1447799"/>
            <a:ext cx="633412" cy="304800"/>
            <a:chOff x="5397500" y="1676400"/>
            <a:chExt cx="862012" cy="304800"/>
          </a:xfrm>
        </p:grpSpPr>
        <p:sp>
          <p:nvSpPr>
            <p:cNvPr id="8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59"/>
          <p:cNvGrpSpPr/>
          <p:nvPr/>
        </p:nvGrpSpPr>
        <p:grpSpPr>
          <a:xfrm flipH="1">
            <a:off x="6400800" y="1828799"/>
            <a:ext cx="633412" cy="304800"/>
            <a:chOff x="5397500" y="1676400"/>
            <a:chExt cx="862012" cy="304800"/>
          </a:xfrm>
        </p:grpSpPr>
        <p:sp>
          <p:nvSpPr>
            <p:cNvPr id="85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59"/>
          <p:cNvGrpSpPr/>
          <p:nvPr/>
        </p:nvGrpSpPr>
        <p:grpSpPr>
          <a:xfrm flipH="1" flipV="1">
            <a:off x="7086600" y="1828799"/>
            <a:ext cx="633412" cy="304800"/>
            <a:chOff x="5397500" y="1676400"/>
            <a:chExt cx="862012" cy="304800"/>
          </a:xfrm>
        </p:grpSpPr>
        <p:sp>
          <p:nvSpPr>
            <p:cNvPr id="88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0" name="Straight Connector 89"/>
          <p:cNvCxnSpPr/>
          <p:nvPr/>
        </p:nvCxnSpPr>
        <p:spPr>
          <a:xfrm>
            <a:off x="6096000" y="6172200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6096000" y="5181600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59"/>
          <p:cNvGrpSpPr/>
          <p:nvPr/>
        </p:nvGrpSpPr>
        <p:grpSpPr>
          <a:xfrm>
            <a:off x="6477000" y="5334000"/>
            <a:ext cx="633412" cy="304800"/>
            <a:chOff x="5397500" y="1676400"/>
            <a:chExt cx="862012" cy="304800"/>
          </a:xfrm>
        </p:grpSpPr>
        <p:sp>
          <p:nvSpPr>
            <p:cNvPr id="93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59"/>
          <p:cNvGrpSpPr/>
          <p:nvPr/>
        </p:nvGrpSpPr>
        <p:grpSpPr>
          <a:xfrm flipV="1">
            <a:off x="7162800" y="5334000"/>
            <a:ext cx="633412" cy="304800"/>
            <a:chOff x="5397500" y="1676400"/>
            <a:chExt cx="862012" cy="304800"/>
          </a:xfrm>
        </p:grpSpPr>
        <p:sp>
          <p:nvSpPr>
            <p:cNvPr id="9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59"/>
          <p:cNvGrpSpPr/>
          <p:nvPr/>
        </p:nvGrpSpPr>
        <p:grpSpPr>
          <a:xfrm flipH="1">
            <a:off x="6400800" y="5715000"/>
            <a:ext cx="633412" cy="304800"/>
            <a:chOff x="5397500" y="1676400"/>
            <a:chExt cx="862012" cy="304800"/>
          </a:xfrm>
        </p:grpSpPr>
        <p:sp>
          <p:nvSpPr>
            <p:cNvPr id="99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59"/>
          <p:cNvGrpSpPr/>
          <p:nvPr/>
        </p:nvGrpSpPr>
        <p:grpSpPr>
          <a:xfrm flipH="1" flipV="1">
            <a:off x="7086600" y="5715000"/>
            <a:ext cx="633412" cy="304800"/>
            <a:chOff x="5397500" y="1676400"/>
            <a:chExt cx="862012" cy="304800"/>
          </a:xfrm>
        </p:grpSpPr>
        <p:sp>
          <p:nvSpPr>
            <p:cNvPr id="10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04" name="Straight Connector 103"/>
          <p:cNvCxnSpPr>
            <a:stCxn id="61" idx="3"/>
            <a:endCxn id="78" idx="1"/>
          </p:cNvCxnSpPr>
          <p:nvPr/>
        </p:nvCxnSpPr>
        <p:spPr>
          <a:xfrm>
            <a:off x="2514600" y="26669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62" idx="3"/>
            <a:endCxn id="79" idx="1"/>
          </p:cNvCxnSpPr>
          <p:nvPr/>
        </p:nvCxnSpPr>
        <p:spPr>
          <a:xfrm>
            <a:off x="2514600" y="33527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63" idx="3"/>
            <a:endCxn id="80" idx="1"/>
          </p:cNvCxnSpPr>
          <p:nvPr/>
        </p:nvCxnSpPr>
        <p:spPr>
          <a:xfrm>
            <a:off x="2514600" y="40385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>
            <a:off x="2057400" y="4952999"/>
            <a:ext cx="304801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2209800" y="5105399"/>
            <a:ext cx="4724400" cy="1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0800000">
            <a:off x="2209800" y="5105400"/>
            <a:ext cx="2971800" cy="167640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0800000">
            <a:off x="5181600" y="6781800"/>
            <a:ext cx="16002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5400000" flipH="1" flipV="1">
            <a:off x="6667500" y="6667500"/>
            <a:ext cx="2286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4027772" y="5334000"/>
            <a:ext cx="100142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Migrate</a:t>
            </a:r>
          </a:p>
          <a:p>
            <a:r>
              <a:rPr lang="en-US" sz="2000" dirty="0" smtClean="0"/>
              <a:t>Link</a:t>
            </a:r>
            <a:endParaRPr lang="en-US" sz="2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7837772" y="4611468"/>
            <a:ext cx="100142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Migrate</a:t>
            </a:r>
          </a:p>
          <a:p>
            <a:r>
              <a:rPr lang="en-US" sz="2000" dirty="0" smtClean="0"/>
              <a:t>State</a:t>
            </a:r>
            <a:endParaRPr lang="en-US" sz="2000" dirty="0"/>
          </a:p>
        </p:txBody>
      </p:sp>
      <p:sp>
        <p:nvSpPr>
          <p:cNvPr id="125" name="TextBox 124"/>
          <p:cNvSpPr txBox="1"/>
          <p:nvPr/>
        </p:nvSpPr>
        <p:spPr>
          <a:xfrm>
            <a:off x="3657600" y="2285999"/>
            <a:ext cx="1888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Exchange routes</a:t>
            </a:r>
            <a:endParaRPr lang="en-US" sz="2000" dirty="0"/>
          </a:p>
        </p:txBody>
      </p:sp>
      <p:sp>
        <p:nvSpPr>
          <p:cNvPr id="126" name="TextBox 125"/>
          <p:cNvSpPr txBox="1"/>
          <p:nvPr/>
        </p:nvSpPr>
        <p:spPr>
          <a:xfrm>
            <a:off x="3352800" y="2971799"/>
            <a:ext cx="254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Deliver reliable stream</a:t>
            </a:r>
            <a:endParaRPr lang="en-US" sz="2000" dirty="0"/>
          </a:p>
        </p:txBody>
      </p:sp>
      <p:sp>
        <p:nvSpPr>
          <p:cNvPr id="127" name="TextBox 126"/>
          <p:cNvSpPr txBox="1"/>
          <p:nvPr/>
        </p:nvSpPr>
        <p:spPr>
          <a:xfrm>
            <a:off x="3733800" y="3657599"/>
            <a:ext cx="1548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Send packets</a:t>
            </a:r>
            <a:endParaRPr lang="en-US" sz="2000" dirty="0"/>
          </a:p>
        </p:txBody>
      </p:sp>
      <p:sp>
        <p:nvSpPr>
          <p:cNvPr id="128" name="TextBox 127"/>
          <p:cNvSpPr txBox="1"/>
          <p:nvPr/>
        </p:nvSpPr>
        <p:spPr>
          <a:xfrm>
            <a:off x="3657600" y="4648200"/>
            <a:ext cx="1683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Physical Link</a:t>
            </a:r>
            <a:endParaRPr lang="en-US" sz="2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533400" y="120009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130" name="TextBox 129"/>
          <p:cNvSpPr txBox="1"/>
          <p:nvPr/>
        </p:nvSpPr>
        <p:spPr>
          <a:xfrm>
            <a:off x="5867400" y="1123890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867400" y="516249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33" name="Right Brace 132"/>
          <p:cNvSpPr/>
          <p:nvPr/>
        </p:nvSpPr>
        <p:spPr>
          <a:xfrm>
            <a:off x="8077200" y="2362199"/>
            <a:ext cx="304800" cy="1981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Arc 133"/>
          <p:cNvSpPr/>
          <p:nvPr/>
        </p:nvSpPr>
        <p:spPr>
          <a:xfrm>
            <a:off x="7848600" y="3352799"/>
            <a:ext cx="990600" cy="2438400"/>
          </a:xfrm>
          <a:prstGeom prst="arc">
            <a:avLst>
              <a:gd name="adj1" fmla="val 16477066"/>
              <a:gd name="adj2" fmla="val 5366838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Circular Arrow 137"/>
          <p:cNvSpPr/>
          <p:nvPr/>
        </p:nvSpPr>
        <p:spPr>
          <a:xfrm rot="5400000">
            <a:off x="3314700" y="5143500"/>
            <a:ext cx="533400" cy="6096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664953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 advTm="6505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Unplugging cable would be disruptive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276600" y="3657600"/>
            <a:ext cx="1219202" cy="685802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495800" y="4307680"/>
            <a:ext cx="2057400" cy="3572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2438402" y="3657600"/>
            <a:ext cx="91439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200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8862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895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381000" y="3200400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Remote </a:t>
            </a:r>
          </a:p>
          <a:p>
            <a:r>
              <a:rPr lang="en-US" dirty="0" smtClean="0"/>
              <a:t>end-point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467600" y="297180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Migrate-from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696200" y="43434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Migrate-to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 rot="10800000" flipV="1">
            <a:off x="5334000" y="3352800"/>
            <a:ext cx="1196975" cy="23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Link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3352800" y="3352800"/>
            <a:ext cx="2057400" cy="304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5257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loud 27"/>
          <p:cNvSpPr/>
          <p:nvPr/>
        </p:nvSpPr>
        <p:spPr>
          <a:xfrm>
            <a:off x="3048001" y="2971800"/>
            <a:ext cx="2590800" cy="1828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Unplugging cable would be disruptive</a:t>
            </a:r>
          </a:p>
          <a:p>
            <a:r>
              <a:rPr lang="en-US" dirty="0" smtClean="0"/>
              <a:t>Links are not physical wires</a:t>
            </a:r>
          </a:p>
          <a:p>
            <a:pPr lvl="1"/>
            <a:r>
              <a:rPr lang="en-US" dirty="0" smtClean="0"/>
              <a:t>Switchover in nanoseconds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1" y="3429000"/>
            <a:ext cx="479425" cy="385763"/>
          </a:xfrm>
          <a:prstGeom prst="rect">
            <a:avLst/>
          </a:prstGeom>
          <a:noFill/>
        </p:spPr>
      </p:pic>
      <p:pic>
        <p:nvPicPr>
          <p:cNvPr id="6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2" y="3200400"/>
            <a:ext cx="479425" cy="385763"/>
          </a:xfrm>
          <a:prstGeom prst="rect">
            <a:avLst/>
          </a:prstGeom>
          <a:noFill/>
        </p:spPr>
      </p:pic>
      <p:pic>
        <p:nvPicPr>
          <p:cNvPr id="7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124200"/>
            <a:ext cx="479425" cy="385763"/>
          </a:xfrm>
          <a:prstGeom prst="rect">
            <a:avLst/>
          </a:prstGeom>
          <a:noFill/>
        </p:spPr>
      </p:pic>
      <p:pic>
        <p:nvPicPr>
          <p:cNvPr id="8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1" y="4110037"/>
            <a:ext cx="479425" cy="385763"/>
          </a:xfrm>
          <a:prstGeom prst="rect">
            <a:avLst/>
          </a:prstGeom>
          <a:noFill/>
        </p:spPr>
      </p:pic>
      <p:pic>
        <p:nvPicPr>
          <p:cNvPr id="9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2" y="4110037"/>
            <a:ext cx="479425" cy="385763"/>
          </a:xfrm>
          <a:prstGeom prst="rect">
            <a:avLst/>
          </a:prstGeom>
          <a:noFill/>
        </p:spPr>
      </p:pic>
      <p:cxnSp>
        <p:nvCxnSpPr>
          <p:cNvPr id="10" name="Straight Connector 9"/>
          <p:cNvCxnSpPr>
            <a:stCxn id="5" idx="3"/>
            <a:endCxn id="6" idx="1"/>
          </p:cNvCxnSpPr>
          <p:nvPr/>
        </p:nvCxnSpPr>
        <p:spPr>
          <a:xfrm flipV="1">
            <a:off x="3756026" y="3393282"/>
            <a:ext cx="282576" cy="228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3"/>
            <a:endCxn id="7" idx="1"/>
          </p:cNvCxnSpPr>
          <p:nvPr/>
        </p:nvCxnSpPr>
        <p:spPr>
          <a:xfrm flipV="1">
            <a:off x="4518027" y="3317082"/>
            <a:ext cx="358773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3581400" y="3809999"/>
            <a:ext cx="457202" cy="304803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3"/>
            <a:endCxn id="9" idx="1"/>
          </p:cNvCxnSpPr>
          <p:nvPr/>
        </p:nvCxnSpPr>
        <p:spPr>
          <a:xfrm>
            <a:off x="4441826" y="4302919"/>
            <a:ext cx="206376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1"/>
            <a:endCxn id="29" idx="3"/>
          </p:cNvCxnSpPr>
          <p:nvPr/>
        </p:nvCxnSpPr>
        <p:spPr>
          <a:xfrm rot="10800000">
            <a:off x="2438401" y="3619500"/>
            <a:ext cx="838201" cy="23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200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8862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895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381000" y="3200400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Remote </a:t>
            </a:r>
          </a:p>
          <a:p>
            <a:r>
              <a:rPr lang="en-US" dirty="0" smtClean="0"/>
              <a:t>end-point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467600" y="297180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Migrate-from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696200" y="43434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Migrate-to</a:t>
            </a:r>
            <a:endParaRPr lang="en-US" dirty="0"/>
          </a:p>
        </p:txBody>
      </p:sp>
      <p:cxnSp>
        <p:nvCxnSpPr>
          <p:cNvPr id="38" name="Straight Connector 37"/>
          <p:cNvCxnSpPr>
            <a:stCxn id="32" idx="1"/>
            <a:endCxn id="7" idx="3"/>
          </p:cNvCxnSpPr>
          <p:nvPr/>
        </p:nvCxnSpPr>
        <p:spPr>
          <a:xfrm rot="10800000" flipV="1">
            <a:off x="5356226" y="3314700"/>
            <a:ext cx="1196975" cy="23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1" idx="1"/>
            <a:endCxn id="9" idx="3"/>
          </p:cNvCxnSpPr>
          <p:nvPr/>
        </p:nvCxnSpPr>
        <p:spPr>
          <a:xfrm rot="10800000" flipV="1">
            <a:off x="5127628" y="4267199"/>
            <a:ext cx="1425573" cy="357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Link</a:t>
            </a:r>
            <a:endParaRPr lang="en-US" dirty="0"/>
          </a:p>
        </p:txBody>
      </p:sp>
    </p:spTree>
  </p:cSld>
  <p:clrMapOvr>
    <a:masterClrMapping/>
  </p:clrMapOvr>
  <p:transition advTm="36364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/>
          <p:cNvSpPr/>
          <p:nvPr/>
        </p:nvSpPr>
        <p:spPr>
          <a:xfrm>
            <a:off x="838200" y="38861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38200" y="1828799"/>
            <a:ext cx="1905000" cy="259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 rot="5400000" flipH="1" flipV="1">
            <a:off x="6743700" y="4914899"/>
            <a:ext cx="3810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096000" y="5638800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096000" y="38099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096000" y="5638800"/>
            <a:ext cx="19050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096000" y="1752599"/>
            <a:ext cx="1905000" cy="259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 bwMode="auto">
          <a:xfrm>
            <a:off x="990600" y="3505200"/>
            <a:ext cx="6858000" cy="990600"/>
          </a:xfrm>
          <a:prstGeom prst="rect">
            <a:avLst/>
          </a:prstGeom>
          <a:solidFill>
            <a:srgbClr val="FFFF00">
              <a:alpha val="50196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6096000" y="4343399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838200" y="12953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59"/>
          <p:cNvGrpSpPr/>
          <p:nvPr/>
        </p:nvGrpSpPr>
        <p:grpSpPr>
          <a:xfrm>
            <a:off x="1219200" y="1447799"/>
            <a:ext cx="633412" cy="304800"/>
            <a:chOff x="5397500" y="1676400"/>
            <a:chExt cx="862012" cy="304800"/>
          </a:xfrm>
        </p:grpSpPr>
        <p:sp>
          <p:nvSpPr>
            <p:cNvPr id="58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0" name="Straight Connector 59"/>
          <p:cNvCxnSpPr/>
          <p:nvPr/>
        </p:nvCxnSpPr>
        <p:spPr>
          <a:xfrm>
            <a:off x="838200" y="4419599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1143000" y="23621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BGP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143000" y="30479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TCP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143000" y="37337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IP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4" name="Group 59"/>
          <p:cNvGrpSpPr/>
          <p:nvPr/>
        </p:nvGrpSpPr>
        <p:grpSpPr>
          <a:xfrm flipV="1">
            <a:off x="1905000" y="1447799"/>
            <a:ext cx="633412" cy="304800"/>
            <a:chOff x="5397500" y="1676400"/>
            <a:chExt cx="862012" cy="304800"/>
          </a:xfrm>
        </p:grpSpPr>
        <p:sp>
          <p:nvSpPr>
            <p:cNvPr id="6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59"/>
          <p:cNvGrpSpPr/>
          <p:nvPr/>
        </p:nvGrpSpPr>
        <p:grpSpPr>
          <a:xfrm flipH="1">
            <a:off x="1143000" y="1828799"/>
            <a:ext cx="633412" cy="304800"/>
            <a:chOff x="5397500" y="1676400"/>
            <a:chExt cx="862012" cy="304800"/>
          </a:xfrm>
        </p:grpSpPr>
        <p:sp>
          <p:nvSpPr>
            <p:cNvPr id="69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9"/>
          <p:cNvGrpSpPr/>
          <p:nvPr/>
        </p:nvGrpSpPr>
        <p:grpSpPr>
          <a:xfrm flipH="1" flipV="1">
            <a:off x="1828800" y="1828799"/>
            <a:ext cx="633412" cy="304800"/>
            <a:chOff x="5397500" y="1676400"/>
            <a:chExt cx="862012" cy="304800"/>
          </a:xfrm>
        </p:grpSpPr>
        <p:sp>
          <p:nvSpPr>
            <p:cNvPr id="7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Oval 73"/>
          <p:cNvSpPr/>
          <p:nvPr/>
        </p:nvSpPr>
        <p:spPr>
          <a:xfrm>
            <a:off x="6096000" y="12953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59"/>
          <p:cNvGrpSpPr/>
          <p:nvPr/>
        </p:nvGrpSpPr>
        <p:grpSpPr>
          <a:xfrm>
            <a:off x="6477000" y="1447799"/>
            <a:ext cx="633412" cy="304800"/>
            <a:chOff x="5397500" y="1676400"/>
            <a:chExt cx="862012" cy="304800"/>
          </a:xfrm>
        </p:grpSpPr>
        <p:sp>
          <p:nvSpPr>
            <p:cNvPr id="7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8" name="Rounded Rectangle 77"/>
          <p:cNvSpPr/>
          <p:nvPr/>
        </p:nvSpPr>
        <p:spPr>
          <a:xfrm>
            <a:off x="6400800" y="23621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BGP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6400800" y="30479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TCP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6400800" y="37337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IP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8" name="Group 59"/>
          <p:cNvGrpSpPr/>
          <p:nvPr/>
        </p:nvGrpSpPr>
        <p:grpSpPr>
          <a:xfrm flipV="1">
            <a:off x="7162800" y="1447799"/>
            <a:ext cx="633412" cy="304800"/>
            <a:chOff x="5397500" y="1676400"/>
            <a:chExt cx="862012" cy="304800"/>
          </a:xfrm>
        </p:grpSpPr>
        <p:sp>
          <p:nvSpPr>
            <p:cNvPr id="8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59"/>
          <p:cNvGrpSpPr/>
          <p:nvPr/>
        </p:nvGrpSpPr>
        <p:grpSpPr>
          <a:xfrm flipH="1">
            <a:off x="6400800" y="1828799"/>
            <a:ext cx="633412" cy="304800"/>
            <a:chOff x="5397500" y="1676400"/>
            <a:chExt cx="862012" cy="304800"/>
          </a:xfrm>
        </p:grpSpPr>
        <p:sp>
          <p:nvSpPr>
            <p:cNvPr id="85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59"/>
          <p:cNvGrpSpPr/>
          <p:nvPr/>
        </p:nvGrpSpPr>
        <p:grpSpPr>
          <a:xfrm flipH="1" flipV="1">
            <a:off x="7086600" y="1828799"/>
            <a:ext cx="633412" cy="304800"/>
            <a:chOff x="5397500" y="1676400"/>
            <a:chExt cx="862012" cy="304800"/>
          </a:xfrm>
        </p:grpSpPr>
        <p:sp>
          <p:nvSpPr>
            <p:cNvPr id="88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0" name="Straight Connector 89"/>
          <p:cNvCxnSpPr/>
          <p:nvPr/>
        </p:nvCxnSpPr>
        <p:spPr>
          <a:xfrm>
            <a:off x="6096000" y="6172200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6096000" y="5181600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59"/>
          <p:cNvGrpSpPr/>
          <p:nvPr/>
        </p:nvGrpSpPr>
        <p:grpSpPr>
          <a:xfrm>
            <a:off x="6477000" y="5334000"/>
            <a:ext cx="633412" cy="304800"/>
            <a:chOff x="5397500" y="1676400"/>
            <a:chExt cx="862012" cy="304800"/>
          </a:xfrm>
        </p:grpSpPr>
        <p:sp>
          <p:nvSpPr>
            <p:cNvPr id="93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59"/>
          <p:cNvGrpSpPr/>
          <p:nvPr/>
        </p:nvGrpSpPr>
        <p:grpSpPr>
          <a:xfrm flipV="1">
            <a:off x="7162800" y="5334000"/>
            <a:ext cx="633412" cy="304800"/>
            <a:chOff x="5397500" y="1676400"/>
            <a:chExt cx="862012" cy="304800"/>
          </a:xfrm>
        </p:grpSpPr>
        <p:sp>
          <p:nvSpPr>
            <p:cNvPr id="9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59"/>
          <p:cNvGrpSpPr/>
          <p:nvPr/>
        </p:nvGrpSpPr>
        <p:grpSpPr>
          <a:xfrm flipH="1">
            <a:off x="6400800" y="5715000"/>
            <a:ext cx="633412" cy="304800"/>
            <a:chOff x="5397500" y="1676400"/>
            <a:chExt cx="862012" cy="304800"/>
          </a:xfrm>
        </p:grpSpPr>
        <p:sp>
          <p:nvSpPr>
            <p:cNvPr id="99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59"/>
          <p:cNvGrpSpPr/>
          <p:nvPr/>
        </p:nvGrpSpPr>
        <p:grpSpPr>
          <a:xfrm flipH="1" flipV="1">
            <a:off x="7086600" y="5715000"/>
            <a:ext cx="633412" cy="304800"/>
            <a:chOff x="5397500" y="1676400"/>
            <a:chExt cx="862012" cy="304800"/>
          </a:xfrm>
        </p:grpSpPr>
        <p:sp>
          <p:nvSpPr>
            <p:cNvPr id="10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04" name="Straight Connector 103"/>
          <p:cNvCxnSpPr>
            <a:stCxn id="61" idx="3"/>
            <a:endCxn id="78" idx="1"/>
          </p:cNvCxnSpPr>
          <p:nvPr/>
        </p:nvCxnSpPr>
        <p:spPr>
          <a:xfrm>
            <a:off x="2514600" y="26669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62" idx="3"/>
            <a:endCxn id="79" idx="1"/>
          </p:cNvCxnSpPr>
          <p:nvPr/>
        </p:nvCxnSpPr>
        <p:spPr>
          <a:xfrm>
            <a:off x="2514600" y="33527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63" idx="3"/>
            <a:endCxn id="80" idx="1"/>
          </p:cNvCxnSpPr>
          <p:nvPr/>
        </p:nvCxnSpPr>
        <p:spPr>
          <a:xfrm>
            <a:off x="2514600" y="40385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>
            <a:off x="2057400" y="4952999"/>
            <a:ext cx="304801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2209800" y="5105399"/>
            <a:ext cx="4724400" cy="1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0800000">
            <a:off x="2209800" y="5105400"/>
            <a:ext cx="2971800" cy="167640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0800000">
            <a:off x="5181600" y="6781800"/>
            <a:ext cx="16002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5400000" flipH="1" flipV="1">
            <a:off x="6667500" y="6667500"/>
            <a:ext cx="2286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4027772" y="5334000"/>
            <a:ext cx="100142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Migrate</a:t>
            </a:r>
          </a:p>
          <a:p>
            <a:r>
              <a:rPr lang="en-US" sz="2000" dirty="0" smtClean="0"/>
              <a:t>Link</a:t>
            </a:r>
            <a:endParaRPr lang="en-US" sz="2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7837772" y="4611468"/>
            <a:ext cx="100142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Migrate</a:t>
            </a:r>
          </a:p>
          <a:p>
            <a:r>
              <a:rPr lang="en-US" sz="2000" dirty="0" smtClean="0"/>
              <a:t>State</a:t>
            </a:r>
            <a:endParaRPr lang="en-US" sz="2000" dirty="0"/>
          </a:p>
        </p:txBody>
      </p:sp>
      <p:sp>
        <p:nvSpPr>
          <p:cNvPr id="125" name="TextBox 124"/>
          <p:cNvSpPr txBox="1"/>
          <p:nvPr/>
        </p:nvSpPr>
        <p:spPr>
          <a:xfrm>
            <a:off x="3657600" y="2285999"/>
            <a:ext cx="1888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Exchange routes</a:t>
            </a:r>
            <a:endParaRPr lang="en-US" sz="2000" dirty="0"/>
          </a:p>
        </p:txBody>
      </p:sp>
      <p:sp>
        <p:nvSpPr>
          <p:cNvPr id="126" name="TextBox 125"/>
          <p:cNvSpPr txBox="1"/>
          <p:nvPr/>
        </p:nvSpPr>
        <p:spPr>
          <a:xfrm>
            <a:off x="3352800" y="2971799"/>
            <a:ext cx="254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Deliver reliable stream</a:t>
            </a:r>
            <a:endParaRPr lang="en-US" sz="2000" dirty="0"/>
          </a:p>
        </p:txBody>
      </p:sp>
      <p:sp>
        <p:nvSpPr>
          <p:cNvPr id="127" name="TextBox 126"/>
          <p:cNvSpPr txBox="1"/>
          <p:nvPr/>
        </p:nvSpPr>
        <p:spPr>
          <a:xfrm>
            <a:off x="3733800" y="3657599"/>
            <a:ext cx="1548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Send packets</a:t>
            </a:r>
            <a:endParaRPr lang="en-US" sz="2000" dirty="0"/>
          </a:p>
        </p:txBody>
      </p:sp>
      <p:sp>
        <p:nvSpPr>
          <p:cNvPr id="128" name="TextBox 127"/>
          <p:cNvSpPr txBox="1"/>
          <p:nvPr/>
        </p:nvSpPr>
        <p:spPr>
          <a:xfrm>
            <a:off x="3657600" y="4648200"/>
            <a:ext cx="1683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Physical Link</a:t>
            </a:r>
            <a:endParaRPr lang="en-US" sz="2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533400" y="120009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130" name="TextBox 129"/>
          <p:cNvSpPr txBox="1"/>
          <p:nvPr/>
        </p:nvSpPr>
        <p:spPr>
          <a:xfrm>
            <a:off x="5867400" y="1123890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867400" y="516249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33" name="Right Brace 132"/>
          <p:cNvSpPr/>
          <p:nvPr/>
        </p:nvSpPr>
        <p:spPr>
          <a:xfrm>
            <a:off x="8077200" y="2362199"/>
            <a:ext cx="304800" cy="1981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Arc 133"/>
          <p:cNvSpPr/>
          <p:nvPr/>
        </p:nvSpPr>
        <p:spPr>
          <a:xfrm>
            <a:off x="7848600" y="3352799"/>
            <a:ext cx="990600" cy="2438400"/>
          </a:xfrm>
          <a:prstGeom prst="arc">
            <a:avLst>
              <a:gd name="adj1" fmla="val 16477066"/>
              <a:gd name="adj2" fmla="val 5366838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Circular Arrow 137"/>
          <p:cNvSpPr/>
          <p:nvPr/>
        </p:nvSpPr>
        <p:spPr>
          <a:xfrm rot="5400000">
            <a:off x="3314700" y="5143500"/>
            <a:ext cx="533400" cy="6096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664953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 advTm="365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 address is an identifier in BGP</a:t>
            </a:r>
          </a:p>
          <a:p>
            <a:r>
              <a:rPr lang="en-US" dirty="0" smtClean="0"/>
              <a:t>Changing it would require neighbor to reconfigure</a:t>
            </a:r>
          </a:p>
          <a:p>
            <a:pPr lvl="1"/>
            <a:r>
              <a:rPr lang="en-US" dirty="0" smtClean="0"/>
              <a:t>Not transparent</a:t>
            </a:r>
          </a:p>
          <a:p>
            <a:pPr lvl="1"/>
            <a:r>
              <a:rPr lang="en-US" dirty="0" smtClean="0"/>
              <a:t>Also has impact on TCP (later)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IP Address</a:t>
            </a:r>
            <a:endParaRPr lang="en-US" dirty="0"/>
          </a:p>
        </p:txBody>
      </p:sp>
      <p:sp>
        <p:nvSpPr>
          <p:cNvPr id="54" name="Cloud 53"/>
          <p:cNvSpPr/>
          <p:nvPr/>
        </p:nvSpPr>
        <p:spPr>
          <a:xfrm>
            <a:off x="3048001" y="3962400"/>
            <a:ext cx="2590800" cy="1828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</a:t>
            </a:r>
            <a:endParaRPr lang="en-US" dirty="0"/>
          </a:p>
        </p:txBody>
      </p:sp>
      <p:pic>
        <p:nvPicPr>
          <p:cNvPr id="55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1" y="4419600"/>
            <a:ext cx="479425" cy="385763"/>
          </a:xfrm>
          <a:prstGeom prst="rect">
            <a:avLst/>
          </a:prstGeom>
          <a:noFill/>
        </p:spPr>
      </p:pic>
      <p:pic>
        <p:nvPicPr>
          <p:cNvPr id="56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2" y="4191000"/>
            <a:ext cx="479425" cy="385763"/>
          </a:xfrm>
          <a:prstGeom prst="rect">
            <a:avLst/>
          </a:prstGeom>
          <a:noFill/>
        </p:spPr>
      </p:pic>
      <p:pic>
        <p:nvPicPr>
          <p:cNvPr id="57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114800"/>
            <a:ext cx="479425" cy="385763"/>
          </a:xfrm>
          <a:prstGeom prst="rect">
            <a:avLst/>
          </a:prstGeom>
          <a:noFill/>
        </p:spPr>
      </p:pic>
      <p:pic>
        <p:nvPicPr>
          <p:cNvPr id="58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1" y="5100637"/>
            <a:ext cx="479425" cy="385763"/>
          </a:xfrm>
          <a:prstGeom prst="rect">
            <a:avLst/>
          </a:prstGeom>
          <a:noFill/>
        </p:spPr>
      </p:pic>
      <p:pic>
        <p:nvPicPr>
          <p:cNvPr id="59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2" y="5100637"/>
            <a:ext cx="479425" cy="385763"/>
          </a:xfrm>
          <a:prstGeom prst="rect">
            <a:avLst/>
          </a:prstGeom>
          <a:noFill/>
        </p:spPr>
      </p:pic>
      <p:cxnSp>
        <p:nvCxnSpPr>
          <p:cNvPr id="60" name="Straight Connector 59"/>
          <p:cNvCxnSpPr>
            <a:stCxn id="55" idx="3"/>
            <a:endCxn id="56" idx="1"/>
          </p:cNvCxnSpPr>
          <p:nvPr/>
        </p:nvCxnSpPr>
        <p:spPr>
          <a:xfrm flipV="1">
            <a:off x="3756026" y="4383882"/>
            <a:ext cx="282576" cy="228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6" idx="3"/>
            <a:endCxn id="57" idx="1"/>
          </p:cNvCxnSpPr>
          <p:nvPr/>
        </p:nvCxnSpPr>
        <p:spPr>
          <a:xfrm flipV="1">
            <a:off x="4518027" y="4307682"/>
            <a:ext cx="358773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6200000" flipH="1">
            <a:off x="3581400" y="4800599"/>
            <a:ext cx="457202" cy="304803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8" idx="3"/>
            <a:endCxn id="59" idx="1"/>
          </p:cNvCxnSpPr>
          <p:nvPr/>
        </p:nvCxnSpPr>
        <p:spPr>
          <a:xfrm>
            <a:off x="4441826" y="5293519"/>
            <a:ext cx="206376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5" idx="1"/>
            <a:endCxn id="65" idx="3"/>
          </p:cNvCxnSpPr>
          <p:nvPr/>
        </p:nvCxnSpPr>
        <p:spPr>
          <a:xfrm rot="10800000">
            <a:off x="2438401" y="4610100"/>
            <a:ext cx="838201" cy="23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1910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8768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88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Box 67"/>
          <p:cNvSpPr txBox="1"/>
          <p:nvPr/>
        </p:nvSpPr>
        <p:spPr>
          <a:xfrm>
            <a:off x="381000" y="4191000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Remote </a:t>
            </a:r>
          </a:p>
          <a:p>
            <a:r>
              <a:rPr lang="en-US" dirty="0" smtClean="0"/>
              <a:t>end-point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7467600" y="396240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Migrate-from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7696200" y="53340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Migrate-to</a:t>
            </a:r>
            <a:endParaRPr lang="en-US" dirty="0"/>
          </a:p>
        </p:txBody>
      </p:sp>
      <p:cxnSp>
        <p:nvCxnSpPr>
          <p:cNvPr id="71" name="Straight Connector 70"/>
          <p:cNvCxnSpPr>
            <a:stCxn id="67" idx="1"/>
            <a:endCxn id="57" idx="3"/>
          </p:cNvCxnSpPr>
          <p:nvPr/>
        </p:nvCxnSpPr>
        <p:spPr>
          <a:xfrm rot="10800000" flipV="1">
            <a:off x="5356226" y="4305300"/>
            <a:ext cx="1196975" cy="23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66" idx="1"/>
            <a:endCxn id="59" idx="3"/>
          </p:cNvCxnSpPr>
          <p:nvPr/>
        </p:nvCxnSpPr>
        <p:spPr>
          <a:xfrm rot="10800000" flipV="1">
            <a:off x="5127628" y="5257799"/>
            <a:ext cx="1425573" cy="357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286000" y="420266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1.1.1.1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5715000" y="38862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1.1.1.2</a:t>
            </a:r>
            <a:endParaRPr lang="en-US" dirty="0"/>
          </a:p>
        </p:txBody>
      </p:sp>
    </p:spTree>
  </p:cSld>
  <p:clrMapOvr>
    <a:masterClrMapping/>
  </p:clrMapOvr>
  <p:transition advTm="36301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 address not used for global </a:t>
            </a:r>
            <a:r>
              <a:rPr lang="en-US" dirty="0" err="1" smtClean="0"/>
              <a:t>reachability</a:t>
            </a:r>
            <a:endParaRPr lang="en-US" dirty="0" smtClean="0"/>
          </a:p>
          <a:p>
            <a:pPr lvl="1"/>
            <a:r>
              <a:rPr lang="en-US" dirty="0" smtClean="0"/>
              <a:t>Can move with BGP session</a:t>
            </a:r>
          </a:p>
          <a:p>
            <a:pPr lvl="1"/>
            <a:r>
              <a:rPr lang="en-US" dirty="0" smtClean="0"/>
              <a:t>Neighbor doesn’t have to reconfigure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Re-assign IP Address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3048001" y="3962400"/>
            <a:ext cx="2590800" cy="1828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</a:t>
            </a:r>
            <a:endParaRPr lang="en-US" dirty="0"/>
          </a:p>
        </p:txBody>
      </p:sp>
      <p:pic>
        <p:nvPicPr>
          <p:cNvPr id="6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1" y="4419600"/>
            <a:ext cx="479425" cy="385763"/>
          </a:xfrm>
          <a:prstGeom prst="rect">
            <a:avLst/>
          </a:prstGeom>
          <a:noFill/>
        </p:spPr>
      </p:pic>
      <p:pic>
        <p:nvPicPr>
          <p:cNvPr id="7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2" y="4191000"/>
            <a:ext cx="479425" cy="385763"/>
          </a:xfrm>
          <a:prstGeom prst="rect">
            <a:avLst/>
          </a:prstGeom>
          <a:noFill/>
        </p:spPr>
      </p:pic>
      <p:pic>
        <p:nvPicPr>
          <p:cNvPr id="8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114800"/>
            <a:ext cx="479425" cy="385763"/>
          </a:xfrm>
          <a:prstGeom prst="rect">
            <a:avLst/>
          </a:prstGeom>
          <a:noFill/>
        </p:spPr>
      </p:pic>
      <p:pic>
        <p:nvPicPr>
          <p:cNvPr id="9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1" y="5100637"/>
            <a:ext cx="479425" cy="385763"/>
          </a:xfrm>
          <a:prstGeom prst="rect">
            <a:avLst/>
          </a:prstGeom>
          <a:noFill/>
        </p:spPr>
      </p:pic>
      <p:pic>
        <p:nvPicPr>
          <p:cNvPr id="10" name="Picture 100" descr="OpticalTransport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2" y="5100637"/>
            <a:ext cx="479425" cy="385763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>
            <a:stCxn id="6" idx="3"/>
            <a:endCxn id="7" idx="1"/>
          </p:cNvCxnSpPr>
          <p:nvPr/>
        </p:nvCxnSpPr>
        <p:spPr>
          <a:xfrm flipV="1">
            <a:off x="3756026" y="4383882"/>
            <a:ext cx="282576" cy="2286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  <a:endCxn id="8" idx="1"/>
          </p:cNvCxnSpPr>
          <p:nvPr/>
        </p:nvCxnSpPr>
        <p:spPr>
          <a:xfrm flipV="1">
            <a:off x="4518027" y="4307682"/>
            <a:ext cx="358773" cy="762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3581400" y="4800599"/>
            <a:ext cx="457202" cy="304803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3"/>
            <a:endCxn id="10" idx="1"/>
          </p:cNvCxnSpPr>
          <p:nvPr/>
        </p:nvCxnSpPr>
        <p:spPr>
          <a:xfrm>
            <a:off x="4441826" y="5293519"/>
            <a:ext cx="206376" cy="0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1"/>
            <a:endCxn id="16" idx="3"/>
          </p:cNvCxnSpPr>
          <p:nvPr/>
        </p:nvCxnSpPr>
        <p:spPr>
          <a:xfrm rot="10800000">
            <a:off x="2438401" y="4610100"/>
            <a:ext cx="838201" cy="23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1910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8768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88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81000" y="4191000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Remote </a:t>
            </a:r>
          </a:p>
          <a:p>
            <a:r>
              <a:rPr lang="en-US" dirty="0" smtClean="0"/>
              <a:t>end-point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467600" y="396240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Migrate-from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696200" y="53340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Migrate-to</a:t>
            </a:r>
            <a:endParaRPr lang="en-US" dirty="0"/>
          </a:p>
        </p:txBody>
      </p:sp>
      <p:cxnSp>
        <p:nvCxnSpPr>
          <p:cNvPr id="22" name="Straight Connector 21"/>
          <p:cNvCxnSpPr>
            <a:stCxn id="18" idx="1"/>
            <a:endCxn id="8" idx="3"/>
          </p:cNvCxnSpPr>
          <p:nvPr/>
        </p:nvCxnSpPr>
        <p:spPr>
          <a:xfrm rot="10800000" flipV="1">
            <a:off x="5356226" y="4305300"/>
            <a:ext cx="1196975" cy="23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7" idx="1"/>
            <a:endCxn id="10" idx="3"/>
          </p:cNvCxnSpPr>
          <p:nvPr/>
        </p:nvCxnSpPr>
        <p:spPr>
          <a:xfrm rot="10800000" flipV="1">
            <a:off x="5127628" y="5257799"/>
            <a:ext cx="1425573" cy="357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86000" y="420266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1.1.1.1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715000" y="48768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1.1.1.2</a:t>
            </a:r>
            <a:endParaRPr lang="en-US" dirty="0"/>
          </a:p>
        </p:txBody>
      </p:sp>
    </p:spTree>
  </p:cSld>
  <p:clrMapOvr>
    <a:masterClrMapping/>
  </p:clrMapOvr>
  <p:transition advTm="29921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/>
          <p:cNvSpPr/>
          <p:nvPr/>
        </p:nvSpPr>
        <p:spPr>
          <a:xfrm>
            <a:off x="838200" y="38861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38200" y="1828799"/>
            <a:ext cx="1905000" cy="259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 rot="5400000" flipH="1" flipV="1">
            <a:off x="6743700" y="4914899"/>
            <a:ext cx="3810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096000" y="5638800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096000" y="38099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096000" y="5638800"/>
            <a:ext cx="19050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096000" y="1752599"/>
            <a:ext cx="1905000" cy="259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 bwMode="auto">
          <a:xfrm>
            <a:off x="990600" y="2819400"/>
            <a:ext cx="6858000" cy="990600"/>
          </a:xfrm>
          <a:prstGeom prst="rect">
            <a:avLst/>
          </a:prstGeom>
          <a:solidFill>
            <a:srgbClr val="FFFF00">
              <a:alpha val="50196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6096000" y="4343399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838200" y="12953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59"/>
          <p:cNvGrpSpPr/>
          <p:nvPr/>
        </p:nvGrpSpPr>
        <p:grpSpPr>
          <a:xfrm>
            <a:off x="1219200" y="1447799"/>
            <a:ext cx="633412" cy="304800"/>
            <a:chOff x="5397500" y="1676400"/>
            <a:chExt cx="862012" cy="304800"/>
          </a:xfrm>
        </p:grpSpPr>
        <p:sp>
          <p:nvSpPr>
            <p:cNvPr id="58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0" name="Straight Connector 59"/>
          <p:cNvCxnSpPr/>
          <p:nvPr/>
        </p:nvCxnSpPr>
        <p:spPr>
          <a:xfrm>
            <a:off x="838200" y="4419599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1143000" y="23621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BGP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143000" y="30479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TCP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143000" y="37337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IP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4" name="Group 59"/>
          <p:cNvGrpSpPr/>
          <p:nvPr/>
        </p:nvGrpSpPr>
        <p:grpSpPr>
          <a:xfrm flipV="1">
            <a:off x="1905000" y="1447799"/>
            <a:ext cx="633412" cy="304800"/>
            <a:chOff x="5397500" y="1676400"/>
            <a:chExt cx="862012" cy="304800"/>
          </a:xfrm>
        </p:grpSpPr>
        <p:sp>
          <p:nvSpPr>
            <p:cNvPr id="6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59"/>
          <p:cNvGrpSpPr/>
          <p:nvPr/>
        </p:nvGrpSpPr>
        <p:grpSpPr>
          <a:xfrm flipH="1">
            <a:off x="1143000" y="1828799"/>
            <a:ext cx="633412" cy="304800"/>
            <a:chOff x="5397500" y="1676400"/>
            <a:chExt cx="862012" cy="304800"/>
          </a:xfrm>
        </p:grpSpPr>
        <p:sp>
          <p:nvSpPr>
            <p:cNvPr id="69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9"/>
          <p:cNvGrpSpPr/>
          <p:nvPr/>
        </p:nvGrpSpPr>
        <p:grpSpPr>
          <a:xfrm flipH="1" flipV="1">
            <a:off x="1828800" y="1828799"/>
            <a:ext cx="633412" cy="304800"/>
            <a:chOff x="5397500" y="1676400"/>
            <a:chExt cx="862012" cy="304800"/>
          </a:xfrm>
        </p:grpSpPr>
        <p:sp>
          <p:nvSpPr>
            <p:cNvPr id="7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Oval 73"/>
          <p:cNvSpPr/>
          <p:nvPr/>
        </p:nvSpPr>
        <p:spPr>
          <a:xfrm>
            <a:off x="6096000" y="12953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59"/>
          <p:cNvGrpSpPr/>
          <p:nvPr/>
        </p:nvGrpSpPr>
        <p:grpSpPr>
          <a:xfrm>
            <a:off x="6477000" y="1447799"/>
            <a:ext cx="633412" cy="304800"/>
            <a:chOff x="5397500" y="1676400"/>
            <a:chExt cx="862012" cy="304800"/>
          </a:xfrm>
        </p:grpSpPr>
        <p:sp>
          <p:nvSpPr>
            <p:cNvPr id="7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8" name="Rounded Rectangle 77"/>
          <p:cNvSpPr/>
          <p:nvPr/>
        </p:nvSpPr>
        <p:spPr>
          <a:xfrm>
            <a:off x="6400800" y="23621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BGP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6400800" y="30479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TCP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6400800" y="37337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IP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8" name="Group 59"/>
          <p:cNvGrpSpPr/>
          <p:nvPr/>
        </p:nvGrpSpPr>
        <p:grpSpPr>
          <a:xfrm flipV="1">
            <a:off x="7162800" y="1447799"/>
            <a:ext cx="633412" cy="304800"/>
            <a:chOff x="5397500" y="1676400"/>
            <a:chExt cx="862012" cy="304800"/>
          </a:xfrm>
        </p:grpSpPr>
        <p:sp>
          <p:nvSpPr>
            <p:cNvPr id="8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59"/>
          <p:cNvGrpSpPr/>
          <p:nvPr/>
        </p:nvGrpSpPr>
        <p:grpSpPr>
          <a:xfrm flipH="1">
            <a:off x="6400800" y="1828799"/>
            <a:ext cx="633412" cy="304800"/>
            <a:chOff x="5397500" y="1676400"/>
            <a:chExt cx="862012" cy="304800"/>
          </a:xfrm>
        </p:grpSpPr>
        <p:sp>
          <p:nvSpPr>
            <p:cNvPr id="85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59"/>
          <p:cNvGrpSpPr/>
          <p:nvPr/>
        </p:nvGrpSpPr>
        <p:grpSpPr>
          <a:xfrm flipH="1" flipV="1">
            <a:off x="7086600" y="1828799"/>
            <a:ext cx="633412" cy="304800"/>
            <a:chOff x="5397500" y="1676400"/>
            <a:chExt cx="862012" cy="304800"/>
          </a:xfrm>
        </p:grpSpPr>
        <p:sp>
          <p:nvSpPr>
            <p:cNvPr id="88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0" name="Straight Connector 89"/>
          <p:cNvCxnSpPr/>
          <p:nvPr/>
        </p:nvCxnSpPr>
        <p:spPr>
          <a:xfrm>
            <a:off x="6096000" y="6172200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6096000" y="5181600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59"/>
          <p:cNvGrpSpPr/>
          <p:nvPr/>
        </p:nvGrpSpPr>
        <p:grpSpPr>
          <a:xfrm>
            <a:off x="6477000" y="5334000"/>
            <a:ext cx="633412" cy="304800"/>
            <a:chOff x="5397500" y="1676400"/>
            <a:chExt cx="862012" cy="304800"/>
          </a:xfrm>
        </p:grpSpPr>
        <p:sp>
          <p:nvSpPr>
            <p:cNvPr id="93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59"/>
          <p:cNvGrpSpPr/>
          <p:nvPr/>
        </p:nvGrpSpPr>
        <p:grpSpPr>
          <a:xfrm flipV="1">
            <a:off x="7162800" y="5334000"/>
            <a:ext cx="633412" cy="304800"/>
            <a:chOff x="5397500" y="1676400"/>
            <a:chExt cx="862012" cy="304800"/>
          </a:xfrm>
        </p:grpSpPr>
        <p:sp>
          <p:nvSpPr>
            <p:cNvPr id="9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59"/>
          <p:cNvGrpSpPr/>
          <p:nvPr/>
        </p:nvGrpSpPr>
        <p:grpSpPr>
          <a:xfrm flipH="1">
            <a:off x="6400800" y="5715000"/>
            <a:ext cx="633412" cy="304800"/>
            <a:chOff x="5397500" y="1676400"/>
            <a:chExt cx="862012" cy="304800"/>
          </a:xfrm>
        </p:grpSpPr>
        <p:sp>
          <p:nvSpPr>
            <p:cNvPr id="99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59"/>
          <p:cNvGrpSpPr/>
          <p:nvPr/>
        </p:nvGrpSpPr>
        <p:grpSpPr>
          <a:xfrm flipH="1" flipV="1">
            <a:off x="7086600" y="5715000"/>
            <a:ext cx="633412" cy="304800"/>
            <a:chOff x="5397500" y="1676400"/>
            <a:chExt cx="862012" cy="304800"/>
          </a:xfrm>
        </p:grpSpPr>
        <p:sp>
          <p:nvSpPr>
            <p:cNvPr id="10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04" name="Straight Connector 103"/>
          <p:cNvCxnSpPr>
            <a:stCxn id="61" idx="3"/>
            <a:endCxn id="78" idx="1"/>
          </p:cNvCxnSpPr>
          <p:nvPr/>
        </p:nvCxnSpPr>
        <p:spPr>
          <a:xfrm>
            <a:off x="2514600" y="26669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62" idx="3"/>
            <a:endCxn id="79" idx="1"/>
          </p:cNvCxnSpPr>
          <p:nvPr/>
        </p:nvCxnSpPr>
        <p:spPr>
          <a:xfrm>
            <a:off x="2514600" y="33527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63" idx="3"/>
            <a:endCxn id="80" idx="1"/>
          </p:cNvCxnSpPr>
          <p:nvPr/>
        </p:nvCxnSpPr>
        <p:spPr>
          <a:xfrm>
            <a:off x="2514600" y="40385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>
            <a:off x="2057400" y="4952999"/>
            <a:ext cx="304801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2209800" y="5105399"/>
            <a:ext cx="4724400" cy="1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0800000">
            <a:off x="2209800" y="5105400"/>
            <a:ext cx="2971800" cy="167640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0800000">
            <a:off x="5181600" y="6781800"/>
            <a:ext cx="16002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5400000" flipH="1" flipV="1">
            <a:off x="6667500" y="6667500"/>
            <a:ext cx="2286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4027772" y="5334000"/>
            <a:ext cx="100142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Migrate</a:t>
            </a:r>
          </a:p>
          <a:p>
            <a:r>
              <a:rPr lang="en-US" sz="2000" dirty="0" smtClean="0"/>
              <a:t>Link</a:t>
            </a:r>
            <a:endParaRPr lang="en-US" sz="2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7837772" y="4611468"/>
            <a:ext cx="100142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Migrate</a:t>
            </a:r>
          </a:p>
          <a:p>
            <a:r>
              <a:rPr lang="en-US" sz="2000" dirty="0" smtClean="0"/>
              <a:t>State</a:t>
            </a:r>
            <a:endParaRPr lang="en-US" sz="2000" dirty="0"/>
          </a:p>
        </p:txBody>
      </p:sp>
      <p:sp>
        <p:nvSpPr>
          <p:cNvPr id="125" name="TextBox 124"/>
          <p:cNvSpPr txBox="1"/>
          <p:nvPr/>
        </p:nvSpPr>
        <p:spPr>
          <a:xfrm>
            <a:off x="3657600" y="2285999"/>
            <a:ext cx="1888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Exchange routes</a:t>
            </a:r>
            <a:endParaRPr lang="en-US" sz="2000" dirty="0"/>
          </a:p>
        </p:txBody>
      </p:sp>
      <p:sp>
        <p:nvSpPr>
          <p:cNvPr id="126" name="TextBox 125"/>
          <p:cNvSpPr txBox="1"/>
          <p:nvPr/>
        </p:nvSpPr>
        <p:spPr>
          <a:xfrm>
            <a:off x="3352800" y="2971799"/>
            <a:ext cx="254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Deliver reliable stream</a:t>
            </a:r>
            <a:endParaRPr lang="en-US" sz="2000" dirty="0"/>
          </a:p>
        </p:txBody>
      </p:sp>
      <p:sp>
        <p:nvSpPr>
          <p:cNvPr id="127" name="TextBox 126"/>
          <p:cNvSpPr txBox="1"/>
          <p:nvPr/>
        </p:nvSpPr>
        <p:spPr>
          <a:xfrm>
            <a:off x="3733800" y="3657599"/>
            <a:ext cx="1548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Send packets</a:t>
            </a:r>
            <a:endParaRPr lang="en-US" sz="2000" dirty="0"/>
          </a:p>
        </p:txBody>
      </p:sp>
      <p:sp>
        <p:nvSpPr>
          <p:cNvPr id="128" name="TextBox 127"/>
          <p:cNvSpPr txBox="1"/>
          <p:nvPr/>
        </p:nvSpPr>
        <p:spPr>
          <a:xfrm>
            <a:off x="3657600" y="4648200"/>
            <a:ext cx="1683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Physical Link</a:t>
            </a:r>
            <a:endParaRPr lang="en-US" sz="2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533400" y="120009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130" name="TextBox 129"/>
          <p:cNvSpPr txBox="1"/>
          <p:nvPr/>
        </p:nvSpPr>
        <p:spPr>
          <a:xfrm>
            <a:off x="5867400" y="1123890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867400" y="516249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33" name="Right Brace 132"/>
          <p:cNvSpPr/>
          <p:nvPr/>
        </p:nvSpPr>
        <p:spPr>
          <a:xfrm>
            <a:off x="8077200" y="2362199"/>
            <a:ext cx="304800" cy="1981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Arc 133"/>
          <p:cNvSpPr/>
          <p:nvPr/>
        </p:nvSpPr>
        <p:spPr>
          <a:xfrm>
            <a:off x="7848600" y="3352799"/>
            <a:ext cx="990600" cy="2438400"/>
          </a:xfrm>
          <a:prstGeom prst="arc">
            <a:avLst>
              <a:gd name="adj1" fmla="val 16477066"/>
              <a:gd name="adj2" fmla="val 5366838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Circular Arrow 137"/>
          <p:cNvSpPr/>
          <p:nvPr/>
        </p:nvSpPr>
        <p:spPr>
          <a:xfrm rot="5400000">
            <a:off x="3314700" y="5143500"/>
            <a:ext cx="533400" cy="6096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664953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 advTm="235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Change so Hard?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Root cause is the monolithic view of a router </a:t>
            </a:r>
            <a:br>
              <a:rPr lang="en-US" dirty="0" smtClean="0"/>
            </a:br>
            <a:r>
              <a:rPr lang="en-US" dirty="0" smtClean="0"/>
              <a:t>(Hardware, software, and links as one entity)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advTm="28205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TCP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 smtClean="0"/>
              <a:t>TCP sessions are long running in BGP</a:t>
            </a:r>
          </a:p>
          <a:p>
            <a:pPr lvl="1"/>
            <a:r>
              <a:rPr lang="en-US" dirty="0" smtClean="0"/>
              <a:t>Killing it implicitly signals the router is down</a:t>
            </a:r>
          </a:p>
          <a:p>
            <a:r>
              <a:rPr lang="en-US" dirty="0" smtClean="0"/>
              <a:t>BGP and TCP extensions as a workaround</a:t>
            </a:r>
            <a:br>
              <a:rPr lang="en-US" dirty="0" smtClean="0"/>
            </a:br>
            <a:r>
              <a:rPr lang="en-US" dirty="0" smtClean="0"/>
              <a:t>(not supported on all routers)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 advTm="40123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Migrating TCP Transparently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 smtClean="0"/>
              <a:t>Capitalize on IP address not changing</a:t>
            </a:r>
          </a:p>
          <a:p>
            <a:pPr lvl="1"/>
            <a:r>
              <a:rPr lang="en-US" dirty="0" smtClean="0"/>
              <a:t>To keep it completely transparent</a:t>
            </a:r>
          </a:p>
          <a:p>
            <a:r>
              <a:rPr lang="en-US" dirty="0" smtClean="0"/>
              <a:t>Transfer the TCP session state</a:t>
            </a:r>
          </a:p>
          <a:p>
            <a:pPr lvl="1"/>
            <a:r>
              <a:rPr lang="en-US" dirty="0" smtClean="0"/>
              <a:t>Sequence numbers</a:t>
            </a:r>
          </a:p>
          <a:p>
            <a:pPr lvl="1"/>
            <a:r>
              <a:rPr lang="en-US" dirty="0" smtClean="0"/>
              <a:t>Packet input/output queue (packets not read/</a:t>
            </a:r>
            <a:r>
              <a:rPr lang="en-US" dirty="0" err="1" smtClean="0"/>
              <a:t>ack’d</a:t>
            </a:r>
            <a:r>
              <a:rPr lang="en-US" dirty="0" smtClean="0"/>
              <a:t>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spcBef>
                <a:spcPts val="1200"/>
              </a:spcBef>
              <a:defRPr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914400" y="5029200"/>
            <a:ext cx="3124200" cy="16764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629400" y="5029200"/>
            <a:ext cx="1600200" cy="16764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14400" y="3962400"/>
            <a:ext cx="3124200" cy="762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629400" y="4038600"/>
            <a:ext cx="1600200" cy="6858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895600" y="5181600"/>
            <a:ext cx="304800" cy="381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200400" y="5181600"/>
            <a:ext cx="304800" cy="381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505200" y="5181600"/>
            <a:ext cx="304800" cy="381000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6019800"/>
            <a:ext cx="304800" cy="381000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200400" y="6019800"/>
            <a:ext cx="304800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05200" y="6019800"/>
            <a:ext cx="304800" cy="381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4267200" y="5334000"/>
            <a:ext cx="2133600" cy="1588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419600" y="4876800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TCP(data, </a:t>
            </a:r>
            <a:r>
              <a:rPr lang="en-US" dirty="0" err="1" smtClean="0"/>
              <a:t>seq</a:t>
            </a:r>
            <a:r>
              <a:rPr lang="en-US" dirty="0" smtClean="0"/>
              <a:t>, …)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81200" y="42672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send()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4267200" y="5715000"/>
            <a:ext cx="2133600" cy="1588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485461" y="530173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ack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4267200" y="6400800"/>
            <a:ext cx="2133600" cy="1588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485461" y="5987534"/>
            <a:ext cx="184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TCP(data’, </a:t>
            </a:r>
            <a:r>
              <a:rPr lang="en-US" dirty="0" err="1" smtClean="0"/>
              <a:t>seq</a:t>
            </a:r>
            <a:r>
              <a:rPr lang="en-US" dirty="0" smtClean="0"/>
              <a:t>’)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14400" y="42672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recv</a:t>
            </a:r>
            <a:r>
              <a:rPr lang="en-US" dirty="0" smtClean="0"/>
              <a:t>()</a:t>
            </a:r>
            <a:endParaRPr lang="en-US" dirty="0"/>
          </a:p>
        </p:txBody>
      </p:sp>
      <p:cxnSp>
        <p:nvCxnSpPr>
          <p:cNvPr id="27" name="Elbow Connector 26"/>
          <p:cNvCxnSpPr>
            <a:stCxn id="12" idx="1"/>
            <a:endCxn id="25" idx="2"/>
          </p:cNvCxnSpPr>
          <p:nvPr/>
        </p:nvCxnSpPr>
        <p:spPr bwMode="auto">
          <a:xfrm rot="10800000">
            <a:off x="1301686" y="4636532"/>
            <a:ext cx="1593914" cy="1573768"/>
          </a:xfrm>
          <a:prstGeom prst="bentConnector2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hape 29"/>
          <p:cNvCxnSpPr>
            <a:stCxn id="19" idx="2"/>
            <a:endCxn id="9" idx="1"/>
          </p:cNvCxnSpPr>
          <p:nvPr/>
        </p:nvCxnSpPr>
        <p:spPr bwMode="auto">
          <a:xfrm rot="16200000" flipH="1">
            <a:off x="2280289" y="4756789"/>
            <a:ext cx="735568" cy="495054"/>
          </a:xfrm>
          <a:prstGeom prst="bentConnector2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381000" y="41148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57200" y="55626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</a:t>
            </a:r>
            <a:endParaRPr lang="en-US" dirty="0"/>
          </a:p>
        </p:txBody>
      </p:sp>
    </p:spTree>
  </p:cSld>
  <p:clrMapOvr>
    <a:masterClrMapping/>
  </p:clrMapOvr>
  <p:transition advTm="50435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/>
          <p:cNvSpPr/>
          <p:nvPr/>
        </p:nvSpPr>
        <p:spPr>
          <a:xfrm>
            <a:off x="838200" y="38861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38200" y="1828799"/>
            <a:ext cx="1905000" cy="259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 rot="5400000" flipH="1" flipV="1">
            <a:off x="6743700" y="4914899"/>
            <a:ext cx="3810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096000" y="5638800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096000" y="38099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096000" y="5638800"/>
            <a:ext cx="19050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096000" y="1752599"/>
            <a:ext cx="1905000" cy="259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 bwMode="auto">
          <a:xfrm>
            <a:off x="990600" y="2209800"/>
            <a:ext cx="6858000" cy="838200"/>
          </a:xfrm>
          <a:prstGeom prst="rect">
            <a:avLst/>
          </a:prstGeom>
          <a:solidFill>
            <a:srgbClr val="FFFF00">
              <a:alpha val="50196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6096000" y="4343399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838200" y="12953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59"/>
          <p:cNvGrpSpPr/>
          <p:nvPr/>
        </p:nvGrpSpPr>
        <p:grpSpPr>
          <a:xfrm>
            <a:off x="1219200" y="1447799"/>
            <a:ext cx="633412" cy="304800"/>
            <a:chOff x="5397500" y="1676400"/>
            <a:chExt cx="862012" cy="304800"/>
          </a:xfrm>
        </p:grpSpPr>
        <p:sp>
          <p:nvSpPr>
            <p:cNvPr id="58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0" name="Straight Connector 59"/>
          <p:cNvCxnSpPr/>
          <p:nvPr/>
        </p:nvCxnSpPr>
        <p:spPr>
          <a:xfrm>
            <a:off x="838200" y="4419599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1143000" y="23621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BGP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143000" y="30479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TCP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143000" y="37337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IP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4" name="Group 59"/>
          <p:cNvGrpSpPr/>
          <p:nvPr/>
        </p:nvGrpSpPr>
        <p:grpSpPr>
          <a:xfrm flipV="1">
            <a:off x="1905000" y="1447799"/>
            <a:ext cx="633412" cy="304800"/>
            <a:chOff x="5397500" y="1676400"/>
            <a:chExt cx="862012" cy="304800"/>
          </a:xfrm>
        </p:grpSpPr>
        <p:sp>
          <p:nvSpPr>
            <p:cNvPr id="6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59"/>
          <p:cNvGrpSpPr/>
          <p:nvPr/>
        </p:nvGrpSpPr>
        <p:grpSpPr>
          <a:xfrm flipH="1">
            <a:off x="1143000" y="1828799"/>
            <a:ext cx="633412" cy="304800"/>
            <a:chOff x="5397500" y="1676400"/>
            <a:chExt cx="862012" cy="304800"/>
          </a:xfrm>
        </p:grpSpPr>
        <p:sp>
          <p:nvSpPr>
            <p:cNvPr id="69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9"/>
          <p:cNvGrpSpPr/>
          <p:nvPr/>
        </p:nvGrpSpPr>
        <p:grpSpPr>
          <a:xfrm flipH="1" flipV="1">
            <a:off x="1828800" y="1828799"/>
            <a:ext cx="633412" cy="304800"/>
            <a:chOff x="5397500" y="1676400"/>
            <a:chExt cx="862012" cy="304800"/>
          </a:xfrm>
        </p:grpSpPr>
        <p:sp>
          <p:nvSpPr>
            <p:cNvPr id="7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Oval 73"/>
          <p:cNvSpPr/>
          <p:nvPr/>
        </p:nvSpPr>
        <p:spPr>
          <a:xfrm>
            <a:off x="6096000" y="1295399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59"/>
          <p:cNvGrpSpPr/>
          <p:nvPr/>
        </p:nvGrpSpPr>
        <p:grpSpPr>
          <a:xfrm>
            <a:off x="6477000" y="1447799"/>
            <a:ext cx="633412" cy="304800"/>
            <a:chOff x="5397500" y="1676400"/>
            <a:chExt cx="862012" cy="304800"/>
          </a:xfrm>
        </p:grpSpPr>
        <p:sp>
          <p:nvSpPr>
            <p:cNvPr id="7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8" name="Rounded Rectangle 77"/>
          <p:cNvSpPr/>
          <p:nvPr/>
        </p:nvSpPr>
        <p:spPr>
          <a:xfrm>
            <a:off x="6400800" y="23621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BGP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6400800" y="30479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TCP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6400800" y="3733799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IP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8" name="Group 59"/>
          <p:cNvGrpSpPr/>
          <p:nvPr/>
        </p:nvGrpSpPr>
        <p:grpSpPr>
          <a:xfrm flipV="1">
            <a:off x="7162800" y="1447799"/>
            <a:ext cx="633412" cy="304800"/>
            <a:chOff x="5397500" y="1676400"/>
            <a:chExt cx="862012" cy="304800"/>
          </a:xfrm>
        </p:grpSpPr>
        <p:sp>
          <p:nvSpPr>
            <p:cNvPr id="8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59"/>
          <p:cNvGrpSpPr/>
          <p:nvPr/>
        </p:nvGrpSpPr>
        <p:grpSpPr>
          <a:xfrm flipH="1">
            <a:off x="6400800" y="1828799"/>
            <a:ext cx="633412" cy="304800"/>
            <a:chOff x="5397500" y="1676400"/>
            <a:chExt cx="862012" cy="304800"/>
          </a:xfrm>
        </p:grpSpPr>
        <p:sp>
          <p:nvSpPr>
            <p:cNvPr id="85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59"/>
          <p:cNvGrpSpPr/>
          <p:nvPr/>
        </p:nvGrpSpPr>
        <p:grpSpPr>
          <a:xfrm flipH="1" flipV="1">
            <a:off x="7086600" y="1828799"/>
            <a:ext cx="633412" cy="304800"/>
            <a:chOff x="5397500" y="1676400"/>
            <a:chExt cx="862012" cy="304800"/>
          </a:xfrm>
        </p:grpSpPr>
        <p:sp>
          <p:nvSpPr>
            <p:cNvPr id="88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0" name="Straight Connector 89"/>
          <p:cNvCxnSpPr/>
          <p:nvPr/>
        </p:nvCxnSpPr>
        <p:spPr>
          <a:xfrm>
            <a:off x="6096000" y="6172200"/>
            <a:ext cx="1905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6096000" y="5181600"/>
            <a:ext cx="1905000" cy="990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59"/>
          <p:cNvGrpSpPr/>
          <p:nvPr/>
        </p:nvGrpSpPr>
        <p:grpSpPr>
          <a:xfrm>
            <a:off x="6477000" y="5334000"/>
            <a:ext cx="633412" cy="304800"/>
            <a:chOff x="5397500" y="1676400"/>
            <a:chExt cx="862012" cy="304800"/>
          </a:xfrm>
        </p:grpSpPr>
        <p:sp>
          <p:nvSpPr>
            <p:cNvPr id="93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59"/>
          <p:cNvGrpSpPr/>
          <p:nvPr/>
        </p:nvGrpSpPr>
        <p:grpSpPr>
          <a:xfrm flipV="1">
            <a:off x="7162800" y="5334000"/>
            <a:ext cx="633412" cy="304800"/>
            <a:chOff x="5397500" y="1676400"/>
            <a:chExt cx="862012" cy="304800"/>
          </a:xfrm>
        </p:grpSpPr>
        <p:sp>
          <p:nvSpPr>
            <p:cNvPr id="96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59"/>
          <p:cNvGrpSpPr/>
          <p:nvPr/>
        </p:nvGrpSpPr>
        <p:grpSpPr>
          <a:xfrm flipH="1">
            <a:off x="6400800" y="5715000"/>
            <a:ext cx="633412" cy="304800"/>
            <a:chOff x="5397500" y="1676400"/>
            <a:chExt cx="862012" cy="304800"/>
          </a:xfrm>
        </p:grpSpPr>
        <p:sp>
          <p:nvSpPr>
            <p:cNvPr id="99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59"/>
          <p:cNvGrpSpPr/>
          <p:nvPr/>
        </p:nvGrpSpPr>
        <p:grpSpPr>
          <a:xfrm flipH="1" flipV="1">
            <a:off x="7086600" y="5715000"/>
            <a:ext cx="633412" cy="304800"/>
            <a:chOff x="5397500" y="1676400"/>
            <a:chExt cx="862012" cy="304800"/>
          </a:xfrm>
        </p:grpSpPr>
        <p:sp>
          <p:nvSpPr>
            <p:cNvPr id="102" name="Freeform 14"/>
            <p:cNvSpPr>
              <a:spLocks/>
            </p:cNvSpPr>
            <p:nvPr/>
          </p:nvSpPr>
          <p:spPr bwMode="auto">
            <a:xfrm>
              <a:off x="5397500" y="1681163"/>
              <a:ext cx="850900" cy="3000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6"/>
                </a:cxn>
                <a:cxn ang="0">
                  <a:pos x="536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8"/>
                </a:cxn>
                <a:cxn ang="0">
                  <a:pos x="0" y="42"/>
                </a:cxn>
              </a:cxnLst>
              <a:rect l="0" t="0" r="r" b="b"/>
              <a:pathLst>
                <a:path w="536" h="189">
                  <a:moveTo>
                    <a:pt x="0" y="42"/>
                  </a:moveTo>
                  <a:lnTo>
                    <a:pt x="119" y="0"/>
                  </a:lnTo>
                  <a:lnTo>
                    <a:pt x="407" y="116"/>
                  </a:lnTo>
                  <a:lnTo>
                    <a:pt x="536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3"/>
            <p:cNvSpPr>
              <a:spLocks/>
            </p:cNvSpPr>
            <p:nvPr/>
          </p:nvSpPr>
          <p:spPr bwMode="auto">
            <a:xfrm>
              <a:off x="5410200" y="1676400"/>
              <a:ext cx="849312" cy="30003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9" y="0"/>
                </a:cxn>
                <a:cxn ang="0">
                  <a:pos x="407" y="115"/>
                </a:cxn>
                <a:cxn ang="0">
                  <a:pos x="535" y="84"/>
                </a:cxn>
                <a:cxn ang="0">
                  <a:pos x="466" y="189"/>
                </a:cxn>
                <a:cxn ang="0">
                  <a:pos x="129" y="189"/>
                </a:cxn>
                <a:cxn ang="0">
                  <a:pos x="268" y="157"/>
                </a:cxn>
                <a:cxn ang="0">
                  <a:pos x="0" y="42"/>
                </a:cxn>
              </a:cxnLst>
              <a:rect l="0" t="0" r="r" b="b"/>
              <a:pathLst>
                <a:path w="535" h="189">
                  <a:moveTo>
                    <a:pt x="0" y="42"/>
                  </a:moveTo>
                  <a:lnTo>
                    <a:pt x="119" y="0"/>
                  </a:lnTo>
                  <a:lnTo>
                    <a:pt x="407" y="115"/>
                  </a:lnTo>
                  <a:lnTo>
                    <a:pt x="535" y="84"/>
                  </a:lnTo>
                  <a:lnTo>
                    <a:pt x="466" y="189"/>
                  </a:lnTo>
                  <a:lnTo>
                    <a:pt x="129" y="189"/>
                  </a:lnTo>
                  <a:lnTo>
                    <a:pt x="268" y="15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04" name="Straight Connector 103"/>
          <p:cNvCxnSpPr>
            <a:stCxn id="61" idx="3"/>
            <a:endCxn id="78" idx="1"/>
          </p:cNvCxnSpPr>
          <p:nvPr/>
        </p:nvCxnSpPr>
        <p:spPr>
          <a:xfrm>
            <a:off x="2514600" y="26669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62" idx="3"/>
            <a:endCxn id="79" idx="1"/>
          </p:cNvCxnSpPr>
          <p:nvPr/>
        </p:nvCxnSpPr>
        <p:spPr>
          <a:xfrm>
            <a:off x="2514600" y="33527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63" idx="3"/>
            <a:endCxn id="80" idx="1"/>
          </p:cNvCxnSpPr>
          <p:nvPr/>
        </p:nvCxnSpPr>
        <p:spPr>
          <a:xfrm>
            <a:off x="2514600" y="4038599"/>
            <a:ext cx="388620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>
            <a:off x="2057400" y="4952999"/>
            <a:ext cx="304801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2209800" y="5105399"/>
            <a:ext cx="4724400" cy="1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0800000">
            <a:off x="2209800" y="5105400"/>
            <a:ext cx="2971800" cy="167640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0800000">
            <a:off x="5181600" y="6781800"/>
            <a:ext cx="16002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5400000" flipH="1" flipV="1">
            <a:off x="6667500" y="6667500"/>
            <a:ext cx="2286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4027772" y="5334000"/>
            <a:ext cx="100142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Migrate</a:t>
            </a:r>
          </a:p>
          <a:p>
            <a:r>
              <a:rPr lang="en-US" sz="2000" dirty="0" smtClean="0"/>
              <a:t>Link</a:t>
            </a:r>
            <a:endParaRPr lang="en-US" sz="2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7837772" y="4611468"/>
            <a:ext cx="100142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Migrate</a:t>
            </a:r>
          </a:p>
          <a:p>
            <a:r>
              <a:rPr lang="en-US" sz="2000" dirty="0" smtClean="0"/>
              <a:t>State</a:t>
            </a:r>
            <a:endParaRPr lang="en-US" sz="2000" dirty="0"/>
          </a:p>
        </p:txBody>
      </p:sp>
      <p:sp>
        <p:nvSpPr>
          <p:cNvPr id="125" name="TextBox 124"/>
          <p:cNvSpPr txBox="1"/>
          <p:nvPr/>
        </p:nvSpPr>
        <p:spPr>
          <a:xfrm>
            <a:off x="3657600" y="2285999"/>
            <a:ext cx="1888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Exchange routes</a:t>
            </a:r>
            <a:endParaRPr lang="en-US" sz="2000" dirty="0"/>
          </a:p>
        </p:txBody>
      </p:sp>
      <p:sp>
        <p:nvSpPr>
          <p:cNvPr id="126" name="TextBox 125"/>
          <p:cNvSpPr txBox="1"/>
          <p:nvPr/>
        </p:nvSpPr>
        <p:spPr>
          <a:xfrm>
            <a:off x="3352800" y="2971799"/>
            <a:ext cx="254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Deliver reliable stream</a:t>
            </a:r>
            <a:endParaRPr lang="en-US" sz="2000" dirty="0"/>
          </a:p>
        </p:txBody>
      </p:sp>
      <p:sp>
        <p:nvSpPr>
          <p:cNvPr id="127" name="TextBox 126"/>
          <p:cNvSpPr txBox="1"/>
          <p:nvPr/>
        </p:nvSpPr>
        <p:spPr>
          <a:xfrm>
            <a:off x="3733800" y="3657599"/>
            <a:ext cx="1548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Send packets</a:t>
            </a:r>
            <a:endParaRPr lang="en-US" sz="2000" dirty="0"/>
          </a:p>
        </p:txBody>
      </p:sp>
      <p:sp>
        <p:nvSpPr>
          <p:cNvPr id="128" name="TextBox 127"/>
          <p:cNvSpPr txBox="1"/>
          <p:nvPr/>
        </p:nvSpPr>
        <p:spPr>
          <a:xfrm>
            <a:off x="3657600" y="4648200"/>
            <a:ext cx="1683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Physical Link</a:t>
            </a:r>
            <a:endParaRPr lang="en-US" sz="2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533400" y="120009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130" name="TextBox 129"/>
          <p:cNvSpPr txBox="1"/>
          <p:nvPr/>
        </p:nvSpPr>
        <p:spPr>
          <a:xfrm>
            <a:off x="5867400" y="1123890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867400" y="5162490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33" name="Right Brace 132"/>
          <p:cNvSpPr/>
          <p:nvPr/>
        </p:nvSpPr>
        <p:spPr>
          <a:xfrm>
            <a:off x="8077200" y="2362199"/>
            <a:ext cx="304800" cy="1981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Arc 133"/>
          <p:cNvSpPr/>
          <p:nvPr/>
        </p:nvSpPr>
        <p:spPr>
          <a:xfrm>
            <a:off x="7848600" y="3352799"/>
            <a:ext cx="990600" cy="2438400"/>
          </a:xfrm>
          <a:prstGeom prst="arc">
            <a:avLst>
              <a:gd name="adj1" fmla="val 16477066"/>
              <a:gd name="adj2" fmla="val 5366838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Circular Arrow 137"/>
          <p:cNvSpPr/>
          <p:nvPr/>
        </p:nvSpPr>
        <p:spPr>
          <a:xfrm rot="5400000">
            <a:off x="3314700" y="5143500"/>
            <a:ext cx="533400" cy="6096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664953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 advTm="3292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BGP: What (not) to Migrate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Want data packets to be delivered</a:t>
            </a:r>
          </a:p>
          <a:p>
            <a:pPr lvl="1"/>
            <a:r>
              <a:rPr lang="en-US" dirty="0" smtClean="0"/>
              <a:t>Want routing adjacencies to remain up</a:t>
            </a:r>
          </a:p>
          <a:p>
            <a:r>
              <a:rPr lang="en-US" dirty="0" smtClean="0"/>
              <a:t>Need</a:t>
            </a:r>
          </a:p>
          <a:p>
            <a:pPr lvl="1"/>
            <a:r>
              <a:rPr lang="en-US" dirty="0" smtClean="0"/>
              <a:t>Configuration</a:t>
            </a:r>
          </a:p>
          <a:p>
            <a:pPr lvl="1"/>
            <a:r>
              <a:rPr lang="en-US" dirty="0" smtClean="0"/>
              <a:t>Routing information</a:t>
            </a:r>
          </a:p>
          <a:p>
            <a:r>
              <a:rPr lang="en-US" dirty="0" smtClean="0"/>
              <a:t>Do not need (but can have)</a:t>
            </a:r>
          </a:p>
          <a:p>
            <a:pPr lvl="1"/>
            <a:r>
              <a:rPr lang="en-US" dirty="0" smtClean="0"/>
              <a:t>State machine</a:t>
            </a:r>
          </a:p>
          <a:p>
            <a:pPr lvl="1"/>
            <a:r>
              <a:rPr lang="en-US" dirty="0" smtClean="0"/>
              <a:t>Statistics</a:t>
            </a:r>
          </a:p>
          <a:p>
            <a:pPr lvl="1"/>
            <a:r>
              <a:rPr lang="en-US" dirty="0" smtClean="0"/>
              <a:t>Timers</a:t>
            </a:r>
          </a:p>
          <a:p>
            <a:r>
              <a:rPr lang="en-US" dirty="0" smtClean="0"/>
              <a:t>Keeps code modifications to a minimum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ransition advTm="61449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Information</a:t>
            </a:r>
            <a:endParaRPr lang="en-US" dirty="0"/>
          </a:p>
        </p:txBody>
      </p:sp>
      <p:sp>
        <p:nvSpPr>
          <p:cNvPr id="32" name="Cloud 31"/>
          <p:cNvSpPr/>
          <p:nvPr/>
        </p:nvSpPr>
        <p:spPr>
          <a:xfrm>
            <a:off x="4419600" y="4114800"/>
            <a:ext cx="3810000" cy="2743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Could involve remote end-point</a:t>
            </a:r>
          </a:p>
          <a:p>
            <a:pPr lvl="1"/>
            <a:r>
              <a:rPr lang="en-US" dirty="0" smtClean="0"/>
              <a:t>Similar exchange as with a new BGP session</a:t>
            </a:r>
          </a:p>
          <a:p>
            <a:pPr lvl="1"/>
            <a:r>
              <a:rPr lang="en-US" dirty="0" smtClean="0"/>
              <a:t>Migrate-to router sends entire state to remote end-point</a:t>
            </a:r>
          </a:p>
          <a:p>
            <a:pPr lvl="1"/>
            <a:r>
              <a:rPr lang="en-US" dirty="0" smtClean="0"/>
              <a:t>Ask remote-end point to re-send all routes it advertised</a:t>
            </a:r>
          </a:p>
          <a:p>
            <a:r>
              <a:rPr lang="en-US" dirty="0" smtClean="0"/>
              <a:t>Disruptive </a:t>
            </a:r>
          </a:p>
          <a:p>
            <a:pPr lvl="1"/>
            <a:r>
              <a:rPr lang="en-US" dirty="0" smtClean="0"/>
              <a:t>Makes remote end-point do significant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6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3340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57150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9530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81000" y="5105400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Remote </a:t>
            </a:r>
          </a:p>
          <a:p>
            <a:r>
              <a:rPr lang="en-US" dirty="0" smtClean="0"/>
              <a:t>end-point</a:t>
            </a:r>
            <a:endParaRPr lang="en-US" dirty="0"/>
          </a:p>
        </p:txBody>
      </p:sp>
      <p:cxnSp>
        <p:nvCxnSpPr>
          <p:cNvPr id="22" name="Straight Connector 21"/>
          <p:cNvCxnSpPr>
            <a:stCxn id="18" idx="1"/>
            <a:endCxn id="16" idx="3"/>
          </p:cNvCxnSpPr>
          <p:nvPr/>
        </p:nvCxnSpPr>
        <p:spPr>
          <a:xfrm rot="10800000" flipV="1">
            <a:off x="2286000" y="5257800"/>
            <a:ext cx="297180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7" idx="1"/>
            <a:endCxn id="16" idx="3"/>
          </p:cNvCxnSpPr>
          <p:nvPr/>
        </p:nvCxnSpPr>
        <p:spPr>
          <a:xfrm rot="10800000">
            <a:off x="2286000" y="5638800"/>
            <a:ext cx="2971800" cy="3810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>
            <a:off x="2667000" y="5867400"/>
            <a:ext cx="2209800" cy="30480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 rot="467671">
            <a:off x="2489009" y="6080611"/>
            <a:ext cx="2209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Exchange Routes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4876800" y="457200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Migrate-from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29200" y="62484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Migrate-to</a:t>
            </a:r>
            <a:endParaRPr lang="en-US" dirty="0"/>
          </a:p>
        </p:txBody>
      </p:sp>
    </p:spTree>
  </p:cSld>
  <p:clrMapOvr>
    <a:masterClrMapping/>
  </p:clrMapOvr>
  <p:transition advTm="62416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Information (optimization)</a:t>
            </a:r>
            <a:endParaRPr lang="en-US" dirty="0"/>
          </a:p>
        </p:txBody>
      </p:sp>
      <p:sp>
        <p:nvSpPr>
          <p:cNvPr id="32" name="Cloud 31"/>
          <p:cNvSpPr/>
          <p:nvPr/>
        </p:nvSpPr>
        <p:spPr>
          <a:xfrm>
            <a:off x="4419600" y="4114800"/>
            <a:ext cx="3810000" cy="2743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Migrate-from router send the migrate-to router:</a:t>
            </a:r>
          </a:p>
          <a:p>
            <a:r>
              <a:rPr lang="en-US" dirty="0" smtClean="0"/>
              <a:t>The routes it learned</a:t>
            </a:r>
          </a:p>
          <a:p>
            <a:pPr lvl="1"/>
            <a:r>
              <a:rPr lang="en-US" dirty="0" smtClean="0"/>
              <a:t>Instead of making remote end-point re-announce</a:t>
            </a:r>
          </a:p>
          <a:p>
            <a:r>
              <a:rPr lang="en-US" dirty="0" smtClean="0"/>
              <a:t>The routes it advertised</a:t>
            </a:r>
          </a:p>
          <a:p>
            <a:pPr lvl="1"/>
            <a:r>
              <a:rPr lang="en-US" dirty="0" smtClean="0"/>
              <a:t>So able to send just an incremental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6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3340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57150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9530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81000" y="5105400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Remote </a:t>
            </a:r>
          </a:p>
          <a:p>
            <a:r>
              <a:rPr lang="en-US" dirty="0" smtClean="0"/>
              <a:t>end-point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876800" y="457200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Migrate-from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29200" y="62484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Migrate-to</a:t>
            </a:r>
            <a:endParaRPr lang="en-US" dirty="0"/>
          </a:p>
        </p:txBody>
      </p:sp>
      <p:cxnSp>
        <p:nvCxnSpPr>
          <p:cNvPr id="22" name="Straight Connector 21"/>
          <p:cNvCxnSpPr>
            <a:stCxn id="18" idx="1"/>
            <a:endCxn id="16" idx="3"/>
          </p:cNvCxnSpPr>
          <p:nvPr/>
        </p:nvCxnSpPr>
        <p:spPr>
          <a:xfrm rot="10800000" flipV="1">
            <a:off x="2286000" y="5257800"/>
            <a:ext cx="297180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7" idx="1"/>
            <a:endCxn id="16" idx="3"/>
          </p:cNvCxnSpPr>
          <p:nvPr/>
        </p:nvCxnSpPr>
        <p:spPr>
          <a:xfrm rot="10800000">
            <a:off x="2286000" y="5638800"/>
            <a:ext cx="2971800" cy="3810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 bwMode="auto">
          <a:xfrm>
            <a:off x="2667000" y="5867400"/>
            <a:ext cx="2209800" cy="30480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 rot="467671">
            <a:off x="2832053" y="5926723"/>
            <a:ext cx="1523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Incremental</a:t>
            </a:r>
          </a:p>
          <a:p>
            <a:r>
              <a:rPr lang="en-US" sz="2000" dirty="0" smtClean="0"/>
              <a:t>Update</a:t>
            </a:r>
            <a:endParaRPr lang="en-US" sz="2000" dirty="0"/>
          </a:p>
        </p:txBody>
      </p:sp>
      <p:cxnSp>
        <p:nvCxnSpPr>
          <p:cNvPr id="48" name="Straight Arrow Connector 47"/>
          <p:cNvCxnSpPr/>
          <p:nvPr/>
        </p:nvCxnSpPr>
        <p:spPr bwMode="auto">
          <a:xfrm rot="5400000">
            <a:off x="5830094" y="5599906"/>
            <a:ext cx="381000" cy="1588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6172200" y="5181600"/>
            <a:ext cx="208262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Send routes </a:t>
            </a:r>
          </a:p>
          <a:p>
            <a:r>
              <a:rPr lang="en-US" dirty="0" smtClean="0"/>
              <a:t>advertised/learned</a:t>
            </a:r>
            <a:endParaRPr lang="en-US" dirty="0"/>
          </a:p>
        </p:txBody>
      </p:sp>
    </p:spTree>
  </p:cSld>
  <p:clrMapOvr>
    <a:masterClrMapping/>
  </p:clrMapOvr>
  <p:transition advTm="53336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in The Background</a:t>
            </a:r>
            <a:endParaRPr lang="en-US" dirty="0"/>
          </a:p>
        </p:txBody>
      </p:sp>
      <p:pic>
        <p:nvPicPr>
          <p:cNvPr id="8" name="Picture 3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3340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58674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8006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>
            <a:stCxn id="8" idx="3"/>
            <a:endCxn id="10" idx="1"/>
          </p:cNvCxnSpPr>
          <p:nvPr/>
        </p:nvCxnSpPr>
        <p:spPr bwMode="auto">
          <a:xfrm flipV="1">
            <a:off x="3048000" y="5181600"/>
            <a:ext cx="1752600" cy="5334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10" idx="0"/>
          </p:cNvCxnSpPr>
          <p:nvPr/>
        </p:nvCxnSpPr>
        <p:spPr bwMode="auto">
          <a:xfrm rot="5400000" flipH="1" flipV="1">
            <a:off x="5448300" y="4076700"/>
            <a:ext cx="685800" cy="7620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914400" y="5943600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Remote</a:t>
            </a:r>
          </a:p>
          <a:p>
            <a:r>
              <a:rPr lang="en-US" dirty="0" smtClean="0"/>
              <a:t>End-point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10788" y="641246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Migrate-to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670084" y="541020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Migrate-from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Migration takes a while</a:t>
            </a:r>
          </a:p>
          <a:p>
            <a:pPr lvl="1"/>
            <a:r>
              <a:rPr lang="en-US" dirty="0" smtClean="0"/>
              <a:t>A lot of routing state to transfer</a:t>
            </a:r>
          </a:p>
          <a:p>
            <a:pPr lvl="1"/>
            <a:r>
              <a:rPr lang="en-US" dirty="0" smtClean="0"/>
              <a:t>A lot of processing is needed</a:t>
            </a:r>
          </a:p>
          <a:p>
            <a:r>
              <a:rPr lang="en-US" dirty="0" smtClean="0"/>
              <a:t>Routing changes can happen at any time</a:t>
            </a:r>
          </a:p>
          <a:p>
            <a:r>
              <a:rPr lang="en-US" dirty="0" smtClean="0"/>
              <a:t>Disruptive if not done in the background</a:t>
            </a:r>
            <a:endParaRPr lang="en-US" dirty="0"/>
          </a:p>
        </p:txBody>
      </p:sp>
    </p:spTree>
  </p:cSld>
  <p:clrMapOvr>
    <a:masterClrMapping/>
  </p:clrMapOvr>
  <p:transition advTm="30545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 exporting routing state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010400" y="3733800"/>
            <a:ext cx="1752600" cy="15240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In-memory:</a:t>
            </a:r>
          </a:p>
          <a:p>
            <a:r>
              <a:rPr lang="en-US" sz="2000" dirty="0" smtClean="0"/>
              <a:t>p1, p2, p3, p4</a:t>
            </a:r>
          </a:p>
          <a:p>
            <a:endParaRPr lang="en-US" sz="2000" dirty="0" smtClean="0"/>
          </a:p>
          <a:p>
            <a:r>
              <a:rPr lang="en-US" sz="2000" dirty="0" smtClean="0"/>
              <a:t>Dump:</a:t>
            </a:r>
          </a:p>
          <a:p>
            <a:r>
              <a:rPr lang="en-US" sz="2000" dirty="0" smtClean="0"/>
              <a:t>p1, p2</a:t>
            </a:r>
            <a:endParaRPr lang="en-US" sz="2000" dirty="0"/>
          </a:p>
        </p:txBody>
      </p:sp>
      <p:pic>
        <p:nvPicPr>
          <p:cNvPr id="8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53340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58674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8006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>
            <a:stCxn id="8" idx="3"/>
            <a:endCxn id="10" idx="1"/>
          </p:cNvCxnSpPr>
          <p:nvPr/>
        </p:nvCxnSpPr>
        <p:spPr bwMode="auto">
          <a:xfrm flipV="1">
            <a:off x="3048000" y="5181600"/>
            <a:ext cx="1752600" cy="5334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10" idx="0"/>
          </p:cNvCxnSpPr>
          <p:nvPr/>
        </p:nvCxnSpPr>
        <p:spPr bwMode="auto">
          <a:xfrm rot="5400000" flipH="1" flipV="1">
            <a:off x="5448300" y="4076700"/>
            <a:ext cx="685800" cy="7620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5486400" y="4038600"/>
            <a:ext cx="457200" cy="45720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3505200" y="5105400"/>
            <a:ext cx="762000" cy="22860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914400" y="5943600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Remote</a:t>
            </a:r>
          </a:p>
          <a:p>
            <a:r>
              <a:rPr lang="en-US" dirty="0" smtClean="0"/>
              <a:t>End-point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10788" y="641246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Migrate-to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670084" y="541020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Migrate-from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38200" y="1715869"/>
            <a:ext cx="7696200" cy="646331"/>
          </a:xfrm>
          <a:prstGeom prst="rect">
            <a:avLst/>
          </a:prstGeom>
          <a:solidFill>
            <a:schemeClr val="accent5"/>
          </a:solidFill>
          <a:ln>
            <a:solidFill>
              <a:srgbClr val="FF0000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3600" dirty="0" smtClean="0"/>
              <a:t>BGP is incremental, append update</a:t>
            </a:r>
            <a:endParaRPr lang="en-US" sz="3600" dirty="0"/>
          </a:p>
        </p:txBody>
      </p:sp>
    </p:spTree>
    <p:custDataLst>
      <p:tags r:id="rId1"/>
    </p:custDataLst>
  </p:cSld>
  <p:clrMapOvr>
    <a:masterClrMapping/>
  </p:clrMapOvr>
  <p:transition advTm="419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While moving TCP session and link</a:t>
            </a:r>
          </a:p>
        </p:txBody>
      </p:sp>
      <p:pic>
        <p:nvPicPr>
          <p:cNvPr id="8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53340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58674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8006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>
            <a:stCxn id="8" idx="3"/>
          </p:cNvCxnSpPr>
          <p:nvPr/>
        </p:nvCxnSpPr>
        <p:spPr bwMode="auto">
          <a:xfrm>
            <a:off x="3048000" y="5715000"/>
            <a:ext cx="60960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Multiply 12"/>
          <p:cNvSpPr/>
          <p:nvPr/>
        </p:nvSpPr>
        <p:spPr bwMode="auto">
          <a:xfrm>
            <a:off x="3581400" y="5562600"/>
            <a:ext cx="304800" cy="304800"/>
          </a:xfrm>
          <a:prstGeom prst="mathMultiply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rot="5400000" flipH="1" flipV="1">
            <a:off x="5448300" y="4076700"/>
            <a:ext cx="685800" cy="7620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5486400" y="4038600"/>
            <a:ext cx="457200" cy="45720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6019800" y="6248400"/>
            <a:ext cx="609600" cy="2286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10800000">
            <a:off x="6172200" y="6172200"/>
            <a:ext cx="457200" cy="15240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200400" y="5410200"/>
            <a:ext cx="381000" cy="1588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914400" y="5943600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Remote</a:t>
            </a:r>
          </a:p>
          <a:p>
            <a:r>
              <a:rPr lang="en-US" dirty="0" smtClean="0"/>
              <a:t>End-point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710788" y="641246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Migrate-to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670084" y="541020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Migrate-from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38200" y="1715869"/>
            <a:ext cx="7696200" cy="646331"/>
          </a:xfrm>
          <a:prstGeom prst="rect">
            <a:avLst/>
          </a:prstGeom>
          <a:solidFill>
            <a:schemeClr val="accent5"/>
          </a:solidFill>
          <a:ln>
            <a:solidFill>
              <a:srgbClr val="FF0000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3600" dirty="0" smtClean="0"/>
              <a:t>TCP will retransmit</a:t>
            </a:r>
            <a:endParaRPr lang="en-US" sz="3600" dirty="0"/>
          </a:p>
        </p:txBody>
      </p:sp>
    </p:spTree>
    <p:custDataLst>
      <p:tags r:id="rId1"/>
    </p:custDataLst>
  </p:cSld>
  <p:clrMapOvr>
    <a:masterClrMapping/>
  </p:clrMapOvr>
  <p:transition advTm="136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While importing routing state</a:t>
            </a:r>
          </a:p>
        </p:txBody>
      </p:sp>
      <p:pic>
        <p:nvPicPr>
          <p:cNvPr id="8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53340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58674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8006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>
            <a:stCxn id="8" idx="3"/>
            <a:endCxn id="9" idx="1"/>
          </p:cNvCxnSpPr>
          <p:nvPr/>
        </p:nvCxnSpPr>
        <p:spPr bwMode="auto">
          <a:xfrm>
            <a:off x="3048000" y="5715000"/>
            <a:ext cx="1752600" cy="5334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9" idx="3"/>
          </p:cNvCxnSpPr>
          <p:nvPr/>
        </p:nvCxnSpPr>
        <p:spPr bwMode="auto">
          <a:xfrm>
            <a:off x="6019800" y="6248400"/>
            <a:ext cx="609600" cy="2286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10800000">
            <a:off x="6172200" y="6172200"/>
            <a:ext cx="457200" cy="15240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3352800" y="5562600"/>
            <a:ext cx="762000" cy="22860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914400" y="5943600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Remote</a:t>
            </a:r>
          </a:p>
          <a:p>
            <a:r>
              <a:rPr lang="en-US" dirty="0" smtClean="0"/>
              <a:t>End-point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710788" y="641246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Migrate-to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670084" y="541020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Migrate-from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7162800" y="5029200"/>
            <a:ext cx="1752600" cy="15240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In-memory:</a:t>
            </a:r>
          </a:p>
          <a:p>
            <a:r>
              <a:rPr lang="en-US" sz="2000" dirty="0" smtClean="0"/>
              <a:t>p1, p2</a:t>
            </a:r>
          </a:p>
          <a:p>
            <a:endParaRPr lang="en-US" sz="2000" dirty="0" smtClean="0"/>
          </a:p>
          <a:p>
            <a:r>
              <a:rPr lang="en-US" sz="2000" dirty="0" smtClean="0"/>
              <a:t>Dump:</a:t>
            </a:r>
          </a:p>
          <a:p>
            <a:r>
              <a:rPr lang="en-US" sz="2000" dirty="0" smtClean="0"/>
              <a:t>p1, p2, p3, p4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838200" y="1715869"/>
            <a:ext cx="7696200" cy="646331"/>
          </a:xfrm>
          <a:prstGeom prst="rect">
            <a:avLst/>
          </a:prstGeom>
          <a:solidFill>
            <a:schemeClr val="accent5"/>
          </a:solidFill>
          <a:ln>
            <a:solidFill>
              <a:srgbClr val="FF0000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3600" dirty="0" smtClean="0"/>
              <a:t>BGP is incremental, ignore dump file</a:t>
            </a:r>
            <a:endParaRPr lang="en-US" sz="3600" dirty="0"/>
          </a:p>
        </p:txBody>
      </p:sp>
    </p:spTree>
    <p:custDataLst>
      <p:tags r:id="rId1"/>
    </p:custDataLst>
  </p:cSld>
  <p:clrMapOvr>
    <a:masterClrMapping/>
  </p:clrMapOvr>
  <p:transition advTm="373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Change so Hard?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Root cause is the monolithic view of a router </a:t>
            </a:r>
            <a:br>
              <a:rPr lang="en-US" dirty="0" smtClean="0"/>
            </a:br>
            <a:r>
              <a:rPr lang="en-US" dirty="0" smtClean="0"/>
              <a:t>(Hardware, software, and links as one entity)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895600"/>
            <a:ext cx="7696200" cy="1332131"/>
          </a:xfrm>
          <a:prstGeom prst="rect">
            <a:avLst/>
          </a:prstGeom>
          <a:solidFill>
            <a:schemeClr val="accent5"/>
          </a:solidFill>
          <a:ln>
            <a:solidFill>
              <a:srgbClr val="FF0000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3600" dirty="0" smtClean="0"/>
              <a:t>Revisit the design to make </a:t>
            </a:r>
            <a:br>
              <a:rPr lang="en-US" sz="3600" dirty="0" smtClean="0"/>
            </a:br>
            <a:r>
              <a:rPr lang="en-US" sz="3600" dirty="0" smtClean="0"/>
              <a:t>dealing with change easier</a:t>
            </a:r>
            <a:endParaRPr lang="en-US" sz="3600" dirty="0"/>
          </a:p>
        </p:txBody>
      </p:sp>
    </p:spTree>
  </p:cSld>
  <p:clrMapOvr>
    <a:masterClrMapping/>
  </p:clrMapOvr>
  <p:transition advTm="12808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Case: Cluster Router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Rectangle 43"/>
          <p:cNvSpPr>
            <a:spLocks noChangeArrowheads="1"/>
          </p:cNvSpPr>
          <p:nvPr/>
        </p:nvSpPr>
        <p:spPr bwMode="auto">
          <a:xfrm>
            <a:off x="1257300" y="2368550"/>
            <a:ext cx="6629400" cy="2514600"/>
          </a:xfrm>
          <a:prstGeom prst="rect">
            <a:avLst/>
          </a:prstGeom>
          <a:solidFill>
            <a:srgbClr val="CCFFCC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3059113" y="3587749"/>
            <a:ext cx="2998787" cy="1160463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Times New Roman" pitchFamily="48" charset="0"/>
              </a:rPr>
              <a:t>Switching</a:t>
            </a:r>
          </a:p>
          <a:p>
            <a:pPr algn="ctr"/>
            <a:r>
              <a:rPr lang="en-US" b="1">
                <a:solidFill>
                  <a:schemeClr val="bg1"/>
                </a:solidFill>
                <a:latin typeface="Times New Roman" pitchFamily="48" charset="0"/>
              </a:rPr>
              <a:t>Fabric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117851" y="2517775"/>
            <a:ext cx="1377950" cy="854075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itchFamily="48" charset="0"/>
              </a:rPr>
              <a:t>Blade</a:t>
            </a:r>
          </a:p>
          <a:p>
            <a:pPr algn="ctr"/>
            <a:endParaRPr lang="en-US" b="1" dirty="0">
              <a:solidFill>
                <a:schemeClr val="bg1"/>
              </a:solidFill>
              <a:latin typeface="Times New Roman" pitchFamily="48" charset="0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3730625" y="3371850"/>
            <a:ext cx="246063" cy="225425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1641475" y="3619500"/>
            <a:ext cx="1146175" cy="355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2787650" y="3722688"/>
            <a:ext cx="268288" cy="149225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1676400" y="3621088"/>
            <a:ext cx="1025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Times New Roman" pitchFamily="48" charset="0"/>
              </a:rPr>
              <a:t>Line card</a:t>
            </a:r>
          </a:p>
        </p:txBody>
      </p:sp>
      <p:sp>
        <p:nvSpPr>
          <p:cNvPr id="16" name="Line 26"/>
          <p:cNvSpPr>
            <a:spLocks noChangeShapeType="1"/>
          </p:cNvSpPr>
          <p:nvPr/>
        </p:nvSpPr>
        <p:spPr bwMode="auto">
          <a:xfrm flipH="1">
            <a:off x="687388" y="3798888"/>
            <a:ext cx="963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1647825" y="4273550"/>
            <a:ext cx="1147763" cy="355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2795588" y="4376738"/>
            <a:ext cx="266700" cy="149225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1684338" y="4275138"/>
            <a:ext cx="1025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Times New Roman" pitchFamily="48" charset="0"/>
              </a:rPr>
              <a:t>Line card</a:t>
            </a:r>
          </a:p>
        </p:txBody>
      </p:sp>
      <p:sp>
        <p:nvSpPr>
          <p:cNvPr id="20" name="Line 30"/>
          <p:cNvSpPr>
            <a:spLocks noChangeShapeType="1"/>
          </p:cNvSpPr>
          <p:nvPr/>
        </p:nvSpPr>
        <p:spPr bwMode="auto">
          <a:xfrm flipH="1">
            <a:off x="693738" y="4449763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 flipH="1">
            <a:off x="6300787" y="3594100"/>
            <a:ext cx="1146175" cy="357188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 flipH="1">
            <a:off x="6032500" y="3697288"/>
            <a:ext cx="268287" cy="150812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37"/>
          <p:cNvSpPr txBox="1">
            <a:spLocks noChangeArrowheads="1"/>
          </p:cNvSpPr>
          <p:nvPr/>
        </p:nvSpPr>
        <p:spPr bwMode="auto">
          <a:xfrm flipH="1">
            <a:off x="6427787" y="3632200"/>
            <a:ext cx="1025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Times New Roman" pitchFamily="48" charset="0"/>
              </a:rPr>
              <a:t>Line card</a:t>
            </a:r>
          </a:p>
        </p:txBody>
      </p:sp>
      <p:sp>
        <p:nvSpPr>
          <p:cNvPr id="28" name="Line 38"/>
          <p:cNvSpPr>
            <a:spLocks noChangeShapeType="1"/>
          </p:cNvSpPr>
          <p:nvPr/>
        </p:nvSpPr>
        <p:spPr bwMode="auto">
          <a:xfrm>
            <a:off x="7437437" y="3771900"/>
            <a:ext cx="9636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 flipH="1">
            <a:off x="6292850" y="4246563"/>
            <a:ext cx="1147762" cy="357187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 flipH="1">
            <a:off x="6026150" y="4349750"/>
            <a:ext cx="266700" cy="150813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41"/>
          <p:cNvSpPr txBox="1">
            <a:spLocks noChangeArrowheads="1"/>
          </p:cNvSpPr>
          <p:nvPr/>
        </p:nvSpPr>
        <p:spPr bwMode="auto">
          <a:xfrm flipH="1">
            <a:off x="6351587" y="4241800"/>
            <a:ext cx="1025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Times New Roman" pitchFamily="48" charset="0"/>
              </a:rPr>
              <a:t>Line card</a:t>
            </a:r>
          </a:p>
        </p:txBody>
      </p:sp>
      <p:sp>
        <p:nvSpPr>
          <p:cNvPr id="32" name="Line 42"/>
          <p:cNvSpPr>
            <a:spLocks noChangeShapeType="1"/>
          </p:cNvSpPr>
          <p:nvPr/>
        </p:nvSpPr>
        <p:spPr bwMode="auto">
          <a:xfrm>
            <a:off x="7429500" y="4425950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Freeform 46"/>
          <p:cNvSpPr>
            <a:spLocks/>
          </p:cNvSpPr>
          <p:nvPr/>
        </p:nvSpPr>
        <p:spPr bwMode="auto">
          <a:xfrm>
            <a:off x="4725988" y="2878138"/>
            <a:ext cx="490537" cy="209550"/>
          </a:xfrm>
          <a:custGeom>
            <a:avLst/>
            <a:gdLst/>
            <a:ahLst/>
            <a:cxnLst>
              <a:cxn ang="0">
                <a:pos x="411" y="0"/>
              </a:cxn>
              <a:cxn ang="0">
                <a:pos x="242" y="169"/>
              </a:cxn>
              <a:cxn ang="0">
                <a:pos x="0" y="193"/>
              </a:cxn>
            </a:cxnLst>
            <a:rect l="0" t="0" r="r" b="b"/>
            <a:pathLst>
              <a:path w="411" h="201">
                <a:moveTo>
                  <a:pt x="411" y="0"/>
                </a:moveTo>
                <a:cubicBezTo>
                  <a:pt x="360" y="68"/>
                  <a:pt x="310" y="137"/>
                  <a:pt x="242" y="169"/>
                </a:cubicBezTo>
                <a:cubicBezTo>
                  <a:pt x="174" y="201"/>
                  <a:pt x="87" y="197"/>
                  <a:pt x="0" y="193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Can 36"/>
          <p:cNvSpPr/>
          <p:nvPr/>
        </p:nvSpPr>
        <p:spPr>
          <a:xfrm>
            <a:off x="1524000" y="5565775"/>
            <a:ext cx="609600" cy="4540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Can 37"/>
          <p:cNvSpPr/>
          <p:nvPr/>
        </p:nvSpPr>
        <p:spPr>
          <a:xfrm>
            <a:off x="1524000" y="6251575"/>
            <a:ext cx="609600" cy="4540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Can 38"/>
          <p:cNvSpPr/>
          <p:nvPr/>
        </p:nvSpPr>
        <p:spPr>
          <a:xfrm>
            <a:off x="3962400" y="5797550"/>
            <a:ext cx="609600" cy="4540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Can 39"/>
          <p:cNvSpPr/>
          <p:nvPr/>
        </p:nvSpPr>
        <p:spPr>
          <a:xfrm>
            <a:off x="6096000" y="5565775"/>
            <a:ext cx="609600" cy="4540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Can 40"/>
          <p:cNvSpPr/>
          <p:nvPr/>
        </p:nvSpPr>
        <p:spPr>
          <a:xfrm>
            <a:off x="6096000" y="6251575"/>
            <a:ext cx="609600" cy="4540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2" name="Straight Connector 41"/>
          <p:cNvCxnSpPr>
            <a:stCxn id="37" idx="4"/>
          </p:cNvCxnSpPr>
          <p:nvPr/>
        </p:nvCxnSpPr>
        <p:spPr bwMode="auto">
          <a:xfrm>
            <a:off x="2133600" y="5792788"/>
            <a:ext cx="1828800" cy="77787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>
            <a:stCxn id="38" idx="4"/>
            <a:endCxn id="39" idx="2"/>
          </p:cNvCxnSpPr>
          <p:nvPr/>
        </p:nvCxnSpPr>
        <p:spPr bwMode="auto">
          <a:xfrm flipV="1">
            <a:off x="2133600" y="6024563"/>
            <a:ext cx="1828800" cy="454025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>
            <a:endCxn id="40" idx="2"/>
          </p:cNvCxnSpPr>
          <p:nvPr/>
        </p:nvCxnSpPr>
        <p:spPr bwMode="auto">
          <a:xfrm flipV="1">
            <a:off x="4495800" y="5792788"/>
            <a:ext cx="1600200" cy="77787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39" idx="4"/>
            <a:endCxn id="41" idx="2"/>
          </p:cNvCxnSpPr>
          <p:nvPr/>
        </p:nvCxnSpPr>
        <p:spPr bwMode="auto">
          <a:xfrm>
            <a:off x="4572000" y="6024563"/>
            <a:ext cx="1524000" cy="454025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Rectangle 17"/>
          <p:cNvSpPr>
            <a:spLocks noChangeArrowheads="1"/>
          </p:cNvSpPr>
          <p:nvPr/>
        </p:nvSpPr>
        <p:spPr bwMode="auto">
          <a:xfrm>
            <a:off x="4724400" y="2520950"/>
            <a:ext cx="1377950" cy="854075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itchFamily="48" charset="0"/>
              </a:rPr>
              <a:t>Blade</a:t>
            </a:r>
          </a:p>
          <a:p>
            <a:pPr algn="ctr"/>
            <a:endParaRPr lang="en-US" b="1" dirty="0">
              <a:solidFill>
                <a:schemeClr val="bg1"/>
              </a:solidFill>
              <a:latin typeface="Times New Roman" pitchFamily="48" charset="0"/>
            </a:endParaRPr>
          </a:p>
        </p:txBody>
      </p:sp>
      <p:sp>
        <p:nvSpPr>
          <p:cNvPr id="47" name="Rectangle 18"/>
          <p:cNvSpPr>
            <a:spLocks noChangeArrowheads="1"/>
          </p:cNvSpPr>
          <p:nvPr/>
        </p:nvSpPr>
        <p:spPr bwMode="auto">
          <a:xfrm>
            <a:off x="5334000" y="3359150"/>
            <a:ext cx="246063" cy="225425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1295400" y="4883150"/>
            <a:ext cx="2590800" cy="838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flipV="1">
            <a:off x="4572000" y="4883150"/>
            <a:ext cx="3276600" cy="838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3314700" y="2978150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848100" y="2978150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257800" y="2978150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715000" y="2978150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562600"/>
          </a:xfrm>
        </p:spPr>
        <p:txBody>
          <a:bodyPr/>
          <a:lstStyle/>
          <a:p>
            <a:r>
              <a:rPr lang="en-US" dirty="0" smtClean="0"/>
              <a:t>Don’t need to re-run decision processes</a:t>
            </a:r>
          </a:p>
          <a:p>
            <a:r>
              <a:rPr lang="en-US" dirty="0" smtClean="0"/>
              <a:t>Links ‘migrated’ internally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784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10834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2819400"/>
          </a:xfrm>
        </p:spPr>
        <p:txBody>
          <a:bodyPr/>
          <a:lstStyle/>
          <a:p>
            <a:r>
              <a:rPr lang="en-US" dirty="0" smtClean="0"/>
              <a:t>Added grafting into </a:t>
            </a:r>
            <a:r>
              <a:rPr lang="en-US" dirty="0" err="1" smtClean="0"/>
              <a:t>Quagga</a:t>
            </a:r>
            <a:endParaRPr lang="en-US" dirty="0" smtClean="0"/>
          </a:p>
          <a:p>
            <a:pPr lvl="1"/>
            <a:r>
              <a:rPr lang="en-US" dirty="0" smtClean="0"/>
              <a:t>Import/export routes, new ‘inactive’ state</a:t>
            </a:r>
          </a:p>
          <a:p>
            <a:pPr lvl="1"/>
            <a:r>
              <a:rPr lang="en-US" dirty="0" smtClean="0"/>
              <a:t>Routing data and decision process well separated</a:t>
            </a:r>
          </a:p>
          <a:p>
            <a:r>
              <a:rPr lang="en-US" dirty="0" smtClean="0"/>
              <a:t>Graft daemon to control process</a:t>
            </a:r>
          </a:p>
          <a:p>
            <a:r>
              <a:rPr lang="en-US" dirty="0" err="1" smtClean="0"/>
              <a:t>SockMi</a:t>
            </a:r>
            <a:r>
              <a:rPr lang="en-US" dirty="0" smtClean="0"/>
              <a:t> for TCP migration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4582179"/>
            <a:ext cx="2895600" cy="175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4658379"/>
            <a:ext cx="12954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Modified</a:t>
            </a:r>
          </a:p>
          <a:p>
            <a:pPr algn="ctr"/>
            <a:r>
              <a:rPr lang="en-US" sz="2000" dirty="0" err="1" smtClean="0"/>
              <a:t>Quagga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057400" y="4658379"/>
            <a:ext cx="12954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cs typeface="Times New Roman" pitchFamily="18" charset="0"/>
              </a:rPr>
              <a:t>graft</a:t>
            </a:r>
          </a:p>
          <a:p>
            <a:pPr algn="ctr"/>
            <a:r>
              <a:rPr lang="en-US" sz="2000" dirty="0" smtClean="0">
                <a:cs typeface="Times New Roman" pitchFamily="18" charset="0"/>
              </a:rPr>
              <a:t>daemon</a:t>
            </a:r>
            <a:endParaRPr lang="en-US" sz="2000" dirty="0">
              <a:cs typeface="Times New Roman" pitchFamily="18" charset="0"/>
            </a:endParaRPr>
          </a:p>
        </p:txBody>
      </p:sp>
      <p:cxnSp>
        <p:nvCxnSpPr>
          <p:cNvPr id="8" name="Straight Connector 7"/>
          <p:cNvCxnSpPr>
            <a:stCxn id="5" idx="1"/>
            <a:endCxn id="5" idx="3"/>
          </p:cNvCxnSpPr>
          <p:nvPr/>
        </p:nvCxnSpPr>
        <p:spPr>
          <a:xfrm rot="10800000" flipH="1">
            <a:off x="533400" y="5458479"/>
            <a:ext cx="2895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" y="6334779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Linux kernel 2.6.19.7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1905000" y="5648979"/>
            <a:ext cx="14478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SockMi.ko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3820179"/>
            <a:ext cx="2613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Graftable</a:t>
            </a:r>
            <a:r>
              <a:rPr lang="en-US" sz="2400" b="1" dirty="0" smtClean="0"/>
              <a:t> Router</a:t>
            </a:r>
            <a:endParaRPr lang="en-US" sz="2400" b="1" dirty="0"/>
          </a:p>
        </p:txBody>
      </p:sp>
      <p:cxnSp>
        <p:nvCxnSpPr>
          <p:cNvPr id="12" name="Straight Connector 11"/>
          <p:cNvCxnSpPr>
            <a:stCxn id="5" idx="3"/>
            <a:endCxn id="13" idx="1"/>
          </p:cNvCxnSpPr>
          <p:nvPr/>
        </p:nvCxnSpPr>
        <p:spPr>
          <a:xfrm>
            <a:off x="3429000" y="5458479"/>
            <a:ext cx="76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191000" y="4582179"/>
            <a:ext cx="1752600" cy="175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95800" y="4658379"/>
            <a:ext cx="11430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Handler</a:t>
            </a:r>
          </a:p>
          <a:p>
            <a:pPr algn="ctr"/>
            <a:r>
              <a:rPr lang="en-US" sz="2000" dirty="0" err="1" smtClean="0"/>
              <a:t>Comm</a:t>
            </a:r>
            <a:endParaRPr lang="en-US" sz="2000" dirty="0"/>
          </a:p>
        </p:txBody>
      </p:sp>
      <p:cxnSp>
        <p:nvCxnSpPr>
          <p:cNvPr id="15" name="Straight Connector 14"/>
          <p:cNvCxnSpPr>
            <a:stCxn id="13" idx="1"/>
            <a:endCxn id="13" idx="3"/>
          </p:cNvCxnSpPr>
          <p:nvPr/>
        </p:nvCxnSpPr>
        <p:spPr>
          <a:xfrm rot="10800000" flipH="1">
            <a:off x="4191000" y="5458479"/>
            <a:ext cx="1752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62400" y="6334779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Linux kernel 2.6.19.7-click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4495800" y="5648979"/>
            <a:ext cx="11430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click.ko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4191000" y="3743979"/>
            <a:ext cx="21996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Emulated</a:t>
            </a:r>
          </a:p>
          <a:p>
            <a:r>
              <a:rPr lang="en-US" sz="2400" b="1" dirty="0" smtClean="0"/>
              <a:t>link migration</a:t>
            </a:r>
            <a:endParaRPr lang="en-US" sz="2400" b="1" dirty="0"/>
          </a:p>
        </p:txBody>
      </p:sp>
      <p:sp>
        <p:nvSpPr>
          <p:cNvPr id="19" name="Rectangle 18"/>
          <p:cNvSpPr/>
          <p:nvPr/>
        </p:nvSpPr>
        <p:spPr>
          <a:xfrm>
            <a:off x="7010400" y="4582179"/>
            <a:ext cx="1447800" cy="175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162800" y="4658379"/>
            <a:ext cx="11430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Quagga</a:t>
            </a:r>
            <a:endParaRPr lang="en-US" sz="2000" dirty="0"/>
          </a:p>
        </p:txBody>
      </p:sp>
      <p:cxnSp>
        <p:nvCxnSpPr>
          <p:cNvPr id="21" name="Straight Connector 20"/>
          <p:cNvCxnSpPr>
            <a:stCxn id="19" idx="1"/>
            <a:endCxn id="19" idx="3"/>
          </p:cNvCxnSpPr>
          <p:nvPr/>
        </p:nvCxnSpPr>
        <p:spPr>
          <a:xfrm rot="10800000" flipH="1">
            <a:off x="7010400" y="5458479"/>
            <a:ext cx="14478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10400" y="3741003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Unmod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Router</a:t>
            </a:r>
            <a:endParaRPr lang="en-US" sz="2400" b="1" dirty="0"/>
          </a:p>
        </p:txBody>
      </p:sp>
      <p:cxnSp>
        <p:nvCxnSpPr>
          <p:cNvPr id="23" name="Straight Connector 22"/>
          <p:cNvCxnSpPr>
            <a:stCxn id="13" idx="3"/>
            <a:endCxn id="19" idx="1"/>
          </p:cNvCxnSpPr>
          <p:nvPr/>
        </p:nvCxnSpPr>
        <p:spPr>
          <a:xfrm>
            <a:off x="5943600" y="5458479"/>
            <a:ext cx="1066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934200" y="63347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Linux kernel 2.6.19.7</a:t>
            </a:r>
            <a:endParaRPr lang="en-US" sz="1400" dirty="0"/>
          </a:p>
        </p:txBody>
      </p:sp>
    </p:spTree>
  </p:cSld>
  <p:clrMapOvr>
    <a:masterClrMapping/>
  </p:clrMapOvr>
  <p:transition advTm="65396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Impact on migrating routers</a:t>
            </a:r>
          </a:p>
          <a:p>
            <a:r>
              <a:rPr lang="en-US" dirty="0" smtClean="0"/>
              <a:t>Disruption to network operation</a:t>
            </a:r>
          </a:p>
          <a:p>
            <a:r>
              <a:rPr lang="en-US" dirty="0" smtClean="0"/>
              <a:t>Overhead on rest of the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ransition advTm="12074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Impact on migrating routers</a:t>
            </a:r>
          </a:p>
          <a:p>
            <a:r>
              <a:rPr lang="en-US" dirty="0" smtClean="0"/>
              <a:t>Disruption to network operation</a:t>
            </a:r>
          </a:p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Overhead on rest of the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ransition advTm="4415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Migrating Routers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long migration takes</a:t>
            </a:r>
          </a:p>
          <a:p>
            <a:pPr lvl="1"/>
            <a:r>
              <a:rPr lang="en-US" dirty="0" smtClean="0"/>
              <a:t>Includes export, transmit, import, lookup, decision</a:t>
            </a:r>
          </a:p>
          <a:p>
            <a:pPr lvl="1"/>
            <a:r>
              <a:rPr lang="en-US" dirty="0" smtClean="0"/>
              <a:t>CPU Utilization roughly 25%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44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685800" y="2590800"/>
          <a:ext cx="5410200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Line Callout 1 5"/>
          <p:cNvSpPr/>
          <p:nvPr/>
        </p:nvSpPr>
        <p:spPr bwMode="auto">
          <a:xfrm>
            <a:off x="6629400" y="2286000"/>
            <a:ext cx="2286000" cy="1295400"/>
          </a:xfrm>
          <a:prstGeom prst="borderCallout1">
            <a:avLst>
              <a:gd name="adj1" fmla="val 30095"/>
              <a:gd name="adj2" fmla="val -170"/>
              <a:gd name="adj3" fmla="val 62080"/>
              <a:gd name="adj4" fmla="val -56190"/>
            </a:avLst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Helvetica" pitchFamily="34" charset="0"/>
              </a:rPr>
              <a:t>Between Routers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0.9</a:t>
            </a:r>
            <a:r>
              <a:rPr lang="en-US" sz="2000" b="1" dirty="0" smtClean="0">
                <a:latin typeface="Helvetica" pitchFamily="34" charset="0"/>
              </a:rPr>
              <a:t>s (20k)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6.9s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 (200k)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Line Callout 1 7"/>
          <p:cNvSpPr/>
          <p:nvPr/>
        </p:nvSpPr>
        <p:spPr bwMode="auto">
          <a:xfrm>
            <a:off x="6629400" y="3886200"/>
            <a:ext cx="2286000" cy="1295400"/>
          </a:xfrm>
          <a:prstGeom prst="borderCallout1">
            <a:avLst>
              <a:gd name="adj1" fmla="val 30095"/>
              <a:gd name="adj2" fmla="val -170"/>
              <a:gd name="adj3" fmla="val 57037"/>
              <a:gd name="adj4" fmla="val -57619"/>
            </a:avLst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Helvetica" pitchFamily="34" charset="0"/>
              </a:rPr>
              <a:t>Between Blades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0.3</a:t>
            </a:r>
            <a:r>
              <a:rPr lang="en-US" sz="2000" b="1" dirty="0" smtClean="0">
                <a:latin typeface="Helvetica" pitchFamily="34" charset="0"/>
              </a:rPr>
              <a:t>s (20k)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Helvetica" pitchFamily="34" charset="0"/>
              </a:rPr>
              <a:t>3.1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s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 (200k)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advTm="76112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Disruption to Network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Data traffic affected by not having a link</a:t>
            </a:r>
          </a:p>
          <a:p>
            <a:pPr lvl="1">
              <a:defRPr/>
            </a:pPr>
            <a:r>
              <a:rPr lang="en-US" dirty="0" smtClean="0"/>
              <a:t>nanoseconds</a:t>
            </a:r>
          </a:p>
          <a:p>
            <a:pPr>
              <a:defRPr/>
            </a:pPr>
            <a:r>
              <a:rPr lang="en-US" dirty="0" smtClean="0"/>
              <a:t>Routing protocols affected by unresponsiveness</a:t>
            </a:r>
          </a:p>
          <a:p>
            <a:pPr lvl="1">
              <a:defRPr/>
            </a:pPr>
            <a:r>
              <a:rPr lang="en-US" dirty="0" smtClean="0"/>
              <a:t>Set old router to “inactive”, migrate link, migrate TCP, set new router to “active”</a:t>
            </a:r>
          </a:p>
          <a:p>
            <a:pPr lvl="1">
              <a:defRPr/>
            </a:pPr>
            <a:r>
              <a:rPr lang="en-US" dirty="0" smtClean="0"/>
              <a:t>milliseconds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ransition advTm="45428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Enables moving a single link/session with…</a:t>
            </a:r>
          </a:p>
          <a:p>
            <a:pPr lvl="1"/>
            <a:r>
              <a:rPr lang="en-US" dirty="0" smtClean="0"/>
              <a:t>Minimal code change</a:t>
            </a:r>
          </a:p>
          <a:p>
            <a:pPr lvl="1"/>
            <a:r>
              <a:rPr lang="en-US" dirty="0" smtClean="0"/>
              <a:t>No impact on data traffic</a:t>
            </a:r>
          </a:p>
          <a:p>
            <a:pPr lvl="1"/>
            <a:r>
              <a:rPr lang="en-US" dirty="0" smtClean="0"/>
              <a:t>No visible impact on routing protocol adjacencies</a:t>
            </a:r>
          </a:p>
          <a:p>
            <a:pPr lvl="1"/>
            <a:r>
              <a:rPr lang="en-US" dirty="0" smtClean="0"/>
              <a:t>Minimal overhead on rest of network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Explore applications</a:t>
            </a:r>
          </a:p>
          <a:p>
            <a:pPr lvl="1"/>
            <a:r>
              <a:rPr lang="en-US" dirty="0" smtClean="0"/>
              <a:t>Generalize grafting </a:t>
            </a:r>
            <a:br>
              <a:rPr lang="en-US" dirty="0" smtClean="0"/>
            </a:br>
            <a:r>
              <a:rPr lang="en-US" dirty="0" smtClean="0"/>
              <a:t>(multiple sessions, different protocols, other resources)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ransition advTm="50232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flipH="1">
            <a:off x="2133600" y="2057400"/>
            <a:ext cx="518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Traffic Engineering with Router Grafting</a:t>
            </a:r>
          </a:p>
          <a:p>
            <a:pPr algn="ctr"/>
            <a:r>
              <a:rPr lang="en-US" sz="36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(or migration in general)</a:t>
            </a:r>
            <a:endParaRPr lang="en-US" sz="3600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 descr="C:\Documents and Settings\Kristen\Local Settings\Temporary Internet Files\Content.IE5\MW3LJ68J\MCj042420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730468"/>
            <a:ext cx="925513" cy="1168557"/>
          </a:xfrm>
          <a:prstGeom prst="rect">
            <a:avLst/>
          </a:prstGeom>
          <a:noFill/>
        </p:spPr>
      </p:pic>
      <p:pic>
        <p:nvPicPr>
          <p:cNvPr id="8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5063" y="4572000"/>
            <a:ext cx="10588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Recall: Traffic Management</a:t>
            </a:r>
          </a:p>
        </p:txBody>
      </p:sp>
      <p:pic>
        <p:nvPicPr>
          <p:cNvPr id="24" name="Picture 1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136900"/>
            <a:ext cx="63246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203700"/>
            <a:ext cx="400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5499100"/>
            <a:ext cx="400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Line 60"/>
          <p:cNvSpPr>
            <a:spLocks noChangeShapeType="1"/>
          </p:cNvSpPr>
          <p:nvPr/>
        </p:nvSpPr>
        <p:spPr bwMode="auto">
          <a:xfrm flipH="1" flipV="1">
            <a:off x="2667000" y="4584700"/>
            <a:ext cx="12954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62"/>
          <p:cNvSpPr>
            <a:spLocks noChangeShapeType="1"/>
          </p:cNvSpPr>
          <p:nvPr/>
        </p:nvSpPr>
        <p:spPr bwMode="auto">
          <a:xfrm flipH="1" flipV="1">
            <a:off x="6019800" y="4203700"/>
            <a:ext cx="685800" cy="1143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584700"/>
            <a:ext cx="400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44323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0513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53467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Line 64"/>
          <p:cNvSpPr>
            <a:spLocks noChangeShapeType="1"/>
          </p:cNvSpPr>
          <p:nvPr/>
        </p:nvSpPr>
        <p:spPr bwMode="auto">
          <a:xfrm flipH="1">
            <a:off x="4114800" y="5422900"/>
            <a:ext cx="2362200" cy="152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60"/>
          <p:cNvSpPr>
            <a:spLocks noChangeShapeType="1"/>
          </p:cNvSpPr>
          <p:nvPr/>
        </p:nvSpPr>
        <p:spPr bwMode="auto">
          <a:xfrm flipH="1" flipV="1">
            <a:off x="1143000" y="3581400"/>
            <a:ext cx="12954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60"/>
          <p:cNvSpPr>
            <a:spLocks noChangeShapeType="1"/>
          </p:cNvSpPr>
          <p:nvPr/>
        </p:nvSpPr>
        <p:spPr bwMode="auto">
          <a:xfrm flipH="1" flipV="1">
            <a:off x="1371600" y="3352800"/>
            <a:ext cx="1143000" cy="1066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60"/>
          <p:cNvSpPr>
            <a:spLocks noChangeShapeType="1"/>
          </p:cNvSpPr>
          <p:nvPr/>
        </p:nvSpPr>
        <p:spPr bwMode="auto">
          <a:xfrm flipH="1" flipV="1">
            <a:off x="3429000" y="2895600"/>
            <a:ext cx="685800" cy="685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60"/>
          <p:cNvSpPr>
            <a:spLocks noChangeShapeType="1"/>
          </p:cNvSpPr>
          <p:nvPr/>
        </p:nvSpPr>
        <p:spPr bwMode="auto">
          <a:xfrm flipV="1">
            <a:off x="6096000" y="2667000"/>
            <a:ext cx="457200" cy="1371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3733800"/>
            <a:ext cx="609600" cy="54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Line 60"/>
          <p:cNvSpPr>
            <a:spLocks noChangeShapeType="1"/>
          </p:cNvSpPr>
          <p:nvPr/>
        </p:nvSpPr>
        <p:spPr bwMode="auto">
          <a:xfrm flipH="1" flipV="1">
            <a:off x="6858000" y="5410200"/>
            <a:ext cx="1219200" cy="609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60"/>
          <p:cNvSpPr>
            <a:spLocks noChangeShapeType="1"/>
          </p:cNvSpPr>
          <p:nvPr/>
        </p:nvSpPr>
        <p:spPr bwMode="auto">
          <a:xfrm flipH="1" flipV="1">
            <a:off x="3810000" y="2819400"/>
            <a:ext cx="3810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60"/>
          <p:cNvSpPr>
            <a:spLocks noChangeShapeType="1"/>
          </p:cNvSpPr>
          <p:nvPr/>
        </p:nvSpPr>
        <p:spPr bwMode="auto">
          <a:xfrm flipH="1">
            <a:off x="6172200" y="3886200"/>
            <a:ext cx="2057400" cy="228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2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2438400"/>
            <a:ext cx="457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Line 64"/>
          <p:cNvSpPr>
            <a:spLocks noChangeShapeType="1"/>
          </p:cNvSpPr>
          <p:nvPr/>
        </p:nvSpPr>
        <p:spPr bwMode="auto">
          <a:xfrm flipH="1">
            <a:off x="2743200" y="3670300"/>
            <a:ext cx="12954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60"/>
          <p:cNvSpPr>
            <a:spLocks noChangeShapeType="1"/>
          </p:cNvSpPr>
          <p:nvPr/>
        </p:nvSpPr>
        <p:spPr bwMode="auto">
          <a:xfrm flipV="1">
            <a:off x="4038600" y="4495800"/>
            <a:ext cx="381000" cy="1066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5638800"/>
            <a:ext cx="609600" cy="54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54991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35941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Cloud 48"/>
          <p:cNvSpPr/>
          <p:nvPr/>
        </p:nvSpPr>
        <p:spPr bwMode="auto">
          <a:xfrm>
            <a:off x="6019800" y="2133600"/>
            <a:ext cx="2209800" cy="990600"/>
          </a:xfrm>
          <a:prstGeom prst="cloud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7200" y="1219200"/>
            <a:ext cx="72483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Typical traffic engineering: </a:t>
            </a:r>
          </a:p>
          <a:p>
            <a:r>
              <a:rPr lang="en-US" sz="2400" dirty="0" smtClean="0"/>
              <a:t>* adjust routing protocol parameters based on traffic</a:t>
            </a:r>
          </a:p>
        </p:txBody>
      </p:sp>
      <p:pic>
        <p:nvPicPr>
          <p:cNvPr id="52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43434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47244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41910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Line 60"/>
          <p:cNvSpPr>
            <a:spLocks noChangeShapeType="1"/>
          </p:cNvSpPr>
          <p:nvPr/>
        </p:nvSpPr>
        <p:spPr bwMode="auto">
          <a:xfrm flipH="1">
            <a:off x="2819400" y="4450081"/>
            <a:ext cx="1524000" cy="45719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 flipH="1" flipV="1">
            <a:off x="4267200" y="3733800"/>
            <a:ext cx="152400" cy="609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60"/>
          <p:cNvSpPr>
            <a:spLocks noChangeShapeType="1"/>
          </p:cNvSpPr>
          <p:nvPr/>
        </p:nvSpPr>
        <p:spPr bwMode="auto">
          <a:xfrm flipV="1">
            <a:off x="4114800" y="4800600"/>
            <a:ext cx="6858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60"/>
          <p:cNvSpPr>
            <a:spLocks noChangeShapeType="1"/>
          </p:cNvSpPr>
          <p:nvPr/>
        </p:nvSpPr>
        <p:spPr bwMode="auto">
          <a:xfrm flipH="1">
            <a:off x="5029200" y="4343400"/>
            <a:ext cx="76200" cy="381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60"/>
          <p:cNvSpPr>
            <a:spLocks noChangeShapeType="1"/>
          </p:cNvSpPr>
          <p:nvPr/>
        </p:nvSpPr>
        <p:spPr bwMode="auto">
          <a:xfrm flipV="1">
            <a:off x="5257800" y="4191000"/>
            <a:ext cx="609600" cy="76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 flipV="1">
            <a:off x="4648200" y="4267200"/>
            <a:ext cx="228600" cy="152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 flipH="1">
            <a:off x="2667000" y="5562600"/>
            <a:ext cx="12192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Freeform 61"/>
          <p:cNvSpPr/>
          <p:nvPr/>
        </p:nvSpPr>
        <p:spPr bwMode="auto">
          <a:xfrm>
            <a:off x="3200400" y="2667000"/>
            <a:ext cx="3293918" cy="1861705"/>
          </a:xfrm>
          <a:custGeom>
            <a:avLst/>
            <a:gdLst>
              <a:gd name="connsiteX0" fmla="*/ 3293918 w 3293918"/>
              <a:gd name="connsiteY0" fmla="*/ 0 h 1861705"/>
              <a:gd name="connsiteX1" fmla="*/ 2763982 w 3293918"/>
              <a:gd name="connsiteY1" fmla="*/ 1381991 h 1861705"/>
              <a:gd name="connsiteX2" fmla="*/ 1652155 w 3293918"/>
              <a:gd name="connsiteY2" fmla="*/ 1527463 h 1861705"/>
              <a:gd name="connsiteX3" fmla="*/ 1246909 w 3293918"/>
              <a:gd name="connsiteY3" fmla="*/ 1745673 h 1861705"/>
              <a:gd name="connsiteX4" fmla="*/ 789709 w 3293918"/>
              <a:gd name="connsiteY4" fmla="*/ 831273 h 1861705"/>
              <a:gd name="connsiteX5" fmla="*/ 0 w 3293918"/>
              <a:gd name="connsiteY5" fmla="*/ 145473 h 1861705"/>
              <a:gd name="connsiteX6" fmla="*/ 0 w 3293918"/>
              <a:gd name="connsiteY6" fmla="*/ 145473 h 1861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3918" h="1861705">
                <a:moveTo>
                  <a:pt x="3293918" y="0"/>
                </a:moveTo>
                <a:cubicBezTo>
                  <a:pt x="3165763" y="563707"/>
                  <a:pt x="3037609" y="1127414"/>
                  <a:pt x="2763982" y="1381991"/>
                </a:cubicBezTo>
                <a:cubicBezTo>
                  <a:pt x="2490355" y="1636568"/>
                  <a:pt x="1905001" y="1466849"/>
                  <a:pt x="1652155" y="1527463"/>
                </a:cubicBezTo>
                <a:cubicBezTo>
                  <a:pt x="1399310" y="1588077"/>
                  <a:pt x="1390650" y="1861705"/>
                  <a:pt x="1246909" y="1745673"/>
                </a:cubicBezTo>
                <a:cubicBezTo>
                  <a:pt x="1103168" y="1629641"/>
                  <a:pt x="997527" y="1097973"/>
                  <a:pt x="789709" y="831273"/>
                </a:cubicBezTo>
                <a:cubicBezTo>
                  <a:pt x="581891" y="564573"/>
                  <a:pt x="0" y="145473"/>
                  <a:pt x="0" y="145473"/>
                </a:cubicBezTo>
                <a:lnTo>
                  <a:pt x="0" y="14547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Line 60"/>
          <p:cNvSpPr>
            <a:spLocks noChangeShapeType="1"/>
          </p:cNvSpPr>
          <p:nvPr/>
        </p:nvSpPr>
        <p:spPr bwMode="auto">
          <a:xfrm flipH="1" flipV="1">
            <a:off x="4572000" y="4495800"/>
            <a:ext cx="304800" cy="228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Freeform 50"/>
          <p:cNvSpPr/>
          <p:nvPr/>
        </p:nvSpPr>
        <p:spPr bwMode="auto">
          <a:xfrm>
            <a:off x="3200400" y="2667000"/>
            <a:ext cx="3293918" cy="2084531"/>
          </a:xfrm>
          <a:custGeom>
            <a:avLst/>
            <a:gdLst>
              <a:gd name="connsiteX0" fmla="*/ 3293918 w 3293918"/>
              <a:gd name="connsiteY0" fmla="*/ 0 h 1861705"/>
              <a:gd name="connsiteX1" fmla="*/ 2763982 w 3293918"/>
              <a:gd name="connsiteY1" fmla="*/ 1381991 h 1861705"/>
              <a:gd name="connsiteX2" fmla="*/ 1652155 w 3293918"/>
              <a:gd name="connsiteY2" fmla="*/ 1527463 h 1861705"/>
              <a:gd name="connsiteX3" fmla="*/ 1246909 w 3293918"/>
              <a:gd name="connsiteY3" fmla="*/ 1745673 h 1861705"/>
              <a:gd name="connsiteX4" fmla="*/ 789709 w 3293918"/>
              <a:gd name="connsiteY4" fmla="*/ 831273 h 1861705"/>
              <a:gd name="connsiteX5" fmla="*/ 0 w 3293918"/>
              <a:gd name="connsiteY5" fmla="*/ 145473 h 1861705"/>
              <a:gd name="connsiteX6" fmla="*/ 0 w 3293918"/>
              <a:gd name="connsiteY6" fmla="*/ 145473 h 1861705"/>
              <a:gd name="connsiteX0" fmla="*/ 3293918 w 3293918"/>
              <a:gd name="connsiteY0" fmla="*/ 0 h 2121477"/>
              <a:gd name="connsiteX1" fmla="*/ 2763982 w 3293918"/>
              <a:gd name="connsiteY1" fmla="*/ 1381991 h 2121477"/>
              <a:gd name="connsiteX2" fmla="*/ 1652155 w 3293918"/>
              <a:gd name="connsiteY2" fmla="*/ 2060863 h 2121477"/>
              <a:gd name="connsiteX3" fmla="*/ 1246909 w 3293918"/>
              <a:gd name="connsiteY3" fmla="*/ 1745673 h 2121477"/>
              <a:gd name="connsiteX4" fmla="*/ 789709 w 3293918"/>
              <a:gd name="connsiteY4" fmla="*/ 831273 h 2121477"/>
              <a:gd name="connsiteX5" fmla="*/ 0 w 3293918"/>
              <a:gd name="connsiteY5" fmla="*/ 145473 h 2121477"/>
              <a:gd name="connsiteX6" fmla="*/ 0 w 3293918"/>
              <a:gd name="connsiteY6" fmla="*/ 145473 h 2121477"/>
              <a:gd name="connsiteX0" fmla="*/ 3293918 w 3293918"/>
              <a:gd name="connsiteY0" fmla="*/ 0 h 2121477"/>
              <a:gd name="connsiteX1" fmla="*/ 2763982 w 3293918"/>
              <a:gd name="connsiteY1" fmla="*/ 1381991 h 2121477"/>
              <a:gd name="connsiteX2" fmla="*/ 1652155 w 3293918"/>
              <a:gd name="connsiteY2" fmla="*/ 2060863 h 2121477"/>
              <a:gd name="connsiteX3" fmla="*/ 1246909 w 3293918"/>
              <a:gd name="connsiteY3" fmla="*/ 1745673 h 2121477"/>
              <a:gd name="connsiteX4" fmla="*/ 789709 w 3293918"/>
              <a:gd name="connsiteY4" fmla="*/ 831273 h 2121477"/>
              <a:gd name="connsiteX5" fmla="*/ 0 w 3293918"/>
              <a:gd name="connsiteY5" fmla="*/ 145473 h 2121477"/>
              <a:gd name="connsiteX6" fmla="*/ 0 w 3293918"/>
              <a:gd name="connsiteY6" fmla="*/ 145473 h 2121477"/>
              <a:gd name="connsiteX0" fmla="*/ 3293918 w 3293918"/>
              <a:gd name="connsiteY0" fmla="*/ 0 h 2084531"/>
              <a:gd name="connsiteX1" fmla="*/ 2763982 w 3293918"/>
              <a:gd name="connsiteY1" fmla="*/ 1381991 h 2084531"/>
              <a:gd name="connsiteX2" fmla="*/ 1936173 w 3293918"/>
              <a:gd name="connsiteY2" fmla="*/ 1603664 h 2084531"/>
              <a:gd name="connsiteX3" fmla="*/ 1652155 w 3293918"/>
              <a:gd name="connsiteY3" fmla="*/ 2060863 h 2084531"/>
              <a:gd name="connsiteX4" fmla="*/ 1246909 w 3293918"/>
              <a:gd name="connsiteY4" fmla="*/ 1745673 h 2084531"/>
              <a:gd name="connsiteX5" fmla="*/ 789709 w 3293918"/>
              <a:gd name="connsiteY5" fmla="*/ 831273 h 2084531"/>
              <a:gd name="connsiteX6" fmla="*/ 0 w 3293918"/>
              <a:gd name="connsiteY6" fmla="*/ 145473 h 2084531"/>
              <a:gd name="connsiteX7" fmla="*/ 0 w 3293918"/>
              <a:gd name="connsiteY7" fmla="*/ 145473 h 208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3918" h="2084531">
                <a:moveTo>
                  <a:pt x="3293918" y="0"/>
                </a:moveTo>
                <a:cubicBezTo>
                  <a:pt x="3165763" y="563707"/>
                  <a:pt x="3037609" y="1038514"/>
                  <a:pt x="2763982" y="1381991"/>
                </a:cubicBezTo>
                <a:cubicBezTo>
                  <a:pt x="2601191" y="1674668"/>
                  <a:pt x="2121478" y="1490519"/>
                  <a:pt x="1936173" y="1603664"/>
                </a:cubicBezTo>
                <a:cubicBezTo>
                  <a:pt x="1750869" y="1716809"/>
                  <a:pt x="1767032" y="2037195"/>
                  <a:pt x="1652155" y="2060863"/>
                </a:cubicBezTo>
                <a:cubicBezTo>
                  <a:pt x="1537278" y="2084531"/>
                  <a:pt x="1390650" y="1950605"/>
                  <a:pt x="1246909" y="1745673"/>
                </a:cubicBezTo>
                <a:cubicBezTo>
                  <a:pt x="1103168" y="1540741"/>
                  <a:pt x="997527" y="1097973"/>
                  <a:pt x="789709" y="831273"/>
                </a:cubicBezTo>
                <a:cubicBezTo>
                  <a:pt x="581891" y="564573"/>
                  <a:pt x="0" y="145473"/>
                  <a:pt x="0" y="145473"/>
                </a:cubicBezTo>
                <a:lnTo>
                  <a:pt x="0" y="14547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cxnSp>
        <p:nvCxnSpPr>
          <p:cNvPr id="64" name="Straight Arrow Connector 63"/>
          <p:cNvCxnSpPr>
            <a:endCxn id="62" idx="2"/>
          </p:cNvCxnSpPr>
          <p:nvPr/>
        </p:nvCxnSpPr>
        <p:spPr bwMode="auto">
          <a:xfrm rot="5400000">
            <a:off x="4443847" y="3456709"/>
            <a:ext cx="1146463" cy="329045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4495800" y="281940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Congested link</a:t>
            </a:r>
            <a:endParaRPr lang="en-US" dirty="0"/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48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369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1" grpId="0" animBg="1"/>
      <p:bldP spid="6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Recall: Traffic Management</a:t>
            </a:r>
          </a:p>
        </p:txBody>
      </p:sp>
      <p:pic>
        <p:nvPicPr>
          <p:cNvPr id="24" name="Picture 1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136900"/>
            <a:ext cx="63246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203700"/>
            <a:ext cx="400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5499100"/>
            <a:ext cx="400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Line 60"/>
          <p:cNvSpPr>
            <a:spLocks noChangeShapeType="1"/>
          </p:cNvSpPr>
          <p:nvPr/>
        </p:nvSpPr>
        <p:spPr bwMode="auto">
          <a:xfrm flipH="1" flipV="1">
            <a:off x="2667000" y="4584700"/>
            <a:ext cx="12954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62"/>
          <p:cNvSpPr>
            <a:spLocks noChangeShapeType="1"/>
          </p:cNvSpPr>
          <p:nvPr/>
        </p:nvSpPr>
        <p:spPr bwMode="auto">
          <a:xfrm flipH="1" flipV="1">
            <a:off x="6019800" y="4203700"/>
            <a:ext cx="685800" cy="1143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584700"/>
            <a:ext cx="400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44323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0513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53467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Line 64"/>
          <p:cNvSpPr>
            <a:spLocks noChangeShapeType="1"/>
          </p:cNvSpPr>
          <p:nvPr/>
        </p:nvSpPr>
        <p:spPr bwMode="auto">
          <a:xfrm flipH="1">
            <a:off x="4114800" y="5422900"/>
            <a:ext cx="2362200" cy="152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60"/>
          <p:cNvSpPr>
            <a:spLocks noChangeShapeType="1"/>
          </p:cNvSpPr>
          <p:nvPr/>
        </p:nvSpPr>
        <p:spPr bwMode="auto">
          <a:xfrm flipH="1" flipV="1">
            <a:off x="1143000" y="3581400"/>
            <a:ext cx="12954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60"/>
          <p:cNvSpPr>
            <a:spLocks noChangeShapeType="1"/>
          </p:cNvSpPr>
          <p:nvPr/>
        </p:nvSpPr>
        <p:spPr bwMode="auto">
          <a:xfrm flipH="1" flipV="1">
            <a:off x="1371600" y="3352800"/>
            <a:ext cx="1143000" cy="1066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60"/>
          <p:cNvSpPr>
            <a:spLocks noChangeShapeType="1"/>
          </p:cNvSpPr>
          <p:nvPr/>
        </p:nvSpPr>
        <p:spPr bwMode="auto">
          <a:xfrm flipH="1" flipV="1">
            <a:off x="3429000" y="2895600"/>
            <a:ext cx="685800" cy="685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60"/>
          <p:cNvSpPr>
            <a:spLocks noChangeShapeType="1"/>
          </p:cNvSpPr>
          <p:nvPr/>
        </p:nvSpPr>
        <p:spPr bwMode="auto">
          <a:xfrm flipV="1">
            <a:off x="6096000" y="2667000"/>
            <a:ext cx="457200" cy="1371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3733800"/>
            <a:ext cx="609600" cy="54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Line 60"/>
          <p:cNvSpPr>
            <a:spLocks noChangeShapeType="1"/>
          </p:cNvSpPr>
          <p:nvPr/>
        </p:nvSpPr>
        <p:spPr bwMode="auto">
          <a:xfrm flipH="1" flipV="1">
            <a:off x="6858000" y="5410200"/>
            <a:ext cx="1219200" cy="609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60"/>
          <p:cNvSpPr>
            <a:spLocks noChangeShapeType="1"/>
          </p:cNvSpPr>
          <p:nvPr/>
        </p:nvSpPr>
        <p:spPr bwMode="auto">
          <a:xfrm flipH="1" flipV="1">
            <a:off x="3810000" y="2819400"/>
            <a:ext cx="3810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60"/>
          <p:cNvSpPr>
            <a:spLocks noChangeShapeType="1"/>
          </p:cNvSpPr>
          <p:nvPr/>
        </p:nvSpPr>
        <p:spPr bwMode="auto">
          <a:xfrm flipH="1">
            <a:off x="6172200" y="3886200"/>
            <a:ext cx="2057400" cy="228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2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2438400"/>
            <a:ext cx="457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Line 64"/>
          <p:cNvSpPr>
            <a:spLocks noChangeShapeType="1"/>
          </p:cNvSpPr>
          <p:nvPr/>
        </p:nvSpPr>
        <p:spPr bwMode="auto">
          <a:xfrm flipH="1">
            <a:off x="2743200" y="3670300"/>
            <a:ext cx="12954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60"/>
          <p:cNvSpPr>
            <a:spLocks noChangeShapeType="1"/>
          </p:cNvSpPr>
          <p:nvPr/>
        </p:nvSpPr>
        <p:spPr bwMode="auto">
          <a:xfrm flipV="1">
            <a:off x="4038600" y="4495800"/>
            <a:ext cx="381000" cy="1066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5638800"/>
            <a:ext cx="609600" cy="54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54991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35941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Cloud 48"/>
          <p:cNvSpPr/>
          <p:nvPr/>
        </p:nvSpPr>
        <p:spPr bwMode="auto">
          <a:xfrm>
            <a:off x="6019800" y="2133600"/>
            <a:ext cx="2209800" cy="990600"/>
          </a:xfrm>
          <a:prstGeom prst="cloud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7200" y="1219200"/>
            <a:ext cx="60989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Instead…</a:t>
            </a:r>
          </a:p>
          <a:p>
            <a:r>
              <a:rPr lang="en-US" sz="2400" dirty="0" smtClean="0"/>
              <a:t>* </a:t>
            </a:r>
            <a:r>
              <a:rPr lang="en-US" sz="2400" dirty="0" err="1" smtClean="0"/>
              <a:t>Rehome</a:t>
            </a:r>
            <a:r>
              <a:rPr lang="en-US" sz="2400" dirty="0" smtClean="0"/>
              <a:t> customer to change traffic matrix</a:t>
            </a:r>
            <a:endParaRPr lang="en-US" sz="2400" dirty="0"/>
          </a:p>
        </p:txBody>
      </p:sp>
      <p:pic>
        <p:nvPicPr>
          <p:cNvPr id="52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43434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47244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41910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Line 60"/>
          <p:cNvSpPr>
            <a:spLocks noChangeShapeType="1"/>
          </p:cNvSpPr>
          <p:nvPr/>
        </p:nvSpPr>
        <p:spPr bwMode="auto">
          <a:xfrm flipH="1">
            <a:off x="2819400" y="4450081"/>
            <a:ext cx="1524000" cy="45719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 flipH="1" flipV="1">
            <a:off x="4267200" y="3733800"/>
            <a:ext cx="152400" cy="609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60"/>
          <p:cNvSpPr>
            <a:spLocks noChangeShapeType="1"/>
          </p:cNvSpPr>
          <p:nvPr/>
        </p:nvSpPr>
        <p:spPr bwMode="auto">
          <a:xfrm flipV="1">
            <a:off x="4114800" y="4800600"/>
            <a:ext cx="6858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60"/>
          <p:cNvSpPr>
            <a:spLocks noChangeShapeType="1"/>
          </p:cNvSpPr>
          <p:nvPr/>
        </p:nvSpPr>
        <p:spPr bwMode="auto">
          <a:xfrm flipH="1">
            <a:off x="5029200" y="4343400"/>
            <a:ext cx="76200" cy="381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60"/>
          <p:cNvSpPr>
            <a:spLocks noChangeShapeType="1"/>
          </p:cNvSpPr>
          <p:nvPr/>
        </p:nvSpPr>
        <p:spPr bwMode="auto">
          <a:xfrm flipV="1">
            <a:off x="5257800" y="4191000"/>
            <a:ext cx="609600" cy="76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 flipV="1">
            <a:off x="4648200" y="4267200"/>
            <a:ext cx="228600" cy="152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Freeform 61"/>
          <p:cNvSpPr/>
          <p:nvPr/>
        </p:nvSpPr>
        <p:spPr bwMode="auto">
          <a:xfrm>
            <a:off x="3200400" y="2687782"/>
            <a:ext cx="3293918" cy="1861705"/>
          </a:xfrm>
          <a:custGeom>
            <a:avLst/>
            <a:gdLst>
              <a:gd name="connsiteX0" fmla="*/ 3293918 w 3293918"/>
              <a:gd name="connsiteY0" fmla="*/ 0 h 1861705"/>
              <a:gd name="connsiteX1" fmla="*/ 2763982 w 3293918"/>
              <a:gd name="connsiteY1" fmla="*/ 1381991 h 1861705"/>
              <a:gd name="connsiteX2" fmla="*/ 1652155 w 3293918"/>
              <a:gd name="connsiteY2" fmla="*/ 1527463 h 1861705"/>
              <a:gd name="connsiteX3" fmla="*/ 1246909 w 3293918"/>
              <a:gd name="connsiteY3" fmla="*/ 1745673 h 1861705"/>
              <a:gd name="connsiteX4" fmla="*/ 789709 w 3293918"/>
              <a:gd name="connsiteY4" fmla="*/ 831273 h 1861705"/>
              <a:gd name="connsiteX5" fmla="*/ 0 w 3293918"/>
              <a:gd name="connsiteY5" fmla="*/ 145473 h 1861705"/>
              <a:gd name="connsiteX6" fmla="*/ 0 w 3293918"/>
              <a:gd name="connsiteY6" fmla="*/ 145473 h 1861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3918" h="1861705">
                <a:moveTo>
                  <a:pt x="3293918" y="0"/>
                </a:moveTo>
                <a:cubicBezTo>
                  <a:pt x="3165763" y="563707"/>
                  <a:pt x="3037609" y="1127414"/>
                  <a:pt x="2763982" y="1381991"/>
                </a:cubicBezTo>
                <a:cubicBezTo>
                  <a:pt x="2490355" y="1636568"/>
                  <a:pt x="1905001" y="1466849"/>
                  <a:pt x="1652155" y="1527463"/>
                </a:cubicBezTo>
                <a:cubicBezTo>
                  <a:pt x="1399310" y="1588077"/>
                  <a:pt x="1390650" y="1861705"/>
                  <a:pt x="1246909" y="1745673"/>
                </a:cubicBezTo>
                <a:cubicBezTo>
                  <a:pt x="1103168" y="1629641"/>
                  <a:pt x="997527" y="1097973"/>
                  <a:pt x="789709" y="831273"/>
                </a:cubicBezTo>
                <a:cubicBezTo>
                  <a:pt x="581891" y="564573"/>
                  <a:pt x="0" y="145473"/>
                  <a:pt x="0" y="145473"/>
                </a:cubicBezTo>
                <a:lnTo>
                  <a:pt x="0" y="14547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3" name="Line 60"/>
          <p:cNvSpPr>
            <a:spLocks noChangeShapeType="1"/>
          </p:cNvSpPr>
          <p:nvPr/>
        </p:nvSpPr>
        <p:spPr bwMode="auto">
          <a:xfrm flipV="1">
            <a:off x="4343400" y="2667000"/>
            <a:ext cx="22098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Freeform 63"/>
          <p:cNvSpPr/>
          <p:nvPr/>
        </p:nvSpPr>
        <p:spPr bwMode="auto">
          <a:xfrm>
            <a:off x="3200400" y="2666999"/>
            <a:ext cx="3293918" cy="983673"/>
          </a:xfrm>
          <a:custGeom>
            <a:avLst/>
            <a:gdLst>
              <a:gd name="connsiteX0" fmla="*/ 3293918 w 3293918"/>
              <a:gd name="connsiteY0" fmla="*/ 0 h 1861705"/>
              <a:gd name="connsiteX1" fmla="*/ 2763982 w 3293918"/>
              <a:gd name="connsiteY1" fmla="*/ 1381991 h 1861705"/>
              <a:gd name="connsiteX2" fmla="*/ 1652155 w 3293918"/>
              <a:gd name="connsiteY2" fmla="*/ 1527463 h 1861705"/>
              <a:gd name="connsiteX3" fmla="*/ 1246909 w 3293918"/>
              <a:gd name="connsiteY3" fmla="*/ 1745673 h 1861705"/>
              <a:gd name="connsiteX4" fmla="*/ 789709 w 3293918"/>
              <a:gd name="connsiteY4" fmla="*/ 831273 h 1861705"/>
              <a:gd name="connsiteX5" fmla="*/ 0 w 3293918"/>
              <a:gd name="connsiteY5" fmla="*/ 145473 h 1861705"/>
              <a:gd name="connsiteX6" fmla="*/ 0 w 3293918"/>
              <a:gd name="connsiteY6" fmla="*/ 145473 h 1861705"/>
              <a:gd name="connsiteX0" fmla="*/ 3293918 w 3293918"/>
              <a:gd name="connsiteY0" fmla="*/ 0 h 1861705"/>
              <a:gd name="connsiteX1" fmla="*/ 1652155 w 3293918"/>
              <a:gd name="connsiteY1" fmla="*/ 1527463 h 1861705"/>
              <a:gd name="connsiteX2" fmla="*/ 1246909 w 3293918"/>
              <a:gd name="connsiteY2" fmla="*/ 1745673 h 1861705"/>
              <a:gd name="connsiteX3" fmla="*/ 789709 w 3293918"/>
              <a:gd name="connsiteY3" fmla="*/ 831273 h 1861705"/>
              <a:gd name="connsiteX4" fmla="*/ 0 w 3293918"/>
              <a:gd name="connsiteY4" fmla="*/ 145473 h 1861705"/>
              <a:gd name="connsiteX5" fmla="*/ 0 w 3293918"/>
              <a:gd name="connsiteY5" fmla="*/ 145473 h 1861705"/>
              <a:gd name="connsiteX0" fmla="*/ 3293918 w 3293918"/>
              <a:gd name="connsiteY0" fmla="*/ 0 h 1884219"/>
              <a:gd name="connsiteX1" fmla="*/ 1246909 w 3293918"/>
              <a:gd name="connsiteY1" fmla="*/ 1745673 h 1884219"/>
              <a:gd name="connsiteX2" fmla="*/ 789709 w 3293918"/>
              <a:gd name="connsiteY2" fmla="*/ 831273 h 1884219"/>
              <a:gd name="connsiteX3" fmla="*/ 0 w 3293918"/>
              <a:gd name="connsiteY3" fmla="*/ 145473 h 1884219"/>
              <a:gd name="connsiteX4" fmla="*/ 0 w 3293918"/>
              <a:gd name="connsiteY4" fmla="*/ 145473 h 1884219"/>
              <a:gd name="connsiteX0" fmla="*/ 3293918 w 3293918"/>
              <a:gd name="connsiteY0" fmla="*/ 0 h 2038350"/>
              <a:gd name="connsiteX1" fmla="*/ 1246909 w 3293918"/>
              <a:gd name="connsiteY1" fmla="*/ 1745673 h 2038350"/>
              <a:gd name="connsiteX2" fmla="*/ 1780309 w 3293918"/>
              <a:gd name="connsiteY2" fmla="*/ 308264 h 2038350"/>
              <a:gd name="connsiteX3" fmla="*/ 789709 w 3293918"/>
              <a:gd name="connsiteY3" fmla="*/ 831273 h 2038350"/>
              <a:gd name="connsiteX4" fmla="*/ 0 w 3293918"/>
              <a:gd name="connsiteY4" fmla="*/ 145473 h 2038350"/>
              <a:gd name="connsiteX5" fmla="*/ 0 w 3293918"/>
              <a:gd name="connsiteY5" fmla="*/ 145473 h 2038350"/>
              <a:gd name="connsiteX0" fmla="*/ 3293918 w 3293918"/>
              <a:gd name="connsiteY0" fmla="*/ 0 h 858405"/>
              <a:gd name="connsiteX1" fmla="*/ 2161309 w 3293918"/>
              <a:gd name="connsiteY1" fmla="*/ 221673 h 858405"/>
              <a:gd name="connsiteX2" fmla="*/ 1780309 w 3293918"/>
              <a:gd name="connsiteY2" fmla="*/ 308264 h 858405"/>
              <a:gd name="connsiteX3" fmla="*/ 789709 w 3293918"/>
              <a:gd name="connsiteY3" fmla="*/ 831273 h 858405"/>
              <a:gd name="connsiteX4" fmla="*/ 0 w 3293918"/>
              <a:gd name="connsiteY4" fmla="*/ 145473 h 858405"/>
              <a:gd name="connsiteX5" fmla="*/ 0 w 3293918"/>
              <a:gd name="connsiteY5" fmla="*/ 145473 h 858405"/>
              <a:gd name="connsiteX0" fmla="*/ 3293918 w 3293918"/>
              <a:gd name="connsiteY0" fmla="*/ 0 h 858405"/>
              <a:gd name="connsiteX1" fmla="*/ 1780309 w 3293918"/>
              <a:gd name="connsiteY1" fmla="*/ 308264 h 858405"/>
              <a:gd name="connsiteX2" fmla="*/ 789709 w 3293918"/>
              <a:gd name="connsiteY2" fmla="*/ 831273 h 858405"/>
              <a:gd name="connsiteX3" fmla="*/ 0 w 3293918"/>
              <a:gd name="connsiteY3" fmla="*/ 145473 h 858405"/>
              <a:gd name="connsiteX4" fmla="*/ 0 w 3293918"/>
              <a:gd name="connsiteY4" fmla="*/ 145473 h 858405"/>
              <a:gd name="connsiteX0" fmla="*/ 3293918 w 3293918"/>
              <a:gd name="connsiteY0" fmla="*/ 0 h 855518"/>
              <a:gd name="connsiteX1" fmla="*/ 789709 w 3293918"/>
              <a:gd name="connsiteY1" fmla="*/ 831273 h 855518"/>
              <a:gd name="connsiteX2" fmla="*/ 0 w 3293918"/>
              <a:gd name="connsiteY2" fmla="*/ 145473 h 855518"/>
              <a:gd name="connsiteX3" fmla="*/ 0 w 3293918"/>
              <a:gd name="connsiteY3" fmla="*/ 145473 h 855518"/>
              <a:gd name="connsiteX0" fmla="*/ 3293918 w 3293918"/>
              <a:gd name="connsiteY0" fmla="*/ 0 h 1007918"/>
              <a:gd name="connsiteX1" fmla="*/ 1094509 w 3293918"/>
              <a:gd name="connsiteY1" fmla="*/ 983673 h 1007918"/>
              <a:gd name="connsiteX2" fmla="*/ 0 w 3293918"/>
              <a:gd name="connsiteY2" fmla="*/ 145473 h 1007918"/>
              <a:gd name="connsiteX3" fmla="*/ 0 w 3293918"/>
              <a:gd name="connsiteY3" fmla="*/ 145473 h 1007918"/>
              <a:gd name="connsiteX0" fmla="*/ 3293918 w 3293918"/>
              <a:gd name="connsiteY0" fmla="*/ 0 h 983673"/>
              <a:gd name="connsiteX1" fmla="*/ 1094509 w 3293918"/>
              <a:gd name="connsiteY1" fmla="*/ 983673 h 983673"/>
              <a:gd name="connsiteX2" fmla="*/ 0 w 3293918"/>
              <a:gd name="connsiteY2" fmla="*/ 145473 h 983673"/>
              <a:gd name="connsiteX3" fmla="*/ 0 w 3293918"/>
              <a:gd name="connsiteY3" fmla="*/ 145473 h 98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3918" h="983673">
                <a:moveTo>
                  <a:pt x="3293918" y="0"/>
                </a:moveTo>
                <a:cubicBezTo>
                  <a:pt x="2772208" y="173182"/>
                  <a:pt x="1643495" y="959428"/>
                  <a:pt x="1094509" y="983673"/>
                </a:cubicBezTo>
                <a:cubicBezTo>
                  <a:pt x="573232" y="869373"/>
                  <a:pt x="182418" y="285173"/>
                  <a:pt x="0" y="145473"/>
                </a:cubicBezTo>
                <a:lnTo>
                  <a:pt x="0" y="14547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5" name="Line 60"/>
          <p:cNvSpPr>
            <a:spLocks noChangeShapeType="1"/>
          </p:cNvSpPr>
          <p:nvPr/>
        </p:nvSpPr>
        <p:spPr bwMode="auto">
          <a:xfrm flipH="1" flipV="1">
            <a:off x="4572000" y="4495800"/>
            <a:ext cx="304800" cy="228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1" name="Line 60"/>
          <p:cNvSpPr>
            <a:spLocks noChangeShapeType="1"/>
          </p:cNvSpPr>
          <p:nvPr/>
        </p:nvSpPr>
        <p:spPr bwMode="auto">
          <a:xfrm flipH="1">
            <a:off x="2667000" y="5562600"/>
            <a:ext cx="12192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422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2" grpId="0" animBg="1"/>
      <p:bldP spid="63" grpId="0" animBg="1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Approach: Grafting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nature: take from one, merge into another</a:t>
            </a:r>
          </a:p>
          <a:p>
            <a:pPr lvl="1"/>
            <a:r>
              <a:rPr lang="en-US" dirty="0" smtClean="0"/>
              <a:t>Plants, skin, tissue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Router Grafting</a:t>
            </a:r>
          </a:p>
          <a:p>
            <a:pPr lvl="1"/>
            <a:r>
              <a:rPr lang="en-US" dirty="0" smtClean="0"/>
              <a:t>To break the monolithic view</a:t>
            </a:r>
          </a:p>
          <a:p>
            <a:pPr lvl="1"/>
            <a:r>
              <a:rPr lang="en-US" dirty="0" smtClean="0"/>
              <a:t>Focus on moving link (and corresponding BGP session)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2479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2479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22479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ross 6"/>
          <p:cNvSpPr/>
          <p:nvPr/>
        </p:nvSpPr>
        <p:spPr bwMode="auto">
          <a:xfrm>
            <a:off x="2667000" y="2819400"/>
            <a:ext cx="533400" cy="533400"/>
          </a:xfrm>
          <a:prstGeom prst="plus">
            <a:avLst>
              <a:gd name="adj" fmla="val 37245"/>
            </a:avLst>
          </a:prstGeom>
          <a:solidFill>
            <a:srgbClr val="92D050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5257800" y="2895600"/>
            <a:ext cx="762000" cy="381000"/>
          </a:xfrm>
          <a:prstGeom prst="rightArrow">
            <a:avLst/>
          </a:prstGeom>
          <a:solidFill>
            <a:srgbClr val="92D050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advTm="45864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Recall: Traffic Management</a:t>
            </a:r>
          </a:p>
        </p:txBody>
      </p:sp>
      <p:pic>
        <p:nvPicPr>
          <p:cNvPr id="24" name="Picture 1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136900"/>
            <a:ext cx="63246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203700"/>
            <a:ext cx="400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5499100"/>
            <a:ext cx="400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Line 60"/>
          <p:cNvSpPr>
            <a:spLocks noChangeShapeType="1"/>
          </p:cNvSpPr>
          <p:nvPr/>
        </p:nvSpPr>
        <p:spPr bwMode="auto">
          <a:xfrm flipH="1" flipV="1">
            <a:off x="2667000" y="4584700"/>
            <a:ext cx="12954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62"/>
          <p:cNvSpPr>
            <a:spLocks noChangeShapeType="1"/>
          </p:cNvSpPr>
          <p:nvPr/>
        </p:nvSpPr>
        <p:spPr bwMode="auto">
          <a:xfrm flipH="1" flipV="1">
            <a:off x="6019800" y="4203700"/>
            <a:ext cx="685800" cy="1143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584700"/>
            <a:ext cx="400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44323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0513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53467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Line 64"/>
          <p:cNvSpPr>
            <a:spLocks noChangeShapeType="1"/>
          </p:cNvSpPr>
          <p:nvPr/>
        </p:nvSpPr>
        <p:spPr bwMode="auto">
          <a:xfrm flipH="1">
            <a:off x="4114800" y="5422900"/>
            <a:ext cx="2362200" cy="152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60"/>
          <p:cNvSpPr>
            <a:spLocks noChangeShapeType="1"/>
          </p:cNvSpPr>
          <p:nvPr/>
        </p:nvSpPr>
        <p:spPr bwMode="auto">
          <a:xfrm flipH="1" flipV="1">
            <a:off x="1143000" y="3581400"/>
            <a:ext cx="12954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60"/>
          <p:cNvSpPr>
            <a:spLocks noChangeShapeType="1"/>
          </p:cNvSpPr>
          <p:nvPr/>
        </p:nvSpPr>
        <p:spPr bwMode="auto">
          <a:xfrm flipH="1" flipV="1">
            <a:off x="1371600" y="3352800"/>
            <a:ext cx="1143000" cy="1066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60"/>
          <p:cNvSpPr>
            <a:spLocks noChangeShapeType="1"/>
          </p:cNvSpPr>
          <p:nvPr/>
        </p:nvSpPr>
        <p:spPr bwMode="auto">
          <a:xfrm flipH="1" flipV="1">
            <a:off x="3429000" y="2895600"/>
            <a:ext cx="685800" cy="685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60"/>
          <p:cNvSpPr>
            <a:spLocks noChangeShapeType="1"/>
          </p:cNvSpPr>
          <p:nvPr/>
        </p:nvSpPr>
        <p:spPr bwMode="auto">
          <a:xfrm flipV="1">
            <a:off x="6096000" y="2667000"/>
            <a:ext cx="457200" cy="1371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3733800"/>
            <a:ext cx="609600" cy="54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Line 60"/>
          <p:cNvSpPr>
            <a:spLocks noChangeShapeType="1"/>
          </p:cNvSpPr>
          <p:nvPr/>
        </p:nvSpPr>
        <p:spPr bwMode="auto">
          <a:xfrm flipH="1" flipV="1">
            <a:off x="6858000" y="5410200"/>
            <a:ext cx="1219200" cy="609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60"/>
          <p:cNvSpPr>
            <a:spLocks noChangeShapeType="1"/>
          </p:cNvSpPr>
          <p:nvPr/>
        </p:nvSpPr>
        <p:spPr bwMode="auto">
          <a:xfrm flipH="1" flipV="1">
            <a:off x="3810000" y="2819400"/>
            <a:ext cx="3810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60"/>
          <p:cNvSpPr>
            <a:spLocks noChangeShapeType="1"/>
          </p:cNvSpPr>
          <p:nvPr/>
        </p:nvSpPr>
        <p:spPr bwMode="auto">
          <a:xfrm flipH="1">
            <a:off x="6172200" y="3886200"/>
            <a:ext cx="2057400" cy="228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2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2438400"/>
            <a:ext cx="457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Line 64"/>
          <p:cNvSpPr>
            <a:spLocks noChangeShapeType="1"/>
          </p:cNvSpPr>
          <p:nvPr/>
        </p:nvSpPr>
        <p:spPr bwMode="auto">
          <a:xfrm flipH="1">
            <a:off x="2743200" y="3670300"/>
            <a:ext cx="12954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60"/>
          <p:cNvSpPr>
            <a:spLocks noChangeShapeType="1"/>
          </p:cNvSpPr>
          <p:nvPr/>
        </p:nvSpPr>
        <p:spPr bwMode="auto">
          <a:xfrm flipV="1">
            <a:off x="4038600" y="4495800"/>
            <a:ext cx="381000" cy="1066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5638800"/>
            <a:ext cx="609600" cy="54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54991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35941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Cloud 48"/>
          <p:cNvSpPr/>
          <p:nvPr/>
        </p:nvSpPr>
        <p:spPr bwMode="auto">
          <a:xfrm>
            <a:off x="6019800" y="2133600"/>
            <a:ext cx="2209800" cy="990600"/>
          </a:xfrm>
          <a:prstGeom prst="cloud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7200" y="1219200"/>
            <a:ext cx="60989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Instead…</a:t>
            </a:r>
          </a:p>
          <a:p>
            <a:r>
              <a:rPr lang="en-US" sz="2400" dirty="0" smtClean="0"/>
              <a:t>* </a:t>
            </a:r>
            <a:r>
              <a:rPr lang="en-US" sz="2400" dirty="0" err="1" smtClean="0"/>
              <a:t>Rehome</a:t>
            </a:r>
            <a:r>
              <a:rPr lang="en-US" sz="2400" dirty="0" smtClean="0"/>
              <a:t> customer to change traffic matrix</a:t>
            </a:r>
            <a:endParaRPr lang="en-US" sz="2400" dirty="0"/>
          </a:p>
        </p:txBody>
      </p:sp>
      <p:pic>
        <p:nvPicPr>
          <p:cNvPr id="52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43434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47244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41910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Line 60"/>
          <p:cNvSpPr>
            <a:spLocks noChangeShapeType="1"/>
          </p:cNvSpPr>
          <p:nvPr/>
        </p:nvSpPr>
        <p:spPr bwMode="auto">
          <a:xfrm flipH="1">
            <a:off x="2819400" y="4450081"/>
            <a:ext cx="1524000" cy="45719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 flipH="1" flipV="1">
            <a:off x="4267200" y="3733800"/>
            <a:ext cx="152400" cy="609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60"/>
          <p:cNvSpPr>
            <a:spLocks noChangeShapeType="1"/>
          </p:cNvSpPr>
          <p:nvPr/>
        </p:nvSpPr>
        <p:spPr bwMode="auto">
          <a:xfrm flipV="1">
            <a:off x="4114800" y="4800600"/>
            <a:ext cx="6858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60"/>
          <p:cNvSpPr>
            <a:spLocks noChangeShapeType="1"/>
          </p:cNvSpPr>
          <p:nvPr/>
        </p:nvSpPr>
        <p:spPr bwMode="auto">
          <a:xfrm flipH="1">
            <a:off x="5029200" y="4343400"/>
            <a:ext cx="76200" cy="381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60"/>
          <p:cNvSpPr>
            <a:spLocks noChangeShapeType="1"/>
          </p:cNvSpPr>
          <p:nvPr/>
        </p:nvSpPr>
        <p:spPr bwMode="auto">
          <a:xfrm flipV="1">
            <a:off x="5257800" y="4191000"/>
            <a:ext cx="609600" cy="76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 flipV="1">
            <a:off x="4648200" y="4267200"/>
            <a:ext cx="228600" cy="152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60"/>
          <p:cNvSpPr>
            <a:spLocks noChangeShapeType="1"/>
          </p:cNvSpPr>
          <p:nvPr/>
        </p:nvSpPr>
        <p:spPr bwMode="auto">
          <a:xfrm flipV="1">
            <a:off x="4343400" y="2667000"/>
            <a:ext cx="22098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Freeform 63"/>
          <p:cNvSpPr/>
          <p:nvPr/>
        </p:nvSpPr>
        <p:spPr bwMode="auto">
          <a:xfrm>
            <a:off x="3200400" y="2666999"/>
            <a:ext cx="3293918" cy="983673"/>
          </a:xfrm>
          <a:custGeom>
            <a:avLst/>
            <a:gdLst>
              <a:gd name="connsiteX0" fmla="*/ 3293918 w 3293918"/>
              <a:gd name="connsiteY0" fmla="*/ 0 h 1861705"/>
              <a:gd name="connsiteX1" fmla="*/ 2763982 w 3293918"/>
              <a:gd name="connsiteY1" fmla="*/ 1381991 h 1861705"/>
              <a:gd name="connsiteX2" fmla="*/ 1652155 w 3293918"/>
              <a:gd name="connsiteY2" fmla="*/ 1527463 h 1861705"/>
              <a:gd name="connsiteX3" fmla="*/ 1246909 w 3293918"/>
              <a:gd name="connsiteY3" fmla="*/ 1745673 h 1861705"/>
              <a:gd name="connsiteX4" fmla="*/ 789709 w 3293918"/>
              <a:gd name="connsiteY4" fmla="*/ 831273 h 1861705"/>
              <a:gd name="connsiteX5" fmla="*/ 0 w 3293918"/>
              <a:gd name="connsiteY5" fmla="*/ 145473 h 1861705"/>
              <a:gd name="connsiteX6" fmla="*/ 0 w 3293918"/>
              <a:gd name="connsiteY6" fmla="*/ 145473 h 1861705"/>
              <a:gd name="connsiteX0" fmla="*/ 3293918 w 3293918"/>
              <a:gd name="connsiteY0" fmla="*/ 0 h 1861705"/>
              <a:gd name="connsiteX1" fmla="*/ 1652155 w 3293918"/>
              <a:gd name="connsiteY1" fmla="*/ 1527463 h 1861705"/>
              <a:gd name="connsiteX2" fmla="*/ 1246909 w 3293918"/>
              <a:gd name="connsiteY2" fmla="*/ 1745673 h 1861705"/>
              <a:gd name="connsiteX3" fmla="*/ 789709 w 3293918"/>
              <a:gd name="connsiteY3" fmla="*/ 831273 h 1861705"/>
              <a:gd name="connsiteX4" fmla="*/ 0 w 3293918"/>
              <a:gd name="connsiteY4" fmla="*/ 145473 h 1861705"/>
              <a:gd name="connsiteX5" fmla="*/ 0 w 3293918"/>
              <a:gd name="connsiteY5" fmla="*/ 145473 h 1861705"/>
              <a:gd name="connsiteX0" fmla="*/ 3293918 w 3293918"/>
              <a:gd name="connsiteY0" fmla="*/ 0 h 1884219"/>
              <a:gd name="connsiteX1" fmla="*/ 1246909 w 3293918"/>
              <a:gd name="connsiteY1" fmla="*/ 1745673 h 1884219"/>
              <a:gd name="connsiteX2" fmla="*/ 789709 w 3293918"/>
              <a:gd name="connsiteY2" fmla="*/ 831273 h 1884219"/>
              <a:gd name="connsiteX3" fmla="*/ 0 w 3293918"/>
              <a:gd name="connsiteY3" fmla="*/ 145473 h 1884219"/>
              <a:gd name="connsiteX4" fmla="*/ 0 w 3293918"/>
              <a:gd name="connsiteY4" fmla="*/ 145473 h 1884219"/>
              <a:gd name="connsiteX0" fmla="*/ 3293918 w 3293918"/>
              <a:gd name="connsiteY0" fmla="*/ 0 h 2038350"/>
              <a:gd name="connsiteX1" fmla="*/ 1246909 w 3293918"/>
              <a:gd name="connsiteY1" fmla="*/ 1745673 h 2038350"/>
              <a:gd name="connsiteX2" fmla="*/ 1780309 w 3293918"/>
              <a:gd name="connsiteY2" fmla="*/ 308264 h 2038350"/>
              <a:gd name="connsiteX3" fmla="*/ 789709 w 3293918"/>
              <a:gd name="connsiteY3" fmla="*/ 831273 h 2038350"/>
              <a:gd name="connsiteX4" fmla="*/ 0 w 3293918"/>
              <a:gd name="connsiteY4" fmla="*/ 145473 h 2038350"/>
              <a:gd name="connsiteX5" fmla="*/ 0 w 3293918"/>
              <a:gd name="connsiteY5" fmla="*/ 145473 h 2038350"/>
              <a:gd name="connsiteX0" fmla="*/ 3293918 w 3293918"/>
              <a:gd name="connsiteY0" fmla="*/ 0 h 858405"/>
              <a:gd name="connsiteX1" fmla="*/ 2161309 w 3293918"/>
              <a:gd name="connsiteY1" fmla="*/ 221673 h 858405"/>
              <a:gd name="connsiteX2" fmla="*/ 1780309 w 3293918"/>
              <a:gd name="connsiteY2" fmla="*/ 308264 h 858405"/>
              <a:gd name="connsiteX3" fmla="*/ 789709 w 3293918"/>
              <a:gd name="connsiteY3" fmla="*/ 831273 h 858405"/>
              <a:gd name="connsiteX4" fmla="*/ 0 w 3293918"/>
              <a:gd name="connsiteY4" fmla="*/ 145473 h 858405"/>
              <a:gd name="connsiteX5" fmla="*/ 0 w 3293918"/>
              <a:gd name="connsiteY5" fmla="*/ 145473 h 858405"/>
              <a:gd name="connsiteX0" fmla="*/ 3293918 w 3293918"/>
              <a:gd name="connsiteY0" fmla="*/ 0 h 858405"/>
              <a:gd name="connsiteX1" fmla="*/ 1780309 w 3293918"/>
              <a:gd name="connsiteY1" fmla="*/ 308264 h 858405"/>
              <a:gd name="connsiteX2" fmla="*/ 789709 w 3293918"/>
              <a:gd name="connsiteY2" fmla="*/ 831273 h 858405"/>
              <a:gd name="connsiteX3" fmla="*/ 0 w 3293918"/>
              <a:gd name="connsiteY3" fmla="*/ 145473 h 858405"/>
              <a:gd name="connsiteX4" fmla="*/ 0 w 3293918"/>
              <a:gd name="connsiteY4" fmla="*/ 145473 h 858405"/>
              <a:gd name="connsiteX0" fmla="*/ 3293918 w 3293918"/>
              <a:gd name="connsiteY0" fmla="*/ 0 h 855518"/>
              <a:gd name="connsiteX1" fmla="*/ 789709 w 3293918"/>
              <a:gd name="connsiteY1" fmla="*/ 831273 h 855518"/>
              <a:gd name="connsiteX2" fmla="*/ 0 w 3293918"/>
              <a:gd name="connsiteY2" fmla="*/ 145473 h 855518"/>
              <a:gd name="connsiteX3" fmla="*/ 0 w 3293918"/>
              <a:gd name="connsiteY3" fmla="*/ 145473 h 855518"/>
              <a:gd name="connsiteX0" fmla="*/ 3293918 w 3293918"/>
              <a:gd name="connsiteY0" fmla="*/ 0 h 1007918"/>
              <a:gd name="connsiteX1" fmla="*/ 1094509 w 3293918"/>
              <a:gd name="connsiteY1" fmla="*/ 983673 h 1007918"/>
              <a:gd name="connsiteX2" fmla="*/ 0 w 3293918"/>
              <a:gd name="connsiteY2" fmla="*/ 145473 h 1007918"/>
              <a:gd name="connsiteX3" fmla="*/ 0 w 3293918"/>
              <a:gd name="connsiteY3" fmla="*/ 145473 h 1007918"/>
              <a:gd name="connsiteX0" fmla="*/ 3293918 w 3293918"/>
              <a:gd name="connsiteY0" fmla="*/ 0 h 983673"/>
              <a:gd name="connsiteX1" fmla="*/ 1094509 w 3293918"/>
              <a:gd name="connsiteY1" fmla="*/ 983673 h 983673"/>
              <a:gd name="connsiteX2" fmla="*/ 0 w 3293918"/>
              <a:gd name="connsiteY2" fmla="*/ 145473 h 983673"/>
              <a:gd name="connsiteX3" fmla="*/ 0 w 3293918"/>
              <a:gd name="connsiteY3" fmla="*/ 145473 h 98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3918" h="983673">
                <a:moveTo>
                  <a:pt x="3293918" y="0"/>
                </a:moveTo>
                <a:cubicBezTo>
                  <a:pt x="2772208" y="173182"/>
                  <a:pt x="1643495" y="959428"/>
                  <a:pt x="1094509" y="983673"/>
                </a:cubicBezTo>
                <a:cubicBezTo>
                  <a:pt x="573232" y="869373"/>
                  <a:pt x="182418" y="285173"/>
                  <a:pt x="0" y="145473"/>
                </a:cubicBezTo>
                <a:lnTo>
                  <a:pt x="0" y="14547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5" name="Line 60"/>
          <p:cNvSpPr>
            <a:spLocks noChangeShapeType="1"/>
          </p:cNvSpPr>
          <p:nvPr/>
        </p:nvSpPr>
        <p:spPr bwMode="auto">
          <a:xfrm flipH="1" flipV="1">
            <a:off x="4572000" y="4495800"/>
            <a:ext cx="304800" cy="228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1" name="Line 60"/>
          <p:cNvSpPr>
            <a:spLocks noChangeShapeType="1"/>
          </p:cNvSpPr>
          <p:nvPr/>
        </p:nvSpPr>
        <p:spPr bwMode="auto">
          <a:xfrm flipH="1">
            <a:off x="2667000" y="5562600"/>
            <a:ext cx="12192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60"/>
          <p:cNvSpPr/>
          <p:nvPr/>
        </p:nvSpPr>
        <p:spPr bwMode="auto">
          <a:xfrm>
            <a:off x="990600" y="4267200"/>
            <a:ext cx="7391400" cy="2057400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Is it that simple?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latin typeface="Helvetica" pitchFamily="34" charset="0"/>
              </a:rPr>
              <a:t>What to graft, and where to graft it?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42277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Engineering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Traffic (Demand) Matrix</a:t>
            </a:r>
          </a:p>
          <a:p>
            <a:pPr lvl="1"/>
            <a:r>
              <a:rPr lang="en-US" dirty="0" smtClean="0"/>
              <a:t>A-&gt;B, A-&gt;C, A-&gt;D, A-&gt;E, B-&gt;A, B-&gt;C…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5" name="Picture 1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136900"/>
            <a:ext cx="63246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60"/>
          <p:cNvSpPr>
            <a:spLocks noChangeShapeType="1"/>
          </p:cNvSpPr>
          <p:nvPr/>
        </p:nvSpPr>
        <p:spPr bwMode="auto">
          <a:xfrm flipH="1" flipV="1">
            <a:off x="2667000" y="4584700"/>
            <a:ext cx="12954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62"/>
          <p:cNvSpPr>
            <a:spLocks noChangeShapeType="1"/>
          </p:cNvSpPr>
          <p:nvPr/>
        </p:nvSpPr>
        <p:spPr bwMode="auto">
          <a:xfrm flipH="1" flipV="1">
            <a:off x="6019800" y="4203700"/>
            <a:ext cx="685800" cy="1143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4323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0513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53467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64"/>
          <p:cNvSpPr>
            <a:spLocks noChangeShapeType="1"/>
          </p:cNvSpPr>
          <p:nvPr/>
        </p:nvSpPr>
        <p:spPr bwMode="auto">
          <a:xfrm flipH="1">
            <a:off x="4114800" y="5422900"/>
            <a:ext cx="2362200" cy="152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 flipH="1" flipV="1">
            <a:off x="1143000" y="3581400"/>
            <a:ext cx="12954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60"/>
          <p:cNvSpPr>
            <a:spLocks noChangeShapeType="1"/>
          </p:cNvSpPr>
          <p:nvPr/>
        </p:nvSpPr>
        <p:spPr bwMode="auto">
          <a:xfrm flipH="1" flipV="1">
            <a:off x="1371600" y="3352800"/>
            <a:ext cx="1143000" cy="1066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60"/>
          <p:cNvSpPr>
            <a:spLocks noChangeShapeType="1"/>
          </p:cNvSpPr>
          <p:nvPr/>
        </p:nvSpPr>
        <p:spPr bwMode="auto">
          <a:xfrm flipH="1" flipV="1">
            <a:off x="3429000" y="2895600"/>
            <a:ext cx="685800" cy="685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60"/>
          <p:cNvSpPr>
            <a:spLocks noChangeShapeType="1"/>
          </p:cNvSpPr>
          <p:nvPr/>
        </p:nvSpPr>
        <p:spPr bwMode="auto">
          <a:xfrm flipV="1">
            <a:off x="6096000" y="2667000"/>
            <a:ext cx="457200" cy="1371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60"/>
          <p:cNvSpPr>
            <a:spLocks noChangeShapeType="1"/>
          </p:cNvSpPr>
          <p:nvPr/>
        </p:nvSpPr>
        <p:spPr bwMode="auto">
          <a:xfrm flipH="1" flipV="1">
            <a:off x="6858000" y="5410200"/>
            <a:ext cx="1219200" cy="609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60"/>
          <p:cNvSpPr>
            <a:spLocks noChangeShapeType="1"/>
          </p:cNvSpPr>
          <p:nvPr/>
        </p:nvSpPr>
        <p:spPr bwMode="auto">
          <a:xfrm flipH="1" flipV="1">
            <a:off x="3810000" y="2819400"/>
            <a:ext cx="3810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60"/>
          <p:cNvSpPr>
            <a:spLocks noChangeShapeType="1"/>
          </p:cNvSpPr>
          <p:nvPr/>
        </p:nvSpPr>
        <p:spPr bwMode="auto">
          <a:xfrm flipH="1">
            <a:off x="6172200" y="3886200"/>
            <a:ext cx="2057400" cy="228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64"/>
          <p:cNvSpPr>
            <a:spLocks noChangeShapeType="1"/>
          </p:cNvSpPr>
          <p:nvPr/>
        </p:nvSpPr>
        <p:spPr bwMode="auto">
          <a:xfrm flipH="1">
            <a:off x="2743200" y="3670300"/>
            <a:ext cx="12954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60"/>
          <p:cNvSpPr>
            <a:spLocks noChangeShapeType="1"/>
          </p:cNvSpPr>
          <p:nvPr/>
        </p:nvSpPr>
        <p:spPr bwMode="auto">
          <a:xfrm flipV="1">
            <a:off x="4038600" y="4495800"/>
            <a:ext cx="381000" cy="1066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7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54991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5941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3434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7244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1910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Line 60"/>
          <p:cNvSpPr>
            <a:spLocks noChangeShapeType="1"/>
          </p:cNvSpPr>
          <p:nvPr/>
        </p:nvSpPr>
        <p:spPr bwMode="auto">
          <a:xfrm flipH="1">
            <a:off x="2819400" y="4450081"/>
            <a:ext cx="1524000" cy="45719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60"/>
          <p:cNvSpPr>
            <a:spLocks noChangeShapeType="1"/>
          </p:cNvSpPr>
          <p:nvPr/>
        </p:nvSpPr>
        <p:spPr bwMode="auto">
          <a:xfrm flipH="1" flipV="1">
            <a:off x="4267200" y="3733800"/>
            <a:ext cx="152400" cy="609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60"/>
          <p:cNvSpPr>
            <a:spLocks noChangeShapeType="1"/>
          </p:cNvSpPr>
          <p:nvPr/>
        </p:nvSpPr>
        <p:spPr bwMode="auto">
          <a:xfrm flipV="1">
            <a:off x="4114800" y="4800600"/>
            <a:ext cx="6858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60"/>
          <p:cNvSpPr>
            <a:spLocks noChangeShapeType="1"/>
          </p:cNvSpPr>
          <p:nvPr/>
        </p:nvSpPr>
        <p:spPr bwMode="auto">
          <a:xfrm flipH="1">
            <a:off x="5029200" y="4343400"/>
            <a:ext cx="76200" cy="381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60"/>
          <p:cNvSpPr>
            <a:spLocks noChangeShapeType="1"/>
          </p:cNvSpPr>
          <p:nvPr/>
        </p:nvSpPr>
        <p:spPr bwMode="auto">
          <a:xfrm flipV="1">
            <a:off x="5257800" y="4191000"/>
            <a:ext cx="609600" cy="76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60"/>
          <p:cNvSpPr>
            <a:spLocks noChangeShapeType="1"/>
          </p:cNvSpPr>
          <p:nvPr/>
        </p:nvSpPr>
        <p:spPr bwMode="auto">
          <a:xfrm flipV="1">
            <a:off x="4648200" y="4267200"/>
            <a:ext cx="228600" cy="152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60"/>
          <p:cNvSpPr>
            <a:spLocks noChangeShapeType="1"/>
          </p:cNvSpPr>
          <p:nvPr/>
        </p:nvSpPr>
        <p:spPr bwMode="auto">
          <a:xfrm flipH="1">
            <a:off x="2667000" y="5562600"/>
            <a:ext cx="12192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60"/>
          <p:cNvSpPr>
            <a:spLocks noChangeShapeType="1"/>
          </p:cNvSpPr>
          <p:nvPr/>
        </p:nvSpPr>
        <p:spPr bwMode="auto">
          <a:xfrm flipH="1" flipV="1">
            <a:off x="4572000" y="4495800"/>
            <a:ext cx="304800" cy="228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362200" y="38862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19600" y="32766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8800" y="35814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77000" y="54864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10000" y="56388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Multi-commodity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Traffic between routers (e.g., A and B) are Flows</a:t>
            </a:r>
          </a:p>
          <a:p>
            <a:pPr lvl="1"/>
            <a:r>
              <a:rPr lang="en-US" dirty="0" smtClean="0"/>
              <a:t>MCF assigns flows to paths</a:t>
            </a:r>
          </a:p>
          <a:p>
            <a:r>
              <a:rPr lang="en-US" dirty="0" smtClean="0"/>
              <a:t>Capacity constraint</a:t>
            </a:r>
          </a:p>
          <a:p>
            <a:pPr lvl="1"/>
            <a:r>
              <a:rPr lang="en-US" dirty="0" smtClean="0"/>
              <a:t>Links are limited by their bandwidth</a:t>
            </a:r>
          </a:p>
          <a:p>
            <a:r>
              <a:rPr lang="en-US" dirty="0" smtClean="0"/>
              <a:t>Flow conservation</a:t>
            </a:r>
          </a:p>
          <a:p>
            <a:pPr lvl="1"/>
            <a:r>
              <a:rPr lang="en-US" dirty="0" smtClean="0"/>
              <a:t>Traffic that enters a router, must exit the router</a:t>
            </a:r>
          </a:p>
          <a:p>
            <a:r>
              <a:rPr lang="en-US" dirty="0" smtClean="0"/>
              <a:t>Demand Satisfaction</a:t>
            </a:r>
          </a:p>
          <a:p>
            <a:pPr lvl="1"/>
            <a:r>
              <a:rPr lang="en-US" dirty="0" smtClean="0"/>
              <a:t>Traffic reaches destination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Minimize network utilization </a:t>
            </a:r>
          </a:p>
          <a:p>
            <a:pPr lvl="1"/>
            <a:r>
              <a:rPr lang="en-US" dirty="0" smtClean="0"/>
              <a:t>There are different variants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Engineering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Traffic (Demand) Matrix</a:t>
            </a:r>
          </a:p>
          <a:p>
            <a:pPr lvl="1"/>
            <a:r>
              <a:rPr lang="en-US" dirty="0" smtClean="0"/>
              <a:t>A-&gt;B, A-&gt;C, A-&gt;D, A-&gt;E, B-&gt;A, B-&gt;C…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5" name="Picture 1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136900"/>
            <a:ext cx="63246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60"/>
          <p:cNvSpPr>
            <a:spLocks noChangeShapeType="1"/>
          </p:cNvSpPr>
          <p:nvPr/>
        </p:nvSpPr>
        <p:spPr bwMode="auto">
          <a:xfrm flipH="1" flipV="1">
            <a:off x="2667000" y="4584700"/>
            <a:ext cx="12954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62"/>
          <p:cNvSpPr>
            <a:spLocks noChangeShapeType="1"/>
          </p:cNvSpPr>
          <p:nvPr/>
        </p:nvSpPr>
        <p:spPr bwMode="auto">
          <a:xfrm flipH="1" flipV="1">
            <a:off x="6019800" y="4203700"/>
            <a:ext cx="685800" cy="1143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4323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0513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53467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64"/>
          <p:cNvSpPr>
            <a:spLocks noChangeShapeType="1"/>
          </p:cNvSpPr>
          <p:nvPr/>
        </p:nvSpPr>
        <p:spPr bwMode="auto">
          <a:xfrm flipH="1">
            <a:off x="4114800" y="5422900"/>
            <a:ext cx="2362200" cy="152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 flipH="1" flipV="1">
            <a:off x="1143000" y="3581400"/>
            <a:ext cx="12954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60"/>
          <p:cNvSpPr>
            <a:spLocks noChangeShapeType="1"/>
          </p:cNvSpPr>
          <p:nvPr/>
        </p:nvSpPr>
        <p:spPr bwMode="auto">
          <a:xfrm flipH="1" flipV="1">
            <a:off x="1371600" y="3352800"/>
            <a:ext cx="1143000" cy="1066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60"/>
          <p:cNvSpPr>
            <a:spLocks noChangeShapeType="1"/>
          </p:cNvSpPr>
          <p:nvPr/>
        </p:nvSpPr>
        <p:spPr bwMode="auto">
          <a:xfrm flipH="1" flipV="1">
            <a:off x="3429000" y="2895600"/>
            <a:ext cx="685800" cy="685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60"/>
          <p:cNvSpPr>
            <a:spLocks noChangeShapeType="1"/>
          </p:cNvSpPr>
          <p:nvPr/>
        </p:nvSpPr>
        <p:spPr bwMode="auto">
          <a:xfrm flipV="1">
            <a:off x="6096000" y="2667000"/>
            <a:ext cx="457200" cy="1371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60"/>
          <p:cNvSpPr>
            <a:spLocks noChangeShapeType="1"/>
          </p:cNvSpPr>
          <p:nvPr/>
        </p:nvSpPr>
        <p:spPr bwMode="auto">
          <a:xfrm flipH="1" flipV="1">
            <a:off x="6858000" y="5410200"/>
            <a:ext cx="1219200" cy="609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60"/>
          <p:cNvSpPr>
            <a:spLocks noChangeShapeType="1"/>
          </p:cNvSpPr>
          <p:nvPr/>
        </p:nvSpPr>
        <p:spPr bwMode="auto">
          <a:xfrm flipH="1" flipV="1">
            <a:off x="3810000" y="2819400"/>
            <a:ext cx="3810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60"/>
          <p:cNvSpPr>
            <a:spLocks noChangeShapeType="1"/>
          </p:cNvSpPr>
          <p:nvPr/>
        </p:nvSpPr>
        <p:spPr bwMode="auto">
          <a:xfrm flipH="1">
            <a:off x="6172200" y="3886200"/>
            <a:ext cx="2057400" cy="228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64"/>
          <p:cNvSpPr>
            <a:spLocks noChangeShapeType="1"/>
          </p:cNvSpPr>
          <p:nvPr/>
        </p:nvSpPr>
        <p:spPr bwMode="auto">
          <a:xfrm flipH="1">
            <a:off x="2743200" y="3670300"/>
            <a:ext cx="12954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60"/>
          <p:cNvSpPr>
            <a:spLocks noChangeShapeType="1"/>
          </p:cNvSpPr>
          <p:nvPr/>
        </p:nvSpPr>
        <p:spPr bwMode="auto">
          <a:xfrm flipV="1">
            <a:off x="4038600" y="4495800"/>
            <a:ext cx="381000" cy="1066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7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54991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5941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43434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7244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1910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Line 60"/>
          <p:cNvSpPr>
            <a:spLocks noChangeShapeType="1"/>
          </p:cNvSpPr>
          <p:nvPr/>
        </p:nvSpPr>
        <p:spPr bwMode="auto">
          <a:xfrm flipH="1">
            <a:off x="2819400" y="4450081"/>
            <a:ext cx="1524000" cy="45719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60"/>
          <p:cNvSpPr>
            <a:spLocks noChangeShapeType="1"/>
          </p:cNvSpPr>
          <p:nvPr/>
        </p:nvSpPr>
        <p:spPr bwMode="auto">
          <a:xfrm flipH="1" flipV="1">
            <a:off x="4267200" y="3733800"/>
            <a:ext cx="152400" cy="609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60"/>
          <p:cNvSpPr>
            <a:spLocks noChangeShapeType="1"/>
          </p:cNvSpPr>
          <p:nvPr/>
        </p:nvSpPr>
        <p:spPr bwMode="auto">
          <a:xfrm flipV="1">
            <a:off x="4114800" y="4800600"/>
            <a:ext cx="6858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60"/>
          <p:cNvSpPr>
            <a:spLocks noChangeShapeType="1"/>
          </p:cNvSpPr>
          <p:nvPr/>
        </p:nvSpPr>
        <p:spPr bwMode="auto">
          <a:xfrm flipH="1">
            <a:off x="5029200" y="4343400"/>
            <a:ext cx="76200" cy="381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60"/>
          <p:cNvSpPr>
            <a:spLocks noChangeShapeType="1"/>
          </p:cNvSpPr>
          <p:nvPr/>
        </p:nvSpPr>
        <p:spPr bwMode="auto">
          <a:xfrm flipV="1">
            <a:off x="5257800" y="4191000"/>
            <a:ext cx="609600" cy="76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60"/>
          <p:cNvSpPr>
            <a:spLocks noChangeShapeType="1"/>
          </p:cNvSpPr>
          <p:nvPr/>
        </p:nvSpPr>
        <p:spPr bwMode="auto">
          <a:xfrm flipV="1">
            <a:off x="4648200" y="4267200"/>
            <a:ext cx="228600" cy="152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60"/>
          <p:cNvSpPr>
            <a:spLocks noChangeShapeType="1"/>
          </p:cNvSpPr>
          <p:nvPr/>
        </p:nvSpPr>
        <p:spPr bwMode="auto">
          <a:xfrm flipH="1">
            <a:off x="2667000" y="5562600"/>
            <a:ext cx="12192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60"/>
          <p:cNvSpPr>
            <a:spLocks noChangeShapeType="1"/>
          </p:cNvSpPr>
          <p:nvPr/>
        </p:nvSpPr>
        <p:spPr bwMode="auto">
          <a:xfrm flipH="1" flipV="1">
            <a:off x="4572000" y="4495800"/>
            <a:ext cx="304800" cy="228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362200" y="38862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19600" y="32766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8800" y="35814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77000" y="54864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10000" y="56388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Engineering w/ Grafting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Traffic (Demand) Matrix: </a:t>
            </a:r>
          </a:p>
          <a:p>
            <a:pPr lvl="1"/>
            <a:r>
              <a:rPr lang="en-US" dirty="0" smtClean="0"/>
              <a:t>Customer to Customer</a:t>
            </a:r>
          </a:p>
          <a:p>
            <a:pPr lvl="1"/>
            <a:r>
              <a:rPr lang="en-US" dirty="0" smtClean="0"/>
              <a:t>Set of potential links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5" name="Picture 1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136900"/>
            <a:ext cx="63246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60"/>
          <p:cNvSpPr>
            <a:spLocks noChangeShapeType="1"/>
          </p:cNvSpPr>
          <p:nvPr/>
        </p:nvSpPr>
        <p:spPr bwMode="auto">
          <a:xfrm flipH="1" flipV="1">
            <a:off x="2667000" y="4584700"/>
            <a:ext cx="12954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62"/>
          <p:cNvSpPr>
            <a:spLocks noChangeShapeType="1"/>
          </p:cNvSpPr>
          <p:nvPr/>
        </p:nvSpPr>
        <p:spPr bwMode="auto">
          <a:xfrm flipH="1" flipV="1">
            <a:off x="6019800" y="4203700"/>
            <a:ext cx="685800" cy="1143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4323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0513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53467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64"/>
          <p:cNvSpPr>
            <a:spLocks noChangeShapeType="1"/>
          </p:cNvSpPr>
          <p:nvPr/>
        </p:nvSpPr>
        <p:spPr bwMode="auto">
          <a:xfrm flipH="1">
            <a:off x="4114800" y="5422900"/>
            <a:ext cx="2362200" cy="152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 flipH="1" flipV="1">
            <a:off x="1143000" y="3581400"/>
            <a:ext cx="12954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60"/>
          <p:cNvSpPr>
            <a:spLocks noChangeShapeType="1"/>
          </p:cNvSpPr>
          <p:nvPr/>
        </p:nvSpPr>
        <p:spPr bwMode="auto">
          <a:xfrm flipH="1" flipV="1">
            <a:off x="1371600" y="3352800"/>
            <a:ext cx="1143000" cy="1066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60"/>
          <p:cNvSpPr>
            <a:spLocks noChangeShapeType="1"/>
          </p:cNvSpPr>
          <p:nvPr/>
        </p:nvSpPr>
        <p:spPr bwMode="auto">
          <a:xfrm flipH="1" flipV="1">
            <a:off x="3429000" y="2895600"/>
            <a:ext cx="685800" cy="685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60"/>
          <p:cNvSpPr>
            <a:spLocks noChangeShapeType="1"/>
          </p:cNvSpPr>
          <p:nvPr/>
        </p:nvSpPr>
        <p:spPr bwMode="auto">
          <a:xfrm flipV="1">
            <a:off x="6096000" y="2667000"/>
            <a:ext cx="457200" cy="1371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60"/>
          <p:cNvSpPr>
            <a:spLocks noChangeShapeType="1"/>
          </p:cNvSpPr>
          <p:nvPr/>
        </p:nvSpPr>
        <p:spPr bwMode="auto">
          <a:xfrm flipH="1" flipV="1">
            <a:off x="6858000" y="5410200"/>
            <a:ext cx="1219200" cy="609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60"/>
          <p:cNvSpPr>
            <a:spLocks noChangeShapeType="1"/>
          </p:cNvSpPr>
          <p:nvPr/>
        </p:nvSpPr>
        <p:spPr bwMode="auto">
          <a:xfrm flipH="1" flipV="1">
            <a:off x="3810000" y="2819400"/>
            <a:ext cx="3810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60"/>
          <p:cNvSpPr>
            <a:spLocks noChangeShapeType="1"/>
          </p:cNvSpPr>
          <p:nvPr/>
        </p:nvSpPr>
        <p:spPr bwMode="auto">
          <a:xfrm flipH="1">
            <a:off x="6172200" y="3886200"/>
            <a:ext cx="2057400" cy="228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64"/>
          <p:cNvSpPr>
            <a:spLocks noChangeShapeType="1"/>
          </p:cNvSpPr>
          <p:nvPr/>
        </p:nvSpPr>
        <p:spPr bwMode="auto">
          <a:xfrm flipH="1">
            <a:off x="2743200" y="3670300"/>
            <a:ext cx="12954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60"/>
          <p:cNvSpPr>
            <a:spLocks noChangeShapeType="1"/>
          </p:cNvSpPr>
          <p:nvPr/>
        </p:nvSpPr>
        <p:spPr bwMode="auto">
          <a:xfrm flipV="1">
            <a:off x="4038600" y="4495800"/>
            <a:ext cx="381000" cy="1066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7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54991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5941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43434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7244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1910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Line 60"/>
          <p:cNvSpPr>
            <a:spLocks noChangeShapeType="1"/>
          </p:cNvSpPr>
          <p:nvPr/>
        </p:nvSpPr>
        <p:spPr bwMode="auto">
          <a:xfrm flipH="1">
            <a:off x="2819400" y="4450081"/>
            <a:ext cx="1524000" cy="45719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60"/>
          <p:cNvSpPr>
            <a:spLocks noChangeShapeType="1"/>
          </p:cNvSpPr>
          <p:nvPr/>
        </p:nvSpPr>
        <p:spPr bwMode="auto">
          <a:xfrm flipH="1" flipV="1">
            <a:off x="4267200" y="3733800"/>
            <a:ext cx="152400" cy="609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60"/>
          <p:cNvSpPr>
            <a:spLocks noChangeShapeType="1"/>
          </p:cNvSpPr>
          <p:nvPr/>
        </p:nvSpPr>
        <p:spPr bwMode="auto">
          <a:xfrm flipV="1">
            <a:off x="4114800" y="4800600"/>
            <a:ext cx="6858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60"/>
          <p:cNvSpPr>
            <a:spLocks noChangeShapeType="1"/>
          </p:cNvSpPr>
          <p:nvPr/>
        </p:nvSpPr>
        <p:spPr bwMode="auto">
          <a:xfrm flipH="1">
            <a:off x="5029200" y="4343400"/>
            <a:ext cx="76200" cy="381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60"/>
          <p:cNvSpPr>
            <a:spLocks noChangeShapeType="1"/>
          </p:cNvSpPr>
          <p:nvPr/>
        </p:nvSpPr>
        <p:spPr bwMode="auto">
          <a:xfrm flipV="1">
            <a:off x="5257800" y="4191000"/>
            <a:ext cx="609600" cy="76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60"/>
          <p:cNvSpPr>
            <a:spLocks noChangeShapeType="1"/>
          </p:cNvSpPr>
          <p:nvPr/>
        </p:nvSpPr>
        <p:spPr bwMode="auto">
          <a:xfrm flipV="1">
            <a:off x="4648200" y="4267200"/>
            <a:ext cx="228600" cy="152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60"/>
          <p:cNvSpPr>
            <a:spLocks noChangeShapeType="1"/>
          </p:cNvSpPr>
          <p:nvPr/>
        </p:nvSpPr>
        <p:spPr bwMode="auto">
          <a:xfrm flipH="1">
            <a:off x="2667000" y="5562600"/>
            <a:ext cx="12192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60"/>
          <p:cNvSpPr>
            <a:spLocks noChangeShapeType="1"/>
          </p:cNvSpPr>
          <p:nvPr/>
        </p:nvSpPr>
        <p:spPr bwMode="auto">
          <a:xfrm flipH="1" flipV="1">
            <a:off x="4572000" y="4495800"/>
            <a:ext cx="304800" cy="228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85800" y="32766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7C80"/>
                </a:solidFill>
              </a:rPr>
              <a:t>A</a:t>
            </a:r>
            <a:endParaRPr lang="en-US" sz="2800" dirty="0">
              <a:solidFill>
                <a:srgbClr val="FF7C8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66800" y="28194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7C80"/>
                </a:solidFill>
              </a:rPr>
              <a:t>B</a:t>
            </a:r>
            <a:endParaRPr lang="en-US" sz="2800" dirty="0">
              <a:solidFill>
                <a:srgbClr val="FF7C8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48000" y="24384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57600" y="23622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53200" y="23622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7C80"/>
                </a:solidFill>
              </a:rPr>
              <a:t>E</a:t>
            </a:r>
            <a:endParaRPr lang="en-US" sz="2800" dirty="0">
              <a:solidFill>
                <a:srgbClr val="FF7C8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58486" y="328678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7C80"/>
                </a:solidFill>
              </a:rPr>
              <a:t>F</a:t>
            </a:r>
            <a:endParaRPr lang="en-US" sz="2800" dirty="0">
              <a:solidFill>
                <a:srgbClr val="FF7C8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01000" y="5420380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7C80"/>
                </a:solidFill>
              </a:rPr>
              <a:t>G</a:t>
            </a:r>
            <a:endParaRPr lang="en-US" sz="2800" dirty="0">
              <a:solidFill>
                <a:srgbClr val="FF7C8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33600" y="61061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7C80"/>
                </a:solidFill>
              </a:rPr>
              <a:t>H</a:t>
            </a:r>
            <a:endParaRPr lang="en-US" sz="2800" dirty="0">
              <a:solidFill>
                <a:srgbClr val="FF7C80"/>
              </a:solidFill>
            </a:endParaRPr>
          </a:p>
        </p:txBody>
      </p:sp>
      <p:sp>
        <p:nvSpPr>
          <p:cNvPr id="44" name="Line 60"/>
          <p:cNvSpPr>
            <a:spLocks noChangeShapeType="1"/>
          </p:cNvSpPr>
          <p:nvPr/>
        </p:nvSpPr>
        <p:spPr bwMode="auto">
          <a:xfrm flipH="1" flipV="1">
            <a:off x="3886200" y="2819400"/>
            <a:ext cx="2133600" cy="1295400"/>
          </a:xfrm>
          <a:prstGeom prst="line">
            <a:avLst/>
          </a:prstGeom>
          <a:noFill/>
          <a:ln w="3175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60"/>
          <p:cNvSpPr>
            <a:spLocks noChangeShapeType="1"/>
          </p:cNvSpPr>
          <p:nvPr/>
        </p:nvSpPr>
        <p:spPr bwMode="auto">
          <a:xfrm flipV="1">
            <a:off x="2590800" y="2895600"/>
            <a:ext cx="685800" cy="1447800"/>
          </a:xfrm>
          <a:prstGeom prst="line">
            <a:avLst/>
          </a:prstGeom>
          <a:noFill/>
          <a:ln w="3175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 1: Virtual Node Heuristic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Include potential links in graph</a:t>
            </a:r>
          </a:p>
          <a:p>
            <a:pPr lvl="1"/>
            <a:r>
              <a:rPr lang="en-US" dirty="0" smtClean="0"/>
              <a:t>Run MCF</a:t>
            </a:r>
          </a:p>
          <a:p>
            <a:pPr lvl="1"/>
            <a:r>
              <a:rPr lang="en-US" dirty="0" smtClean="0"/>
              <a:t>Choose a link (most utilized)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44" name="Picture 1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746500"/>
            <a:ext cx="63246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Line 60"/>
          <p:cNvSpPr>
            <a:spLocks noChangeShapeType="1"/>
          </p:cNvSpPr>
          <p:nvPr/>
        </p:nvSpPr>
        <p:spPr bwMode="auto">
          <a:xfrm flipH="1" flipV="1">
            <a:off x="2667000" y="5194300"/>
            <a:ext cx="12954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62"/>
          <p:cNvSpPr>
            <a:spLocks noChangeShapeType="1"/>
          </p:cNvSpPr>
          <p:nvPr/>
        </p:nvSpPr>
        <p:spPr bwMode="auto">
          <a:xfrm flipH="1" flipV="1">
            <a:off x="6019800" y="4813300"/>
            <a:ext cx="685800" cy="1143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7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0419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6609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59563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Line 64"/>
          <p:cNvSpPr>
            <a:spLocks noChangeShapeType="1"/>
          </p:cNvSpPr>
          <p:nvPr/>
        </p:nvSpPr>
        <p:spPr bwMode="auto">
          <a:xfrm flipH="1">
            <a:off x="4114800" y="6032500"/>
            <a:ext cx="2362200" cy="152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60"/>
          <p:cNvSpPr>
            <a:spLocks noChangeShapeType="1"/>
          </p:cNvSpPr>
          <p:nvPr/>
        </p:nvSpPr>
        <p:spPr bwMode="auto">
          <a:xfrm flipH="1" flipV="1">
            <a:off x="1143000" y="4191000"/>
            <a:ext cx="12954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60"/>
          <p:cNvSpPr>
            <a:spLocks noChangeShapeType="1"/>
          </p:cNvSpPr>
          <p:nvPr/>
        </p:nvSpPr>
        <p:spPr bwMode="auto">
          <a:xfrm flipH="1" flipV="1">
            <a:off x="1371600" y="3962400"/>
            <a:ext cx="1143000" cy="1066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60"/>
          <p:cNvSpPr>
            <a:spLocks noChangeShapeType="1"/>
          </p:cNvSpPr>
          <p:nvPr/>
        </p:nvSpPr>
        <p:spPr bwMode="auto">
          <a:xfrm flipH="1" flipV="1">
            <a:off x="3429000" y="3505200"/>
            <a:ext cx="685800" cy="685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60"/>
          <p:cNvSpPr>
            <a:spLocks noChangeShapeType="1"/>
          </p:cNvSpPr>
          <p:nvPr/>
        </p:nvSpPr>
        <p:spPr bwMode="auto">
          <a:xfrm flipV="1">
            <a:off x="6096000" y="3276600"/>
            <a:ext cx="457200" cy="1371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60"/>
          <p:cNvSpPr>
            <a:spLocks noChangeShapeType="1"/>
          </p:cNvSpPr>
          <p:nvPr/>
        </p:nvSpPr>
        <p:spPr bwMode="auto">
          <a:xfrm flipH="1" flipV="1">
            <a:off x="6858000" y="6019800"/>
            <a:ext cx="1219200" cy="609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 flipH="1" flipV="1">
            <a:off x="3810000" y="3429000"/>
            <a:ext cx="3810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60"/>
          <p:cNvSpPr>
            <a:spLocks noChangeShapeType="1"/>
          </p:cNvSpPr>
          <p:nvPr/>
        </p:nvSpPr>
        <p:spPr bwMode="auto">
          <a:xfrm flipH="1">
            <a:off x="6172200" y="4495800"/>
            <a:ext cx="2057400" cy="228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64"/>
          <p:cNvSpPr>
            <a:spLocks noChangeShapeType="1"/>
          </p:cNvSpPr>
          <p:nvPr/>
        </p:nvSpPr>
        <p:spPr bwMode="auto">
          <a:xfrm flipH="1">
            <a:off x="2743200" y="4279900"/>
            <a:ext cx="12954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60"/>
          <p:cNvSpPr>
            <a:spLocks noChangeShapeType="1"/>
          </p:cNvSpPr>
          <p:nvPr/>
        </p:nvSpPr>
        <p:spPr bwMode="auto">
          <a:xfrm flipV="1">
            <a:off x="4038600" y="5105400"/>
            <a:ext cx="381000" cy="1066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61087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2037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9530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3340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8006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Line 60"/>
          <p:cNvSpPr>
            <a:spLocks noChangeShapeType="1"/>
          </p:cNvSpPr>
          <p:nvPr/>
        </p:nvSpPr>
        <p:spPr bwMode="auto">
          <a:xfrm flipH="1">
            <a:off x="2819400" y="5059681"/>
            <a:ext cx="1524000" cy="45719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60"/>
          <p:cNvSpPr>
            <a:spLocks noChangeShapeType="1"/>
          </p:cNvSpPr>
          <p:nvPr/>
        </p:nvSpPr>
        <p:spPr bwMode="auto">
          <a:xfrm flipH="1" flipV="1">
            <a:off x="4267200" y="4343400"/>
            <a:ext cx="152400" cy="609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60"/>
          <p:cNvSpPr>
            <a:spLocks noChangeShapeType="1"/>
          </p:cNvSpPr>
          <p:nvPr/>
        </p:nvSpPr>
        <p:spPr bwMode="auto">
          <a:xfrm flipV="1">
            <a:off x="4114800" y="5410200"/>
            <a:ext cx="6858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60"/>
          <p:cNvSpPr>
            <a:spLocks noChangeShapeType="1"/>
          </p:cNvSpPr>
          <p:nvPr/>
        </p:nvSpPr>
        <p:spPr bwMode="auto">
          <a:xfrm flipH="1">
            <a:off x="5029200" y="4953000"/>
            <a:ext cx="76200" cy="381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60"/>
          <p:cNvSpPr>
            <a:spLocks noChangeShapeType="1"/>
          </p:cNvSpPr>
          <p:nvPr/>
        </p:nvSpPr>
        <p:spPr bwMode="auto">
          <a:xfrm flipV="1">
            <a:off x="5257800" y="4800600"/>
            <a:ext cx="609600" cy="76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60"/>
          <p:cNvSpPr>
            <a:spLocks noChangeShapeType="1"/>
          </p:cNvSpPr>
          <p:nvPr/>
        </p:nvSpPr>
        <p:spPr bwMode="auto">
          <a:xfrm flipV="1">
            <a:off x="4648200" y="4876800"/>
            <a:ext cx="228600" cy="152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60"/>
          <p:cNvSpPr>
            <a:spLocks noChangeShapeType="1"/>
          </p:cNvSpPr>
          <p:nvPr/>
        </p:nvSpPr>
        <p:spPr bwMode="auto">
          <a:xfrm flipH="1">
            <a:off x="2819400" y="6172200"/>
            <a:ext cx="1066800" cy="457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60"/>
          <p:cNvSpPr>
            <a:spLocks noChangeShapeType="1"/>
          </p:cNvSpPr>
          <p:nvPr/>
        </p:nvSpPr>
        <p:spPr bwMode="auto">
          <a:xfrm flipH="1" flipV="1">
            <a:off x="4572000" y="5105400"/>
            <a:ext cx="304800" cy="228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685800" y="38862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7C80"/>
                </a:solidFill>
              </a:rPr>
              <a:t>A</a:t>
            </a:r>
            <a:endParaRPr lang="en-US" sz="2800" dirty="0">
              <a:solidFill>
                <a:srgbClr val="FF7C8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66800" y="34290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7C80"/>
                </a:solidFill>
              </a:rPr>
              <a:t>B</a:t>
            </a:r>
            <a:endParaRPr lang="en-US" sz="2800" dirty="0">
              <a:solidFill>
                <a:srgbClr val="FF7C8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048000" y="30480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657600" y="29718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553200" y="29718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7C80"/>
                </a:solidFill>
              </a:rPr>
              <a:t>E</a:t>
            </a:r>
            <a:endParaRPr lang="en-US" sz="2800" dirty="0">
              <a:solidFill>
                <a:srgbClr val="FF7C8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958486" y="389638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7C80"/>
                </a:solidFill>
              </a:rPr>
              <a:t>F</a:t>
            </a:r>
            <a:endParaRPr lang="en-US" sz="2800" dirty="0">
              <a:solidFill>
                <a:srgbClr val="FF7C8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924800" y="6334780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7C80"/>
                </a:solidFill>
              </a:rPr>
              <a:t>G</a:t>
            </a:r>
            <a:endParaRPr lang="en-US" sz="2800" dirty="0">
              <a:solidFill>
                <a:srgbClr val="FF7C8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286000" y="63347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7C80"/>
                </a:solidFill>
              </a:rPr>
              <a:t>H</a:t>
            </a:r>
            <a:endParaRPr lang="en-US" sz="2800" dirty="0">
              <a:solidFill>
                <a:srgbClr val="FF7C80"/>
              </a:solidFill>
            </a:endParaRPr>
          </a:p>
        </p:txBody>
      </p:sp>
      <p:sp>
        <p:nvSpPr>
          <p:cNvPr id="81" name="Line 60"/>
          <p:cNvSpPr>
            <a:spLocks noChangeShapeType="1"/>
          </p:cNvSpPr>
          <p:nvPr/>
        </p:nvSpPr>
        <p:spPr bwMode="auto">
          <a:xfrm flipH="1" flipV="1">
            <a:off x="3886200" y="3429000"/>
            <a:ext cx="2133600" cy="1295400"/>
          </a:xfrm>
          <a:prstGeom prst="line">
            <a:avLst/>
          </a:prstGeom>
          <a:noFill/>
          <a:ln w="3175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Line 60"/>
          <p:cNvSpPr>
            <a:spLocks noChangeShapeType="1"/>
          </p:cNvSpPr>
          <p:nvPr/>
        </p:nvSpPr>
        <p:spPr bwMode="auto">
          <a:xfrm flipV="1">
            <a:off x="2590800" y="3505200"/>
            <a:ext cx="685800" cy="1447800"/>
          </a:xfrm>
          <a:prstGeom prst="line">
            <a:avLst/>
          </a:prstGeom>
          <a:noFill/>
          <a:ln w="3175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 2: Cluster Heuristic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Group customers</a:t>
            </a:r>
          </a:p>
          <a:p>
            <a:pPr lvl="1"/>
            <a:r>
              <a:rPr lang="en-US" dirty="0" smtClean="0"/>
              <a:t>Run MCF</a:t>
            </a:r>
          </a:p>
          <a:p>
            <a:pPr lvl="1"/>
            <a:r>
              <a:rPr lang="en-US" dirty="0" smtClean="0"/>
              <a:t>Assign customers to routers</a:t>
            </a:r>
          </a:p>
          <a:p>
            <a:pPr lvl="1"/>
            <a:r>
              <a:rPr lang="en-US" dirty="0" smtClean="0"/>
              <a:t>Mimics fractional result of MCF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44" name="Picture 1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746500"/>
            <a:ext cx="63246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Line 60"/>
          <p:cNvSpPr>
            <a:spLocks noChangeShapeType="1"/>
          </p:cNvSpPr>
          <p:nvPr/>
        </p:nvSpPr>
        <p:spPr bwMode="auto">
          <a:xfrm flipH="1" flipV="1">
            <a:off x="2667000" y="5194300"/>
            <a:ext cx="12954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62"/>
          <p:cNvSpPr>
            <a:spLocks noChangeShapeType="1"/>
          </p:cNvSpPr>
          <p:nvPr/>
        </p:nvSpPr>
        <p:spPr bwMode="auto">
          <a:xfrm flipH="1" flipV="1">
            <a:off x="6019800" y="4813300"/>
            <a:ext cx="685800" cy="1143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7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0419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6609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59563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Line 64"/>
          <p:cNvSpPr>
            <a:spLocks noChangeShapeType="1"/>
          </p:cNvSpPr>
          <p:nvPr/>
        </p:nvSpPr>
        <p:spPr bwMode="auto">
          <a:xfrm flipH="1">
            <a:off x="4114800" y="6032500"/>
            <a:ext cx="2362200" cy="152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60"/>
          <p:cNvSpPr>
            <a:spLocks noChangeShapeType="1"/>
          </p:cNvSpPr>
          <p:nvPr/>
        </p:nvSpPr>
        <p:spPr bwMode="auto">
          <a:xfrm flipH="1" flipV="1">
            <a:off x="1143000" y="4191000"/>
            <a:ext cx="12954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60"/>
          <p:cNvSpPr>
            <a:spLocks noChangeShapeType="1"/>
          </p:cNvSpPr>
          <p:nvPr/>
        </p:nvSpPr>
        <p:spPr bwMode="auto">
          <a:xfrm flipH="1" flipV="1">
            <a:off x="1371600" y="3962400"/>
            <a:ext cx="1143000" cy="1066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60"/>
          <p:cNvSpPr>
            <a:spLocks noChangeShapeType="1"/>
          </p:cNvSpPr>
          <p:nvPr/>
        </p:nvSpPr>
        <p:spPr bwMode="auto">
          <a:xfrm flipV="1">
            <a:off x="6096000" y="3276600"/>
            <a:ext cx="457200" cy="1371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60"/>
          <p:cNvSpPr>
            <a:spLocks noChangeShapeType="1"/>
          </p:cNvSpPr>
          <p:nvPr/>
        </p:nvSpPr>
        <p:spPr bwMode="auto">
          <a:xfrm flipH="1" flipV="1">
            <a:off x="6858000" y="6019800"/>
            <a:ext cx="1219200" cy="609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 flipH="1" flipV="1">
            <a:off x="3810000" y="3429000"/>
            <a:ext cx="3810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60"/>
          <p:cNvSpPr>
            <a:spLocks noChangeShapeType="1"/>
          </p:cNvSpPr>
          <p:nvPr/>
        </p:nvSpPr>
        <p:spPr bwMode="auto">
          <a:xfrm flipH="1">
            <a:off x="6172200" y="4495800"/>
            <a:ext cx="2057400" cy="228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64"/>
          <p:cNvSpPr>
            <a:spLocks noChangeShapeType="1"/>
          </p:cNvSpPr>
          <p:nvPr/>
        </p:nvSpPr>
        <p:spPr bwMode="auto">
          <a:xfrm flipH="1">
            <a:off x="2743200" y="4279900"/>
            <a:ext cx="12954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60"/>
          <p:cNvSpPr>
            <a:spLocks noChangeShapeType="1"/>
          </p:cNvSpPr>
          <p:nvPr/>
        </p:nvSpPr>
        <p:spPr bwMode="auto">
          <a:xfrm flipV="1">
            <a:off x="4038600" y="5105400"/>
            <a:ext cx="381000" cy="1066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0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61087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2037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9530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3340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8006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Line 60"/>
          <p:cNvSpPr>
            <a:spLocks noChangeShapeType="1"/>
          </p:cNvSpPr>
          <p:nvPr/>
        </p:nvSpPr>
        <p:spPr bwMode="auto">
          <a:xfrm flipH="1">
            <a:off x="2819400" y="5059681"/>
            <a:ext cx="1524000" cy="45719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60"/>
          <p:cNvSpPr>
            <a:spLocks noChangeShapeType="1"/>
          </p:cNvSpPr>
          <p:nvPr/>
        </p:nvSpPr>
        <p:spPr bwMode="auto">
          <a:xfrm flipH="1" flipV="1">
            <a:off x="4267200" y="4343400"/>
            <a:ext cx="152400" cy="609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60"/>
          <p:cNvSpPr>
            <a:spLocks noChangeShapeType="1"/>
          </p:cNvSpPr>
          <p:nvPr/>
        </p:nvSpPr>
        <p:spPr bwMode="auto">
          <a:xfrm flipV="1">
            <a:off x="4114800" y="5410200"/>
            <a:ext cx="6858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60"/>
          <p:cNvSpPr>
            <a:spLocks noChangeShapeType="1"/>
          </p:cNvSpPr>
          <p:nvPr/>
        </p:nvSpPr>
        <p:spPr bwMode="auto">
          <a:xfrm flipH="1">
            <a:off x="5029200" y="4953000"/>
            <a:ext cx="76200" cy="381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60"/>
          <p:cNvSpPr>
            <a:spLocks noChangeShapeType="1"/>
          </p:cNvSpPr>
          <p:nvPr/>
        </p:nvSpPr>
        <p:spPr bwMode="auto">
          <a:xfrm flipV="1">
            <a:off x="5257800" y="4800600"/>
            <a:ext cx="609600" cy="76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60"/>
          <p:cNvSpPr>
            <a:spLocks noChangeShapeType="1"/>
          </p:cNvSpPr>
          <p:nvPr/>
        </p:nvSpPr>
        <p:spPr bwMode="auto">
          <a:xfrm flipV="1">
            <a:off x="4648200" y="4876800"/>
            <a:ext cx="228600" cy="152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60"/>
          <p:cNvSpPr>
            <a:spLocks noChangeShapeType="1"/>
          </p:cNvSpPr>
          <p:nvPr/>
        </p:nvSpPr>
        <p:spPr bwMode="auto">
          <a:xfrm flipH="1">
            <a:off x="2819400" y="6172200"/>
            <a:ext cx="1066800" cy="457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60"/>
          <p:cNvSpPr>
            <a:spLocks noChangeShapeType="1"/>
          </p:cNvSpPr>
          <p:nvPr/>
        </p:nvSpPr>
        <p:spPr bwMode="auto">
          <a:xfrm flipH="1" flipV="1">
            <a:off x="4572000" y="5105400"/>
            <a:ext cx="304800" cy="228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685800" y="38862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7C80"/>
                </a:solidFill>
              </a:rPr>
              <a:t>A</a:t>
            </a:r>
            <a:endParaRPr lang="en-US" sz="2800" dirty="0">
              <a:solidFill>
                <a:srgbClr val="FF7C8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66800" y="34290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7C80"/>
                </a:solidFill>
              </a:rPr>
              <a:t>B</a:t>
            </a:r>
            <a:endParaRPr lang="en-US" sz="2800" dirty="0">
              <a:solidFill>
                <a:srgbClr val="FF7C8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743200" y="2743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Cluster_(C,D)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553200" y="29718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7C80"/>
                </a:solidFill>
              </a:rPr>
              <a:t>E</a:t>
            </a:r>
            <a:endParaRPr lang="en-US" sz="2800" dirty="0">
              <a:solidFill>
                <a:srgbClr val="FF7C8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958486" y="389638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7C80"/>
                </a:solidFill>
              </a:rPr>
              <a:t>F</a:t>
            </a:r>
            <a:endParaRPr lang="en-US" sz="2800" dirty="0">
              <a:solidFill>
                <a:srgbClr val="FF7C8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924800" y="6334780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7C80"/>
                </a:solidFill>
              </a:rPr>
              <a:t>G</a:t>
            </a:r>
            <a:endParaRPr lang="en-US" sz="2800" dirty="0">
              <a:solidFill>
                <a:srgbClr val="FF7C8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286000" y="63347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7C80"/>
                </a:solidFill>
              </a:rPr>
              <a:t>H</a:t>
            </a:r>
            <a:endParaRPr lang="en-US" sz="2800" dirty="0">
              <a:solidFill>
                <a:srgbClr val="FF7C80"/>
              </a:solidFill>
            </a:endParaRPr>
          </a:p>
        </p:txBody>
      </p:sp>
      <p:sp>
        <p:nvSpPr>
          <p:cNvPr id="81" name="Line 60"/>
          <p:cNvSpPr>
            <a:spLocks noChangeShapeType="1"/>
          </p:cNvSpPr>
          <p:nvPr/>
        </p:nvSpPr>
        <p:spPr bwMode="auto">
          <a:xfrm flipH="1" flipV="1">
            <a:off x="3886200" y="3429000"/>
            <a:ext cx="2133600" cy="1295400"/>
          </a:xfrm>
          <a:prstGeom prst="line">
            <a:avLst/>
          </a:prstGeom>
          <a:noFill/>
          <a:ln w="3175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</a:p>
          <a:p>
            <a:pPr lvl="1"/>
            <a:r>
              <a:rPr lang="en-US" dirty="0" smtClean="0"/>
              <a:t>Internet2 topology</a:t>
            </a:r>
          </a:p>
          <a:p>
            <a:pPr lvl="1"/>
            <a:r>
              <a:rPr lang="en-US" dirty="0" smtClean="0"/>
              <a:t>Traffic data (via </a:t>
            </a:r>
            <a:r>
              <a:rPr lang="en-US" dirty="0" err="1" smtClean="0"/>
              <a:t>netflow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667000"/>
            <a:ext cx="5457825" cy="389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Node Heuristic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2561" y="1981200"/>
            <a:ext cx="9336561" cy="412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Misc.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Omitted</a:t>
            </a:r>
          </a:p>
          <a:p>
            <a:pPr lvl="1"/>
            <a:r>
              <a:rPr lang="en-US" dirty="0" smtClean="0"/>
              <a:t>Theoretical Framework</a:t>
            </a:r>
          </a:p>
          <a:p>
            <a:pPr lvl="1"/>
            <a:r>
              <a:rPr lang="en-US" dirty="0" smtClean="0"/>
              <a:t>Evaluation from Cluster Heuristic</a:t>
            </a:r>
          </a:p>
          <a:p>
            <a:pPr lvl="2"/>
            <a:r>
              <a:rPr lang="en-US" dirty="0" smtClean="0"/>
              <a:t>Takes some explanation</a:t>
            </a:r>
          </a:p>
          <a:p>
            <a:r>
              <a:rPr lang="en-US" dirty="0" smtClean="0"/>
              <a:t>Migration in Datacenters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Move Links?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49" name="Picture 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5637" y="2362200"/>
            <a:ext cx="2138363" cy="341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978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VROOM</a:t>
            </a:r>
          </a:p>
          <a:p>
            <a:r>
              <a:rPr lang="en-US" dirty="0" err="1" smtClean="0"/>
              <a:t>ShadowNet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flipH="1">
            <a:off x="1066799" y="2895600"/>
            <a:ext cx="7010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VROOM: Virtual Routers on the Move</a:t>
            </a:r>
            <a:endParaRPr lang="en-US" sz="3200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1113" y="4438650"/>
            <a:ext cx="105568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886200"/>
            <a:ext cx="10588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553200" y="63246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[SIGCOMM 2008]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arallelogram 37"/>
          <p:cNvSpPr/>
          <p:nvPr/>
        </p:nvSpPr>
        <p:spPr>
          <a:xfrm>
            <a:off x="1143000" y="1981200"/>
            <a:ext cx="6705600" cy="1752600"/>
          </a:xfrm>
          <a:prstGeom prst="parallelogram">
            <a:avLst>
              <a:gd name="adj" fmla="val 6254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Parallelogram 36"/>
          <p:cNvSpPr/>
          <p:nvPr/>
        </p:nvSpPr>
        <p:spPr>
          <a:xfrm>
            <a:off x="1143000" y="4343400"/>
            <a:ext cx="6705600" cy="1752600"/>
          </a:xfrm>
          <a:prstGeom prst="parallelogram">
            <a:avLst>
              <a:gd name="adj" fmla="val 6254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smtClean="0"/>
              <a:t>The Two Notions of “Router”</a:t>
            </a:r>
          </a:p>
        </p:txBody>
      </p:sp>
      <p:sp>
        <p:nvSpPr>
          <p:cNvPr id="5125" name="Rectangle 41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458200" cy="762000"/>
          </a:xfrm>
        </p:spPr>
        <p:txBody>
          <a:bodyPr/>
          <a:lstStyle/>
          <a:p>
            <a:pPr eaLnBrk="1" hangingPunct="1">
              <a:buNone/>
            </a:pPr>
            <a:r>
              <a:rPr lang="en-US" sz="2400" dirty="0" smtClean="0"/>
              <a:t>The IP-layer </a:t>
            </a:r>
            <a:r>
              <a:rPr lang="en-US" sz="2400" dirty="0" smtClean="0">
                <a:solidFill>
                  <a:srgbClr val="FF0000"/>
                </a:solidFill>
              </a:rPr>
              <a:t>logical</a:t>
            </a:r>
            <a:r>
              <a:rPr lang="en-US" sz="2400" dirty="0" smtClean="0"/>
              <a:t> functionality, and the </a:t>
            </a:r>
            <a:r>
              <a:rPr lang="en-US" sz="2400" dirty="0" smtClean="0">
                <a:solidFill>
                  <a:srgbClr val="FF0000"/>
                </a:solidFill>
              </a:rPr>
              <a:t>physical</a:t>
            </a:r>
            <a:r>
              <a:rPr lang="en-US" sz="2400" dirty="0" smtClean="0"/>
              <a:t> equipment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A8B95-3B94-4942-AAD0-4C7A67742553}" type="slidenum">
              <a:rPr lang="en-US"/>
              <a:pPr>
                <a:defRPr/>
              </a:pPr>
              <a:t>64</a:t>
            </a:fld>
            <a:endParaRPr lang="en-US"/>
          </a:p>
        </p:txBody>
      </p:sp>
      <p:pic>
        <p:nvPicPr>
          <p:cNvPr id="5127" name="Picture 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2578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52578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4196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4196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Can 38"/>
          <p:cNvSpPr/>
          <p:nvPr/>
        </p:nvSpPr>
        <p:spPr>
          <a:xfrm>
            <a:off x="2438400" y="32004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Can 39"/>
          <p:cNvSpPr/>
          <p:nvPr/>
        </p:nvSpPr>
        <p:spPr>
          <a:xfrm>
            <a:off x="3352800" y="21336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Can 40"/>
          <p:cNvSpPr/>
          <p:nvPr/>
        </p:nvSpPr>
        <p:spPr>
          <a:xfrm>
            <a:off x="4953000" y="32004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Can 41"/>
          <p:cNvSpPr/>
          <p:nvPr/>
        </p:nvSpPr>
        <p:spPr>
          <a:xfrm>
            <a:off x="6248400" y="21336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35" name="Line 20"/>
          <p:cNvSpPr>
            <a:spLocks noChangeShapeType="1"/>
          </p:cNvSpPr>
          <p:nvPr/>
        </p:nvSpPr>
        <p:spPr bwMode="auto">
          <a:xfrm flipH="1">
            <a:off x="5410200" y="2438400"/>
            <a:ext cx="9144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Line 20"/>
          <p:cNvSpPr>
            <a:spLocks noChangeShapeType="1"/>
          </p:cNvSpPr>
          <p:nvPr/>
        </p:nvSpPr>
        <p:spPr bwMode="auto">
          <a:xfrm flipH="1">
            <a:off x="3810000" y="2286000"/>
            <a:ext cx="2438400" cy="46038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Line 20"/>
          <p:cNvSpPr>
            <a:spLocks noChangeShapeType="1"/>
          </p:cNvSpPr>
          <p:nvPr/>
        </p:nvSpPr>
        <p:spPr bwMode="auto">
          <a:xfrm flipH="1">
            <a:off x="2819400" y="2438400"/>
            <a:ext cx="6858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60"/>
          <p:cNvSpPr>
            <a:spLocks noChangeArrowheads="1"/>
          </p:cNvSpPr>
          <p:nvPr/>
        </p:nvSpPr>
        <p:spPr bwMode="auto">
          <a:xfrm>
            <a:off x="7086600" y="3124200"/>
            <a:ext cx="12842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+mj-lt"/>
                <a:ea typeface="+mj-ea"/>
                <a:cs typeface="+mj-cs"/>
              </a:rPr>
              <a:t>Logical</a:t>
            </a:r>
          </a:p>
          <a:p>
            <a:pPr>
              <a:defRPr/>
            </a:pPr>
            <a:r>
              <a:rPr lang="en-US" b="0" dirty="0">
                <a:latin typeface="+mj-lt"/>
                <a:ea typeface="+mj-ea"/>
                <a:cs typeface="+mj-cs"/>
              </a:rPr>
              <a:t>(IP layer)</a:t>
            </a:r>
          </a:p>
        </p:txBody>
      </p:sp>
      <p:sp>
        <p:nvSpPr>
          <p:cNvPr id="51" name="Rectangle 60"/>
          <p:cNvSpPr>
            <a:spLocks noChangeArrowheads="1"/>
          </p:cNvSpPr>
          <p:nvPr/>
        </p:nvSpPr>
        <p:spPr bwMode="auto">
          <a:xfrm>
            <a:off x="7010400" y="5562600"/>
            <a:ext cx="1171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+mj-lt"/>
                <a:ea typeface="+mj-ea"/>
                <a:cs typeface="+mj-cs"/>
              </a:rPr>
              <a:t>Physical</a:t>
            </a:r>
          </a:p>
        </p:txBody>
      </p:sp>
      <p:cxnSp>
        <p:nvCxnSpPr>
          <p:cNvPr id="5140" name="Straight Connector 21"/>
          <p:cNvCxnSpPr>
            <a:cxnSpLocks noChangeShapeType="1"/>
            <a:stCxn id="39" idx="4"/>
            <a:endCxn id="41" idx="2"/>
          </p:cNvCxnSpPr>
          <p:nvPr/>
        </p:nvCxnSpPr>
        <p:spPr bwMode="auto">
          <a:xfrm>
            <a:off x="2971800" y="3389313"/>
            <a:ext cx="1981200" cy="1587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</p:cxnSp>
      <p:sp>
        <p:nvSpPr>
          <p:cNvPr id="21" name="Line 20"/>
          <p:cNvSpPr>
            <a:spLocks noChangeShapeType="1"/>
          </p:cNvSpPr>
          <p:nvPr/>
        </p:nvSpPr>
        <p:spPr bwMode="auto">
          <a:xfrm flipH="1" flipV="1">
            <a:off x="381000" y="2819400"/>
            <a:ext cx="2057400" cy="6096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H="1" flipV="1">
            <a:off x="6781800" y="2362200"/>
            <a:ext cx="1600200" cy="3048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 flipH="1">
            <a:off x="6781800" y="2133600"/>
            <a:ext cx="1752600" cy="1524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arallelogram 37"/>
          <p:cNvSpPr/>
          <p:nvPr/>
        </p:nvSpPr>
        <p:spPr>
          <a:xfrm>
            <a:off x="1143000" y="1981200"/>
            <a:ext cx="6705600" cy="1752600"/>
          </a:xfrm>
          <a:prstGeom prst="parallelogram">
            <a:avLst>
              <a:gd name="adj" fmla="val 6254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Parallelogram 36"/>
          <p:cNvSpPr/>
          <p:nvPr/>
        </p:nvSpPr>
        <p:spPr>
          <a:xfrm>
            <a:off x="1143000" y="4343400"/>
            <a:ext cx="6705600" cy="1752600"/>
          </a:xfrm>
          <a:prstGeom prst="parallelogram">
            <a:avLst>
              <a:gd name="adj" fmla="val 6254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868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smtClean="0"/>
              <a:t>The Tight Coupling of Physical &amp; Logical</a:t>
            </a:r>
          </a:p>
        </p:txBody>
      </p:sp>
      <p:sp>
        <p:nvSpPr>
          <p:cNvPr id="6149" name="Rectangle 41"/>
          <p:cNvSpPr>
            <a:spLocks noGrp="1" noChangeArrowheads="1"/>
          </p:cNvSpPr>
          <p:nvPr>
            <p:ph idx="1"/>
          </p:nvPr>
        </p:nvSpPr>
        <p:spPr>
          <a:xfrm>
            <a:off x="566738" y="1143000"/>
            <a:ext cx="8272462" cy="762000"/>
          </a:xfrm>
        </p:spPr>
        <p:txBody>
          <a:bodyPr/>
          <a:lstStyle/>
          <a:p>
            <a:pPr eaLnBrk="1" hangingPunct="1">
              <a:buNone/>
            </a:pPr>
            <a:r>
              <a:rPr lang="en-US" sz="2400" dirty="0" smtClean="0"/>
              <a:t>Root of many network-management challenges </a:t>
            </a:r>
            <a:br>
              <a:rPr lang="en-US" sz="2400" dirty="0" smtClean="0"/>
            </a:br>
            <a:r>
              <a:rPr lang="en-US" sz="2400" dirty="0" smtClean="0"/>
              <a:t>(and “point solutions”) 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D66BEE-F37C-4F81-B133-2BF713D9CFE3}" type="slidenum">
              <a:rPr lang="en-US"/>
              <a:pPr>
                <a:defRPr/>
              </a:pPr>
              <a:t>65</a:t>
            </a:fld>
            <a:endParaRPr lang="en-US"/>
          </a:p>
        </p:txBody>
      </p:sp>
      <p:pic>
        <p:nvPicPr>
          <p:cNvPr id="6151" name="Picture 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2578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52578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4196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4196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Can 38"/>
          <p:cNvSpPr/>
          <p:nvPr/>
        </p:nvSpPr>
        <p:spPr>
          <a:xfrm>
            <a:off x="2438400" y="32004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Can 39"/>
          <p:cNvSpPr/>
          <p:nvPr/>
        </p:nvSpPr>
        <p:spPr>
          <a:xfrm>
            <a:off x="3352800" y="21336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Can 40"/>
          <p:cNvSpPr/>
          <p:nvPr/>
        </p:nvSpPr>
        <p:spPr>
          <a:xfrm>
            <a:off x="4953000" y="32004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Can 41"/>
          <p:cNvSpPr/>
          <p:nvPr/>
        </p:nvSpPr>
        <p:spPr>
          <a:xfrm>
            <a:off x="6248400" y="21336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59" name="Line 20"/>
          <p:cNvSpPr>
            <a:spLocks noChangeShapeType="1"/>
          </p:cNvSpPr>
          <p:nvPr/>
        </p:nvSpPr>
        <p:spPr bwMode="auto">
          <a:xfrm flipH="1">
            <a:off x="5410200" y="2438400"/>
            <a:ext cx="9144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20"/>
          <p:cNvSpPr>
            <a:spLocks noChangeShapeType="1"/>
          </p:cNvSpPr>
          <p:nvPr/>
        </p:nvSpPr>
        <p:spPr bwMode="auto">
          <a:xfrm flipH="1">
            <a:off x="3810000" y="2286000"/>
            <a:ext cx="2438400" cy="46038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20"/>
          <p:cNvSpPr>
            <a:spLocks noChangeShapeType="1"/>
          </p:cNvSpPr>
          <p:nvPr/>
        </p:nvSpPr>
        <p:spPr bwMode="auto">
          <a:xfrm flipH="1">
            <a:off x="2819400" y="2438400"/>
            <a:ext cx="6858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60"/>
          <p:cNvSpPr>
            <a:spLocks noChangeArrowheads="1"/>
          </p:cNvSpPr>
          <p:nvPr/>
        </p:nvSpPr>
        <p:spPr bwMode="auto">
          <a:xfrm>
            <a:off x="7086600" y="3124200"/>
            <a:ext cx="12842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+mj-lt"/>
                <a:ea typeface="+mj-ea"/>
                <a:cs typeface="+mj-cs"/>
              </a:rPr>
              <a:t>Logical</a:t>
            </a:r>
          </a:p>
          <a:p>
            <a:pPr>
              <a:defRPr/>
            </a:pPr>
            <a:r>
              <a:rPr lang="en-US" b="0" dirty="0">
                <a:latin typeface="+mj-lt"/>
                <a:ea typeface="+mj-ea"/>
                <a:cs typeface="+mj-cs"/>
              </a:rPr>
              <a:t>(IP layer)</a:t>
            </a:r>
          </a:p>
        </p:txBody>
      </p:sp>
      <p:sp>
        <p:nvSpPr>
          <p:cNvPr id="51" name="Rectangle 60"/>
          <p:cNvSpPr>
            <a:spLocks noChangeArrowheads="1"/>
          </p:cNvSpPr>
          <p:nvPr/>
        </p:nvSpPr>
        <p:spPr bwMode="auto">
          <a:xfrm>
            <a:off x="7010400" y="5562600"/>
            <a:ext cx="1171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+mj-lt"/>
                <a:ea typeface="+mj-ea"/>
                <a:cs typeface="+mj-cs"/>
              </a:rPr>
              <a:t>Physical</a:t>
            </a:r>
          </a:p>
        </p:txBody>
      </p:sp>
      <p:sp>
        <p:nvSpPr>
          <p:cNvPr id="22" name="Up-Down Arrow 21"/>
          <p:cNvSpPr/>
          <p:nvPr/>
        </p:nvSpPr>
        <p:spPr>
          <a:xfrm>
            <a:off x="2590800" y="3581400"/>
            <a:ext cx="228600" cy="16764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Up-Down Arrow 22"/>
          <p:cNvSpPr/>
          <p:nvPr/>
        </p:nvSpPr>
        <p:spPr>
          <a:xfrm>
            <a:off x="6400800" y="2514600"/>
            <a:ext cx="228600" cy="19050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Up-Down Arrow 23"/>
          <p:cNvSpPr/>
          <p:nvPr/>
        </p:nvSpPr>
        <p:spPr>
          <a:xfrm>
            <a:off x="5105400" y="3581400"/>
            <a:ext cx="228600" cy="16764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4724400" y="5029200"/>
            <a:ext cx="1066800" cy="1143000"/>
          </a:xfrm>
          <a:prstGeom prst="mathMultiply">
            <a:avLst>
              <a:gd name="adj1" fmla="val 190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4724400" y="2819400"/>
            <a:ext cx="1066800" cy="1143000"/>
          </a:xfrm>
          <a:prstGeom prst="mathMultiply">
            <a:avLst>
              <a:gd name="adj1" fmla="val 190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169" name="Straight Connector 26"/>
          <p:cNvCxnSpPr>
            <a:cxnSpLocks noChangeShapeType="1"/>
          </p:cNvCxnSpPr>
          <p:nvPr/>
        </p:nvCxnSpPr>
        <p:spPr bwMode="auto">
          <a:xfrm>
            <a:off x="2971800" y="3389313"/>
            <a:ext cx="1981200" cy="1587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</p:cxnSp>
      <p:sp>
        <p:nvSpPr>
          <p:cNvPr id="21" name="Up-Down Arrow 20"/>
          <p:cNvSpPr/>
          <p:nvPr/>
        </p:nvSpPr>
        <p:spPr>
          <a:xfrm>
            <a:off x="3505200" y="2514600"/>
            <a:ext cx="228600" cy="19050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 flipH="1" flipV="1">
            <a:off x="381000" y="2819400"/>
            <a:ext cx="2057400" cy="6096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 flipH="1" flipV="1">
            <a:off x="6781800" y="2362200"/>
            <a:ext cx="1600200" cy="3048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 flipH="1">
            <a:off x="6781800" y="2133600"/>
            <a:ext cx="1752600" cy="1524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arallelogram 37"/>
          <p:cNvSpPr/>
          <p:nvPr/>
        </p:nvSpPr>
        <p:spPr>
          <a:xfrm>
            <a:off x="1143000" y="1981200"/>
            <a:ext cx="6705600" cy="1752600"/>
          </a:xfrm>
          <a:prstGeom prst="parallelogram">
            <a:avLst>
              <a:gd name="adj" fmla="val 6254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Parallelogram 36"/>
          <p:cNvSpPr/>
          <p:nvPr/>
        </p:nvSpPr>
        <p:spPr>
          <a:xfrm>
            <a:off x="1143000" y="4343400"/>
            <a:ext cx="6705600" cy="1752600"/>
          </a:xfrm>
          <a:prstGeom prst="parallelogram">
            <a:avLst>
              <a:gd name="adj" fmla="val 6254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868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smtClean="0"/>
              <a:t>VROOM: Breaking the Coupling</a:t>
            </a:r>
          </a:p>
        </p:txBody>
      </p:sp>
      <p:sp>
        <p:nvSpPr>
          <p:cNvPr id="7173" name="Rectangle 41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610600" cy="533400"/>
          </a:xfrm>
        </p:spPr>
        <p:txBody>
          <a:bodyPr/>
          <a:lstStyle/>
          <a:p>
            <a:pPr eaLnBrk="1" hangingPunct="1">
              <a:buNone/>
            </a:pPr>
            <a:r>
              <a:rPr lang="en-US" sz="2400" dirty="0" smtClean="0"/>
              <a:t>Re-mapping the logical node to another physical node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98B7A3-A1B2-4FFB-AD0A-5E0F086BFC2F}" type="slidenum">
              <a:rPr lang="en-US"/>
              <a:pPr>
                <a:defRPr/>
              </a:pPr>
              <a:t>66</a:t>
            </a:fld>
            <a:endParaRPr lang="en-US"/>
          </a:p>
        </p:txBody>
      </p:sp>
      <p:pic>
        <p:nvPicPr>
          <p:cNvPr id="7175" name="Picture 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2578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52578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4196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419600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Can 38"/>
          <p:cNvSpPr/>
          <p:nvPr/>
        </p:nvSpPr>
        <p:spPr>
          <a:xfrm>
            <a:off x="2438400" y="32004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Can 39"/>
          <p:cNvSpPr/>
          <p:nvPr/>
        </p:nvSpPr>
        <p:spPr>
          <a:xfrm>
            <a:off x="3352800" y="21336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Can 40"/>
          <p:cNvSpPr/>
          <p:nvPr/>
        </p:nvSpPr>
        <p:spPr>
          <a:xfrm>
            <a:off x="4953000" y="32004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Can 41"/>
          <p:cNvSpPr/>
          <p:nvPr/>
        </p:nvSpPr>
        <p:spPr>
          <a:xfrm>
            <a:off x="6248400" y="2133600"/>
            <a:ext cx="533400" cy="377825"/>
          </a:xfrm>
          <a:prstGeom prst="can">
            <a:avLst>
              <a:gd name="adj" fmla="val 5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83" name="Line 20"/>
          <p:cNvSpPr>
            <a:spLocks noChangeShapeType="1"/>
          </p:cNvSpPr>
          <p:nvPr/>
        </p:nvSpPr>
        <p:spPr bwMode="auto">
          <a:xfrm flipH="1">
            <a:off x="5410200" y="2438400"/>
            <a:ext cx="9144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Line 20"/>
          <p:cNvSpPr>
            <a:spLocks noChangeShapeType="1"/>
          </p:cNvSpPr>
          <p:nvPr/>
        </p:nvSpPr>
        <p:spPr bwMode="auto">
          <a:xfrm flipH="1">
            <a:off x="3810000" y="2286000"/>
            <a:ext cx="2438400" cy="46038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5" name="Line 20"/>
          <p:cNvSpPr>
            <a:spLocks noChangeShapeType="1"/>
          </p:cNvSpPr>
          <p:nvPr/>
        </p:nvSpPr>
        <p:spPr bwMode="auto">
          <a:xfrm flipH="1">
            <a:off x="2819400" y="2438400"/>
            <a:ext cx="685800" cy="7620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60"/>
          <p:cNvSpPr>
            <a:spLocks noChangeArrowheads="1"/>
          </p:cNvSpPr>
          <p:nvPr/>
        </p:nvSpPr>
        <p:spPr bwMode="auto">
          <a:xfrm>
            <a:off x="7086600" y="3124200"/>
            <a:ext cx="12842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+mj-lt"/>
                <a:ea typeface="+mj-ea"/>
                <a:cs typeface="+mj-cs"/>
              </a:rPr>
              <a:t>Logical</a:t>
            </a:r>
          </a:p>
          <a:p>
            <a:pPr>
              <a:defRPr/>
            </a:pPr>
            <a:r>
              <a:rPr lang="en-US" b="0" dirty="0">
                <a:latin typeface="+mj-lt"/>
                <a:ea typeface="+mj-ea"/>
                <a:cs typeface="+mj-cs"/>
              </a:rPr>
              <a:t>(IP layer)</a:t>
            </a:r>
          </a:p>
        </p:txBody>
      </p:sp>
      <p:sp>
        <p:nvSpPr>
          <p:cNvPr id="51" name="Rectangle 60"/>
          <p:cNvSpPr>
            <a:spLocks noChangeArrowheads="1"/>
          </p:cNvSpPr>
          <p:nvPr/>
        </p:nvSpPr>
        <p:spPr bwMode="auto">
          <a:xfrm>
            <a:off x="7010400" y="5562600"/>
            <a:ext cx="1171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+mj-lt"/>
                <a:ea typeface="+mj-ea"/>
                <a:cs typeface="+mj-cs"/>
              </a:rPr>
              <a:t>Physical</a:t>
            </a:r>
          </a:p>
        </p:txBody>
      </p:sp>
      <p:sp>
        <p:nvSpPr>
          <p:cNvPr id="22" name="Up-Down Arrow 21"/>
          <p:cNvSpPr/>
          <p:nvPr/>
        </p:nvSpPr>
        <p:spPr>
          <a:xfrm>
            <a:off x="2590800" y="3581400"/>
            <a:ext cx="228600" cy="16764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Up-Down Arrow 22"/>
          <p:cNvSpPr/>
          <p:nvPr/>
        </p:nvSpPr>
        <p:spPr>
          <a:xfrm>
            <a:off x="6400800" y="2514600"/>
            <a:ext cx="228600" cy="19050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Up-Down Arrow 23"/>
          <p:cNvSpPr/>
          <p:nvPr/>
        </p:nvSpPr>
        <p:spPr>
          <a:xfrm>
            <a:off x="5105400" y="3581400"/>
            <a:ext cx="228600" cy="16764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Up-Down Arrow 26"/>
          <p:cNvSpPr/>
          <p:nvPr/>
        </p:nvSpPr>
        <p:spPr>
          <a:xfrm rot="18784556">
            <a:off x="5742782" y="3358356"/>
            <a:ext cx="304800" cy="1309687"/>
          </a:xfrm>
          <a:prstGeom prst="upDownArrow">
            <a:avLst>
              <a:gd name="adj1" fmla="val 39098"/>
              <a:gd name="adj2" fmla="val 50000"/>
            </a:avLst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192" name="Straight Connector 28"/>
          <p:cNvCxnSpPr>
            <a:cxnSpLocks noChangeShapeType="1"/>
          </p:cNvCxnSpPr>
          <p:nvPr/>
        </p:nvCxnSpPr>
        <p:spPr bwMode="auto">
          <a:xfrm>
            <a:off x="2971800" y="3389313"/>
            <a:ext cx="1981200" cy="1587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</p:cxnSp>
      <p:sp>
        <p:nvSpPr>
          <p:cNvPr id="21" name="Up-Down Arrow 20"/>
          <p:cNvSpPr/>
          <p:nvPr/>
        </p:nvSpPr>
        <p:spPr>
          <a:xfrm>
            <a:off x="3505200" y="2514600"/>
            <a:ext cx="228600" cy="1905000"/>
          </a:xfrm>
          <a:prstGeom prst="upDownArrow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 flipH="1" flipV="1">
            <a:off x="381000" y="2819400"/>
            <a:ext cx="2057400" cy="6096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 flipH="1" flipV="1">
            <a:off x="6781800" y="2362200"/>
            <a:ext cx="1600200" cy="3048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20"/>
          <p:cNvSpPr>
            <a:spLocks noChangeShapeType="1"/>
          </p:cNvSpPr>
          <p:nvPr/>
        </p:nvSpPr>
        <p:spPr bwMode="auto">
          <a:xfrm flipH="1">
            <a:off x="6781800" y="2133600"/>
            <a:ext cx="1752600" cy="152400"/>
          </a:xfrm>
          <a:prstGeom prst="line">
            <a:avLst/>
          </a:prstGeom>
          <a:noFill/>
          <a:ln w="38100">
            <a:solidFill>
              <a:srgbClr val="008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38200" y="2133600"/>
            <a:ext cx="7620000" cy="2209800"/>
          </a:xfrm>
          <a:prstGeom prst="rect">
            <a:avLst/>
          </a:prstGeom>
          <a:solidFill>
            <a:srgbClr val="FF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i="1" dirty="0">
                <a:solidFill>
                  <a:srgbClr val="000000"/>
                </a:solidFill>
              </a:rPr>
              <a:t>VROOM</a:t>
            </a:r>
            <a:r>
              <a:rPr lang="en-US" sz="3000" dirty="0">
                <a:solidFill>
                  <a:srgbClr val="000000"/>
                </a:solidFill>
              </a:rPr>
              <a:t> enables this re-mapping of logical to physical through virtual router migration.</a:t>
            </a:r>
          </a:p>
        </p:txBody>
      </p:sp>
      <p:sp>
        <p:nvSpPr>
          <p:cNvPr id="32" name="Multiply 31"/>
          <p:cNvSpPr/>
          <p:nvPr/>
        </p:nvSpPr>
        <p:spPr>
          <a:xfrm>
            <a:off x="4724400" y="5029200"/>
            <a:ext cx="1066800" cy="1143000"/>
          </a:xfrm>
          <a:prstGeom prst="mathMultiply">
            <a:avLst>
              <a:gd name="adj1" fmla="val 190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30" grpId="0" animBg="1"/>
      <p:bldP spid="3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Technology: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Routers becoming virtual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2057400" y="2667000"/>
            <a:ext cx="4495800" cy="2209800"/>
          </a:xfrm>
          <a:prstGeom prst="rect">
            <a:avLst/>
          </a:prstGeom>
          <a:solidFill>
            <a:srgbClr val="CCFFCC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3657601" y="3733799"/>
            <a:ext cx="1316900" cy="1008063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Switching</a:t>
            </a:r>
          </a:p>
          <a:p>
            <a:pPr algn="ctr"/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Fabric</a:t>
            </a: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4191000" y="3581400"/>
            <a:ext cx="228600" cy="157273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3429000" y="3886200"/>
            <a:ext cx="222723" cy="105218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2438400" y="4495801"/>
            <a:ext cx="990599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3429000" y="4572000"/>
            <a:ext cx="222723" cy="762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auto">
          <a:xfrm flipH="1">
            <a:off x="5181600" y="3810000"/>
            <a:ext cx="990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 flipH="1">
            <a:off x="4975226" y="3886200"/>
            <a:ext cx="206374" cy="111089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34"/>
          <p:cNvSpPr>
            <a:spLocks noChangeArrowheads="1"/>
          </p:cNvSpPr>
          <p:nvPr/>
        </p:nvSpPr>
        <p:spPr bwMode="auto">
          <a:xfrm flipH="1">
            <a:off x="5181598" y="4495801"/>
            <a:ext cx="990601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35"/>
          <p:cNvSpPr>
            <a:spLocks noChangeArrowheads="1"/>
          </p:cNvSpPr>
          <p:nvPr/>
        </p:nvSpPr>
        <p:spPr bwMode="auto">
          <a:xfrm flipH="1">
            <a:off x="4952999" y="4572000"/>
            <a:ext cx="228600" cy="105218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40"/>
          <p:cNvSpPr>
            <a:spLocks/>
          </p:cNvSpPr>
          <p:nvPr/>
        </p:nvSpPr>
        <p:spPr bwMode="auto">
          <a:xfrm>
            <a:off x="2667000" y="3429000"/>
            <a:ext cx="500797" cy="33448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3" y="145"/>
              </a:cxn>
              <a:cxn ang="0">
                <a:pos x="508" y="460"/>
              </a:cxn>
            </a:cxnLst>
            <a:rect l="0" t="0" r="r" b="b"/>
            <a:pathLst>
              <a:path w="508" h="460">
                <a:moveTo>
                  <a:pt x="0" y="0"/>
                </a:moveTo>
                <a:cubicBezTo>
                  <a:pt x="139" y="34"/>
                  <a:pt x="278" y="68"/>
                  <a:pt x="363" y="145"/>
                </a:cubicBezTo>
                <a:cubicBezTo>
                  <a:pt x="448" y="222"/>
                  <a:pt x="478" y="341"/>
                  <a:pt x="508" y="46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41"/>
          <p:cNvSpPr txBox="1">
            <a:spLocks noChangeArrowheads="1"/>
          </p:cNvSpPr>
          <p:nvPr/>
        </p:nvSpPr>
        <p:spPr bwMode="auto">
          <a:xfrm>
            <a:off x="1828800" y="2819400"/>
            <a:ext cx="1195324" cy="70788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000" b="1" dirty="0">
                <a:solidFill>
                  <a:srgbClr val="0000FF"/>
                </a:solidFill>
                <a:latin typeface="Helvetica" pitchFamily="34" charset="0"/>
              </a:rPr>
              <a:t>data plane</a:t>
            </a:r>
          </a:p>
        </p:txBody>
      </p:sp>
      <p:sp>
        <p:nvSpPr>
          <p:cNvPr id="17" name="Freeform 42"/>
          <p:cNvSpPr>
            <a:spLocks/>
          </p:cNvSpPr>
          <p:nvPr/>
        </p:nvSpPr>
        <p:spPr bwMode="auto">
          <a:xfrm>
            <a:off x="5105400" y="3124200"/>
            <a:ext cx="407227" cy="146198"/>
          </a:xfrm>
          <a:custGeom>
            <a:avLst/>
            <a:gdLst/>
            <a:ahLst/>
            <a:cxnLst>
              <a:cxn ang="0">
                <a:pos x="411" y="0"/>
              </a:cxn>
              <a:cxn ang="0">
                <a:pos x="242" y="169"/>
              </a:cxn>
              <a:cxn ang="0">
                <a:pos x="0" y="193"/>
              </a:cxn>
            </a:cxnLst>
            <a:rect l="0" t="0" r="r" b="b"/>
            <a:pathLst>
              <a:path w="411" h="201">
                <a:moveTo>
                  <a:pt x="411" y="0"/>
                </a:moveTo>
                <a:cubicBezTo>
                  <a:pt x="360" y="68"/>
                  <a:pt x="310" y="137"/>
                  <a:pt x="242" y="169"/>
                </a:cubicBezTo>
                <a:cubicBezTo>
                  <a:pt x="174" y="201"/>
                  <a:pt x="87" y="197"/>
                  <a:pt x="0" y="193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43"/>
          <p:cNvSpPr txBox="1">
            <a:spLocks noChangeArrowheads="1"/>
          </p:cNvSpPr>
          <p:nvPr/>
        </p:nvSpPr>
        <p:spPr bwMode="auto">
          <a:xfrm>
            <a:off x="5334000" y="2743200"/>
            <a:ext cx="1476034" cy="70788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000" b="1" dirty="0">
                <a:solidFill>
                  <a:srgbClr val="0000FF"/>
                </a:solidFill>
                <a:latin typeface="Helvetica" pitchFamily="34" charset="0"/>
              </a:rPr>
              <a:t>control plane</a:t>
            </a:r>
          </a:p>
        </p:txBody>
      </p:sp>
      <p:sp>
        <p:nvSpPr>
          <p:cNvPr id="19" name="Rectangle 44"/>
          <p:cNvSpPr>
            <a:spLocks noChangeArrowheads="1"/>
          </p:cNvSpPr>
          <p:nvPr/>
        </p:nvSpPr>
        <p:spPr bwMode="auto">
          <a:xfrm>
            <a:off x="3657600" y="2971800"/>
            <a:ext cx="457200" cy="609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45"/>
          <p:cNvSpPr>
            <a:spLocks noChangeArrowheads="1"/>
          </p:cNvSpPr>
          <p:nvPr/>
        </p:nvSpPr>
        <p:spPr bwMode="auto">
          <a:xfrm>
            <a:off x="4114800" y="2971800"/>
            <a:ext cx="457200" cy="609600"/>
          </a:xfrm>
          <a:prstGeom prst="rect">
            <a:avLst/>
          </a:prstGeom>
          <a:solidFill>
            <a:srgbClr val="23BF1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46"/>
          <p:cNvSpPr>
            <a:spLocks noChangeArrowheads="1"/>
          </p:cNvSpPr>
          <p:nvPr/>
        </p:nvSpPr>
        <p:spPr bwMode="auto">
          <a:xfrm>
            <a:off x="4572000" y="2971800"/>
            <a:ext cx="442810" cy="609600"/>
          </a:xfrm>
          <a:prstGeom prst="rect">
            <a:avLst/>
          </a:prstGeom>
          <a:solidFill>
            <a:srgbClr val="49D92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47"/>
          <p:cNvGrpSpPr>
            <a:grpSpLocks/>
          </p:cNvGrpSpPr>
          <p:nvPr/>
        </p:nvGrpSpPr>
        <p:grpSpPr bwMode="auto">
          <a:xfrm>
            <a:off x="2438400" y="3810000"/>
            <a:ext cx="990600" cy="265814"/>
            <a:chOff x="288" y="2592"/>
            <a:chExt cx="723" cy="240"/>
          </a:xfrm>
        </p:grpSpPr>
        <p:sp>
          <p:nvSpPr>
            <p:cNvPr id="23" name="Rectangle 48"/>
            <p:cNvSpPr>
              <a:spLocks noChangeArrowheads="1"/>
            </p:cNvSpPr>
            <p:nvPr/>
          </p:nvSpPr>
          <p:spPr bwMode="auto">
            <a:xfrm>
              <a:off x="288" y="2592"/>
              <a:ext cx="723" cy="96"/>
            </a:xfrm>
            <a:prstGeom prst="rect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49"/>
            <p:cNvSpPr>
              <a:spLocks noChangeArrowheads="1"/>
            </p:cNvSpPr>
            <p:nvPr/>
          </p:nvSpPr>
          <p:spPr bwMode="auto">
            <a:xfrm>
              <a:off x="288" y="2688"/>
              <a:ext cx="723" cy="9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50"/>
            <p:cNvSpPr>
              <a:spLocks noChangeArrowheads="1"/>
            </p:cNvSpPr>
            <p:nvPr/>
          </p:nvSpPr>
          <p:spPr bwMode="auto">
            <a:xfrm>
              <a:off x="288" y="2784"/>
              <a:ext cx="723" cy="48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26" name="Straight Arrow Connector 25"/>
          <p:cNvCxnSpPr/>
          <p:nvPr/>
        </p:nvCxnSpPr>
        <p:spPr bwMode="auto">
          <a:xfrm>
            <a:off x="1752600" y="3962400"/>
            <a:ext cx="685800" cy="708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1752600" y="4572000"/>
            <a:ext cx="685800" cy="708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6172200" y="4572000"/>
            <a:ext cx="685800" cy="708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6172200" y="3886200"/>
            <a:ext cx="685800" cy="708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600" b="1" smtClean="0"/>
              <a:t>Case 1: Planned Maintenance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1295400"/>
            <a:ext cx="8272462" cy="6096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0000"/>
                </a:solidFill>
              </a:rPr>
              <a:t>NO</a:t>
            </a:r>
            <a:r>
              <a:rPr lang="en-US" sz="2800" smtClean="0"/>
              <a:t> reconfiguration of VRs, </a:t>
            </a:r>
            <a:r>
              <a:rPr lang="en-US" sz="2800" smtClean="0">
                <a:solidFill>
                  <a:srgbClr val="FF0000"/>
                </a:solidFill>
              </a:rPr>
              <a:t>NO</a:t>
            </a:r>
            <a:r>
              <a:rPr lang="en-US" sz="2800" smtClean="0"/>
              <a:t> reconvergence</a:t>
            </a:r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91AB1B-DB57-4D43-8272-49EA7516D171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8197" name="Line 14"/>
          <p:cNvSpPr>
            <a:spLocks noChangeShapeType="1"/>
          </p:cNvSpPr>
          <p:nvPr/>
        </p:nvSpPr>
        <p:spPr bwMode="auto">
          <a:xfrm>
            <a:off x="2073275" y="3597275"/>
            <a:ext cx="3651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Rectangle 29"/>
          <p:cNvSpPr>
            <a:spLocks noChangeArrowheads="1"/>
          </p:cNvSpPr>
          <p:nvPr/>
        </p:nvSpPr>
        <p:spPr bwMode="auto">
          <a:xfrm>
            <a:off x="4276725" y="3429000"/>
            <a:ext cx="369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48" charset="0"/>
              </a:rPr>
              <a:t>A</a:t>
            </a:r>
          </a:p>
        </p:txBody>
      </p:sp>
      <p:pic>
        <p:nvPicPr>
          <p:cNvPr id="8199" name="Picture 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435475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13" name="Line 13"/>
          <p:cNvSpPr>
            <a:spLocks noChangeShapeType="1"/>
          </p:cNvSpPr>
          <p:nvPr/>
        </p:nvSpPr>
        <p:spPr bwMode="auto">
          <a:xfrm flipV="1">
            <a:off x="2895600" y="2606675"/>
            <a:ext cx="129540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50" name="Line 50"/>
          <p:cNvSpPr>
            <a:spLocks noChangeShapeType="1"/>
          </p:cNvSpPr>
          <p:nvPr/>
        </p:nvSpPr>
        <p:spPr bwMode="auto">
          <a:xfrm>
            <a:off x="4648200" y="2606675"/>
            <a:ext cx="129540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Line 51"/>
          <p:cNvSpPr>
            <a:spLocks noChangeShapeType="1"/>
          </p:cNvSpPr>
          <p:nvPr/>
        </p:nvSpPr>
        <p:spPr bwMode="auto">
          <a:xfrm>
            <a:off x="6400800" y="3597275"/>
            <a:ext cx="381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Rectangle 52"/>
          <p:cNvSpPr>
            <a:spLocks noChangeArrowheads="1"/>
          </p:cNvSpPr>
          <p:nvPr/>
        </p:nvSpPr>
        <p:spPr bwMode="auto">
          <a:xfrm>
            <a:off x="4302125" y="5105400"/>
            <a:ext cx="344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48" charset="0"/>
              </a:rPr>
              <a:t>B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438400" y="3444875"/>
            <a:ext cx="514350" cy="914400"/>
            <a:chOff x="609600" y="2209800"/>
            <a:chExt cx="514350" cy="914400"/>
          </a:xfrm>
        </p:grpSpPr>
        <p:pic>
          <p:nvPicPr>
            <p:cNvPr id="8214" name="Picture 4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2438400"/>
              <a:ext cx="51435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5" name="Picture 37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2209800"/>
              <a:ext cx="457200" cy="275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205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682875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5943600" y="3444875"/>
            <a:ext cx="514350" cy="914400"/>
            <a:chOff x="609600" y="2209800"/>
            <a:chExt cx="514350" cy="914400"/>
          </a:xfrm>
        </p:grpSpPr>
        <p:pic>
          <p:nvPicPr>
            <p:cNvPr id="8212" name="Picture 4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2438400"/>
              <a:ext cx="51435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3" name="Picture 37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2209800"/>
              <a:ext cx="457200" cy="275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Line 13"/>
          <p:cNvSpPr>
            <a:spLocks noChangeShapeType="1"/>
          </p:cNvSpPr>
          <p:nvPr/>
        </p:nvSpPr>
        <p:spPr bwMode="auto">
          <a:xfrm>
            <a:off x="2895600" y="3673475"/>
            <a:ext cx="12954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50"/>
          <p:cNvSpPr>
            <a:spLocks noChangeShapeType="1"/>
          </p:cNvSpPr>
          <p:nvPr/>
        </p:nvSpPr>
        <p:spPr bwMode="auto">
          <a:xfrm flipV="1">
            <a:off x="4572000" y="3673475"/>
            <a:ext cx="13716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386138" y="2286000"/>
            <a:ext cx="1262062" cy="444500"/>
            <a:chOff x="3386138" y="3336925"/>
            <a:chExt cx="1262062" cy="443819"/>
          </a:xfrm>
        </p:grpSpPr>
        <p:sp>
          <p:nvSpPr>
            <p:cNvPr id="8210" name="Rectangle 36"/>
            <p:cNvSpPr>
              <a:spLocks noChangeArrowheads="1"/>
            </p:cNvSpPr>
            <p:nvPr/>
          </p:nvSpPr>
          <p:spPr bwMode="auto">
            <a:xfrm>
              <a:off x="3386138" y="3336925"/>
              <a:ext cx="7286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48" charset="0"/>
                </a:rPr>
                <a:t>VR-1</a:t>
              </a:r>
            </a:p>
          </p:txBody>
        </p:sp>
        <p:pic>
          <p:nvPicPr>
            <p:cNvPr id="8211" name="Picture 37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505200"/>
              <a:ext cx="457200" cy="275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69565E-7 L 3.33333E-6 0.25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3" grpId="0" animBg="1"/>
      <p:bldP spid="76850" grpId="0" animBg="1"/>
      <p:bldP spid="32" grpId="0" animBg="1"/>
      <p:bldP spid="3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600" b="1" smtClean="0"/>
              <a:t>Case 1: Planned Maintenance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1295400"/>
            <a:ext cx="8272462" cy="6096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0000"/>
                </a:solidFill>
              </a:rPr>
              <a:t>NO</a:t>
            </a:r>
            <a:r>
              <a:rPr lang="en-US" sz="2800" smtClean="0"/>
              <a:t> reconfiguration of VRs, </a:t>
            </a:r>
            <a:r>
              <a:rPr lang="en-US" sz="2800" smtClean="0">
                <a:solidFill>
                  <a:srgbClr val="FF0000"/>
                </a:solidFill>
              </a:rPr>
              <a:t>NO</a:t>
            </a:r>
            <a:r>
              <a:rPr lang="en-US" sz="2800" smtClean="0"/>
              <a:t> reconvergence</a:t>
            </a:r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5E7F7CB-C1DF-4A2A-A31B-84CF7F80545B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9221" name="Line 14"/>
          <p:cNvSpPr>
            <a:spLocks noChangeShapeType="1"/>
          </p:cNvSpPr>
          <p:nvPr/>
        </p:nvSpPr>
        <p:spPr bwMode="auto">
          <a:xfrm>
            <a:off x="2073275" y="3597275"/>
            <a:ext cx="3651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29"/>
          <p:cNvSpPr>
            <a:spLocks noChangeArrowheads="1"/>
          </p:cNvSpPr>
          <p:nvPr/>
        </p:nvSpPr>
        <p:spPr bwMode="auto">
          <a:xfrm>
            <a:off x="4276725" y="3429000"/>
            <a:ext cx="369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48" charset="0"/>
              </a:rPr>
              <a:t>A</a:t>
            </a:r>
          </a:p>
        </p:txBody>
      </p:sp>
      <p:pic>
        <p:nvPicPr>
          <p:cNvPr id="9223" name="Picture 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435475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Line 51"/>
          <p:cNvSpPr>
            <a:spLocks noChangeShapeType="1"/>
          </p:cNvSpPr>
          <p:nvPr/>
        </p:nvSpPr>
        <p:spPr bwMode="auto">
          <a:xfrm>
            <a:off x="6400800" y="3597275"/>
            <a:ext cx="381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Rectangle 52"/>
          <p:cNvSpPr>
            <a:spLocks noChangeArrowheads="1"/>
          </p:cNvSpPr>
          <p:nvPr/>
        </p:nvSpPr>
        <p:spPr bwMode="auto">
          <a:xfrm>
            <a:off x="4302125" y="5105400"/>
            <a:ext cx="344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48" charset="0"/>
              </a:rPr>
              <a:t>B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438400" y="3444875"/>
            <a:ext cx="514350" cy="914400"/>
            <a:chOff x="609600" y="2209800"/>
            <a:chExt cx="514350" cy="914400"/>
          </a:xfrm>
        </p:grpSpPr>
        <p:pic>
          <p:nvPicPr>
            <p:cNvPr id="9237" name="Picture 4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2438400"/>
              <a:ext cx="51435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8" name="Picture 37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2209800"/>
              <a:ext cx="457200" cy="275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7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682875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5943600" y="3444875"/>
            <a:ext cx="514350" cy="914400"/>
            <a:chOff x="609600" y="2209800"/>
            <a:chExt cx="514350" cy="914400"/>
          </a:xfrm>
        </p:grpSpPr>
        <p:pic>
          <p:nvPicPr>
            <p:cNvPr id="9235" name="Picture 4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2438400"/>
              <a:ext cx="51435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6" name="Picture 37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2209800"/>
              <a:ext cx="457200" cy="275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2895600" y="3673475"/>
            <a:ext cx="12954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Line 50"/>
          <p:cNvSpPr>
            <a:spLocks noChangeShapeType="1"/>
          </p:cNvSpPr>
          <p:nvPr/>
        </p:nvSpPr>
        <p:spPr bwMode="auto">
          <a:xfrm flipV="1">
            <a:off x="4572000" y="3673475"/>
            <a:ext cx="13716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386138" y="4038600"/>
            <a:ext cx="1262062" cy="444500"/>
            <a:chOff x="3386138" y="3336925"/>
            <a:chExt cx="1262062" cy="443819"/>
          </a:xfrm>
        </p:grpSpPr>
        <p:sp>
          <p:nvSpPr>
            <p:cNvPr id="9233" name="Rectangle 36"/>
            <p:cNvSpPr>
              <a:spLocks noChangeArrowheads="1"/>
            </p:cNvSpPr>
            <p:nvPr/>
          </p:nvSpPr>
          <p:spPr bwMode="auto">
            <a:xfrm>
              <a:off x="3386138" y="3336925"/>
              <a:ext cx="7286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48" charset="0"/>
                </a:rPr>
                <a:t>VR-1</a:t>
              </a:r>
            </a:p>
          </p:txBody>
        </p:sp>
        <p:pic>
          <p:nvPicPr>
            <p:cNvPr id="9234" name="Picture 37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505200"/>
              <a:ext cx="457200" cy="275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Multiply 22"/>
          <p:cNvSpPr/>
          <p:nvPr/>
        </p:nvSpPr>
        <p:spPr>
          <a:xfrm>
            <a:off x="3886200" y="2438400"/>
            <a:ext cx="1066800" cy="1143000"/>
          </a:xfrm>
          <a:prstGeom prst="mathMultiply">
            <a:avLst>
              <a:gd name="adj1" fmla="val 190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514600"/>
            <a:ext cx="3854513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Maintenance</a:t>
            </a:r>
            <a:endParaRPr lang="en-US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/>
          <a:lstStyle/>
          <a:p>
            <a:r>
              <a:rPr lang="en-US" dirty="0" smtClean="0"/>
              <a:t>Shut down router to…</a:t>
            </a:r>
          </a:p>
          <a:p>
            <a:pPr lvl="1"/>
            <a:r>
              <a:rPr lang="en-US" dirty="0" smtClean="0"/>
              <a:t>Replace power supply</a:t>
            </a:r>
          </a:p>
          <a:p>
            <a:pPr lvl="1"/>
            <a:r>
              <a:rPr lang="en-US" dirty="0" smtClean="0"/>
              <a:t>Upgrade to new model</a:t>
            </a:r>
          </a:p>
          <a:p>
            <a:pPr lvl="1"/>
            <a:r>
              <a:rPr lang="en-US" dirty="0" smtClean="0"/>
              <a:t>Contract network</a:t>
            </a:r>
          </a:p>
          <a:p>
            <a:r>
              <a:rPr lang="en-US" dirty="0" smtClean="0"/>
              <a:t>Add router to…</a:t>
            </a:r>
          </a:p>
          <a:p>
            <a:pPr lvl="1"/>
            <a:r>
              <a:rPr lang="en-US" dirty="0" smtClean="0"/>
              <a:t>Expand network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advTm="1482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600" b="1" smtClean="0"/>
              <a:t>Case 1: Planned Maintenance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1295400"/>
            <a:ext cx="8272462" cy="6096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0000"/>
                </a:solidFill>
              </a:rPr>
              <a:t>NO</a:t>
            </a:r>
            <a:r>
              <a:rPr lang="en-US" sz="2800" smtClean="0"/>
              <a:t> reconfiguration of VRs, </a:t>
            </a:r>
            <a:r>
              <a:rPr lang="en-US" sz="2800" smtClean="0">
                <a:solidFill>
                  <a:srgbClr val="FF0000"/>
                </a:solidFill>
              </a:rPr>
              <a:t>NO</a:t>
            </a:r>
            <a:r>
              <a:rPr lang="en-US" sz="2800" smtClean="0"/>
              <a:t> reconvergence</a:t>
            </a: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27551FE-6206-4900-8EE6-20FBDD047D2F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10245" name="Line 14"/>
          <p:cNvSpPr>
            <a:spLocks noChangeShapeType="1"/>
          </p:cNvSpPr>
          <p:nvPr/>
        </p:nvSpPr>
        <p:spPr bwMode="auto">
          <a:xfrm>
            <a:off x="2073275" y="3597275"/>
            <a:ext cx="3651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29"/>
          <p:cNvSpPr>
            <a:spLocks noChangeArrowheads="1"/>
          </p:cNvSpPr>
          <p:nvPr/>
        </p:nvSpPr>
        <p:spPr bwMode="auto">
          <a:xfrm>
            <a:off x="4276725" y="3429000"/>
            <a:ext cx="369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48" charset="0"/>
              </a:rPr>
              <a:t>A</a:t>
            </a:r>
          </a:p>
        </p:txBody>
      </p:sp>
      <p:pic>
        <p:nvPicPr>
          <p:cNvPr id="10247" name="Picture 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435475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Line 51"/>
          <p:cNvSpPr>
            <a:spLocks noChangeShapeType="1"/>
          </p:cNvSpPr>
          <p:nvPr/>
        </p:nvSpPr>
        <p:spPr bwMode="auto">
          <a:xfrm>
            <a:off x="6400800" y="3597275"/>
            <a:ext cx="381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Rectangle 52"/>
          <p:cNvSpPr>
            <a:spLocks noChangeArrowheads="1"/>
          </p:cNvSpPr>
          <p:nvPr/>
        </p:nvSpPr>
        <p:spPr bwMode="auto">
          <a:xfrm>
            <a:off x="4302125" y="5105400"/>
            <a:ext cx="344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48" charset="0"/>
              </a:rPr>
              <a:t>B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438400" y="3444875"/>
            <a:ext cx="514350" cy="914400"/>
            <a:chOff x="609600" y="2209800"/>
            <a:chExt cx="514350" cy="914400"/>
          </a:xfrm>
        </p:grpSpPr>
        <p:pic>
          <p:nvPicPr>
            <p:cNvPr id="10262" name="Picture 4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2438400"/>
              <a:ext cx="51435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3" name="Picture 37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2209800"/>
              <a:ext cx="457200" cy="275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51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682875"/>
            <a:ext cx="514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943600" y="3444875"/>
            <a:ext cx="514350" cy="914400"/>
            <a:chOff x="609600" y="2209800"/>
            <a:chExt cx="514350" cy="914400"/>
          </a:xfrm>
        </p:grpSpPr>
        <p:pic>
          <p:nvPicPr>
            <p:cNvPr id="10260" name="Picture 4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2438400"/>
              <a:ext cx="51435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1" name="Picture 37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2209800"/>
              <a:ext cx="457200" cy="275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Line 13"/>
          <p:cNvSpPr>
            <a:spLocks noChangeShapeType="1"/>
          </p:cNvSpPr>
          <p:nvPr/>
        </p:nvSpPr>
        <p:spPr bwMode="auto">
          <a:xfrm>
            <a:off x="2895600" y="3673475"/>
            <a:ext cx="12954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50"/>
          <p:cNvSpPr>
            <a:spLocks noChangeShapeType="1"/>
          </p:cNvSpPr>
          <p:nvPr/>
        </p:nvSpPr>
        <p:spPr bwMode="auto">
          <a:xfrm flipV="1">
            <a:off x="4572000" y="3673475"/>
            <a:ext cx="13716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3386138" y="4038600"/>
            <a:ext cx="1262062" cy="444500"/>
            <a:chOff x="3386138" y="3336925"/>
            <a:chExt cx="1262062" cy="443819"/>
          </a:xfrm>
        </p:grpSpPr>
        <p:sp>
          <p:nvSpPr>
            <p:cNvPr id="10258" name="Rectangle 36"/>
            <p:cNvSpPr>
              <a:spLocks noChangeArrowheads="1"/>
            </p:cNvSpPr>
            <p:nvPr/>
          </p:nvSpPr>
          <p:spPr bwMode="auto">
            <a:xfrm>
              <a:off x="3386138" y="3336925"/>
              <a:ext cx="7286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48" charset="0"/>
                </a:rPr>
                <a:t>VR-1</a:t>
              </a:r>
            </a:p>
          </p:txBody>
        </p:sp>
        <p:pic>
          <p:nvPicPr>
            <p:cNvPr id="10259" name="Picture 37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3505200"/>
              <a:ext cx="457200" cy="275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Line 13"/>
          <p:cNvSpPr>
            <a:spLocks noChangeShapeType="1"/>
          </p:cNvSpPr>
          <p:nvPr/>
        </p:nvSpPr>
        <p:spPr bwMode="auto">
          <a:xfrm flipV="1">
            <a:off x="2895600" y="2590800"/>
            <a:ext cx="129540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50"/>
          <p:cNvSpPr>
            <a:spLocks noChangeShapeType="1"/>
          </p:cNvSpPr>
          <p:nvPr/>
        </p:nvSpPr>
        <p:spPr bwMode="auto">
          <a:xfrm>
            <a:off x="4648200" y="2590800"/>
            <a:ext cx="129540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55412E-6 L 0.00243 -0.25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23" grpId="0" animBg="1"/>
      <p:bldP spid="2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228600"/>
            <a:ext cx="8340725" cy="6096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Case 2: Power Savings</a:t>
            </a:r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33BF07-786E-4C35-B360-16E235CC13AF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119" name="Rectangle 3"/>
          <p:cNvSpPr txBox="1">
            <a:spLocks noChangeArrowheads="1"/>
          </p:cNvSpPr>
          <p:nvPr/>
        </p:nvSpPr>
        <p:spPr bwMode="auto">
          <a:xfrm>
            <a:off x="685800" y="1143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ea typeface="+mn-ea"/>
              </a:rPr>
              <a:t>$ Hundreds of millions/year </a:t>
            </a:r>
            <a:r>
              <a:rPr lang="en-US" sz="2800" dirty="0">
                <a:latin typeface="+mn-lt"/>
                <a:ea typeface="+mn-ea"/>
              </a:rPr>
              <a:t>of electricity bills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228600"/>
            <a:ext cx="8340725" cy="6096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Case 2: Power Savings</a:t>
            </a:r>
          </a:p>
        </p:txBody>
      </p:sp>
      <p:pic>
        <p:nvPicPr>
          <p:cNvPr id="23556" name="Picture 1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044700"/>
            <a:ext cx="66421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2"/>
          <p:cNvGrpSpPr>
            <a:grpSpLocks/>
          </p:cNvGrpSpPr>
          <p:nvPr/>
        </p:nvGrpSpPr>
        <p:grpSpPr bwMode="auto">
          <a:xfrm>
            <a:off x="1600200" y="2286000"/>
            <a:ext cx="533400" cy="685800"/>
            <a:chOff x="1056" y="1344"/>
            <a:chExt cx="336" cy="432"/>
          </a:xfrm>
        </p:grpSpPr>
        <p:sp>
          <p:nvSpPr>
            <p:cNvPr id="14450" name="Rectangle 6"/>
            <p:cNvSpPr>
              <a:spLocks noChangeArrowheads="1"/>
            </p:cNvSpPr>
            <p:nvPr/>
          </p:nvSpPr>
          <p:spPr bwMode="auto">
            <a:xfrm>
              <a:off x="1056" y="1344"/>
              <a:ext cx="33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pic>
          <p:nvPicPr>
            <p:cNvPr id="14451" name="Picture 10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52" name="Picture 10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43" y="1578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53" name="Picture 10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54" name="Picture 10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578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13"/>
          <p:cNvGrpSpPr>
            <a:grpSpLocks/>
          </p:cNvGrpSpPr>
          <p:nvPr/>
        </p:nvGrpSpPr>
        <p:grpSpPr bwMode="auto">
          <a:xfrm>
            <a:off x="2590800" y="3429000"/>
            <a:ext cx="533400" cy="685800"/>
            <a:chOff x="1056" y="1344"/>
            <a:chExt cx="336" cy="432"/>
          </a:xfrm>
        </p:grpSpPr>
        <p:sp>
          <p:nvSpPr>
            <p:cNvPr id="14445" name="Rectangle 114"/>
            <p:cNvSpPr>
              <a:spLocks noChangeArrowheads="1"/>
            </p:cNvSpPr>
            <p:nvPr/>
          </p:nvSpPr>
          <p:spPr bwMode="auto">
            <a:xfrm>
              <a:off x="1056" y="1344"/>
              <a:ext cx="33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pic>
          <p:nvPicPr>
            <p:cNvPr id="14446" name="Picture 1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47" name="Picture 1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578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48" name="Picture 1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49" name="Picture 1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578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19"/>
          <p:cNvGrpSpPr>
            <a:grpSpLocks/>
          </p:cNvGrpSpPr>
          <p:nvPr/>
        </p:nvGrpSpPr>
        <p:grpSpPr bwMode="auto">
          <a:xfrm>
            <a:off x="1676400" y="4572000"/>
            <a:ext cx="533400" cy="685800"/>
            <a:chOff x="1056" y="1344"/>
            <a:chExt cx="336" cy="432"/>
          </a:xfrm>
        </p:grpSpPr>
        <p:sp>
          <p:nvSpPr>
            <p:cNvPr id="14440" name="Rectangle 120"/>
            <p:cNvSpPr>
              <a:spLocks noChangeArrowheads="1"/>
            </p:cNvSpPr>
            <p:nvPr/>
          </p:nvSpPr>
          <p:spPr bwMode="auto">
            <a:xfrm>
              <a:off x="1056" y="1344"/>
              <a:ext cx="33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pic>
          <p:nvPicPr>
            <p:cNvPr id="14441" name="Picture 1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42" name="Picture 12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43" y="1578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43" name="Picture 1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44" name="Picture 12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578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25"/>
          <p:cNvGrpSpPr>
            <a:grpSpLocks/>
          </p:cNvGrpSpPr>
          <p:nvPr/>
        </p:nvGrpSpPr>
        <p:grpSpPr bwMode="auto">
          <a:xfrm>
            <a:off x="1295400" y="3200400"/>
            <a:ext cx="533400" cy="685800"/>
            <a:chOff x="1056" y="1344"/>
            <a:chExt cx="336" cy="432"/>
          </a:xfrm>
        </p:grpSpPr>
        <p:sp>
          <p:nvSpPr>
            <p:cNvPr id="14435" name="Rectangle 126"/>
            <p:cNvSpPr>
              <a:spLocks noChangeArrowheads="1"/>
            </p:cNvSpPr>
            <p:nvPr/>
          </p:nvSpPr>
          <p:spPr bwMode="auto">
            <a:xfrm>
              <a:off x="1056" y="1344"/>
              <a:ext cx="33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pic>
          <p:nvPicPr>
            <p:cNvPr id="14436" name="Picture 12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37" name="Picture 12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578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38" name="Picture 12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39" name="Picture 13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578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31"/>
          <p:cNvGrpSpPr>
            <a:grpSpLocks/>
          </p:cNvGrpSpPr>
          <p:nvPr/>
        </p:nvGrpSpPr>
        <p:grpSpPr bwMode="auto">
          <a:xfrm>
            <a:off x="4572000" y="5410200"/>
            <a:ext cx="533400" cy="685800"/>
            <a:chOff x="1056" y="1344"/>
            <a:chExt cx="336" cy="432"/>
          </a:xfrm>
        </p:grpSpPr>
        <p:sp>
          <p:nvSpPr>
            <p:cNvPr id="14430" name="Rectangle 132"/>
            <p:cNvSpPr>
              <a:spLocks noChangeArrowheads="1"/>
            </p:cNvSpPr>
            <p:nvPr/>
          </p:nvSpPr>
          <p:spPr bwMode="auto">
            <a:xfrm>
              <a:off x="1056" y="1344"/>
              <a:ext cx="33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pic>
          <p:nvPicPr>
            <p:cNvPr id="14431" name="Picture 13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32" name="Picture 13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578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33" name="Picture 13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34" name="Picture 13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578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37"/>
          <p:cNvGrpSpPr>
            <a:grpSpLocks/>
          </p:cNvGrpSpPr>
          <p:nvPr/>
        </p:nvGrpSpPr>
        <p:grpSpPr bwMode="auto">
          <a:xfrm>
            <a:off x="4495800" y="3657600"/>
            <a:ext cx="533400" cy="685800"/>
            <a:chOff x="1056" y="1344"/>
            <a:chExt cx="336" cy="432"/>
          </a:xfrm>
        </p:grpSpPr>
        <p:sp>
          <p:nvSpPr>
            <p:cNvPr id="14425" name="Rectangle 138"/>
            <p:cNvSpPr>
              <a:spLocks noChangeArrowheads="1"/>
            </p:cNvSpPr>
            <p:nvPr/>
          </p:nvSpPr>
          <p:spPr bwMode="auto">
            <a:xfrm>
              <a:off x="1056" y="1344"/>
              <a:ext cx="33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pic>
          <p:nvPicPr>
            <p:cNvPr id="14426" name="Picture 13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27" name="Picture 14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578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28" name="Picture 14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29" name="Picture 14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578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143"/>
          <p:cNvGrpSpPr>
            <a:grpSpLocks/>
          </p:cNvGrpSpPr>
          <p:nvPr/>
        </p:nvGrpSpPr>
        <p:grpSpPr bwMode="auto">
          <a:xfrm>
            <a:off x="6934200" y="3048000"/>
            <a:ext cx="533400" cy="685800"/>
            <a:chOff x="1056" y="1344"/>
            <a:chExt cx="336" cy="432"/>
          </a:xfrm>
        </p:grpSpPr>
        <p:sp>
          <p:nvSpPr>
            <p:cNvPr id="14420" name="Rectangle 144"/>
            <p:cNvSpPr>
              <a:spLocks noChangeArrowheads="1"/>
            </p:cNvSpPr>
            <p:nvPr/>
          </p:nvSpPr>
          <p:spPr bwMode="auto">
            <a:xfrm>
              <a:off x="1056" y="1344"/>
              <a:ext cx="33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pic>
          <p:nvPicPr>
            <p:cNvPr id="14421" name="Picture 14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22" name="Picture 14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578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23" name="Picture 14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9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24" name="Picture 14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578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149"/>
          <p:cNvGrpSpPr>
            <a:grpSpLocks/>
          </p:cNvGrpSpPr>
          <p:nvPr/>
        </p:nvGrpSpPr>
        <p:grpSpPr bwMode="auto">
          <a:xfrm>
            <a:off x="5562600" y="3581400"/>
            <a:ext cx="533400" cy="685800"/>
            <a:chOff x="1056" y="1344"/>
            <a:chExt cx="336" cy="432"/>
          </a:xfrm>
        </p:grpSpPr>
        <p:sp>
          <p:nvSpPr>
            <p:cNvPr id="14415" name="Rectangle 150"/>
            <p:cNvSpPr>
              <a:spLocks noChangeArrowheads="1"/>
            </p:cNvSpPr>
            <p:nvPr/>
          </p:nvSpPr>
          <p:spPr bwMode="auto">
            <a:xfrm>
              <a:off x="1056" y="1344"/>
              <a:ext cx="33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pic>
          <p:nvPicPr>
            <p:cNvPr id="14416" name="Picture 15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17" name="Picture 15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578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18" name="Picture 15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19" name="Picture 15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578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155"/>
          <p:cNvGrpSpPr>
            <a:grpSpLocks/>
          </p:cNvGrpSpPr>
          <p:nvPr/>
        </p:nvGrpSpPr>
        <p:grpSpPr bwMode="auto">
          <a:xfrm>
            <a:off x="4953000" y="2895600"/>
            <a:ext cx="533400" cy="685800"/>
            <a:chOff x="1056" y="1344"/>
            <a:chExt cx="336" cy="432"/>
          </a:xfrm>
        </p:grpSpPr>
        <p:sp>
          <p:nvSpPr>
            <p:cNvPr id="14410" name="Rectangle 156"/>
            <p:cNvSpPr>
              <a:spLocks noChangeArrowheads="1"/>
            </p:cNvSpPr>
            <p:nvPr/>
          </p:nvSpPr>
          <p:spPr bwMode="auto">
            <a:xfrm>
              <a:off x="1056" y="1344"/>
              <a:ext cx="33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pic>
          <p:nvPicPr>
            <p:cNvPr id="14411" name="Picture 15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12" name="Picture 15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578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13" name="Picture 15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14" name="Picture 16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578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161"/>
          <p:cNvGrpSpPr>
            <a:grpSpLocks/>
          </p:cNvGrpSpPr>
          <p:nvPr/>
        </p:nvGrpSpPr>
        <p:grpSpPr bwMode="auto">
          <a:xfrm>
            <a:off x="6629400" y="3810000"/>
            <a:ext cx="533400" cy="685800"/>
            <a:chOff x="1056" y="1344"/>
            <a:chExt cx="336" cy="432"/>
          </a:xfrm>
        </p:grpSpPr>
        <p:sp>
          <p:nvSpPr>
            <p:cNvPr id="14405" name="Rectangle 162"/>
            <p:cNvSpPr>
              <a:spLocks noChangeArrowheads="1"/>
            </p:cNvSpPr>
            <p:nvPr/>
          </p:nvSpPr>
          <p:spPr bwMode="auto">
            <a:xfrm>
              <a:off x="1056" y="1344"/>
              <a:ext cx="33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pic>
          <p:nvPicPr>
            <p:cNvPr id="14406" name="Picture 16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07" name="Picture 16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578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08" name="Picture 16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09" name="Picture 16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578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167"/>
          <p:cNvGrpSpPr>
            <a:grpSpLocks/>
          </p:cNvGrpSpPr>
          <p:nvPr/>
        </p:nvGrpSpPr>
        <p:grpSpPr bwMode="auto">
          <a:xfrm>
            <a:off x="6019800" y="4648200"/>
            <a:ext cx="533400" cy="685800"/>
            <a:chOff x="1056" y="1344"/>
            <a:chExt cx="336" cy="432"/>
          </a:xfrm>
        </p:grpSpPr>
        <p:sp>
          <p:nvSpPr>
            <p:cNvPr id="14400" name="Rectangle 168"/>
            <p:cNvSpPr>
              <a:spLocks noChangeArrowheads="1"/>
            </p:cNvSpPr>
            <p:nvPr/>
          </p:nvSpPr>
          <p:spPr bwMode="auto">
            <a:xfrm>
              <a:off x="1056" y="1344"/>
              <a:ext cx="33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pic>
          <p:nvPicPr>
            <p:cNvPr id="14401" name="Picture 16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02" name="Picture 17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578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03" name="Picture 17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04" name="Picture 17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578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69" name="Rectangle 87"/>
          <p:cNvSpPr>
            <a:spLocks noChangeArrowheads="1"/>
          </p:cNvSpPr>
          <p:nvPr/>
        </p:nvSpPr>
        <p:spPr bwMode="auto">
          <a:xfrm>
            <a:off x="1905000" y="2590800"/>
            <a:ext cx="1524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3570" name="Rectangle 89"/>
          <p:cNvSpPr>
            <a:spLocks noChangeArrowheads="1"/>
          </p:cNvSpPr>
          <p:nvPr/>
        </p:nvSpPr>
        <p:spPr bwMode="auto">
          <a:xfrm>
            <a:off x="1676400" y="2590800"/>
            <a:ext cx="1524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3571" name="Rectangle 90"/>
          <p:cNvSpPr>
            <a:spLocks noChangeArrowheads="1"/>
          </p:cNvSpPr>
          <p:nvPr/>
        </p:nvSpPr>
        <p:spPr bwMode="auto">
          <a:xfrm>
            <a:off x="1905000" y="2286000"/>
            <a:ext cx="152400" cy="76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3572" name="Rectangle 91"/>
          <p:cNvSpPr>
            <a:spLocks noChangeArrowheads="1"/>
          </p:cNvSpPr>
          <p:nvPr/>
        </p:nvSpPr>
        <p:spPr bwMode="auto">
          <a:xfrm>
            <a:off x="1676400" y="2286000"/>
            <a:ext cx="1524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3573" name="Rectangle 92"/>
          <p:cNvSpPr>
            <a:spLocks noChangeArrowheads="1"/>
          </p:cNvSpPr>
          <p:nvPr/>
        </p:nvSpPr>
        <p:spPr bwMode="auto">
          <a:xfrm>
            <a:off x="1600200" y="3505200"/>
            <a:ext cx="1524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3574" name="Rectangle 93"/>
          <p:cNvSpPr>
            <a:spLocks noChangeArrowheads="1"/>
          </p:cNvSpPr>
          <p:nvPr/>
        </p:nvSpPr>
        <p:spPr bwMode="auto">
          <a:xfrm>
            <a:off x="1371600" y="3505200"/>
            <a:ext cx="1524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3575" name="Rectangle 94"/>
          <p:cNvSpPr>
            <a:spLocks noChangeArrowheads="1"/>
          </p:cNvSpPr>
          <p:nvPr/>
        </p:nvSpPr>
        <p:spPr bwMode="auto">
          <a:xfrm>
            <a:off x="1600200" y="3200400"/>
            <a:ext cx="152400" cy="76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3576" name="Rectangle 95"/>
          <p:cNvSpPr>
            <a:spLocks noChangeArrowheads="1"/>
          </p:cNvSpPr>
          <p:nvPr/>
        </p:nvSpPr>
        <p:spPr bwMode="auto">
          <a:xfrm>
            <a:off x="1371600" y="3200400"/>
            <a:ext cx="1524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3577" name="Rectangle 96"/>
          <p:cNvSpPr>
            <a:spLocks noChangeArrowheads="1"/>
          </p:cNvSpPr>
          <p:nvPr/>
        </p:nvSpPr>
        <p:spPr bwMode="auto">
          <a:xfrm>
            <a:off x="2895600" y="3733800"/>
            <a:ext cx="1524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3578" name="Rectangle 97"/>
          <p:cNvSpPr>
            <a:spLocks noChangeArrowheads="1"/>
          </p:cNvSpPr>
          <p:nvPr/>
        </p:nvSpPr>
        <p:spPr bwMode="auto">
          <a:xfrm>
            <a:off x="2667000" y="3733800"/>
            <a:ext cx="1524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3579" name="Rectangle 98"/>
          <p:cNvSpPr>
            <a:spLocks noChangeArrowheads="1"/>
          </p:cNvSpPr>
          <p:nvPr/>
        </p:nvSpPr>
        <p:spPr bwMode="auto">
          <a:xfrm>
            <a:off x="2895600" y="3429000"/>
            <a:ext cx="152400" cy="76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3580" name="Rectangle 99"/>
          <p:cNvSpPr>
            <a:spLocks noChangeArrowheads="1"/>
          </p:cNvSpPr>
          <p:nvPr/>
        </p:nvSpPr>
        <p:spPr bwMode="auto">
          <a:xfrm>
            <a:off x="2667000" y="3429000"/>
            <a:ext cx="1524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3581" name="Rectangle 100"/>
          <p:cNvSpPr>
            <a:spLocks noChangeArrowheads="1"/>
          </p:cNvSpPr>
          <p:nvPr/>
        </p:nvSpPr>
        <p:spPr bwMode="auto">
          <a:xfrm>
            <a:off x="1981200" y="4876800"/>
            <a:ext cx="1524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3582" name="Rectangle 101"/>
          <p:cNvSpPr>
            <a:spLocks noChangeArrowheads="1"/>
          </p:cNvSpPr>
          <p:nvPr/>
        </p:nvSpPr>
        <p:spPr bwMode="auto">
          <a:xfrm>
            <a:off x="1752600" y="4876800"/>
            <a:ext cx="1524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3583" name="Rectangle 102"/>
          <p:cNvSpPr>
            <a:spLocks noChangeArrowheads="1"/>
          </p:cNvSpPr>
          <p:nvPr/>
        </p:nvSpPr>
        <p:spPr bwMode="auto">
          <a:xfrm>
            <a:off x="1981200" y="4572000"/>
            <a:ext cx="152400" cy="76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3584" name="Rectangle 103"/>
          <p:cNvSpPr>
            <a:spLocks noChangeArrowheads="1"/>
          </p:cNvSpPr>
          <p:nvPr/>
        </p:nvSpPr>
        <p:spPr bwMode="auto">
          <a:xfrm>
            <a:off x="1752600" y="4572000"/>
            <a:ext cx="1524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3585" name="Rectangle 104"/>
          <p:cNvSpPr>
            <a:spLocks noChangeArrowheads="1"/>
          </p:cNvSpPr>
          <p:nvPr/>
        </p:nvSpPr>
        <p:spPr bwMode="auto">
          <a:xfrm>
            <a:off x="5257800" y="3200400"/>
            <a:ext cx="1524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3586" name="Rectangle 105"/>
          <p:cNvSpPr>
            <a:spLocks noChangeArrowheads="1"/>
          </p:cNvSpPr>
          <p:nvPr/>
        </p:nvSpPr>
        <p:spPr bwMode="auto">
          <a:xfrm>
            <a:off x="5029200" y="3200400"/>
            <a:ext cx="1524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3587" name="Rectangle 106"/>
          <p:cNvSpPr>
            <a:spLocks noChangeArrowheads="1"/>
          </p:cNvSpPr>
          <p:nvPr/>
        </p:nvSpPr>
        <p:spPr bwMode="auto">
          <a:xfrm>
            <a:off x="5257800" y="2895600"/>
            <a:ext cx="152400" cy="76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3588" name="Rectangle 107"/>
          <p:cNvSpPr>
            <a:spLocks noChangeArrowheads="1"/>
          </p:cNvSpPr>
          <p:nvPr/>
        </p:nvSpPr>
        <p:spPr bwMode="auto">
          <a:xfrm>
            <a:off x="5029200" y="2895600"/>
            <a:ext cx="1524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3589" name="Rectangle 108"/>
          <p:cNvSpPr>
            <a:spLocks noChangeArrowheads="1"/>
          </p:cNvSpPr>
          <p:nvPr/>
        </p:nvSpPr>
        <p:spPr bwMode="auto">
          <a:xfrm>
            <a:off x="4800600" y="3962400"/>
            <a:ext cx="1524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3590" name="Rectangle 109"/>
          <p:cNvSpPr>
            <a:spLocks noChangeArrowheads="1"/>
          </p:cNvSpPr>
          <p:nvPr/>
        </p:nvSpPr>
        <p:spPr bwMode="auto">
          <a:xfrm>
            <a:off x="4572000" y="3962400"/>
            <a:ext cx="1524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3591" name="Rectangle 110"/>
          <p:cNvSpPr>
            <a:spLocks noChangeArrowheads="1"/>
          </p:cNvSpPr>
          <p:nvPr/>
        </p:nvSpPr>
        <p:spPr bwMode="auto">
          <a:xfrm>
            <a:off x="4800600" y="3657600"/>
            <a:ext cx="152400" cy="76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3592" name="Rectangle 111"/>
          <p:cNvSpPr>
            <a:spLocks noChangeArrowheads="1"/>
          </p:cNvSpPr>
          <p:nvPr/>
        </p:nvSpPr>
        <p:spPr bwMode="auto">
          <a:xfrm>
            <a:off x="4572000" y="3657600"/>
            <a:ext cx="1524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3593" name="Rectangle 112"/>
          <p:cNvSpPr>
            <a:spLocks noChangeArrowheads="1"/>
          </p:cNvSpPr>
          <p:nvPr/>
        </p:nvSpPr>
        <p:spPr bwMode="auto">
          <a:xfrm>
            <a:off x="4876800" y="5715000"/>
            <a:ext cx="1524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3594" name="Rectangle 113"/>
          <p:cNvSpPr>
            <a:spLocks noChangeArrowheads="1"/>
          </p:cNvSpPr>
          <p:nvPr/>
        </p:nvSpPr>
        <p:spPr bwMode="auto">
          <a:xfrm>
            <a:off x="4648200" y="5715000"/>
            <a:ext cx="1524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3595" name="Rectangle 114"/>
          <p:cNvSpPr>
            <a:spLocks noChangeArrowheads="1"/>
          </p:cNvSpPr>
          <p:nvPr/>
        </p:nvSpPr>
        <p:spPr bwMode="auto">
          <a:xfrm>
            <a:off x="4876800" y="5410200"/>
            <a:ext cx="152400" cy="76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3596" name="Rectangle 115"/>
          <p:cNvSpPr>
            <a:spLocks noChangeArrowheads="1"/>
          </p:cNvSpPr>
          <p:nvPr/>
        </p:nvSpPr>
        <p:spPr bwMode="auto">
          <a:xfrm>
            <a:off x="4648200" y="5410200"/>
            <a:ext cx="1524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3597" name="Rectangle 116"/>
          <p:cNvSpPr>
            <a:spLocks noChangeArrowheads="1"/>
          </p:cNvSpPr>
          <p:nvPr/>
        </p:nvSpPr>
        <p:spPr bwMode="auto">
          <a:xfrm>
            <a:off x="5867400" y="3886200"/>
            <a:ext cx="1524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3598" name="Rectangle 117"/>
          <p:cNvSpPr>
            <a:spLocks noChangeArrowheads="1"/>
          </p:cNvSpPr>
          <p:nvPr/>
        </p:nvSpPr>
        <p:spPr bwMode="auto">
          <a:xfrm>
            <a:off x="5638800" y="3886200"/>
            <a:ext cx="152400" cy="76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3599" name="Rectangle 118"/>
          <p:cNvSpPr>
            <a:spLocks noChangeArrowheads="1"/>
          </p:cNvSpPr>
          <p:nvPr/>
        </p:nvSpPr>
        <p:spPr bwMode="auto">
          <a:xfrm>
            <a:off x="5867400" y="3581400"/>
            <a:ext cx="152400" cy="76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3600" name="Rectangle 119"/>
          <p:cNvSpPr>
            <a:spLocks noChangeArrowheads="1"/>
          </p:cNvSpPr>
          <p:nvPr/>
        </p:nvSpPr>
        <p:spPr bwMode="auto">
          <a:xfrm>
            <a:off x="5638800" y="3581400"/>
            <a:ext cx="152400" cy="76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  <p:grpSp>
        <p:nvGrpSpPr>
          <p:cNvPr id="13" name="Group 124"/>
          <p:cNvGrpSpPr>
            <a:grpSpLocks/>
          </p:cNvGrpSpPr>
          <p:nvPr/>
        </p:nvGrpSpPr>
        <p:grpSpPr bwMode="auto">
          <a:xfrm>
            <a:off x="7010400" y="3048000"/>
            <a:ext cx="381000" cy="381000"/>
            <a:chOff x="1200" y="1440"/>
            <a:chExt cx="240" cy="240"/>
          </a:xfrm>
        </p:grpSpPr>
        <p:sp>
          <p:nvSpPr>
            <p:cNvPr id="14396" name="Rectangle 120"/>
            <p:cNvSpPr>
              <a:spLocks noChangeArrowheads="1"/>
            </p:cNvSpPr>
            <p:nvPr/>
          </p:nvSpPr>
          <p:spPr bwMode="auto">
            <a:xfrm>
              <a:off x="1344" y="1632"/>
              <a:ext cx="96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4397" name="Rectangle 121"/>
            <p:cNvSpPr>
              <a:spLocks noChangeArrowheads="1"/>
            </p:cNvSpPr>
            <p:nvPr/>
          </p:nvSpPr>
          <p:spPr bwMode="auto">
            <a:xfrm>
              <a:off x="1200" y="1632"/>
              <a:ext cx="96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4398" name="Rectangle 122"/>
            <p:cNvSpPr>
              <a:spLocks noChangeArrowheads="1"/>
            </p:cNvSpPr>
            <p:nvPr/>
          </p:nvSpPr>
          <p:spPr bwMode="auto">
            <a:xfrm>
              <a:off x="1344" y="1440"/>
              <a:ext cx="96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4399" name="Rectangle 123"/>
            <p:cNvSpPr>
              <a:spLocks noChangeArrowheads="1"/>
            </p:cNvSpPr>
            <p:nvPr/>
          </p:nvSpPr>
          <p:spPr bwMode="auto">
            <a:xfrm>
              <a:off x="1200" y="1440"/>
              <a:ext cx="96" cy="4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14" name="Group 125"/>
          <p:cNvGrpSpPr>
            <a:grpSpLocks/>
          </p:cNvGrpSpPr>
          <p:nvPr/>
        </p:nvGrpSpPr>
        <p:grpSpPr bwMode="auto">
          <a:xfrm>
            <a:off x="6705600" y="3810000"/>
            <a:ext cx="381000" cy="381000"/>
            <a:chOff x="1200" y="1440"/>
            <a:chExt cx="240" cy="240"/>
          </a:xfrm>
        </p:grpSpPr>
        <p:sp>
          <p:nvSpPr>
            <p:cNvPr id="14392" name="Rectangle 126"/>
            <p:cNvSpPr>
              <a:spLocks noChangeArrowheads="1"/>
            </p:cNvSpPr>
            <p:nvPr/>
          </p:nvSpPr>
          <p:spPr bwMode="auto">
            <a:xfrm>
              <a:off x="1344" y="1632"/>
              <a:ext cx="96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4393" name="Rectangle 127"/>
            <p:cNvSpPr>
              <a:spLocks noChangeArrowheads="1"/>
            </p:cNvSpPr>
            <p:nvPr/>
          </p:nvSpPr>
          <p:spPr bwMode="auto">
            <a:xfrm>
              <a:off x="1200" y="1632"/>
              <a:ext cx="96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4394" name="Rectangle 128"/>
            <p:cNvSpPr>
              <a:spLocks noChangeArrowheads="1"/>
            </p:cNvSpPr>
            <p:nvPr/>
          </p:nvSpPr>
          <p:spPr bwMode="auto">
            <a:xfrm>
              <a:off x="1344" y="1440"/>
              <a:ext cx="96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4395" name="Rectangle 129"/>
            <p:cNvSpPr>
              <a:spLocks noChangeArrowheads="1"/>
            </p:cNvSpPr>
            <p:nvPr/>
          </p:nvSpPr>
          <p:spPr bwMode="auto">
            <a:xfrm>
              <a:off x="1200" y="1440"/>
              <a:ext cx="96" cy="4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15" name="Group 130"/>
          <p:cNvGrpSpPr>
            <a:grpSpLocks/>
          </p:cNvGrpSpPr>
          <p:nvPr/>
        </p:nvGrpSpPr>
        <p:grpSpPr bwMode="auto">
          <a:xfrm>
            <a:off x="6096000" y="4648200"/>
            <a:ext cx="381000" cy="381000"/>
            <a:chOff x="1200" y="1440"/>
            <a:chExt cx="240" cy="240"/>
          </a:xfrm>
        </p:grpSpPr>
        <p:sp>
          <p:nvSpPr>
            <p:cNvPr id="14388" name="Rectangle 131"/>
            <p:cNvSpPr>
              <a:spLocks noChangeArrowheads="1"/>
            </p:cNvSpPr>
            <p:nvPr/>
          </p:nvSpPr>
          <p:spPr bwMode="auto">
            <a:xfrm>
              <a:off x="1344" y="1632"/>
              <a:ext cx="96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4389" name="Rectangle 132"/>
            <p:cNvSpPr>
              <a:spLocks noChangeArrowheads="1"/>
            </p:cNvSpPr>
            <p:nvPr/>
          </p:nvSpPr>
          <p:spPr bwMode="auto">
            <a:xfrm>
              <a:off x="1200" y="1632"/>
              <a:ext cx="96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4390" name="Rectangle 133"/>
            <p:cNvSpPr>
              <a:spLocks noChangeArrowheads="1"/>
            </p:cNvSpPr>
            <p:nvPr/>
          </p:nvSpPr>
          <p:spPr bwMode="auto">
            <a:xfrm>
              <a:off x="1344" y="1440"/>
              <a:ext cx="96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4391" name="Rectangle 134"/>
            <p:cNvSpPr>
              <a:spLocks noChangeArrowheads="1"/>
            </p:cNvSpPr>
            <p:nvPr/>
          </p:nvSpPr>
          <p:spPr bwMode="auto">
            <a:xfrm>
              <a:off x="1200" y="1440"/>
              <a:ext cx="96" cy="4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sp>
        <p:nvSpPr>
          <p:cNvPr id="119" name="Rectangle 3"/>
          <p:cNvSpPr txBox="1">
            <a:spLocks noChangeArrowheads="1"/>
          </p:cNvSpPr>
          <p:nvPr/>
        </p:nvSpPr>
        <p:spPr bwMode="auto">
          <a:xfrm>
            <a:off x="685800" y="1143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ea typeface="+mn-ea"/>
              </a:rPr>
              <a:t>Contract</a:t>
            </a:r>
            <a:r>
              <a:rPr lang="en-US" sz="2800" dirty="0">
                <a:latin typeface="+mn-lt"/>
                <a:ea typeface="+mn-ea"/>
              </a:rPr>
              <a:t> and 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+mn-ea"/>
              </a:rPr>
              <a:t>expand</a:t>
            </a:r>
            <a:r>
              <a:rPr lang="en-US" sz="2800" dirty="0">
                <a:latin typeface="+mn-lt"/>
                <a:ea typeface="+mn-ea"/>
              </a:rPr>
              <a:t> the </a:t>
            </a:r>
            <a:r>
              <a:rPr lang="en-US" sz="2800" i="1" dirty="0">
                <a:solidFill>
                  <a:srgbClr val="0000FF"/>
                </a:solidFill>
                <a:latin typeface="+mn-lt"/>
                <a:ea typeface="+mn-ea"/>
              </a:rPr>
              <a:t>physical </a:t>
            </a:r>
            <a:r>
              <a:rPr lang="en-US" sz="2800" dirty="0">
                <a:latin typeface="+mn-lt"/>
                <a:ea typeface="+mn-ea"/>
              </a:rPr>
              <a:t>network according to the traffic volume</a:t>
            </a:r>
          </a:p>
        </p:txBody>
      </p:sp>
      <p:sp>
        <p:nvSpPr>
          <p:cNvPr id="118" name="Slide Number Placeholder 1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9" grpId="0" animBg="1"/>
      <p:bldP spid="23570" grpId="0" animBg="1"/>
      <p:bldP spid="23571" grpId="0" animBg="1"/>
      <p:bldP spid="23572" grpId="0" animBg="1"/>
      <p:bldP spid="23573" grpId="0" animBg="1"/>
      <p:bldP spid="23574" grpId="0" animBg="1"/>
      <p:bldP spid="23575" grpId="0" animBg="1"/>
      <p:bldP spid="23576" grpId="0" animBg="1"/>
      <p:bldP spid="23577" grpId="0" animBg="1"/>
      <p:bldP spid="23578" grpId="0" animBg="1"/>
      <p:bldP spid="23579" grpId="0" animBg="1"/>
      <p:bldP spid="23580" grpId="0" animBg="1"/>
      <p:bldP spid="23581" grpId="0" animBg="1"/>
      <p:bldP spid="23582" grpId="0" animBg="1"/>
      <p:bldP spid="23583" grpId="0" animBg="1"/>
      <p:bldP spid="23584" grpId="0" animBg="1"/>
      <p:bldP spid="23585" grpId="0" animBg="1"/>
      <p:bldP spid="23586" grpId="0" animBg="1"/>
      <p:bldP spid="23587" grpId="0" animBg="1"/>
      <p:bldP spid="23588" grpId="0" animBg="1"/>
      <p:bldP spid="23589" grpId="0" animBg="1"/>
      <p:bldP spid="23590" grpId="0" animBg="1"/>
      <p:bldP spid="23591" grpId="0" animBg="1"/>
      <p:bldP spid="23592" grpId="0" animBg="1"/>
      <p:bldP spid="23593" grpId="0" animBg="1"/>
      <p:bldP spid="23594" grpId="0" animBg="1"/>
      <p:bldP spid="23595" grpId="0" animBg="1"/>
      <p:bldP spid="23596" grpId="0" animBg="1"/>
      <p:bldP spid="23597" grpId="0" animBg="1"/>
      <p:bldP spid="23598" grpId="0" animBg="1"/>
      <p:bldP spid="23599" grpId="0" animBg="1"/>
      <p:bldP spid="2360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228600"/>
            <a:ext cx="8340725" cy="6096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Case 2: Power Savings</a:t>
            </a:r>
          </a:p>
        </p:txBody>
      </p:sp>
      <p:sp>
        <p:nvSpPr>
          <p:cNvPr id="119" name="Rectangle 3"/>
          <p:cNvSpPr txBox="1">
            <a:spLocks noChangeArrowheads="1"/>
          </p:cNvSpPr>
          <p:nvPr/>
        </p:nvSpPr>
        <p:spPr bwMode="auto">
          <a:xfrm>
            <a:off x="685800" y="1143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ea typeface="+mn-ea"/>
              </a:rPr>
              <a:t>C</a:t>
            </a:r>
            <a:r>
              <a:rPr lang="en-US" sz="2800" dirty="0" err="1">
                <a:solidFill>
                  <a:srgbClr val="FF0000"/>
                </a:solidFill>
                <a:latin typeface="+mn-lt"/>
                <a:ea typeface="+mn-ea"/>
              </a:rPr>
              <a:t>ontract</a:t>
            </a:r>
            <a:r>
              <a:rPr lang="en-US" sz="2800" dirty="0">
                <a:latin typeface="+mn-lt"/>
                <a:ea typeface="+mn-ea"/>
              </a:rPr>
              <a:t> and 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+mn-ea"/>
              </a:rPr>
              <a:t>expand</a:t>
            </a:r>
            <a:r>
              <a:rPr lang="en-US" sz="2800" dirty="0">
                <a:latin typeface="+mn-lt"/>
                <a:ea typeface="+mn-ea"/>
              </a:rPr>
              <a:t> the </a:t>
            </a:r>
            <a:r>
              <a:rPr lang="en-US" sz="2800" i="1" dirty="0">
                <a:solidFill>
                  <a:srgbClr val="0000FF"/>
                </a:solidFill>
                <a:latin typeface="+mn-lt"/>
                <a:ea typeface="+mn-ea"/>
              </a:rPr>
              <a:t>physical </a:t>
            </a:r>
            <a:r>
              <a:rPr lang="en-US" sz="2800" dirty="0">
                <a:latin typeface="+mn-lt"/>
                <a:ea typeface="+mn-ea"/>
              </a:rPr>
              <a:t>network according to the traffic volume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044700"/>
            <a:ext cx="66421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1600200" y="2286000"/>
            <a:ext cx="533400" cy="685800"/>
            <a:chOff x="1056" y="1344"/>
            <a:chExt cx="336" cy="432"/>
          </a:xfrm>
        </p:grpSpPr>
        <p:sp>
          <p:nvSpPr>
            <p:cNvPr id="15472" name="Rectangle 19"/>
            <p:cNvSpPr>
              <a:spLocks noChangeArrowheads="1"/>
            </p:cNvSpPr>
            <p:nvPr/>
          </p:nvSpPr>
          <p:spPr bwMode="auto">
            <a:xfrm>
              <a:off x="1056" y="1344"/>
              <a:ext cx="33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pic>
          <p:nvPicPr>
            <p:cNvPr id="15473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74" name="Picture 2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9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75" name="Picture 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578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5"/>
          <p:cNvGrpSpPr>
            <a:grpSpLocks/>
          </p:cNvGrpSpPr>
          <p:nvPr/>
        </p:nvGrpSpPr>
        <p:grpSpPr bwMode="auto">
          <a:xfrm>
            <a:off x="1295400" y="3200400"/>
            <a:ext cx="533400" cy="685800"/>
            <a:chOff x="1056" y="1344"/>
            <a:chExt cx="336" cy="432"/>
          </a:xfrm>
        </p:grpSpPr>
        <p:sp>
          <p:nvSpPr>
            <p:cNvPr id="15468" name="Rectangle 86"/>
            <p:cNvSpPr>
              <a:spLocks noChangeArrowheads="1"/>
            </p:cNvSpPr>
            <p:nvPr/>
          </p:nvSpPr>
          <p:spPr bwMode="auto">
            <a:xfrm>
              <a:off x="1056" y="1344"/>
              <a:ext cx="33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pic>
          <p:nvPicPr>
            <p:cNvPr id="15469" name="Picture 8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4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70" name="Picture 8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9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71" name="Picture 8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578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90"/>
          <p:cNvGrpSpPr>
            <a:grpSpLocks/>
          </p:cNvGrpSpPr>
          <p:nvPr/>
        </p:nvGrpSpPr>
        <p:grpSpPr bwMode="auto">
          <a:xfrm>
            <a:off x="1676400" y="4572000"/>
            <a:ext cx="533400" cy="685800"/>
            <a:chOff x="1056" y="1344"/>
            <a:chExt cx="336" cy="432"/>
          </a:xfrm>
        </p:grpSpPr>
        <p:sp>
          <p:nvSpPr>
            <p:cNvPr id="15464" name="Rectangle 91"/>
            <p:cNvSpPr>
              <a:spLocks noChangeArrowheads="1"/>
            </p:cNvSpPr>
            <p:nvPr/>
          </p:nvSpPr>
          <p:spPr bwMode="auto">
            <a:xfrm>
              <a:off x="1056" y="1344"/>
              <a:ext cx="33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pic>
          <p:nvPicPr>
            <p:cNvPr id="15465" name="Picture 9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66" name="Picture 9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9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67" name="Picture 9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93" y="1578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95"/>
          <p:cNvGrpSpPr>
            <a:grpSpLocks/>
          </p:cNvGrpSpPr>
          <p:nvPr/>
        </p:nvGrpSpPr>
        <p:grpSpPr bwMode="auto">
          <a:xfrm>
            <a:off x="2590800" y="3429000"/>
            <a:ext cx="533400" cy="685800"/>
            <a:chOff x="1056" y="1344"/>
            <a:chExt cx="336" cy="432"/>
          </a:xfrm>
        </p:grpSpPr>
        <p:sp>
          <p:nvSpPr>
            <p:cNvPr id="15460" name="Rectangle 96"/>
            <p:cNvSpPr>
              <a:spLocks noChangeArrowheads="1"/>
            </p:cNvSpPr>
            <p:nvPr/>
          </p:nvSpPr>
          <p:spPr bwMode="auto">
            <a:xfrm>
              <a:off x="1056" y="1344"/>
              <a:ext cx="33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pic>
          <p:nvPicPr>
            <p:cNvPr id="15461" name="Picture 9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4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62" name="Picture 9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9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63" name="Picture 9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578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00"/>
          <p:cNvGrpSpPr>
            <a:grpSpLocks/>
          </p:cNvGrpSpPr>
          <p:nvPr/>
        </p:nvGrpSpPr>
        <p:grpSpPr bwMode="auto">
          <a:xfrm>
            <a:off x="4572000" y="5410200"/>
            <a:ext cx="533400" cy="685800"/>
            <a:chOff x="1056" y="1344"/>
            <a:chExt cx="336" cy="432"/>
          </a:xfrm>
        </p:grpSpPr>
        <p:sp>
          <p:nvSpPr>
            <p:cNvPr id="15456" name="Rectangle 101"/>
            <p:cNvSpPr>
              <a:spLocks noChangeArrowheads="1"/>
            </p:cNvSpPr>
            <p:nvPr/>
          </p:nvSpPr>
          <p:spPr bwMode="auto">
            <a:xfrm>
              <a:off x="1056" y="1344"/>
              <a:ext cx="33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pic>
          <p:nvPicPr>
            <p:cNvPr id="15457" name="Picture 10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58" name="Picture 10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59" name="Picture 10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578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05"/>
          <p:cNvGrpSpPr>
            <a:grpSpLocks/>
          </p:cNvGrpSpPr>
          <p:nvPr/>
        </p:nvGrpSpPr>
        <p:grpSpPr bwMode="auto">
          <a:xfrm>
            <a:off x="4495800" y="3657600"/>
            <a:ext cx="533400" cy="685800"/>
            <a:chOff x="1056" y="1344"/>
            <a:chExt cx="336" cy="432"/>
          </a:xfrm>
        </p:grpSpPr>
        <p:sp>
          <p:nvSpPr>
            <p:cNvPr id="15452" name="Rectangle 106"/>
            <p:cNvSpPr>
              <a:spLocks noChangeArrowheads="1"/>
            </p:cNvSpPr>
            <p:nvPr/>
          </p:nvSpPr>
          <p:spPr bwMode="auto">
            <a:xfrm>
              <a:off x="1056" y="1344"/>
              <a:ext cx="33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pic>
          <p:nvPicPr>
            <p:cNvPr id="15453" name="Picture 10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54" name="Picture 10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55" name="Picture 10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578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110"/>
          <p:cNvGrpSpPr>
            <a:grpSpLocks/>
          </p:cNvGrpSpPr>
          <p:nvPr/>
        </p:nvGrpSpPr>
        <p:grpSpPr bwMode="auto">
          <a:xfrm>
            <a:off x="4953000" y="2895600"/>
            <a:ext cx="533400" cy="685800"/>
            <a:chOff x="1056" y="1344"/>
            <a:chExt cx="336" cy="432"/>
          </a:xfrm>
        </p:grpSpPr>
        <p:sp>
          <p:nvSpPr>
            <p:cNvPr id="15448" name="Rectangle 111"/>
            <p:cNvSpPr>
              <a:spLocks noChangeArrowheads="1"/>
            </p:cNvSpPr>
            <p:nvPr/>
          </p:nvSpPr>
          <p:spPr bwMode="auto">
            <a:xfrm>
              <a:off x="1056" y="1344"/>
              <a:ext cx="33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pic>
          <p:nvPicPr>
            <p:cNvPr id="15449" name="Picture 1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50" name="Picture 1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51" name="Picture 1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578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115"/>
          <p:cNvGrpSpPr>
            <a:grpSpLocks/>
          </p:cNvGrpSpPr>
          <p:nvPr/>
        </p:nvGrpSpPr>
        <p:grpSpPr bwMode="auto">
          <a:xfrm>
            <a:off x="5562600" y="3581400"/>
            <a:ext cx="533400" cy="685800"/>
            <a:chOff x="1056" y="1344"/>
            <a:chExt cx="336" cy="432"/>
          </a:xfrm>
        </p:grpSpPr>
        <p:sp>
          <p:nvSpPr>
            <p:cNvPr id="15444" name="Rectangle 116"/>
            <p:cNvSpPr>
              <a:spLocks noChangeArrowheads="1"/>
            </p:cNvSpPr>
            <p:nvPr/>
          </p:nvSpPr>
          <p:spPr bwMode="auto">
            <a:xfrm>
              <a:off x="1056" y="1344"/>
              <a:ext cx="33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pic>
          <p:nvPicPr>
            <p:cNvPr id="15445" name="Picture 1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46" name="Picture 1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47" name="Picture 11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578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120"/>
          <p:cNvGrpSpPr>
            <a:grpSpLocks/>
          </p:cNvGrpSpPr>
          <p:nvPr/>
        </p:nvGrpSpPr>
        <p:grpSpPr bwMode="auto">
          <a:xfrm>
            <a:off x="6019800" y="4648200"/>
            <a:ext cx="533400" cy="685800"/>
            <a:chOff x="1056" y="1344"/>
            <a:chExt cx="336" cy="432"/>
          </a:xfrm>
        </p:grpSpPr>
        <p:sp>
          <p:nvSpPr>
            <p:cNvPr id="15440" name="Rectangle 121"/>
            <p:cNvSpPr>
              <a:spLocks noChangeArrowheads="1"/>
            </p:cNvSpPr>
            <p:nvPr/>
          </p:nvSpPr>
          <p:spPr bwMode="auto">
            <a:xfrm>
              <a:off x="1056" y="1344"/>
              <a:ext cx="33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pic>
          <p:nvPicPr>
            <p:cNvPr id="15441" name="Picture 1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42" name="Picture 1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43" name="Picture 12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578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125"/>
          <p:cNvGrpSpPr>
            <a:grpSpLocks/>
          </p:cNvGrpSpPr>
          <p:nvPr/>
        </p:nvGrpSpPr>
        <p:grpSpPr bwMode="auto">
          <a:xfrm>
            <a:off x="6629400" y="3810000"/>
            <a:ext cx="533400" cy="685800"/>
            <a:chOff x="1056" y="1344"/>
            <a:chExt cx="336" cy="432"/>
          </a:xfrm>
        </p:grpSpPr>
        <p:sp>
          <p:nvSpPr>
            <p:cNvPr id="15436" name="Rectangle 126"/>
            <p:cNvSpPr>
              <a:spLocks noChangeArrowheads="1"/>
            </p:cNvSpPr>
            <p:nvPr/>
          </p:nvSpPr>
          <p:spPr bwMode="auto">
            <a:xfrm>
              <a:off x="1056" y="1344"/>
              <a:ext cx="33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pic>
          <p:nvPicPr>
            <p:cNvPr id="15437" name="Picture 12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38" name="Picture 12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39" name="Picture 12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578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130"/>
          <p:cNvGrpSpPr>
            <a:grpSpLocks/>
          </p:cNvGrpSpPr>
          <p:nvPr/>
        </p:nvGrpSpPr>
        <p:grpSpPr bwMode="auto">
          <a:xfrm>
            <a:off x="6934200" y="3048000"/>
            <a:ext cx="533400" cy="685800"/>
            <a:chOff x="1056" y="1344"/>
            <a:chExt cx="336" cy="432"/>
          </a:xfrm>
        </p:grpSpPr>
        <p:sp>
          <p:nvSpPr>
            <p:cNvPr id="15432" name="Rectangle 131"/>
            <p:cNvSpPr>
              <a:spLocks noChangeArrowheads="1"/>
            </p:cNvSpPr>
            <p:nvPr/>
          </p:nvSpPr>
          <p:spPr bwMode="auto">
            <a:xfrm>
              <a:off x="1056" y="1344"/>
              <a:ext cx="33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pic>
          <p:nvPicPr>
            <p:cNvPr id="15433" name="Picture 13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34" name="Picture 13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35" name="Picture 13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578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79"/>
          <p:cNvGrpSpPr>
            <a:grpSpLocks/>
          </p:cNvGrpSpPr>
          <p:nvPr/>
        </p:nvGrpSpPr>
        <p:grpSpPr bwMode="auto">
          <a:xfrm>
            <a:off x="7010400" y="3048000"/>
            <a:ext cx="381000" cy="457200"/>
            <a:chOff x="4464" y="1824"/>
            <a:chExt cx="240" cy="288"/>
          </a:xfrm>
        </p:grpSpPr>
        <p:sp>
          <p:nvSpPr>
            <p:cNvPr id="15428" name="Rectangle 75"/>
            <p:cNvSpPr>
              <a:spLocks noChangeArrowheads="1"/>
            </p:cNvSpPr>
            <p:nvPr/>
          </p:nvSpPr>
          <p:spPr bwMode="auto">
            <a:xfrm>
              <a:off x="4464" y="2064"/>
              <a:ext cx="96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5429" name="Rectangle 76"/>
            <p:cNvSpPr>
              <a:spLocks noChangeArrowheads="1"/>
            </p:cNvSpPr>
            <p:nvPr/>
          </p:nvSpPr>
          <p:spPr bwMode="auto">
            <a:xfrm>
              <a:off x="4464" y="2016"/>
              <a:ext cx="96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5430" name="Rectangle 77"/>
            <p:cNvSpPr>
              <a:spLocks noChangeArrowheads="1"/>
            </p:cNvSpPr>
            <p:nvPr/>
          </p:nvSpPr>
          <p:spPr bwMode="auto">
            <a:xfrm>
              <a:off x="4608" y="1824"/>
              <a:ext cx="96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5431" name="Rectangle 78"/>
            <p:cNvSpPr>
              <a:spLocks noChangeArrowheads="1"/>
            </p:cNvSpPr>
            <p:nvPr/>
          </p:nvSpPr>
          <p:spPr bwMode="auto">
            <a:xfrm>
              <a:off x="4464" y="1824"/>
              <a:ext cx="96" cy="4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14" name="Group 80"/>
          <p:cNvGrpSpPr>
            <a:grpSpLocks/>
          </p:cNvGrpSpPr>
          <p:nvPr/>
        </p:nvGrpSpPr>
        <p:grpSpPr bwMode="auto">
          <a:xfrm>
            <a:off x="6705600" y="3810000"/>
            <a:ext cx="381000" cy="457200"/>
            <a:chOff x="4464" y="1824"/>
            <a:chExt cx="240" cy="288"/>
          </a:xfrm>
        </p:grpSpPr>
        <p:sp>
          <p:nvSpPr>
            <p:cNvPr id="15424" name="Rectangle 81"/>
            <p:cNvSpPr>
              <a:spLocks noChangeArrowheads="1"/>
            </p:cNvSpPr>
            <p:nvPr/>
          </p:nvSpPr>
          <p:spPr bwMode="auto">
            <a:xfrm>
              <a:off x="4464" y="2064"/>
              <a:ext cx="96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5425" name="Rectangle 82"/>
            <p:cNvSpPr>
              <a:spLocks noChangeArrowheads="1"/>
            </p:cNvSpPr>
            <p:nvPr/>
          </p:nvSpPr>
          <p:spPr bwMode="auto">
            <a:xfrm>
              <a:off x="4464" y="2016"/>
              <a:ext cx="96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5426" name="Rectangle 83"/>
            <p:cNvSpPr>
              <a:spLocks noChangeArrowheads="1"/>
            </p:cNvSpPr>
            <p:nvPr/>
          </p:nvSpPr>
          <p:spPr bwMode="auto">
            <a:xfrm>
              <a:off x="4608" y="1824"/>
              <a:ext cx="96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5427" name="Rectangle 84"/>
            <p:cNvSpPr>
              <a:spLocks noChangeArrowheads="1"/>
            </p:cNvSpPr>
            <p:nvPr/>
          </p:nvSpPr>
          <p:spPr bwMode="auto">
            <a:xfrm>
              <a:off x="4464" y="1824"/>
              <a:ext cx="96" cy="4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15" name="Group 85"/>
          <p:cNvGrpSpPr>
            <a:grpSpLocks/>
          </p:cNvGrpSpPr>
          <p:nvPr/>
        </p:nvGrpSpPr>
        <p:grpSpPr bwMode="auto">
          <a:xfrm>
            <a:off x="5638800" y="3581400"/>
            <a:ext cx="381000" cy="457200"/>
            <a:chOff x="4464" y="1824"/>
            <a:chExt cx="240" cy="288"/>
          </a:xfrm>
        </p:grpSpPr>
        <p:sp>
          <p:nvSpPr>
            <p:cNvPr id="15420" name="Rectangle 86"/>
            <p:cNvSpPr>
              <a:spLocks noChangeArrowheads="1"/>
            </p:cNvSpPr>
            <p:nvPr/>
          </p:nvSpPr>
          <p:spPr bwMode="auto">
            <a:xfrm>
              <a:off x="4464" y="2064"/>
              <a:ext cx="96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5421" name="Rectangle 87"/>
            <p:cNvSpPr>
              <a:spLocks noChangeArrowheads="1"/>
            </p:cNvSpPr>
            <p:nvPr/>
          </p:nvSpPr>
          <p:spPr bwMode="auto">
            <a:xfrm>
              <a:off x="4464" y="2016"/>
              <a:ext cx="96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5422" name="Rectangle 88"/>
            <p:cNvSpPr>
              <a:spLocks noChangeArrowheads="1"/>
            </p:cNvSpPr>
            <p:nvPr/>
          </p:nvSpPr>
          <p:spPr bwMode="auto">
            <a:xfrm>
              <a:off x="4608" y="1824"/>
              <a:ext cx="96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5423" name="Rectangle 89"/>
            <p:cNvSpPr>
              <a:spLocks noChangeArrowheads="1"/>
            </p:cNvSpPr>
            <p:nvPr/>
          </p:nvSpPr>
          <p:spPr bwMode="auto">
            <a:xfrm>
              <a:off x="4464" y="1824"/>
              <a:ext cx="96" cy="4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16" name="Group 90"/>
          <p:cNvGrpSpPr>
            <a:grpSpLocks/>
          </p:cNvGrpSpPr>
          <p:nvPr/>
        </p:nvGrpSpPr>
        <p:grpSpPr bwMode="auto">
          <a:xfrm>
            <a:off x="6096000" y="4648200"/>
            <a:ext cx="381000" cy="457200"/>
            <a:chOff x="4464" y="1824"/>
            <a:chExt cx="240" cy="288"/>
          </a:xfrm>
        </p:grpSpPr>
        <p:sp>
          <p:nvSpPr>
            <p:cNvPr id="15416" name="Rectangle 91"/>
            <p:cNvSpPr>
              <a:spLocks noChangeArrowheads="1"/>
            </p:cNvSpPr>
            <p:nvPr/>
          </p:nvSpPr>
          <p:spPr bwMode="auto">
            <a:xfrm>
              <a:off x="4464" y="2064"/>
              <a:ext cx="96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5417" name="Rectangle 92"/>
            <p:cNvSpPr>
              <a:spLocks noChangeArrowheads="1"/>
            </p:cNvSpPr>
            <p:nvPr/>
          </p:nvSpPr>
          <p:spPr bwMode="auto">
            <a:xfrm>
              <a:off x="4464" y="2016"/>
              <a:ext cx="96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5418" name="Rectangle 93"/>
            <p:cNvSpPr>
              <a:spLocks noChangeArrowheads="1"/>
            </p:cNvSpPr>
            <p:nvPr/>
          </p:nvSpPr>
          <p:spPr bwMode="auto">
            <a:xfrm>
              <a:off x="4608" y="1824"/>
              <a:ext cx="96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5419" name="Rectangle 94"/>
            <p:cNvSpPr>
              <a:spLocks noChangeArrowheads="1"/>
            </p:cNvSpPr>
            <p:nvPr/>
          </p:nvSpPr>
          <p:spPr bwMode="auto">
            <a:xfrm>
              <a:off x="4464" y="1824"/>
              <a:ext cx="96" cy="4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17" name="Group 95"/>
          <p:cNvGrpSpPr>
            <a:grpSpLocks/>
          </p:cNvGrpSpPr>
          <p:nvPr/>
        </p:nvGrpSpPr>
        <p:grpSpPr bwMode="auto">
          <a:xfrm>
            <a:off x="5029200" y="2895600"/>
            <a:ext cx="381000" cy="457200"/>
            <a:chOff x="4464" y="1824"/>
            <a:chExt cx="240" cy="288"/>
          </a:xfrm>
        </p:grpSpPr>
        <p:sp>
          <p:nvSpPr>
            <p:cNvPr id="15412" name="Rectangle 96"/>
            <p:cNvSpPr>
              <a:spLocks noChangeArrowheads="1"/>
            </p:cNvSpPr>
            <p:nvPr/>
          </p:nvSpPr>
          <p:spPr bwMode="auto">
            <a:xfrm>
              <a:off x="4464" y="2064"/>
              <a:ext cx="96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5413" name="Rectangle 97"/>
            <p:cNvSpPr>
              <a:spLocks noChangeArrowheads="1"/>
            </p:cNvSpPr>
            <p:nvPr/>
          </p:nvSpPr>
          <p:spPr bwMode="auto">
            <a:xfrm>
              <a:off x="4464" y="2016"/>
              <a:ext cx="96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5414" name="Rectangle 98"/>
            <p:cNvSpPr>
              <a:spLocks noChangeArrowheads="1"/>
            </p:cNvSpPr>
            <p:nvPr/>
          </p:nvSpPr>
          <p:spPr bwMode="auto">
            <a:xfrm>
              <a:off x="4608" y="1824"/>
              <a:ext cx="96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5415" name="Rectangle 99"/>
            <p:cNvSpPr>
              <a:spLocks noChangeArrowheads="1"/>
            </p:cNvSpPr>
            <p:nvPr/>
          </p:nvSpPr>
          <p:spPr bwMode="auto">
            <a:xfrm>
              <a:off x="4464" y="1824"/>
              <a:ext cx="96" cy="4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18" name="Group 100"/>
          <p:cNvGrpSpPr>
            <a:grpSpLocks/>
          </p:cNvGrpSpPr>
          <p:nvPr/>
        </p:nvGrpSpPr>
        <p:grpSpPr bwMode="auto">
          <a:xfrm>
            <a:off x="4572000" y="3657600"/>
            <a:ext cx="381000" cy="457200"/>
            <a:chOff x="4464" y="1824"/>
            <a:chExt cx="240" cy="288"/>
          </a:xfrm>
        </p:grpSpPr>
        <p:sp>
          <p:nvSpPr>
            <p:cNvPr id="15408" name="Rectangle 101"/>
            <p:cNvSpPr>
              <a:spLocks noChangeArrowheads="1"/>
            </p:cNvSpPr>
            <p:nvPr/>
          </p:nvSpPr>
          <p:spPr bwMode="auto">
            <a:xfrm>
              <a:off x="4464" y="2064"/>
              <a:ext cx="96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5409" name="Rectangle 102"/>
            <p:cNvSpPr>
              <a:spLocks noChangeArrowheads="1"/>
            </p:cNvSpPr>
            <p:nvPr/>
          </p:nvSpPr>
          <p:spPr bwMode="auto">
            <a:xfrm>
              <a:off x="4464" y="2016"/>
              <a:ext cx="96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5410" name="Rectangle 103"/>
            <p:cNvSpPr>
              <a:spLocks noChangeArrowheads="1"/>
            </p:cNvSpPr>
            <p:nvPr/>
          </p:nvSpPr>
          <p:spPr bwMode="auto">
            <a:xfrm>
              <a:off x="4608" y="1824"/>
              <a:ext cx="96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5411" name="Rectangle 104"/>
            <p:cNvSpPr>
              <a:spLocks noChangeArrowheads="1"/>
            </p:cNvSpPr>
            <p:nvPr/>
          </p:nvSpPr>
          <p:spPr bwMode="auto">
            <a:xfrm>
              <a:off x="4464" y="1824"/>
              <a:ext cx="96" cy="4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19" name="Group 105"/>
          <p:cNvGrpSpPr>
            <a:grpSpLocks/>
          </p:cNvGrpSpPr>
          <p:nvPr/>
        </p:nvGrpSpPr>
        <p:grpSpPr bwMode="auto">
          <a:xfrm>
            <a:off x="4648200" y="5410200"/>
            <a:ext cx="381000" cy="457200"/>
            <a:chOff x="4464" y="1824"/>
            <a:chExt cx="240" cy="288"/>
          </a:xfrm>
        </p:grpSpPr>
        <p:sp>
          <p:nvSpPr>
            <p:cNvPr id="15404" name="Rectangle 106"/>
            <p:cNvSpPr>
              <a:spLocks noChangeArrowheads="1"/>
            </p:cNvSpPr>
            <p:nvPr/>
          </p:nvSpPr>
          <p:spPr bwMode="auto">
            <a:xfrm>
              <a:off x="4464" y="2064"/>
              <a:ext cx="96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5405" name="Rectangle 107"/>
            <p:cNvSpPr>
              <a:spLocks noChangeArrowheads="1"/>
            </p:cNvSpPr>
            <p:nvPr/>
          </p:nvSpPr>
          <p:spPr bwMode="auto">
            <a:xfrm>
              <a:off x="4464" y="2016"/>
              <a:ext cx="96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5406" name="Rectangle 108"/>
            <p:cNvSpPr>
              <a:spLocks noChangeArrowheads="1"/>
            </p:cNvSpPr>
            <p:nvPr/>
          </p:nvSpPr>
          <p:spPr bwMode="auto">
            <a:xfrm>
              <a:off x="4608" y="1824"/>
              <a:ext cx="96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5407" name="Rectangle 109"/>
            <p:cNvSpPr>
              <a:spLocks noChangeArrowheads="1"/>
            </p:cNvSpPr>
            <p:nvPr/>
          </p:nvSpPr>
          <p:spPr bwMode="auto">
            <a:xfrm>
              <a:off x="4464" y="1824"/>
              <a:ext cx="96" cy="4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20" name="Group 110"/>
          <p:cNvGrpSpPr>
            <a:grpSpLocks/>
          </p:cNvGrpSpPr>
          <p:nvPr/>
        </p:nvGrpSpPr>
        <p:grpSpPr bwMode="auto">
          <a:xfrm>
            <a:off x="2667000" y="3429000"/>
            <a:ext cx="381000" cy="457200"/>
            <a:chOff x="4464" y="1824"/>
            <a:chExt cx="240" cy="288"/>
          </a:xfrm>
        </p:grpSpPr>
        <p:sp>
          <p:nvSpPr>
            <p:cNvPr id="15400" name="Rectangle 111"/>
            <p:cNvSpPr>
              <a:spLocks noChangeArrowheads="1"/>
            </p:cNvSpPr>
            <p:nvPr/>
          </p:nvSpPr>
          <p:spPr bwMode="auto">
            <a:xfrm>
              <a:off x="4464" y="2064"/>
              <a:ext cx="96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5401" name="Rectangle 112"/>
            <p:cNvSpPr>
              <a:spLocks noChangeArrowheads="1"/>
            </p:cNvSpPr>
            <p:nvPr/>
          </p:nvSpPr>
          <p:spPr bwMode="auto">
            <a:xfrm>
              <a:off x="4464" y="2016"/>
              <a:ext cx="96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5402" name="Rectangle 113"/>
            <p:cNvSpPr>
              <a:spLocks noChangeArrowheads="1"/>
            </p:cNvSpPr>
            <p:nvPr/>
          </p:nvSpPr>
          <p:spPr bwMode="auto">
            <a:xfrm>
              <a:off x="4608" y="1824"/>
              <a:ext cx="96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5403" name="Rectangle 114"/>
            <p:cNvSpPr>
              <a:spLocks noChangeArrowheads="1"/>
            </p:cNvSpPr>
            <p:nvPr/>
          </p:nvSpPr>
          <p:spPr bwMode="auto">
            <a:xfrm>
              <a:off x="4464" y="1824"/>
              <a:ext cx="96" cy="4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21" name="Group 115"/>
          <p:cNvGrpSpPr>
            <a:grpSpLocks/>
          </p:cNvGrpSpPr>
          <p:nvPr/>
        </p:nvGrpSpPr>
        <p:grpSpPr bwMode="auto">
          <a:xfrm>
            <a:off x="1676400" y="2286000"/>
            <a:ext cx="381000" cy="457200"/>
            <a:chOff x="4464" y="1824"/>
            <a:chExt cx="240" cy="288"/>
          </a:xfrm>
        </p:grpSpPr>
        <p:sp>
          <p:nvSpPr>
            <p:cNvPr id="15396" name="Rectangle 116"/>
            <p:cNvSpPr>
              <a:spLocks noChangeArrowheads="1"/>
            </p:cNvSpPr>
            <p:nvPr/>
          </p:nvSpPr>
          <p:spPr bwMode="auto">
            <a:xfrm>
              <a:off x="4464" y="2064"/>
              <a:ext cx="96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5397" name="Rectangle 117"/>
            <p:cNvSpPr>
              <a:spLocks noChangeArrowheads="1"/>
            </p:cNvSpPr>
            <p:nvPr/>
          </p:nvSpPr>
          <p:spPr bwMode="auto">
            <a:xfrm>
              <a:off x="4464" y="2016"/>
              <a:ext cx="96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5398" name="Rectangle 118"/>
            <p:cNvSpPr>
              <a:spLocks noChangeArrowheads="1"/>
            </p:cNvSpPr>
            <p:nvPr/>
          </p:nvSpPr>
          <p:spPr bwMode="auto">
            <a:xfrm>
              <a:off x="4608" y="1824"/>
              <a:ext cx="96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5399" name="Rectangle 119"/>
            <p:cNvSpPr>
              <a:spLocks noChangeArrowheads="1"/>
            </p:cNvSpPr>
            <p:nvPr/>
          </p:nvSpPr>
          <p:spPr bwMode="auto">
            <a:xfrm>
              <a:off x="4464" y="1824"/>
              <a:ext cx="96" cy="4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22" name="Group 120"/>
          <p:cNvGrpSpPr>
            <a:grpSpLocks/>
          </p:cNvGrpSpPr>
          <p:nvPr/>
        </p:nvGrpSpPr>
        <p:grpSpPr bwMode="auto">
          <a:xfrm>
            <a:off x="1371600" y="3200400"/>
            <a:ext cx="381000" cy="457200"/>
            <a:chOff x="4464" y="1824"/>
            <a:chExt cx="240" cy="288"/>
          </a:xfrm>
        </p:grpSpPr>
        <p:sp>
          <p:nvSpPr>
            <p:cNvPr id="15392" name="Rectangle 121"/>
            <p:cNvSpPr>
              <a:spLocks noChangeArrowheads="1"/>
            </p:cNvSpPr>
            <p:nvPr/>
          </p:nvSpPr>
          <p:spPr bwMode="auto">
            <a:xfrm>
              <a:off x="4464" y="2064"/>
              <a:ext cx="96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5393" name="Rectangle 122"/>
            <p:cNvSpPr>
              <a:spLocks noChangeArrowheads="1"/>
            </p:cNvSpPr>
            <p:nvPr/>
          </p:nvSpPr>
          <p:spPr bwMode="auto">
            <a:xfrm>
              <a:off x="4464" y="2016"/>
              <a:ext cx="96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5394" name="Rectangle 123"/>
            <p:cNvSpPr>
              <a:spLocks noChangeArrowheads="1"/>
            </p:cNvSpPr>
            <p:nvPr/>
          </p:nvSpPr>
          <p:spPr bwMode="auto">
            <a:xfrm>
              <a:off x="4608" y="1824"/>
              <a:ext cx="96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5395" name="Rectangle 124"/>
            <p:cNvSpPr>
              <a:spLocks noChangeArrowheads="1"/>
            </p:cNvSpPr>
            <p:nvPr/>
          </p:nvSpPr>
          <p:spPr bwMode="auto">
            <a:xfrm>
              <a:off x="4464" y="1824"/>
              <a:ext cx="96" cy="4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23" name="Group 125"/>
          <p:cNvGrpSpPr>
            <a:grpSpLocks/>
          </p:cNvGrpSpPr>
          <p:nvPr/>
        </p:nvGrpSpPr>
        <p:grpSpPr bwMode="auto">
          <a:xfrm>
            <a:off x="1752600" y="4572000"/>
            <a:ext cx="381000" cy="457200"/>
            <a:chOff x="4464" y="1824"/>
            <a:chExt cx="240" cy="288"/>
          </a:xfrm>
        </p:grpSpPr>
        <p:sp>
          <p:nvSpPr>
            <p:cNvPr id="15388" name="Rectangle 126"/>
            <p:cNvSpPr>
              <a:spLocks noChangeArrowheads="1"/>
            </p:cNvSpPr>
            <p:nvPr/>
          </p:nvSpPr>
          <p:spPr bwMode="auto">
            <a:xfrm>
              <a:off x="4464" y="2064"/>
              <a:ext cx="96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5389" name="Rectangle 127"/>
            <p:cNvSpPr>
              <a:spLocks noChangeArrowheads="1"/>
            </p:cNvSpPr>
            <p:nvPr/>
          </p:nvSpPr>
          <p:spPr bwMode="auto">
            <a:xfrm>
              <a:off x="4464" y="2016"/>
              <a:ext cx="96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5390" name="Rectangle 128"/>
            <p:cNvSpPr>
              <a:spLocks noChangeArrowheads="1"/>
            </p:cNvSpPr>
            <p:nvPr/>
          </p:nvSpPr>
          <p:spPr bwMode="auto">
            <a:xfrm>
              <a:off x="4608" y="1824"/>
              <a:ext cx="96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5391" name="Rectangle 129"/>
            <p:cNvSpPr>
              <a:spLocks noChangeArrowheads="1"/>
            </p:cNvSpPr>
            <p:nvPr/>
          </p:nvSpPr>
          <p:spPr bwMode="auto">
            <a:xfrm>
              <a:off x="4464" y="1824"/>
              <a:ext cx="96" cy="4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sp>
        <p:nvSpPr>
          <p:cNvPr id="115" name="Slide Number Placeholder 1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228600"/>
            <a:ext cx="8340725" cy="6096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Case 2: Power Savings</a:t>
            </a:r>
          </a:p>
        </p:txBody>
      </p:sp>
      <p:sp>
        <p:nvSpPr>
          <p:cNvPr id="119" name="Rectangle 3"/>
          <p:cNvSpPr txBox="1">
            <a:spLocks noChangeArrowheads="1"/>
          </p:cNvSpPr>
          <p:nvPr/>
        </p:nvSpPr>
        <p:spPr bwMode="auto">
          <a:xfrm>
            <a:off x="685800" y="1143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ea typeface="+mn-ea"/>
              </a:rPr>
              <a:t>C</a:t>
            </a:r>
            <a:r>
              <a:rPr lang="en-US" sz="2800" dirty="0" err="1">
                <a:solidFill>
                  <a:srgbClr val="FF0000"/>
                </a:solidFill>
                <a:latin typeface="+mn-lt"/>
                <a:ea typeface="+mn-ea"/>
              </a:rPr>
              <a:t>ontract</a:t>
            </a:r>
            <a:r>
              <a:rPr lang="en-US" sz="2800" dirty="0">
                <a:latin typeface="+mn-lt"/>
                <a:ea typeface="+mn-ea"/>
              </a:rPr>
              <a:t> and 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+mn-ea"/>
              </a:rPr>
              <a:t>expand</a:t>
            </a:r>
            <a:r>
              <a:rPr lang="en-US" sz="2800" dirty="0">
                <a:latin typeface="+mn-lt"/>
                <a:ea typeface="+mn-ea"/>
              </a:rPr>
              <a:t> the </a:t>
            </a:r>
            <a:r>
              <a:rPr lang="en-US" sz="2800" i="1" dirty="0">
                <a:solidFill>
                  <a:srgbClr val="0000FF"/>
                </a:solidFill>
                <a:latin typeface="+mn-lt"/>
                <a:ea typeface="+mn-ea"/>
              </a:rPr>
              <a:t>physical </a:t>
            </a:r>
            <a:r>
              <a:rPr lang="en-US" sz="2800" dirty="0">
                <a:latin typeface="+mn-lt"/>
                <a:ea typeface="+mn-ea"/>
              </a:rPr>
              <a:t>network according to the traffic volume</a:t>
            </a: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044700"/>
            <a:ext cx="66421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1600200" y="2286000"/>
            <a:ext cx="533400" cy="685800"/>
            <a:chOff x="1056" y="1344"/>
            <a:chExt cx="336" cy="432"/>
          </a:xfrm>
        </p:grpSpPr>
        <p:sp>
          <p:nvSpPr>
            <p:cNvPr id="16536" name="Rectangle 19"/>
            <p:cNvSpPr>
              <a:spLocks noChangeArrowheads="1"/>
            </p:cNvSpPr>
            <p:nvPr/>
          </p:nvSpPr>
          <p:spPr bwMode="auto">
            <a:xfrm>
              <a:off x="1056" y="1344"/>
              <a:ext cx="33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pic>
          <p:nvPicPr>
            <p:cNvPr id="16537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38" name="Picture 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295400" y="3200400"/>
            <a:ext cx="533400" cy="685800"/>
            <a:chOff x="1056" y="1344"/>
            <a:chExt cx="336" cy="432"/>
          </a:xfrm>
        </p:grpSpPr>
        <p:sp>
          <p:nvSpPr>
            <p:cNvPr id="16532" name="Rectangle 24"/>
            <p:cNvSpPr>
              <a:spLocks noChangeArrowheads="1"/>
            </p:cNvSpPr>
            <p:nvPr/>
          </p:nvSpPr>
          <p:spPr bwMode="auto">
            <a:xfrm>
              <a:off x="1056" y="1344"/>
              <a:ext cx="33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pic>
          <p:nvPicPr>
            <p:cNvPr id="16533" name="Picture 2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34" name="Picture 2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35" name="Picture 2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578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676400" y="4572000"/>
            <a:ext cx="533400" cy="685800"/>
            <a:chOff x="1056" y="1344"/>
            <a:chExt cx="336" cy="432"/>
          </a:xfrm>
        </p:grpSpPr>
        <p:sp>
          <p:nvSpPr>
            <p:cNvPr id="16528" name="Rectangle 29"/>
            <p:cNvSpPr>
              <a:spLocks noChangeArrowheads="1"/>
            </p:cNvSpPr>
            <p:nvPr/>
          </p:nvSpPr>
          <p:spPr bwMode="auto">
            <a:xfrm>
              <a:off x="1056" y="1344"/>
              <a:ext cx="33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pic>
          <p:nvPicPr>
            <p:cNvPr id="16529" name="Picture 3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30" name="Picture 3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31" name="Picture 3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578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590800" y="3429000"/>
            <a:ext cx="533400" cy="685800"/>
            <a:chOff x="1056" y="1344"/>
            <a:chExt cx="336" cy="432"/>
          </a:xfrm>
        </p:grpSpPr>
        <p:sp>
          <p:nvSpPr>
            <p:cNvPr id="16524" name="Rectangle 34"/>
            <p:cNvSpPr>
              <a:spLocks noChangeArrowheads="1"/>
            </p:cNvSpPr>
            <p:nvPr/>
          </p:nvSpPr>
          <p:spPr bwMode="auto">
            <a:xfrm>
              <a:off x="1056" y="1344"/>
              <a:ext cx="33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pic>
          <p:nvPicPr>
            <p:cNvPr id="16525" name="Picture 3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26" name="Picture 3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27" name="Picture 3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578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4572000" y="5410200"/>
            <a:ext cx="533400" cy="685800"/>
            <a:chOff x="1056" y="1344"/>
            <a:chExt cx="336" cy="432"/>
          </a:xfrm>
        </p:grpSpPr>
        <p:sp>
          <p:nvSpPr>
            <p:cNvPr id="16520" name="Rectangle 39"/>
            <p:cNvSpPr>
              <a:spLocks noChangeArrowheads="1"/>
            </p:cNvSpPr>
            <p:nvPr/>
          </p:nvSpPr>
          <p:spPr bwMode="auto">
            <a:xfrm>
              <a:off x="1056" y="1344"/>
              <a:ext cx="33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pic>
          <p:nvPicPr>
            <p:cNvPr id="16521" name="Picture 4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22" name="Picture 4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23" name="Picture 4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578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4495800" y="3657600"/>
            <a:ext cx="533400" cy="685800"/>
            <a:chOff x="1056" y="1344"/>
            <a:chExt cx="336" cy="432"/>
          </a:xfrm>
        </p:grpSpPr>
        <p:sp>
          <p:nvSpPr>
            <p:cNvPr id="16516" name="Rectangle 44"/>
            <p:cNvSpPr>
              <a:spLocks noChangeArrowheads="1"/>
            </p:cNvSpPr>
            <p:nvPr/>
          </p:nvSpPr>
          <p:spPr bwMode="auto">
            <a:xfrm>
              <a:off x="1056" y="1344"/>
              <a:ext cx="33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pic>
          <p:nvPicPr>
            <p:cNvPr id="16517" name="Picture 4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18" name="Picture 4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19" name="Picture 4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578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4953000" y="2895600"/>
            <a:ext cx="533400" cy="685800"/>
            <a:chOff x="1056" y="1344"/>
            <a:chExt cx="336" cy="432"/>
          </a:xfrm>
        </p:grpSpPr>
        <p:sp>
          <p:nvSpPr>
            <p:cNvPr id="16512" name="Rectangle 49"/>
            <p:cNvSpPr>
              <a:spLocks noChangeArrowheads="1"/>
            </p:cNvSpPr>
            <p:nvPr/>
          </p:nvSpPr>
          <p:spPr bwMode="auto">
            <a:xfrm>
              <a:off x="1056" y="1344"/>
              <a:ext cx="33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pic>
          <p:nvPicPr>
            <p:cNvPr id="16513" name="Picture 5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14" name="Picture 5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15" name="Picture 5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578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5562600" y="3581400"/>
            <a:ext cx="533400" cy="685800"/>
            <a:chOff x="1056" y="1344"/>
            <a:chExt cx="336" cy="432"/>
          </a:xfrm>
        </p:grpSpPr>
        <p:sp>
          <p:nvSpPr>
            <p:cNvPr id="16508" name="Rectangle 54"/>
            <p:cNvSpPr>
              <a:spLocks noChangeArrowheads="1"/>
            </p:cNvSpPr>
            <p:nvPr/>
          </p:nvSpPr>
          <p:spPr bwMode="auto">
            <a:xfrm>
              <a:off x="1056" y="1344"/>
              <a:ext cx="33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pic>
          <p:nvPicPr>
            <p:cNvPr id="16509" name="Picture 5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10" name="Picture 5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11" name="Picture 5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578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58"/>
          <p:cNvGrpSpPr>
            <a:grpSpLocks/>
          </p:cNvGrpSpPr>
          <p:nvPr/>
        </p:nvGrpSpPr>
        <p:grpSpPr bwMode="auto">
          <a:xfrm>
            <a:off x="6019800" y="4648200"/>
            <a:ext cx="533400" cy="685800"/>
            <a:chOff x="1056" y="1344"/>
            <a:chExt cx="336" cy="432"/>
          </a:xfrm>
        </p:grpSpPr>
        <p:sp>
          <p:nvSpPr>
            <p:cNvPr id="16504" name="Rectangle 59"/>
            <p:cNvSpPr>
              <a:spLocks noChangeArrowheads="1"/>
            </p:cNvSpPr>
            <p:nvPr/>
          </p:nvSpPr>
          <p:spPr bwMode="auto">
            <a:xfrm>
              <a:off x="1056" y="1344"/>
              <a:ext cx="33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pic>
          <p:nvPicPr>
            <p:cNvPr id="16505" name="Picture 6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06" name="Picture 6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07" name="Picture 6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578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6629400" y="3810000"/>
            <a:ext cx="533400" cy="685800"/>
            <a:chOff x="1056" y="1344"/>
            <a:chExt cx="336" cy="432"/>
          </a:xfrm>
        </p:grpSpPr>
        <p:sp>
          <p:nvSpPr>
            <p:cNvPr id="16500" name="Rectangle 64"/>
            <p:cNvSpPr>
              <a:spLocks noChangeArrowheads="1"/>
            </p:cNvSpPr>
            <p:nvPr/>
          </p:nvSpPr>
          <p:spPr bwMode="auto">
            <a:xfrm>
              <a:off x="1056" y="1344"/>
              <a:ext cx="33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pic>
          <p:nvPicPr>
            <p:cNvPr id="16501" name="Picture 6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02" name="Picture 6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03" name="Picture 6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578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68"/>
          <p:cNvGrpSpPr>
            <a:grpSpLocks/>
          </p:cNvGrpSpPr>
          <p:nvPr/>
        </p:nvGrpSpPr>
        <p:grpSpPr bwMode="auto">
          <a:xfrm>
            <a:off x="6934200" y="3048000"/>
            <a:ext cx="533400" cy="685800"/>
            <a:chOff x="1056" y="1344"/>
            <a:chExt cx="336" cy="432"/>
          </a:xfrm>
        </p:grpSpPr>
        <p:sp>
          <p:nvSpPr>
            <p:cNvPr id="16496" name="Rectangle 69"/>
            <p:cNvSpPr>
              <a:spLocks noChangeArrowheads="1"/>
            </p:cNvSpPr>
            <p:nvPr/>
          </p:nvSpPr>
          <p:spPr bwMode="auto">
            <a:xfrm>
              <a:off x="1056" y="1344"/>
              <a:ext cx="33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pic>
          <p:nvPicPr>
            <p:cNvPr id="16497" name="Picture 7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98" name="Picture 7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99" name="Picture 7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578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74"/>
          <p:cNvGrpSpPr>
            <a:grpSpLocks/>
          </p:cNvGrpSpPr>
          <p:nvPr/>
        </p:nvGrpSpPr>
        <p:grpSpPr bwMode="auto">
          <a:xfrm>
            <a:off x="1295400" y="3200400"/>
            <a:ext cx="533400" cy="685800"/>
            <a:chOff x="1056" y="1344"/>
            <a:chExt cx="336" cy="432"/>
          </a:xfrm>
        </p:grpSpPr>
        <p:sp>
          <p:nvSpPr>
            <p:cNvPr id="16493" name="Rectangle 75"/>
            <p:cNvSpPr>
              <a:spLocks noChangeArrowheads="1"/>
            </p:cNvSpPr>
            <p:nvPr/>
          </p:nvSpPr>
          <p:spPr bwMode="auto">
            <a:xfrm>
              <a:off x="1056" y="1344"/>
              <a:ext cx="33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pic>
          <p:nvPicPr>
            <p:cNvPr id="16494" name="Picture 7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95" name="Picture 7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78"/>
          <p:cNvGrpSpPr>
            <a:grpSpLocks/>
          </p:cNvGrpSpPr>
          <p:nvPr/>
        </p:nvGrpSpPr>
        <p:grpSpPr bwMode="auto">
          <a:xfrm>
            <a:off x="2590800" y="3429000"/>
            <a:ext cx="533400" cy="685800"/>
            <a:chOff x="1056" y="1344"/>
            <a:chExt cx="336" cy="432"/>
          </a:xfrm>
        </p:grpSpPr>
        <p:sp>
          <p:nvSpPr>
            <p:cNvPr id="16490" name="Rectangle 79"/>
            <p:cNvSpPr>
              <a:spLocks noChangeArrowheads="1"/>
            </p:cNvSpPr>
            <p:nvPr/>
          </p:nvSpPr>
          <p:spPr bwMode="auto">
            <a:xfrm>
              <a:off x="1056" y="1344"/>
              <a:ext cx="33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pic>
          <p:nvPicPr>
            <p:cNvPr id="16491" name="Picture 8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92" name="Picture 8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82"/>
          <p:cNvGrpSpPr>
            <a:grpSpLocks/>
          </p:cNvGrpSpPr>
          <p:nvPr/>
        </p:nvGrpSpPr>
        <p:grpSpPr bwMode="auto">
          <a:xfrm>
            <a:off x="1676400" y="4572000"/>
            <a:ext cx="533400" cy="685800"/>
            <a:chOff x="1056" y="1344"/>
            <a:chExt cx="336" cy="432"/>
          </a:xfrm>
        </p:grpSpPr>
        <p:sp>
          <p:nvSpPr>
            <p:cNvPr id="16487" name="Rectangle 83"/>
            <p:cNvSpPr>
              <a:spLocks noChangeArrowheads="1"/>
            </p:cNvSpPr>
            <p:nvPr/>
          </p:nvSpPr>
          <p:spPr bwMode="auto">
            <a:xfrm>
              <a:off x="1056" y="1344"/>
              <a:ext cx="33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pic>
          <p:nvPicPr>
            <p:cNvPr id="16488" name="Picture 8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89" name="Picture 8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86"/>
          <p:cNvGrpSpPr>
            <a:grpSpLocks/>
          </p:cNvGrpSpPr>
          <p:nvPr/>
        </p:nvGrpSpPr>
        <p:grpSpPr bwMode="auto">
          <a:xfrm>
            <a:off x="4495800" y="3657600"/>
            <a:ext cx="533400" cy="685800"/>
            <a:chOff x="1056" y="1344"/>
            <a:chExt cx="336" cy="432"/>
          </a:xfrm>
        </p:grpSpPr>
        <p:sp>
          <p:nvSpPr>
            <p:cNvPr id="16484" name="Rectangle 87"/>
            <p:cNvSpPr>
              <a:spLocks noChangeArrowheads="1"/>
            </p:cNvSpPr>
            <p:nvPr/>
          </p:nvSpPr>
          <p:spPr bwMode="auto">
            <a:xfrm>
              <a:off x="1056" y="1344"/>
              <a:ext cx="33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pic>
          <p:nvPicPr>
            <p:cNvPr id="16485" name="Picture 8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86" name="Picture 8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oup 90"/>
          <p:cNvGrpSpPr>
            <a:grpSpLocks/>
          </p:cNvGrpSpPr>
          <p:nvPr/>
        </p:nvGrpSpPr>
        <p:grpSpPr bwMode="auto">
          <a:xfrm>
            <a:off x="4953000" y="2895600"/>
            <a:ext cx="533400" cy="685800"/>
            <a:chOff x="1056" y="1344"/>
            <a:chExt cx="336" cy="432"/>
          </a:xfrm>
        </p:grpSpPr>
        <p:sp>
          <p:nvSpPr>
            <p:cNvPr id="16481" name="Rectangle 91"/>
            <p:cNvSpPr>
              <a:spLocks noChangeArrowheads="1"/>
            </p:cNvSpPr>
            <p:nvPr/>
          </p:nvSpPr>
          <p:spPr bwMode="auto">
            <a:xfrm>
              <a:off x="1056" y="1344"/>
              <a:ext cx="33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pic>
          <p:nvPicPr>
            <p:cNvPr id="16482" name="Picture 9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83" name="Picture 9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Group 94"/>
          <p:cNvGrpSpPr>
            <a:grpSpLocks/>
          </p:cNvGrpSpPr>
          <p:nvPr/>
        </p:nvGrpSpPr>
        <p:grpSpPr bwMode="auto">
          <a:xfrm>
            <a:off x="5562600" y="3581400"/>
            <a:ext cx="533400" cy="685800"/>
            <a:chOff x="1056" y="1344"/>
            <a:chExt cx="336" cy="432"/>
          </a:xfrm>
        </p:grpSpPr>
        <p:sp>
          <p:nvSpPr>
            <p:cNvPr id="16478" name="Rectangle 95"/>
            <p:cNvSpPr>
              <a:spLocks noChangeArrowheads="1"/>
            </p:cNvSpPr>
            <p:nvPr/>
          </p:nvSpPr>
          <p:spPr bwMode="auto">
            <a:xfrm>
              <a:off x="1056" y="1344"/>
              <a:ext cx="33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pic>
          <p:nvPicPr>
            <p:cNvPr id="16479" name="Picture 9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80" name="Picture 9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Group 98"/>
          <p:cNvGrpSpPr>
            <a:grpSpLocks/>
          </p:cNvGrpSpPr>
          <p:nvPr/>
        </p:nvGrpSpPr>
        <p:grpSpPr bwMode="auto">
          <a:xfrm>
            <a:off x="4572000" y="5410200"/>
            <a:ext cx="533400" cy="685800"/>
            <a:chOff x="1056" y="1344"/>
            <a:chExt cx="336" cy="432"/>
          </a:xfrm>
        </p:grpSpPr>
        <p:sp>
          <p:nvSpPr>
            <p:cNvPr id="16475" name="Rectangle 99"/>
            <p:cNvSpPr>
              <a:spLocks noChangeArrowheads="1"/>
            </p:cNvSpPr>
            <p:nvPr/>
          </p:nvSpPr>
          <p:spPr bwMode="auto">
            <a:xfrm>
              <a:off x="1056" y="1344"/>
              <a:ext cx="33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pic>
          <p:nvPicPr>
            <p:cNvPr id="16476" name="Picture 10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77" name="Picture 10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Group 102"/>
          <p:cNvGrpSpPr>
            <a:grpSpLocks/>
          </p:cNvGrpSpPr>
          <p:nvPr/>
        </p:nvGrpSpPr>
        <p:grpSpPr bwMode="auto">
          <a:xfrm>
            <a:off x="6019800" y="4648200"/>
            <a:ext cx="533400" cy="685800"/>
            <a:chOff x="1056" y="1344"/>
            <a:chExt cx="336" cy="432"/>
          </a:xfrm>
        </p:grpSpPr>
        <p:sp>
          <p:nvSpPr>
            <p:cNvPr id="16472" name="Rectangle 103"/>
            <p:cNvSpPr>
              <a:spLocks noChangeArrowheads="1"/>
            </p:cNvSpPr>
            <p:nvPr/>
          </p:nvSpPr>
          <p:spPr bwMode="auto">
            <a:xfrm>
              <a:off x="1056" y="1344"/>
              <a:ext cx="33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pic>
          <p:nvPicPr>
            <p:cNvPr id="16473" name="Picture 10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74" name="Picture 10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oup 106"/>
          <p:cNvGrpSpPr>
            <a:grpSpLocks/>
          </p:cNvGrpSpPr>
          <p:nvPr/>
        </p:nvGrpSpPr>
        <p:grpSpPr bwMode="auto">
          <a:xfrm>
            <a:off x="6629400" y="3810000"/>
            <a:ext cx="533400" cy="685800"/>
            <a:chOff x="1056" y="1344"/>
            <a:chExt cx="336" cy="432"/>
          </a:xfrm>
        </p:grpSpPr>
        <p:sp>
          <p:nvSpPr>
            <p:cNvPr id="16469" name="Rectangle 107"/>
            <p:cNvSpPr>
              <a:spLocks noChangeArrowheads="1"/>
            </p:cNvSpPr>
            <p:nvPr/>
          </p:nvSpPr>
          <p:spPr bwMode="auto">
            <a:xfrm>
              <a:off x="1056" y="1344"/>
              <a:ext cx="33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pic>
          <p:nvPicPr>
            <p:cNvPr id="16470" name="Picture 10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71" name="Picture 10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Group 110"/>
          <p:cNvGrpSpPr>
            <a:grpSpLocks/>
          </p:cNvGrpSpPr>
          <p:nvPr/>
        </p:nvGrpSpPr>
        <p:grpSpPr bwMode="auto">
          <a:xfrm>
            <a:off x="6934200" y="3048000"/>
            <a:ext cx="533400" cy="685800"/>
            <a:chOff x="1056" y="1344"/>
            <a:chExt cx="336" cy="432"/>
          </a:xfrm>
        </p:grpSpPr>
        <p:sp>
          <p:nvSpPr>
            <p:cNvPr id="16466" name="Rectangle 111"/>
            <p:cNvSpPr>
              <a:spLocks noChangeArrowheads="1"/>
            </p:cNvSpPr>
            <p:nvPr/>
          </p:nvSpPr>
          <p:spPr bwMode="auto">
            <a:xfrm>
              <a:off x="1056" y="1344"/>
              <a:ext cx="33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pic>
          <p:nvPicPr>
            <p:cNvPr id="16467" name="Picture 1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68" name="Picture 1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" y="1380"/>
              <a:ext cx="112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oup 118"/>
          <p:cNvGrpSpPr>
            <a:grpSpLocks/>
          </p:cNvGrpSpPr>
          <p:nvPr/>
        </p:nvGrpSpPr>
        <p:grpSpPr bwMode="auto">
          <a:xfrm>
            <a:off x="7010400" y="2971800"/>
            <a:ext cx="381000" cy="152400"/>
            <a:chOff x="4464" y="1776"/>
            <a:chExt cx="240" cy="96"/>
          </a:xfrm>
        </p:grpSpPr>
        <p:sp>
          <p:nvSpPr>
            <p:cNvPr id="16462" name="Rectangle 114"/>
            <p:cNvSpPr>
              <a:spLocks noChangeArrowheads="1"/>
            </p:cNvSpPr>
            <p:nvPr/>
          </p:nvSpPr>
          <p:spPr bwMode="auto">
            <a:xfrm>
              <a:off x="4608" y="1776"/>
              <a:ext cx="96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6463" name="Rectangle 115"/>
            <p:cNvSpPr>
              <a:spLocks noChangeArrowheads="1"/>
            </p:cNvSpPr>
            <p:nvPr/>
          </p:nvSpPr>
          <p:spPr bwMode="auto">
            <a:xfrm>
              <a:off x="4464" y="1776"/>
              <a:ext cx="96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6464" name="Rectangle 116"/>
            <p:cNvSpPr>
              <a:spLocks noChangeArrowheads="1"/>
            </p:cNvSpPr>
            <p:nvPr/>
          </p:nvSpPr>
          <p:spPr bwMode="auto">
            <a:xfrm>
              <a:off x="4608" y="1824"/>
              <a:ext cx="96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6465" name="Rectangle 117"/>
            <p:cNvSpPr>
              <a:spLocks noChangeArrowheads="1"/>
            </p:cNvSpPr>
            <p:nvPr/>
          </p:nvSpPr>
          <p:spPr bwMode="auto">
            <a:xfrm>
              <a:off x="4464" y="1824"/>
              <a:ext cx="96" cy="4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24" name="Group 119"/>
          <p:cNvGrpSpPr>
            <a:grpSpLocks/>
          </p:cNvGrpSpPr>
          <p:nvPr/>
        </p:nvGrpSpPr>
        <p:grpSpPr bwMode="auto">
          <a:xfrm>
            <a:off x="6705600" y="3733800"/>
            <a:ext cx="381000" cy="152400"/>
            <a:chOff x="4464" y="1776"/>
            <a:chExt cx="240" cy="96"/>
          </a:xfrm>
        </p:grpSpPr>
        <p:sp>
          <p:nvSpPr>
            <p:cNvPr id="16458" name="Rectangle 120"/>
            <p:cNvSpPr>
              <a:spLocks noChangeArrowheads="1"/>
            </p:cNvSpPr>
            <p:nvPr/>
          </p:nvSpPr>
          <p:spPr bwMode="auto">
            <a:xfrm>
              <a:off x="4608" y="1776"/>
              <a:ext cx="96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6459" name="Rectangle 121"/>
            <p:cNvSpPr>
              <a:spLocks noChangeArrowheads="1"/>
            </p:cNvSpPr>
            <p:nvPr/>
          </p:nvSpPr>
          <p:spPr bwMode="auto">
            <a:xfrm>
              <a:off x="4464" y="1776"/>
              <a:ext cx="96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6460" name="Rectangle 122"/>
            <p:cNvSpPr>
              <a:spLocks noChangeArrowheads="1"/>
            </p:cNvSpPr>
            <p:nvPr/>
          </p:nvSpPr>
          <p:spPr bwMode="auto">
            <a:xfrm>
              <a:off x="4608" y="1824"/>
              <a:ext cx="96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6461" name="Rectangle 123"/>
            <p:cNvSpPr>
              <a:spLocks noChangeArrowheads="1"/>
            </p:cNvSpPr>
            <p:nvPr/>
          </p:nvSpPr>
          <p:spPr bwMode="auto">
            <a:xfrm>
              <a:off x="4464" y="1824"/>
              <a:ext cx="96" cy="4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25" name="Group 124"/>
          <p:cNvGrpSpPr>
            <a:grpSpLocks/>
          </p:cNvGrpSpPr>
          <p:nvPr/>
        </p:nvGrpSpPr>
        <p:grpSpPr bwMode="auto">
          <a:xfrm>
            <a:off x="5029200" y="2819400"/>
            <a:ext cx="381000" cy="152400"/>
            <a:chOff x="4464" y="1776"/>
            <a:chExt cx="240" cy="96"/>
          </a:xfrm>
        </p:grpSpPr>
        <p:sp>
          <p:nvSpPr>
            <p:cNvPr id="16454" name="Rectangle 125"/>
            <p:cNvSpPr>
              <a:spLocks noChangeArrowheads="1"/>
            </p:cNvSpPr>
            <p:nvPr/>
          </p:nvSpPr>
          <p:spPr bwMode="auto">
            <a:xfrm>
              <a:off x="4608" y="1776"/>
              <a:ext cx="96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6455" name="Rectangle 126"/>
            <p:cNvSpPr>
              <a:spLocks noChangeArrowheads="1"/>
            </p:cNvSpPr>
            <p:nvPr/>
          </p:nvSpPr>
          <p:spPr bwMode="auto">
            <a:xfrm>
              <a:off x="4464" y="1776"/>
              <a:ext cx="96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6456" name="Rectangle 127"/>
            <p:cNvSpPr>
              <a:spLocks noChangeArrowheads="1"/>
            </p:cNvSpPr>
            <p:nvPr/>
          </p:nvSpPr>
          <p:spPr bwMode="auto">
            <a:xfrm>
              <a:off x="4608" y="1824"/>
              <a:ext cx="96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6457" name="Rectangle 128"/>
            <p:cNvSpPr>
              <a:spLocks noChangeArrowheads="1"/>
            </p:cNvSpPr>
            <p:nvPr/>
          </p:nvSpPr>
          <p:spPr bwMode="auto">
            <a:xfrm>
              <a:off x="4464" y="1824"/>
              <a:ext cx="96" cy="4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26" name="Group 129"/>
          <p:cNvGrpSpPr>
            <a:grpSpLocks/>
          </p:cNvGrpSpPr>
          <p:nvPr/>
        </p:nvGrpSpPr>
        <p:grpSpPr bwMode="auto">
          <a:xfrm>
            <a:off x="5638800" y="3505200"/>
            <a:ext cx="381000" cy="152400"/>
            <a:chOff x="4464" y="1776"/>
            <a:chExt cx="240" cy="96"/>
          </a:xfrm>
        </p:grpSpPr>
        <p:sp>
          <p:nvSpPr>
            <p:cNvPr id="16450" name="Rectangle 130"/>
            <p:cNvSpPr>
              <a:spLocks noChangeArrowheads="1"/>
            </p:cNvSpPr>
            <p:nvPr/>
          </p:nvSpPr>
          <p:spPr bwMode="auto">
            <a:xfrm>
              <a:off x="4608" y="1776"/>
              <a:ext cx="96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6451" name="Rectangle 131"/>
            <p:cNvSpPr>
              <a:spLocks noChangeArrowheads="1"/>
            </p:cNvSpPr>
            <p:nvPr/>
          </p:nvSpPr>
          <p:spPr bwMode="auto">
            <a:xfrm>
              <a:off x="4464" y="1776"/>
              <a:ext cx="96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6452" name="Rectangle 132"/>
            <p:cNvSpPr>
              <a:spLocks noChangeArrowheads="1"/>
            </p:cNvSpPr>
            <p:nvPr/>
          </p:nvSpPr>
          <p:spPr bwMode="auto">
            <a:xfrm>
              <a:off x="4608" y="1824"/>
              <a:ext cx="96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6453" name="Rectangle 133"/>
            <p:cNvSpPr>
              <a:spLocks noChangeArrowheads="1"/>
            </p:cNvSpPr>
            <p:nvPr/>
          </p:nvSpPr>
          <p:spPr bwMode="auto">
            <a:xfrm>
              <a:off x="4464" y="1824"/>
              <a:ext cx="96" cy="4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27" name="Group 134"/>
          <p:cNvGrpSpPr>
            <a:grpSpLocks/>
          </p:cNvGrpSpPr>
          <p:nvPr/>
        </p:nvGrpSpPr>
        <p:grpSpPr bwMode="auto">
          <a:xfrm>
            <a:off x="6096000" y="4572000"/>
            <a:ext cx="381000" cy="152400"/>
            <a:chOff x="4464" y="1776"/>
            <a:chExt cx="240" cy="96"/>
          </a:xfrm>
        </p:grpSpPr>
        <p:sp>
          <p:nvSpPr>
            <p:cNvPr id="16446" name="Rectangle 135"/>
            <p:cNvSpPr>
              <a:spLocks noChangeArrowheads="1"/>
            </p:cNvSpPr>
            <p:nvPr/>
          </p:nvSpPr>
          <p:spPr bwMode="auto">
            <a:xfrm>
              <a:off x="4608" y="1776"/>
              <a:ext cx="96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6447" name="Rectangle 136"/>
            <p:cNvSpPr>
              <a:spLocks noChangeArrowheads="1"/>
            </p:cNvSpPr>
            <p:nvPr/>
          </p:nvSpPr>
          <p:spPr bwMode="auto">
            <a:xfrm>
              <a:off x="4464" y="1776"/>
              <a:ext cx="96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6448" name="Rectangle 137"/>
            <p:cNvSpPr>
              <a:spLocks noChangeArrowheads="1"/>
            </p:cNvSpPr>
            <p:nvPr/>
          </p:nvSpPr>
          <p:spPr bwMode="auto">
            <a:xfrm>
              <a:off x="4608" y="1824"/>
              <a:ext cx="96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6449" name="Rectangle 138"/>
            <p:cNvSpPr>
              <a:spLocks noChangeArrowheads="1"/>
            </p:cNvSpPr>
            <p:nvPr/>
          </p:nvSpPr>
          <p:spPr bwMode="auto">
            <a:xfrm>
              <a:off x="4464" y="1824"/>
              <a:ext cx="96" cy="4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28" name="Group 139"/>
          <p:cNvGrpSpPr>
            <a:grpSpLocks/>
          </p:cNvGrpSpPr>
          <p:nvPr/>
        </p:nvGrpSpPr>
        <p:grpSpPr bwMode="auto">
          <a:xfrm>
            <a:off x="4572000" y="3581400"/>
            <a:ext cx="381000" cy="152400"/>
            <a:chOff x="4464" y="1776"/>
            <a:chExt cx="240" cy="96"/>
          </a:xfrm>
        </p:grpSpPr>
        <p:sp>
          <p:nvSpPr>
            <p:cNvPr id="16442" name="Rectangle 140"/>
            <p:cNvSpPr>
              <a:spLocks noChangeArrowheads="1"/>
            </p:cNvSpPr>
            <p:nvPr/>
          </p:nvSpPr>
          <p:spPr bwMode="auto">
            <a:xfrm>
              <a:off x="4608" y="1776"/>
              <a:ext cx="96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6443" name="Rectangle 141"/>
            <p:cNvSpPr>
              <a:spLocks noChangeArrowheads="1"/>
            </p:cNvSpPr>
            <p:nvPr/>
          </p:nvSpPr>
          <p:spPr bwMode="auto">
            <a:xfrm>
              <a:off x="4464" y="1776"/>
              <a:ext cx="96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6444" name="Rectangle 142"/>
            <p:cNvSpPr>
              <a:spLocks noChangeArrowheads="1"/>
            </p:cNvSpPr>
            <p:nvPr/>
          </p:nvSpPr>
          <p:spPr bwMode="auto">
            <a:xfrm>
              <a:off x="4608" y="1824"/>
              <a:ext cx="96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6445" name="Rectangle 143"/>
            <p:cNvSpPr>
              <a:spLocks noChangeArrowheads="1"/>
            </p:cNvSpPr>
            <p:nvPr/>
          </p:nvSpPr>
          <p:spPr bwMode="auto">
            <a:xfrm>
              <a:off x="4464" y="1824"/>
              <a:ext cx="96" cy="4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29" name="Group 144"/>
          <p:cNvGrpSpPr>
            <a:grpSpLocks/>
          </p:cNvGrpSpPr>
          <p:nvPr/>
        </p:nvGrpSpPr>
        <p:grpSpPr bwMode="auto">
          <a:xfrm>
            <a:off x="4648200" y="5334000"/>
            <a:ext cx="381000" cy="152400"/>
            <a:chOff x="4464" y="1776"/>
            <a:chExt cx="240" cy="96"/>
          </a:xfrm>
        </p:grpSpPr>
        <p:sp>
          <p:nvSpPr>
            <p:cNvPr id="16438" name="Rectangle 145"/>
            <p:cNvSpPr>
              <a:spLocks noChangeArrowheads="1"/>
            </p:cNvSpPr>
            <p:nvPr/>
          </p:nvSpPr>
          <p:spPr bwMode="auto">
            <a:xfrm>
              <a:off x="4608" y="1776"/>
              <a:ext cx="96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6439" name="Rectangle 146"/>
            <p:cNvSpPr>
              <a:spLocks noChangeArrowheads="1"/>
            </p:cNvSpPr>
            <p:nvPr/>
          </p:nvSpPr>
          <p:spPr bwMode="auto">
            <a:xfrm>
              <a:off x="4464" y="1776"/>
              <a:ext cx="96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6440" name="Rectangle 147"/>
            <p:cNvSpPr>
              <a:spLocks noChangeArrowheads="1"/>
            </p:cNvSpPr>
            <p:nvPr/>
          </p:nvSpPr>
          <p:spPr bwMode="auto">
            <a:xfrm>
              <a:off x="4608" y="1824"/>
              <a:ext cx="96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6441" name="Rectangle 148"/>
            <p:cNvSpPr>
              <a:spLocks noChangeArrowheads="1"/>
            </p:cNvSpPr>
            <p:nvPr/>
          </p:nvSpPr>
          <p:spPr bwMode="auto">
            <a:xfrm>
              <a:off x="4464" y="1824"/>
              <a:ext cx="96" cy="4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30" name="Group 149"/>
          <p:cNvGrpSpPr>
            <a:grpSpLocks/>
          </p:cNvGrpSpPr>
          <p:nvPr/>
        </p:nvGrpSpPr>
        <p:grpSpPr bwMode="auto">
          <a:xfrm>
            <a:off x="2667000" y="3352800"/>
            <a:ext cx="381000" cy="152400"/>
            <a:chOff x="4464" y="1776"/>
            <a:chExt cx="240" cy="96"/>
          </a:xfrm>
        </p:grpSpPr>
        <p:sp>
          <p:nvSpPr>
            <p:cNvPr id="16434" name="Rectangle 150"/>
            <p:cNvSpPr>
              <a:spLocks noChangeArrowheads="1"/>
            </p:cNvSpPr>
            <p:nvPr/>
          </p:nvSpPr>
          <p:spPr bwMode="auto">
            <a:xfrm>
              <a:off x="4608" y="1776"/>
              <a:ext cx="96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6435" name="Rectangle 151"/>
            <p:cNvSpPr>
              <a:spLocks noChangeArrowheads="1"/>
            </p:cNvSpPr>
            <p:nvPr/>
          </p:nvSpPr>
          <p:spPr bwMode="auto">
            <a:xfrm>
              <a:off x="4464" y="1776"/>
              <a:ext cx="96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6436" name="Rectangle 152"/>
            <p:cNvSpPr>
              <a:spLocks noChangeArrowheads="1"/>
            </p:cNvSpPr>
            <p:nvPr/>
          </p:nvSpPr>
          <p:spPr bwMode="auto">
            <a:xfrm>
              <a:off x="4608" y="1824"/>
              <a:ext cx="96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6437" name="Rectangle 153"/>
            <p:cNvSpPr>
              <a:spLocks noChangeArrowheads="1"/>
            </p:cNvSpPr>
            <p:nvPr/>
          </p:nvSpPr>
          <p:spPr bwMode="auto">
            <a:xfrm>
              <a:off x="4464" y="1824"/>
              <a:ext cx="96" cy="4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31" name="Group 154"/>
          <p:cNvGrpSpPr>
            <a:grpSpLocks/>
          </p:cNvGrpSpPr>
          <p:nvPr/>
        </p:nvGrpSpPr>
        <p:grpSpPr bwMode="auto">
          <a:xfrm>
            <a:off x="1676400" y="2209800"/>
            <a:ext cx="381000" cy="152400"/>
            <a:chOff x="4464" y="1776"/>
            <a:chExt cx="240" cy="96"/>
          </a:xfrm>
        </p:grpSpPr>
        <p:sp>
          <p:nvSpPr>
            <p:cNvPr id="16430" name="Rectangle 155"/>
            <p:cNvSpPr>
              <a:spLocks noChangeArrowheads="1"/>
            </p:cNvSpPr>
            <p:nvPr/>
          </p:nvSpPr>
          <p:spPr bwMode="auto">
            <a:xfrm>
              <a:off x="4608" y="1776"/>
              <a:ext cx="96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6431" name="Rectangle 156"/>
            <p:cNvSpPr>
              <a:spLocks noChangeArrowheads="1"/>
            </p:cNvSpPr>
            <p:nvPr/>
          </p:nvSpPr>
          <p:spPr bwMode="auto">
            <a:xfrm>
              <a:off x="4464" y="1776"/>
              <a:ext cx="96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6432" name="Rectangle 157"/>
            <p:cNvSpPr>
              <a:spLocks noChangeArrowheads="1"/>
            </p:cNvSpPr>
            <p:nvPr/>
          </p:nvSpPr>
          <p:spPr bwMode="auto">
            <a:xfrm>
              <a:off x="4608" y="1824"/>
              <a:ext cx="96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6433" name="Rectangle 158"/>
            <p:cNvSpPr>
              <a:spLocks noChangeArrowheads="1"/>
            </p:cNvSpPr>
            <p:nvPr/>
          </p:nvSpPr>
          <p:spPr bwMode="auto">
            <a:xfrm>
              <a:off x="4464" y="1824"/>
              <a:ext cx="96" cy="4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16384" name="Group 159"/>
          <p:cNvGrpSpPr>
            <a:grpSpLocks/>
          </p:cNvGrpSpPr>
          <p:nvPr/>
        </p:nvGrpSpPr>
        <p:grpSpPr bwMode="auto">
          <a:xfrm>
            <a:off x="1371600" y="3124200"/>
            <a:ext cx="381000" cy="152400"/>
            <a:chOff x="4464" y="1776"/>
            <a:chExt cx="240" cy="96"/>
          </a:xfrm>
        </p:grpSpPr>
        <p:sp>
          <p:nvSpPr>
            <p:cNvPr id="16426" name="Rectangle 160"/>
            <p:cNvSpPr>
              <a:spLocks noChangeArrowheads="1"/>
            </p:cNvSpPr>
            <p:nvPr/>
          </p:nvSpPr>
          <p:spPr bwMode="auto">
            <a:xfrm>
              <a:off x="4608" y="1776"/>
              <a:ext cx="96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6427" name="Rectangle 161"/>
            <p:cNvSpPr>
              <a:spLocks noChangeArrowheads="1"/>
            </p:cNvSpPr>
            <p:nvPr/>
          </p:nvSpPr>
          <p:spPr bwMode="auto">
            <a:xfrm>
              <a:off x="4464" y="1776"/>
              <a:ext cx="96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6428" name="Rectangle 162"/>
            <p:cNvSpPr>
              <a:spLocks noChangeArrowheads="1"/>
            </p:cNvSpPr>
            <p:nvPr/>
          </p:nvSpPr>
          <p:spPr bwMode="auto">
            <a:xfrm>
              <a:off x="4608" y="1824"/>
              <a:ext cx="96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6429" name="Rectangle 163"/>
            <p:cNvSpPr>
              <a:spLocks noChangeArrowheads="1"/>
            </p:cNvSpPr>
            <p:nvPr/>
          </p:nvSpPr>
          <p:spPr bwMode="auto">
            <a:xfrm>
              <a:off x="4464" y="1824"/>
              <a:ext cx="96" cy="4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16385" name="Group 164"/>
          <p:cNvGrpSpPr>
            <a:grpSpLocks/>
          </p:cNvGrpSpPr>
          <p:nvPr/>
        </p:nvGrpSpPr>
        <p:grpSpPr bwMode="auto">
          <a:xfrm>
            <a:off x="1752600" y="4495800"/>
            <a:ext cx="381000" cy="152400"/>
            <a:chOff x="4464" y="1776"/>
            <a:chExt cx="240" cy="96"/>
          </a:xfrm>
        </p:grpSpPr>
        <p:sp>
          <p:nvSpPr>
            <p:cNvPr id="16422" name="Rectangle 165"/>
            <p:cNvSpPr>
              <a:spLocks noChangeArrowheads="1"/>
            </p:cNvSpPr>
            <p:nvPr/>
          </p:nvSpPr>
          <p:spPr bwMode="auto">
            <a:xfrm>
              <a:off x="4608" y="1776"/>
              <a:ext cx="96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6423" name="Rectangle 166"/>
            <p:cNvSpPr>
              <a:spLocks noChangeArrowheads="1"/>
            </p:cNvSpPr>
            <p:nvPr/>
          </p:nvSpPr>
          <p:spPr bwMode="auto">
            <a:xfrm>
              <a:off x="4464" y="1776"/>
              <a:ext cx="96" cy="4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6424" name="Rectangle 167"/>
            <p:cNvSpPr>
              <a:spLocks noChangeArrowheads="1"/>
            </p:cNvSpPr>
            <p:nvPr/>
          </p:nvSpPr>
          <p:spPr bwMode="auto">
            <a:xfrm>
              <a:off x="4608" y="1824"/>
              <a:ext cx="96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6425" name="Rectangle 168"/>
            <p:cNvSpPr>
              <a:spLocks noChangeArrowheads="1"/>
            </p:cNvSpPr>
            <p:nvPr/>
          </p:nvSpPr>
          <p:spPr bwMode="auto">
            <a:xfrm>
              <a:off x="4464" y="1824"/>
              <a:ext cx="96" cy="4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sp>
        <p:nvSpPr>
          <p:cNvPr id="154" name="Slide Number Placeholder 15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3"/>
          <p:cNvSpPr txBox="1">
            <a:spLocks noChangeArrowheads="1"/>
          </p:cNvSpPr>
          <p:nvPr/>
        </p:nvSpPr>
        <p:spPr bwMode="auto">
          <a:xfrm>
            <a:off x="685800" y="11430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b="0" dirty="0">
                <a:latin typeface="+mn-lt"/>
                <a:ea typeface="+mn-ea"/>
              </a:rPr>
              <a:t>Migrate an entire virtual router instance</a:t>
            </a:r>
          </a:p>
          <a:p>
            <a:pPr marL="971550" lvl="1" indent="-51435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0" dirty="0">
                <a:latin typeface="+mn-lt"/>
                <a:ea typeface="+mn-ea"/>
              </a:rPr>
              <a:t>All control plane &amp; data plane processes / states</a:t>
            </a:r>
          </a:p>
          <a:p>
            <a:pPr marL="971550" lvl="1" indent="-51435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dirty="0">
              <a:latin typeface="+mn-lt"/>
              <a:ea typeface="+mn-ea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40725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/>
              <a:t>Virtual Router Migration: the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2057400" y="2286000"/>
            <a:ext cx="4495800" cy="2209800"/>
          </a:xfrm>
          <a:prstGeom prst="rect">
            <a:avLst/>
          </a:prstGeom>
          <a:solidFill>
            <a:srgbClr val="CCFFCC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3657601" y="3352799"/>
            <a:ext cx="1316900" cy="1008063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Switching</a:t>
            </a:r>
          </a:p>
          <a:p>
            <a:pPr algn="ctr"/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Fabric</a:t>
            </a: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4191000" y="3200400"/>
            <a:ext cx="228600" cy="157273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3429000" y="3505200"/>
            <a:ext cx="222723" cy="105218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2438400" y="4114801"/>
            <a:ext cx="990599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3429000" y="4191000"/>
            <a:ext cx="222723" cy="762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 flipH="1">
            <a:off x="5181600" y="3429000"/>
            <a:ext cx="990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32"/>
          <p:cNvSpPr>
            <a:spLocks noChangeArrowheads="1"/>
          </p:cNvSpPr>
          <p:nvPr/>
        </p:nvSpPr>
        <p:spPr bwMode="auto">
          <a:xfrm flipH="1">
            <a:off x="4975226" y="3505200"/>
            <a:ext cx="206374" cy="111089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34"/>
          <p:cNvSpPr>
            <a:spLocks noChangeArrowheads="1"/>
          </p:cNvSpPr>
          <p:nvPr/>
        </p:nvSpPr>
        <p:spPr bwMode="auto">
          <a:xfrm flipH="1">
            <a:off x="5181598" y="4114801"/>
            <a:ext cx="990601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35"/>
          <p:cNvSpPr>
            <a:spLocks noChangeArrowheads="1"/>
          </p:cNvSpPr>
          <p:nvPr/>
        </p:nvSpPr>
        <p:spPr bwMode="auto">
          <a:xfrm flipH="1">
            <a:off x="4952999" y="4191000"/>
            <a:ext cx="228600" cy="105218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40"/>
          <p:cNvSpPr>
            <a:spLocks/>
          </p:cNvSpPr>
          <p:nvPr/>
        </p:nvSpPr>
        <p:spPr bwMode="auto">
          <a:xfrm>
            <a:off x="2667000" y="3048000"/>
            <a:ext cx="500797" cy="33448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3" y="145"/>
              </a:cxn>
              <a:cxn ang="0">
                <a:pos x="508" y="460"/>
              </a:cxn>
            </a:cxnLst>
            <a:rect l="0" t="0" r="r" b="b"/>
            <a:pathLst>
              <a:path w="508" h="460">
                <a:moveTo>
                  <a:pt x="0" y="0"/>
                </a:moveTo>
                <a:cubicBezTo>
                  <a:pt x="139" y="34"/>
                  <a:pt x="278" y="68"/>
                  <a:pt x="363" y="145"/>
                </a:cubicBezTo>
                <a:cubicBezTo>
                  <a:pt x="448" y="222"/>
                  <a:pt x="478" y="341"/>
                  <a:pt x="508" y="46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1828800" y="2438400"/>
            <a:ext cx="1195324" cy="70788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000" b="1" dirty="0">
                <a:solidFill>
                  <a:srgbClr val="0000FF"/>
                </a:solidFill>
                <a:latin typeface="Helvetica" pitchFamily="34" charset="0"/>
              </a:rPr>
              <a:t>data plane</a:t>
            </a:r>
          </a:p>
        </p:txBody>
      </p:sp>
      <p:sp>
        <p:nvSpPr>
          <p:cNvPr id="18" name="Freeform 42"/>
          <p:cNvSpPr>
            <a:spLocks/>
          </p:cNvSpPr>
          <p:nvPr/>
        </p:nvSpPr>
        <p:spPr bwMode="auto">
          <a:xfrm>
            <a:off x="5105400" y="2743200"/>
            <a:ext cx="407227" cy="146198"/>
          </a:xfrm>
          <a:custGeom>
            <a:avLst/>
            <a:gdLst/>
            <a:ahLst/>
            <a:cxnLst>
              <a:cxn ang="0">
                <a:pos x="411" y="0"/>
              </a:cxn>
              <a:cxn ang="0">
                <a:pos x="242" y="169"/>
              </a:cxn>
              <a:cxn ang="0">
                <a:pos x="0" y="193"/>
              </a:cxn>
            </a:cxnLst>
            <a:rect l="0" t="0" r="r" b="b"/>
            <a:pathLst>
              <a:path w="411" h="201">
                <a:moveTo>
                  <a:pt x="411" y="0"/>
                </a:moveTo>
                <a:cubicBezTo>
                  <a:pt x="360" y="68"/>
                  <a:pt x="310" y="137"/>
                  <a:pt x="242" y="169"/>
                </a:cubicBezTo>
                <a:cubicBezTo>
                  <a:pt x="174" y="201"/>
                  <a:pt x="87" y="197"/>
                  <a:pt x="0" y="193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5334000" y="2362200"/>
            <a:ext cx="1476034" cy="70788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000" b="1" dirty="0">
                <a:solidFill>
                  <a:srgbClr val="0000FF"/>
                </a:solidFill>
                <a:latin typeface="Helvetica" pitchFamily="34" charset="0"/>
              </a:rPr>
              <a:t>control plane</a:t>
            </a:r>
          </a:p>
        </p:txBody>
      </p:sp>
      <p:sp>
        <p:nvSpPr>
          <p:cNvPr id="20" name="Rectangle 44"/>
          <p:cNvSpPr>
            <a:spLocks noChangeArrowheads="1"/>
          </p:cNvSpPr>
          <p:nvPr/>
        </p:nvSpPr>
        <p:spPr bwMode="auto">
          <a:xfrm>
            <a:off x="3657600" y="2590800"/>
            <a:ext cx="457200" cy="609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45"/>
          <p:cNvSpPr>
            <a:spLocks noChangeArrowheads="1"/>
          </p:cNvSpPr>
          <p:nvPr/>
        </p:nvSpPr>
        <p:spPr bwMode="auto">
          <a:xfrm>
            <a:off x="4114800" y="2590800"/>
            <a:ext cx="457200" cy="609600"/>
          </a:xfrm>
          <a:prstGeom prst="rect">
            <a:avLst/>
          </a:prstGeom>
          <a:solidFill>
            <a:srgbClr val="23BF1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46"/>
          <p:cNvSpPr>
            <a:spLocks noChangeArrowheads="1"/>
          </p:cNvSpPr>
          <p:nvPr/>
        </p:nvSpPr>
        <p:spPr bwMode="auto">
          <a:xfrm>
            <a:off x="4572000" y="2590800"/>
            <a:ext cx="442810" cy="609600"/>
          </a:xfrm>
          <a:prstGeom prst="rect">
            <a:avLst/>
          </a:prstGeom>
          <a:solidFill>
            <a:srgbClr val="49D92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2438400" y="3429000"/>
            <a:ext cx="990600" cy="265814"/>
            <a:chOff x="288" y="2592"/>
            <a:chExt cx="723" cy="240"/>
          </a:xfrm>
        </p:grpSpPr>
        <p:sp>
          <p:nvSpPr>
            <p:cNvPr id="24" name="Rectangle 48"/>
            <p:cNvSpPr>
              <a:spLocks noChangeArrowheads="1"/>
            </p:cNvSpPr>
            <p:nvPr/>
          </p:nvSpPr>
          <p:spPr bwMode="auto">
            <a:xfrm>
              <a:off x="288" y="2592"/>
              <a:ext cx="723" cy="96"/>
            </a:xfrm>
            <a:prstGeom prst="rect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49"/>
            <p:cNvSpPr>
              <a:spLocks noChangeArrowheads="1"/>
            </p:cNvSpPr>
            <p:nvPr/>
          </p:nvSpPr>
          <p:spPr bwMode="auto">
            <a:xfrm>
              <a:off x="288" y="2688"/>
              <a:ext cx="723" cy="9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50"/>
            <p:cNvSpPr>
              <a:spLocks noChangeArrowheads="1"/>
            </p:cNvSpPr>
            <p:nvPr/>
          </p:nvSpPr>
          <p:spPr bwMode="auto">
            <a:xfrm>
              <a:off x="288" y="2784"/>
              <a:ext cx="723" cy="48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27" name="Straight Arrow Connector 26"/>
          <p:cNvCxnSpPr/>
          <p:nvPr/>
        </p:nvCxnSpPr>
        <p:spPr bwMode="auto">
          <a:xfrm>
            <a:off x="1752600" y="3581400"/>
            <a:ext cx="685800" cy="708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752600" y="4191000"/>
            <a:ext cx="685800" cy="708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6172200" y="4191000"/>
            <a:ext cx="685800" cy="708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6172200" y="3505200"/>
            <a:ext cx="685800" cy="708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3"/>
          <p:cNvSpPr txBox="1">
            <a:spLocks noChangeArrowheads="1"/>
          </p:cNvSpPr>
          <p:nvPr/>
        </p:nvSpPr>
        <p:spPr bwMode="auto">
          <a:xfrm>
            <a:off x="685800" y="11430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b="0" dirty="0">
                <a:latin typeface="+mn-lt"/>
                <a:ea typeface="+mn-ea"/>
              </a:rPr>
              <a:t>Migrate an entire virtual router instance</a:t>
            </a:r>
          </a:p>
          <a:p>
            <a:pPr marL="514350" indent="-514350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b="0" dirty="0">
                <a:latin typeface="+mn-lt"/>
                <a:ea typeface="+mn-ea"/>
              </a:rPr>
              <a:t>Minimize disruption</a:t>
            </a:r>
          </a:p>
          <a:p>
            <a:pPr marL="928688" lvl="1" indent="-457200">
              <a:buFont typeface="Arial" pitchFamily="34" charset="0"/>
              <a:buChar char="•"/>
              <a:defRPr/>
            </a:pPr>
            <a:r>
              <a:rPr lang="en-US" b="0" dirty="0">
                <a:latin typeface="+mn-lt"/>
                <a:ea typeface="+mn-ea"/>
              </a:rPr>
              <a:t>Data plane: millions of packets/second on a 10Gbps link</a:t>
            </a:r>
          </a:p>
          <a:p>
            <a:pPr marL="928688" lvl="1" indent="-457200">
              <a:buFont typeface="Arial" pitchFamily="34" charset="0"/>
              <a:buChar char="•"/>
              <a:defRPr/>
            </a:pPr>
            <a:r>
              <a:rPr lang="en-US" b="0" dirty="0">
                <a:latin typeface="+mn-lt"/>
                <a:ea typeface="+mn-ea"/>
              </a:rPr>
              <a:t>Control plane: less strict (with routing message </a:t>
            </a:r>
            <a:r>
              <a:rPr lang="en-US" b="0" dirty="0" smtClean="0">
                <a:latin typeface="+mn-lt"/>
                <a:ea typeface="+mn-ea"/>
              </a:rPr>
              <a:t>retrans</a:t>
            </a:r>
            <a:r>
              <a:rPr lang="en-US" dirty="0" smtClean="0"/>
              <a:t>mission</a:t>
            </a:r>
            <a:r>
              <a:rPr lang="en-US" b="0" dirty="0" smtClean="0">
                <a:latin typeface="+mn-lt"/>
                <a:ea typeface="+mn-ea"/>
              </a:rPr>
              <a:t>) </a:t>
            </a:r>
            <a:endParaRPr lang="en-US" b="0" dirty="0">
              <a:latin typeface="+mn-lt"/>
              <a:ea typeface="+mn-ea"/>
            </a:endParaRPr>
          </a:p>
          <a:p>
            <a:pPr marL="971550" lvl="1" indent="-51435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dirty="0">
              <a:latin typeface="+mn-lt"/>
              <a:ea typeface="+mn-ea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40725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/>
              <a:t>Virtual Router Migration: the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3"/>
          <p:cNvSpPr txBox="1">
            <a:spLocks noChangeArrowheads="1"/>
          </p:cNvSpPr>
          <p:nvPr/>
        </p:nvSpPr>
        <p:spPr bwMode="auto">
          <a:xfrm>
            <a:off x="685800" y="11430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b="0" dirty="0" smtClean="0">
                <a:latin typeface="+mn-lt"/>
                <a:ea typeface="+mn-ea"/>
              </a:rPr>
              <a:t>Migrate </a:t>
            </a:r>
            <a:r>
              <a:rPr lang="en-US" sz="2800" b="0" dirty="0">
                <a:latin typeface="+mn-lt"/>
                <a:ea typeface="+mn-ea"/>
              </a:rPr>
              <a:t>an entire virtual router instance</a:t>
            </a:r>
          </a:p>
          <a:p>
            <a:pPr marL="514350" indent="-514350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b="0" dirty="0">
                <a:latin typeface="+mn-lt"/>
                <a:ea typeface="+mn-ea"/>
              </a:rPr>
              <a:t>Minimize disruption</a:t>
            </a:r>
          </a:p>
          <a:p>
            <a:pPr marL="514350" indent="-514350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b="0" dirty="0">
                <a:latin typeface="+mn-lt"/>
                <a:ea typeface="+mn-ea"/>
              </a:rPr>
              <a:t>Link migration</a:t>
            </a:r>
          </a:p>
        </p:txBody>
      </p:sp>
      <p:pic>
        <p:nvPicPr>
          <p:cNvPr id="19461" name="Picture 5" descr="ptn_link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759075"/>
            <a:ext cx="571500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82875"/>
            <a:ext cx="32004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5334000"/>
            <a:ext cx="37338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0" y="4446588"/>
            <a:ext cx="335280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40725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/>
              <a:t>Virtual Router Migration: the Challenges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40725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/>
              <a:t>Virtual Router Migration: the Challenges</a:t>
            </a:r>
          </a:p>
        </p:txBody>
      </p:sp>
      <p:sp>
        <p:nvSpPr>
          <p:cNvPr id="119" name="Rectangle 3"/>
          <p:cNvSpPr txBox="1">
            <a:spLocks noChangeArrowheads="1"/>
          </p:cNvSpPr>
          <p:nvPr/>
        </p:nvSpPr>
        <p:spPr bwMode="auto">
          <a:xfrm>
            <a:off x="685800" y="11430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b="0" smtClean="0">
                <a:latin typeface="+mn-lt"/>
                <a:ea typeface="+mn-ea"/>
              </a:rPr>
              <a:t>Migrate </a:t>
            </a:r>
            <a:r>
              <a:rPr lang="en-US" sz="2800" b="0" dirty="0">
                <a:latin typeface="+mn-lt"/>
                <a:ea typeface="+mn-ea"/>
              </a:rPr>
              <a:t>an entire virtual router instance</a:t>
            </a:r>
          </a:p>
          <a:p>
            <a:pPr marL="514350" indent="-514350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b="0" dirty="0">
                <a:latin typeface="+mn-lt"/>
                <a:ea typeface="+mn-ea"/>
              </a:rPr>
              <a:t>Minimize disruption</a:t>
            </a:r>
          </a:p>
          <a:p>
            <a:pPr marL="514350" indent="-514350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b="0" dirty="0">
                <a:latin typeface="+mn-lt"/>
                <a:ea typeface="+mn-ea"/>
              </a:rPr>
              <a:t>Link migration</a:t>
            </a:r>
          </a:p>
        </p:txBody>
      </p:sp>
      <p:pic>
        <p:nvPicPr>
          <p:cNvPr id="20485" name="Picture 6" descr="ptn_link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762250"/>
            <a:ext cx="57150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600" b="1" smtClean="0"/>
              <a:t>VROOM Architecture</a:t>
            </a:r>
          </a:p>
        </p:txBody>
      </p:sp>
      <p:pic>
        <p:nvPicPr>
          <p:cNvPr id="21508" name="Picture 4" descr="nod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80121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1752600" y="3581400"/>
            <a:ext cx="6629400" cy="1588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057400" y="1828800"/>
            <a:ext cx="1905000" cy="3352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2600" y="5029200"/>
            <a:ext cx="6705600" cy="381000"/>
          </a:xfrm>
          <a:prstGeom prst="rect">
            <a:avLst/>
          </a:prstGeom>
          <a:solidFill>
            <a:srgbClr val="23BF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Dynamic Interface Binding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2600" y="3429000"/>
            <a:ext cx="6705600" cy="381000"/>
          </a:xfrm>
          <a:prstGeom prst="rect">
            <a:avLst/>
          </a:prstGeom>
          <a:solidFill>
            <a:srgbClr val="FF8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Data-Plane Hypervisor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Could migrate links to other routers</a:t>
            </a:r>
          </a:p>
          <a:p>
            <a:pPr lvl="1"/>
            <a:r>
              <a:rPr lang="en-US" dirty="0" smtClean="0"/>
              <a:t>Away from router being shutdown, or</a:t>
            </a:r>
          </a:p>
          <a:p>
            <a:pPr lvl="1"/>
            <a:r>
              <a:rPr lang="en-US" dirty="0" smtClean="0"/>
              <a:t>To router being added (or brought back up)</a:t>
            </a:r>
            <a:endParaRPr lang="en-US" dirty="0"/>
          </a:p>
        </p:txBody>
      </p:sp>
      <p:pic>
        <p:nvPicPr>
          <p:cNvPr id="6" name="Picture 1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289300"/>
            <a:ext cx="63246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60"/>
          <p:cNvSpPr>
            <a:spLocks noChangeShapeType="1"/>
          </p:cNvSpPr>
          <p:nvPr/>
        </p:nvSpPr>
        <p:spPr bwMode="auto">
          <a:xfrm flipH="1" flipV="1">
            <a:off x="2667000" y="4737100"/>
            <a:ext cx="2590800" cy="6731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62"/>
          <p:cNvSpPr>
            <a:spLocks noChangeShapeType="1"/>
          </p:cNvSpPr>
          <p:nvPr/>
        </p:nvSpPr>
        <p:spPr bwMode="auto">
          <a:xfrm flipV="1">
            <a:off x="5486400" y="4356100"/>
            <a:ext cx="533400" cy="9779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584700"/>
            <a:ext cx="3841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1" y="4203700"/>
            <a:ext cx="381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5334000"/>
            <a:ext cx="384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ine 60"/>
          <p:cNvSpPr>
            <a:spLocks noChangeShapeType="1"/>
          </p:cNvSpPr>
          <p:nvPr/>
        </p:nvSpPr>
        <p:spPr bwMode="auto">
          <a:xfrm flipH="1" flipV="1">
            <a:off x="1143000" y="3733800"/>
            <a:ext cx="12954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60"/>
          <p:cNvSpPr>
            <a:spLocks noChangeShapeType="1"/>
          </p:cNvSpPr>
          <p:nvPr/>
        </p:nvSpPr>
        <p:spPr bwMode="auto">
          <a:xfrm flipH="1" flipV="1">
            <a:off x="1371600" y="3505200"/>
            <a:ext cx="1143000" cy="1066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60"/>
          <p:cNvSpPr>
            <a:spLocks noChangeShapeType="1"/>
          </p:cNvSpPr>
          <p:nvPr/>
        </p:nvSpPr>
        <p:spPr bwMode="auto">
          <a:xfrm flipH="1" flipV="1">
            <a:off x="3352800" y="2590800"/>
            <a:ext cx="762000" cy="1143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60"/>
          <p:cNvSpPr>
            <a:spLocks noChangeShapeType="1"/>
          </p:cNvSpPr>
          <p:nvPr/>
        </p:nvSpPr>
        <p:spPr bwMode="auto">
          <a:xfrm flipH="1" flipV="1">
            <a:off x="5486400" y="5486400"/>
            <a:ext cx="1219200" cy="609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60"/>
          <p:cNvSpPr>
            <a:spLocks noChangeShapeType="1"/>
          </p:cNvSpPr>
          <p:nvPr/>
        </p:nvSpPr>
        <p:spPr bwMode="auto">
          <a:xfrm flipV="1">
            <a:off x="4343400" y="2514600"/>
            <a:ext cx="457200" cy="1219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60"/>
          <p:cNvSpPr>
            <a:spLocks noChangeShapeType="1"/>
          </p:cNvSpPr>
          <p:nvPr/>
        </p:nvSpPr>
        <p:spPr bwMode="auto">
          <a:xfrm flipH="1">
            <a:off x="6172200" y="4038600"/>
            <a:ext cx="2057400" cy="228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59"/>
          <p:cNvSpPr>
            <a:spLocks noChangeShapeType="1"/>
          </p:cNvSpPr>
          <p:nvPr/>
        </p:nvSpPr>
        <p:spPr bwMode="auto">
          <a:xfrm flipH="1" flipV="1">
            <a:off x="4495800" y="3962400"/>
            <a:ext cx="1371600" cy="3175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64"/>
          <p:cNvSpPr>
            <a:spLocks noChangeShapeType="1"/>
          </p:cNvSpPr>
          <p:nvPr/>
        </p:nvSpPr>
        <p:spPr bwMode="auto">
          <a:xfrm flipH="1">
            <a:off x="2743200" y="3962400"/>
            <a:ext cx="1295400" cy="6223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60"/>
          <p:cNvSpPr>
            <a:spLocks noChangeShapeType="1"/>
          </p:cNvSpPr>
          <p:nvPr/>
        </p:nvSpPr>
        <p:spPr bwMode="auto">
          <a:xfrm flipH="1">
            <a:off x="2743200" y="4343400"/>
            <a:ext cx="3124200" cy="304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8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746500"/>
            <a:ext cx="5334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Line 60"/>
          <p:cNvSpPr>
            <a:spLocks noChangeShapeType="1"/>
          </p:cNvSpPr>
          <p:nvPr/>
        </p:nvSpPr>
        <p:spPr bwMode="auto">
          <a:xfrm flipH="1" flipV="1">
            <a:off x="1600200" y="3429000"/>
            <a:ext cx="990600" cy="1143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60"/>
          <p:cNvSpPr>
            <a:spLocks noChangeShapeType="1"/>
          </p:cNvSpPr>
          <p:nvPr/>
        </p:nvSpPr>
        <p:spPr bwMode="auto">
          <a:xfrm flipV="1">
            <a:off x="6019800" y="3124200"/>
            <a:ext cx="1066800" cy="1066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60"/>
          <p:cNvSpPr>
            <a:spLocks noChangeShapeType="1"/>
          </p:cNvSpPr>
          <p:nvPr/>
        </p:nvSpPr>
        <p:spPr bwMode="auto">
          <a:xfrm flipH="1" flipV="1">
            <a:off x="6019800" y="2819400"/>
            <a:ext cx="0" cy="1371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60"/>
          <p:cNvSpPr>
            <a:spLocks noChangeShapeType="1"/>
          </p:cNvSpPr>
          <p:nvPr/>
        </p:nvSpPr>
        <p:spPr bwMode="auto">
          <a:xfrm flipH="1">
            <a:off x="6172200" y="3657600"/>
            <a:ext cx="1600200" cy="533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60"/>
          <p:cNvSpPr>
            <a:spLocks noChangeShapeType="1"/>
          </p:cNvSpPr>
          <p:nvPr/>
        </p:nvSpPr>
        <p:spPr bwMode="auto">
          <a:xfrm flipH="1" flipV="1">
            <a:off x="5334000" y="5486400"/>
            <a:ext cx="1143000" cy="1066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 bwMode="auto">
          <a:xfrm rot="5400000" flipH="1" flipV="1">
            <a:off x="2743200" y="4800600"/>
            <a:ext cx="1981200" cy="76200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Line 60"/>
          <p:cNvSpPr>
            <a:spLocks noChangeShapeType="1"/>
          </p:cNvSpPr>
          <p:nvPr/>
        </p:nvSpPr>
        <p:spPr bwMode="auto">
          <a:xfrm flipV="1">
            <a:off x="2667000" y="2590800"/>
            <a:ext cx="685800" cy="19812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60"/>
          <p:cNvSpPr>
            <a:spLocks noChangeShapeType="1"/>
          </p:cNvSpPr>
          <p:nvPr/>
        </p:nvSpPr>
        <p:spPr bwMode="auto">
          <a:xfrm flipH="1" flipV="1">
            <a:off x="4800600" y="2514600"/>
            <a:ext cx="1143000" cy="1752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Multiply 38"/>
          <p:cNvSpPr/>
          <p:nvPr/>
        </p:nvSpPr>
        <p:spPr bwMode="auto">
          <a:xfrm>
            <a:off x="3962400" y="3657600"/>
            <a:ext cx="685800" cy="685800"/>
          </a:xfrm>
          <a:prstGeom prst="mathMultiply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AE12B-AF5E-4676-AE1F-60AB827D625D}" type="slidenum">
              <a:rPr lang="en-US" smtClean="0"/>
              <a:pPr/>
              <a:t>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270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37" grpId="0" animBg="1"/>
      <p:bldP spid="38" grpId="0" animBg="1"/>
      <p:bldP spid="39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Key idea: </a:t>
            </a:r>
            <a:r>
              <a:rPr lang="en-US" dirty="0" smtClean="0">
                <a:solidFill>
                  <a:srgbClr val="FF0000"/>
                </a:solidFill>
              </a:rPr>
              <a:t>separate</a:t>
            </a:r>
            <a:r>
              <a:rPr lang="en-US" dirty="0" smtClean="0"/>
              <a:t> the migration of control and data planes</a:t>
            </a:r>
          </a:p>
          <a:p>
            <a:pPr eaLnBrk="1" hangingPunct="1">
              <a:defRPr/>
            </a:pPr>
            <a:endParaRPr lang="en-US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Migrate the control plane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Clone the data plane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Migrate the links</a:t>
            </a: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/>
          <a:lstStyle/>
          <a:p>
            <a:pPr eaLnBrk="1" hangingPunct="1"/>
            <a:r>
              <a:rPr lang="en-US" sz="3600" b="1" smtClean="0"/>
              <a:t>VROOM’s Migration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Leverage virtual server migration techniques</a:t>
            </a:r>
          </a:p>
          <a:p>
            <a:pPr eaLnBrk="1" hangingPunct="1"/>
            <a:r>
              <a:rPr lang="en-US" dirty="0" smtClean="0"/>
              <a:t>Router image</a:t>
            </a:r>
          </a:p>
          <a:p>
            <a:pPr lvl="1" eaLnBrk="1" hangingPunct="1"/>
            <a:r>
              <a:rPr lang="en-US" dirty="0" smtClean="0"/>
              <a:t>Binaries, configuration files, running processes, etc.</a:t>
            </a: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/>
          <a:lstStyle/>
          <a:p>
            <a:pPr eaLnBrk="1" hangingPunct="1"/>
            <a:r>
              <a:rPr lang="en-US" sz="3600" b="1" smtClean="0"/>
              <a:t>Control-Plane Migration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Leverage virtual server migration techniques</a:t>
            </a:r>
          </a:p>
          <a:p>
            <a:r>
              <a:rPr lang="en-US" dirty="0" smtClean="0"/>
              <a:t>Router image</a:t>
            </a:r>
          </a:p>
          <a:p>
            <a:pPr lvl="1"/>
            <a:r>
              <a:rPr lang="en-US" dirty="0" smtClean="0"/>
              <a:t>Binaries, configuration files, running processes, etc.</a:t>
            </a:r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/>
          <a:lstStyle/>
          <a:p>
            <a:pPr eaLnBrk="1" hangingPunct="1"/>
            <a:r>
              <a:rPr lang="en-US" sz="3600" b="1" smtClean="0"/>
              <a:t>Control-Plane Migration</a:t>
            </a:r>
          </a:p>
        </p:txBody>
      </p:sp>
      <p:sp>
        <p:nvSpPr>
          <p:cNvPr id="25605" name="Rectangle 29"/>
          <p:cNvSpPr>
            <a:spLocks noChangeArrowheads="1"/>
          </p:cNvSpPr>
          <p:nvPr/>
        </p:nvSpPr>
        <p:spPr bwMode="auto">
          <a:xfrm>
            <a:off x="4267200" y="3048000"/>
            <a:ext cx="1752600" cy="114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Rectangle 30"/>
          <p:cNvSpPr>
            <a:spLocks noChangeArrowheads="1"/>
          </p:cNvSpPr>
          <p:nvPr/>
        </p:nvSpPr>
        <p:spPr bwMode="auto">
          <a:xfrm>
            <a:off x="4267200" y="4724400"/>
            <a:ext cx="1752600" cy="114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Rectangle 31"/>
          <p:cNvSpPr>
            <a:spLocks noChangeArrowheads="1"/>
          </p:cNvSpPr>
          <p:nvPr/>
        </p:nvSpPr>
        <p:spPr bwMode="auto">
          <a:xfrm>
            <a:off x="2209800" y="3505200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Physical router A</a:t>
            </a:r>
          </a:p>
        </p:txBody>
      </p:sp>
      <p:sp>
        <p:nvSpPr>
          <p:cNvPr id="25608" name="Rectangle 32"/>
          <p:cNvSpPr>
            <a:spLocks noChangeArrowheads="1"/>
          </p:cNvSpPr>
          <p:nvPr/>
        </p:nvSpPr>
        <p:spPr bwMode="auto">
          <a:xfrm>
            <a:off x="2286000" y="5181600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Physical router B</a:t>
            </a:r>
          </a:p>
        </p:txBody>
      </p:sp>
      <p:sp>
        <p:nvSpPr>
          <p:cNvPr id="25609" name="Line 35"/>
          <p:cNvSpPr>
            <a:spLocks noChangeShapeType="1"/>
          </p:cNvSpPr>
          <p:nvPr/>
        </p:nvSpPr>
        <p:spPr bwMode="auto">
          <a:xfrm>
            <a:off x="4267200" y="36576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Line 36"/>
          <p:cNvSpPr>
            <a:spLocks noChangeShapeType="1"/>
          </p:cNvSpPr>
          <p:nvPr/>
        </p:nvSpPr>
        <p:spPr bwMode="auto">
          <a:xfrm>
            <a:off x="4267200" y="52578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Rectangle 39"/>
          <p:cNvSpPr>
            <a:spLocks noChangeArrowheads="1"/>
          </p:cNvSpPr>
          <p:nvPr/>
        </p:nvSpPr>
        <p:spPr bwMode="auto">
          <a:xfrm>
            <a:off x="4495800" y="41148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2" name="Rectangle 40"/>
          <p:cNvSpPr>
            <a:spLocks noChangeArrowheads="1"/>
          </p:cNvSpPr>
          <p:nvPr/>
        </p:nvSpPr>
        <p:spPr bwMode="auto">
          <a:xfrm>
            <a:off x="4876800" y="41148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3" name="Rectangle 41"/>
          <p:cNvSpPr>
            <a:spLocks noChangeArrowheads="1"/>
          </p:cNvSpPr>
          <p:nvPr/>
        </p:nvSpPr>
        <p:spPr bwMode="auto">
          <a:xfrm>
            <a:off x="5257800" y="41148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4" name="Rectangle 42"/>
          <p:cNvSpPr>
            <a:spLocks noChangeArrowheads="1"/>
          </p:cNvSpPr>
          <p:nvPr/>
        </p:nvSpPr>
        <p:spPr bwMode="auto">
          <a:xfrm>
            <a:off x="5638800" y="41148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5" name="Rectangle 43"/>
          <p:cNvSpPr>
            <a:spLocks noChangeArrowheads="1"/>
          </p:cNvSpPr>
          <p:nvPr/>
        </p:nvSpPr>
        <p:spPr bwMode="auto">
          <a:xfrm>
            <a:off x="4495800" y="5791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6" name="Rectangle 44"/>
          <p:cNvSpPr>
            <a:spLocks noChangeArrowheads="1"/>
          </p:cNvSpPr>
          <p:nvPr/>
        </p:nvSpPr>
        <p:spPr bwMode="auto">
          <a:xfrm>
            <a:off x="4876800" y="5791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7" name="Rectangle 45"/>
          <p:cNvSpPr>
            <a:spLocks noChangeArrowheads="1"/>
          </p:cNvSpPr>
          <p:nvPr/>
        </p:nvSpPr>
        <p:spPr bwMode="auto">
          <a:xfrm>
            <a:off x="5257800" y="5791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8" name="Rectangle 46"/>
          <p:cNvSpPr>
            <a:spLocks noChangeArrowheads="1"/>
          </p:cNvSpPr>
          <p:nvPr/>
        </p:nvSpPr>
        <p:spPr bwMode="auto">
          <a:xfrm>
            <a:off x="5638800" y="5791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9" name="Rectangle 51"/>
          <p:cNvSpPr>
            <a:spLocks noChangeArrowheads="1"/>
          </p:cNvSpPr>
          <p:nvPr/>
        </p:nvSpPr>
        <p:spPr bwMode="auto">
          <a:xfrm>
            <a:off x="4724400" y="3733800"/>
            <a:ext cx="838200" cy="3810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DP</a:t>
            </a:r>
          </a:p>
        </p:txBody>
      </p:sp>
      <p:sp>
        <p:nvSpPr>
          <p:cNvPr id="21" name="Rectangle 50"/>
          <p:cNvSpPr>
            <a:spLocks noChangeArrowheads="1"/>
          </p:cNvSpPr>
          <p:nvPr/>
        </p:nvSpPr>
        <p:spPr bwMode="auto">
          <a:xfrm>
            <a:off x="2667000" y="4419600"/>
            <a:ext cx="304800" cy="152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4724400" y="3200400"/>
            <a:ext cx="838200" cy="3810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CP</a:t>
            </a:r>
          </a:p>
        </p:txBody>
      </p:sp>
      <p:sp>
        <p:nvSpPr>
          <p:cNvPr id="22" name="Rectangle 50"/>
          <p:cNvSpPr>
            <a:spLocks noChangeArrowheads="1"/>
          </p:cNvSpPr>
          <p:nvPr/>
        </p:nvSpPr>
        <p:spPr bwMode="auto">
          <a:xfrm>
            <a:off x="2667000" y="4419600"/>
            <a:ext cx="304800" cy="152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repeatCount="2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C 0.03455 0.00023 0.06927 0.00069 0.09687 1.11111E-6 C 0.12448 -0.0007 0.15034 -0.00139 0.16597 -0.0044 C 0.18159 -0.00741 0.18455 -0.00787 0.19027 -0.01829 C 0.19583 -0.0287 0.18767 -0.05857 0.19948 -0.06667 C 0.21128 -0.07477 0.23993 -0.06667 0.26111 -0.06667 C 0.28229 -0.06667 0.31371 -0.075 0.32656 -0.06667 C 0.33923 -0.05833 0.31892 -0.02639 0.3375 -0.01597 C 0.35625 -0.00556 0.41146 -0.00602 0.43854 -0.0044 C 0.46545 -0.00278 0.48246 -0.00486 0.5 -0.00671 " pathEditMode="relative" rAng="0" ptsTypes="aaaaaaaaaA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0.233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repeatCount="2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C 0.03455 0.00023 0.06927 0.00069 0.09687 1.11111E-6 C 0.12448 -0.0007 0.15034 -0.00139 0.16597 -0.0044 C 0.18159 -0.00741 0.18455 -0.00787 0.19027 -0.01829 C 0.19583 -0.0287 0.18767 -0.05857 0.19948 -0.06667 C 0.21128 -0.07477 0.23993 -0.06667 0.26111 -0.06667 C 0.28229 -0.06667 0.31371 -0.075 0.32656 -0.06667 C 0.33923 -0.05833 0.31892 -0.02639 0.3375 -0.01597 C 0.35625 -0.00556 0.41146 -0.00602 0.43854 -0.0044 C 0.46545 -0.00278 0.48246 -0.00486 0.5 -0.00671 " pathEditMode="relative" rAng="0" ptsTypes="aaaaaaaaaA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11" grpId="0" animBg="1"/>
      <p:bldP spid="22" grpId="0" animBg="1"/>
      <p:bldP spid="22" grpId="1" animBg="1"/>
      <p:bldP spid="22" grpId="2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Clone</a:t>
            </a:r>
            <a:r>
              <a:rPr lang="en-US" dirty="0" smtClean="0"/>
              <a:t> the data plane by repopulation</a:t>
            </a:r>
          </a:p>
          <a:p>
            <a:pPr lvl="1" eaLnBrk="1" hangingPunct="1"/>
            <a:r>
              <a:rPr lang="en-US" dirty="0" smtClean="0"/>
              <a:t>Enables traffic to be forwarded during migration</a:t>
            </a:r>
          </a:p>
          <a:p>
            <a:pPr lvl="1" eaLnBrk="1" hangingPunct="1"/>
            <a:r>
              <a:rPr lang="en-US" dirty="0" smtClean="0"/>
              <a:t>Enables migration across different data planes</a:t>
            </a: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/>
          <a:lstStyle/>
          <a:p>
            <a:pPr eaLnBrk="1" hangingPunct="1"/>
            <a:r>
              <a:rPr lang="en-US" sz="3600" b="1" smtClean="0"/>
              <a:t>Data-Plane Cloning</a:t>
            </a:r>
          </a:p>
        </p:txBody>
      </p:sp>
      <p:sp>
        <p:nvSpPr>
          <p:cNvPr id="26629" name="Rectangle 29"/>
          <p:cNvSpPr>
            <a:spLocks noChangeArrowheads="1"/>
          </p:cNvSpPr>
          <p:nvPr/>
        </p:nvSpPr>
        <p:spPr bwMode="auto">
          <a:xfrm>
            <a:off x="4419600" y="3124200"/>
            <a:ext cx="1752600" cy="1219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Rectangle 30"/>
          <p:cNvSpPr>
            <a:spLocks noChangeArrowheads="1"/>
          </p:cNvSpPr>
          <p:nvPr/>
        </p:nvSpPr>
        <p:spPr bwMode="auto">
          <a:xfrm>
            <a:off x="4419600" y="4800600"/>
            <a:ext cx="1752600" cy="114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Rectangle 31"/>
          <p:cNvSpPr>
            <a:spLocks noChangeArrowheads="1"/>
          </p:cNvSpPr>
          <p:nvPr/>
        </p:nvSpPr>
        <p:spPr bwMode="auto">
          <a:xfrm>
            <a:off x="2362200" y="3581400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Physical router A</a:t>
            </a:r>
          </a:p>
        </p:txBody>
      </p:sp>
      <p:sp>
        <p:nvSpPr>
          <p:cNvPr id="26632" name="Rectangle 32"/>
          <p:cNvSpPr>
            <a:spLocks noChangeArrowheads="1"/>
          </p:cNvSpPr>
          <p:nvPr/>
        </p:nvSpPr>
        <p:spPr bwMode="auto">
          <a:xfrm>
            <a:off x="2438400" y="5257800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Physical router B</a:t>
            </a:r>
          </a:p>
        </p:txBody>
      </p:sp>
      <p:sp>
        <p:nvSpPr>
          <p:cNvPr id="26633" name="Line 35"/>
          <p:cNvSpPr>
            <a:spLocks noChangeShapeType="1"/>
          </p:cNvSpPr>
          <p:nvPr/>
        </p:nvSpPr>
        <p:spPr bwMode="auto">
          <a:xfrm>
            <a:off x="4419600" y="37338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Line 36"/>
          <p:cNvSpPr>
            <a:spLocks noChangeShapeType="1"/>
          </p:cNvSpPr>
          <p:nvPr/>
        </p:nvSpPr>
        <p:spPr bwMode="auto">
          <a:xfrm>
            <a:off x="4419600" y="53340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Rectangle 37"/>
          <p:cNvSpPr>
            <a:spLocks noChangeArrowheads="1"/>
          </p:cNvSpPr>
          <p:nvPr/>
        </p:nvSpPr>
        <p:spPr bwMode="auto">
          <a:xfrm>
            <a:off x="4876800" y="4876800"/>
            <a:ext cx="838200" cy="3810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CP</a:t>
            </a:r>
          </a:p>
        </p:txBody>
      </p:sp>
      <p:sp>
        <p:nvSpPr>
          <p:cNvPr id="26636" name="Rectangle 39"/>
          <p:cNvSpPr>
            <a:spLocks noChangeArrowheads="1"/>
          </p:cNvSpPr>
          <p:nvPr/>
        </p:nvSpPr>
        <p:spPr bwMode="auto">
          <a:xfrm>
            <a:off x="4648200" y="4267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7" name="Rectangle 40"/>
          <p:cNvSpPr>
            <a:spLocks noChangeArrowheads="1"/>
          </p:cNvSpPr>
          <p:nvPr/>
        </p:nvSpPr>
        <p:spPr bwMode="auto">
          <a:xfrm>
            <a:off x="5029200" y="4267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Rectangle 41"/>
          <p:cNvSpPr>
            <a:spLocks noChangeArrowheads="1"/>
          </p:cNvSpPr>
          <p:nvPr/>
        </p:nvSpPr>
        <p:spPr bwMode="auto">
          <a:xfrm>
            <a:off x="5410200" y="4267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9" name="Rectangle 42"/>
          <p:cNvSpPr>
            <a:spLocks noChangeArrowheads="1"/>
          </p:cNvSpPr>
          <p:nvPr/>
        </p:nvSpPr>
        <p:spPr bwMode="auto">
          <a:xfrm>
            <a:off x="5791200" y="4267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0" name="Rectangle 43"/>
          <p:cNvSpPr>
            <a:spLocks noChangeArrowheads="1"/>
          </p:cNvSpPr>
          <p:nvPr/>
        </p:nvSpPr>
        <p:spPr bwMode="auto">
          <a:xfrm>
            <a:off x="4648200" y="5867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1" name="Rectangle 44"/>
          <p:cNvSpPr>
            <a:spLocks noChangeArrowheads="1"/>
          </p:cNvSpPr>
          <p:nvPr/>
        </p:nvSpPr>
        <p:spPr bwMode="auto">
          <a:xfrm>
            <a:off x="5029200" y="5867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2" name="Rectangle 45"/>
          <p:cNvSpPr>
            <a:spLocks noChangeArrowheads="1"/>
          </p:cNvSpPr>
          <p:nvPr/>
        </p:nvSpPr>
        <p:spPr bwMode="auto">
          <a:xfrm>
            <a:off x="5410200" y="5867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3" name="Rectangle 46"/>
          <p:cNvSpPr>
            <a:spLocks noChangeArrowheads="1"/>
          </p:cNvSpPr>
          <p:nvPr/>
        </p:nvSpPr>
        <p:spPr bwMode="auto">
          <a:xfrm>
            <a:off x="5791200" y="5867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4" name="Rectangle 51"/>
          <p:cNvSpPr>
            <a:spLocks noChangeArrowheads="1"/>
          </p:cNvSpPr>
          <p:nvPr/>
        </p:nvSpPr>
        <p:spPr bwMode="auto">
          <a:xfrm>
            <a:off x="4724400" y="3810000"/>
            <a:ext cx="1143000" cy="3810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DP-old</a:t>
            </a:r>
          </a:p>
        </p:txBody>
      </p:sp>
      <p:sp>
        <p:nvSpPr>
          <p:cNvPr id="39" name="Rectangle 51"/>
          <p:cNvSpPr>
            <a:spLocks noChangeArrowheads="1"/>
          </p:cNvSpPr>
          <p:nvPr/>
        </p:nvSpPr>
        <p:spPr bwMode="auto">
          <a:xfrm>
            <a:off x="4724400" y="5410200"/>
            <a:ext cx="1143000" cy="3810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DP-new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rot="5400000">
            <a:off x="5029994" y="5334794"/>
            <a:ext cx="45720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Rectangle 51"/>
          <p:cNvSpPr>
            <a:spLocks noChangeArrowheads="1"/>
          </p:cNvSpPr>
          <p:nvPr/>
        </p:nvSpPr>
        <p:spPr bwMode="auto">
          <a:xfrm>
            <a:off x="4724400" y="5408613"/>
            <a:ext cx="1143000" cy="3810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DP-new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 rot="5400000">
            <a:off x="5029994" y="5333206"/>
            <a:ext cx="45720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Slide Number Placeholder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2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/>
          <a:lstStyle/>
          <a:p>
            <a:pPr eaLnBrk="1" hangingPunct="1"/>
            <a:r>
              <a:rPr lang="en-US" sz="3600" b="1" smtClean="0"/>
              <a:t>Remote Control Plane</a:t>
            </a:r>
          </a:p>
        </p:txBody>
      </p:sp>
      <p:sp>
        <p:nvSpPr>
          <p:cNvPr id="27654" name="Rectangle 29"/>
          <p:cNvSpPr>
            <a:spLocks noChangeArrowheads="1"/>
          </p:cNvSpPr>
          <p:nvPr/>
        </p:nvSpPr>
        <p:spPr bwMode="auto">
          <a:xfrm>
            <a:off x="4419600" y="3124200"/>
            <a:ext cx="1752600" cy="1219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Rectangle 30"/>
          <p:cNvSpPr>
            <a:spLocks noChangeArrowheads="1"/>
          </p:cNvSpPr>
          <p:nvPr/>
        </p:nvSpPr>
        <p:spPr bwMode="auto">
          <a:xfrm>
            <a:off x="4419600" y="4800600"/>
            <a:ext cx="1752600" cy="114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Rectangle 31"/>
          <p:cNvSpPr>
            <a:spLocks noChangeArrowheads="1"/>
          </p:cNvSpPr>
          <p:nvPr/>
        </p:nvSpPr>
        <p:spPr bwMode="auto">
          <a:xfrm>
            <a:off x="2362200" y="3581400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/>
              <a:t>Physical router A</a:t>
            </a:r>
          </a:p>
        </p:txBody>
      </p:sp>
      <p:sp>
        <p:nvSpPr>
          <p:cNvPr id="27657" name="Rectangle 32"/>
          <p:cNvSpPr>
            <a:spLocks noChangeArrowheads="1"/>
          </p:cNvSpPr>
          <p:nvPr/>
        </p:nvSpPr>
        <p:spPr bwMode="auto">
          <a:xfrm>
            <a:off x="2438400" y="5257800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Physical router B</a:t>
            </a:r>
          </a:p>
        </p:txBody>
      </p:sp>
      <p:sp>
        <p:nvSpPr>
          <p:cNvPr id="27658" name="Line 35"/>
          <p:cNvSpPr>
            <a:spLocks noChangeShapeType="1"/>
          </p:cNvSpPr>
          <p:nvPr/>
        </p:nvSpPr>
        <p:spPr bwMode="auto">
          <a:xfrm>
            <a:off x="4419600" y="37338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Line 36"/>
          <p:cNvSpPr>
            <a:spLocks noChangeShapeType="1"/>
          </p:cNvSpPr>
          <p:nvPr/>
        </p:nvSpPr>
        <p:spPr bwMode="auto">
          <a:xfrm>
            <a:off x="4419600" y="53340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Rectangle 37"/>
          <p:cNvSpPr>
            <a:spLocks noChangeArrowheads="1"/>
          </p:cNvSpPr>
          <p:nvPr/>
        </p:nvSpPr>
        <p:spPr bwMode="auto">
          <a:xfrm>
            <a:off x="4876800" y="4876800"/>
            <a:ext cx="838200" cy="3810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CP</a:t>
            </a:r>
          </a:p>
        </p:txBody>
      </p:sp>
      <p:sp>
        <p:nvSpPr>
          <p:cNvPr id="27661" name="Rectangle 39"/>
          <p:cNvSpPr>
            <a:spLocks noChangeArrowheads="1"/>
          </p:cNvSpPr>
          <p:nvPr/>
        </p:nvSpPr>
        <p:spPr bwMode="auto">
          <a:xfrm>
            <a:off x="4648200" y="4267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Rectangle 40"/>
          <p:cNvSpPr>
            <a:spLocks noChangeArrowheads="1"/>
          </p:cNvSpPr>
          <p:nvPr/>
        </p:nvSpPr>
        <p:spPr bwMode="auto">
          <a:xfrm>
            <a:off x="5029200" y="4267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3" name="Rectangle 41"/>
          <p:cNvSpPr>
            <a:spLocks noChangeArrowheads="1"/>
          </p:cNvSpPr>
          <p:nvPr/>
        </p:nvSpPr>
        <p:spPr bwMode="auto">
          <a:xfrm>
            <a:off x="5410200" y="4267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4" name="Rectangle 42"/>
          <p:cNvSpPr>
            <a:spLocks noChangeArrowheads="1"/>
          </p:cNvSpPr>
          <p:nvPr/>
        </p:nvSpPr>
        <p:spPr bwMode="auto">
          <a:xfrm>
            <a:off x="5791200" y="4267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5" name="Rectangle 51"/>
          <p:cNvSpPr>
            <a:spLocks noChangeArrowheads="1"/>
          </p:cNvSpPr>
          <p:nvPr/>
        </p:nvSpPr>
        <p:spPr bwMode="auto">
          <a:xfrm>
            <a:off x="4724400" y="3810000"/>
            <a:ext cx="1143000" cy="3810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DP-old</a:t>
            </a:r>
          </a:p>
        </p:txBody>
      </p:sp>
      <p:sp>
        <p:nvSpPr>
          <p:cNvPr id="27666" name="Rectangle 51"/>
          <p:cNvSpPr>
            <a:spLocks noChangeArrowheads="1"/>
          </p:cNvSpPr>
          <p:nvPr/>
        </p:nvSpPr>
        <p:spPr bwMode="auto">
          <a:xfrm>
            <a:off x="4724400" y="5410200"/>
            <a:ext cx="1143000" cy="3810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DP-new</a:t>
            </a:r>
          </a:p>
        </p:txBody>
      </p:sp>
      <p:sp>
        <p:nvSpPr>
          <p:cNvPr id="27667" name="Rectangle 43"/>
          <p:cNvSpPr>
            <a:spLocks noChangeArrowheads="1"/>
          </p:cNvSpPr>
          <p:nvPr/>
        </p:nvSpPr>
        <p:spPr bwMode="auto">
          <a:xfrm>
            <a:off x="4648200" y="5867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8" name="Rectangle 44"/>
          <p:cNvSpPr>
            <a:spLocks noChangeArrowheads="1"/>
          </p:cNvSpPr>
          <p:nvPr/>
        </p:nvSpPr>
        <p:spPr bwMode="auto">
          <a:xfrm>
            <a:off x="5029200" y="5867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9" name="Rectangle 45"/>
          <p:cNvSpPr>
            <a:spLocks noChangeArrowheads="1"/>
          </p:cNvSpPr>
          <p:nvPr/>
        </p:nvSpPr>
        <p:spPr bwMode="auto">
          <a:xfrm>
            <a:off x="5410200" y="5867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0" name="Rectangle 46"/>
          <p:cNvSpPr>
            <a:spLocks noChangeArrowheads="1"/>
          </p:cNvSpPr>
          <p:nvPr/>
        </p:nvSpPr>
        <p:spPr bwMode="auto">
          <a:xfrm>
            <a:off x="5791200" y="5867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24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066801"/>
            <a:ext cx="8686800" cy="2209799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800" dirty="0" smtClean="0"/>
              <a:t>Data-plane cloning takes time</a:t>
            </a:r>
          </a:p>
          <a:p>
            <a:pPr lvl="1" eaLnBrk="1" hangingPunct="1"/>
            <a:r>
              <a:rPr lang="en-US" sz="2400" dirty="0" smtClean="0"/>
              <a:t>Installing 250k routes takes over 20 seconds*</a:t>
            </a:r>
          </a:p>
          <a:p>
            <a:pPr eaLnBrk="1" hangingPunct="1"/>
            <a:r>
              <a:rPr lang="en-US" sz="2800" dirty="0" smtClean="0"/>
              <a:t>The control &amp; old data planes need to be kept “online”</a:t>
            </a:r>
          </a:p>
          <a:p>
            <a:pPr eaLnBrk="1" hangingPunct="1"/>
            <a:r>
              <a:rPr lang="en-US" sz="2800" dirty="0" smtClean="0"/>
              <a:t>Solution: redirect routing messages through tunnels</a:t>
            </a:r>
          </a:p>
          <a:p>
            <a:pPr lvl="1" eaLnBrk="1" hangingPunct="1"/>
            <a:endParaRPr lang="en-US" sz="2400" dirty="0" smtClean="0"/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457200" y="6275388"/>
            <a:ext cx="76946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dirty="0"/>
              <a:t>*: P. </a:t>
            </a:r>
            <a:r>
              <a:rPr lang="en-US" sz="1600" b="0" dirty="0" err="1"/>
              <a:t>Francios</a:t>
            </a:r>
            <a:r>
              <a:rPr lang="en-US" sz="1600" b="0" dirty="0"/>
              <a:t>, et. al., Achieving sub-second IGP convergence in large IP networks, </a:t>
            </a:r>
          </a:p>
          <a:p>
            <a:r>
              <a:rPr lang="en-US" sz="1600" b="0" dirty="0"/>
              <a:t>ACM SIGCOMM CCR, no. 3, 2005.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066801"/>
            <a:ext cx="8686800" cy="2209799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800" dirty="0" smtClean="0"/>
              <a:t>Data-plane cloning takes time</a:t>
            </a:r>
          </a:p>
          <a:p>
            <a:pPr lvl="1" eaLnBrk="1" hangingPunct="1"/>
            <a:r>
              <a:rPr lang="en-US" sz="2400" dirty="0" smtClean="0"/>
              <a:t>Installing 250k routes takes over 20 seconds*</a:t>
            </a:r>
          </a:p>
          <a:p>
            <a:pPr eaLnBrk="1" hangingPunct="1"/>
            <a:r>
              <a:rPr lang="en-US" sz="2800" dirty="0" smtClean="0"/>
              <a:t>The control &amp; old data planes need to be kept “online”</a:t>
            </a:r>
          </a:p>
          <a:p>
            <a:pPr eaLnBrk="1" hangingPunct="1"/>
            <a:r>
              <a:rPr lang="en-US" sz="2800" dirty="0" smtClean="0"/>
              <a:t>Solution: redirect routing messages through tunnels</a:t>
            </a:r>
          </a:p>
          <a:p>
            <a:pPr lvl="1" eaLnBrk="1" hangingPunct="1"/>
            <a:endParaRPr lang="en-US" sz="2400" dirty="0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/>
          <a:lstStyle/>
          <a:p>
            <a:pPr eaLnBrk="1" hangingPunct="1"/>
            <a:r>
              <a:rPr lang="en-US" sz="3600" b="1" smtClean="0"/>
              <a:t>Remote Control Plane</a:t>
            </a:r>
          </a:p>
        </p:txBody>
      </p:sp>
      <p:sp>
        <p:nvSpPr>
          <p:cNvPr id="28677" name="Rectangle 12"/>
          <p:cNvSpPr>
            <a:spLocks noChangeArrowheads="1"/>
          </p:cNvSpPr>
          <p:nvPr/>
        </p:nvSpPr>
        <p:spPr bwMode="auto">
          <a:xfrm>
            <a:off x="457200" y="6275388"/>
            <a:ext cx="76946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dirty="0"/>
              <a:t>*: P. </a:t>
            </a:r>
            <a:r>
              <a:rPr lang="en-US" sz="1600" b="0" dirty="0" err="1"/>
              <a:t>Francios</a:t>
            </a:r>
            <a:r>
              <a:rPr lang="en-US" sz="1600" b="0" dirty="0"/>
              <a:t>, et. al., Achieving sub-second IGP convergence in large IP networks, </a:t>
            </a:r>
          </a:p>
          <a:p>
            <a:r>
              <a:rPr lang="en-US" sz="1600" b="0" dirty="0"/>
              <a:t>ACM SIGCOMM CCR, no. 3, 2005.</a:t>
            </a:r>
          </a:p>
        </p:txBody>
      </p:sp>
      <p:sp>
        <p:nvSpPr>
          <p:cNvPr id="28678" name="Rectangle 29"/>
          <p:cNvSpPr>
            <a:spLocks noChangeArrowheads="1"/>
          </p:cNvSpPr>
          <p:nvPr/>
        </p:nvSpPr>
        <p:spPr bwMode="auto">
          <a:xfrm>
            <a:off x="4419600" y="3124200"/>
            <a:ext cx="1752600" cy="1219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Rectangle 30"/>
          <p:cNvSpPr>
            <a:spLocks noChangeArrowheads="1"/>
          </p:cNvSpPr>
          <p:nvPr/>
        </p:nvSpPr>
        <p:spPr bwMode="auto">
          <a:xfrm>
            <a:off x="4419600" y="4800600"/>
            <a:ext cx="1752600" cy="114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Rectangle 31"/>
          <p:cNvSpPr>
            <a:spLocks noChangeArrowheads="1"/>
          </p:cNvSpPr>
          <p:nvPr/>
        </p:nvSpPr>
        <p:spPr bwMode="auto">
          <a:xfrm>
            <a:off x="2362200" y="3581400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Physical router A</a:t>
            </a:r>
          </a:p>
        </p:txBody>
      </p:sp>
      <p:sp>
        <p:nvSpPr>
          <p:cNvPr id="28681" name="Rectangle 32"/>
          <p:cNvSpPr>
            <a:spLocks noChangeArrowheads="1"/>
          </p:cNvSpPr>
          <p:nvPr/>
        </p:nvSpPr>
        <p:spPr bwMode="auto">
          <a:xfrm>
            <a:off x="2438400" y="5257800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Physical router B</a:t>
            </a:r>
          </a:p>
        </p:txBody>
      </p:sp>
      <p:sp>
        <p:nvSpPr>
          <p:cNvPr id="28682" name="Line 35"/>
          <p:cNvSpPr>
            <a:spLocks noChangeShapeType="1"/>
          </p:cNvSpPr>
          <p:nvPr/>
        </p:nvSpPr>
        <p:spPr bwMode="auto">
          <a:xfrm>
            <a:off x="4419600" y="37338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Line 36"/>
          <p:cNvSpPr>
            <a:spLocks noChangeShapeType="1"/>
          </p:cNvSpPr>
          <p:nvPr/>
        </p:nvSpPr>
        <p:spPr bwMode="auto">
          <a:xfrm>
            <a:off x="4419600" y="53340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Rectangle 37"/>
          <p:cNvSpPr>
            <a:spLocks noChangeArrowheads="1"/>
          </p:cNvSpPr>
          <p:nvPr/>
        </p:nvSpPr>
        <p:spPr bwMode="auto">
          <a:xfrm>
            <a:off x="4876800" y="4876800"/>
            <a:ext cx="838200" cy="3810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CP</a:t>
            </a:r>
          </a:p>
        </p:txBody>
      </p:sp>
      <p:sp>
        <p:nvSpPr>
          <p:cNvPr id="28685" name="Rectangle 39"/>
          <p:cNvSpPr>
            <a:spLocks noChangeArrowheads="1"/>
          </p:cNvSpPr>
          <p:nvPr/>
        </p:nvSpPr>
        <p:spPr bwMode="auto">
          <a:xfrm>
            <a:off x="4648200" y="4267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6" name="Rectangle 40"/>
          <p:cNvSpPr>
            <a:spLocks noChangeArrowheads="1"/>
          </p:cNvSpPr>
          <p:nvPr/>
        </p:nvSpPr>
        <p:spPr bwMode="auto">
          <a:xfrm>
            <a:off x="5029200" y="4267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7" name="Rectangle 41"/>
          <p:cNvSpPr>
            <a:spLocks noChangeArrowheads="1"/>
          </p:cNvSpPr>
          <p:nvPr/>
        </p:nvSpPr>
        <p:spPr bwMode="auto">
          <a:xfrm>
            <a:off x="5410200" y="4267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8" name="Rectangle 42"/>
          <p:cNvSpPr>
            <a:spLocks noChangeArrowheads="1"/>
          </p:cNvSpPr>
          <p:nvPr/>
        </p:nvSpPr>
        <p:spPr bwMode="auto">
          <a:xfrm>
            <a:off x="5791200" y="4267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9" name="Rectangle 43"/>
          <p:cNvSpPr>
            <a:spLocks noChangeArrowheads="1"/>
          </p:cNvSpPr>
          <p:nvPr/>
        </p:nvSpPr>
        <p:spPr bwMode="auto">
          <a:xfrm>
            <a:off x="4648200" y="5867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0" name="Rectangle 44"/>
          <p:cNvSpPr>
            <a:spLocks noChangeArrowheads="1"/>
          </p:cNvSpPr>
          <p:nvPr/>
        </p:nvSpPr>
        <p:spPr bwMode="auto">
          <a:xfrm>
            <a:off x="5029200" y="5867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1" name="Rectangle 45"/>
          <p:cNvSpPr>
            <a:spLocks noChangeArrowheads="1"/>
          </p:cNvSpPr>
          <p:nvPr/>
        </p:nvSpPr>
        <p:spPr bwMode="auto">
          <a:xfrm>
            <a:off x="5410200" y="5867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2" name="Rectangle 46"/>
          <p:cNvSpPr>
            <a:spLocks noChangeArrowheads="1"/>
          </p:cNvSpPr>
          <p:nvPr/>
        </p:nvSpPr>
        <p:spPr bwMode="auto">
          <a:xfrm>
            <a:off x="5791200" y="5867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3" name="Rectangle 51"/>
          <p:cNvSpPr>
            <a:spLocks noChangeArrowheads="1"/>
          </p:cNvSpPr>
          <p:nvPr/>
        </p:nvSpPr>
        <p:spPr bwMode="auto">
          <a:xfrm>
            <a:off x="4724400" y="3810000"/>
            <a:ext cx="1143000" cy="3810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DP-old</a:t>
            </a:r>
          </a:p>
        </p:txBody>
      </p:sp>
      <p:sp>
        <p:nvSpPr>
          <p:cNvPr id="28694" name="Rectangle 51"/>
          <p:cNvSpPr>
            <a:spLocks noChangeArrowheads="1"/>
          </p:cNvSpPr>
          <p:nvPr/>
        </p:nvSpPr>
        <p:spPr bwMode="auto">
          <a:xfrm>
            <a:off x="4724400" y="5410200"/>
            <a:ext cx="1143000" cy="3810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DP-new</a:t>
            </a:r>
          </a:p>
        </p:txBody>
      </p:sp>
      <p:cxnSp>
        <p:nvCxnSpPr>
          <p:cNvPr id="59" name="Straight Arrow Connector 58"/>
          <p:cNvCxnSpPr/>
          <p:nvPr/>
        </p:nvCxnSpPr>
        <p:spPr bwMode="auto">
          <a:xfrm rot="16200000" flipV="1">
            <a:off x="4762500" y="4533900"/>
            <a:ext cx="992188" cy="158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0" name="Flowchart: Data 59"/>
          <p:cNvSpPr>
            <a:spLocks noChangeArrowheads="1"/>
          </p:cNvSpPr>
          <p:nvPr/>
        </p:nvSpPr>
        <p:spPr bwMode="auto">
          <a:xfrm>
            <a:off x="2819400" y="4419600"/>
            <a:ext cx="304800" cy="152400"/>
          </a:xfrm>
          <a:prstGeom prst="flowChartInputOutpu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 bwMode="auto">
          <a:xfrm rot="5400000">
            <a:off x="5029994" y="5333206"/>
            <a:ext cx="45720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Slide Number Placeholder 2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repeatCount="2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186 C 0.01945 0.00186 0.03924 0.00186 0.0691 0.00186 C 0.09896 0.00186 0.1573 0.0125 0.17882 0.00186 C 0.20035 -0.00879 0.1882 -0.04953 0.19809 -0.06088 C 0.20799 -0.07222 0.23143 -0.07152 0.23855 -0.0662 C 0.24584 -0.06088 0.24011 -0.05139 0.24045 -0.02963 C 0.24098 -0.00764 0.24063 0.02848 0.24045 0.06505 " pathEditMode="relative" rAng="0" ptsTypes="aaaaaaA">
                                      <p:cBhvr>
                                        <p:cTn id="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60" grpId="2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At the end of data-plane cloning, both data planes are ready to forward traffic</a:t>
            </a: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/>
          <a:lstStyle/>
          <a:p>
            <a:pPr eaLnBrk="1" hangingPunct="1"/>
            <a:r>
              <a:rPr lang="en-US" sz="3600" b="1" smtClean="0"/>
              <a:t>Double Data Planes</a:t>
            </a:r>
          </a:p>
        </p:txBody>
      </p:sp>
      <p:sp>
        <p:nvSpPr>
          <p:cNvPr id="30725" name="Rectangle 29"/>
          <p:cNvSpPr>
            <a:spLocks noChangeArrowheads="1"/>
          </p:cNvSpPr>
          <p:nvPr/>
        </p:nvSpPr>
        <p:spPr bwMode="auto">
          <a:xfrm>
            <a:off x="3968750" y="2743200"/>
            <a:ext cx="1752600" cy="1219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30"/>
          <p:cNvSpPr>
            <a:spLocks noChangeArrowheads="1"/>
          </p:cNvSpPr>
          <p:nvPr/>
        </p:nvSpPr>
        <p:spPr bwMode="auto">
          <a:xfrm>
            <a:off x="3968750" y="4419600"/>
            <a:ext cx="1752600" cy="114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Line 35"/>
          <p:cNvSpPr>
            <a:spLocks noChangeShapeType="1"/>
          </p:cNvSpPr>
          <p:nvPr/>
        </p:nvSpPr>
        <p:spPr bwMode="auto">
          <a:xfrm>
            <a:off x="3968750" y="33528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Line 36"/>
          <p:cNvSpPr>
            <a:spLocks noChangeShapeType="1"/>
          </p:cNvSpPr>
          <p:nvPr/>
        </p:nvSpPr>
        <p:spPr bwMode="auto">
          <a:xfrm>
            <a:off x="3968750" y="49530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Rectangle 37"/>
          <p:cNvSpPr>
            <a:spLocks noChangeArrowheads="1"/>
          </p:cNvSpPr>
          <p:nvPr/>
        </p:nvSpPr>
        <p:spPr bwMode="auto">
          <a:xfrm>
            <a:off x="4425950" y="4495800"/>
            <a:ext cx="838200" cy="3810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CP</a:t>
            </a:r>
          </a:p>
        </p:txBody>
      </p:sp>
      <p:sp>
        <p:nvSpPr>
          <p:cNvPr id="30730" name="Rectangle 39"/>
          <p:cNvSpPr>
            <a:spLocks noChangeArrowheads="1"/>
          </p:cNvSpPr>
          <p:nvPr/>
        </p:nvSpPr>
        <p:spPr bwMode="auto">
          <a:xfrm>
            <a:off x="4197350" y="3886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1" name="Rectangle 40"/>
          <p:cNvSpPr>
            <a:spLocks noChangeArrowheads="1"/>
          </p:cNvSpPr>
          <p:nvPr/>
        </p:nvSpPr>
        <p:spPr bwMode="auto">
          <a:xfrm>
            <a:off x="4578350" y="3886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2" name="Rectangle 41"/>
          <p:cNvSpPr>
            <a:spLocks noChangeArrowheads="1"/>
          </p:cNvSpPr>
          <p:nvPr/>
        </p:nvSpPr>
        <p:spPr bwMode="auto">
          <a:xfrm>
            <a:off x="4959350" y="3886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3" name="Rectangle 42"/>
          <p:cNvSpPr>
            <a:spLocks noChangeArrowheads="1"/>
          </p:cNvSpPr>
          <p:nvPr/>
        </p:nvSpPr>
        <p:spPr bwMode="auto">
          <a:xfrm>
            <a:off x="5340350" y="3886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4" name="Rectangle 43"/>
          <p:cNvSpPr>
            <a:spLocks noChangeArrowheads="1"/>
          </p:cNvSpPr>
          <p:nvPr/>
        </p:nvSpPr>
        <p:spPr bwMode="auto">
          <a:xfrm>
            <a:off x="4197350" y="5486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5" name="Rectangle 44"/>
          <p:cNvSpPr>
            <a:spLocks noChangeArrowheads="1"/>
          </p:cNvSpPr>
          <p:nvPr/>
        </p:nvSpPr>
        <p:spPr bwMode="auto">
          <a:xfrm>
            <a:off x="4578350" y="5486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6" name="Rectangle 45"/>
          <p:cNvSpPr>
            <a:spLocks noChangeArrowheads="1"/>
          </p:cNvSpPr>
          <p:nvPr/>
        </p:nvSpPr>
        <p:spPr bwMode="auto">
          <a:xfrm>
            <a:off x="4959350" y="5486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7" name="Rectangle 46"/>
          <p:cNvSpPr>
            <a:spLocks noChangeArrowheads="1"/>
          </p:cNvSpPr>
          <p:nvPr/>
        </p:nvSpPr>
        <p:spPr bwMode="auto">
          <a:xfrm>
            <a:off x="5340350" y="5486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8" name="Rectangle 51"/>
          <p:cNvSpPr>
            <a:spLocks noChangeArrowheads="1"/>
          </p:cNvSpPr>
          <p:nvPr/>
        </p:nvSpPr>
        <p:spPr bwMode="auto">
          <a:xfrm>
            <a:off x="4273550" y="3429000"/>
            <a:ext cx="1143000" cy="3810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DP-old</a:t>
            </a:r>
          </a:p>
        </p:txBody>
      </p:sp>
      <p:sp>
        <p:nvSpPr>
          <p:cNvPr id="30739" name="Rectangle 51"/>
          <p:cNvSpPr>
            <a:spLocks noChangeArrowheads="1"/>
          </p:cNvSpPr>
          <p:nvPr/>
        </p:nvSpPr>
        <p:spPr bwMode="auto">
          <a:xfrm>
            <a:off x="4273550" y="5029200"/>
            <a:ext cx="1143000" cy="3810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DP-new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With the double data planes, links can be migrated independently</a:t>
            </a: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/>
          <a:lstStyle/>
          <a:p>
            <a:pPr eaLnBrk="1" hangingPunct="1"/>
            <a:r>
              <a:rPr lang="en-US" sz="3600" b="1" smtClean="0"/>
              <a:t>Asynchronous Link Migration</a:t>
            </a:r>
          </a:p>
        </p:txBody>
      </p:sp>
      <p:sp>
        <p:nvSpPr>
          <p:cNvPr id="31749" name="Rectangle 29"/>
          <p:cNvSpPr>
            <a:spLocks noChangeArrowheads="1"/>
          </p:cNvSpPr>
          <p:nvPr/>
        </p:nvSpPr>
        <p:spPr bwMode="auto">
          <a:xfrm>
            <a:off x="3968750" y="2743200"/>
            <a:ext cx="1752600" cy="1219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Rectangle 30"/>
          <p:cNvSpPr>
            <a:spLocks noChangeArrowheads="1"/>
          </p:cNvSpPr>
          <p:nvPr/>
        </p:nvSpPr>
        <p:spPr bwMode="auto">
          <a:xfrm>
            <a:off x="3968750" y="4419600"/>
            <a:ext cx="1752600" cy="114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Rectangle 31"/>
          <p:cNvSpPr>
            <a:spLocks noChangeArrowheads="1"/>
          </p:cNvSpPr>
          <p:nvPr/>
        </p:nvSpPr>
        <p:spPr bwMode="auto">
          <a:xfrm>
            <a:off x="1447800" y="3505200"/>
            <a:ext cx="33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A</a:t>
            </a:r>
          </a:p>
        </p:txBody>
      </p:sp>
      <p:sp>
        <p:nvSpPr>
          <p:cNvPr id="31752" name="Line 35"/>
          <p:cNvSpPr>
            <a:spLocks noChangeShapeType="1"/>
          </p:cNvSpPr>
          <p:nvPr/>
        </p:nvSpPr>
        <p:spPr bwMode="auto">
          <a:xfrm>
            <a:off x="3968750" y="33528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36"/>
          <p:cNvSpPr>
            <a:spLocks noChangeShapeType="1"/>
          </p:cNvSpPr>
          <p:nvPr/>
        </p:nvSpPr>
        <p:spPr bwMode="auto">
          <a:xfrm>
            <a:off x="3968750" y="495300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Rectangle 37"/>
          <p:cNvSpPr>
            <a:spLocks noChangeArrowheads="1"/>
          </p:cNvSpPr>
          <p:nvPr/>
        </p:nvSpPr>
        <p:spPr bwMode="auto">
          <a:xfrm>
            <a:off x="4425950" y="4495800"/>
            <a:ext cx="838200" cy="3810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CP</a:t>
            </a:r>
          </a:p>
        </p:txBody>
      </p:sp>
      <p:sp>
        <p:nvSpPr>
          <p:cNvPr id="31755" name="Rectangle 39"/>
          <p:cNvSpPr>
            <a:spLocks noChangeArrowheads="1"/>
          </p:cNvSpPr>
          <p:nvPr/>
        </p:nvSpPr>
        <p:spPr bwMode="auto">
          <a:xfrm>
            <a:off x="4197350" y="3886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Rectangle 40"/>
          <p:cNvSpPr>
            <a:spLocks noChangeArrowheads="1"/>
          </p:cNvSpPr>
          <p:nvPr/>
        </p:nvSpPr>
        <p:spPr bwMode="auto">
          <a:xfrm>
            <a:off x="4578350" y="3886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Rectangle 41"/>
          <p:cNvSpPr>
            <a:spLocks noChangeArrowheads="1"/>
          </p:cNvSpPr>
          <p:nvPr/>
        </p:nvSpPr>
        <p:spPr bwMode="auto">
          <a:xfrm>
            <a:off x="4959350" y="3886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8" name="Rectangle 42"/>
          <p:cNvSpPr>
            <a:spLocks noChangeArrowheads="1"/>
          </p:cNvSpPr>
          <p:nvPr/>
        </p:nvSpPr>
        <p:spPr bwMode="auto">
          <a:xfrm>
            <a:off x="5340350" y="38862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Rectangle 43"/>
          <p:cNvSpPr>
            <a:spLocks noChangeArrowheads="1"/>
          </p:cNvSpPr>
          <p:nvPr/>
        </p:nvSpPr>
        <p:spPr bwMode="auto">
          <a:xfrm>
            <a:off x="4197350" y="5486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Rectangle 44"/>
          <p:cNvSpPr>
            <a:spLocks noChangeArrowheads="1"/>
          </p:cNvSpPr>
          <p:nvPr/>
        </p:nvSpPr>
        <p:spPr bwMode="auto">
          <a:xfrm>
            <a:off x="4578350" y="5486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1" name="Rectangle 45"/>
          <p:cNvSpPr>
            <a:spLocks noChangeArrowheads="1"/>
          </p:cNvSpPr>
          <p:nvPr/>
        </p:nvSpPr>
        <p:spPr bwMode="auto">
          <a:xfrm>
            <a:off x="4959350" y="5486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2" name="Rectangle 46"/>
          <p:cNvSpPr>
            <a:spLocks noChangeArrowheads="1"/>
          </p:cNvSpPr>
          <p:nvPr/>
        </p:nvSpPr>
        <p:spPr bwMode="auto">
          <a:xfrm>
            <a:off x="5340350" y="54864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3" name="Rectangle 51"/>
          <p:cNvSpPr>
            <a:spLocks noChangeArrowheads="1"/>
          </p:cNvSpPr>
          <p:nvPr/>
        </p:nvSpPr>
        <p:spPr bwMode="auto">
          <a:xfrm>
            <a:off x="4273550" y="3429000"/>
            <a:ext cx="1143000" cy="3810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DP-old</a:t>
            </a:r>
          </a:p>
        </p:txBody>
      </p:sp>
      <p:sp>
        <p:nvSpPr>
          <p:cNvPr id="31764" name="Rectangle 51"/>
          <p:cNvSpPr>
            <a:spLocks noChangeArrowheads="1"/>
          </p:cNvSpPr>
          <p:nvPr/>
        </p:nvSpPr>
        <p:spPr bwMode="auto">
          <a:xfrm>
            <a:off x="4273550" y="5029200"/>
            <a:ext cx="1143000" cy="3810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/>
              <a:t>DP-new</a:t>
            </a:r>
          </a:p>
        </p:txBody>
      </p:sp>
      <p:cxnSp>
        <p:nvCxnSpPr>
          <p:cNvPr id="40" name="Straight Arrow Connector 39"/>
          <p:cNvCxnSpPr>
            <a:endCxn id="31763" idx="1"/>
          </p:cNvCxnSpPr>
          <p:nvPr/>
        </p:nvCxnSpPr>
        <p:spPr>
          <a:xfrm flipV="1">
            <a:off x="2514600" y="3619500"/>
            <a:ext cx="1758950" cy="495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410200" y="3581400"/>
            <a:ext cx="15240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0800000" flipV="1">
            <a:off x="2514600" y="3733800"/>
            <a:ext cx="1752600" cy="533400"/>
          </a:xfrm>
          <a:prstGeom prst="straightConnector1">
            <a:avLst/>
          </a:prstGeom>
          <a:ln w="38100">
            <a:solidFill>
              <a:srgbClr val="008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10800000">
            <a:off x="5410200" y="3733800"/>
            <a:ext cx="1447800" cy="457200"/>
          </a:xfrm>
          <a:prstGeom prst="straightConnector1">
            <a:avLst/>
          </a:prstGeom>
          <a:ln w="38100">
            <a:solidFill>
              <a:srgbClr val="008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514600" y="4648200"/>
            <a:ext cx="17526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1764" idx="3"/>
          </p:cNvCxnSpPr>
          <p:nvPr/>
        </p:nvCxnSpPr>
        <p:spPr>
          <a:xfrm flipV="1">
            <a:off x="5416550" y="4572000"/>
            <a:ext cx="1441450" cy="647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0800000" flipV="1">
            <a:off x="5410200" y="4724400"/>
            <a:ext cx="1447800" cy="685800"/>
          </a:xfrm>
          <a:prstGeom prst="straightConnector1">
            <a:avLst/>
          </a:prstGeom>
          <a:ln w="38100">
            <a:solidFill>
              <a:srgbClr val="008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10800000">
            <a:off x="2514600" y="4800600"/>
            <a:ext cx="1752600" cy="609600"/>
          </a:xfrm>
          <a:prstGeom prst="straightConnector1">
            <a:avLst/>
          </a:prstGeom>
          <a:ln w="38100">
            <a:solidFill>
              <a:srgbClr val="008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73" name="Rectangle 29"/>
          <p:cNvSpPr>
            <a:spLocks noChangeArrowheads="1"/>
          </p:cNvSpPr>
          <p:nvPr/>
        </p:nvSpPr>
        <p:spPr bwMode="auto">
          <a:xfrm>
            <a:off x="762000" y="3886200"/>
            <a:ext cx="1752600" cy="1219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4" name="Rectangle 29"/>
          <p:cNvSpPr>
            <a:spLocks noChangeArrowheads="1"/>
          </p:cNvSpPr>
          <p:nvPr/>
        </p:nvSpPr>
        <p:spPr bwMode="auto">
          <a:xfrm>
            <a:off x="6858000" y="3886200"/>
            <a:ext cx="1752600" cy="1219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2" name="Straight Connector 71"/>
          <p:cNvCxnSpPr>
            <a:stCxn id="31773" idx="3"/>
          </p:cNvCxnSpPr>
          <p:nvPr/>
        </p:nvCxnSpPr>
        <p:spPr>
          <a:xfrm flipV="1">
            <a:off x="2514600" y="4038600"/>
            <a:ext cx="18288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31758" idx="2"/>
            <a:endCxn id="31774" idx="1"/>
          </p:cNvCxnSpPr>
          <p:nvPr/>
        </p:nvCxnSpPr>
        <p:spPr>
          <a:xfrm rot="16200000" flipH="1">
            <a:off x="5927725" y="3565525"/>
            <a:ext cx="457200" cy="1403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endCxn id="31759" idx="2"/>
          </p:cNvCxnSpPr>
          <p:nvPr/>
        </p:nvCxnSpPr>
        <p:spPr>
          <a:xfrm>
            <a:off x="2514600" y="4953000"/>
            <a:ext cx="1797050" cy="68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486400" y="4953000"/>
            <a:ext cx="1371600" cy="68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79" name="Rectangle 31"/>
          <p:cNvSpPr>
            <a:spLocks noChangeArrowheads="1"/>
          </p:cNvSpPr>
          <p:nvPr/>
        </p:nvSpPr>
        <p:spPr bwMode="auto">
          <a:xfrm>
            <a:off x="7543800" y="3516313"/>
            <a:ext cx="338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B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 txBox="1">
            <a:spLocks noGrp="1"/>
          </p:cNvSpPr>
          <p:nvPr/>
        </p:nvSpPr>
        <p:spPr bwMode="auto">
          <a:xfrm>
            <a:off x="6553200" y="6477000"/>
            <a:ext cx="1981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A40D54BA-B1C2-49DD-8721-F09453F6362D}" type="slidenum">
              <a:rPr lang="en-US" sz="1200" b="0"/>
              <a:pPr algn="r" eaLnBrk="1" hangingPunct="1"/>
              <a:t>88</a:t>
            </a:fld>
            <a:endParaRPr lang="en-US" sz="1200" b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264525" cy="83502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Prototype: </a:t>
            </a:r>
            <a:r>
              <a:rPr lang="en-US" sz="3200" dirty="0" err="1" smtClean="0"/>
              <a:t>Quagga</a:t>
            </a:r>
            <a:r>
              <a:rPr lang="en-US" sz="3200" dirty="0" smtClean="0"/>
              <a:t> + </a:t>
            </a:r>
            <a:r>
              <a:rPr lang="en-US" sz="3200" dirty="0" err="1" smtClean="0"/>
              <a:t>OpenVZ</a:t>
            </a:r>
            <a:endParaRPr lang="en-US" dirty="0" smtClean="0"/>
          </a:p>
        </p:txBody>
      </p:sp>
      <p:pic>
        <p:nvPicPr>
          <p:cNvPr id="55301" name="Picture 5" descr="prototy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438400"/>
            <a:ext cx="3962400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Line 7"/>
          <p:cNvSpPr>
            <a:spLocks noChangeShapeType="1"/>
          </p:cNvSpPr>
          <p:nvPr/>
        </p:nvSpPr>
        <p:spPr bwMode="auto">
          <a:xfrm flipV="1">
            <a:off x="6781800" y="48768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5303" name="Picture 9" descr="prototy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438400"/>
            <a:ext cx="3962400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4" name="Line 8"/>
          <p:cNvSpPr>
            <a:spLocks noChangeShapeType="1"/>
          </p:cNvSpPr>
          <p:nvPr/>
        </p:nvSpPr>
        <p:spPr bwMode="auto">
          <a:xfrm flipV="1">
            <a:off x="3962400" y="4953000"/>
            <a:ext cx="2667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5" name="Line 10"/>
          <p:cNvSpPr>
            <a:spLocks noChangeShapeType="1"/>
          </p:cNvSpPr>
          <p:nvPr/>
        </p:nvSpPr>
        <p:spPr bwMode="auto">
          <a:xfrm flipV="1">
            <a:off x="2438400" y="48768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6" name="Rectangle 11"/>
          <p:cNvSpPr>
            <a:spLocks noChangeArrowheads="1"/>
          </p:cNvSpPr>
          <p:nvPr/>
        </p:nvSpPr>
        <p:spPr bwMode="auto">
          <a:xfrm>
            <a:off x="4724400" y="2667000"/>
            <a:ext cx="2362200" cy="1600200"/>
          </a:xfrm>
          <a:prstGeom prst="rect">
            <a:avLst/>
          </a:prstGeom>
          <a:noFill/>
          <a:ln w="254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7" name="Rectangle 12"/>
          <p:cNvSpPr>
            <a:spLocks noChangeArrowheads="1"/>
          </p:cNvSpPr>
          <p:nvPr/>
        </p:nvSpPr>
        <p:spPr bwMode="auto">
          <a:xfrm>
            <a:off x="381000" y="2667000"/>
            <a:ext cx="2362200" cy="1600200"/>
          </a:xfrm>
          <a:prstGeom prst="rect">
            <a:avLst/>
          </a:prstGeom>
          <a:noFill/>
          <a:ln w="25400" cap="rnd">
            <a:solidFill>
              <a:srgbClr val="3366FF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8" name="Freeform 13"/>
          <p:cNvSpPr>
            <a:spLocks/>
          </p:cNvSpPr>
          <p:nvPr/>
        </p:nvSpPr>
        <p:spPr bwMode="auto">
          <a:xfrm>
            <a:off x="2133600" y="2057400"/>
            <a:ext cx="3200400" cy="533400"/>
          </a:xfrm>
          <a:custGeom>
            <a:avLst/>
            <a:gdLst>
              <a:gd name="T0" fmla="*/ 0 w 2016"/>
              <a:gd name="T1" fmla="*/ 2147483647 h 448"/>
              <a:gd name="T2" fmla="*/ 2147483647 w 2016"/>
              <a:gd name="T3" fmla="*/ 2147483647 h 448"/>
              <a:gd name="T4" fmla="*/ 2147483647 w 2016"/>
              <a:gd name="T5" fmla="*/ 2147483647 h 448"/>
              <a:gd name="T6" fmla="*/ 2147483647 w 2016"/>
              <a:gd name="T7" fmla="*/ 2147483647 h 448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448"/>
              <a:gd name="T14" fmla="*/ 2016 w 2016"/>
              <a:gd name="T15" fmla="*/ 448 h 4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448">
                <a:moveTo>
                  <a:pt x="0" y="448"/>
                </a:moveTo>
                <a:cubicBezTo>
                  <a:pt x="196" y="288"/>
                  <a:pt x="392" y="128"/>
                  <a:pt x="624" y="64"/>
                </a:cubicBezTo>
                <a:cubicBezTo>
                  <a:pt x="856" y="0"/>
                  <a:pt x="1160" y="0"/>
                  <a:pt x="1392" y="64"/>
                </a:cubicBezTo>
                <a:cubicBezTo>
                  <a:pt x="1624" y="128"/>
                  <a:pt x="1820" y="288"/>
                  <a:pt x="2016" y="448"/>
                </a:cubicBezTo>
              </a:path>
            </a:pathLst>
          </a:custGeom>
          <a:noFill/>
          <a:ln w="25400">
            <a:solidFill>
              <a:srgbClr val="3366FF"/>
            </a:solidFill>
            <a:prstDash val="sysDot"/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24000" y="16002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 router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86400" y="160020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router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rot="5400000">
            <a:off x="6324600" y="3352800"/>
            <a:ext cx="228600" cy="2286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rot="5400000" flipH="1" flipV="1">
            <a:off x="6057900" y="4152900"/>
            <a:ext cx="1447800" cy="158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 animBg="1"/>
      <p:bldP spid="55304" grpId="0" animBg="1"/>
      <p:bldP spid="55305" grpId="0" animBg="1"/>
      <p:bldP spid="55306" grpId="0" animBg="1"/>
      <p:bldP spid="55308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Performance of individual migration steps</a:t>
            </a:r>
          </a:p>
          <a:p>
            <a:pPr eaLnBrk="1" hangingPunct="1"/>
            <a:r>
              <a:rPr lang="en-US" smtClean="0"/>
              <a:t>Impact on data traffic</a:t>
            </a:r>
          </a:p>
          <a:p>
            <a:pPr eaLnBrk="1" hangingPunct="1"/>
            <a:r>
              <a:rPr lang="en-US" smtClean="0"/>
              <a:t>Impact on routing protocols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Experiments on Emulab</a:t>
            </a:r>
          </a:p>
        </p:txBody>
      </p:sp>
      <p:sp>
        <p:nvSpPr>
          <p:cNvPr id="1434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404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9E3A6E2-62FB-4C03-B3AC-FF42C01C4DF1}" type="slidenum">
              <a:rPr lang="en-US"/>
              <a:pPr>
                <a:defRPr/>
              </a:pPr>
              <a:t>89</a:t>
            </a:fld>
            <a:endParaRPr lang="en-US" dirty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/>
          <a:lstStyle/>
          <a:p>
            <a:pPr eaLnBrk="1" hangingPunct="1"/>
            <a:r>
              <a:rPr lang="en-US" sz="3600" b="1" smtClean="0"/>
              <a:t>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069263" cy="685800"/>
          </a:xfrm>
        </p:spPr>
        <p:txBody>
          <a:bodyPr/>
          <a:lstStyle/>
          <a:p>
            <a:r>
              <a:rPr lang="en-US" dirty="0" smtClean="0"/>
              <a:t>Customer Requests a Feature</a:t>
            </a:r>
            <a:endParaRPr lang="en-US" dirty="0"/>
          </a:p>
        </p:txBody>
      </p:sp>
      <p:pic>
        <p:nvPicPr>
          <p:cNvPr id="4" name="Picture 1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984500"/>
            <a:ext cx="63246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051300"/>
            <a:ext cx="400050" cy="533400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5346700"/>
            <a:ext cx="400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60"/>
          <p:cNvSpPr>
            <a:spLocks noChangeShapeType="1"/>
          </p:cNvSpPr>
          <p:nvPr/>
        </p:nvSpPr>
        <p:spPr bwMode="auto">
          <a:xfrm flipH="1" flipV="1">
            <a:off x="2667000" y="4432300"/>
            <a:ext cx="12954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62"/>
          <p:cNvSpPr>
            <a:spLocks noChangeShapeType="1"/>
          </p:cNvSpPr>
          <p:nvPr/>
        </p:nvSpPr>
        <p:spPr bwMode="auto">
          <a:xfrm flipH="1" flipV="1">
            <a:off x="6019800" y="4051300"/>
            <a:ext cx="685800" cy="1143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432300"/>
            <a:ext cx="400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42799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38989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51943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Line 64"/>
          <p:cNvSpPr>
            <a:spLocks noChangeShapeType="1"/>
          </p:cNvSpPr>
          <p:nvPr/>
        </p:nvSpPr>
        <p:spPr bwMode="auto">
          <a:xfrm flipH="1">
            <a:off x="4114800" y="5270500"/>
            <a:ext cx="2362200" cy="152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60"/>
          <p:cNvSpPr>
            <a:spLocks noChangeShapeType="1"/>
          </p:cNvSpPr>
          <p:nvPr/>
        </p:nvSpPr>
        <p:spPr bwMode="auto">
          <a:xfrm flipH="1" flipV="1">
            <a:off x="1143000" y="3429000"/>
            <a:ext cx="1295400" cy="914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60"/>
          <p:cNvSpPr>
            <a:spLocks noChangeShapeType="1"/>
          </p:cNvSpPr>
          <p:nvPr/>
        </p:nvSpPr>
        <p:spPr bwMode="auto">
          <a:xfrm flipH="1" flipV="1">
            <a:off x="1371600" y="3200400"/>
            <a:ext cx="1143000" cy="1066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60"/>
          <p:cNvSpPr>
            <a:spLocks noChangeShapeType="1"/>
          </p:cNvSpPr>
          <p:nvPr/>
        </p:nvSpPr>
        <p:spPr bwMode="auto">
          <a:xfrm flipH="1" flipV="1">
            <a:off x="3429000" y="2743200"/>
            <a:ext cx="685800" cy="685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60"/>
          <p:cNvSpPr>
            <a:spLocks noChangeShapeType="1"/>
          </p:cNvSpPr>
          <p:nvPr/>
        </p:nvSpPr>
        <p:spPr bwMode="auto">
          <a:xfrm flipV="1">
            <a:off x="6096000" y="2514600"/>
            <a:ext cx="457200" cy="1371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3581400"/>
            <a:ext cx="609600" cy="546202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25" name="Line 60"/>
          <p:cNvSpPr>
            <a:spLocks noChangeShapeType="1"/>
          </p:cNvSpPr>
          <p:nvPr/>
        </p:nvSpPr>
        <p:spPr bwMode="auto">
          <a:xfrm flipH="1" flipV="1">
            <a:off x="6858000" y="5257800"/>
            <a:ext cx="1219200" cy="609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60"/>
          <p:cNvSpPr>
            <a:spLocks noChangeShapeType="1"/>
          </p:cNvSpPr>
          <p:nvPr/>
        </p:nvSpPr>
        <p:spPr bwMode="auto">
          <a:xfrm flipH="1" flipV="1">
            <a:off x="3810000" y="2667000"/>
            <a:ext cx="3810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60"/>
          <p:cNvSpPr>
            <a:spLocks noChangeShapeType="1"/>
          </p:cNvSpPr>
          <p:nvPr/>
        </p:nvSpPr>
        <p:spPr bwMode="auto">
          <a:xfrm flipH="1">
            <a:off x="6172200" y="3733800"/>
            <a:ext cx="2057400" cy="228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8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2286000"/>
            <a:ext cx="457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59"/>
          <p:cNvSpPr>
            <a:spLocks noChangeShapeType="1"/>
          </p:cNvSpPr>
          <p:nvPr/>
        </p:nvSpPr>
        <p:spPr bwMode="auto">
          <a:xfrm flipH="1" flipV="1">
            <a:off x="4343400" y="3594100"/>
            <a:ext cx="1524000" cy="381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64"/>
          <p:cNvSpPr>
            <a:spLocks noChangeShapeType="1"/>
          </p:cNvSpPr>
          <p:nvPr/>
        </p:nvSpPr>
        <p:spPr bwMode="auto">
          <a:xfrm flipH="1">
            <a:off x="2743200" y="3517900"/>
            <a:ext cx="1295400" cy="7620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60"/>
          <p:cNvSpPr>
            <a:spLocks noChangeShapeType="1"/>
          </p:cNvSpPr>
          <p:nvPr/>
        </p:nvSpPr>
        <p:spPr bwMode="auto">
          <a:xfrm flipV="1">
            <a:off x="4038600" y="3581400"/>
            <a:ext cx="228600" cy="1828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5486400"/>
            <a:ext cx="609600" cy="54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53467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3441700"/>
            <a:ext cx="38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Cloud 30"/>
          <p:cNvSpPr/>
          <p:nvPr/>
        </p:nvSpPr>
        <p:spPr bwMode="auto">
          <a:xfrm>
            <a:off x="6019800" y="1981200"/>
            <a:ext cx="2209800" cy="990600"/>
          </a:xfrm>
          <a:prstGeom prst="cloud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7200" y="1219200"/>
            <a:ext cx="74503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Network has mixture of routers from different vendors</a:t>
            </a:r>
          </a:p>
          <a:p>
            <a:r>
              <a:rPr lang="en-US" sz="2400" dirty="0" smtClean="0"/>
              <a:t>* </a:t>
            </a:r>
            <a:r>
              <a:rPr lang="en-US" sz="2400" dirty="0" err="1" smtClean="0"/>
              <a:t>Rehome</a:t>
            </a:r>
            <a:r>
              <a:rPr lang="en-US" sz="2400" dirty="0" smtClean="0"/>
              <a:t> customer to router with needed feature</a:t>
            </a:r>
            <a:endParaRPr lang="en-US" sz="2400" dirty="0"/>
          </a:p>
        </p:txBody>
      </p:sp>
      <p:sp>
        <p:nvSpPr>
          <p:cNvPr id="33" name="Line 60"/>
          <p:cNvSpPr>
            <a:spLocks noChangeShapeType="1"/>
          </p:cNvSpPr>
          <p:nvPr/>
        </p:nvSpPr>
        <p:spPr bwMode="auto">
          <a:xfrm flipV="1">
            <a:off x="4419600" y="2514600"/>
            <a:ext cx="2133600" cy="990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9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557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3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Performance of individual migration steps</a:t>
            </a:r>
          </a:p>
          <a:p>
            <a:pPr eaLnBrk="1" hangingPunct="1">
              <a:defRPr/>
            </a:pPr>
            <a:r>
              <a:rPr lang="en-US" dirty="0" smtClean="0"/>
              <a:t>Impact on data traffic</a:t>
            </a:r>
          </a:p>
          <a:p>
            <a:pPr eaLnBrk="1" hangingPunct="1">
              <a:defRPr/>
            </a:pPr>
            <a:r>
              <a:rPr lang="en-US" dirty="0" smtClean="0"/>
              <a:t>Impact on routing protocols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Experiments on </a:t>
            </a:r>
            <a:r>
              <a:rPr lang="en-US" dirty="0" err="1" smtClean="0"/>
              <a:t>Emulab</a:t>
            </a:r>
            <a:endParaRPr lang="en-US" dirty="0" smtClean="0"/>
          </a:p>
        </p:txBody>
      </p:sp>
      <p:sp>
        <p:nvSpPr>
          <p:cNvPr id="1434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404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2CE1FBC-2277-49D7-9A8E-F3E3F93A0B54}" type="slidenum">
              <a:rPr lang="en-US"/>
              <a:pPr>
                <a:defRPr/>
              </a:pPr>
              <a:t>90</a:t>
            </a:fld>
            <a:endParaRPr lang="en-US" dirty="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/>
          <a:lstStyle/>
          <a:p>
            <a:pPr eaLnBrk="1" hangingPunct="1"/>
            <a:r>
              <a:rPr lang="en-US" sz="3600" b="1" smtClean="0"/>
              <a:t>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The diamond </a:t>
            </a:r>
            <a:r>
              <a:rPr lang="en-US" dirty="0" err="1" smtClean="0"/>
              <a:t>testbed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1434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404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B6D9965-75FE-43E9-9FD4-30F93687A7BF}" type="slidenum">
              <a:rPr lang="en-US"/>
              <a:pPr>
                <a:defRPr/>
              </a:pPr>
              <a:t>91</a:t>
            </a:fld>
            <a:endParaRPr lang="en-US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/>
          <a:lstStyle/>
          <a:p>
            <a:pPr eaLnBrk="1" hangingPunct="1"/>
            <a:r>
              <a:rPr lang="en-US" sz="3600" b="1" smtClean="0"/>
              <a:t>Impact on Data Traffic</a:t>
            </a:r>
          </a:p>
        </p:txBody>
      </p:sp>
      <p:sp>
        <p:nvSpPr>
          <p:cNvPr id="35845" name="Rectangle 31"/>
          <p:cNvSpPr>
            <a:spLocks noChangeArrowheads="1"/>
          </p:cNvSpPr>
          <p:nvPr/>
        </p:nvSpPr>
        <p:spPr bwMode="auto">
          <a:xfrm>
            <a:off x="1892300" y="3352800"/>
            <a:ext cx="46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n0</a:t>
            </a:r>
          </a:p>
        </p:txBody>
      </p:sp>
      <p:sp>
        <p:nvSpPr>
          <p:cNvPr id="35846" name="Rectangle 31"/>
          <p:cNvSpPr>
            <a:spLocks noChangeArrowheads="1"/>
          </p:cNvSpPr>
          <p:nvPr/>
        </p:nvSpPr>
        <p:spPr bwMode="auto">
          <a:xfrm>
            <a:off x="3721100" y="2209800"/>
            <a:ext cx="46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n1</a:t>
            </a:r>
          </a:p>
        </p:txBody>
      </p:sp>
      <p:sp>
        <p:nvSpPr>
          <p:cNvPr id="35847" name="Rectangle 31"/>
          <p:cNvSpPr>
            <a:spLocks noChangeArrowheads="1"/>
          </p:cNvSpPr>
          <p:nvPr/>
        </p:nvSpPr>
        <p:spPr bwMode="auto">
          <a:xfrm>
            <a:off x="3721100" y="4495800"/>
            <a:ext cx="46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n2</a:t>
            </a:r>
          </a:p>
        </p:txBody>
      </p:sp>
      <p:sp>
        <p:nvSpPr>
          <p:cNvPr id="35848" name="Rectangle 31"/>
          <p:cNvSpPr>
            <a:spLocks noChangeArrowheads="1"/>
          </p:cNvSpPr>
          <p:nvPr/>
        </p:nvSpPr>
        <p:spPr bwMode="auto">
          <a:xfrm>
            <a:off x="7302500" y="3352800"/>
            <a:ext cx="46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n3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330700" y="2133600"/>
            <a:ext cx="685800" cy="457200"/>
          </a:xfrm>
          <a:prstGeom prst="rect">
            <a:avLst/>
          </a:prstGeom>
          <a:solidFill>
            <a:srgbClr val="FF8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200" b="0"/>
              <a:t>VR</a:t>
            </a:r>
          </a:p>
        </p:txBody>
      </p:sp>
      <p:sp>
        <p:nvSpPr>
          <p:cNvPr id="35850" name="Rectangle 18"/>
          <p:cNvSpPr>
            <a:spLocks noChangeArrowheads="1"/>
          </p:cNvSpPr>
          <p:nvPr/>
        </p:nvSpPr>
        <p:spPr bwMode="auto">
          <a:xfrm>
            <a:off x="2349500" y="3200400"/>
            <a:ext cx="1066800" cy="6858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1" name="Rectangle 19"/>
          <p:cNvSpPr>
            <a:spLocks noChangeArrowheads="1"/>
          </p:cNvSpPr>
          <p:nvPr/>
        </p:nvSpPr>
        <p:spPr bwMode="auto">
          <a:xfrm>
            <a:off x="4178300" y="4343400"/>
            <a:ext cx="1066800" cy="6858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2" name="Rectangle 20"/>
          <p:cNvSpPr>
            <a:spLocks noChangeArrowheads="1"/>
          </p:cNvSpPr>
          <p:nvPr/>
        </p:nvSpPr>
        <p:spPr bwMode="auto">
          <a:xfrm>
            <a:off x="6235700" y="3200400"/>
            <a:ext cx="1066800" cy="6858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2"/>
          <p:cNvSpPr>
            <a:spLocks noChangeArrowheads="1"/>
          </p:cNvSpPr>
          <p:nvPr/>
        </p:nvSpPr>
        <p:spPr bwMode="auto">
          <a:xfrm>
            <a:off x="2903538" y="2670175"/>
            <a:ext cx="3768725" cy="525463"/>
          </a:xfrm>
          <a:custGeom>
            <a:avLst/>
            <a:gdLst>
              <a:gd name="T0" fmla="*/ 0 w 3767958"/>
              <a:gd name="T1" fmla="*/ 525355 h 525517"/>
              <a:gd name="T2" fmla="*/ 520580 w 3767958"/>
              <a:gd name="T3" fmla="*/ 162859 h 525517"/>
              <a:gd name="T4" fmla="*/ 1766817 w 3767958"/>
              <a:gd name="T5" fmla="*/ 5252 h 525517"/>
              <a:gd name="T6" fmla="*/ 3060377 w 3767958"/>
              <a:gd name="T7" fmla="*/ 131340 h 525517"/>
              <a:gd name="T8" fmla="*/ 3770257 w 3767958"/>
              <a:gd name="T9" fmla="*/ 525355 h 5255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67958"/>
              <a:gd name="T16" fmla="*/ 0 h 525517"/>
              <a:gd name="T17" fmla="*/ 3767958 w 3767958"/>
              <a:gd name="T18" fmla="*/ 525517 h 5255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67958" h="525517">
                <a:moveTo>
                  <a:pt x="0" y="525517"/>
                </a:moveTo>
                <a:cubicBezTo>
                  <a:pt x="112986" y="387568"/>
                  <a:pt x="225972" y="249620"/>
                  <a:pt x="520262" y="162910"/>
                </a:cubicBezTo>
                <a:cubicBezTo>
                  <a:pt x="814552" y="76200"/>
                  <a:pt x="1342697" y="10510"/>
                  <a:pt x="1765738" y="5255"/>
                </a:cubicBezTo>
                <a:cubicBezTo>
                  <a:pt x="2188779" y="0"/>
                  <a:pt x="2724807" y="44669"/>
                  <a:pt x="3058510" y="131379"/>
                </a:cubicBezTo>
                <a:cubicBezTo>
                  <a:pt x="3392213" y="218089"/>
                  <a:pt x="3580085" y="371803"/>
                  <a:pt x="3767958" y="525517"/>
                </a:cubicBezTo>
              </a:path>
            </a:pathLst>
          </a:custGeom>
          <a:noFill/>
          <a:ln w="28575" algn="ctr">
            <a:solidFill>
              <a:srgbClr val="FF0000"/>
            </a:solidFill>
            <a:round/>
            <a:headEnd/>
            <a:tailEnd type="arrow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13"/>
          <p:cNvSpPr>
            <a:spLocks noChangeArrowheads="1"/>
          </p:cNvSpPr>
          <p:nvPr/>
        </p:nvSpPr>
        <p:spPr bwMode="auto">
          <a:xfrm>
            <a:off x="3062288" y="2740025"/>
            <a:ext cx="3373437" cy="471488"/>
          </a:xfrm>
          <a:custGeom>
            <a:avLst/>
            <a:gdLst>
              <a:gd name="T0" fmla="*/ 3372669 w 3373821"/>
              <a:gd name="T1" fmla="*/ 473797 h 470338"/>
              <a:gd name="T2" fmla="*/ 2521624 w 3373821"/>
              <a:gd name="T3" fmla="*/ 76760 h 470338"/>
              <a:gd name="T4" fmla="*/ 1623297 w 3373821"/>
              <a:gd name="T5" fmla="*/ 13234 h 470338"/>
              <a:gd name="T6" fmla="*/ 504325 w 3373821"/>
              <a:gd name="T7" fmla="*/ 140286 h 470338"/>
              <a:gd name="T8" fmla="*/ 0 w 3373821"/>
              <a:gd name="T9" fmla="*/ 442034 h 4703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73821"/>
              <a:gd name="T16" fmla="*/ 0 h 470338"/>
              <a:gd name="T17" fmla="*/ 3373821 w 3373821"/>
              <a:gd name="T18" fmla="*/ 470338 h 4703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73821" h="470338">
                <a:moveTo>
                  <a:pt x="3373821" y="470338"/>
                </a:moveTo>
                <a:cubicBezTo>
                  <a:pt x="3093983" y="311369"/>
                  <a:pt x="2814145" y="152400"/>
                  <a:pt x="2522483" y="76200"/>
                </a:cubicBezTo>
                <a:cubicBezTo>
                  <a:pt x="2230821" y="0"/>
                  <a:pt x="1960179" y="2628"/>
                  <a:pt x="1623848" y="13138"/>
                </a:cubicBezTo>
                <a:cubicBezTo>
                  <a:pt x="1287517" y="23648"/>
                  <a:pt x="775137" y="68317"/>
                  <a:pt x="504496" y="139262"/>
                </a:cubicBezTo>
                <a:cubicBezTo>
                  <a:pt x="233855" y="210207"/>
                  <a:pt x="116927" y="324507"/>
                  <a:pt x="0" y="438807"/>
                </a:cubicBezTo>
              </a:path>
            </a:pathLst>
          </a:custGeom>
          <a:noFill/>
          <a:ln w="28575" algn="ctr">
            <a:solidFill>
              <a:srgbClr val="0080FF"/>
            </a:solidFill>
            <a:round/>
            <a:headEnd/>
            <a:tailEnd type="arrow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14"/>
          <p:cNvSpPr>
            <a:spLocks noChangeArrowheads="1"/>
          </p:cNvSpPr>
          <p:nvPr/>
        </p:nvSpPr>
        <p:spPr bwMode="auto">
          <a:xfrm>
            <a:off x="2903538" y="3873500"/>
            <a:ext cx="3752850" cy="522288"/>
          </a:xfrm>
          <a:custGeom>
            <a:avLst/>
            <a:gdLst>
              <a:gd name="T0" fmla="*/ 0 w 3752193"/>
              <a:gd name="T1" fmla="*/ 0 h 522890"/>
              <a:gd name="T2" fmla="*/ 630953 w 3752193"/>
              <a:gd name="T3" fmla="*/ 282800 h 522890"/>
              <a:gd name="T4" fmla="*/ 1798215 w 3752193"/>
              <a:gd name="T5" fmla="*/ 502757 h 522890"/>
              <a:gd name="T6" fmla="*/ 2965476 w 3752193"/>
              <a:gd name="T7" fmla="*/ 392778 h 522890"/>
              <a:gd name="T8" fmla="*/ 3754166 w 3752193"/>
              <a:gd name="T9" fmla="*/ 15712 h 5228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52193"/>
              <a:gd name="T16" fmla="*/ 0 h 522890"/>
              <a:gd name="T17" fmla="*/ 3752193 w 3752193"/>
              <a:gd name="T18" fmla="*/ 522890 h 5228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52193" h="522890">
                <a:moveTo>
                  <a:pt x="0" y="0"/>
                </a:moveTo>
                <a:cubicBezTo>
                  <a:pt x="165537" y="99848"/>
                  <a:pt x="331075" y="199696"/>
                  <a:pt x="630620" y="283779"/>
                </a:cubicBezTo>
                <a:cubicBezTo>
                  <a:pt x="930165" y="367862"/>
                  <a:pt x="1408386" y="486104"/>
                  <a:pt x="1797269" y="504497"/>
                </a:cubicBezTo>
                <a:cubicBezTo>
                  <a:pt x="2186152" y="522890"/>
                  <a:pt x="2638096" y="475593"/>
                  <a:pt x="2963917" y="394138"/>
                </a:cubicBezTo>
                <a:cubicBezTo>
                  <a:pt x="3289738" y="312683"/>
                  <a:pt x="3520965" y="164224"/>
                  <a:pt x="3752193" y="15766"/>
                </a:cubicBezTo>
              </a:path>
            </a:pathLst>
          </a:custGeom>
          <a:noFill/>
          <a:ln w="28575" algn="ctr">
            <a:solidFill>
              <a:srgbClr val="FF0000"/>
            </a:solidFill>
            <a:round/>
            <a:headEnd/>
            <a:tailEnd type="arrow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15"/>
          <p:cNvSpPr>
            <a:spLocks noChangeArrowheads="1"/>
          </p:cNvSpPr>
          <p:nvPr/>
        </p:nvSpPr>
        <p:spPr bwMode="auto">
          <a:xfrm>
            <a:off x="3076575" y="3873500"/>
            <a:ext cx="3311525" cy="404813"/>
          </a:xfrm>
          <a:custGeom>
            <a:avLst/>
            <a:gdLst>
              <a:gd name="T0" fmla="*/ 3313057 w 3310759"/>
              <a:gd name="T1" fmla="*/ 31570 h 404648"/>
              <a:gd name="T2" fmla="*/ 2823990 w 3310759"/>
              <a:gd name="T3" fmla="*/ 284127 h 404648"/>
              <a:gd name="T4" fmla="*/ 1688085 w 3310759"/>
              <a:gd name="T5" fmla="*/ 394621 h 404648"/>
              <a:gd name="T6" fmla="*/ 552177 w 3310759"/>
              <a:gd name="T7" fmla="*/ 220987 h 404648"/>
              <a:gd name="T8" fmla="*/ 0 w 3310759"/>
              <a:gd name="T9" fmla="*/ 0 h 4046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10759"/>
              <a:gd name="T16" fmla="*/ 0 h 404648"/>
              <a:gd name="T17" fmla="*/ 3310759 w 3310759"/>
              <a:gd name="T18" fmla="*/ 404648 h 4046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10759" h="404648">
                <a:moveTo>
                  <a:pt x="3310759" y="31531"/>
                </a:moveTo>
                <a:cubicBezTo>
                  <a:pt x="3201714" y="127438"/>
                  <a:pt x="3092669" y="223345"/>
                  <a:pt x="2822028" y="283779"/>
                </a:cubicBezTo>
                <a:cubicBezTo>
                  <a:pt x="2551387" y="344213"/>
                  <a:pt x="2065283" y="404648"/>
                  <a:pt x="1686911" y="394138"/>
                </a:cubicBezTo>
                <a:cubicBezTo>
                  <a:pt x="1308539" y="383628"/>
                  <a:pt x="832945" y="286407"/>
                  <a:pt x="551793" y="220717"/>
                </a:cubicBezTo>
                <a:cubicBezTo>
                  <a:pt x="270641" y="155027"/>
                  <a:pt x="135320" y="77513"/>
                  <a:pt x="0" y="0"/>
                </a:cubicBezTo>
              </a:path>
            </a:pathLst>
          </a:custGeom>
          <a:noFill/>
          <a:ln w="28575" algn="ctr">
            <a:solidFill>
              <a:srgbClr val="0080FF"/>
            </a:solidFill>
            <a:round/>
            <a:headEnd/>
            <a:tailEnd type="arrow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5857" name="Rectangle 19"/>
          <p:cNvSpPr>
            <a:spLocks noChangeArrowheads="1"/>
          </p:cNvSpPr>
          <p:nvPr/>
        </p:nvSpPr>
        <p:spPr bwMode="auto">
          <a:xfrm>
            <a:off x="4114800" y="2057400"/>
            <a:ext cx="1066800" cy="6858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45421" y="5334000"/>
            <a:ext cx="6853158" cy="646331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10000"/>
                <a:lumOff val="9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No delay increase or packet loss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/>
              <a:t>The Abilene-topology testbed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1434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404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5477438-C4E5-4C54-9BB5-E56B6FBFC5C4}" type="slidenum">
              <a:rPr lang="en-US"/>
              <a:pPr>
                <a:defRPr/>
              </a:pPr>
              <a:t>92</a:t>
            </a:fld>
            <a:endParaRPr lang="en-US" dirty="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/>
          <a:lstStyle/>
          <a:p>
            <a:pPr eaLnBrk="1" hangingPunct="1"/>
            <a:r>
              <a:rPr lang="en-US" sz="3600" b="1" smtClean="0"/>
              <a:t>Impact on Routing Protocols</a:t>
            </a:r>
          </a:p>
        </p:txBody>
      </p:sp>
      <p:pic>
        <p:nvPicPr>
          <p:cNvPr id="37893" name="Picture 9" descr="testbed_abilene_slid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850" y="2133600"/>
            <a:ext cx="75501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5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4582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Average control-plane downtime: </a:t>
            </a:r>
            <a:r>
              <a:rPr lang="en-US" dirty="0" smtClean="0">
                <a:solidFill>
                  <a:srgbClr val="FF0000"/>
                </a:solidFill>
              </a:rPr>
              <a:t>3.56</a:t>
            </a:r>
            <a:r>
              <a:rPr lang="en-US" dirty="0" smtClean="0"/>
              <a:t> seconds</a:t>
            </a:r>
          </a:p>
          <a:p>
            <a:pPr eaLnBrk="1" hangingPunct="1"/>
            <a:r>
              <a:rPr lang="en-US" dirty="0" smtClean="0"/>
              <a:t>OSPF and BGP adjacencies stay up</a:t>
            </a:r>
          </a:p>
          <a:p>
            <a:pPr eaLnBrk="1" hangingPunct="1"/>
            <a:r>
              <a:rPr lang="en-US" dirty="0" smtClean="0"/>
              <a:t>At most 1 missed </a:t>
            </a:r>
            <a:r>
              <a:rPr lang="en-US" smtClean="0"/>
              <a:t>advertisement retransmitted</a:t>
            </a:r>
            <a:endParaRPr lang="en-US" dirty="0" smtClean="0"/>
          </a:p>
          <a:p>
            <a:pPr eaLnBrk="1" hangingPunct="1"/>
            <a:r>
              <a:rPr lang="en-US" dirty="0" smtClean="0"/>
              <a:t>Default timer values</a:t>
            </a:r>
          </a:p>
          <a:p>
            <a:pPr lvl="1" eaLnBrk="1" hangingPunct="1"/>
            <a:r>
              <a:rPr lang="en-US" dirty="0" smtClean="0"/>
              <a:t>OSPF hello interval: 10 seconds</a:t>
            </a:r>
          </a:p>
          <a:p>
            <a:pPr lvl="1" eaLnBrk="1" hangingPunct="1"/>
            <a:r>
              <a:rPr lang="en-US" dirty="0" smtClean="0"/>
              <a:t>OSPF </a:t>
            </a:r>
            <a:r>
              <a:rPr lang="en-US" dirty="0" err="1" smtClean="0"/>
              <a:t>RouterDeadInterval</a:t>
            </a:r>
            <a:r>
              <a:rPr lang="en-US" dirty="0" smtClean="0"/>
              <a:t>: 4x hello interval</a:t>
            </a:r>
          </a:p>
          <a:p>
            <a:pPr lvl="1" eaLnBrk="1" hangingPunct="1"/>
            <a:r>
              <a:rPr lang="en-US" dirty="0" smtClean="0"/>
              <a:t>OSPF retransmission interval: 5 seconds</a:t>
            </a:r>
          </a:p>
          <a:p>
            <a:pPr lvl="1" eaLnBrk="1" hangingPunct="1"/>
            <a:r>
              <a:rPr lang="en-US" dirty="0" smtClean="0"/>
              <a:t>BGP keep-alive interval: 60 seconds </a:t>
            </a:r>
          </a:p>
          <a:p>
            <a:pPr lvl="1" eaLnBrk="1" hangingPunct="1"/>
            <a:r>
              <a:rPr lang="en-US" dirty="0" smtClean="0"/>
              <a:t>BGP hold time interval: 3x keep-alive interval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1434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404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0E3A66E-333A-483B-8300-0978DA8154E6}" type="slidenum">
              <a:rPr lang="en-US"/>
              <a:pPr>
                <a:defRPr/>
              </a:pPr>
              <a:t>93</a:t>
            </a:fld>
            <a:endParaRPr lang="en-US" dirty="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Edge Router Migration: OSPF + BGP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VROOM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abstraction</a:t>
            </a:r>
          </a:p>
          <a:p>
            <a:r>
              <a:rPr lang="en-US" dirty="0" smtClean="0"/>
              <a:t>No modifications to router software</a:t>
            </a:r>
            <a:br>
              <a:rPr lang="en-US" dirty="0" smtClean="0"/>
            </a:br>
            <a:r>
              <a:rPr lang="en-US" dirty="0" smtClean="0"/>
              <a:t>(other than virtualization)</a:t>
            </a:r>
          </a:p>
          <a:p>
            <a:r>
              <a:rPr lang="en-US" dirty="0" smtClean="0"/>
              <a:t>No impact on data traffic</a:t>
            </a:r>
          </a:p>
          <a:p>
            <a:r>
              <a:rPr lang="en-US" dirty="0" smtClean="0"/>
              <a:t>No visible impact on routing protocols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Migrating and Grafting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Router Grafting can do everything VROOM can</a:t>
            </a:r>
          </a:p>
          <a:p>
            <a:pPr lvl="1"/>
            <a:r>
              <a:rPr lang="en-US" dirty="0" smtClean="0"/>
              <a:t>By migrating each link individually</a:t>
            </a:r>
          </a:p>
          <a:p>
            <a:r>
              <a:rPr lang="en-US" dirty="0" smtClean="0"/>
              <a:t>But VROOM is more efficient when…</a:t>
            </a:r>
          </a:p>
          <a:p>
            <a:pPr lvl="1"/>
            <a:r>
              <a:rPr lang="en-US" dirty="0" smtClean="0"/>
              <a:t>Want to move all sessions</a:t>
            </a:r>
          </a:p>
          <a:p>
            <a:pPr lvl="1"/>
            <a:r>
              <a:rPr lang="en-US" dirty="0" smtClean="0"/>
              <a:t>Moving between compatible routers </a:t>
            </a:r>
            <a:br>
              <a:rPr lang="en-US" dirty="0" smtClean="0"/>
            </a:br>
            <a:r>
              <a:rPr lang="en-US" dirty="0" smtClean="0"/>
              <a:t>(same virtualization technology)</a:t>
            </a:r>
          </a:p>
          <a:p>
            <a:pPr lvl="1"/>
            <a:r>
              <a:rPr lang="en-US" dirty="0" smtClean="0"/>
              <a:t>Want to preserve “router” semantics</a:t>
            </a:r>
          </a:p>
          <a:p>
            <a:r>
              <a:rPr lang="en-US" dirty="0" smtClean="0"/>
              <a:t>VROOM requires no code changes</a:t>
            </a:r>
          </a:p>
          <a:p>
            <a:pPr lvl="1"/>
            <a:r>
              <a:rPr lang="en-US" dirty="0" smtClean="0"/>
              <a:t>Can run a grafting router inside of virtual machine</a:t>
            </a:r>
            <a:br>
              <a:rPr lang="en-US" dirty="0" smtClean="0"/>
            </a:br>
            <a:r>
              <a:rPr lang="en-US" dirty="0" smtClean="0"/>
              <a:t>(e.g., VROOM + Grafting)</a:t>
            </a:r>
          </a:p>
          <a:p>
            <a:pPr lvl="1"/>
            <a:r>
              <a:rPr lang="en-US" dirty="0" smtClean="0"/>
              <a:t>Each useful for different tasks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45D62-CC08-48FA-985A-62E7EF5E9DE8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2.2|1.7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1.4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1.9|8.4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4.9|5.6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2.9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2.9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3.1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4.9|5.6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2.9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0.1|2.7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2|13.6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.9|7.4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4.5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8.6"/>
</p:tagLst>
</file>

<file path=ppt/theme/theme1.xml><?xml version="1.0" encoding="utf-8"?>
<a:theme xmlns:a="http://schemas.openxmlformats.org/drawingml/2006/main" name="princeton-jrex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F47A00"/>
      </a:accent1>
      <a:accent2>
        <a:srgbClr val="000066"/>
      </a:accent2>
      <a:accent3>
        <a:srgbClr val="FFFFFF"/>
      </a:accent3>
      <a:accent4>
        <a:srgbClr val="000000"/>
      </a:accent4>
      <a:accent5>
        <a:srgbClr val="F8BEAA"/>
      </a:accent5>
      <a:accent6>
        <a:srgbClr val="00005C"/>
      </a:accent6>
      <a:hlink>
        <a:srgbClr val="A50021"/>
      </a:hlink>
      <a:folHlink>
        <a:srgbClr val="008000"/>
      </a:folHlink>
    </a:clrScheme>
    <a:fontScheme name="cs426">
      <a:majorFont>
        <a:latin typeface="Helvetica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cs42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2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2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princeton-jrex</Template>
  <TotalTime>11211</TotalTime>
  <Words>2929</Words>
  <Application>Microsoft Macintosh PowerPoint</Application>
  <PresentationFormat>On-screen Show (4:3)</PresentationFormat>
  <Paragraphs>908</Paragraphs>
  <Slides>95</Slides>
  <Notes>70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6" baseType="lpstr">
      <vt:lpstr>princeton-jrex</vt:lpstr>
      <vt:lpstr>Grafting Routers  to Accommodate Change </vt:lpstr>
      <vt:lpstr>Dealing with Change</vt:lpstr>
      <vt:lpstr>Why is Change so Hard?</vt:lpstr>
      <vt:lpstr>Why is Change so Hard?</vt:lpstr>
      <vt:lpstr>Our Approach: Grafting</vt:lpstr>
      <vt:lpstr>Why Move Links?</vt:lpstr>
      <vt:lpstr>Planned Maintenance</vt:lpstr>
      <vt:lpstr>Planned Maintenance</vt:lpstr>
      <vt:lpstr>Customer Requests a Feature</vt:lpstr>
      <vt:lpstr>Traffic Management</vt:lpstr>
      <vt:lpstr>Traffic Management</vt:lpstr>
      <vt:lpstr>Shutting Down a Router (today)</vt:lpstr>
      <vt:lpstr>Shutting Down a Router (today)</vt:lpstr>
      <vt:lpstr>Moving a Link (today)</vt:lpstr>
      <vt:lpstr>Moving a Link (today)</vt:lpstr>
      <vt:lpstr>Moving a Link (today)</vt:lpstr>
      <vt:lpstr>Router Grafting: Breaking up the router</vt:lpstr>
      <vt:lpstr>Router Grafting: Breaking up the router</vt:lpstr>
      <vt:lpstr>Not Just State Transfer</vt:lpstr>
      <vt:lpstr>Not Just State Transfer</vt:lpstr>
      <vt:lpstr>Goals</vt:lpstr>
      <vt:lpstr>Challenge: Protocol Layers</vt:lpstr>
      <vt:lpstr>Physical Link</vt:lpstr>
      <vt:lpstr>Physical Link</vt:lpstr>
      <vt:lpstr>Physical Link</vt:lpstr>
      <vt:lpstr>IP</vt:lpstr>
      <vt:lpstr>Changing IP Address</vt:lpstr>
      <vt:lpstr>Re-assign IP Address</vt:lpstr>
      <vt:lpstr>TCP</vt:lpstr>
      <vt:lpstr>Dealing with TCP</vt:lpstr>
      <vt:lpstr>Migrating TCP Transparently</vt:lpstr>
      <vt:lpstr>BGP</vt:lpstr>
      <vt:lpstr>BGP: What (not) to Migrate</vt:lpstr>
      <vt:lpstr>Routing Information</vt:lpstr>
      <vt:lpstr>Routing Information (optimization)</vt:lpstr>
      <vt:lpstr>Migration in The Background</vt:lpstr>
      <vt:lpstr>While exporting routing state</vt:lpstr>
      <vt:lpstr>While moving TCP session and link</vt:lpstr>
      <vt:lpstr>While importing routing state</vt:lpstr>
      <vt:lpstr>Special Case: Cluster Router</vt:lpstr>
      <vt:lpstr>Prototype</vt:lpstr>
      <vt:lpstr>Evaluation</vt:lpstr>
      <vt:lpstr>Evaluation</vt:lpstr>
      <vt:lpstr>Impact on Migrating Routers</vt:lpstr>
      <vt:lpstr>Disruption to Network Operation</vt:lpstr>
      <vt:lpstr>Conclusion</vt:lpstr>
      <vt:lpstr>Slide 47</vt:lpstr>
      <vt:lpstr>Recall: Traffic Management</vt:lpstr>
      <vt:lpstr>Recall: Traffic Management</vt:lpstr>
      <vt:lpstr>Recall: Traffic Management</vt:lpstr>
      <vt:lpstr>Traffic Engineering Today</vt:lpstr>
      <vt:lpstr>Multi-commodity Flow</vt:lpstr>
      <vt:lpstr>Traffic Engineering Today</vt:lpstr>
      <vt:lpstr>Traffic Engineering w/ Grafting</vt:lpstr>
      <vt:lpstr>Heuristic 1: Virtual Node Heuristic</vt:lpstr>
      <vt:lpstr>Heuristic 2: Cluster Heuristic</vt:lpstr>
      <vt:lpstr>Evaluation</vt:lpstr>
      <vt:lpstr>Virtual Node Heuristic</vt:lpstr>
      <vt:lpstr>Misc. Discussion</vt:lpstr>
      <vt:lpstr>Class discussion</vt:lpstr>
      <vt:lpstr>Slide 61</vt:lpstr>
      <vt:lpstr>Backup</vt:lpstr>
      <vt:lpstr>Slide 63</vt:lpstr>
      <vt:lpstr>The Two Notions of “Router”</vt:lpstr>
      <vt:lpstr>The Tight Coupling of Physical &amp; Logical</vt:lpstr>
      <vt:lpstr>VROOM: Breaking the Coupling</vt:lpstr>
      <vt:lpstr>Enabling Technology: Virtualization</vt:lpstr>
      <vt:lpstr>Case 1: Planned Maintenance</vt:lpstr>
      <vt:lpstr>Case 1: Planned Maintenance</vt:lpstr>
      <vt:lpstr>Case 1: Planned Maintenance</vt:lpstr>
      <vt:lpstr>Case 2: Power Savings</vt:lpstr>
      <vt:lpstr>Case 2: Power Savings</vt:lpstr>
      <vt:lpstr>Case 2: Power Savings</vt:lpstr>
      <vt:lpstr>Case 2: Power Savings</vt:lpstr>
      <vt:lpstr>Virtual Router Migration: the Challenges</vt:lpstr>
      <vt:lpstr>Virtual Router Migration: the Challenges</vt:lpstr>
      <vt:lpstr>Virtual Router Migration: the Challenges</vt:lpstr>
      <vt:lpstr>Virtual Router Migration: the Challenges</vt:lpstr>
      <vt:lpstr>VROOM Architecture</vt:lpstr>
      <vt:lpstr>VROOM’s Migration Process</vt:lpstr>
      <vt:lpstr>Control-Plane Migration</vt:lpstr>
      <vt:lpstr>Control-Plane Migration</vt:lpstr>
      <vt:lpstr>Data-Plane Cloning</vt:lpstr>
      <vt:lpstr>Remote Control Plane</vt:lpstr>
      <vt:lpstr>Remote Control Plane</vt:lpstr>
      <vt:lpstr>Double Data Planes</vt:lpstr>
      <vt:lpstr>Asynchronous Link Migration</vt:lpstr>
      <vt:lpstr>Prototype: Quagga + OpenVZ</vt:lpstr>
      <vt:lpstr>Evaluation</vt:lpstr>
      <vt:lpstr>Evaluation</vt:lpstr>
      <vt:lpstr>Impact on Data Traffic</vt:lpstr>
      <vt:lpstr>Impact on Routing Protocols</vt:lpstr>
      <vt:lpstr>Edge Router Migration: OSPF + BGP</vt:lpstr>
      <vt:lpstr>VROOM Summary</vt:lpstr>
      <vt:lpstr>Migrating and Grafting Together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 Keller</dc:creator>
  <cp:lastModifiedBy>Jennifer Rexford</cp:lastModifiedBy>
  <cp:revision>471</cp:revision>
  <dcterms:created xsi:type="dcterms:W3CDTF">2010-10-11T14:55:12Z</dcterms:created>
  <dcterms:modified xsi:type="dcterms:W3CDTF">2010-10-11T14:56:17Z</dcterms:modified>
</cp:coreProperties>
</file>