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71" r:id="rId2"/>
    <p:sldId id="565" r:id="rId3"/>
    <p:sldId id="691" r:id="rId4"/>
    <p:sldId id="663" r:id="rId5"/>
    <p:sldId id="667" r:id="rId6"/>
    <p:sldId id="688" r:id="rId7"/>
    <p:sldId id="690" r:id="rId8"/>
    <p:sldId id="678" r:id="rId9"/>
    <p:sldId id="673" r:id="rId10"/>
    <p:sldId id="675" r:id="rId11"/>
    <p:sldId id="744" r:id="rId12"/>
    <p:sldId id="791" r:id="rId13"/>
    <p:sldId id="693" r:id="rId14"/>
    <p:sldId id="694" r:id="rId15"/>
    <p:sldId id="772" r:id="rId16"/>
    <p:sldId id="711" r:id="rId17"/>
    <p:sldId id="741" r:id="rId18"/>
    <p:sldId id="704" r:id="rId19"/>
    <p:sldId id="785" r:id="rId20"/>
    <p:sldId id="697" r:id="rId21"/>
    <p:sldId id="792" r:id="rId22"/>
    <p:sldId id="698" r:id="rId23"/>
    <p:sldId id="699" r:id="rId24"/>
    <p:sldId id="701" r:id="rId25"/>
    <p:sldId id="680" r:id="rId26"/>
    <p:sldId id="714" r:id="rId27"/>
    <p:sldId id="799" r:id="rId28"/>
    <p:sldId id="768" r:id="rId29"/>
    <p:sldId id="769" r:id="rId30"/>
    <p:sldId id="770" r:id="rId31"/>
    <p:sldId id="737" r:id="rId32"/>
    <p:sldId id="738" r:id="rId33"/>
    <p:sldId id="746" r:id="rId34"/>
    <p:sldId id="700" r:id="rId35"/>
    <p:sldId id="786" r:id="rId36"/>
    <p:sldId id="747" r:id="rId37"/>
    <p:sldId id="748" r:id="rId38"/>
    <p:sldId id="750" r:id="rId39"/>
    <p:sldId id="753" r:id="rId40"/>
    <p:sldId id="796" r:id="rId41"/>
    <p:sldId id="797" r:id="rId42"/>
    <p:sldId id="754" r:id="rId43"/>
    <p:sldId id="793" r:id="rId44"/>
    <p:sldId id="794" r:id="rId45"/>
    <p:sldId id="742" r:id="rId46"/>
    <p:sldId id="757" r:id="rId47"/>
    <p:sldId id="758" r:id="rId48"/>
    <p:sldId id="759" r:id="rId49"/>
    <p:sldId id="760" r:id="rId50"/>
    <p:sldId id="761" r:id="rId51"/>
    <p:sldId id="762" r:id="rId52"/>
    <p:sldId id="780" r:id="rId53"/>
    <p:sldId id="764" r:id="rId54"/>
    <p:sldId id="787" r:id="rId55"/>
    <p:sldId id="783" r:id="rId56"/>
    <p:sldId id="702" r:id="rId57"/>
    <p:sldId id="781" r:id="rId58"/>
    <p:sldId id="782" r:id="rId59"/>
    <p:sldId id="703" r:id="rId60"/>
    <p:sldId id="790" r:id="rId61"/>
    <p:sldId id="725" r:id="rId62"/>
    <p:sldId id="730" r:id="rId63"/>
    <p:sldId id="729" r:id="rId64"/>
    <p:sldId id="766" r:id="rId65"/>
    <p:sldId id="767" r:id="rId66"/>
    <p:sldId id="773" r:id="rId67"/>
    <p:sldId id="774" r:id="rId68"/>
    <p:sldId id="775" r:id="rId69"/>
    <p:sldId id="776" r:id="rId70"/>
    <p:sldId id="777" r:id="rId71"/>
    <p:sldId id="778" r:id="rId72"/>
    <p:sldId id="788" r:id="rId73"/>
    <p:sldId id="789" r:id="rId74"/>
    <p:sldId id="79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9CD7D9-A30F-814D-80E7-596C822722B0}">
          <p14:sldIdLst>
            <p14:sldId id="271"/>
            <p14:sldId id="565"/>
            <p14:sldId id="691"/>
            <p14:sldId id="663"/>
            <p14:sldId id="667"/>
            <p14:sldId id="688"/>
            <p14:sldId id="690"/>
            <p14:sldId id="678"/>
            <p14:sldId id="673"/>
            <p14:sldId id="675"/>
            <p14:sldId id="744"/>
            <p14:sldId id="791"/>
            <p14:sldId id="693"/>
            <p14:sldId id="694"/>
            <p14:sldId id="772"/>
            <p14:sldId id="711"/>
            <p14:sldId id="741"/>
            <p14:sldId id="704"/>
            <p14:sldId id="785"/>
            <p14:sldId id="697"/>
            <p14:sldId id="792"/>
            <p14:sldId id="698"/>
            <p14:sldId id="699"/>
            <p14:sldId id="701"/>
            <p14:sldId id="680"/>
            <p14:sldId id="714"/>
            <p14:sldId id="799"/>
            <p14:sldId id="768"/>
            <p14:sldId id="769"/>
            <p14:sldId id="770"/>
            <p14:sldId id="737"/>
            <p14:sldId id="738"/>
            <p14:sldId id="746"/>
            <p14:sldId id="700"/>
            <p14:sldId id="786"/>
            <p14:sldId id="747"/>
            <p14:sldId id="748"/>
            <p14:sldId id="750"/>
            <p14:sldId id="753"/>
            <p14:sldId id="796"/>
            <p14:sldId id="797"/>
            <p14:sldId id="754"/>
            <p14:sldId id="793"/>
            <p14:sldId id="794"/>
            <p14:sldId id="742"/>
            <p14:sldId id="757"/>
            <p14:sldId id="758"/>
            <p14:sldId id="759"/>
            <p14:sldId id="760"/>
            <p14:sldId id="761"/>
            <p14:sldId id="762"/>
            <p14:sldId id="780"/>
            <p14:sldId id="764"/>
            <p14:sldId id="787"/>
            <p14:sldId id="783"/>
            <p14:sldId id="702"/>
            <p14:sldId id="781"/>
            <p14:sldId id="782"/>
            <p14:sldId id="703"/>
            <p14:sldId id="790"/>
            <p14:sldId id="725"/>
            <p14:sldId id="730"/>
            <p14:sldId id="729"/>
            <p14:sldId id="766"/>
            <p14:sldId id="767"/>
            <p14:sldId id="773"/>
            <p14:sldId id="774"/>
            <p14:sldId id="775"/>
            <p14:sldId id="776"/>
            <p14:sldId id="777"/>
            <p14:sldId id="778"/>
            <p14:sldId id="788"/>
            <p14:sldId id="789"/>
            <p14:sldId id="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A01"/>
    <a:srgbClr val="FFE4BB"/>
    <a:srgbClr val="FF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1"/>
    <p:restoredTop sz="89148"/>
  </p:normalViewPr>
  <p:slideViewPr>
    <p:cSldViewPr snapToGrid="0" snapToObjects="1">
      <p:cViewPr>
        <p:scale>
          <a:sx n="120" d="100"/>
          <a:sy n="120" d="100"/>
        </p:scale>
        <p:origin x="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86E7-CE51-364E-B855-A9BF2482CD22}" type="datetimeFigureOut">
              <a:rPr lang="en-US" smtClean="0"/>
              <a:t>5/13/16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412E-73AA-3E4B-8631-94A7DB7E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35CDA9A-EF49-1A48-904F-D951688DE47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579" tIns="45290" rIns="90579" bIns="4529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4759B0C-ED4E-094D-A16A-0D69FFDAF5BB}" type="slidenum">
              <a:rPr lang="en-US" sz="1200" b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758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cs typeface="+mn-cs"/>
              </a:rPr>
              <a:t>How</a:t>
            </a:r>
            <a:r>
              <a:rPr lang="en-US" baseline="0" dirty="0" smtClean="0">
                <a:cs typeface="+mn-cs"/>
              </a:rPr>
              <a:t> to simplify network management using a declarative system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3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Yet, challenging:</a:t>
            </a:r>
          </a:p>
          <a:p>
            <a:pPr lvl="1"/>
            <a:r>
              <a:rPr lang="en-US" i="1" dirty="0" smtClean="0"/>
              <a:t>Accuracy:</a:t>
            </a:r>
            <a:r>
              <a:rPr lang="en-US" dirty="0" smtClean="0"/>
              <a:t> Hard to infer trajectories in data plane</a:t>
            </a:r>
          </a:p>
          <a:p>
            <a:pPr lvl="1"/>
            <a:r>
              <a:rPr lang="en-US" i="1" dirty="0" smtClean="0"/>
              <a:t>Efficiency:</a:t>
            </a:r>
            <a:r>
              <a:rPr lang="en-US" dirty="0" smtClean="0"/>
              <a:t> bandwidth, packet bits, rules</a:t>
            </a:r>
          </a:p>
          <a:p>
            <a:pPr lvl="1"/>
            <a:r>
              <a:rPr lang="en-US" i="1" dirty="0" smtClean="0"/>
              <a:t>Composition:</a:t>
            </a:r>
            <a:r>
              <a:rPr lang="en-US" dirty="0" smtClean="0"/>
              <a:t> measurements with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r>
              <a:rPr lang="en-US" baseline="0" dirty="0" smtClean="0"/>
              <a:t> a distributed DFA on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end, ”</a:t>
            </a:r>
            <a:r>
              <a:rPr lang="en-US" baseline="0" dirty="0" smtClean="0"/>
              <a:t>in other words, if you only collect packets accepted by queries, you pay for what you query”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say ”AND” for concatenation</a:t>
            </a:r>
            <a:r>
              <a:rPr lang="en-US" baseline="0" dirty="0" smtClean="0"/>
              <a:t>!!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Nuance: cost in the data plane itself… refer to paper?</a:t>
            </a:r>
          </a:p>
          <a:p>
            <a:endParaRPr lang="en-US" dirty="0" smtClean="0"/>
          </a:p>
          <a:p>
            <a:r>
              <a:rPr lang="en-US" dirty="0" smtClean="0"/>
              <a:t>Packet</a:t>
            </a:r>
            <a:r>
              <a:rPr lang="en-US" baseline="0" dirty="0" smtClean="0"/>
              <a:t> collection is </a:t>
            </a:r>
            <a:r>
              <a:rPr lang="en-US" dirty="0" smtClean="0"/>
              <a:t>only one</a:t>
            </a:r>
            <a:r>
              <a:rPr lang="en-US" baseline="0" dirty="0" smtClean="0"/>
              <a:t> measure of cost. </a:t>
            </a:r>
            <a:r>
              <a:rPr lang="en-US" dirty="0" smtClean="0"/>
              <a:t>“in the paper we also look</a:t>
            </a:r>
            <a:r>
              <a:rPr lang="en-US" baseline="0" dirty="0" smtClean="0"/>
              <a:t> at the number of forwarding rules”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add </a:t>
            </a:r>
            <a:r>
              <a:rPr lang="en-US" dirty="0" err="1" smtClean="0"/>
              <a:t>netflow</a:t>
            </a:r>
            <a:r>
              <a:rPr lang="en-US" dirty="0" smtClean="0"/>
              <a:t> support?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Yet, challenging:</a:t>
            </a:r>
          </a:p>
          <a:p>
            <a:pPr lvl="1"/>
            <a:r>
              <a:rPr lang="en-US" i="1" dirty="0" smtClean="0"/>
              <a:t>Accuracy:</a:t>
            </a:r>
            <a:r>
              <a:rPr lang="en-US" dirty="0" smtClean="0"/>
              <a:t> Hard to infer trajectories in data plane</a:t>
            </a:r>
          </a:p>
          <a:p>
            <a:pPr lvl="1"/>
            <a:r>
              <a:rPr lang="en-US" i="1" dirty="0" smtClean="0"/>
              <a:t>Efficiency:</a:t>
            </a:r>
            <a:r>
              <a:rPr lang="en-US" dirty="0" smtClean="0"/>
              <a:t> bandwidth, packet bits, rules</a:t>
            </a:r>
          </a:p>
          <a:p>
            <a:pPr lvl="1"/>
            <a:r>
              <a:rPr lang="en-US" i="1" dirty="0" smtClean="0"/>
              <a:t>Composition:</a:t>
            </a:r>
            <a:r>
              <a:rPr lang="en-US" dirty="0" smtClean="0"/>
              <a:t> measurements with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9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9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Knowing what’s going on is harder than knowing what</a:t>
            </a:r>
            <a:r>
              <a:rPr lang="en-US" baseline="0" dirty="0" smtClean="0"/>
              <a:t> to do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 highlighted optimizations are among the most non-obvious of the optimizations here. Also, significant gains.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2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3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average.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1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average.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4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data plane rules – mention that you say in the paper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</a:t>
            </a:r>
            <a:r>
              <a:rPr lang="en-US" baseline="0" dirty="0" smtClean="0"/>
              <a:t> dwell too much on 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0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7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HSA/</a:t>
            </a:r>
            <a:r>
              <a:rPr lang="en-US" baseline="0" dirty="0" err="1" smtClean="0"/>
              <a:t>VeriFlow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can we talk about that?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3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Yet, challenging:</a:t>
            </a:r>
          </a:p>
          <a:p>
            <a:pPr lvl="1"/>
            <a:r>
              <a:rPr lang="en-US" i="1" dirty="0" smtClean="0"/>
              <a:t>Accuracy:</a:t>
            </a:r>
            <a:r>
              <a:rPr lang="en-US" dirty="0" smtClean="0"/>
              <a:t> Hard to infer trajectories in data plane</a:t>
            </a:r>
          </a:p>
          <a:p>
            <a:pPr lvl="1"/>
            <a:r>
              <a:rPr lang="en-US" i="1" dirty="0" smtClean="0"/>
              <a:t>Efficiency:</a:t>
            </a:r>
            <a:r>
              <a:rPr lang="en-US" dirty="0" smtClean="0"/>
              <a:t> bandwidth, packet bits, rules</a:t>
            </a:r>
          </a:p>
          <a:p>
            <a:pPr lvl="1"/>
            <a:r>
              <a:rPr lang="en-US" i="1" dirty="0" smtClean="0"/>
              <a:t>Composition:</a:t>
            </a:r>
            <a:r>
              <a:rPr lang="en-US" dirty="0" smtClean="0"/>
              <a:t> measurements with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term match-action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 looked at</a:t>
            </a:r>
            <a:r>
              <a:rPr lang="en-US" baseline="0" dirty="0" smtClean="0"/>
              <a:t> a wide variety of measurement use cases, and we came up with the following abstractions”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Yet, challenging:</a:t>
            </a:r>
          </a:p>
          <a:p>
            <a:pPr lvl="1"/>
            <a:r>
              <a:rPr lang="en-US" i="1" dirty="0" smtClean="0"/>
              <a:t>Accuracy:</a:t>
            </a:r>
            <a:r>
              <a:rPr lang="en-US" dirty="0" smtClean="0"/>
              <a:t> Hard to infer trajectories in data plane</a:t>
            </a:r>
          </a:p>
          <a:p>
            <a:pPr lvl="1"/>
            <a:r>
              <a:rPr lang="en-US" i="1" dirty="0" smtClean="0"/>
              <a:t>Efficiency:</a:t>
            </a:r>
            <a:r>
              <a:rPr lang="en-US" dirty="0" smtClean="0"/>
              <a:t> bandwidth, packet bits, rules</a:t>
            </a:r>
          </a:p>
          <a:p>
            <a:pPr lvl="1"/>
            <a:r>
              <a:rPr lang="en-US" i="1" dirty="0" smtClean="0"/>
              <a:t>Composition:</a:t>
            </a:r>
            <a:r>
              <a:rPr lang="en-US" dirty="0" smtClean="0"/>
              <a:t> measurements with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Remove</a:t>
            </a:r>
            <a:r>
              <a:rPr lang="en-US" baseline="0" dirty="0" smtClean="0"/>
              <a:t> before or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 algorithms</a:t>
            </a:r>
            <a:r>
              <a:rPr lang="en-US" baseline="0" dirty="0" smtClean="0"/>
              <a:t> for solving path problems. Robert </a:t>
            </a:r>
            <a:r>
              <a:rPr lang="en-US" baseline="0" dirty="0" err="1" smtClean="0"/>
              <a:t>Tarjan</a:t>
            </a:r>
            <a:r>
              <a:rPr lang="en-US" baseline="0" dirty="0" smtClean="0"/>
              <a:t>. Stanford technical report, 1979. http://</a:t>
            </a:r>
            <a:r>
              <a:rPr lang="en-US" baseline="0" dirty="0" err="1" smtClean="0"/>
              <a:t>infolab.stanford.edu</a:t>
            </a:r>
            <a:r>
              <a:rPr lang="en-US" baseline="0" dirty="0" smtClean="0"/>
              <a:t>/pub/</a:t>
            </a:r>
            <a:r>
              <a:rPr lang="en-US" baseline="0" dirty="0" err="1" smtClean="0"/>
              <a:t>cstr</a:t>
            </a:r>
            <a:r>
              <a:rPr lang="en-US" baseline="0" dirty="0" smtClean="0"/>
              <a:t>/reports/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tr</a:t>
            </a:r>
            <a:r>
              <a:rPr lang="en-US" baseline="0" dirty="0" smtClean="0"/>
              <a:t>/79/734/CS-TR-79-734.pdf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912F-C33E-154A-A3E3-6805AB9E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CBD7-4EB3-AB4D-B09F-C2EE262B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381000"/>
            <a:ext cx="2149475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0788" cy="63166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DEED-20B6-4243-8B44-D010FAFE7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E042-9FCA-6349-A6E6-875D1C990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CF3C-FF21-114E-834B-6D68BFE5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48138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19200"/>
            <a:ext cx="4149725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1D71-E5B8-9C48-B63D-B225EAF1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07DB-0DC2-D540-AA35-F9DF928A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8A5-962B-CC45-9330-E6B58B0E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B6AB-964C-094B-B3B3-D586C5D9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C572-4F26-BB46-9CF6-64625B08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07CA-48DC-4F41-B770-AF67C254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1325" cy="6778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0263" cy="5478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</a:t>
            </a:r>
            <a:r>
              <a:rPr lang="en-GB" dirty="0" smtClean="0"/>
              <a:t>Outline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187AAF2-11D3-3D45-AFD2-05393FCCC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3038" indent="-173038" algn="l" defTabSz="457200" rtl="0" eaLnBrk="0" fontAlgn="base" hangingPunct="0">
        <a:spcBef>
          <a:spcPts val="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173038" algn="l" defTabSz="457200" rtl="0" eaLnBrk="0" fontAlgn="base" hangingPunct="0">
        <a:lnSpc>
          <a:spcPct val="100000"/>
        </a:lnSpc>
        <a:spcBef>
          <a:spcPts val="25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frenetic-lang.org/pyretic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frenetic-lang.org/pyretic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VxOaN9iGPWc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79438" y="1226281"/>
            <a:ext cx="8183562" cy="13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4000" b="0" dirty="0" smtClean="0">
                <a:solidFill>
                  <a:srgbClr val="FF6633"/>
                </a:solidFill>
                <a:cs typeface="ＭＳ Ｐゴシック" charset="0"/>
              </a:rPr>
              <a:t>Declarative Network Path Queries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1130" y="2800479"/>
            <a:ext cx="64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Srinivas Narayana</a:t>
            </a:r>
          </a:p>
          <a:p>
            <a:pPr algn="ctr"/>
            <a:r>
              <a:rPr lang="en-US" sz="2000" dirty="0" smtClean="0"/>
              <a:t>May 13, 2016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0"/>
            <a:ext cx="6413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438" y="4671027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Advisor: Prof. Jennifer Rexford</a:t>
            </a:r>
          </a:p>
        </p:txBody>
      </p:sp>
    </p:spTree>
    <p:extLst>
      <p:ext uri="{BB962C8B-B14F-4D97-AF65-F5344CB8AC3E}">
        <p14:creationId xmlns:p14="http://schemas.microsoft.com/office/powerpoint/2010/main" val="185162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1. Path Query </a:t>
            </a:r>
            <a:r>
              <a:rPr lang="en-US" sz="2400" dirty="0">
                <a:solidFill>
                  <a:srgbClr val="FF6600"/>
                </a:solidFill>
              </a:rPr>
              <a:t>L</a:t>
            </a:r>
            <a:r>
              <a:rPr lang="en-US" sz="2400" dirty="0" smtClean="0">
                <a:solidFill>
                  <a:srgbClr val="FF6600"/>
                </a:solidFill>
              </a:rPr>
              <a:t>anguage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31344" y="304154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668521" y="5744685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3975990" y="6145706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68521" y="6298885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4048789" y="5680801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3487407" y="2823667"/>
            <a:ext cx="467882" cy="1282791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60823" y="3032153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3126311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84335" y="3126310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15524" y="3126311"/>
            <a:ext cx="225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Forwarding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473764" y="3654984"/>
            <a:ext cx="2590764" cy="1023342"/>
          </a:xfrm>
          <a:prstGeom prst="wedgeEllipseCallout">
            <a:avLst>
              <a:gd name="adj1" fmla="val -60642"/>
              <a:gd name="adj2" fmla="val 3652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97885" y="3909759"/>
            <a:ext cx="24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3</a:t>
            </a:r>
            <a:r>
              <a:rPr lang="en-US" sz="2400" dirty="0" smtClean="0">
                <a:solidFill>
                  <a:srgbClr val="FF6600"/>
                </a:solidFill>
              </a:rPr>
              <a:t>. Optimizations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1" grpId="0" animBg="1"/>
      <p:bldP spid="18" grpId="0" animBg="1"/>
      <p:bldP spid="19" grpId="0" animBg="1"/>
      <p:bldP spid="20" grpId="0" animBg="1"/>
      <p:bldP spid="21" grpId="0"/>
      <p:bldP spid="23" grpId="0"/>
      <p:bldP spid="24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" grpId="0" animBg="1"/>
      <p:bldP spid="35" grpId="0" animBg="1"/>
      <p:bldP spid="36" grpId="0" animBg="1"/>
      <p:bldP spid="39" grpId="0"/>
      <p:bldP spid="40" grpId="0"/>
      <p:bldP spid="42" grpId="0" animBg="1"/>
      <p:bldP spid="43" grpId="0" animBg="1"/>
      <p:bldP spid="44" grpId="0"/>
      <p:bldP spid="45" grpId="0"/>
      <p:bldP spid="46" grpId="0"/>
      <p:bldP spid="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1. Path Query </a:t>
            </a:r>
            <a:r>
              <a:rPr lang="en-US" sz="2400" dirty="0">
                <a:solidFill>
                  <a:srgbClr val="FF6600"/>
                </a:solidFill>
              </a:rPr>
              <a:t>L</a:t>
            </a:r>
            <a:r>
              <a:rPr lang="en-US" sz="2400" dirty="0" smtClean="0">
                <a:solidFill>
                  <a:srgbClr val="FF6600"/>
                </a:solidFill>
              </a:rPr>
              <a:t>anguage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885" y="3909759"/>
            <a:ext cx="24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3</a:t>
            </a:r>
            <a:r>
              <a:rPr lang="en-US" sz="2400" dirty="0" smtClean="0">
                <a:solidFill>
                  <a:srgbClr val="FF6600"/>
                </a:solidFill>
              </a:rPr>
              <a:t>. Optimizations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531" y="2214353"/>
            <a:ext cx="419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Expressive measurement specification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72471" y="4879098"/>
            <a:ext cx="419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Accurate data plane measurement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4982" y="4372867"/>
            <a:ext cx="355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Efficient measurement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752564" y="2154665"/>
            <a:ext cx="3926299" cy="98194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3471" y="4868465"/>
            <a:ext cx="3250670" cy="91564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03930" y="4359146"/>
            <a:ext cx="3460597" cy="53567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Regular-expression-based language for traffic monitoring</a:t>
            </a:r>
          </a:p>
          <a:p>
            <a:pPr lvl="1"/>
            <a:r>
              <a:rPr lang="en-US" dirty="0" smtClean="0"/>
              <a:t>With SQL-like aggregation and capture locations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Run-Time: Deterministic finite state automata on packets using match-action switch rules</a:t>
            </a:r>
          </a:p>
          <a:p>
            <a:pPr lvl="1"/>
            <a:r>
              <a:rPr lang="en-US" dirty="0" smtClean="0"/>
              <a:t>Collect </a:t>
            </a:r>
            <a:r>
              <a:rPr lang="en-US" i="1" dirty="0" smtClean="0"/>
              <a:t>exactly </a:t>
            </a:r>
            <a:r>
              <a:rPr lang="en-US" dirty="0" smtClean="0"/>
              <a:t>those packets that satisfy queries</a:t>
            </a:r>
          </a:p>
          <a:p>
            <a:pPr lvl="1"/>
            <a:endParaRPr lang="en-US" dirty="0"/>
          </a:p>
          <a:p>
            <a:r>
              <a:rPr lang="en-US" dirty="0" smtClean="0"/>
              <a:t>Compiler optimizations: to speed up </a:t>
            </a:r>
            <a:r>
              <a:rPr lang="en-US" smtClean="0"/>
              <a:t>or completely remove expensive </a:t>
            </a:r>
            <a:r>
              <a:rPr lang="en-US" dirty="0" smtClean="0"/>
              <a:t>overlapping actions on packets</a:t>
            </a:r>
          </a:p>
          <a:p>
            <a:endParaRPr lang="en-US" dirty="0" smtClean="0"/>
          </a:p>
          <a:p>
            <a:r>
              <a:rPr lang="en-US" dirty="0" smtClean="0"/>
              <a:t>Result: Debug networks with practical overheads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8404" y="2216081"/>
            <a:ext cx="730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to </a:t>
            </a:r>
            <a:r>
              <a:rPr lang="en-US" sz="3600" dirty="0" smtClean="0"/>
              <a:t>d</a:t>
            </a:r>
            <a:r>
              <a:rPr lang="en-US" sz="3600" b="0" dirty="0" smtClean="0">
                <a:solidFill>
                  <a:schemeClr val="tx1"/>
                </a:solidFill>
              </a:rPr>
              <a:t>esign </a:t>
            </a:r>
            <a:r>
              <a:rPr lang="en-US" sz="3600" b="0" i="1" dirty="0" smtClean="0">
                <a:solidFill>
                  <a:schemeClr val="tx1"/>
                </a:solidFill>
              </a:rPr>
              <a:t>general </a:t>
            </a:r>
            <a:r>
              <a:rPr lang="en-US" sz="3600" b="0" dirty="0" smtClean="0">
                <a:solidFill>
                  <a:schemeClr val="tx1"/>
                </a:solidFill>
              </a:rPr>
              <a:t>measurement primitives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… t</a:t>
            </a:r>
            <a:r>
              <a:rPr lang="en-US" sz="3600" b="0" dirty="0" smtClean="0">
                <a:solidFill>
                  <a:schemeClr val="tx1"/>
                </a:solidFill>
              </a:rPr>
              <a:t>hat are </a:t>
            </a:r>
            <a:r>
              <a:rPr lang="en-US" sz="3600" b="0" i="1" dirty="0" smtClean="0">
                <a:solidFill>
                  <a:schemeClr val="tx1"/>
                </a:solidFill>
              </a:rPr>
              <a:t>efficiently </a:t>
            </a:r>
            <a:r>
              <a:rPr lang="en-US" sz="3600" b="0" dirty="0" smtClean="0">
                <a:solidFill>
                  <a:schemeClr val="tx1"/>
                </a:solidFill>
              </a:rPr>
              <a:t>implemented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6106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matrix</a:t>
            </a:r>
          </a:p>
          <a:p>
            <a:r>
              <a:rPr lang="en-US" dirty="0" smtClean="0"/>
              <a:t>Uneven load balancing</a:t>
            </a:r>
          </a:p>
          <a:p>
            <a:r>
              <a:rPr lang="en-US" dirty="0" err="1"/>
              <a:t>DDoS</a:t>
            </a:r>
            <a:r>
              <a:rPr lang="en-US" dirty="0"/>
              <a:t> source identification</a:t>
            </a:r>
          </a:p>
          <a:p>
            <a:r>
              <a:rPr lang="en-US" dirty="0"/>
              <a:t>Port-level traffic matrix</a:t>
            </a:r>
          </a:p>
          <a:p>
            <a:r>
              <a:rPr lang="en-US" dirty="0"/>
              <a:t>Congested link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Slice isolation</a:t>
            </a:r>
          </a:p>
          <a:p>
            <a:r>
              <a:rPr lang="en-US" dirty="0" smtClean="0"/>
              <a:t>Loop detection</a:t>
            </a:r>
          </a:p>
          <a:p>
            <a:r>
              <a:rPr lang="en-US" dirty="0" err="1" smtClean="0"/>
              <a:t>Middlebox</a:t>
            </a:r>
            <a:r>
              <a:rPr lang="en-US" dirty="0" smtClean="0"/>
              <a:t> traversal order</a:t>
            </a:r>
          </a:p>
          <a:p>
            <a:r>
              <a:rPr lang="en-US" dirty="0" smtClean="0"/>
              <a:t>Incorrect NAT rewrite</a:t>
            </a:r>
          </a:p>
          <a:p>
            <a:r>
              <a:rPr lang="en-US" dirty="0" smtClean="0"/>
              <a:t>Firewall evasion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Left Brace 11"/>
          <p:cNvSpPr/>
          <p:nvPr/>
        </p:nvSpPr>
        <p:spPr bwMode="auto">
          <a:xfrm flipH="1">
            <a:off x="4682331" y="1511813"/>
            <a:ext cx="476638" cy="3691279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20650" y="2758102"/>
            <a:ext cx="412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What are the common patterns?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49638"/>
            <a:ext cx="76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Sources: Feldman et al 2001, Patel et al 2013, Savage et al 2000, Varghese and </a:t>
            </a:r>
            <a:r>
              <a:rPr lang="en-US" sz="1200" b="0" dirty="0" err="1" smtClean="0">
                <a:solidFill>
                  <a:schemeClr val="tx1"/>
                </a:solidFill>
              </a:rPr>
              <a:t>Estan</a:t>
            </a:r>
            <a:r>
              <a:rPr lang="en-US" sz="1200" b="0" dirty="0" smtClean="0">
                <a:solidFill>
                  <a:schemeClr val="tx1"/>
                </a:solidFill>
              </a:rPr>
              <a:t> 2004, Duffield and </a:t>
            </a:r>
            <a:r>
              <a:rPr lang="en-US" sz="1200" b="0" dirty="0" err="1" smtClean="0">
                <a:solidFill>
                  <a:schemeClr val="tx1"/>
                </a:solidFill>
              </a:rPr>
              <a:t>Grossglauser</a:t>
            </a:r>
            <a:r>
              <a:rPr lang="en-US" sz="1200" b="0" dirty="0" smtClean="0">
                <a:solidFill>
                  <a:schemeClr val="tx1"/>
                </a:solidFill>
              </a:rPr>
              <a:t> 2001, </a:t>
            </a:r>
            <a:r>
              <a:rPr lang="en-US" sz="1200" b="0" dirty="0" err="1" smtClean="0">
                <a:solidFill>
                  <a:schemeClr val="tx1"/>
                </a:solidFill>
              </a:rPr>
              <a:t>Kazemian</a:t>
            </a:r>
            <a:r>
              <a:rPr lang="en-US" sz="1200" b="0" dirty="0" smtClean="0">
                <a:solidFill>
                  <a:schemeClr val="tx1"/>
                </a:solidFill>
              </a:rPr>
              <a:t> et al 2012, </a:t>
            </a:r>
            <a:r>
              <a:rPr lang="en-US" sz="1200" dirty="0" err="1"/>
              <a:t>Fayazbakhsh</a:t>
            </a:r>
            <a:r>
              <a:rPr lang="en-US" sz="1200" dirty="0"/>
              <a:t> </a:t>
            </a:r>
            <a:r>
              <a:rPr lang="en-US" sz="1200" dirty="0" smtClean="0"/>
              <a:t>et al 2014, </a:t>
            </a:r>
            <a:r>
              <a:rPr lang="en-US" sz="1200" dirty="0" err="1" smtClean="0"/>
              <a:t>Handigol</a:t>
            </a:r>
            <a:r>
              <a:rPr lang="en-US" sz="1200" dirty="0" smtClean="0"/>
              <a:t> et al 2014, </a:t>
            </a:r>
            <a:r>
              <a:rPr lang="en-US" sz="1200" dirty="0"/>
              <a:t>Zhu et al 2015, </a:t>
            </a:r>
            <a:r>
              <a:rPr lang="en-US" sz="1200" dirty="0" smtClean="0"/>
              <a:t>and conversations with network operators at Microsoft and Amazon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26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(I) Path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78463"/>
          </a:xfrm>
        </p:spPr>
        <p:txBody>
          <a:bodyPr/>
          <a:lstStyle/>
          <a:p>
            <a:r>
              <a:rPr lang="en-US" i="1" dirty="0"/>
              <a:t>Test</a:t>
            </a:r>
            <a:r>
              <a:rPr lang="en-US" dirty="0"/>
              <a:t> predicates on packets at single locations: </a:t>
            </a:r>
          </a:p>
          <a:p>
            <a:pPr marL="457200" lvl="1" indent="0">
              <a:buNone/>
            </a:pP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=10.0.0.1</a:t>
            </a:r>
          </a:p>
          <a:p>
            <a:pPr marL="457200" lvl="1" indent="0">
              <a:buNone/>
            </a:pP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port=3 &amp; 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=10.0.1.10</a:t>
            </a:r>
            <a:endParaRPr lang="en-US" i="1" dirty="0" smtClean="0">
              <a:latin typeface="+mj-lt"/>
              <a:ea typeface="Ayuthaya" charset="-34"/>
              <a:cs typeface="Ayuthaya" charset="-34"/>
            </a:endParaRPr>
          </a:p>
          <a:p>
            <a:endParaRPr lang="en-US" i="1" dirty="0">
              <a:latin typeface="+mj-lt"/>
              <a:ea typeface="Ayuthaya" charset="-34"/>
              <a:cs typeface="Ayuthaya" charset="-34"/>
            </a:endParaRPr>
          </a:p>
          <a:p>
            <a:r>
              <a:rPr lang="en-US" i="1" dirty="0" smtClean="0">
                <a:latin typeface="+mj-lt"/>
                <a:ea typeface="Ayuthaya" charset="-34"/>
                <a:cs typeface="Ayuthaya" charset="-34"/>
              </a:rPr>
              <a:t>Combine </a:t>
            </a:r>
            <a:r>
              <a:rPr lang="en-US" dirty="0" smtClean="0">
                <a:latin typeface="+mj-lt"/>
                <a:ea typeface="Ayuthaya" charset="-34"/>
                <a:cs typeface="Ayuthaya" charset="-34"/>
              </a:rPr>
              <a:t>tests with regular expression operators!</a:t>
            </a:r>
          </a:p>
          <a:p>
            <a:pPr marL="457200" lvl="1" indent="0">
              <a:buNone/>
            </a:pP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=1 ^ 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=4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=A ^ true* ^ 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=3</a:t>
            </a:r>
          </a:p>
          <a:p>
            <a:pPr marL="457200" lvl="1" indent="0">
              <a:buNone/>
            </a:pP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ngress() ^ ~(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=firewall)* ^ egress()</a:t>
            </a:r>
            <a:endParaRPr lang="en-US" sz="2400" dirty="0">
              <a:latin typeface="Ayuthaya" charset="-34"/>
              <a:ea typeface="Ayuthaya" charset="-34"/>
              <a:cs typeface="Ayuthaya" charset="-34"/>
            </a:endParaRPr>
          </a:p>
          <a:p>
            <a:pPr marL="457200" lvl="1" indent="0">
              <a:buNone/>
            </a:pPr>
            <a:endParaRPr lang="en-US" sz="2400" dirty="0" smtClean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725" y="5443552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5791" y="5451420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39901" y="4879327"/>
            <a:ext cx="5401816" cy="1565954"/>
            <a:chOff x="1791121" y="1818109"/>
            <a:chExt cx="5401816" cy="1565954"/>
          </a:xfrm>
        </p:grpSpPr>
        <p:grpSp>
          <p:nvGrpSpPr>
            <p:cNvPr id="10" name="Group 9"/>
            <p:cNvGrpSpPr/>
            <p:nvPr/>
          </p:nvGrpSpPr>
          <p:grpSpPr>
            <a:xfrm>
              <a:off x="1791121" y="1818109"/>
              <a:ext cx="5401816" cy="1565954"/>
              <a:chOff x="7192937" y="5030336"/>
              <a:chExt cx="5401816" cy="1565954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499412" y="5674517"/>
                <a:ext cx="596804" cy="35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7192937" y="5030336"/>
                <a:ext cx="5401816" cy="1565954"/>
                <a:chOff x="1920528" y="1898139"/>
                <a:chExt cx="5401816" cy="1565954"/>
              </a:xfrm>
            </p:grpSpPr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20528" y="2671128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893077" y="2690263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27354" y="253681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1898139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31752" y="310897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883057" y="2805557"/>
                  <a:ext cx="359052" cy="95373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65455" y="2671127"/>
                  <a:ext cx="352394" cy="18866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78748" y="2663434"/>
                  <a:ext cx="501479" cy="17153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3" y="2397030"/>
                  <a:ext cx="352395" cy="1452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30785" y="2096181"/>
                  <a:ext cx="387064" cy="109351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2" y="3025955"/>
                  <a:ext cx="366299" cy="176039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68729" y="2394032"/>
                  <a:ext cx="462146" cy="112526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909688" y="3025956"/>
                  <a:ext cx="470539" cy="176038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3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68729" y="2038065"/>
                  <a:ext cx="511499" cy="1417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92927" y="2394032"/>
                  <a:ext cx="352263" cy="14278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5966133" y="2394991"/>
                  <a:ext cx="333742" cy="101155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959149" y="2794745"/>
                  <a:ext cx="330315" cy="9628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204011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3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787157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3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20553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3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785646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3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254232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763520" y="1987949"/>
              <a:ext cx="389027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794751" y="2967891"/>
              <a:ext cx="347926" cy="23999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5791884" y="1954540"/>
              <a:ext cx="336942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5812130" y="2984945"/>
              <a:ext cx="316696" cy="22294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39" name="Picture 38" descr="juanjo_Firew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80" y="5229110"/>
            <a:ext cx="835541" cy="8383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33294" y="4833496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33294" y="6046163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16688" y="6048148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6688" y="4833496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9017" y="5161043"/>
            <a:ext cx="389027" cy="1394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957700" y="5513000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809120" y="5930224"/>
            <a:ext cx="4068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62221" y="5949038"/>
            <a:ext cx="3222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5858808" y="4833496"/>
            <a:ext cx="450029" cy="192864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67995" y="5523508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46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(I) Path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ea typeface="Ayuthaya" charset="-34"/>
                <a:cs typeface="Ayuthaya" charset="-34"/>
              </a:rPr>
              <a:t>Aggregate</a:t>
            </a:r>
            <a:r>
              <a:rPr lang="en-US" dirty="0">
                <a:ea typeface="Ayuthaya" charset="-34"/>
                <a:cs typeface="Ayuthaya" charset="-34"/>
              </a:rPr>
              <a:t> results with SQL-like grouping operators</a:t>
            </a:r>
          </a:p>
          <a:p>
            <a:pPr marL="457200" lvl="1" indent="0">
              <a:buNone/>
            </a:pP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in_group</a:t>
            </a: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(ingress(), [</a:t>
            </a: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]) </a:t>
            </a:r>
          </a:p>
          <a:p>
            <a:pPr marL="457200" lvl="1" indent="0">
              <a:buNone/>
            </a:pP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  ^ true* </a:t>
            </a:r>
          </a:p>
          <a:p>
            <a:pPr marL="457200" lvl="1" indent="0">
              <a:buNone/>
            </a:pP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  ^ </a:t>
            </a: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out_group</a:t>
            </a: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(egress(), [</a:t>
            </a:r>
            <a:r>
              <a:rPr lang="en-US" sz="2400" dirty="0" err="1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400" dirty="0">
                <a:latin typeface="Ayuthaya" charset="-34"/>
                <a:ea typeface="Ayuthaya" charset="-34"/>
                <a:cs typeface="Ayuthaya" charset="-34"/>
              </a:rPr>
              <a:t>])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Return</a:t>
            </a:r>
            <a:r>
              <a:rPr lang="en-US" dirty="0" smtClean="0"/>
              <a:t> packets, counters, or samples (</a:t>
            </a:r>
            <a:r>
              <a:rPr lang="en-US" dirty="0" err="1" smtClean="0"/>
              <a:t>NetFlow</a:t>
            </a:r>
            <a:r>
              <a:rPr lang="en-US" dirty="0" smtClean="0"/>
              <a:t>/</a:t>
            </a:r>
            <a:r>
              <a:rPr lang="en-US" dirty="0" err="1" smtClean="0"/>
              <a:t>sFlow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19420"/>
              </p:ext>
            </p:extLst>
          </p:nvPr>
        </p:nvGraphicFramePr>
        <p:xfrm>
          <a:off x="304800" y="3488440"/>
          <a:ext cx="3797300" cy="21119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0324"/>
                <a:gridCol w="1136976"/>
              </a:tblGrid>
              <a:tr h="4815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ingress()</a:t>
                      </a:r>
                      <a:r>
                        <a:rPr lang="en-US" sz="2000" baseline="0" dirty="0" smtClean="0">
                          <a:latin typeface="Ayuthaya"/>
                        </a:rPr>
                        <a:t> switch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S1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S2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500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S5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700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02745"/>
              </p:ext>
            </p:extLst>
          </p:nvPr>
        </p:nvGraphicFramePr>
        <p:xfrm>
          <a:off x="4254500" y="3488440"/>
          <a:ext cx="4652963" cy="23313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17900"/>
                <a:gridCol w="1135063"/>
              </a:tblGrid>
              <a:tr h="4815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(ingress(), egress())</a:t>
                      </a:r>
                      <a:r>
                        <a:rPr lang="en-US" sz="2000" baseline="0" dirty="0" smtClean="0">
                          <a:latin typeface="Ayuthaya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Ayuthaya"/>
                        </a:rPr>
                        <a:t>switch pairs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(S1, S2)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800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(S1,</a:t>
                      </a:r>
                      <a:r>
                        <a:rPr lang="en-US" baseline="0" dirty="0" smtClean="0">
                          <a:latin typeface="Ayuthaya"/>
                        </a:rPr>
                        <a:t> S5)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200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(S2,</a:t>
                      </a:r>
                      <a:r>
                        <a:rPr lang="en-US" baseline="0" dirty="0" smtClean="0">
                          <a:latin typeface="Ayuthaya"/>
                        </a:rPr>
                        <a:t> S5)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300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4075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" y="3162300"/>
            <a:ext cx="3987800" cy="2755900"/>
          </a:xfrm>
          <a:prstGeom prst="rect">
            <a:avLst/>
          </a:prstGeom>
          <a:solidFill>
            <a:schemeClr val="bg1">
              <a:alpha val="54000"/>
            </a:scheme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(I) Path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78463"/>
          </a:xfrm>
        </p:spPr>
        <p:txBody>
          <a:bodyPr/>
          <a:lstStyle/>
          <a:p>
            <a:r>
              <a:rPr lang="en-US" i="1" dirty="0" smtClean="0"/>
              <a:t>Capture</a:t>
            </a:r>
            <a:r>
              <a:rPr lang="en-US" dirty="0" smtClean="0"/>
              <a:t> upstream, downstream or midstream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Match</a:t>
            </a:r>
            <a:r>
              <a:rPr lang="en-US" dirty="0" smtClean="0"/>
              <a:t> predicates at switch ingress, egress or both</a:t>
            </a:r>
          </a:p>
          <a:p>
            <a:pPr marL="457200" lvl="1" indent="0">
              <a:buNone/>
            </a:pPr>
            <a:r>
              <a:rPr lang="en-US" sz="2200" dirty="0" err="1" smtClean="0"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2200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200" dirty="0" smtClean="0">
                <a:latin typeface="Ayuthaya" charset="-34"/>
                <a:ea typeface="Ayuthaya" charset="-34"/>
                <a:cs typeface="Ayuthaya" charset="-34"/>
              </a:rPr>
              <a:t>=128.1.2.3)</a:t>
            </a:r>
          </a:p>
          <a:p>
            <a:pPr marL="457200" lvl="1" indent="0">
              <a:buNone/>
            </a:pPr>
            <a:r>
              <a:rPr lang="en-US" sz="2200" dirty="0" err="1" smtClean="0">
                <a:latin typeface="Ayuthaya" charset="-34"/>
                <a:ea typeface="Ayuthaya" charset="-34"/>
                <a:cs typeface="Ayuthaya" charset="-34"/>
              </a:rPr>
              <a:t>in_out_atom</a:t>
            </a:r>
            <a:r>
              <a:rPr lang="en-US" sz="2200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200" dirty="0" smtClean="0">
                <a:latin typeface="Ayuthaya" charset="-34"/>
                <a:ea typeface="Ayuthaya" charset="-34"/>
                <a:cs typeface="Ayuthaya" charset="-34"/>
              </a:rPr>
              <a:t>=128.1.2.3, </a:t>
            </a:r>
            <a:r>
              <a:rPr lang="en-US" sz="2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200" dirty="0" smtClean="0">
                <a:latin typeface="Ayuthaya" charset="-34"/>
                <a:ea typeface="Ayuthaya" charset="-34"/>
                <a:cs typeface="Ayuthaya" charset="-34"/>
              </a:rPr>
              <a:t>=10.1.2.3)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7" y="23276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97" y="23276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Freeform 13"/>
          <p:cNvSpPr/>
          <p:nvPr/>
        </p:nvSpPr>
        <p:spPr>
          <a:xfrm>
            <a:off x="2988651" y="2409516"/>
            <a:ext cx="2974554" cy="892445"/>
          </a:xfrm>
          <a:custGeom>
            <a:avLst/>
            <a:gdLst>
              <a:gd name="connsiteX0" fmla="*/ 0 w 2974554"/>
              <a:gd name="connsiteY0" fmla="*/ 187363 h 892445"/>
              <a:gd name="connsiteX1" fmla="*/ 495759 w 2974554"/>
              <a:gd name="connsiteY1" fmla="*/ 837358 h 892445"/>
              <a:gd name="connsiteX2" fmla="*/ 991518 w 2974554"/>
              <a:gd name="connsiteY2" fmla="*/ 76 h 892445"/>
              <a:gd name="connsiteX3" fmla="*/ 1630496 w 2974554"/>
              <a:gd name="connsiteY3" fmla="*/ 892443 h 892445"/>
              <a:gd name="connsiteX4" fmla="*/ 2082188 w 2974554"/>
              <a:gd name="connsiteY4" fmla="*/ 11093 h 892445"/>
              <a:gd name="connsiteX5" fmla="*/ 2633031 w 2974554"/>
              <a:gd name="connsiteY5" fmla="*/ 804308 h 892445"/>
              <a:gd name="connsiteX6" fmla="*/ 2974554 w 2974554"/>
              <a:gd name="connsiteY6" fmla="*/ 286515 h 8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4554" h="892445">
                <a:moveTo>
                  <a:pt x="0" y="187363"/>
                </a:moveTo>
                <a:cubicBezTo>
                  <a:pt x="165253" y="527968"/>
                  <a:pt x="330506" y="868573"/>
                  <a:pt x="495759" y="837358"/>
                </a:cubicBezTo>
                <a:cubicBezTo>
                  <a:pt x="661012" y="806144"/>
                  <a:pt x="802395" y="-9105"/>
                  <a:pt x="991518" y="76"/>
                </a:cubicBezTo>
                <a:cubicBezTo>
                  <a:pt x="1180641" y="9257"/>
                  <a:pt x="1448718" y="890607"/>
                  <a:pt x="1630496" y="892443"/>
                </a:cubicBezTo>
                <a:cubicBezTo>
                  <a:pt x="1812274" y="894279"/>
                  <a:pt x="1915099" y="25782"/>
                  <a:pt x="2082188" y="11093"/>
                </a:cubicBezTo>
                <a:cubicBezTo>
                  <a:pt x="2249277" y="-3596"/>
                  <a:pt x="2484303" y="758404"/>
                  <a:pt x="2633031" y="804308"/>
                </a:cubicBezTo>
                <a:cubicBezTo>
                  <a:pt x="2781759" y="850212"/>
                  <a:pt x="2919470" y="372814"/>
                  <a:pt x="2974554" y="286515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986502" y="3569993"/>
            <a:ext cx="1033673" cy="2896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790984" y="3383849"/>
            <a:ext cx="323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Packet flow on query path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742" y="1968963"/>
            <a:ext cx="139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Upstream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1937" y="1963327"/>
            <a:ext cx="173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Downstream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6087" y="1968963"/>
            <a:ext cx="143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Midstream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1804054" y="3569993"/>
            <a:ext cx="1033673" cy="2896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>
          <a:xfrm flipH="1">
            <a:off x="4607253" y="2348846"/>
            <a:ext cx="4246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123939" y="2348846"/>
            <a:ext cx="4246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14434" y="2363437"/>
            <a:ext cx="4246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37181" cy="677863"/>
          </a:xfrm>
        </p:spPr>
        <p:txBody>
          <a:bodyPr/>
          <a:lstStyle/>
          <a:p>
            <a:r>
              <a:rPr lang="en-US" dirty="0" smtClean="0"/>
              <a:t>(I) Evaluation: Query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" y="1189737"/>
            <a:ext cx="7703106" cy="4956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66598"/>
            <a:ext cx="76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Sources: Feldman et al 2001, Patel et al 2013, Savage et al 2000, Varghese and </a:t>
            </a:r>
            <a:r>
              <a:rPr lang="en-US" sz="1200" b="0" dirty="0" err="1" smtClean="0">
                <a:solidFill>
                  <a:schemeClr val="tx1"/>
                </a:solidFill>
              </a:rPr>
              <a:t>Estan</a:t>
            </a:r>
            <a:r>
              <a:rPr lang="en-US" sz="1200" b="0" dirty="0" smtClean="0">
                <a:solidFill>
                  <a:schemeClr val="tx1"/>
                </a:solidFill>
              </a:rPr>
              <a:t> 2004, Duffield and </a:t>
            </a:r>
            <a:r>
              <a:rPr lang="en-US" sz="1200" b="0" dirty="0" err="1" smtClean="0">
                <a:solidFill>
                  <a:schemeClr val="tx1"/>
                </a:solidFill>
              </a:rPr>
              <a:t>Grossglauser</a:t>
            </a:r>
            <a:r>
              <a:rPr lang="en-US" sz="1200" b="0" dirty="0" smtClean="0">
                <a:solidFill>
                  <a:schemeClr val="tx1"/>
                </a:solidFill>
              </a:rPr>
              <a:t> 2001, </a:t>
            </a:r>
            <a:r>
              <a:rPr lang="en-US" sz="1200" b="0" dirty="0" err="1" smtClean="0">
                <a:solidFill>
                  <a:schemeClr val="tx1"/>
                </a:solidFill>
              </a:rPr>
              <a:t>Kazemian</a:t>
            </a:r>
            <a:r>
              <a:rPr lang="en-US" sz="1200" b="0" dirty="0" smtClean="0">
                <a:solidFill>
                  <a:schemeClr val="tx1"/>
                </a:solidFill>
              </a:rPr>
              <a:t> et al 2012, </a:t>
            </a:r>
            <a:r>
              <a:rPr lang="en-US" sz="1200" dirty="0" err="1"/>
              <a:t>Fayazbakhsh</a:t>
            </a:r>
            <a:r>
              <a:rPr lang="en-US" sz="1200" dirty="0"/>
              <a:t> </a:t>
            </a:r>
            <a:r>
              <a:rPr lang="en-US" sz="1200" dirty="0" smtClean="0"/>
              <a:t>et al 2014, </a:t>
            </a:r>
            <a:r>
              <a:rPr lang="en-US" sz="1200" dirty="0" err="1" smtClean="0"/>
              <a:t>Handigol</a:t>
            </a:r>
            <a:r>
              <a:rPr lang="en-US" sz="1200" dirty="0" smtClean="0"/>
              <a:t> et al 2014, Zhu et al 2015, and conversations with network operators at Microsoft and Amazon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67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(I) Language: 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2531"/>
              </p:ext>
            </p:extLst>
          </p:nvPr>
        </p:nvGraphicFramePr>
        <p:xfrm>
          <a:off x="195073" y="1243584"/>
          <a:ext cx="8802624" cy="55026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8491"/>
                <a:gridCol w="2076451"/>
                <a:gridCol w="1694283"/>
                <a:gridCol w="2713399"/>
              </a:tblGrid>
              <a:tr h="1158238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Primitive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Description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Prior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Work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Our Extensions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686817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Predicates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</a:t>
                      </a:r>
                      <a:r>
                        <a:rPr lang="en-US" baseline="0" dirty="0" smtClean="0"/>
                        <a:t> tests on located packets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[Foster11]</a:t>
                      </a:r>
                    </a:p>
                    <a:p>
                      <a:r>
                        <a:rPr lang="en-US" baseline="0" dirty="0" smtClean="0"/>
                        <a:t>[Monsanto13]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Switch input and output differentiation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6817">
                <a:tc>
                  <a:txBody>
                    <a:bodyPr/>
                    <a:lstStyle/>
                    <a:p>
                      <a:r>
                        <a:rPr lang="en-US" dirty="0" smtClean="0"/>
                        <a:t>Packet Trajectories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expressions on atomic</a:t>
                      </a:r>
                      <a:r>
                        <a:rPr lang="en-US" baseline="0" dirty="0" smtClean="0"/>
                        <a:t> predicates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[Tarjan79], [Handigol14]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regex operators (&amp;, ~)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6817"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Aggregation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results by location or header fields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 </a:t>
                      </a:r>
                      <a:r>
                        <a:rPr lang="en-US" dirty="0" err="1" smtClean="0"/>
                        <a:t>groupby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[Foster11]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anywhere along a path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6817">
                <a:tc>
                  <a:txBody>
                    <a:bodyPr/>
                    <a:lstStyle/>
                    <a:p>
                      <a:r>
                        <a:rPr lang="en-US" dirty="0" smtClean="0"/>
                        <a:t>Capture Location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 packets</a:t>
                      </a:r>
                      <a:r>
                        <a:rPr lang="en-US" baseline="0" dirty="0" smtClean="0"/>
                        <a:t> before or after queried path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6817">
                <a:tc>
                  <a:txBody>
                    <a:bodyPr/>
                    <a:lstStyle/>
                    <a:p>
                      <a:r>
                        <a:rPr lang="en-US" dirty="0" smtClean="0"/>
                        <a:t>Capture Result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Actions</a:t>
                      </a:r>
                      <a:r>
                        <a:rPr lang="en-US" baseline="0" dirty="0" smtClean="0"/>
                        <a:t> on packets satisfying queries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[Monsanto13]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Sampling (</a:t>
                      </a:r>
                      <a:r>
                        <a:rPr lang="en-US" baseline="0" dirty="0" err="1" smtClean="0"/>
                        <a:t>sFlow</a:t>
                      </a:r>
                      <a:r>
                        <a:rPr lang="en-US" baseline="0" dirty="0" smtClean="0"/>
                        <a:t>); path-based forwarding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= Measure +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5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54548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4619928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38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2653259" y="4900624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4960728" y="5301645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653259" y="5454824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5033527" y="4836740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2108" y="1545102"/>
            <a:ext cx="4097176" cy="81123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91416" y="1638786"/>
            <a:ext cx="3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Network Controller</a:t>
            </a:r>
          </a:p>
        </p:txBody>
      </p:sp>
      <p:sp>
        <p:nvSpPr>
          <p:cNvPr id="16" name="Bent Arrow 15"/>
          <p:cNvSpPr/>
          <p:nvPr/>
        </p:nvSpPr>
        <p:spPr>
          <a:xfrm rot="19010123">
            <a:off x="2248104" y="2757640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8444643">
            <a:off x="5273262" y="2951006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4918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Measure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3286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3286" y="3922851"/>
            <a:ext cx="236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Software-Defined Networking (SDN)</a:t>
            </a:r>
          </a:p>
        </p:txBody>
      </p:sp>
    </p:spTree>
    <p:extLst>
      <p:ext uri="{BB962C8B-B14F-4D97-AF65-F5344CB8AC3E}">
        <p14:creationId xmlns:p14="http://schemas.microsoft.com/office/powerpoint/2010/main" val="7830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4267" y="1748289"/>
            <a:ext cx="730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do we implement 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path queries efficiently?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958" y="3396592"/>
            <a:ext cx="730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In general, switches don’t know </a:t>
            </a:r>
            <a:r>
              <a:rPr lang="en-US" sz="3600" dirty="0" smtClean="0"/>
              <a:t>prior or future packet </a:t>
            </a:r>
            <a:r>
              <a:rPr lang="en-US" sz="3600" i="1" dirty="0" smtClean="0"/>
              <a:t>paths</a:t>
            </a:r>
            <a:r>
              <a:rPr lang="en-US" sz="3600" dirty="0" smtClean="0"/>
              <a:t>.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Match-Action Packet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96874" y="1063812"/>
            <a:ext cx="3028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(Ternary) </a:t>
            </a:r>
            <a:r>
              <a:rPr lang="en-US" sz="1800" b="0" dirty="0" smtClean="0">
                <a:solidFill>
                  <a:schemeClr val="tx1"/>
                </a:solidFill>
              </a:rPr>
              <a:t>Bit </a:t>
            </a:r>
            <a:r>
              <a:rPr lang="en-US" dirty="0"/>
              <a:t>P</a:t>
            </a:r>
            <a:r>
              <a:rPr lang="en-US" sz="1800" b="0" dirty="0" smtClean="0">
                <a:solidFill>
                  <a:schemeClr val="tx1"/>
                </a:solidFill>
              </a:rPr>
              <a:t>attern, e.g.,</a:t>
            </a:r>
          </a:p>
          <a:p>
            <a:pPr algn="ctr"/>
            <a:endParaRPr lang="en-US" sz="18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=A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289" y="1089510"/>
            <a:ext cx="285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Forward/Drop/Modify</a:t>
            </a:r>
          </a:p>
          <a:p>
            <a:pPr algn="ctr"/>
            <a:endParaRPr lang="en-US" sz="14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dstip</a:t>
            </a:r>
            <a:r>
              <a:rPr lang="en-US" sz="1400" dirty="0" err="1">
                <a:latin typeface="Ayuthaya" charset="-34"/>
                <a:ea typeface="Ayuthaya" charset="-34"/>
                <a:cs typeface="Ayuthaya" charset="-34"/>
                <a:sym typeface="Wingdings"/>
              </a:rPr>
              <a:t>B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; </a:t>
            </a:r>
          </a:p>
          <a:p>
            <a:pPr algn="ct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fwd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(2)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0589" y="2183741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5175504" y="983747"/>
            <a:ext cx="3362440" cy="1359925"/>
          </a:xfrm>
          <a:prstGeom prst="wedgeEllipseCallout">
            <a:avLst>
              <a:gd name="adj1" fmla="val -57905"/>
              <a:gd name="adj2" fmla="val 7685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970328" y="983748"/>
            <a:ext cx="4110688" cy="1208969"/>
          </a:xfrm>
          <a:prstGeom prst="wedgeEllipseCallout">
            <a:avLst>
              <a:gd name="adj1" fmla="val 16280"/>
              <a:gd name="adj2" fmla="val 9021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096" y="5539447"/>
            <a:ext cx="632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Multiple but limited # stages (e.g., 16)</a:t>
            </a:r>
          </a:p>
          <a:p>
            <a:pPr algn="l"/>
            <a:r>
              <a:rPr lang="en-US" sz="2800" dirty="0" smtClean="0"/>
              <a:t>Limited # rules per stage (e.g., </a:t>
            </a:r>
            <a:r>
              <a:rPr lang="en-US" sz="2800" dirty="0"/>
              <a:t>2</a:t>
            </a:r>
            <a:r>
              <a:rPr lang="en-US" sz="2800" dirty="0" smtClean="0"/>
              <a:t>K</a:t>
            </a:r>
            <a:r>
              <a:rPr lang="en-US" sz="2800" dirty="0" smtClean="0"/>
              <a:t>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 animBg="1"/>
      <p:bldP spid="16" grpId="0"/>
      <p:bldP spid="18" grpId="0"/>
      <p:bldP spid="19" grpId="0" animBg="1"/>
      <p:bldP spid="17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How to observe </a:t>
            </a:r>
            <a:r>
              <a:rPr lang="en-US" dirty="0" err="1" smtClean="0"/>
              <a:t>pkt</a:t>
            </a:r>
            <a:r>
              <a:rPr lang="en-US" dirty="0" smtClean="0"/>
              <a:t> paths downstream?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packet paths </a:t>
            </a:r>
            <a:r>
              <a:rPr lang="en-US" i="1" dirty="0" smtClean="0"/>
              <a:t>in the data plane </a:t>
            </a:r>
            <a:r>
              <a:rPr lang="en-US" dirty="0" smtClean="0"/>
              <a:t>itself</a:t>
            </a:r>
          </a:p>
          <a:p>
            <a:pPr lvl="1"/>
            <a:r>
              <a:rPr lang="en-US" dirty="0" smtClean="0"/>
              <a:t>Write path information into packets!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Pros: accurate path information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Cons: too much per-packet information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Cons: can’t match regular expressions on switches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0" y="2692763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644158" y="2976452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0" y="2332474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52" y="2692763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3160027" y="3003232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94" y="2692763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5716369" y="3003232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89" y="2332474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41" y="2332474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7848" y="3327752"/>
            <a:ext cx="1906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[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{</a:t>
            </a:r>
            <a:r>
              <a:rPr lang="en-US" sz="1600" b="0" dirty="0" err="1" smtClean="0">
                <a:solidFill>
                  <a:srgbClr val="FF6600"/>
                </a:solidFill>
                <a:latin typeface="Ayuthaya"/>
                <a:cs typeface="Ayuthaya"/>
              </a:rPr>
              <a:t>sw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: S1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 port: 1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 </a:t>
            </a:r>
            <a:r>
              <a:rPr lang="en-US" sz="1600" dirty="0" err="1" smtClean="0">
                <a:solidFill>
                  <a:srgbClr val="FF6600"/>
                </a:solidFill>
                <a:latin typeface="Ayuthaya"/>
                <a:cs typeface="Ayuthaya"/>
              </a:rPr>
              <a:t>srcmac</a:t>
            </a:r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: ...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 </a:t>
            </a:r>
            <a:r>
              <a:rPr lang="en-US" sz="1600" dirty="0" err="1" smtClean="0">
                <a:solidFill>
                  <a:srgbClr val="FF6600"/>
                </a:solidFill>
                <a:latin typeface="Ayuthaya"/>
                <a:cs typeface="Ayuthaya"/>
              </a:rPr>
              <a:t>srcip</a:t>
            </a:r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: ...</a:t>
            </a:r>
          </a:p>
          <a:p>
            <a:pPr algn="l"/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  ...</a:t>
            </a:r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}</a:t>
            </a:r>
            <a:r>
              <a:rPr lang="en-US" sz="1600" dirty="0" smtClean="0">
                <a:latin typeface="Ayuthaya"/>
                <a:cs typeface="Ayuthaya"/>
              </a:rPr>
              <a:t>]</a:t>
            </a:r>
            <a:endParaRPr lang="en-US" sz="1600" b="0" dirty="0" smtClean="0">
              <a:solidFill>
                <a:schemeClr val="tx1"/>
              </a:solidFill>
              <a:latin typeface="Ayuthaya"/>
              <a:cs typeface="Ayuthay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353" y="3331405"/>
            <a:ext cx="2175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[{</a:t>
            </a:r>
            <a:r>
              <a:rPr lang="en-US" sz="16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sw</a:t>
            </a:r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: S1, ...},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 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{</a:t>
            </a:r>
            <a:r>
              <a:rPr lang="en-US" sz="1600" b="0" dirty="0" err="1" smtClean="0">
                <a:solidFill>
                  <a:srgbClr val="FF6600"/>
                </a:solidFill>
                <a:latin typeface="Ayuthaya"/>
                <a:cs typeface="Ayuthaya"/>
              </a:rPr>
              <a:t>sw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: S2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port: 3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Ayuthaya"/>
                <a:cs typeface="Ayuthaya"/>
              </a:rPr>
              <a:t>srcmac</a:t>
            </a:r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: ...</a:t>
            </a:r>
          </a:p>
          <a:p>
            <a:pPr algn="l"/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 ...}</a:t>
            </a:r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5105" y="3327752"/>
            <a:ext cx="2175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[{</a:t>
            </a:r>
            <a:r>
              <a:rPr lang="en-US" sz="16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sw</a:t>
            </a:r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: S1, ...},</a:t>
            </a:r>
          </a:p>
          <a:p>
            <a:pPr algn="l"/>
            <a:r>
              <a:rPr lang="en-US" sz="1600" dirty="0">
                <a:latin typeface="Ayuthaya"/>
                <a:cs typeface="Ayuthaya"/>
              </a:rPr>
              <a:t> </a:t>
            </a:r>
            <a:r>
              <a:rPr lang="en-US" sz="1600" dirty="0" smtClean="0">
                <a:latin typeface="Ayuthaya"/>
                <a:cs typeface="Ayuthaya"/>
              </a:rPr>
              <a:t>{</a:t>
            </a:r>
            <a:r>
              <a:rPr lang="en-US" sz="1600" dirty="0" err="1" smtClean="0">
                <a:latin typeface="Ayuthaya"/>
                <a:cs typeface="Ayuthaya"/>
              </a:rPr>
              <a:t>sw</a:t>
            </a:r>
            <a:r>
              <a:rPr lang="en-US" sz="1600" dirty="0" smtClean="0">
                <a:latin typeface="Ayuthaya"/>
                <a:cs typeface="Ayuthaya"/>
              </a:rPr>
              <a:t>: S2, ...},</a:t>
            </a:r>
            <a:endParaRPr lang="en-US" sz="1600" b="0" dirty="0" smtClean="0">
              <a:solidFill>
                <a:schemeClr val="tx1"/>
              </a:solidFill>
              <a:latin typeface="Ayuthaya"/>
              <a:cs typeface="Ayuthaya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 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{</a:t>
            </a:r>
            <a:r>
              <a:rPr lang="en-US" sz="1600" b="0" dirty="0" err="1" smtClean="0">
                <a:solidFill>
                  <a:srgbClr val="FF6600"/>
                </a:solidFill>
                <a:latin typeface="Ayuthaya"/>
                <a:cs typeface="Ayuthaya"/>
              </a:rPr>
              <a:t>sw</a:t>
            </a:r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: S3</a:t>
            </a:r>
          </a:p>
          <a:p>
            <a:pPr algn="l"/>
            <a:r>
              <a:rPr lang="en-US" sz="1600" dirty="0" smtClean="0">
                <a:solidFill>
                  <a:srgbClr val="FF6600"/>
                </a:solidFill>
                <a:latin typeface="Ayuthaya"/>
                <a:cs typeface="Ayuthaya"/>
              </a:rPr>
              <a:t>  port: 2</a:t>
            </a:r>
          </a:p>
          <a:p>
            <a:pPr algn="l"/>
            <a:r>
              <a:rPr lang="en-US" sz="1600" b="0" dirty="0" smtClean="0">
                <a:solidFill>
                  <a:srgbClr val="FF6600"/>
                </a:solidFill>
                <a:latin typeface="Ayuthaya"/>
                <a:cs typeface="Ayuthaya"/>
              </a:rPr>
              <a:t>  ...}</a:t>
            </a:r>
            <a:r>
              <a:rPr lang="en-US" sz="1600" b="0" dirty="0" smtClean="0">
                <a:solidFill>
                  <a:schemeClr val="tx1"/>
                </a:solidFill>
                <a:latin typeface="Ayuthaya"/>
                <a:cs typeface="Ayuthay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907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Path Information on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1: Queries already tell us what’s needed!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record path state needed </a:t>
            </a:r>
            <a:r>
              <a:rPr lang="en-US" dirty="0" smtClean="0"/>
              <a:t>by queries</a:t>
            </a:r>
          </a:p>
          <a:p>
            <a:pPr lvl="1">
              <a:buFont typeface="Wingdings" charset="0"/>
              <a:buChar char="è"/>
            </a:pPr>
            <a:endParaRPr lang="en-US" dirty="0"/>
          </a:p>
          <a:p>
            <a:r>
              <a:rPr lang="en-US" dirty="0" smtClean="0"/>
              <a:t>Observation 2: Queries are regular expressions</a:t>
            </a:r>
          </a:p>
          <a:p>
            <a:pPr lvl="1"/>
            <a:r>
              <a:rPr lang="en-US" dirty="0" smtClean="0">
                <a:sym typeface="Wingdings"/>
              </a:rPr>
              <a:t>Regular expressions  Finite automaton (DFA)</a:t>
            </a:r>
          </a:p>
          <a:p>
            <a:pPr lvl="1"/>
            <a:r>
              <a:rPr lang="en-US" dirty="0" smtClean="0">
                <a:sym typeface="Wingdings"/>
              </a:rPr>
              <a:t>Distinguish only paths corresponding to DFA states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Path Information on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716" y="2451407"/>
            <a:ext cx="856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Record</a:t>
            </a:r>
            <a:r>
              <a:rPr lang="en-US" sz="3200" b="0" dirty="0" smtClean="0">
                <a:solidFill>
                  <a:schemeClr val="tx1"/>
                </a:solidFill>
              </a:rPr>
              <a:t> only DFA state on packets (1-2 bytes)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Use existing “tag” fields! (e.g., VLAN)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Query Run-Time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=A) ^ 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=4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=B)</a:t>
            </a: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6114" y="19794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0553" y="23690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7" name="Oval 6"/>
          <p:cNvSpPr/>
          <p:nvPr/>
        </p:nvSpPr>
        <p:spPr>
          <a:xfrm>
            <a:off x="3964762" y="19794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9201" y="23690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9" name="Oval 8"/>
          <p:cNvSpPr/>
          <p:nvPr/>
        </p:nvSpPr>
        <p:spPr>
          <a:xfrm>
            <a:off x="7367389" y="19794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87857" y="24182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75" y="1858394"/>
            <a:ext cx="126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Ayuthaya"/>
                <a:cs typeface="Ayuthaya"/>
              </a:rPr>
              <a:t>s</a:t>
            </a:r>
            <a:r>
              <a:rPr lang="en-US" smtClean="0">
                <a:latin typeface="Ayuthaya"/>
                <a:cs typeface="Ayuthaya"/>
              </a:rPr>
              <a:t>w</a:t>
            </a:r>
            <a:r>
              <a:rPr lang="en-US" dirty="0" smtClean="0">
                <a:latin typeface="Ayuthaya"/>
                <a:cs typeface="Ayuthaya"/>
              </a:rPr>
              <a:t>=1 &amp; </a:t>
            </a:r>
            <a:r>
              <a:rPr lang="en-US" dirty="0" err="1" smtClean="0">
                <a:latin typeface="Ayuthaya"/>
                <a:cs typeface="Ayuthaya"/>
              </a:rPr>
              <a:t>srcip</a:t>
            </a:r>
            <a:r>
              <a:rPr lang="en-US" dirty="0" smtClean="0">
                <a:latin typeface="Ayuthaya"/>
                <a:cs typeface="Ayuthaya"/>
              </a:rPr>
              <a:t>=A</a:t>
            </a:r>
            <a:endParaRPr lang="en-US" sz="1800" b="0" dirty="0" smtClean="0">
              <a:solidFill>
                <a:schemeClr val="tx1"/>
              </a:solidFill>
              <a:latin typeface="Ayuthaya"/>
              <a:cs typeface="Ayuthaya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31739" y="24182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7540" y="1858393"/>
            <a:ext cx="128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Ayuthaya"/>
                <a:cs typeface="Ayuthaya"/>
              </a:rPr>
              <a:t>s</a:t>
            </a:r>
            <a:r>
              <a:rPr lang="en-US" dirty="0" err="1" smtClean="0">
                <a:latin typeface="Ayuthaya"/>
                <a:cs typeface="Ayuthaya"/>
              </a:rPr>
              <a:t>w</a:t>
            </a:r>
            <a:r>
              <a:rPr lang="en-US" dirty="0" smtClean="0">
                <a:latin typeface="Ayuthaya"/>
                <a:cs typeface="Ayuthaya"/>
              </a:rPr>
              <a:t>=4 &amp; </a:t>
            </a:r>
            <a:r>
              <a:rPr lang="en-US" dirty="0" err="1" smtClean="0">
                <a:latin typeface="Ayuthaya"/>
                <a:cs typeface="Ayuthaya"/>
              </a:rPr>
              <a:t>dstip</a:t>
            </a:r>
            <a:r>
              <a:rPr lang="en-US" dirty="0" smtClean="0">
                <a:latin typeface="Ayuthaya"/>
                <a:cs typeface="Ayuthaya"/>
              </a:rPr>
              <a:t>=B</a:t>
            </a:r>
            <a:endParaRPr lang="en-US" sz="1800" b="0" dirty="0" smtClean="0">
              <a:solidFill>
                <a:schemeClr val="tx1"/>
              </a:solidFill>
              <a:latin typeface="Ayuthaya"/>
              <a:cs typeface="Ayuthay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70103" y="1797096"/>
            <a:ext cx="1737360" cy="173736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7988" y="2477296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55169" y="23690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16" y="3561673"/>
            <a:ext cx="1950505" cy="11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2223850" y="2976542"/>
            <a:ext cx="0" cy="64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Callout 23"/>
          <p:cNvSpPr/>
          <p:nvPr/>
        </p:nvSpPr>
        <p:spPr>
          <a:xfrm>
            <a:off x="1228816" y="4798961"/>
            <a:ext cx="2975769" cy="1310226"/>
          </a:xfrm>
          <a:prstGeom prst="wedgeEllipseCallout">
            <a:avLst>
              <a:gd name="adj1" fmla="val 10990"/>
              <a:gd name="adj2" fmla="val -7544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80823" y="4982657"/>
            <a:ext cx="276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yuthaya"/>
              </a:rPr>
              <a:t>Switch 1:</a:t>
            </a:r>
          </a:p>
          <a:p>
            <a:pPr algn="ctr"/>
            <a:r>
              <a:rPr lang="en-US" dirty="0" smtClean="0">
                <a:latin typeface="Ayuthaya"/>
                <a:cs typeface="Ayuthaya"/>
              </a:rPr>
              <a:t>state=Q0 &amp; </a:t>
            </a:r>
            <a:r>
              <a:rPr lang="en-US" dirty="0" err="1" smtClean="0">
                <a:latin typeface="Ayuthaya"/>
                <a:cs typeface="Ayuthaya"/>
              </a:rPr>
              <a:t>srcip</a:t>
            </a:r>
            <a:r>
              <a:rPr lang="en-US" dirty="0" smtClean="0">
                <a:latin typeface="Ayuthaya"/>
                <a:cs typeface="Ayuthaya"/>
              </a:rPr>
              <a:t>=A </a:t>
            </a:r>
            <a:r>
              <a:rPr lang="en-US" dirty="0" smtClean="0">
                <a:latin typeface="Ayuthaya"/>
                <a:cs typeface="Ayuthaya"/>
                <a:sym typeface="Wingdings"/>
              </a:rPr>
              <a:t> state=Q1</a:t>
            </a:r>
            <a:endParaRPr lang="en-US" sz="1800" b="0" dirty="0" smtClean="0">
              <a:solidFill>
                <a:schemeClr val="tx1"/>
              </a:solidFill>
              <a:latin typeface="Ayuthaya"/>
              <a:cs typeface="Ayuthaya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3711307" y="3010192"/>
            <a:ext cx="0" cy="64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39" y="3562067"/>
            <a:ext cx="1950505" cy="11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 flipH="1">
            <a:off x="5507939" y="2972092"/>
            <a:ext cx="0" cy="64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6995396" y="3005742"/>
            <a:ext cx="0" cy="64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Oval Callout 28"/>
          <p:cNvSpPr/>
          <p:nvPr/>
        </p:nvSpPr>
        <p:spPr>
          <a:xfrm>
            <a:off x="5621732" y="4930237"/>
            <a:ext cx="3285731" cy="1310226"/>
          </a:xfrm>
          <a:prstGeom prst="wedgeEllipseCallout">
            <a:avLst>
              <a:gd name="adj1" fmla="val -28532"/>
              <a:gd name="adj2" fmla="val -8320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62404" y="4982657"/>
            <a:ext cx="276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yuthaya"/>
              </a:rPr>
              <a:t>Switch 4:</a:t>
            </a:r>
          </a:p>
          <a:p>
            <a:pPr algn="ctr"/>
            <a:r>
              <a:rPr lang="en-US" dirty="0" smtClean="0">
                <a:latin typeface="Ayuthaya"/>
                <a:cs typeface="Ayuthaya"/>
              </a:rPr>
              <a:t>state=Q1 &amp; </a:t>
            </a:r>
            <a:r>
              <a:rPr lang="en-US" dirty="0" err="1" smtClean="0">
                <a:latin typeface="Ayuthaya"/>
                <a:cs typeface="Ayuthaya"/>
              </a:rPr>
              <a:t>dstip</a:t>
            </a:r>
            <a:r>
              <a:rPr lang="en-US" dirty="0" smtClean="0">
                <a:latin typeface="Ayuthaya"/>
                <a:cs typeface="Ayuthaya"/>
              </a:rPr>
              <a:t>=B </a:t>
            </a:r>
            <a:r>
              <a:rPr lang="en-US" dirty="0" smtClean="0">
                <a:latin typeface="Ayuthaya"/>
                <a:cs typeface="Ayuthaya"/>
                <a:sym typeface="Wingdings"/>
              </a:rPr>
              <a:t> state=Q2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  <a:sym typeface="Wingdings"/>
              </a:rPr>
              <a:t>AND count!</a:t>
            </a:r>
            <a:endParaRPr lang="en-US" sz="1800" b="0" dirty="0" smtClean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7247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24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Query Run-Time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yuthaya" charset="-34"/>
                <a:cs typeface="Ayuthaya" charset="-34"/>
              </a:rPr>
              <a:t>Each packet carries its own DFA </a:t>
            </a:r>
            <a:r>
              <a:rPr lang="en-US" dirty="0" smtClean="0">
                <a:ea typeface="Ayuthaya" charset="-34"/>
                <a:cs typeface="Ayuthaya" charset="-34"/>
              </a:rPr>
              <a:t>state</a:t>
            </a:r>
          </a:p>
          <a:p>
            <a:endParaRPr lang="en-US" dirty="0">
              <a:ea typeface="Ayuthaya" charset="-34"/>
              <a:cs typeface="Ayuthaya" charset="-34"/>
            </a:endParaRPr>
          </a:p>
          <a:p>
            <a:r>
              <a:rPr lang="en-US" dirty="0" smtClean="0">
                <a:ea typeface="Ayuthaya" charset="-34"/>
                <a:cs typeface="Ayuthaya" charset="-34"/>
              </a:rPr>
              <a:t>Query DFA transitions </a:t>
            </a:r>
            <a:r>
              <a:rPr lang="en-US" i="1" dirty="0" smtClean="0">
                <a:ea typeface="Ayuthaya" charset="-34"/>
                <a:cs typeface="Ayuthaya" charset="-34"/>
              </a:rPr>
              <a:t>distributed </a:t>
            </a:r>
            <a:r>
              <a:rPr lang="en-US" dirty="0" smtClean="0">
                <a:ea typeface="Ayuthaya" charset="-34"/>
                <a:cs typeface="Ayuthaya" charset="-34"/>
              </a:rPr>
              <a:t>to switches</a:t>
            </a:r>
          </a:p>
          <a:p>
            <a:pPr lvl="1"/>
            <a:r>
              <a:rPr lang="en-US" dirty="0" smtClean="0">
                <a:ea typeface="Ayuthaya" charset="-34"/>
                <a:cs typeface="Ayuthaya" charset="-34"/>
              </a:rPr>
              <a:t>… as </a:t>
            </a:r>
            <a:r>
              <a:rPr lang="en-US" i="1" dirty="0" smtClean="0">
                <a:ea typeface="Ayuthaya" charset="-34"/>
                <a:cs typeface="Ayuthaya" charset="-34"/>
              </a:rPr>
              <a:t>match-action</a:t>
            </a:r>
            <a:r>
              <a:rPr lang="en-US" dirty="0" smtClean="0">
                <a:ea typeface="Ayuthaya" charset="-34"/>
                <a:cs typeface="Ayuthaya" charset="-34"/>
              </a:rPr>
              <a:t> rules!</a:t>
            </a:r>
            <a:endParaRPr lang="en-US" dirty="0">
              <a:ea typeface="Ayuthaya" charset="-34"/>
              <a:cs typeface="Ayuthaya" charset="-34"/>
            </a:endParaRPr>
          </a:p>
          <a:p>
            <a:endParaRPr lang="en-US" dirty="0">
              <a:ea typeface="Ayuthaya" charset="-34"/>
              <a:cs typeface="Ayuthaya" charset="-34"/>
            </a:endParaRPr>
          </a:p>
          <a:p>
            <a:r>
              <a:rPr lang="en-US" dirty="0">
                <a:ea typeface="Ayuthaya" charset="-34"/>
                <a:cs typeface="Ayuthaya" charset="-34"/>
              </a:rPr>
              <a:t>Packet satisfies query </a:t>
            </a:r>
            <a:r>
              <a:rPr lang="en-US" dirty="0" err="1">
                <a:ea typeface="Ayuthaya" charset="-34"/>
                <a:cs typeface="Ayuthaya" charset="-34"/>
              </a:rPr>
              <a:t>iff</a:t>
            </a:r>
            <a:r>
              <a:rPr lang="en-US" dirty="0">
                <a:ea typeface="Ayuthaya" charset="-34"/>
                <a:cs typeface="Ayuthaya" charset="-34"/>
              </a:rPr>
              <a:t> it reaches accepting </a:t>
            </a:r>
            <a:r>
              <a:rPr lang="en-US" dirty="0" smtClean="0">
                <a:ea typeface="Ayuthaya" charset="-34"/>
                <a:cs typeface="Ayuthaya" charset="-34"/>
              </a:rPr>
              <a:t>states</a:t>
            </a:r>
          </a:p>
          <a:p>
            <a:pPr lvl="1"/>
            <a:r>
              <a:rPr lang="en-US" dirty="0" smtClean="0">
                <a:ea typeface="Ayuthaya" charset="-34"/>
                <a:cs typeface="Ayuthaya" charset="-34"/>
              </a:rPr>
              <a:t>“Pay for what you query”</a:t>
            </a:r>
          </a:p>
          <a:p>
            <a:pPr lvl="1"/>
            <a:endParaRPr lang="en-US" dirty="0">
              <a:ea typeface="Ayuthaya" charset="-34"/>
              <a:cs typeface="Ayuthaya" charset="-34"/>
            </a:endParaRPr>
          </a:p>
          <a:p>
            <a:endParaRPr lang="en-US" dirty="0">
              <a:ea typeface="Ayuthaya" charset="-34"/>
              <a:cs typeface="Ayuthaya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You Pay For What You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6" y="1388472"/>
            <a:ext cx="7130091" cy="49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(II) Run-Time: Deterministic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p1: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sz="2000" dirty="0"/>
          </a:p>
          <a:p>
            <a:r>
              <a:rPr lang="en-US" dirty="0" smtClean="0"/>
              <a:t>p2: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sz="2000" dirty="0"/>
          </a:p>
          <a:p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90" y="4042328"/>
            <a:ext cx="763675" cy="4658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4107" y="3818846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425" y="4038313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58911" y="4123783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07501">
            <a:off x="4817573" y="3488884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71945">
            <a:off x="4815912" y="4607657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7319" y="2922612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41637" y="3142079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13" name="Oval 12"/>
          <p:cNvSpPr/>
          <p:nvPr/>
        </p:nvSpPr>
        <p:spPr>
          <a:xfrm>
            <a:off x="5657319" y="4760043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1637" y="4979510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2099" y="3724689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1995" y="3388423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ip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7796" y="4806614"/>
            <a:ext cx="75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07" y="4760043"/>
            <a:ext cx="1893103" cy="11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2373" y="5860317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Switch S1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6067" y="3157188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6067" y="5031781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p1</a:t>
            </a:r>
          </a:p>
        </p:txBody>
      </p:sp>
    </p:spTree>
    <p:extLst>
      <p:ext uri="{BB962C8B-B14F-4D97-AF65-F5344CB8AC3E}">
        <p14:creationId xmlns:p14="http://schemas.microsoft.com/office/powerpoint/2010/main" val="9552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(II) Run-Time: Deterministic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p1: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dirty="0" smtClean="0"/>
          </a:p>
          <a:p>
            <a:r>
              <a:rPr lang="en-US" dirty="0" smtClean="0"/>
              <a:t>p2: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Trouble:</a:t>
            </a:r>
            <a:r>
              <a:rPr lang="en-US" dirty="0" smtClean="0"/>
              <a:t> Packet should only be in one automaton state!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90" y="4042328"/>
            <a:ext cx="763675" cy="4658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4107" y="3818846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425" y="4038313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58911" y="4123783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07501">
            <a:off x="4817573" y="3488884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71945">
            <a:off x="4815912" y="4607657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7319" y="2922612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41637" y="3142079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13" name="Oval 12"/>
          <p:cNvSpPr/>
          <p:nvPr/>
        </p:nvSpPr>
        <p:spPr>
          <a:xfrm>
            <a:off x="5657319" y="4760043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1637" y="4979510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2099" y="3724689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1995" y="3388423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ip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7796" y="4806614"/>
            <a:ext cx="75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07" y="4760043"/>
            <a:ext cx="1893103" cy="11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2373" y="5860317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Switch S1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6067" y="3157188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6067" y="5031781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p1</a:t>
            </a:r>
          </a:p>
        </p:txBody>
      </p:sp>
    </p:spTree>
    <p:extLst>
      <p:ext uri="{BB962C8B-B14F-4D97-AF65-F5344CB8AC3E}">
        <p14:creationId xmlns:p14="http://schemas.microsoft.com/office/powerpoint/2010/main" val="241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Easier Measurement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are asked to do a lot!</a:t>
            </a:r>
            <a:endParaRPr lang="en-US" dirty="0"/>
          </a:p>
          <a:p>
            <a:pPr lvl="1"/>
            <a:r>
              <a:rPr lang="en-US" dirty="0" smtClean="0"/>
              <a:t>Partition-aggregate applications</a:t>
            </a:r>
          </a:p>
          <a:p>
            <a:pPr lvl="1"/>
            <a:r>
              <a:rPr lang="en-US" dirty="0" smtClean="0"/>
              <a:t>Growth in traffic demands</a:t>
            </a:r>
          </a:p>
          <a:p>
            <a:pPr lvl="1"/>
            <a:r>
              <a:rPr lang="en-US" dirty="0" smtClean="0"/>
              <a:t>Stringent performance requirements</a:t>
            </a:r>
          </a:p>
          <a:p>
            <a:pPr lvl="1"/>
            <a:r>
              <a:rPr lang="en-US" dirty="0" smtClean="0"/>
              <a:t>Avoid expensive outages</a:t>
            </a:r>
          </a:p>
          <a:p>
            <a:pPr lvl="1"/>
            <a:endParaRPr lang="en-US" dirty="0"/>
          </a:p>
          <a:p>
            <a:r>
              <a:rPr lang="en-US" dirty="0" smtClean="0"/>
              <a:t>Difficult to know </a:t>
            </a:r>
            <a:r>
              <a:rPr lang="en-US" i="1" dirty="0" smtClean="0"/>
              <a:t>where </a:t>
            </a:r>
            <a:r>
              <a:rPr lang="en-US" dirty="0" smtClean="0"/>
              <a:t>things go wrong!</a:t>
            </a:r>
          </a:p>
          <a:p>
            <a:pPr lvl="1"/>
            <a:r>
              <a:rPr lang="en-US" dirty="0" smtClean="0"/>
              <a:t>Humans are slow in troubleshooting</a:t>
            </a:r>
          </a:p>
          <a:p>
            <a:pPr lvl="1"/>
            <a:r>
              <a:rPr lang="en-US" dirty="0" smtClean="0"/>
              <a:t>Human time is expensive</a:t>
            </a:r>
          </a:p>
          <a:p>
            <a:endParaRPr lang="en-US" dirty="0"/>
          </a:p>
          <a:p>
            <a:r>
              <a:rPr lang="en-US" dirty="0" smtClean="0"/>
              <a:t>Can we build </a:t>
            </a:r>
            <a:r>
              <a:rPr lang="en-US" i="1" dirty="0" smtClean="0"/>
              <a:t>programmatic tools </a:t>
            </a:r>
            <a:r>
              <a:rPr lang="en-US" dirty="0" smtClean="0"/>
              <a:t>to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/>
              <a:t>(II) Run-Time: Deterministic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p1: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p2: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Solution: </a:t>
            </a:r>
            <a:r>
              <a:rPr lang="en-US" dirty="0" smtClean="0"/>
              <a:t>Split predicates into disjoint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90" y="4042328"/>
            <a:ext cx="763675" cy="4658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4107" y="3818846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425" y="4038313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58911" y="4123783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07501">
            <a:off x="4514678" y="3185424"/>
            <a:ext cx="113592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98439">
            <a:off x="4710194" y="4543883"/>
            <a:ext cx="87889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43012" y="2532199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7330" y="2751666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13" name="Oval 12"/>
          <p:cNvSpPr/>
          <p:nvPr/>
        </p:nvSpPr>
        <p:spPr>
          <a:xfrm>
            <a:off x="5641441" y="4592756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5759" y="4812223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2099" y="3724689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5407" y="2920250"/>
            <a:ext cx="145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1 &amp; ~p2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07" y="4760043"/>
            <a:ext cx="1893103" cy="11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2373" y="5860317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Switch S1</a:t>
            </a:r>
          </a:p>
        </p:txBody>
      </p:sp>
      <p:sp>
        <p:nvSpPr>
          <p:cNvPr id="20" name="Right Arrow 19"/>
          <p:cNvSpPr/>
          <p:nvPr/>
        </p:nvSpPr>
        <p:spPr>
          <a:xfrm rot="21232180">
            <a:off x="4785063" y="3866881"/>
            <a:ext cx="793786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41441" y="3564482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25759" y="3783949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23" name="Oval 22"/>
          <p:cNvSpPr/>
          <p:nvPr/>
        </p:nvSpPr>
        <p:spPr>
          <a:xfrm>
            <a:off x="5620040" y="5621030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04358" y="584049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Q4</a:t>
            </a:r>
          </a:p>
        </p:txBody>
      </p:sp>
      <p:sp>
        <p:nvSpPr>
          <p:cNvPr id="25" name="Right Arrow 24"/>
          <p:cNvSpPr/>
          <p:nvPr/>
        </p:nvSpPr>
        <p:spPr>
          <a:xfrm rot="2483809">
            <a:off x="4291954" y="5145104"/>
            <a:ext cx="143643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60536" y="5552540"/>
            <a:ext cx="145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~p1 &amp; ~p2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3350" y="2722192"/>
            <a:ext cx="18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</a:t>
            </a:r>
            <a:r>
              <a:rPr lang="en-US" sz="1800" b="0" dirty="0" smtClean="0">
                <a:solidFill>
                  <a:schemeClr val="tx1"/>
                </a:solidFill>
              </a:rPr>
              <a:t> p1 only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83351" y="3803071"/>
            <a:ext cx="171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p2 only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83350" y="4839482"/>
            <a:ext cx="199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smtClean="0">
                <a:solidFill>
                  <a:schemeClr val="tx1"/>
                </a:solidFill>
              </a:rPr>
              <a:t>accept p1 and p2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7284" y="5892879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</a:t>
            </a:r>
            <a:r>
              <a:rPr lang="en-US" sz="1600" b="0" dirty="0" smtClean="0">
                <a:solidFill>
                  <a:schemeClr val="tx1"/>
                </a:solidFill>
              </a:rPr>
              <a:t>ead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33059" y="3574381"/>
            <a:ext cx="116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~p1 &amp; 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9552" y="4254884"/>
            <a:ext cx="116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 &amp; 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7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Run-Time: Composition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2954" y="2434793"/>
            <a:ext cx="1456021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134554" y="2434793"/>
            <a:ext cx="9548" cy="98346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650179" y="2434793"/>
            <a:ext cx="1747398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20" y="3827507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798428" y="4111196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8" y="3467218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5501" y="2711691"/>
            <a:ext cx="178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All acting on the same data plane packets!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750926"/>
            <a:ext cx="86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Use policy composition operators and compiler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42" y="6173068"/>
            <a:ext cx="758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  <a:p>
            <a:pPr algn="l"/>
            <a:r>
              <a:rPr lang="en-US" dirty="0" smtClean="0"/>
              <a:t>A fast compiler for </a:t>
            </a:r>
            <a:r>
              <a:rPr lang="en-US" dirty="0" err="1" smtClean="0"/>
              <a:t>NetKAT</a:t>
            </a:r>
            <a:r>
              <a:rPr lang="en-US" dirty="0" smtClean="0"/>
              <a:t>. </a:t>
            </a:r>
            <a:r>
              <a:rPr lang="en-US" dirty="0" err="1" smtClean="0"/>
              <a:t>Smolka</a:t>
            </a:r>
            <a:r>
              <a:rPr lang="en-US" dirty="0" smtClean="0"/>
              <a:t> et al., 2015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4" grpId="0"/>
      <p:bldP spid="3" grpId="0"/>
      <p:bldP spid="16" grpId="0"/>
      <p:bldP spid="26" grpId="0"/>
      <p:bldP spid="27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Run-Time: Composition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456" y="3240145"/>
            <a:ext cx="481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state=Q0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switch=S1 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</a:t>
            </a:r>
          </a:p>
          <a:p>
            <a:pPr algn="ctr"/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ctr"/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state=Q1 &amp;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switch=S4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pPr algn="ctr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8" name="Oval Callout 27"/>
          <p:cNvSpPr/>
          <p:nvPr/>
        </p:nvSpPr>
        <p:spPr>
          <a:xfrm flipH="1" flipV="1">
            <a:off x="-1" y="2818097"/>
            <a:ext cx="5210687" cy="1765511"/>
          </a:xfrm>
          <a:prstGeom prst="wedgeEllipseCallout">
            <a:avLst>
              <a:gd name="adj1" fmla="val 22589"/>
              <a:gd name="adj2" fmla="val 7772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 flipH="1" flipV="1">
            <a:off x="5876301" y="2823622"/>
            <a:ext cx="3033235" cy="1760569"/>
          </a:xfrm>
          <a:prstGeom prst="wedgeEllipseCallout">
            <a:avLst>
              <a:gd name="adj1" fmla="val 84739"/>
              <a:gd name="adj2" fmla="val 8213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65123" y="3012092"/>
            <a:ext cx="253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=B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=C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0686" y="3488596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4751" y="3137557"/>
            <a:ext cx="4814646" cy="4278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65123" y="335608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268" y="4847773"/>
            <a:ext cx="794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switch=S1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=A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=B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818230" y="4865523"/>
            <a:ext cx="2216071" cy="939578"/>
          </a:xfrm>
          <a:prstGeom prst="wedgeEllipseCallout">
            <a:avLst>
              <a:gd name="adj1" fmla="val -67372"/>
              <a:gd name="adj2" fmla="val -325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6131" y="4978966"/>
            <a:ext cx="180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</a:rPr>
              <a:t>Openflow</a:t>
            </a:r>
            <a:r>
              <a:rPr lang="en-US" sz="1800" b="0" dirty="0" smtClean="0">
                <a:solidFill>
                  <a:schemeClr val="tx1"/>
                </a:solidFill>
              </a:rPr>
              <a:t> 1.0</a:t>
            </a:r>
          </a:p>
          <a:p>
            <a:pPr algn="l"/>
            <a:r>
              <a:rPr lang="en-US" dirty="0" smtClean="0"/>
              <a:t>(for example)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42" y="6173068"/>
            <a:ext cx="758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  <a:p>
            <a:pPr algn="l"/>
            <a:r>
              <a:rPr lang="en-US" dirty="0" smtClean="0"/>
              <a:t>A fast compiler for </a:t>
            </a:r>
            <a:r>
              <a:rPr lang="en-US" dirty="0" err="1" smtClean="0"/>
              <a:t>NetKAT</a:t>
            </a:r>
            <a:r>
              <a:rPr lang="en-US" dirty="0" smtClean="0"/>
              <a:t>. </a:t>
            </a:r>
            <a:r>
              <a:rPr lang="en-US" dirty="0" err="1" smtClean="0"/>
              <a:t>Smolka</a:t>
            </a:r>
            <a:r>
              <a:rPr lang="en-US" dirty="0" smtClean="0"/>
              <a:t> et al., 2015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/>
      <p:bldP spid="32" grpId="0"/>
      <p:bldP spid="33" grpId="0" animBg="1"/>
      <p:bldP spid="34" grpId="0" animBg="1"/>
      <p:bldP spid="35" grpId="0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Run-Time: Generate Switch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96873" y="1212803"/>
            <a:ext cx="30282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pattern: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state=Q0 </a:t>
            </a:r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&amp; switch=S1 &amp;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=A &amp;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=B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289" y="1217102"/>
            <a:ext cx="2850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mtClean="0">
                <a:solidFill>
                  <a:schemeClr val="tx1"/>
                </a:solidFill>
              </a:rPr>
              <a:t>Forward/Drop/Modify</a:t>
            </a:r>
            <a:endParaRPr lang="en-US" sz="14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state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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Q1; </a:t>
            </a:r>
          </a:p>
          <a:p>
            <a:pPr algn="ct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fwd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(2)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0589" y="2183741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5175504" y="983747"/>
            <a:ext cx="3362440" cy="1359925"/>
          </a:xfrm>
          <a:prstGeom prst="wedgeEllipseCallout">
            <a:avLst>
              <a:gd name="adj1" fmla="val -57905"/>
              <a:gd name="adj2" fmla="val 7685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970328" y="983748"/>
            <a:ext cx="4110688" cy="1208969"/>
          </a:xfrm>
          <a:prstGeom prst="wedgeEllipseCallout">
            <a:avLst>
              <a:gd name="adj1" fmla="val 16280"/>
              <a:gd name="adj2" fmla="val 9021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1020" y="5503579"/>
            <a:ext cx="556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6600"/>
                </a:solidFill>
              </a:rPr>
              <a:t>Result: unified switch rules for forwarding </a:t>
            </a:r>
            <a:r>
              <a:rPr lang="en-US" sz="2800" i="1" dirty="0" smtClean="0">
                <a:solidFill>
                  <a:srgbClr val="FF6600"/>
                </a:solidFill>
              </a:rPr>
              <a:t>and </a:t>
            </a:r>
            <a:r>
              <a:rPr lang="en-US" sz="2800" dirty="0" smtClean="0">
                <a:solidFill>
                  <a:srgbClr val="FF6600"/>
                </a:solidFill>
              </a:rPr>
              <a:t>measurement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44970" y="5452574"/>
            <a:ext cx="5350695" cy="1128979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 animBg="1"/>
      <p:bldP spid="16" grpId="0"/>
      <p:bldP spid="18" grpId="0"/>
      <p:bldP spid="19" grpId="0" animBg="1"/>
      <p:bldP spid="17" grpId="0" animBg="1"/>
      <p:bldP spid="15" grpId="0" animBg="1"/>
      <p:bldP spid="3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Run-Time: Other details in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 </a:t>
            </a:r>
            <a:r>
              <a:rPr lang="en-US" sz="2400" dirty="0" err="1" smtClean="0">
                <a:latin typeface="Ayuthaya" charset="-34"/>
                <a:ea typeface="Ayuthaya" charset="-34"/>
                <a:cs typeface="Ayuthaya" charset="-34"/>
              </a:rPr>
              <a:t>groupby</a:t>
            </a:r>
            <a:r>
              <a:rPr lang="en-US" dirty="0" smtClean="0"/>
              <a:t> aggregation</a:t>
            </a:r>
          </a:p>
          <a:p>
            <a:endParaRPr lang="en-US" dirty="0"/>
          </a:p>
          <a:p>
            <a:r>
              <a:rPr lang="en-US" dirty="0" smtClean="0"/>
              <a:t>Testing predicates before and after forwarding</a:t>
            </a:r>
          </a:p>
          <a:p>
            <a:endParaRPr lang="en-US" dirty="0"/>
          </a:p>
          <a:p>
            <a:r>
              <a:rPr lang="en-US" dirty="0" smtClean="0"/>
              <a:t>Upstream query compilation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Run-Time: 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1191216"/>
            <a:ext cx="8702352" cy="50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9327" y="2715852"/>
            <a:ext cx="73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well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265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initial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on Pyretic + </a:t>
            </a:r>
            <a:r>
              <a:rPr lang="en-US" dirty="0" err="1" smtClean="0"/>
              <a:t>NetKAT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 smtClean="0"/>
              <a:t>Publicly available: </a:t>
            </a:r>
            <a:r>
              <a:rPr lang="en-US" sz="1800" dirty="0" smtClean="0">
                <a:latin typeface="Ayuthaya" charset="-34"/>
                <a:ea typeface="Ayuthaya" charset="-34"/>
                <a:cs typeface="Ayuthaya" charset="-34"/>
                <a:hlinkClick r:id="rId3"/>
              </a:rPr>
              <a:t>http://frenetic-lang.org/pyretic/</a:t>
            </a:r>
            <a:endParaRPr lang="en-US" sz="1800" dirty="0" smtClean="0">
              <a:latin typeface="Ayuthaya" charset="-34"/>
              <a:ea typeface="Ayuthaya" charset="-34"/>
              <a:cs typeface="Ayuthaya" charset="-34"/>
            </a:endParaRPr>
          </a:p>
          <a:p>
            <a:pPr lvl="1"/>
            <a:endParaRPr lang="en-US" sz="18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dirty="0" smtClean="0">
                <a:ea typeface="Ayuthaya" charset="-34"/>
                <a:cs typeface="Ayuthaya" charset="-34"/>
              </a:rPr>
              <a:t>Queries: traffic matrix, DDoS detection, </a:t>
            </a:r>
            <a:r>
              <a:rPr lang="en-US" dirty="0">
                <a:sym typeface="Wingdings"/>
              </a:rPr>
              <a:t>per-hop packet loss, firewall evasion, slice isolation, congested link</a:t>
            </a:r>
          </a:p>
          <a:p>
            <a:pPr lvl="1"/>
            <a:endParaRPr lang="en-US" dirty="0"/>
          </a:p>
          <a:p>
            <a:r>
              <a:rPr lang="en-US" dirty="0" smtClean="0">
                <a:sym typeface="Wingdings"/>
              </a:rPr>
              <a:t>Run </a:t>
            </a:r>
            <a:r>
              <a:rPr lang="en-US" i="1" dirty="0" smtClean="0">
                <a:sym typeface="Wingdings"/>
              </a:rPr>
              <a:t>all queries together </a:t>
            </a:r>
            <a:r>
              <a:rPr lang="en-US" dirty="0" smtClean="0">
                <a:sym typeface="Wingdings"/>
              </a:rPr>
              <a:t>on Stanford backbone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Compile time: </a:t>
            </a:r>
            <a:r>
              <a:rPr lang="en-US" dirty="0" smtClean="0">
                <a:sym typeface="Wingdings"/>
              </a:rPr>
              <a:t>&gt; 2 hours</a:t>
            </a:r>
          </a:p>
          <a:p>
            <a:pPr lvl="1"/>
            <a:r>
              <a:rPr lang="en-US" dirty="0" smtClean="0">
                <a:sym typeface="Wingdings"/>
              </a:rPr>
              <a:t>Switch rules: (estimated per switch) 1M</a:t>
            </a:r>
          </a:p>
          <a:p>
            <a:pPr lvl="1"/>
            <a:r>
              <a:rPr lang="en-US" dirty="0" smtClean="0">
                <a:sym typeface="Wingdings"/>
              </a:rPr>
              <a:t>Packet </a:t>
            </a: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tate: 10 bits</a:t>
            </a:r>
            <a:endParaRPr lang="en-US" dirty="0">
              <a:sym typeface="Wingdings"/>
            </a:endParaRPr>
          </a:p>
          <a:p>
            <a:endParaRPr lang="en-US" dirty="0" smtClean="0">
              <a:ea typeface="Ayuthaya" charset="-34"/>
              <a:cs typeface="Ayuthaya" charset="-34"/>
            </a:endParaRPr>
          </a:p>
          <a:p>
            <a:endParaRPr lang="en-US" sz="1800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sz="1800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ea typeface="Ayuthaya" charset="-34"/>
              <a:cs typeface="Ayuthaya" charset="-34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3562" y="4043917"/>
            <a:ext cx="1512447" cy="496186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2701" y="4486938"/>
            <a:ext cx="627318" cy="517451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21599" cy="677863"/>
          </a:xfrm>
        </p:spPr>
        <p:txBody>
          <a:bodyPr/>
          <a:lstStyle/>
          <a:p>
            <a:r>
              <a:rPr lang="en-US" dirty="0" smtClean="0"/>
              <a:t>Problem: Cross-Products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/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)</a:t>
            </a:r>
            <a:endParaRPr lang="en-US" sz="3600" b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(</a:t>
            </a:r>
            <a:endParaRPr lang="en-US" sz="3600" b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30456" y="3240145"/>
            <a:ext cx="481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state=Q0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switch=S1 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</a:t>
            </a:r>
          </a:p>
          <a:p>
            <a:pPr algn="ctr"/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ctr"/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state=Q1 &amp;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switch=S4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pPr algn="ctr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8" name="Oval Callout 27"/>
          <p:cNvSpPr/>
          <p:nvPr/>
        </p:nvSpPr>
        <p:spPr>
          <a:xfrm flipH="1" flipV="1">
            <a:off x="-1" y="2818097"/>
            <a:ext cx="5210687" cy="1765511"/>
          </a:xfrm>
          <a:prstGeom prst="wedgeEllipseCallout">
            <a:avLst>
              <a:gd name="adj1" fmla="val 22589"/>
              <a:gd name="adj2" fmla="val 7772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 flipH="1" flipV="1">
            <a:off x="5876301" y="2823622"/>
            <a:ext cx="3033235" cy="1760569"/>
          </a:xfrm>
          <a:prstGeom prst="wedgeEllipseCallout">
            <a:avLst>
              <a:gd name="adj1" fmla="val 84739"/>
              <a:gd name="adj2" fmla="val 8213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65123" y="3012092"/>
            <a:ext cx="253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=A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=B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=C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0686" y="3488596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4751" y="3137557"/>
            <a:ext cx="4814646" cy="4278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65123" y="335608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268" y="4847773"/>
            <a:ext cx="794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switch=S1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=A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=B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8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/>
      <p:bldP spid="32" grpId="0"/>
      <p:bldP spid="33" grpId="0" animBg="1"/>
      <p:bldP spid="34" grpId="0" animBg="1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Problem: Cross-Products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p1</a:t>
            </a:r>
            <a:r>
              <a:rPr lang="en-US" dirty="0"/>
              <a:t>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dirty="0" smtClean="0"/>
          </a:p>
          <a:p>
            <a:r>
              <a:rPr lang="en-US" dirty="0" smtClean="0"/>
              <a:t>p2</a:t>
            </a:r>
            <a:r>
              <a:rPr lang="en-US" dirty="0"/>
              <a:t>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6912" y="3669991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230" y="3889458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1716" y="3974928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07501">
            <a:off x="1870378" y="3340029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71945">
            <a:off x="1868717" y="4458802"/>
            <a:ext cx="80971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10124" y="2773757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4442" y="2993224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13" name="Oval 12"/>
          <p:cNvSpPr/>
          <p:nvPr/>
        </p:nvSpPr>
        <p:spPr>
          <a:xfrm>
            <a:off x="2710124" y="4611188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4442" y="4830655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239568"/>
            <a:ext cx="189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ip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10.0.0.2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0601" y="4657759"/>
            <a:ext cx="75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=S1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8872" y="3008333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872" y="4882926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p1</a:t>
            </a:r>
          </a:p>
        </p:txBody>
      </p:sp>
      <p:sp>
        <p:nvSpPr>
          <p:cNvPr id="43" name="Oval 42"/>
          <p:cNvSpPr/>
          <p:nvPr/>
        </p:nvSpPr>
        <p:spPr>
          <a:xfrm>
            <a:off x="4946108" y="3524632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130426" y="3744099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4470912" y="3829569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9607501">
            <a:off x="5726679" y="2891210"/>
            <a:ext cx="113592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298439">
            <a:off x="5922195" y="4249669"/>
            <a:ext cx="87889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855013" y="2237985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39331" y="2457452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50" name="Oval 49"/>
          <p:cNvSpPr/>
          <p:nvPr/>
        </p:nvSpPr>
        <p:spPr>
          <a:xfrm>
            <a:off x="6853442" y="4298542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37760" y="4518009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77408" y="2626036"/>
            <a:ext cx="145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1 &amp; ~p2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53" name="Right Arrow 52"/>
          <p:cNvSpPr/>
          <p:nvPr/>
        </p:nvSpPr>
        <p:spPr>
          <a:xfrm rot="21232180">
            <a:off x="5997064" y="3572667"/>
            <a:ext cx="793786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853442" y="3270268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37760" y="3489735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56" name="Oval 55"/>
          <p:cNvSpPr/>
          <p:nvPr/>
        </p:nvSpPr>
        <p:spPr>
          <a:xfrm>
            <a:off x="6832041" y="5326816"/>
            <a:ext cx="984551" cy="912808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16359" y="5546283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Q4</a:t>
            </a:r>
          </a:p>
        </p:txBody>
      </p:sp>
      <p:sp>
        <p:nvSpPr>
          <p:cNvPr id="58" name="Right Arrow 57"/>
          <p:cNvSpPr/>
          <p:nvPr/>
        </p:nvSpPr>
        <p:spPr>
          <a:xfrm rot="2483809">
            <a:off x="5503955" y="4850890"/>
            <a:ext cx="1436431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972537" y="5258326"/>
            <a:ext cx="145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~p1 &amp; ~p2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95352" y="2427978"/>
            <a:ext cx="116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p1 only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95352" y="3508857"/>
            <a:ext cx="116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accept p2 only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95351" y="4545268"/>
            <a:ext cx="119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smtClean="0">
                <a:solidFill>
                  <a:schemeClr val="tx1"/>
                </a:solidFill>
              </a:rPr>
              <a:t>accept p1 and p2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89285" y="5598665"/>
            <a:ext cx="15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</a:t>
            </a:r>
            <a:r>
              <a:rPr lang="en-US" sz="1600" b="0" dirty="0" smtClean="0">
                <a:solidFill>
                  <a:schemeClr val="tx1"/>
                </a:solidFill>
              </a:rPr>
              <a:t>ead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45060" y="3280167"/>
            <a:ext cx="116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~p1 &amp; 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11553" y="3960670"/>
            <a:ext cx="116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 &amp; p2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6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74063" cy="677863"/>
          </a:xfrm>
        </p:spPr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73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318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1241269"/>
            <a:ext cx="7916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 smtClean="0"/>
              <a:t>Suspect: </a:t>
            </a:r>
            <a:r>
              <a:rPr lang="en-US" sz="2600" b="0" dirty="0" smtClean="0">
                <a:solidFill>
                  <a:schemeClr val="tx1"/>
                </a:solidFill>
              </a:rPr>
              <a:t>Faulty network device(s) along the way. </a:t>
            </a: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1919273" y="3650731"/>
            <a:ext cx="4717806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850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From Overlaps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3" y="1382841"/>
            <a:ext cx="7128877" cy="4990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9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From Overlaps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8" y="1383932"/>
            <a:ext cx="7133008" cy="49931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1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(III) Optimizations: Reduce </a:t>
            </a:r>
            <a:r>
              <a:rPr lang="en-US" dirty="0" err="1" smtClean="0"/>
              <a:t>Pkt</a:t>
            </a:r>
            <a:r>
              <a:rPr lang="en-US" dirty="0" smtClean="0"/>
              <a:t>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Construct </a:t>
            </a:r>
            <a:r>
              <a:rPr lang="en-US" dirty="0" smtClean="0"/>
              <a:t>non-overlapping policies</a:t>
            </a:r>
          </a:p>
          <a:p>
            <a:pPr lvl="1"/>
            <a:r>
              <a:rPr lang="en-US" dirty="0" smtClean="0"/>
              <a:t>Use structure of generated Pyretic policies</a:t>
            </a:r>
          </a:p>
          <a:p>
            <a:endParaRPr lang="en-US" dirty="0" smtClean="0"/>
          </a:p>
          <a:p>
            <a:r>
              <a:rPr lang="en-US" i="1" dirty="0" smtClean="0"/>
              <a:t>Remove </a:t>
            </a:r>
            <a:r>
              <a:rPr lang="en-US" dirty="0" smtClean="0"/>
              <a:t>overlapping actions on packets</a:t>
            </a:r>
          </a:p>
          <a:p>
            <a:pPr lvl="1"/>
            <a:r>
              <a:rPr lang="en-US" dirty="0" smtClean="0"/>
              <a:t>Use pipelined </a:t>
            </a:r>
            <a:r>
              <a:rPr lang="en-US" dirty="0"/>
              <a:t>packet </a:t>
            </a:r>
            <a:r>
              <a:rPr lang="en-US" dirty="0" smtClean="0"/>
              <a:t>processing</a:t>
            </a:r>
            <a:endParaRPr lang="en-US" dirty="0"/>
          </a:p>
          <a:p>
            <a:endParaRPr lang="en-US" i="1" dirty="0"/>
          </a:p>
          <a:p>
            <a:r>
              <a:rPr lang="en-US" i="1" dirty="0" smtClean="0"/>
              <a:t>Speed up </a:t>
            </a:r>
            <a:r>
              <a:rPr lang="en-US" dirty="0" smtClean="0"/>
              <a:t>detection of overlapping actions</a:t>
            </a:r>
          </a:p>
          <a:p>
            <a:pPr lvl="1"/>
            <a:r>
              <a:rPr lang="en-US" dirty="0" smtClean="0"/>
              <a:t>Use better data structures &amp; caching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509284"/>
            <a:ext cx="6719777" cy="935665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Forwarding Decision Diagrams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Forwarding Decision Diagrams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944" y="1935124"/>
            <a:ext cx="3771735" cy="975425"/>
          </a:xfrm>
          <a:prstGeom prst="ellipse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944" y="5192391"/>
            <a:ext cx="3771735" cy="975425"/>
          </a:xfrm>
          <a:prstGeom prst="ellipse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44768" y="2776611"/>
            <a:ext cx="2271622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05582" y="3000713"/>
            <a:ext cx="2380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dfa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transition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dfa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accept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00487" y="2776611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28271" y="3618523"/>
            <a:ext cx="219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yuthaya" charset="-34"/>
                <a:ea typeface="Ayuthaya" charset="-34"/>
                <a:cs typeface="Ayuthaya" charset="-34"/>
              </a:rPr>
              <a:t>forwarding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4393883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11" y="3427363"/>
            <a:ext cx="418550" cy="255316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 flipV="1">
            <a:off x="7186273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01" y="3427363"/>
            <a:ext cx="418550" cy="25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67172" cy="677863"/>
          </a:xfrm>
        </p:spPr>
        <p:txBody>
          <a:bodyPr/>
          <a:lstStyle/>
          <a:p>
            <a:r>
              <a:rPr lang="en-US" dirty="0" smtClean="0"/>
              <a:t>(III) Separate Queries from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45091" y="1201731"/>
            <a:ext cx="8524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(DFA-Transition &gt;&gt; Forwarding) + DFA-Accept</a:t>
            </a:r>
          </a:p>
          <a:p>
            <a:pPr algn="ctr"/>
            <a:r>
              <a:rPr lang="en-US" sz="2000" dirty="0" smtClean="0"/>
              <a:t>==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(DFA-Transition + DFA-Accept) &gt;&gt; Forwarding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536041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69" y="3427363"/>
            <a:ext cx="418550" cy="2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Separate Queries from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279" y="1518714"/>
            <a:ext cx="8524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&gt;&gt; Forwarding &gt;&gt; DFA-Egress-Transitioning) 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DFA-Ingress-Accepting</a:t>
            </a:r>
            <a:r>
              <a:rPr lang="en-US" sz="2000" dirty="0"/>
              <a:t>)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DFA-Ingress-Transitioning </a:t>
            </a:r>
            <a:r>
              <a:rPr lang="en-US" sz="2000" dirty="0"/>
              <a:t>&gt;&gt; Forwarding &gt;&gt; </a:t>
            </a:r>
            <a:r>
              <a:rPr lang="en-US" sz="2000" dirty="0" smtClean="0"/>
              <a:t>DFA-Egress-Accepting)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==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9279" y="3881969"/>
            <a:ext cx="8524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+ DFA-Ingress-Accepting)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&gt;&gt;</a:t>
            </a:r>
          </a:p>
          <a:p>
            <a:r>
              <a:rPr lang="en-US" sz="2000" dirty="0" smtClean="0"/>
              <a:t>Forwarding</a:t>
            </a:r>
            <a:endParaRPr lang="en-US" sz="2000" dirty="0"/>
          </a:p>
          <a:p>
            <a:pPr algn="l"/>
            <a:r>
              <a:rPr lang="en-US" sz="2000" dirty="0" smtClean="0"/>
              <a:t>&gt;&gt;</a:t>
            </a:r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2000" dirty="0"/>
              <a:t>(</a:t>
            </a:r>
            <a:r>
              <a:rPr lang="en-US" sz="2000" dirty="0" smtClean="0"/>
              <a:t>DFA-Egress-Transitioning + DFA-Egress-Accepting)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44768" y="2776611"/>
            <a:ext cx="2271622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03705" y="3427363"/>
            <a:ext cx="215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yuthaya" charset="-34"/>
                <a:ea typeface="Ayuthaya" charset="-34"/>
                <a:cs typeface="Ayuthaya" charset="-34"/>
              </a:rPr>
              <a:t>Set of queries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00487" y="2776611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4393883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11" y="3427363"/>
            <a:ext cx="418550" cy="255316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 flipV="1">
            <a:off x="7186273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01" y="3427363"/>
            <a:ext cx="418550" cy="25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67172" cy="677863"/>
          </a:xfrm>
        </p:spPr>
        <p:txBody>
          <a:bodyPr/>
          <a:lstStyle/>
          <a:p>
            <a:r>
              <a:rPr lang="en-US" dirty="0" smtClean="0"/>
              <a:t>(III) Separating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1536041" y="38490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69" y="3427363"/>
            <a:ext cx="418550" cy="2553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44118" y="3427363"/>
            <a:ext cx="20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Another set </a:t>
            </a:r>
            <a:r>
              <a:rPr lang="en-US" sz="2000" smtClean="0">
                <a:latin typeface="Ayuthaya" charset="-34"/>
                <a:ea typeface="Ayuthaya" charset="-34"/>
                <a:cs typeface="Ayuthaya" charset="-34"/>
              </a:rPr>
              <a:t>of queries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0263" cy="5478463"/>
          </a:xfrm>
        </p:spPr>
        <p:txBody>
          <a:bodyPr/>
          <a:lstStyle/>
          <a:p>
            <a:r>
              <a:rPr lang="en-US" dirty="0" smtClean="0"/>
              <a:t>Could we run queries in a pipelined fashion?</a:t>
            </a:r>
          </a:p>
          <a:p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170122" y="2353055"/>
            <a:ext cx="8973878" cy="3099519"/>
          </a:xfrm>
          <a:prstGeom prst="wedgeEllipseCallout">
            <a:avLst>
              <a:gd name="adj1" fmla="val -40232"/>
              <a:gd name="adj2" fmla="val 4907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51135" y="3583172"/>
            <a:ext cx="10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…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  <p:bldP spid="17" grpId="0"/>
      <p:bldP spid="19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Separating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>
              <a:spcBef>
                <a:spcPts val="0"/>
              </a:spcBef>
            </a:pPr>
            <a:r>
              <a:rPr lang="en-US" dirty="0" smtClean="0"/>
              <a:t>p1</a:t>
            </a:r>
            <a:r>
              <a:rPr lang="en-US" dirty="0"/>
              <a:t>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=S1</a:t>
            </a:r>
            <a:r>
              <a:rPr lang="en-US" dirty="0"/>
              <a:t>; p2: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=10.0.0.2; </a:t>
            </a:r>
            <a:r>
              <a:rPr lang="en-US" dirty="0" smtClean="0"/>
              <a:t>p3: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=10.0.0.3</a:t>
            </a:r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70122" y="2353055"/>
            <a:ext cx="8973878" cy="3099519"/>
          </a:xfrm>
          <a:prstGeom prst="wedgeEllipseCallout">
            <a:avLst>
              <a:gd name="adj1" fmla="val -40232"/>
              <a:gd name="adj2" fmla="val 4907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0509" y="2948059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2258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200333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1" y="3650651"/>
            <a:ext cx="418550" cy="255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738594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2" y="3650651"/>
            <a:ext cx="418550" cy="2553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42894" y="2884261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94643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p2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652718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6" y="3650651"/>
            <a:ext cx="418550" cy="2553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95281" y="2948059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7030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p3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8105105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33" y="3650651"/>
            <a:ext cx="418550" cy="2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7" grpId="0" animBg="1"/>
      <p:bldP spid="18" grpId="0"/>
      <p:bldP spid="21" grpId="0" animBg="1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Separating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>
              <a:spcBef>
                <a:spcPts val="0"/>
              </a:spcBef>
            </a:pPr>
            <a:r>
              <a:rPr lang="en-US" dirty="0" smtClean="0"/>
              <a:t>p1</a:t>
            </a:r>
            <a:r>
              <a:rPr lang="en-US" dirty="0"/>
              <a:t>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=S1</a:t>
            </a:r>
            <a:r>
              <a:rPr lang="en-US" dirty="0"/>
              <a:t>; p2: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=10.0.0.2; </a:t>
            </a:r>
            <a:r>
              <a:rPr lang="en-US" dirty="0" smtClean="0"/>
              <a:t>p3: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=10.0.0.3</a:t>
            </a:r>
          </a:p>
          <a:p>
            <a:pPr marL="173038" lvl="1">
              <a:spcBef>
                <a:spcPts val="0"/>
              </a:spcBef>
            </a:pPr>
            <a:r>
              <a:rPr lang="en-US" dirty="0" smtClean="0">
                <a:solidFill>
                  <a:srgbClr val="FF6600"/>
                </a:solidFill>
                <a:ea typeface="Ayuthaya" charset="-34"/>
                <a:cs typeface="Ayuthaya" charset="-34"/>
              </a:rPr>
              <a:t>Problem</a:t>
            </a:r>
            <a:r>
              <a:rPr lang="en-US" sz="2400" dirty="0" smtClean="0">
                <a:solidFill>
                  <a:srgbClr val="FF6600"/>
                </a:solidFill>
                <a:ea typeface="Ayuthaya" charset="-34"/>
                <a:cs typeface="Ayuthaya" charset="-34"/>
              </a:rPr>
              <a:t>:</a:t>
            </a:r>
            <a:r>
              <a:rPr lang="en-US" sz="2400" dirty="0" smtClean="0"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ea typeface="Ayuthaya" charset="-34"/>
                <a:cs typeface="Ayuthaya" charset="-34"/>
              </a:rPr>
              <a:t>Limited # table stages &amp; rules per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70122" y="2353055"/>
            <a:ext cx="8973878" cy="3099519"/>
          </a:xfrm>
          <a:prstGeom prst="wedgeEllipseCallout">
            <a:avLst>
              <a:gd name="adj1" fmla="val -40232"/>
              <a:gd name="adj2" fmla="val 4907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0509" y="2948059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2258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200333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1" y="3650651"/>
            <a:ext cx="418550" cy="255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738594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2" y="3650651"/>
            <a:ext cx="418550" cy="2553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42894" y="2884261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94643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p2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652718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6" y="3650651"/>
            <a:ext cx="418550" cy="2553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95281" y="2948059"/>
            <a:ext cx="1828367" cy="192298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7030" y="3686388"/>
            <a:ext cx="16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p3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8105105" y="407231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33" y="3650651"/>
            <a:ext cx="418550" cy="2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59" y="3391035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1132" y="3391035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799" y="1241269"/>
            <a:ext cx="8467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0" dirty="0" smtClean="0">
                <a:solidFill>
                  <a:schemeClr val="tx1"/>
                </a:solidFill>
              </a:rPr>
              <a:t>Idea: “Follow” </a:t>
            </a:r>
            <a:r>
              <a:rPr lang="en-US" sz="2600" b="0" smtClean="0">
                <a:solidFill>
                  <a:schemeClr val="tx1"/>
                </a:solidFill>
              </a:rPr>
              <a:t>the path of packets </a:t>
            </a:r>
            <a:r>
              <a:rPr lang="en-US" sz="2600" b="0" dirty="0" smtClean="0">
                <a:solidFill>
                  <a:schemeClr val="tx1"/>
                </a:solidFill>
              </a:rPr>
              <a:t>through the network.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82596" cy="677863"/>
          </a:xfrm>
        </p:spPr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16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3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27951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34809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4260239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2235085" y="3252332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332799" y="3771540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564242" y="4260238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318006" y="3008389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298907" y="3243614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332799" y="4276206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564242" y="3008389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520757" y="3803069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501605" y="3180813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249265" y="3764876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5668917" y="3771540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686769" y="3181801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1979173" y="4481348"/>
            <a:ext cx="4250256" cy="1253297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69837" y="4759688"/>
            <a:ext cx="4883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Switch ACL counters</a:t>
            </a:r>
          </a:p>
          <a:p>
            <a:pPr algn="ctr"/>
            <a:endParaRPr lang="en-US" sz="1800" b="0" dirty="0" smtClean="0"/>
          </a:p>
        </p:txBody>
      </p:sp>
      <p:sp>
        <p:nvSpPr>
          <p:cNvPr id="39" name="Oval Callout 38"/>
          <p:cNvSpPr/>
          <p:nvPr/>
        </p:nvSpPr>
        <p:spPr>
          <a:xfrm>
            <a:off x="1245305" y="2438199"/>
            <a:ext cx="1590509" cy="888165"/>
          </a:xfrm>
          <a:prstGeom prst="wedgeEllipseCallout">
            <a:avLst>
              <a:gd name="adj1" fmla="val -628"/>
              <a:gd name="adj2" fmla="val -83072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Callout 39"/>
          <p:cNvSpPr/>
          <p:nvPr/>
        </p:nvSpPr>
        <p:spPr>
          <a:xfrm rot="10800000" flipH="1">
            <a:off x="5960972" y="2556452"/>
            <a:ext cx="1513609" cy="809989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Callout 45"/>
          <p:cNvSpPr/>
          <p:nvPr/>
        </p:nvSpPr>
        <p:spPr>
          <a:xfrm>
            <a:off x="3708401" y="1854520"/>
            <a:ext cx="1451729" cy="803641"/>
          </a:xfrm>
          <a:prstGeom prst="wedgeEllipseCallout">
            <a:avLst>
              <a:gd name="adj1" fmla="val -27036"/>
              <a:gd name="adj2" fmla="val 62500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1919273" y="3650731"/>
            <a:ext cx="4717806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850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pic>
        <p:nvPicPr>
          <p:cNvPr id="52" name="Picture 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00" y="3444065"/>
            <a:ext cx="413332" cy="4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10" y="2373984"/>
            <a:ext cx="1396238" cy="40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884" y="1981290"/>
            <a:ext cx="18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p.src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==a &amp;</a:t>
            </a:r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ip.dst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==b</a:t>
            </a:r>
            <a:endParaRPr lang="en-US" sz="1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1915" y="2600828"/>
            <a:ext cx="18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p.src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==a &amp;</a:t>
            </a:r>
          </a:p>
          <a:p>
            <a:pPr algn="ctr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ip.dst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==</a:t>
            </a:r>
            <a:r>
              <a:rPr lang="en-US" sz="14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b’</a:t>
            </a:r>
            <a:endParaRPr lang="en-US" sz="1400" b="0" dirty="0" smtClean="0">
              <a:solidFill>
                <a:srgbClr val="FF0000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22288" y="5188529"/>
            <a:ext cx="396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1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p.src</a:t>
            </a:r>
            <a:r>
              <a:rPr lang="en-US" sz="1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==a &amp;</a:t>
            </a:r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ip.dst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==b 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 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count</a:t>
            </a:r>
          </a:p>
          <a:p>
            <a:pPr algn="ctr"/>
            <a:r>
              <a:rPr lang="en-US" sz="14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1400" b="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p.dst</a:t>
            </a:r>
            <a:r>
              <a:rPr lang="en-US" sz="1400" b="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==b </a:t>
            </a:r>
            <a:r>
              <a:rPr lang="en-US" sz="1400" b="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 </a:t>
            </a:r>
            <a:r>
              <a:rPr lang="en-US" sz="1400" b="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400" b="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 port 2</a:t>
            </a:r>
            <a:endParaRPr lang="en-US" sz="1400" b="0" dirty="0" smtClean="0">
              <a:solidFill>
                <a:srgbClr val="FF0000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56" name="Down Arrow 55"/>
          <p:cNvSpPr/>
          <p:nvPr/>
        </p:nvSpPr>
        <p:spPr>
          <a:xfrm rot="1802023">
            <a:off x="5402450" y="2161837"/>
            <a:ext cx="467882" cy="79306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35391" y="1758595"/>
            <a:ext cx="193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Packet rewrite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2917" y="4898187"/>
            <a:ext cx="1715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err="1" smtClean="0">
                <a:solidFill>
                  <a:schemeClr val="tx1"/>
                </a:solidFill>
              </a:rPr>
              <a:t>NetFlow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/>
              <a:t>Sampling Inaccuracy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637079" y="4717439"/>
            <a:ext cx="2135253" cy="1527786"/>
          </a:xfrm>
          <a:prstGeom prst="wedgeEllipseCallout">
            <a:avLst>
              <a:gd name="adj1" fmla="val -92801"/>
              <a:gd name="adj2" fmla="val -6845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/>
      <p:bldP spid="39" grpId="0" animBg="1"/>
      <p:bldP spid="40" grpId="0" animBg="1"/>
      <p:bldP spid="46" grpId="0" animBg="1"/>
      <p:bldP spid="49" grpId="0" animBg="1"/>
      <p:bldP spid="50" grpId="0"/>
      <p:bldP spid="51" grpId="0"/>
      <p:bldP spid="8" grpId="0"/>
      <p:bldP spid="53" grpId="0"/>
      <p:bldP spid="54" grpId="0"/>
      <p:bldP spid="56" grpId="0" animBg="1"/>
      <p:bldP spid="56" grpId="1" animBg="1"/>
      <p:bldP spid="13" grpId="0"/>
      <p:bldP spid="2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Separating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>
              <a:spcBef>
                <a:spcPts val="0"/>
              </a:spcBef>
            </a:pPr>
            <a:r>
              <a:rPr lang="en-US" dirty="0" smtClean="0"/>
              <a:t>p1</a:t>
            </a:r>
            <a:r>
              <a:rPr lang="en-US" dirty="0"/>
              <a:t>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=S1</a:t>
            </a:r>
            <a:r>
              <a:rPr lang="en-US" dirty="0"/>
              <a:t>; p2: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=10.0.0.2; </a:t>
            </a:r>
            <a:r>
              <a:rPr lang="en-US" dirty="0"/>
              <a:t>p3:</a:t>
            </a:r>
            <a:r>
              <a:rPr lang="en-US" sz="2000" dirty="0"/>
              <a:t>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=10.0.0.3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Idea: Group queries by their “similarity”</a:t>
            </a:r>
          </a:p>
          <a:p>
            <a:pPr lvl="1"/>
            <a:r>
              <a:rPr lang="en-US" dirty="0"/>
              <a:t>p1 in one stage, p2 and p3 in </a:t>
            </a:r>
            <a:r>
              <a:rPr lang="en-US" dirty="0" smtClean="0"/>
              <a:t>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5326" y="3485628"/>
            <a:ext cx="2743200" cy="274320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0041" y="4554375"/>
            <a:ext cx="23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=S1 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...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324400" y="48572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28" y="4435563"/>
            <a:ext cx="418550" cy="25531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921262" y="4857228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0" y="4435563"/>
            <a:ext cx="418550" cy="25531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7718847" y="4847032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5" y="4425367"/>
            <a:ext cx="418550" cy="2553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73444" y="4458859"/>
            <a:ext cx="287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...</a:t>
            </a:r>
          </a:p>
          <a:p>
            <a:pPr algn="ctr"/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dstip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=10.0.0.3...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5876" y="3485628"/>
            <a:ext cx="2743200" cy="274320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Cost Function for Query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 set of queries</a:t>
            </a:r>
          </a:p>
          <a:p>
            <a:r>
              <a:rPr lang="en-US" dirty="0" smtClean="0"/>
              <a:t>Output: estimate # rules if queries in </a:t>
            </a:r>
            <a:r>
              <a:rPr lang="en-US" i="1" dirty="0" smtClean="0"/>
              <a:t>same</a:t>
            </a:r>
            <a:r>
              <a:rPr lang="en-US" dirty="0" smtClean="0"/>
              <a:t> table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754050" y="6261496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77257"/>
            <a:ext cx="6290896" cy="3822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30859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Concurrent </a:t>
            </a:r>
            <a:r>
              <a:rPr lang="en-US" sz="1400" dirty="0" err="1" smtClean="0"/>
              <a:t>NetCore</a:t>
            </a:r>
            <a:r>
              <a:rPr lang="en-US" sz="1400" dirty="0" smtClean="0"/>
              <a:t>: From policies to pipelines. Schlesinger et al., 2014</a:t>
            </a:r>
          </a:p>
          <a:p>
            <a:r>
              <a:rPr lang="en-US" sz="1400" dirty="0" smtClean="0"/>
              <a:t>Compiling packet programs to reconfigurable </a:t>
            </a:r>
            <a:r>
              <a:rPr lang="en-US" sz="1400" dirty="0" err="1" smtClean="0"/>
              <a:t>swithces</a:t>
            </a:r>
            <a:r>
              <a:rPr lang="en-US" sz="1400" dirty="0" smtClean="0"/>
              <a:t>. Jose et al., 2015</a:t>
            </a:r>
            <a:endParaRPr lang="en-US" sz="1400" dirty="0"/>
          </a:p>
        </p:txBody>
      </p:sp>
      <p:sp>
        <p:nvSpPr>
          <p:cNvPr id="8" name="Left Brace 7"/>
          <p:cNvSpPr/>
          <p:nvPr/>
        </p:nvSpPr>
        <p:spPr bwMode="auto">
          <a:xfrm flipH="1">
            <a:off x="5954232" y="2636874"/>
            <a:ext cx="452811" cy="3559034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4076" y="3996325"/>
            <a:ext cx="2815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Predicate-similarity-aware rule space estimation</a:t>
            </a:r>
          </a:p>
        </p:txBody>
      </p:sp>
    </p:spTree>
    <p:extLst>
      <p:ext uri="{BB962C8B-B14F-4D97-AF65-F5344CB8AC3E}">
        <p14:creationId xmlns:p14="http://schemas.microsoft.com/office/powerpoint/2010/main" val="13239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(III) Cost-Aware Query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total # stages</a:t>
            </a:r>
          </a:p>
          <a:p>
            <a:endParaRPr lang="en-US" dirty="0"/>
          </a:p>
          <a:p>
            <a:r>
              <a:rPr lang="en-US" dirty="0" smtClean="0"/>
              <a:t>Subject to:</a:t>
            </a:r>
          </a:p>
          <a:p>
            <a:pPr lvl="1"/>
            <a:r>
              <a:rPr lang="en-US" dirty="0" smtClean="0"/>
              <a:t>Rule space per stage</a:t>
            </a:r>
            <a:endParaRPr lang="en-US" dirty="0"/>
          </a:p>
          <a:p>
            <a:pPr lvl="1"/>
            <a:r>
              <a:rPr lang="en-US" dirty="0" smtClean="0"/>
              <a:t>Total number of stages</a:t>
            </a:r>
            <a:endParaRPr lang="en-US" dirty="0"/>
          </a:p>
          <a:p>
            <a:pPr lvl="1"/>
            <a:r>
              <a:rPr lang="en-US" dirty="0" smtClean="0"/>
              <a:t>One query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one stage</a:t>
            </a:r>
          </a:p>
          <a:p>
            <a:pPr lvl="1"/>
            <a:endParaRPr lang="en-US" dirty="0"/>
          </a:p>
          <a:p>
            <a:r>
              <a:rPr lang="en-US" dirty="0" smtClean="0"/>
              <a:t>Variables (binary integers)</a:t>
            </a:r>
          </a:p>
          <a:p>
            <a:pPr marL="630238" lvl="2">
              <a:spcBef>
                <a:spcPts val="0"/>
              </a:spcBef>
            </a:pPr>
            <a:r>
              <a:rPr lang="en-US" dirty="0" smtClean="0"/>
              <a:t>Stage </a:t>
            </a:r>
            <a:r>
              <a:rPr lang="en-US" dirty="0"/>
              <a:t>j </a:t>
            </a:r>
            <a:r>
              <a:rPr lang="en-US" dirty="0" smtClean="0"/>
              <a:t>assigned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i</a:t>
            </a:r>
            <a:r>
              <a:rPr lang="en-US" dirty="0" smtClean="0"/>
              <a:t> assigned to j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5" y="1272365"/>
            <a:ext cx="1760575" cy="47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16" y="4821173"/>
            <a:ext cx="2977413" cy="397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16" y="2997572"/>
            <a:ext cx="1727458" cy="3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5" y="3483598"/>
            <a:ext cx="1785348" cy="37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5" y="2567754"/>
            <a:ext cx="4109484" cy="3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on Pyretic + </a:t>
            </a:r>
            <a:r>
              <a:rPr lang="en-US" dirty="0" err="1" smtClean="0"/>
              <a:t>NetKAT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 smtClean="0"/>
              <a:t>Publicly available: </a:t>
            </a:r>
            <a:r>
              <a:rPr lang="en-US" sz="1800" dirty="0" smtClean="0">
                <a:latin typeface="Ayuthaya" charset="-34"/>
                <a:ea typeface="Ayuthaya" charset="-34"/>
                <a:cs typeface="Ayuthaya" charset="-34"/>
                <a:hlinkClick r:id="rId3"/>
              </a:rPr>
              <a:t>http://frenetic-lang.org/pyretic/</a:t>
            </a:r>
            <a:endParaRPr lang="en-US" sz="1800" dirty="0" smtClean="0">
              <a:latin typeface="Ayuthaya" charset="-34"/>
              <a:ea typeface="Ayuthaya" charset="-34"/>
              <a:cs typeface="Ayuthaya" charset="-34"/>
            </a:endParaRPr>
          </a:p>
          <a:p>
            <a:pPr lvl="1"/>
            <a:endParaRPr lang="en-US" sz="18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dirty="0" smtClean="0">
                <a:ea typeface="Ayuthaya" charset="-34"/>
                <a:cs typeface="Ayuthaya" charset="-34"/>
              </a:rPr>
              <a:t>Queries: traffic matrix, DDoS detection, </a:t>
            </a:r>
            <a:r>
              <a:rPr lang="en-US" dirty="0">
                <a:sym typeface="Wingdings"/>
              </a:rPr>
              <a:t>per-hop packet loss, firewall evasion, slice isolation, congested link</a:t>
            </a:r>
          </a:p>
          <a:p>
            <a:pPr lvl="1"/>
            <a:endParaRPr lang="en-US" dirty="0"/>
          </a:p>
          <a:p>
            <a:r>
              <a:rPr lang="en-US" dirty="0">
                <a:sym typeface="Wingdings"/>
              </a:rPr>
              <a:t>Run </a:t>
            </a:r>
            <a:r>
              <a:rPr lang="en-US" i="1" dirty="0">
                <a:sym typeface="Wingdings"/>
              </a:rPr>
              <a:t>all queries together </a:t>
            </a:r>
            <a:r>
              <a:rPr lang="en-US" dirty="0">
                <a:sym typeface="Wingdings"/>
              </a:rPr>
              <a:t>on Stanford backbone</a:t>
            </a:r>
          </a:p>
          <a:p>
            <a:pPr lvl="1"/>
            <a:r>
              <a:rPr lang="en-US" dirty="0" smtClean="0">
                <a:sym typeface="Wingdings"/>
              </a:rPr>
              <a:t>Compile </a:t>
            </a:r>
            <a:r>
              <a:rPr lang="en-US" dirty="0">
                <a:sym typeface="Wingdings"/>
              </a:rPr>
              <a:t>time: </a:t>
            </a:r>
            <a:r>
              <a:rPr lang="en-US" dirty="0" smtClean="0">
                <a:sym typeface="Wingdings"/>
              </a:rPr>
              <a:t>&gt; 2 hours  5 seconds</a:t>
            </a:r>
          </a:p>
          <a:p>
            <a:pPr lvl="1"/>
            <a:r>
              <a:rPr lang="en-US" dirty="0" smtClean="0">
                <a:sym typeface="Wingdings"/>
              </a:rPr>
              <a:t>Switch rules: (estimated) 1M  (actual) ~1K </a:t>
            </a:r>
          </a:p>
          <a:p>
            <a:pPr lvl="1"/>
            <a:r>
              <a:rPr lang="en-US" dirty="0" smtClean="0">
                <a:sym typeface="Wingdings"/>
              </a:rPr>
              <a:t>Packet </a:t>
            </a: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tate: 10 bits  16 bits</a:t>
            </a:r>
            <a:endParaRPr lang="en-US" dirty="0">
              <a:sym typeface="Wingdings"/>
            </a:endParaRPr>
          </a:p>
          <a:p>
            <a:endParaRPr lang="en-US" dirty="0" smtClean="0">
              <a:ea typeface="Ayuthaya" charset="-34"/>
              <a:cs typeface="Ayuthaya" charset="-34"/>
            </a:endParaRPr>
          </a:p>
          <a:p>
            <a:endParaRPr lang="en-US" sz="1800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sz="1800" dirty="0">
              <a:latin typeface="Ayuthaya" charset="-34"/>
              <a:ea typeface="Ayuthaya" charset="-34"/>
              <a:cs typeface="Ayuthaya" charset="-34"/>
            </a:endParaRPr>
          </a:p>
          <a:p>
            <a:endParaRPr lang="en-US" dirty="0" smtClean="0">
              <a:ea typeface="Ayuthaya" charset="-34"/>
              <a:cs typeface="Ayuthaya" charset="-34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3604437"/>
            <a:ext cx="8450263" cy="189259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Optimizations (Stanford)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2510" y="1367533"/>
          <a:ext cx="8478982" cy="4877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2088"/>
                <a:gridCol w="1423997"/>
                <a:gridCol w="1654942"/>
                <a:gridCol w="1767955"/>
              </a:tblGrid>
              <a:tr h="535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Cumulative 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(s)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Rules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Bits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01429"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7900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4920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4080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2991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2596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56.19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35.13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5.467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synthetic ISP (Waxman) topologies at various network sizes</a:t>
            </a:r>
          </a:p>
          <a:p>
            <a:endParaRPr lang="en-US" dirty="0"/>
          </a:p>
          <a:p>
            <a:r>
              <a:rPr lang="en-US" dirty="0" smtClean="0"/>
              <a:t>At each network size, run mix of queries from before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Averaged metrics across queries &amp;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2" y="1397712"/>
            <a:ext cx="6929135" cy="485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55631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Miller, “Response time </a:t>
            </a:r>
            <a:r>
              <a:rPr lang="en-US" sz="1600" dirty="0"/>
              <a:t>in </a:t>
            </a:r>
            <a:r>
              <a:rPr lang="en-US" sz="1600" dirty="0" smtClean="0"/>
              <a:t>man-computer </a:t>
            </a:r>
            <a:r>
              <a:rPr lang="en-US" sz="1600" dirty="0"/>
              <a:t>c</a:t>
            </a:r>
            <a:r>
              <a:rPr lang="en-US" sz="1600" dirty="0" smtClean="0"/>
              <a:t>onversational transactions”</a:t>
            </a:r>
            <a:endParaRPr lang="en-US" sz="1600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79418" y="4298867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852548" y="39074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Interactive problem solving (~ 15s)</a:t>
            </a:r>
          </a:p>
        </p:txBody>
      </p:sp>
    </p:spTree>
    <p:extLst>
      <p:ext uri="{BB962C8B-B14F-4D97-AF65-F5344CB8AC3E}">
        <p14:creationId xmlns:p14="http://schemas.microsoft.com/office/powerpoint/2010/main" val="7572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Rule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3" y="1402025"/>
            <a:ext cx="6918857" cy="48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928" y="20786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Switch TCAM capacity: 2K-4K rules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248893" y="1508643"/>
            <a:ext cx="368135" cy="57001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Packet State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7" y="1396934"/>
            <a:ext cx="6926130" cy="48482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575858" y="429491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48988" y="390350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VLAN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575858" y="297357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48988" y="258216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MPLS</a:t>
            </a:r>
          </a:p>
        </p:txBody>
      </p:sp>
    </p:spTree>
    <p:extLst>
      <p:ext uri="{BB962C8B-B14F-4D97-AF65-F5344CB8AC3E}">
        <p14:creationId xmlns:p14="http://schemas.microsoft.com/office/powerpoint/2010/main" val="16881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good abstractions to measure networks</a:t>
            </a:r>
          </a:p>
          <a:p>
            <a:pPr lvl="1"/>
            <a:r>
              <a:rPr lang="en-US" dirty="0" smtClean="0"/>
              <a:t>Abstractions must be efficiently implementable</a:t>
            </a:r>
          </a:p>
          <a:p>
            <a:pPr lvl="1"/>
            <a:endParaRPr lang="en-US" dirty="0"/>
          </a:p>
          <a:p>
            <a:r>
              <a:rPr lang="en-US" dirty="0" smtClean="0"/>
              <a:t>Query-driven measurement: a useful principle</a:t>
            </a:r>
          </a:p>
          <a:p>
            <a:pPr lvl="1"/>
            <a:r>
              <a:rPr lang="en-US" dirty="0" smtClean="0"/>
              <a:t>Improves accuracy; </a:t>
            </a:r>
            <a:r>
              <a:rPr lang="en-US" i="1" dirty="0" smtClean="0"/>
              <a:t>and</a:t>
            </a:r>
          </a:p>
          <a:p>
            <a:pPr lvl="1"/>
            <a:r>
              <a:rPr lang="en-US" dirty="0" smtClean="0"/>
              <a:t>Reduces overheads</a:t>
            </a:r>
          </a:p>
          <a:p>
            <a:pPr lvl="1"/>
            <a:endParaRPr lang="en-US" dirty="0"/>
          </a:p>
          <a:p>
            <a:r>
              <a:rPr lang="en-US" dirty="0" smtClean="0"/>
              <a:t>Challenge: finding sufficiently general </a:t>
            </a:r>
            <a:r>
              <a:rPr lang="en-US" i="1" dirty="0" smtClean="0"/>
              <a:t>families </a:t>
            </a:r>
            <a:r>
              <a:rPr lang="en-US" dirty="0" smtClean="0"/>
              <a:t>of questions with efficient solution techniques</a:t>
            </a:r>
          </a:p>
          <a:p>
            <a:endParaRPr lang="en-US" dirty="0"/>
          </a:p>
          <a:p>
            <a:r>
              <a:rPr lang="en-US" dirty="0" smtClean="0"/>
              <a:t>Path queries can simplify network management!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2650" y="4302125"/>
            <a:ext cx="1968500" cy="19431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57197" y="1308100"/>
            <a:ext cx="3619502" cy="2833689"/>
          </a:xfrm>
          <a:prstGeom prst="cloud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9498" y="1735019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94250" y="1308100"/>
            <a:ext cx="3517900" cy="2833689"/>
          </a:xfrm>
          <a:prstGeom prst="cloud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0273" y="1746440"/>
            <a:ext cx="2673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A01"/>
                </a:solidFill>
              </a:rPr>
              <a:t>Complex &amp; Inaccurate Join</a:t>
            </a:r>
          </a:p>
          <a:p>
            <a:pPr algn="ctr"/>
            <a:r>
              <a:rPr lang="en-US" sz="2000" dirty="0" smtClean="0"/>
              <a:t>with multiple datasets: traffic, forwarding, topology</a:t>
            </a:r>
            <a:endParaRPr lang="en-US" sz="2000" b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65750" y="1746440"/>
            <a:ext cx="237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A01"/>
                </a:solidFill>
              </a:rPr>
              <a:t>High Overhead</a:t>
            </a:r>
          </a:p>
          <a:p>
            <a:pPr algn="ctr"/>
            <a:r>
              <a:rPr lang="en-US" sz="2000" dirty="0"/>
              <a:t>o</a:t>
            </a:r>
            <a:r>
              <a:rPr lang="en-US" sz="2000" b="0" dirty="0" smtClean="0">
                <a:solidFill>
                  <a:schemeClr val="tx1"/>
                </a:solidFill>
              </a:rPr>
              <a:t>f collecting (unnecessary) data to answer a given question</a:t>
            </a:r>
          </a:p>
        </p:txBody>
      </p:sp>
    </p:spTree>
    <p:extLst>
      <p:ext uri="{BB962C8B-B14F-4D97-AF65-F5344CB8AC3E}">
        <p14:creationId xmlns:p14="http://schemas.microsoft.com/office/powerpoint/2010/main" val="7818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99" y="1258110"/>
            <a:ext cx="1481296" cy="2221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71" y="1258110"/>
            <a:ext cx="1488393" cy="223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92" y="1247464"/>
            <a:ext cx="1488394" cy="223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7" y="4022725"/>
            <a:ext cx="19431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1" y="4022725"/>
            <a:ext cx="1738723" cy="222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59" y="3981129"/>
            <a:ext cx="1537127" cy="23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59" y="3391035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1132" y="3391035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82596" cy="677863"/>
          </a:xfrm>
        </p:spPr>
        <p:txBody>
          <a:bodyPr/>
          <a:lstStyle/>
          <a:p>
            <a:r>
              <a:rPr lang="en-US" dirty="0" smtClean="0"/>
              <a:t>Demo: Where’s the Packet Loss?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16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3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27951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34809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4260239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2235085" y="3252332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332799" y="3771540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564242" y="4260238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318006" y="3008389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298907" y="3243614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332799" y="4276206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564242" y="3008389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520757" y="3803069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501605" y="3180813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249265" y="3764876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5668917" y="3771540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686769" y="3181801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850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0" grpId="0"/>
      <p:bldP spid="5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Where’s the Packet Loss?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4223" y="2775098"/>
            <a:ext cx="423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yuthaya" charset="-34"/>
                <a:ea typeface="Ayuthaya" charset="-34"/>
                <a:cs typeface="Ayuthaya" charset="-34"/>
                <a:hlinkClick r:id="rId2"/>
              </a:rPr>
              <a:t>https://youtu.be/VxOaN9iGPWc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50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plane versus data plane checking</a:t>
            </a:r>
          </a:p>
          <a:p>
            <a:endParaRPr lang="en-US" dirty="0"/>
          </a:p>
          <a:p>
            <a:r>
              <a:rPr lang="en-US" dirty="0" smtClean="0"/>
              <a:t>Switch performance impact (throughput, delay…)</a:t>
            </a:r>
          </a:p>
          <a:p>
            <a:pPr lvl="1"/>
            <a:r>
              <a:rPr lang="en-US" dirty="0" smtClean="0"/>
              <a:t>Table stages</a:t>
            </a:r>
          </a:p>
          <a:p>
            <a:pPr lvl="1"/>
            <a:r>
              <a:rPr lang="en-US" dirty="0" smtClean="0"/>
              <a:t>Memory on the switch</a:t>
            </a:r>
          </a:p>
          <a:p>
            <a:pPr lvl="1"/>
            <a:r>
              <a:rPr lang="en-US" dirty="0" smtClean="0"/>
              <a:t>Memory on the packet</a:t>
            </a:r>
          </a:p>
          <a:p>
            <a:endParaRPr lang="en-US" dirty="0" smtClean="0"/>
          </a:p>
          <a:p>
            <a:r>
              <a:rPr lang="en-US" dirty="0" smtClean="0"/>
              <a:t>Comparison to existing SDN approaches</a:t>
            </a:r>
          </a:p>
          <a:p>
            <a:endParaRPr lang="en-US" dirty="0"/>
          </a:p>
          <a:p>
            <a:r>
              <a:rPr lang="en-US" dirty="0" smtClean="0"/>
              <a:t>System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Multi-packet queries?</a:t>
            </a:r>
          </a:p>
          <a:p>
            <a:pPr lvl="1"/>
            <a:r>
              <a:rPr lang="en-US" dirty="0" smtClean="0"/>
              <a:t>Performance, security, …</a:t>
            </a:r>
          </a:p>
          <a:p>
            <a:pPr lvl="1"/>
            <a:r>
              <a:rPr lang="en-US" dirty="0" smtClean="0"/>
              <a:t>What language abstractions? What hardware?</a:t>
            </a:r>
          </a:p>
          <a:p>
            <a:endParaRPr lang="en-US" dirty="0" smtClean="0"/>
          </a:p>
          <a:p>
            <a:r>
              <a:rPr lang="en-US" dirty="0" smtClean="0"/>
              <a:t>Post-facto queries</a:t>
            </a:r>
          </a:p>
          <a:p>
            <a:endParaRPr lang="en-US" dirty="0"/>
          </a:p>
          <a:p>
            <a:r>
              <a:rPr lang="en-US" dirty="0" smtClean="0"/>
              <a:t>Improving compiler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Join Traffic &amp;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998" y="4975796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Traffic dataset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r>
              <a:rPr lang="en-US" sz="1800" b="0" dirty="0" smtClean="0">
                <a:solidFill>
                  <a:schemeClr val="tx1"/>
                </a:solidFill>
              </a:rPr>
              <a:t>, SNMP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398" y="4975796"/>
            <a:ext cx="371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 updates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OF/routing protocol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664" y="5142036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56960" y="3271470"/>
            <a:ext cx="2209165" cy="1361490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281" y="3361495"/>
            <a:ext cx="228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endParaRPr lang="en-US" dirty="0"/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Timestamps not    aligned!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45892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059936" y="3023616"/>
            <a:ext cx="720927" cy="1011936"/>
          </a:xfrm>
          <a:custGeom>
            <a:avLst/>
            <a:gdLst>
              <a:gd name="connsiteX0" fmla="*/ 0 w 720927"/>
              <a:gd name="connsiteY0" fmla="*/ 1011936 h 1011936"/>
              <a:gd name="connsiteX1" fmla="*/ 719328 w 720927"/>
              <a:gd name="connsiteY1" fmla="*/ 731520 h 1011936"/>
              <a:gd name="connsiteX2" fmla="*/ 207264 w 720927"/>
              <a:gd name="connsiteY2" fmla="*/ 390144 h 1011936"/>
              <a:gd name="connsiteX3" fmla="*/ 658368 w 720927"/>
              <a:gd name="connsiteY3" fmla="*/ 0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27" h="1011936">
                <a:moveTo>
                  <a:pt x="0" y="1011936"/>
                </a:moveTo>
                <a:cubicBezTo>
                  <a:pt x="342392" y="923544"/>
                  <a:pt x="684784" y="835152"/>
                  <a:pt x="719328" y="731520"/>
                </a:cubicBezTo>
                <a:cubicBezTo>
                  <a:pt x="753872" y="627888"/>
                  <a:pt x="217424" y="512064"/>
                  <a:pt x="207264" y="390144"/>
                </a:cubicBezTo>
                <a:cubicBezTo>
                  <a:pt x="197104" y="268224"/>
                  <a:pt x="461264" y="176784"/>
                  <a:pt x="658368" y="0"/>
                </a:cubicBezTo>
              </a:path>
            </a:pathLst>
          </a:custGeom>
          <a:noFill/>
          <a:ln w="476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24" y="3882509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34" y="4531576"/>
            <a:ext cx="547116" cy="333741"/>
          </a:xfrm>
          <a:prstGeom prst="rect">
            <a:avLst/>
          </a:prstGeom>
        </p:spPr>
      </p:pic>
      <p:cxnSp>
        <p:nvCxnSpPr>
          <p:cNvPr id="26" name="Curved Connector 25"/>
          <p:cNvCxnSpPr/>
          <p:nvPr/>
        </p:nvCxnSpPr>
        <p:spPr bwMode="auto">
          <a:xfrm flipV="1">
            <a:off x="2540361" y="4155101"/>
            <a:ext cx="568599" cy="553307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4547493" y="1676401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739" y="1776040"/>
            <a:ext cx="80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6376" y="2098894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1438656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Ambiguity between identical packets downstream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4996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254" y="6137449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 </a:t>
            </a:r>
            <a:r>
              <a:rPr lang="en-US" dirty="0" err="1"/>
              <a:t>traceback</a:t>
            </a:r>
            <a:r>
              <a:rPr lang="en-US" dirty="0"/>
              <a:t> for software-defined networks</a:t>
            </a:r>
            <a:r>
              <a:rPr lang="en-US" dirty="0" smtClean="0"/>
              <a:t>. Zhang 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29" grpId="1" animBg="1"/>
      <p:bldP spid="11" grpId="0"/>
      <p:bldP spid="30" grpId="0" animBg="1"/>
      <p:bldP spid="31" grpId="0"/>
      <p:bldP spid="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Join Traffic &amp;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998" y="4975796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Traffic dataset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r>
              <a:rPr lang="en-US" sz="1800" b="0" dirty="0" smtClean="0">
                <a:solidFill>
                  <a:schemeClr val="tx1"/>
                </a:solidFill>
              </a:rPr>
              <a:t>, SNMP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398" y="4975796"/>
            <a:ext cx="371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 updates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OF/routing protocol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664" y="5142036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56960" y="3271470"/>
            <a:ext cx="2209165" cy="1361490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281" y="3361495"/>
            <a:ext cx="228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endParaRPr lang="en-US" dirty="0"/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Timestamps not    aligned!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45892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059936" y="3023616"/>
            <a:ext cx="720927" cy="1011936"/>
          </a:xfrm>
          <a:custGeom>
            <a:avLst/>
            <a:gdLst>
              <a:gd name="connsiteX0" fmla="*/ 0 w 720927"/>
              <a:gd name="connsiteY0" fmla="*/ 1011936 h 1011936"/>
              <a:gd name="connsiteX1" fmla="*/ 719328 w 720927"/>
              <a:gd name="connsiteY1" fmla="*/ 731520 h 1011936"/>
              <a:gd name="connsiteX2" fmla="*/ 207264 w 720927"/>
              <a:gd name="connsiteY2" fmla="*/ 390144 h 1011936"/>
              <a:gd name="connsiteX3" fmla="*/ 658368 w 720927"/>
              <a:gd name="connsiteY3" fmla="*/ 0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27" h="1011936">
                <a:moveTo>
                  <a:pt x="0" y="1011936"/>
                </a:moveTo>
                <a:cubicBezTo>
                  <a:pt x="342392" y="923544"/>
                  <a:pt x="684784" y="835152"/>
                  <a:pt x="719328" y="731520"/>
                </a:cubicBezTo>
                <a:cubicBezTo>
                  <a:pt x="753872" y="627888"/>
                  <a:pt x="217424" y="512064"/>
                  <a:pt x="207264" y="390144"/>
                </a:cubicBezTo>
                <a:cubicBezTo>
                  <a:pt x="197104" y="268224"/>
                  <a:pt x="461264" y="176784"/>
                  <a:pt x="658368" y="0"/>
                </a:cubicBezTo>
              </a:path>
            </a:pathLst>
          </a:custGeom>
          <a:noFill/>
          <a:ln w="476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24" y="3882509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34" y="4531576"/>
            <a:ext cx="547116" cy="333741"/>
          </a:xfrm>
          <a:prstGeom prst="rect">
            <a:avLst/>
          </a:prstGeom>
        </p:spPr>
      </p:pic>
      <p:cxnSp>
        <p:nvCxnSpPr>
          <p:cNvPr id="26" name="Curved Connector 25"/>
          <p:cNvCxnSpPr/>
          <p:nvPr/>
        </p:nvCxnSpPr>
        <p:spPr bwMode="auto">
          <a:xfrm flipV="1">
            <a:off x="2540361" y="4155101"/>
            <a:ext cx="568599" cy="553307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4547493" y="1676401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739" y="1776040"/>
            <a:ext cx="80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6376" y="2098894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1438656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Ambiguity between identical packets downstream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4996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254" y="6137449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sampling for direct traffic observation. Duffield et al., 2001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02347" y="2045760"/>
            <a:ext cx="1500906" cy="810015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7" y="2817812"/>
            <a:ext cx="875528" cy="4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99" y="2193080"/>
            <a:ext cx="457923" cy="4579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80" y="2804309"/>
            <a:ext cx="547116" cy="33374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3069758" y="2496990"/>
            <a:ext cx="591677" cy="307319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Oval Callout 22"/>
          <p:cNvSpPr/>
          <p:nvPr/>
        </p:nvSpPr>
        <p:spPr>
          <a:xfrm>
            <a:off x="195073" y="1253100"/>
            <a:ext cx="2893878" cy="1318009"/>
          </a:xfrm>
          <a:prstGeom prst="wedgeEllipseCallout">
            <a:avLst>
              <a:gd name="adj1" fmla="val 56872"/>
              <a:gd name="adj2" fmla="val 5546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5687" y="1456818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Packet rewriting compounds the ambiguity!</a:t>
            </a:r>
          </a:p>
        </p:txBody>
      </p:sp>
    </p:spTree>
    <p:extLst>
      <p:ext uri="{BB962C8B-B14F-4D97-AF65-F5344CB8AC3E}">
        <p14:creationId xmlns:p14="http://schemas.microsoft.com/office/powerpoint/2010/main" val="1471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2" y="1305461"/>
            <a:ext cx="431345" cy="26312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 bwMode="auto">
          <a:xfrm flipH="1" flipV="1">
            <a:off x="5698394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3" y="1301815"/>
            <a:ext cx="431345" cy="26312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425184" y="1730414"/>
            <a:ext cx="6201" cy="5207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5254" y="5864651"/>
            <a:ext cx="798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packet histories to troubleshoot networks. </a:t>
            </a:r>
            <a:r>
              <a:rPr lang="en-US" dirty="0" err="1"/>
              <a:t>Handigol</a:t>
            </a:r>
            <a:r>
              <a:rPr lang="en-US" dirty="0"/>
              <a:t> et al., 2014</a:t>
            </a:r>
          </a:p>
          <a:p>
            <a:r>
              <a:rPr lang="en-US" dirty="0" smtClean="0"/>
              <a:t>Hash-based </a:t>
            </a:r>
            <a:r>
              <a:rPr lang="en-US" dirty="0"/>
              <a:t>IP </a:t>
            </a:r>
            <a:r>
              <a:rPr lang="en-US" dirty="0" err="1"/>
              <a:t>traceback</a:t>
            </a:r>
            <a:r>
              <a:rPr lang="en-US" dirty="0"/>
              <a:t>. </a:t>
            </a:r>
            <a:r>
              <a:rPr lang="en-US" dirty="0" err="1"/>
              <a:t>Snoeren</a:t>
            </a:r>
            <a:r>
              <a:rPr lang="en-US" dirty="0"/>
              <a:t> et al., </a:t>
            </a:r>
            <a:r>
              <a:rPr lang="en-US" dirty="0" smtClean="0"/>
              <a:t>2001</a:t>
            </a:r>
          </a:p>
          <a:p>
            <a:r>
              <a:rPr lang="en-US" dirty="0" smtClean="0"/>
              <a:t>Packet-level telemetry in </a:t>
            </a:r>
            <a:r>
              <a:rPr lang="en-US" dirty="0"/>
              <a:t>large data-center networks. Zhu et al.,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2" y="1305461"/>
            <a:ext cx="431345" cy="26312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 bwMode="auto">
          <a:xfrm flipH="1" flipV="1">
            <a:off x="5698394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3" y="1301815"/>
            <a:ext cx="431345" cy="26312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425184" y="1730414"/>
            <a:ext cx="6201" cy="5207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84" y="2641606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747553" y="1159483"/>
            <a:ext cx="2848575" cy="502353"/>
          </a:xfrm>
          <a:prstGeom prst="ellipse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6132" y="1572725"/>
            <a:ext cx="249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expensive to collect</a:t>
            </a:r>
            <a:r>
              <a:rPr lang="en-US" dirty="0"/>
              <a:t> </a:t>
            </a:r>
            <a:r>
              <a:rPr lang="en-US" dirty="0" smtClean="0"/>
              <a:t>up front!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-3510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5254" y="5864651"/>
            <a:ext cx="798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packet histories to troubleshoot networks. </a:t>
            </a:r>
            <a:r>
              <a:rPr lang="en-US" dirty="0" err="1"/>
              <a:t>Handigol</a:t>
            </a:r>
            <a:r>
              <a:rPr lang="en-US" dirty="0"/>
              <a:t> et al., 2014</a:t>
            </a:r>
          </a:p>
          <a:p>
            <a:r>
              <a:rPr lang="en-US" dirty="0" smtClean="0"/>
              <a:t>Hash-based </a:t>
            </a:r>
            <a:r>
              <a:rPr lang="en-US" dirty="0"/>
              <a:t>IP </a:t>
            </a:r>
            <a:r>
              <a:rPr lang="en-US" dirty="0" err="1"/>
              <a:t>traceback</a:t>
            </a:r>
            <a:r>
              <a:rPr lang="en-US" dirty="0"/>
              <a:t>. </a:t>
            </a:r>
            <a:r>
              <a:rPr lang="en-US" dirty="0" err="1"/>
              <a:t>Snoeren</a:t>
            </a:r>
            <a:r>
              <a:rPr lang="en-US" dirty="0"/>
              <a:t> et al., </a:t>
            </a:r>
            <a:r>
              <a:rPr lang="en-US" dirty="0" smtClean="0"/>
              <a:t>2001</a:t>
            </a:r>
          </a:p>
          <a:p>
            <a:r>
              <a:rPr lang="en-US" dirty="0" smtClean="0"/>
              <a:t>Packet-level telemetry in </a:t>
            </a:r>
            <a:r>
              <a:rPr lang="en-US" dirty="0"/>
              <a:t>large data-center networks. Zhu et al.,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2650" y="4302125"/>
            <a:ext cx="1968500" cy="19431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57197" y="1308100"/>
            <a:ext cx="3619502" cy="2833689"/>
          </a:xfrm>
          <a:prstGeom prst="cloud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9498" y="1735019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94250" y="1308100"/>
            <a:ext cx="3517900" cy="2833689"/>
          </a:xfrm>
          <a:prstGeom prst="cloud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0273" y="1746440"/>
            <a:ext cx="2673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A01"/>
                </a:solidFill>
              </a:rPr>
              <a:t>Complex &amp; Inaccurate Join</a:t>
            </a:r>
          </a:p>
          <a:p>
            <a:pPr algn="ctr"/>
            <a:r>
              <a:rPr lang="en-US" sz="2000" dirty="0" smtClean="0"/>
              <a:t>with multiple datasets: traffic, forwarding, topology</a:t>
            </a:r>
            <a:endParaRPr lang="en-US" sz="2000" b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65750" y="1746440"/>
            <a:ext cx="237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A01"/>
                </a:solidFill>
              </a:rPr>
              <a:t>High Overhead</a:t>
            </a:r>
          </a:p>
          <a:p>
            <a:pPr algn="ctr"/>
            <a:r>
              <a:rPr lang="en-US" sz="2000" dirty="0"/>
              <a:t>o</a:t>
            </a:r>
            <a:r>
              <a:rPr lang="en-US" sz="2000" b="0" dirty="0" smtClean="0">
                <a:solidFill>
                  <a:schemeClr val="tx1"/>
                </a:solidFill>
              </a:rPr>
              <a:t>f collecting (unnecessary) data to answer a given question</a:t>
            </a:r>
          </a:p>
        </p:txBody>
      </p:sp>
      <p:pic>
        <p:nvPicPr>
          <p:cNvPr id="12" name="Picture 11" descr="j01788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24" y="4302126"/>
            <a:ext cx="27952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747553" y="1159483"/>
            <a:ext cx="2848575" cy="502353"/>
          </a:xfrm>
          <a:prstGeom prst="ellipse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6132" y="1572725"/>
            <a:ext cx="249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expensive to collect</a:t>
            </a:r>
            <a:r>
              <a:rPr lang="en-US" dirty="0"/>
              <a:t> </a:t>
            </a:r>
            <a:r>
              <a:rPr lang="en-US" dirty="0" smtClean="0"/>
              <a:t>up front!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-3510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27777" y="4626241"/>
            <a:ext cx="73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Sampling to reduce overhead may mis</a:t>
            </a:r>
            <a:r>
              <a:rPr lang="en-US" dirty="0" smtClean="0"/>
              <a:t>s the packets you care about…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253" y="6417865"/>
            <a:ext cx="798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</a:t>
            </a:r>
            <a:r>
              <a:rPr lang="en-US" dirty="0"/>
              <a:t>sampling for direct traffic observation. Duffield et al., </a:t>
            </a:r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35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84" y="2641606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7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3: Write Path into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 flipH="1" flipV="1">
            <a:off x="463296" y="4267201"/>
            <a:ext cx="2743200" cy="1732627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342" y="4418993"/>
            <a:ext cx="1910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S1,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...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93751" y="3769845"/>
            <a:ext cx="3019793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 flipV="1">
            <a:off x="3283298" y="4296964"/>
            <a:ext cx="2612375" cy="1762459"/>
          </a:xfrm>
          <a:prstGeom prst="wedgeEllipseCallout">
            <a:avLst>
              <a:gd name="adj1" fmla="val -37755"/>
              <a:gd name="adj2" fmla="val 1079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12013" y="4524623"/>
            <a:ext cx="214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S2,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46" name="Oval Callout 45"/>
          <p:cNvSpPr/>
          <p:nvPr/>
        </p:nvSpPr>
        <p:spPr>
          <a:xfrm flipV="1">
            <a:off x="5915031" y="4084103"/>
            <a:ext cx="2422557" cy="1548601"/>
          </a:xfrm>
          <a:prstGeom prst="wedgeEllipseCallout">
            <a:avLst>
              <a:gd name="adj1" fmla="val -106950"/>
              <a:gd name="adj2" fmla="val 10989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194978" y="4285788"/>
            <a:ext cx="2142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S3, ...;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S2, ...;</a:t>
            </a:r>
          </a:p>
          <a:p>
            <a:pPr algn="l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6580" y="3378629"/>
            <a:ext cx="182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much info on packet! </a:t>
            </a:r>
            <a:r>
              <a:rPr lang="en-US" dirty="0" smtClean="0">
                <a:sym typeface="Wingdings"/>
              </a:rPr>
              <a:t>:-(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6580" y="1387536"/>
            <a:ext cx="182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Switches have very accurate info on prior packet path </a:t>
            </a:r>
            <a:r>
              <a:rPr lang="en-US" dirty="0" smtClean="0">
                <a:sym typeface="Wingdings"/>
              </a:rPr>
              <a:t>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253" y="6137449"/>
            <a:ext cx="850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 record route, </a:t>
            </a:r>
            <a:r>
              <a:rPr lang="en-US" dirty="0"/>
              <a:t>RFC 791. </a:t>
            </a:r>
            <a:r>
              <a:rPr lang="en-US" dirty="0" err="1"/>
              <a:t>Postel</a:t>
            </a:r>
            <a:r>
              <a:rPr lang="en-US" dirty="0"/>
              <a:t>, 1981</a:t>
            </a:r>
          </a:p>
          <a:p>
            <a:r>
              <a:rPr lang="en-US" dirty="0" smtClean="0"/>
              <a:t>Tracing </a:t>
            </a:r>
            <a:r>
              <a:rPr lang="en-US" dirty="0"/>
              <a:t>packet trajectory in </a:t>
            </a:r>
            <a:r>
              <a:rPr lang="en-US" dirty="0" smtClean="0"/>
              <a:t>data-center </a:t>
            </a:r>
            <a:r>
              <a:rPr lang="en-US" dirty="0"/>
              <a:t>networks. </a:t>
            </a:r>
            <a:r>
              <a:rPr lang="en-US" dirty="0" err="1" smtClean="0"/>
              <a:t>Tammana</a:t>
            </a:r>
            <a:r>
              <a:rPr lang="en-US" dirty="0" smtClean="0"/>
              <a:t> et al., 2015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26580" y="2535437"/>
            <a:ext cx="182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Match-action HW can’t match regexes </a:t>
            </a:r>
            <a:r>
              <a:rPr lang="en-US" dirty="0" smtClean="0">
                <a:sym typeface="Wingdings"/>
              </a:rPr>
              <a:t>:-(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35" grpId="0" animBg="1"/>
      <p:bldP spid="32" grpId="0" animBg="1"/>
      <p:bldP spid="45" grpId="0"/>
      <p:bldP spid="46" grpId="0" animBg="1"/>
      <p:bldP spid="47" grpId="0"/>
      <p:bldP spid="13" grpId="0"/>
      <p:bldP spid="48" grpId="0"/>
      <p:bldP spid="3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Testing for Accepted </a:t>
            </a:r>
            <a:r>
              <a:rPr lang="en-US" dirty="0" err="1" smtClean="0"/>
              <a:t>Pkts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8" name="Curved Connector 17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590643" y="4316257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yuthaya" charset="-34"/>
                <a:cs typeface="Ayuthaya" charset="-34"/>
              </a:rPr>
              <a:t>p</a:t>
            </a:r>
            <a:r>
              <a:rPr lang="en-US" sz="2400" b="0" dirty="0" smtClean="0">
                <a:solidFill>
                  <a:schemeClr val="tx1"/>
                </a:solidFill>
                <a:ea typeface="Ayuthaya" charset="-34"/>
                <a:cs typeface="Ayuthaya" charset="-34"/>
              </a:rPr>
              <a:t>olicy</a:t>
            </a:r>
            <a:r>
              <a:rPr lang="en-US" sz="2400" dirty="0">
                <a:ea typeface="Ayuthaya" charset="-34"/>
                <a:cs typeface="Ayuthaya" charset="-34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842" y="6183878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Static checking for networks, </a:t>
            </a:r>
            <a:r>
              <a:rPr lang="en-US" sz="1800" b="0" dirty="0" err="1" smtClean="0">
                <a:solidFill>
                  <a:schemeClr val="tx1"/>
                </a:solidFill>
              </a:rPr>
              <a:t>Kazemian</a:t>
            </a:r>
            <a:r>
              <a:rPr lang="en-US" sz="1800" b="0" dirty="0" smtClean="0">
                <a:solidFill>
                  <a:schemeClr val="tx1"/>
                </a:solidFill>
              </a:rPr>
              <a:t> et al. NSDI ‘12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23" y="2375109"/>
            <a:ext cx="56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13" y="253843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15" y="3060597"/>
            <a:ext cx="802320" cy="80232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18948" y="4130612"/>
            <a:ext cx="2727753" cy="832954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29" grpId="0" animBg="1"/>
      <p:bldP spid="3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Testing for Accepted </a:t>
            </a:r>
            <a:r>
              <a:rPr lang="en-US" dirty="0" err="1" smtClean="0"/>
              <a:t>Pkts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8" name="Curved Connector 17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139143" y="4222046"/>
            <a:ext cx="506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yuthaya" charset="-34"/>
                <a:cs typeface="Ayuthaya" charset="-34"/>
              </a:rPr>
              <a:t>“Effective” policy after </a:t>
            </a:r>
          </a:p>
          <a:p>
            <a:pPr algn="ctr"/>
            <a:r>
              <a:rPr lang="en-US" sz="2400" dirty="0" smtClean="0">
                <a:ea typeface="Ayuthaya" charset="-34"/>
                <a:cs typeface="Ayuthaya" charset="-34"/>
              </a:rPr>
              <a:t>downstream compilation of query </a:t>
            </a:r>
            <a:r>
              <a:rPr lang="en-US" sz="2400" dirty="0" smtClean="0">
                <a:latin typeface="Ayuthaya" charset="-34"/>
                <a:ea typeface="Ayuthaya" charset="-34"/>
                <a:cs typeface="Ayuthaya" charset="-34"/>
              </a:rPr>
              <a:t>q</a:t>
            </a:r>
            <a:endParaRPr lang="en-US" sz="24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42" y="6183878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Static checking for networks, </a:t>
            </a:r>
            <a:r>
              <a:rPr lang="en-US" sz="1800" b="0" dirty="0" err="1" smtClean="0">
                <a:solidFill>
                  <a:schemeClr val="tx1"/>
                </a:solidFill>
              </a:rPr>
              <a:t>Kazemian</a:t>
            </a:r>
            <a:r>
              <a:rPr lang="en-US" sz="1800" b="0" dirty="0" smtClean="0">
                <a:solidFill>
                  <a:schemeClr val="tx1"/>
                </a:solidFill>
              </a:rPr>
              <a:t> et al. NSDI ‘12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23" y="2375109"/>
            <a:ext cx="56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34412" y="3214949"/>
            <a:ext cx="1108916" cy="728132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 flipV="1">
            <a:off x="6425184" y="3499104"/>
            <a:ext cx="2683681" cy="874734"/>
          </a:xfrm>
          <a:prstGeom prst="wedgeEllipseCallout">
            <a:avLst>
              <a:gd name="adj1" fmla="val -76762"/>
              <a:gd name="adj2" fmla="val 4340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13" y="253843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15" y="3060597"/>
            <a:ext cx="802320" cy="802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8393" y="3758415"/>
            <a:ext cx="27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tate=accepted(q)</a:t>
            </a:r>
          </a:p>
        </p:txBody>
      </p:sp>
      <p:sp>
        <p:nvSpPr>
          <p:cNvPr id="20" name="Oval 19"/>
          <p:cNvSpPr/>
          <p:nvPr/>
        </p:nvSpPr>
        <p:spPr>
          <a:xfrm>
            <a:off x="139445" y="2308438"/>
            <a:ext cx="949017" cy="1603460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7" grpId="0" animBg="1"/>
      <p:bldP spid="3" grpId="0"/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from Overlaps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8" y="1431852"/>
            <a:ext cx="7104339" cy="49730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Pattern: Combining Traffic &amp;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matrix</a:t>
            </a:r>
          </a:p>
          <a:p>
            <a:r>
              <a:rPr lang="en-US" dirty="0" smtClean="0"/>
              <a:t>Uneven load balancing</a:t>
            </a:r>
          </a:p>
          <a:p>
            <a:r>
              <a:rPr lang="en-US" dirty="0" err="1"/>
              <a:t>DDoS</a:t>
            </a:r>
            <a:r>
              <a:rPr lang="en-US" dirty="0"/>
              <a:t> source identification</a:t>
            </a:r>
          </a:p>
          <a:p>
            <a:r>
              <a:rPr lang="en-US" dirty="0"/>
              <a:t>Port-level traffic matrix</a:t>
            </a:r>
          </a:p>
          <a:p>
            <a:r>
              <a:rPr lang="en-US" dirty="0"/>
              <a:t>Congested link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Slice isolation</a:t>
            </a:r>
          </a:p>
          <a:p>
            <a:r>
              <a:rPr lang="en-US" dirty="0" smtClean="0"/>
              <a:t>Loop detection</a:t>
            </a:r>
          </a:p>
          <a:p>
            <a:r>
              <a:rPr lang="en-US" dirty="0" err="1" smtClean="0"/>
              <a:t>Middlebox</a:t>
            </a:r>
            <a:r>
              <a:rPr lang="en-US" dirty="0" smtClean="0"/>
              <a:t> traversal order</a:t>
            </a:r>
          </a:p>
          <a:p>
            <a:r>
              <a:rPr lang="en-US" dirty="0" smtClean="0"/>
              <a:t>Incorrect NAT rewrite</a:t>
            </a:r>
          </a:p>
          <a:p>
            <a:r>
              <a:rPr lang="en-US" dirty="0" smtClean="0"/>
              <a:t>Firewall evasion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4012" y="2555629"/>
            <a:ext cx="3979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Resource management </a:t>
            </a:r>
          </a:p>
          <a:p>
            <a:r>
              <a:rPr lang="en-US" sz="2800" dirty="0" smtClean="0"/>
              <a:t>Policy enforcement</a:t>
            </a:r>
          </a:p>
          <a:p>
            <a:r>
              <a:rPr lang="en-US" sz="2800" dirty="0" smtClean="0"/>
              <a:t>Problem diagnosis</a:t>
            </a:r>
          </a:p>
          <a:p>
            <a:endParaRPr lang="en-US" sz="2800" dirty="0"/>
          </a:p>
          <a:p>
            <a:pPr algn="l"/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4572656" y="1384813"/>
            <a:ext cx="476638" cy="3691279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49638"/>
            <a:ext cx="76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Sources: Feldman et al 2001, Patel et al 2013, Savage et al 2000, Varghese and </a:t>
            </a:r>
            <a:r>
              <a:rPr lang="en-US" sz="1200" b="0" dirty="0" err="1" smtClean="0">
                <a:solidFill>
                  <a:schemeClr val="tx1"/>
                </a:solidFill>
              </a:rPr>
              <a:t>Estan</a:t>
            </a:r>
            <a:r>
              <a:rPr lang="en-US" sz="1200" b="0" dirty="0" smtClean="0">
                <a:solidFill>
                  <a:schemeClr val="tx1"/>
                </a:solidFill>
              </a:rPr>
              <a:t> 2004, Duffield and </a:t>
            </a:r>
            <a:r>
              <a:rPr lang="en-US" sz="1200" b="0" dirty="0" err="1" smtClean="0">
                <a:solidFill>
                  <a:schemeClr val="tx1"/>
                </a:solidFill>
              </a:rPr>
              <a:t>Grossglauser</a:t>
            </a:r>
            <a:r>
              <a:rPr lang="en-US" sz="1200" b="0" dirty="0" smtClean="0">
                <a:solidFill>
                  <a:schemeClr val="tx1"/>
                </a:solidFill>
              </a:rPr>
              <a:t> 2001, </a:t>
            </a:r>
            <a:r>
              <a:rPr lang="en-US" sz="1200" b="0" dirty="0" err="1" smtClean="0">
                <a:solidFill>
                  <a:schemeClr val="tx1"/>
                </a:solidFill>
              </a:rPr>
              <a:t>Kazemian</a:t>
            </a:r>
            <a:r>
              <a:rPr lang="en-US" sz="1200" b="0" dirty="0" smtClean="0">
                <a:solidFill>
                  <a:schemeClr val="tx1"/>
                </a:solidFill>
              </a:rPr>
              <a:t> et al 2012, </a:t>
            </a:r>
            <a:r>
              <a:rPr lang="en-US" sz="1200" dirty="0" err="1"/>
              <a:t>Fayazbakhsh</a:t>
            </a:r>
            <a:r>
              <a:rPr lang="en-US" sz="1200" dirty="0"/>
              <a:t> </a:t>
            </a:r>
            <a:r>
              <a:rPr lang="en-US" sz="1200" dirty="0" smtClean="0"/>
              <a:t>et al 2014, </a:t>
            </a:r>
            <a:r>
              <a:rPr lang="en-US" sz="1200" dirty="0" err="1" smtClean="0"/>
              <a:t>Handigol</a:t>
            </a:r>
            <a:r>
              <a:rPr lang="en-US" sz="1200" dirty="0" smtClean="0"/>
              <a:t> et al 2014, </a:t>
            </a:r>
            <a:r>
              <a:rPr lang="en-US" sz="1200" dirty="0"/>
              <a:t>Zhu et al 2015, </a:t>
            </a:r>
            <a:r>
              <a:rPr lang="en-US" sz="1200" dirty="0" smtClean="0"/>
              <a:t>and conversations with network operators at Microsoft and Amazon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705" y="4380224"/>
            <a:ext cx="454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smtClean="0">
                <a:solidFill>
                  <a:schemeClr val="tx1"/>
                </a:solidFill>
              </a:rPr>
              <a:t>Declarative Query Specification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262" y="4380224"/>
            <a:ext cx="439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Query-Driven Measurement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1" y="2750545"/>
            <a:ext cx="1788419" cy="1634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7" y="2750545"/>
            <a:ext cx="1788419" cy="1634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2220" y="1847162"/>
            <a:ext cx="659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Path Query System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1704" y="1582757"/>
            <a:ext cx="4649118" cy="116778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7113" y="4841889"/>
            <a:ext cx="3993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Independent of Forwarding</a:t>
            </a:r>
          </a:p>
          <a:p>
            <a:pPr algn="ctr"/>
            <a:r>
              <a:rPr lang="en-US" dirty="0" smtClean="0"/>
              <a:t>Independent of Other Measurements</a:t>
            </a:r>
          </a:p>
          <a:p>
            <a:pPr algn="ctr"/>
            <a:r>
              <a:rPr lang="en-US" dirty="0" smtClean="0"/>
              <a:t>Independent of Hardware Details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675" y="4814063"/>
            <a:ext cx="431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Accurate Answers</a:t>
            </a:r>
          </a:p>
          <a:p>
            <a:pPr algn="ctr"/>
            <a:r>
              <a:rPr lang="en-US" dirty="0" smtClean="0"/>
              <a:t>Pay Exactly For What You Query</a:t>
            </a:r>
          </a:p>
          <a:p>
            <a:pPr algn="ctr"/>
            <a:r>
              <a:rPr lang="en-US" dirty="0" smtClean="0"/>
              <a:t>Commodity (“Match-Action”) </a:t>
            </a:r>
            <a:r>
              <a:rPr lang="en-US" dirty="0"/>
              <a:t>Hardware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60973"/>
            <a:ext cx="433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Path Query Language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315" y="5860973"/>
            <a:ext cx="433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Query Run-Time System</a:t>
            </a:r>
          </a:p>
        </p:txBody>
      </p:sp>
    </p:spTree>
    <p:extLst>
      <p:ext uri="{BB962C8B-B14F-4D97-AF65-F5344CB8AC3E}">
        <p14:creationId xmlns:p14="http://schemas.microsoft.com/office/powerpoint/2010/main" val="21288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4097 L -8.33333E-7 -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3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24098 L -1.66667E-6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 animBg="1"/>
      <p:bldP spid="11" grpId="1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49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rgbClr val="00B8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65285</TotalTime>
  <Words>3539</Words>
  <Application>Microsoft Macintosh PowerPoint</Application>
  <PresentationFormat>On-screen Show (4:3)</PresentationFormat>
  <Paragraphs>881</Paragraphs>
  <Slides>74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 Unicode MS</vt:lpstr>
      <vt:lpstr>Ayuthaya</vt:lpstr>
      <vt:lpstr>Calibri</vt:lpstr>
      <vt:lpstr>ＭＳ Ｐゴシック</vt:lpstr>
      <vt:lpstr>Times New Roman</vt:lpstr>
      <vt:lpstr>Wingdings</vt:lpstr>
      <vt:lpstr>Arial</vt:lpstr>
      <vt:lpstr>1_Office Theme</vt:lpstr>
      <vt:lpstr>PowerPoint Presentation</vt:lpstr>
      <vt:lpstr>Management = Measure + Control</vt:lpstr>
      <vt:lpstr>Enabling Easier Measurement Matters</vt:lpstr>
      <vt:lpstr>Example: Where’s the Packet Loss?</vt:lpstr>
      <vt:lpstr>Example: Where’s the Packet Loss?</vt:lpstr>
      <vt:lpstr>Example: Where’s the Packet Loss?</vt:lpstr>
      <vt:lpstr>Example: Where’s the Packet Loss?</vt:lpstr>
      <vt:lpstr>Pattern: Combining Traffic &amp; Forwarding</vt:lpstr>
      <vt:lpstr>Approach</vt:lpstr>
      <vt:lpstr>Approach</vt:lpstr>
      <vt:lpstr>Approach</vt:lpstr>
      <vt:lpstr>Contributions</vt:lpstr>
      <vt:lpstr>PowerPoint Presentation</vt:lpstr>
      <vt:lpstr>Measurement Use Cases</vt:lpstr>
      <vt:lpstr>(I) Path Query Language</vt:lpstr>
      <vt:lpstr>(I) Path Query Language</vt:lpstr>
      <vt:lpstr>(I) Path Query Language</vt:lpstr>
      <vt:lpstr>(I) Evaluation: Query Examples</vt:lpstr>
      <vt:lpstr>(I) Language: Related Work</vt:lpstr>
      <vt:lpstr>PowerPoint Presentation</vt:lpstr>
      <vt:lpstr>Match-Action Packet Processing</vt:lpstr>
      <vt:lpstr>How to observe pkt paths downstream?</vt:lpstr>
      <vt:lpstr>Reducing Path Information on Packets</vt:lpstr>
      <vt:lpstr>Reducing Path Information on Packets</vt:lpstr>
      <vt:lpstr>(II) Query Run-Time System</vt:lpstr>
      <vt:lpstr>(II) Query Run-Time System</vt:lpstr>
      <vt:lpstr>(II) You Pay For What You Query</vt:lpstr>
      <vt:lpstr>(II) Run-Time: Deterministic Transitions</vt:lpstr>
      <vt:lpstr>(II) Run-Time: Deterministic Transitions</vt:lpstr>
      <vt:lpstr>(II) Run-Time: Deterministic Transitions</vt:lpstr>
      <vt:lpstr>(II) Run-Time: Composition</vt:lpstr>
      <vt:lpstr>(II) Run-Time: Composition</vt:lpstr>
      <vt:lpstr>(II) Run-Time: Generate Switch Rules</vt:lpstr>
      <vt:lpstr>(II) Run-Time: Other details in paper…</vt:lpstr>
      <vt:lpstr>(II) Run-Time: Related Work</vt:lpstr>
      <vt:lpstr>PowerPoint Presentation</vt:lpstr>
      <vt:lpstr>Evaluation of initial prototype</vt:lpstr>
      <vt:lpstr>Problem: Cross-Products</vt:lpstr>
      <vt:lpstr>Problem: Cross-Products</vt:lpstr>
      <vt:lpstr>Complexity From Overlaps</vt:lpstr>
      <vt:lpstr>Complexity From Overlaps</vt:lpstr>
      <vt:lpstr>(III) Optimizations: Reduce Pkt Overlap</vt:lpstr>
      <vt:lpstr>(III) Optimizations: Summary</vt:lpstr>
      <vt:lpstr>(III) Optimizations: Summary</vt:lpstr>
      <vt:lpstr>(III) Separate Queries from Forwarding</vt:lpstr>
      <vt:lpstr>(III) Separate Queries from Forwarding</vt:lpstr>
      <vt:lpstr>(III) Separating Queries</vt:lpstr>
      <vt:lpstr>(III) Separating Queries</vt:lpstr>
      <vt:lpstr>(III) Separating Queries</vt:lpstr>
      <vt:lpstr>(III) Separating Queries</vt:lpstr>
      <vt:lpstr>(III) Cost Function for Query Similarity</vt:lpstr>
      <vt:lpstr>(III) Cost-Aware Query Grouping</vt:lpstr>
      <vt:lpstr>Evaluation</vt:lpstr>
      <vt:lpstr>Benefit of Optimizations (Stanford)</vt:lpstr>
      <vt:lpstr>Scalability Trends</vt:lpstr>
      <vt:lpstr>Evaluation: Scaling</vt:lpstr>
      <vt:lpstr>II. Rule Count</vt:lpstr>
      <vt:lpstr>III. Packet State Bits</vt:lpstr>
      <vt:lpstr>Conclusions</vt:lpstr>
      <vt:lpstr>Thanks! </vt:lpstr>
      <vt:lpstr>PowerPoint Presentation</vt:lpstr>
      <vt:lpstr>Demo: Where’s the Packet Loss?</vt:lpstr>
      <vt:lpstr>Demo: Where’s the Packet Loss?</vt:lpstr>
      <vt:lpstr>Discussion: Questions</vt:lpstr>
      <vt:lpstr>Discussion: Extensions</vt:lpstr>
      <vt:lpstr>Approach 1: Join Traffic &amp; Forwarding</vt:lpstr>
      <vt:lpstr>Approach 1: Join Traffic &amp; Forwarding</vt:lpstr>
      <vt:lpstr>Approach 2: Collect at Every Hop</vt:lpstr>
      <vt:lpstr>Approach 2: Collect at Every Hop</vt:lpstr>
      <vt:lpstr>Approach 2: Collect at Every Hop</vt:lpstr>
      <vt:lpstr>Approach 3: Write Path into Packet</vt:lpstr>
      <vt:lpstr>Reachability Testing for Accepted Pkts</vt:lpstr>
      <vt:lpstr>Reachability Testing for Accepted Pkts</vt:lpstr>
      <vt:lpstr>Complexity from Overlaps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Compiling Path Queries in Software-Defined Networks</dc:title>
  <dc:creator>Srinivas Narayana</dc:creator>
  <cp:lastModifiedBy>Microsoft Office User</cp:lastModifiedBy>
  <cp:revision>6312</cp:revision>
  <cp:lastPrinted>2016-05-13T14:22:47Z</cp:lastPrinted>
  <dcterms:created xsi:type="dcterms:W3CDTF">2014-07-26T18:58:43Z</dcterms:created>
  <dcterms:modified xsi:type="dcterms:W3CDTF">2016-05-13T14:41:17Z</dcterms:modified>
</cp:coreProperties>
</file>