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3"/>
  </p:sldMasterIdLst>
  <p:notesMasterIdLst>
    <p:notesMasterId r:id="rId22"/>
  </p:notesMasterIdLst>
  <p:sldIdLst>
    <p:sldId id="257" r:id="rId4"/>
    <p:sldId id="1523" r:id="rId5"/>
    <p:sldId id="1524" r:id="rId6"/>
    <p:sldId id="1520" r:id="rId7"/>
    <p:sldId id="1556" r:id="rId8"/>
    <p:sldId id="1558" r:id="rId9"/>
    <p:sldId id="1525" r:id="rId10"/>
    <p:sldId id="1545" r:id="rId11"/>
    <p:sldId id="1589" r:id="rId12"/>
    <p:sldId id="1592" r:id="rId13"/>
    <p:sldId id="1590" r:id="rId14"/>
    <p:sldId id="1603" r:id="rId15"/>
    <p:sldId id="1602" r:id="rId16"/>
    <p:sldId id="1606" r:id="rId17"/>
    <p:sldId id="1605" r:id="rId18"/>
    <p:sldId id="1527" r:id="rId19"/>
    <p:sldId id="1540" r:id="rId20"/>
    <p:sldId id="1577"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kiosk/>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D7C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868" autoAdjust="0"/>
    <p:restoredTop sz="90224"/>
  </p:normalViewPr>
  <p:slideViewPr>
    <p:cSldViewPr snapToGrid="0" snapToObjects="1">
      <p:cViewPr varScale="1">
        <p:scale>
          <a:sx n="82" d="100"/>
          <a:sy n="82" d="100"/>
        </p:scale>
        <p:origin x="176" y="648"/>
      </p:cViewPr>
      <p:guideLst/>
    </p:cSldViewPr>
  </p:slid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87" d="100"/>
          <a:sy n="87" d="100"/>
        </p:scale>
        <p:origin x="3904"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1.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05AB35-4243-224B-90C1-7FAC1D746649}" type="datetimeFigureOut">
              <a:rPr lang="en-US" smtClean="0"/>
              <a:t>6/28/20</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538BC7-1322-5B4F-A1D1-F8D678AEDB25}" type="slidenum">
              <a:rPr lang="en-US" smtClean="0"/>
              <a:t>‹#›</a:t>
            </a:fld>
            <a:endParaRPr lang="en-US" dirty="0"/>
          </a:p>
        </p:txBody>
      </p:sp>
    </p:spTree>
    <p:extLst>
      <p:ext uri="{BB962C8B-B14F-4D97-AF65-F5344CB8AC3E}">
        <p14:creationId xmlns:p14="http://schemas.microsoft.com/office/powerpoint/2010/main" val="5014236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baseline="0" dirty="0"/>
              <a:t>Rob Harrison, NOW at US Military Academy</a:t>
            </a:r>
          </a:p>
          <a:p>
            <a:r>
              <a:rPr lang="en-US" baseline="0" dirty="0"/>
              <a:t>Arpit Gupta, NOW at UC Santa Barbara</a:t>
            </a:r>
          </a:p>
          <a:p>
            <a:r>
              <a:rPr lang="en-US" baseline="0" dirty="0"/>
              <a:t>Jen Rexford at Princeton</a:t>
            </a:r>
          </a:p>
        </p:txBody>
      </p:sp>
      <p:sp>
        <p:nvSpPr>
          <p:cNvPr id="4" name="Slide Number Placeholder 3"/>
          <p:cNvSpPr>
            <a:spLocks noGrp="1"/>
          </p:cNvSpPr>
          <p:nvPr>
            <p:ph type="sldNum" sz="quarter" idx="10"/>
          </p:nvPr>
        </p:nvSpPr>
        <p:spPr/>
        <p:txBody>
          <a:bodyPr/>
          <a:lstStyle/>
          <a:p>
            <a:fld id="{5E7036E8-6A70-5742-9E51-BEBE5E9E7346}" type="slidenum">
              <a:rPr lang="en-US" smtClean="0"/>
              <a:t>1</a:t>
            </a:fld>
            <a:endParaRPr lang="en-US" dirty="0"/>
          </a:p>
        </p:txBody>
      </p:sp>
    </p:spTree>
    <p:extLst>
      <p:ext uri="{BB962C8B-B14F-4D97-AF65-F5344CB8AC3E}">
        <p14:creationId xmlns:p14="http://schemas.microsoft.com/office/powerpoint/2010/main" val="23095877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COMPUTE EARLY</a:t>
            </a:r>
          </a:p>
          <a:p>
            <a:endParaRPr lang="en-US" dirty="0"/>
          </a:p>
          <a:p>
            <a:r>
              <a:rPr lang="en-US" dirty="0"/>
              <a:t>Sometimes, queries don't need to be processed at the end of the pipeline. For example, this query checks if the IP is modified on ingress processing. So we can compute at the end of ingress processing. *CLICK TO NEW SLIDE*</a:t>
            </a:r>
          </a:p>
        </p:txBody>
      </p:sp>
      <p:sp>
        <p:nvSpPr>
          <p:cNvPr id="4" name="Slide Number Placeholder 3"/>
          <p:cNvSpPr>
            <a:spLocks noGrp="1"/>
          </p:cNvSpPr>
          <p:nvPr>
            <p:ph type="sldNum" sz="quarter" idx="5"/>
          </p:nvPr>
        </p:nvSpPr>
        <p:spPr/>
        <p:txBody>
          <a:bodyPr/>
          <a:lstStyle/>
          <a:p>
            <a:fld id="{F0538BC7-1322-5B4F-A1D1-F8D678AEDB25}" type="slidenum">
              <a:rPr lang="en-US" smtClean="0"/>
              <a:t>13</a:t>
            </a:fld>
            <a:endParaRPr lang="en-US" dirty="0"/>
          </a:p>
        </p:txBody>
      </p:sp>
    </p:spTree>
    <p:extLst>
      <p:ext uri="{BB962C8B-B14F-4D97-AF65-F5344CB8AC3E}">
        <p14:creationId xmlns:p14="http://schemas.microsoft.com/office/powerpoint/2010/main" val="24103383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COMPUTE EARLY 2</a:t>
            </a:r>
          </a:p>
          <a:p>
            <a:endParaRPr lang="en-US" dirty="0"/>
          </a:p>
          <a:p>
            <a:r>
              <a:rPr lang="en-US" dirty="0"/>
              <a:t>This </a:t>
            </a:r>
          </a:p>
          <a:p>
            <a:r>
              <a:rPr lang="en-US" dirty="0"/>
              <a:t>This way, metadata can be reused for future processing.</a:t>
            </a:r>
          </a:p>
        </p:txBody>
      </p:sp>
      <p:sp>
        <p:nvSpPr>
          <p:cNvPr id="4" name="Slide Number Placeholder 3"/>
          <p:cNvSpPr>
            <a:spLocks noGrp="1"/>
          </p:cNvSpPr>
          <p:nvPr>
            <p:ph type="sldNum" sz="quarter" idx="5"/>
          </p:nvPr>
        </p:nvSpPr>
        <p:spPr/>
        <p:txBody>
          <a:bodyPr/>
          <a:lstStyle/>
          <a:p>
            <a:fld id="{F0538BC7-1322-5B4F-A1D1-F8D678AEDB25}" type="slidenum">
              <a:rPr lang="en-US" smtClean="0"/>
              <a:t>14</a:t>
            </a:fld>
            <a:endParaRPr lang="en-US" dirty="0"/>
          </a:p>
        </p:txBody>
      </p:sp>
    </p:spTree>
    <p:extLst>
      <p:ext uri="{BB962C8B-B14F-4D97-AF65-F5344CB8AC3E}">
        <p14:creationId xmlns:p14="http://schemas.microsoft.com/office/powerpoint/2010/main" val="4739126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Currently, </a:t>
            </a:r>
            <a:r>
              <a:rPr lang="en-US" dirty="0" err="1"/>
              <a:t>PacketScope</a:t>
            </a:r>
            <a:r>
              <a:rPr lang="en-US" dirty="0"/>
              <a:t> exists as an extension to the Sonata dataflow monitoring system, with added support for:..</a:t>
            </a:r>
          </a:p>
        </p:txBody>
      </p:sp>
      <p:sp>
        <p:nvSpPr>
          <p:cNvPr id="4" name="Slide Number Placeholder 3"/>
          <p:cNvSpPr>
            <a:spLocks noGrp="1"/>
          </p:cNvSpPr>
          <p:nvPr>
            <p:ph type="sldNum" sz="quarter" idx="5"/>
          </p:nvPr>
        </p:nvSpPr>
        <p:spPr/>
        <p:txBody>
          <a:bodyPr/>
          <a:lstStyle/>
          <a:p>
            <a:fld id="{F0538BC7-1322-5B4F-A1D1-F8D678AEDB25}" type="slidenum">
              <a:rPr lang="en-US" smtClean="0"/>
              <a:t>17</a:t>
            </a:fld>
            <a:endParaRPr lang="en-US" dirty="0"/>
          </a:p>
        </p:txBody>
      </p:sp>
    </p:spTree>
    <p:extLst>
      <p:ext uri="{BB962C8B-B14F-4D97-AF65-F5344CB8AC3E}">
        <p14:creationId xmlns:p14="http://schemas.microsoft.com/office/powerpoint/2010/main" val="36680531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as the world is currently fighting a pandemic, for those you love and those you've never met, please, stay safe and stay home. Thanks you.</a:t>
            </a:r>
          </a:p>
        </p:txBody>
      </p:sp>
      <p:sp>
        <p:nvSpPr>
          <p:cNvPr id="4" name="Slide Number Placeholder 3"/>
          <p:cNvSpPr>
            <a:spLocks noGrp="1"/>
          </p:cNvSpPr>
          <p:nvPr>
            <p:ph type="sldNum" sz="quarter" idx="5"/>
          </p:nvPr>
        </p:nvSpPr>
        <p:spPr/>
        <p:txBody>
          <a:bodyPr/>
          <a:lstStyle/>
          <a:p>
            <a:fld id="{F0538BC7-1322-5B4F-A1D1-F8D678AEDB25}" type="slidenum">
              <a:rPr lang="en-US" smtClean="0"/>
              <a:t>18</a:t>
            </a:fld>
            <a:endParaRPr lang="en-US" dirty="0"/>
          </a:p>
        </p:txBody>
      </p:sp>
    </p:spTree>
    <p:extLst>
      <p:ext uri="{BB962C8B-B14F-4D97-AF65-F5344CB8AC3E}">
        <p14:creationId xmlns:p14="http://schemas.microsoft.com/office/powerpoint/2010/main" val="30908433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0538BC7-1322-5B4F-A1D1-F8D678AEDB25}" type="slidenum">
              <a:rPr lang="en-US" smtClean="0"/>
              <a:t>2</a:t>
            </a:fld>
            <a:endParaRPr lang="en-US" dirty="0"/>
          </a:p>
        </p:txBody>
      </p:sp>
    </p:spTree>
    <p:extLst>
      <p:ext uri="{BB962C8B-B14F-4D97-AF65-F5344CB8AC3E}">
        <p14:creationId xmlns:p14="http://schemas.microsoft.com/office/powerpoint/2010/main" val="11319573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Switches are complex devices that perform multiple types of processing on packets. </a:t>
            </a:r>
          </a:p>
          <a:p>
            <a:endParaRPr lang="en-US" dirty="0"/>
          </a:p>
          <a:p>
            <a:r>
              <a:rPr lang="en-US" dirty="0"/>
              <a:t>Modifications</a:t>
            </a:r>
          </a:p>
          <a:p>
            <a:r>
              <a:rPr lang="en-US" dirty="0"/>
              <a:t>* TTL value</a:t>
            </a:r>
          </a:p>
          <a:p>
            <a:r>
              <a:rPr lang="en-US" dirty="0"/>
              <a:t>* Flags may be set</a:t>
            </a:r>
          </a:p>
          <a:p>
            <a:r>
              <a:rPr lang="en-US" dirty="0"/>
              <a:t>* NAT box - address</a:t>
            </a:r>
          </a:p>
          <a:p>
            <a:r>
              <a:rPr lang="en-US" dirty="0"/>
              <a:t>- MULTIPLE PIPELINES!!!</a:t>
            </a:r>
          </a:p>
          <a:p>
            <a:endParaRPr lang="en-US" dirty="0"/>
          </a:p>
          <a:p>
            <a:r>
              <a:rPr lang="en-US" dirty="0"/>
              <a:t>ACL Drops</a:t>
            </a:r>
          </a:p>
          <a:p>
            <a:endParaRPr lang="en-US" dirty="0"/>
          </a:p>
          <a:p>
            <a:r>
              <a:rPr lang="en-US" dirty="0"/>
              <a:t>Queues can fill up, causing packets to be delayed or even lost</a:t>
            </a:r>
          </a:p>
        </p:txBody>
      </p:sp>
      <p:sp>
        <p:nvSpPr>
          <p:cNvPr id="4" name="Slide Number Placeholder 3"/>
          <p:cNvSpPr>
            <a:spLocks noGrp="1"/>
          </p:cNvSpPr>
          <p:nvPr>
            <p:ph type="sldNum" sz="quarter" idx="5"/>
          </p:nvPr>
        </p:nvSpPr>
        <p:spPr/>
        <p:txBody>
          <a:bodyPr/>
          <a:lstStyle/>
          <a:p>
            <a:fld id="{F0538BC7-1322-5B4F-A1D1-F8D678AEDB25}" type="slidenum">
              <a:rPr lang="en-US" smtClean="0"/>
              <a:t>4</a:t>
            </a:fld>
            <a:endParaRPr lang="en-US" dirty="0"/>
          </a:p>
        </p:txBody>
      </p:sp>
    </p:spTree>
    <p:extLst>
      <p:ext uri="{BB962C8B-B14F-4D97-AF65-F5344CB8AC3E}">
        <p14:creationId xmlns:p14="http://schemas.microsoft.com/office/powerpoint/2010/main" val="6797327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Queuing LOSS</a:t>
            </a:r>
          </a:p>
        </p:txBody>
      </p:sp>
      <p:sp>
        <p:nvSpPr>
          <p:cNvPr id="4" name="Slide Number Placeholder 3"/>
          <p:cNvSpPr>
            <a:spLocks noGrp="1"/>
          </p:cNvSpPr>
          <p:nvPr>
            <p:ph type="sldNum" sz="quarter" idx="5"/>
          </p:nvPr>
        </p:nvSpPr>
        <p:spPr/>
        <p:txBody>
          <a:bodyPr/>
          <a:lstStyle/>
          <a:p>
            <a:fld id="{F0538BC7-1322-5B4F-A1D1-F8D678AEDB25}" type="slidenum">
              <a:rPr lang="en-US" smtClean="0"/>
              <a:t>5</a:t>
            </a:fld>
            <a:endParaRPr lang="en-US" dirty="0"/>
          </a:p>
        </p:txBody>
      </p:sp>
    </p:spTree>
    <p:extLst>
      <p:ext uri="{BB962C8B-B14F-4D97-AF65-F5344CB8AC3E}">
        <p14:creationId xmlns:p14="http://schemas.microsoft.com/office/powerpoint/2010/main" val="35876420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0538BC7-1322-5B4F-A1D1-F8D678AEDB25}" type="slidenum">
              <a:rPr lang="en-US" smtClean="0"/>
              <a:t>6</a:t>
            </a:fld>
            <a:endParaRPr lang="en-US" dirty="0"/>
          </a:p>
        </p:txBody>
      </p:sp>
    </p:spTree>
    <p:extLst>
      <p:ext uri="{BB962C8B-B14F-4D97-AF65-F5344CB8AC3E}">
        <p14:creationId xmlns:p14="http://schemas.microsoft.com/office/powerpoint/2010/main" val="6606767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PRESS TWICE FOR EACH. MODIFIED/DROPPED</a:t>
            </a:r>
          </a:p>
          <a:p>
            <a:endParaRPr lang="en-US" dirty="0"/>
          </a:p>
          <a:p>
            <a:r>
              <a:rPr lang="en-US" dirty="0"/>
              <a:t>Ingress – seen by switch</a:t>
            </a:r>
          </a:p>
          <a:p>
            <a:r>
              <a:rPr lang="en-US" dirty="0"/>
              <a:t>egress – successfully queued and enter egress processing</a:t>
            </a:r>
          </a:p>
        </p:txBody>
      </p:sp>
      <p:sp>
        <p:nvSpPr>
          <p:cNvPr id="4" name="Slide Number Placeholder 3"/>
          <p:cNvSpPr>
            <a:spLocks noGrp="1"/>
          </p:cNvSpPr>
          <p:nvPr>
            <p:ph type="sldNum" sz="quarter" idx="5"/>
          </p:nvPr>
        </p:nvSpPr>
        <p:spPr/>
        <p:txBody>
          <a:bodyPr/>
          <a:lstStyle/>
          <a:p>
            <a:fld id="{F0538BC7-1322-5B4F-A1D1-F8D678AEDB25}" type="slidenum">
              <a:rPr lang="en-US" smtClean="0"/>
              <a:t>8</a:t>
            </a:fld>
            <a:endParaRPr lang="en-US" dirty="0"/>
          </a:p>
        </p:txBody>
      </p:sp>
    </p:spTree>
    <p:extLst>
      <p:ext uri="{BB962C8B-B14F-4D97-AF65-F5344CB8AC3E}">
        <p14:creationId xmlns:p14="http://schemas.microsoft.com/office/powerpoint/2010/main" val="18944022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egress() - only packets are not dropped due to queuing loss</a:t>
            </a:r>
          </a:p>
        </p:txBody>
      </p:sp>
      <p:sp>
        <p:nvSpPr>
          <p:cNvPr id="4" name="Slide Number Placeholder 3"/>
          <p:cNvSpPr>
            <a:spLocks noGrp="1"/>
          </p:cNvSpPr>
          <p:nvPr>
            <p:ph type="sldNum" sz="quarter" idx="5"/>
          </p:nvPr>
        </p:nvSpPr>
        <p:spPr/>
        <p:txBody>
          <a:bodyPr/>
          <a:lstStyle/>
          <a:p>
            <a:fld id="{F0538BC7-1322-5B4F-A1D1-F8D678AEDB25}" type="slidenum">
              <a:rPr lang="en-US" smtClean="0"/>
              <a:t>9</a:t>
            </a:fld>
            <a:endParaRPr lang="en-US"/>
          </a:p>
        </p:txBody>
      </p:sp>
    </p:spTree>
    <p:extLst>
      <p:ext uri="{BB962C8B-B14F-4D97-AF65-F5344CB8AC3E}">
        <p14:creationId xmlns:p14="http://schemas.microsoft.com/office/powerpoint/2010/main" val="31679911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r>
              <a:rPr lang="en-US" dirty="0"/>
              <a:t>Lost operator, which counts lost packets grouped by a set of fields specified by the query, and reports results for epochs defined in milliseconds split by packet arrival times.</a:t>
            </a:r>
          </a:p>
        </p:txBody>
      </p:sp>
      <p:sp>
        <p:nvSpPr>
          <p:cNvPr id="4" name="Slide Number Placeholder 3"/>
          <p:cNvSpPr>
            <a:spLocks noGrp="1"/>
          </p:cNvSpPr>
          <p:nvPr>
            <p:ph type="sldNum" sz="quarter" idx="5"/>
          </p:nvPr>
        </p:nvSpPr>
        <p:spPr/>
        <p:txBody>
          <a:bodyPr/>
          <a:lstStyle/>
          <a:p>
            <a:fld id="{F0538BC7-1322-5B4F-A1D1-F8D678AEDB25}" type="slidenum">
              <a:rPr lang="en-US" smtClean="0"/>
              <a:t>10</a:t>
            </a:fld>
            <a:endParaRPr lang="en-US" dirty="0"/>
          </a:p>
        </p:txBody>
      </p:sp>
    </p:spTree>
    <p:extLst>
      <p:ext uri="{BB962C8B-B14F-4D97-AF65-F5344CB8AC3E}">
        <p14:creationId xmlns:p14="http://schemas.microsoft.com/office/powerpoint/2010/main" val="21130610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TAG LITTLE</a:t>
            </a:r>
          </a:p>
          <a:p>
            <a:endParaRPr lang="en-US" dirty="0"/>
          </a:p>
          <a:p>
            <a:r>
              <a:rPr lang="en-US" dirty="0"/>
              <a:t>1. Because of we need the final value of a packet's source IP, we have to execute at the *CLICK* end of the egress pipeline.</a:t>
            </a:r>
          </a:p>
          <a:p>
            <a:r>
              <a:rPr lang="en-US" dirty="0"/>
              <a:t>2. *CLICK* But we need to save the original value of the source IP so we can use it at the end of processing.</a:t>
            </a:r>
          </a:p>
          <a:p>
            <a:r>
              <a:rPr lang="en-US" dirty="0"/>
              <a:t>3. *CLICK* The solution is to tag the packet with metadata as it moves. through the switch. So *CLICK* if the value of the source IP changes, we maintain access to it at the end of the pipeline.</a:t>
            </a:r>
          </a:p>
        </p:txBody>
      </p:sp>
      <p:sp>
        <p:nvSpPr>
          <p:cNvPr id="4" name="Slide Number Placeholder 3"/>
          <p:cNvSpPr>
            <a:spLocks noGrp="1"/>
          </p:cNvSpPr>
          <p:nvPr>
            <p:ph type="sldNum" sz="quarter" idx="5"/>
          </p:nvPr>
        </p:nvSpPr>
        <p:spPr/>
        <p:txBody>
          <a:bodyPr/>
          <a:lstStyle/>
          <a:p>
            <a:fld id="{F0538BC7-1322-5B4F-A1D1-F8D678AEDB25}" type="slidenum">
              <a:rPr lang="en-US" smtClean="0"/>
              <a:t>12</a:t>
            </a:fld>
            <a:endParaRPr lang="en-US" dirty="0"/>
          </a:p>
        </p:txBody>
      </p:sp>
    </p:spTree>
    <p:extLst>
      <p:ext uri="{BB962C8B-B14F-4D97-AF65-F5344CB8AC3E}">
        <p14:creationId xmlns:p14="http://schemas.microsoft.com/office/powerpoint/2010/main" val="5983994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7"/>
            <a:ext cx="6858000" cy="1655763"/>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F31B849-7570-A14C-91D9-18F6C1A235F0}" type="datetime13">
              <a:rPr lang="en-US" smtClean="0"/>
              <a:t>6:54:00 PM</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507AD74-B5BD-9240-BB33-BEC445D31982}" type="slidenum">
              <a:rPr lang="en-US" smtClean="0"/>
              <a:t>‹#›</a:t>
            </a:fld>
            <a:endParaRPr lang="en-US" dirty="0"/>
          </a:p>
        </p:txBody>
      </p:sp>
    </p:spTree>
    <p:extLst>
      <p:ext uri="{BB962C8B-B14F-4D97-AF65-F5344CB8AC3E}">
        <p14:creationId xmlns:p14="http://schemas.microsoft.com/office/powerpoint/2010/main" val="290430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C13EC0-4A76-6248-9A1D-432F337B9AE3}" type="datetime13">
              <a:rPr lang="en-US" smtClean="0"/>
              <a:t>6:54:08 PM</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507AD74-B5BD-9240-BB33-BEC445D31982}" type="slidenum">
              <a:rPr lang="en-US" smtClean="0"/>
              <a:t>‹#›</a:t>
            </a:fld>
            <a:endParaRPr lang="en-US" dirty="0"/>
          </a:p>
        </p:txBody>
      </p:sp>
    </p:spTree>
    <p:extLst>
      <p:ext uri="{BB962C8B-B14F-4D97-AF65-F5344CB8AC3E}">
        <p14:creationId xmlns:p14="http://schemas.microsoft.com/office/powerpoint/2010/main" val="19161402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6"/>
            <a:ext cx="1971675" cy="581183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2" y="365126"/>
            <a:ext cx="5800725" cy="581183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8F75BC-6881-514B-A42F-904B3A824EF9}" type="datetime13">
              <a:rPr lang="en-US" smtClean="0"/>
              <a:t>6:54:08 PM</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507AD74-B5BD-9240-BB33-BEC445D31982}" type="slidenum">
              <a:rPr lang="en-US" smtClean="0"/>
              <a:t>‹#›</a:t>
            </a:fld>
            <a:endParaRPr lang="en-US" dirty="0"/>
          </a:p>
        </p:txBody>
      </p:sp>
    </p:spTree>
    <p:extLst>
      <p:ext uri="{BB962C8B-B14F-4D97-AF65-F5344CB8AC3E}">
        <p14:creationId xmlns:p14="http://schemas.microsoft.com/office/powerpoint/2010/main" val="3545161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7AF3B9-F5B7-C447-8BC1-782CACF1B48E}" type="datetime13">
              <a:rPr lang="en-US" smtClean="0"/>
              <a:t>6:54:07 PM</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507AD74-B5BD-9240-BB33-BEC445D31982}" type="slidenum">
              <a:rPr lang="en-US" smtClean="0"/>
              <a:t>‹#›</a:t>
            </a:fld>
            <a:endParaRPr lang="en-US" dirty="0"/>
          </a:p>
        </p:txBody>
      </p:sp>
    </p:spTree>
    <p:extLst>
      <p:ext uri="{BB962C8B-B14F-4D97-AF65-F5344CB8AC3E}">
        <p14:creationId xmlns:p14="http://schemas.microsoft.com/office/powerpoint/2010/main" val="4235388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5"/>
            <a:ext cx="7886700" cy="1500187"/>
          </a:xfrm>
        </p:spPr>
        <p:txBody>
          <a:bodyPr/>
          <a:lstStyle>
            <a:lvl1pPr marL="0" indent="0">
              <a:buNone/>
              <a:defRPr sz="2400">
                <a:solidFill>
                  <a:schemeClr val="tx1"/>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049D7FF-62CF-974A-BE3B-07BB53842970}" type="datetime13">
              <a:rPr lang="en-US" smtClean="0"/>
              <a:t>6:54:08 PM</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507AD74-B5BD-9240-BB33-BEC445D31982}" type="slidenum">
              <a:rPr lang="en-US" smtClean="0"/>
              <a:t>‹#›</a:t>
            </a:fld>
            <a:endParaRPr lang="en-US" dirty="0"/>
          </a:p>
        </p:txBody>
      </p:sp>
    </p:spTree>
    <p:extLst>
      <p:ext uri="{BB962C8B-B14F-4D97-AF65-F5344CB8AC3E}">
        <p14:creationId xmlns:p14="http://schemas.microsoft.com/office/powerpoint/2010/main" val="2215416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8B0B498-5D07-764B-B5B6-82BAB22537DB}" type="datetime13">
              <a:rPr lang="en-US" smtClean="0"/>
              <a:t>6:54:08 PM</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507AD74-B5BD-9240-BB33-BEC445D31982}" type="slidenum">
              <a:rPr lang="en-US" smtClean="0"/>
              <a:t>‹#›</a:t>
            </a:fld>
            <a:endParaRPr lang="en-US" dirty="0"/>
          </a:p>
        </p:txBody>
      </p:sp>
    </p:spTree>
    <p:extLst>
      <p:ext uri="{BB962C8B-B14F-4D97-AF65-F5344CB8AC3E}">
        <p14:creationId xmlns:p14="http://schemas.microsoft.com/office/powerpoint/2010/main" val="4066691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7"/>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2" y="1681163"/>
            <a:ext cx="3887391"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2"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330602B-6BD3-744A-A58D-ED1EC77641F5}" type="datetime13">
              <a:rPr lang="en-US" smtClean="0"/>
              <a:t>6:54:08 PM</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507AD74-B5BD-9240-BB33-BEC445D31982}" type="slidenum">
              <a:rPr lang="en-US" smtClean="0"/>
              <a:t>‹#›</a:t>
            </a:fld>
            <a:endParaRPr lang="en-US" dirty="0"/>
          </a:p>
        </p:txBody>
      </p:sp>
    </p:spTree>
    <p:extLst>
      <p:ext uri="{BB962C8B-B14F-4D97-AF65-F5344CB8AC3E}">
        <p14:creationId xmlns:p14="http://schemas.microsoft.com/office/powerpoint/2010/main" val="1270197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DC9BCF9-C231-7C4E-A6EA-023C8FC53FC4}" type="datetime13">
              <a:rPr lang="en-US" smtClean="0"/>
              <a:t>6:54:08 PM</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507AD74-B5BD-9240-BB33-BEC445D31982}" type="slidenum">
              <a:rPr lang="en-US" smtClean="0"/>
              <a:t>‹#›</a:t>
            </a:fld>
            <a:endParaRPr lang="en-US" dirty="0"/>
          </a:p>
        </p:txBody>
      </p:sp>
    </p:spTree>
    <p:extLst>
      <p:ext uri="{BB962C8B-B14F-4D97-AF65-F5344CB8AC3E}">
        <p14:creationId xmlns:p14="http://schemas.microsoft.com/office/powerpoint/2010/main" val="897084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FD2834-3CE7-A548-8E7C-A97A4028CC8A}" type="datetime13">
              <a:rPr lang="en-US" smtClean="0"/>
              <a:t>6:54:08 PM</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507AD74-B5BD-9240-BB33-BEC445D31982}" type="slidenum">
              <a:rPr lang="en-US" smtClean="0"/>
              <a:t>‹#›</a:t>
            </a:fld>
            <a:endParaRPr lang="en-US" dirty="0"/>
          </a:p>
        </p:txBody>
      </p:sp>
    </p:spTree>
    <p:extLst>
      <p:ext uri="{BB962C8B-B14F-4D97-AF65-F5344CB8AC3E}">
        <p14:creationId xmlns:p14="http://schemas.microsoft.com/office/powerpoint/2010/main" val="2528285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1"/>
            <a:ext cx="2949178"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6AA63A-2F82-A944-B11E-0FE716F5AEA3}" type="datetime13">
              <a:rPr lang="en-US" smtClean="0"/>
              <a:t>6:54:08 PM</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507AD74-B5BD-9240-BB33-BEC445D31982}" type="slidenum">
              <a:rPr lang="en-US" smtClean="0"/>
              <a:t>‹#›</a:t>
            </a:fld>
            <a:endParaRPr lang="en-US" dirty="0"/>
          </a:p>
        </p:txBody>
      </p:sp>
    </p:spTree>
    <p:extLst>
      <p:ext uri="{BB962C8B-B14F-4D97-AF65-F5344CB8AC3E}">
        <p14:creationId xmlns:p14="http://schemas.microsoft.com/office/powerpoint/2010/main" val="830670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1"/>
            <a:ext cx="2949178"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58C1B73-951E-9741-AC98-C1A3775C0EE0}" type="datetime13">
              <a:rPr lang="en-US" smtClean="0"/>
              <a:t>6:54:08 PM</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507AD74-B5BD-9240-BB33-BEC445D31982}" type="slidenum">
              <a:rPr lang="en-US" smtClean="0"/>
              <a:t>‹#›</a:t>
            </a:fld>
            <a:endParaRPr lang="en-US" dirty="0"/>
          </a:p>
        </p:txBody>
      </p:sp>
    </p:spTree>
    <p:extLst>
      <p:ext uri="{BB962C8B-B14F-4D97-AF65-F5344CB8AC3E}">
        <p14:creationId xmlns:p14="http://schemas.microsoft.com/office/powerpoint/2010/main" val="141899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7"/>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2"/>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88A41F-E515-3A4C-B734-814775390FF3}" type="datetime13">
              <a:rPr lang="en-US" smtClean="0"/>
              <a:t>6:54:00 PM</a:t>
            </a:fld>
            <a:endParaRPr lang="en-US" dirty="0"/>
          </a:p>
        </p:txBody>
      </p:sp>
      <p:sp>
        <p:nvSpPr>
          <p:cNvPr id="5" name="Footer Placeholder 4"/>
          <p:cNvSpPr>
            <a:spLocks noGrp="1"/>
          </p:cNvSpPr>
          <p:nvPr>
            <p:ph type="ftr" sz="quarter" idx="3"/>
          </p:nvPr>
        </p:nvSpPr>
        <p:spPr>
          <a:xfrm>
            <a:off x="3028950" y="6356352"/>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2"/>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07AD74-B5BD-9240-BB33-BEC445D31982}" type="slidenum">
              <a:rPr lang="en-US" smtClean="0"/>
              <a:t>‹#›</a:t>
            </a:fld>
            <a:endParaRPr lang="en-US" dirty="0"/>
          </a:p>
        </p:txBody>
      </p:sp>
    </p:spTree>
    <p:extLst>
      <p:ext uri="{BB962C8B-B14F-4D97-AF65-F5344CB8AC3E}">
        <p14:creationId xmlns:p14="http://schemas.microsoft.com/office/powerpoint/2010/main" val="39894571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7.emf"/><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48989" y="2039827"/>
            <a:ext cx="6646025" cy="1074212"/>
          </a:xfrm>
          <a:effectLst/>
        </p:spPr>
        <p:txBody>
          <a:bodyPr>
            <a:normAutofit/>
          </a:bodyPr>
          <a:lstStyle/>
          <a:p>
            <a:r>
              <a:rPr lang="en-US" sz="3300" b="1" dirty="0" err="1">
                <a:solidFill>
                  <a:schemeClr val="tx1">
                    <a:lumMod val="75000"/>
                    <a:lumOff val="25000"/>
                  </a:schemeClr>
                </a:solidFill>
              </a:rPr>
              <a:t>PacketScope</a:t>
            </a:r>
            <a:r>
              <a:rPr lang="en-US" sz="3300" b="1" dirty="0">
                <a:solidFill>
                  <a:schemeClr val="tx1">
                    <a:lumMod val="75000"/>
                    <a:lumOff val="25000"/>
                  </a:schemeClr>
                </a:solidFill>
              </a:rPr>
              <a:t>: Monitoring the Packet Lifecycle Within a Switch</a:t>
            </a:r>
          </a:p>
        </p:txBody>
      </p:sp>
      <p:sp>
        <p:nvSpPr>
          <p:cNvPr id="3" name="Subtitle 2"/>
          <p:cNvSpPr>
            <a:spLocks noGrp="1"/>
          </p:cNvSpPr>
          <p:nvPr>
            <p:ph type="subTitle" idx="1"/>
          </p:nvPr>
        </p:nvSpPr>
        <p:spPr>
          <a:xfrm>
            <a:off x="-383822" y="3060353"/>
            <a:ext cx="9911644" cy="2268945"/>
          </a:xfrm>
        </p:spPr>
        <p:txBody>
          <a:bodyPr>
            <a:noAutofit/>
          </a:bodyPr>
          <a:lstStyle/>
          <a:p>
            <a:pPr>
              <a:lnSpc>
                <a:spcPct val="100000"/>
              </a:lnSpc>
            </a:pPr>
            <a:endParaRPr lang="en-US" sz="3300" dirty="0">
              <a:solidFill>
                <a:schemeClr val="bg1">
                  <a:lumMod val="50000"/>
                </a:schemeClr>
              </a:solidFill>
              <a:latin typeface="Calibri" panose="020F0502020204030204" pitchFamily="34" charset="0"/>
              <a:ea typeface="Avenir Medium" charset="0"/>
              <a:cs typeface="Calibri" panose="020F0502020204030204" pitchFamily="34" charset="0"/>
            </a:endParaRPr>
          </a:p>
          <a:p>
            <a:pPr>
              <a:lnSpc>
                <a:spcPct val="100000"/>
              </a:lnSpc>
            </a:pPr>
            <a:endParaRPr lang="en-US" sz="2800" dirty="0">
              <a:solidFill>
                <a:schemeClr val="bg1">
                  <a:lumMod val="50000"/>
                </a:schemeClr>
              </a:solidFill>
              <a:latin typeface="Calibri" panose="020F0502020204030204" pitchFamily="34" charset="0"/>
              <a:ea typeface="Avenir Medium" charset="0"/>
              <a:cs typeface="Calibri" panose="020F0502020204030204" pitchFamily="34" charset="0"/>
            </a:endParaRPr>
          </a:p>
          <a:p>
            <a:pPr>
              <a:lnSpc>
                <a:spcPct val="100000"/>
              </a:lnSpc>
            </a:pPr>
            <a:r>
              <a:rPr lang="en-US" sz="2800" b="1" dirty="0">
                <a:solidFill>
                  <a:schemeClr val="bg1">
                    <a:lumMod val="50000"/>
                  </a:schemeClr>
                </a:solidFill>
                <a:latin typeface="Calibri" panose="020F0502020204030204" pitchFamily="34" charset="0"/>
                <a:ea typeface="Avenir Medium" charset="0"/>
                <a:cs typeface="Calibri" panose="020F0502020204030204" pitchFamily="34" charset="0"/>
              </a:rPr>
              <a:t>Ross Teixeira </a:t>
            </a:r>
            <a:r>
              <a:rPr lang="en-US" sz="2800" dirty="0">
                <a:solidFill>
                  <a:schemeClr val="bg1">
                    <a:lumMod val="50000"/>
                  </a:schemeClr>
                </a:solidFill>
                <a:latin typeface="Calibri" panose="020F0502020204030204" pitchFamily="34" charset="0"/>
                <a:ea typeface="Avenir Medium" charset="0"/>
                <a:cs typeface="Calibri" panose="020F0502020204030204" pitchFamily="34" charset="0"/>
              </a:rPr>
              <a:t>(Princeton)</a:t>
            </a:r>
          </a:p>
          <a:p>
            <a:pPr>
              <a:lnSpc>
                <a:spcPct val="100000"/>
              </a:lnSpc>
            </a:pPr>
            <a:r>
              <a:rPr lang="en-US" sz="2800" dirty="0">
                <a:solidFill>
                  <a:schemeClr val="bg1">
                    <a:lumMod val="50000"/>
                  </a:schemeClr>
                </a:solidFill>
                <a:latin typeface="Calibri" panose="020F0502020204030204" pitchFamily="34" charset="0"/>
                <a:ea typeface="Avenir Medium" charset="0"/>
                <a:cs typeface="Calibri" panose="020F0502020204030204" pitchFamily="34" charset="0"/>
              </a:rPr>
              <a:t>Rob Harrison (United States Military Academy)</a:t>
            </a:r>
          </a:p>
          <a:p>
            <a:pPr>
              <a:lnSpc>
                <a:spcPct val="100000"/>
              </a:lnSpc>
            </a:pPr>
            <a:r>
              <a:rPr lang="en-US" sz="2800" dirty="0">
                <a:solidFill>
                  <a:schemeClr val="bg1">
                    <a:lumMod val="50000"/>
                  </a:schemeClr>
                </a:solidFill>
                <a:latin typeface="Calibri" panose="020F0502020204030204" pitchFamily="34" charset="0"/>
                <a:ea typeface="Avenir Medium" charset="0"/>
                <a:cs typeface="Calibri" panose="020F0502020204030204" pitchFamily="34" charset="0"/>
              </a:rPr>
              <a:t>Arpit Gupta (UC Santa Barbara)</a:t>
            </a:r>
          </a:p>
          <a:p>
            <a:pPr>
              <a:lnSpc>
                <a:spcPct val="100000"/>
              </a:lnSpc>
            </a:pPr>
            <a:r>
              <a:rPr lang="en-US" sz="2800" dirty="0">
                <a:solidFill>
                  <a:schemeClr val="bg1">
                    <a:lumMod val="50000"/>
                  </a:schemeClr>
                </a:solidFill>
                <a:latin typeface="Calibri" panose="020F0502020204030204" pitchFamily="34" charset="0"/>
                <a:ea typeface="Avenir Medium" charset="0"/>
                <a:cs typeface="Calibri" panose="020F0502020204030204" pitchFamily="34" charset="0"/>
              </a:rPr>
              <a:t>Jennifer Rexford (Princeton)</a:t>
            </a:r>
          </a:p>
        </p:txBody>
      </p:sp>
      <p:pic>
        <p:nvPicPr>
          <p:cNvPr id="5" name="Picture 4">
            <a:extLst>
              <a:ext uri="{FF2B5EF4-FFF2-40B4-BE49-F238E27FC236}">
                <a16:creationId xmlns:a16="http://schemas.microsoft.com/office/drawing/2014/main" id="{62CC6372-A42D-B14A-AD93-9FDD31A0B07B}"/>
              </a:ext>
            </a:extLst>
          </p:cNvPr>
          <p:cNvPicPr>
            <a:picLocks noChangeAspect="1"/>
          </p:cNvPicPr>
          <p:nvPr/>
        </p:nvPicPr>
        <p:blipFill rotWithShape="1">
          <a:blip r:embed="rId3"/>
          <a:srcRect t="35925" b="35892"/>
          <a:stretch/>
        </p:blipFill>
        <p:spPr>
          <a:xfrm>
            <a:off x="1512827" y="3333265"/>
            <a:ext cx="1778000" cy="501087"/>
          </a:xfrm>
          <a:prstGeom prst="rect">
            <a:avLst/>
          </a:prstGeom>
        </p:spPr>
      </p:pic>
      <p:pic>
        <p:nvPicPr>
          <p:cNvPr id="12" name="Picture 11">
            <a:extLst>
              <a:ext uri="{FF2B5EF4-FFF2-40B4-BE49-F238E27FC236}">
                <a16:creationId xmlns:a16="http://schemas.microsoft.com/office/drawing/2014/main" id="{D73D7011-4666-7C47-A705-7B864863FCC3}"/>
              </a:ext>
            </a:extLst>
          </p:cNvPr>
          <p:cNvPicPr>
            <a:picLocks noChangeAspect="1"/>
          </p:cNvPicPr>
          <p:nvPr/>
        </p:nvPicPr>
        <p:blipFill>
          <a:blip r:embed="rId4"/>
          <a:stretch>
            <a:fillRect/>
          </a:stretch>
        </p:blipFill>
        <p:spPr>
          <a:xfrm>
            <a:off x="5853173" y="3506403"/>
            <a:ext cx="2080921" cy="154809"/>
          </a:xfrm>
          <a:prstGeom prst="rect">
            <a:avLst/>
          </a:prstGeom>
        </p:spPr>
      </p:pic>
      <p:pic>
        <p:nvPicPr>
          <p:cNvPr id="13" name="Picture 12">
            <a:extLst>
              <a:ext uri="{FF2B5EF4-FFF2-40B4-BE49-F238E27FC236}">
                <a16:creationId xmlns:a16="http://schemas.microsoft.com/office/drawing/2014/main" id="{A52955DC-B41D-E348-9385-5D89CCF5F6C9}"/>
              </a:ext>
            </a:extLst>
          </p:cNvPr>
          <p:cNvPicPr>
            <a:picLocks noChangeAspect="1"/>
          </p:cNvPicPr>
          <p:nvPr/>
        </p:nvPicPr>
        <p:blipFill>
          <a:blip r:embed="rId5"/>
          <a:stretch>
            <a:fillRect/>
          </a:stretch>
        </p:blipFill>
        <p:spPr>
          <a:xfrm>
            <a:off x="4041775" y="3134839"/>
            <a:ext cx="1060450" cy="933450"/>
          </a:xfrm>
          <a:prstGeom prst="rect">
            <a:avLst/>
          </a:prstGeom>
        </p:spPr>
      </p:pic>
    </p:spTree>
    <p:extLst>
      <p:ext uri="{BB962C8B-B14F-4D97-AF65-F5344CB8AC3E}">
        <p14:creationId xmlns:p14="http://schemas.microsoft.com/office/powerpoint/2010/main" val="1584066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Content Placeholder 2">
            <a:extLst>
              <a:ext uri="{FF2B5EF4-FFF2-40B4-BE49-F238E27FC236}">
                <a16:creationId xmlns:a16="http://schemas.microsoft.com/office/drawing/2014/main" id="{5DF24524-4F97-4240-8E36-3C1EE261139C}"/>
              </a:ext>
            </a:extLst>
          </p:cNvPr>
          <p:cNvSpPr>
            <a:spLocks noGrp="1"/>
          </p:cNvSpPr>
          <p:nvPr>
            <p:ph sz="half" idx="1"/>
          </p:nvPr>
        </p:nvSpPr>
        <p:spPr>
          <a:xfrm>
            <a:off x="628651" y="2249961"/>
            <a:ext cx="7736873" cy="4288952"/>
          </a:xfrm>
        </p:spPr>
        <p:txBody>
          <a:bodyPr>
            <a:normAutofit fontScale="85000" lnSpcReduction="20000"/>
          </a:bodyPr>
          <a:lstStyle/>
          <a:p>
            <a:pPr marL="514338" indent="-514338">
              <a:buAutoNum type="arabicPeriod"/>
            </a:pPr>
            <a:endParaRPr lang="en-US" dirty="0">
              <a:latin typeface="Calibri" panose="020F0502020204030204" pitchFamily="34" charset="0"/>
              <a:cs typeface="Calibri" panose="020F0502020204030204" pitchFamily="34" charset="0"/>
            </a:endParaRPr>
          </a:p>
          <a:p>
            <a:pPr marL="514338" indent="-514338">
              <a:buAutoNum type="arabicPeriod"/>
            </a:pPr>
            <a:endParaRPr lang="en-US" dirty="0">
              <a:latin typeface="Calibri" panose="020F0502020204030204" pitchFamily="34" charset="0"/>
              <a:cs typeface="Calibri" panose="020F0502020204030204" pitchFamily="34" charset="0"/>
            </a:endParaRPr>
          </a:p>
          <a:p>
            <a:pPr marL="514338" indent="-514338">
              <a:buAutoNum type="arabicPeriod"/>
            </a:pPr>
            <a:endParaRPr lang="en-US" dirty="0">
              <a:latin typeface="Calibri" panose="020F0502020204030204" pitchFamily="34" charset="0"/>
              <a:cs typeface="Calibri" panose="020F0502020204030204" pitchFamily="34" charset="0"/>
            </a:endParaRPr>
          </a:p>
          <a:p>
            <a:pPr marL="514338" indent="-514338">
              <a:buAutoNum type="arabicPeriod"/>
            </a:pPr>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Loss happens outside ingress/egress processing</a:t>
            </a:r>
          </a:p>
          <a:p>
            <a:pPr lvl="1"/>
            <a:r>
              <a:rPr lang="en-US" dirty="0">
                <a:latin typeface="Calibri" panose="020F0502020204030204" pitchFamily="34" charset="0"/>
                <a:cs typeface="Calibri" panose="020F0502020204030204" pitchFamily="34" charset="0"/>
              </a:rPr>
              <a:t>We can’t process individual packets</a:t>
            </a:r>
          </a:p>
          <a:p>
            <a:pPr lvl="1"/>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But over time, we can track aggregate counts by keeping state</a:t>
            </a:r>
          </a:p>
          <a:p>
            <a:pPr marL="457189" lvl="1" indent="0">
              <a:buNone/>
            </a:pPr>
            <a:endParaRPr lang="en-US" dirty="0">
              <a:latin typeface="Calibri" panose="020F0502020204030204" pitchFamily="34" charset="0"/>
              <a:cs typeface="Calibri" panose="020F0502020204030204" pitchFamily="34" charset="0"/>
            </a:endParaRPr>
          </a:p>
          <a:p>
            <a:r>
              <a:rPr lang="en-US" dirty="0">
                <a:solidFill>
                  <a:prstClr val="black"/>
                </a:solidFill>
              </a:rPr>
              <a:t>.</a:t>
            </a:r>
            <a:r>
              <a:rPr lang="en-US" i="1" dirty="0">
                <a:solidFill>
                  <a:prstClr val="black"/>
                </a:solidFill>
              </a:rPr>
              <a:t>lost</a:t>
            </a:r>
            <a:r>
              <a:rPr lang="en-US" dirty="0">
                <a:solidFill>
                  <a:prstClr val="black"/>
                </a:solidFill>
              </a:rPr>
              <a:t>(</a:t>
            </a:r>
            <a:r>
              <a:rPr lang="en-US" i="1" dirty="0" err="1">
                <a:solidFill>
                  <a:prstClr val="black"/>
                </a:solidFill>
              </a:rPr>
              <a:t>groupby_fields</a:t>
            </a:r>
            <a:r>
              <a:rPr lang="en-US" dirty="0">
                <a:solidFill>
                  <a:prstClr val="black"/>
                </a:solidFill>
              </a:rPr>
              <a:t>, </a:t>
            </a:r>
            <a:r>
              <a:rPr lang="en-US" i="1" dirty="0" err="1">
                <a:solidFill>
                  <a:prstClr val="black"/>
                </a:solidFill>
              </a:rPr>
              <a:t>epoch_ms</a:t>
            </a:r>
            <a:r>
              <a:rPr lang="en-US" dirty="0">
                <a:solidFill>
                  <a:prstClr val="black"/>
                </a:solidFill>
              </a:rPr>
              <a:t>) operator</a:t>
            </a:r>
          </a:p>
          <a:p>
            <a:pPr lvl="1"/>
            <a:r>
              <a:rPr lang="en-US" dirty="0">
                <a:solidFill>
                  <a:prstClr val="black"/>
                </a:solidFill>
                <a:latin typeface="Calibri" panose="020F0502020204030204" pitchFamily="34" charset="0"/>
                <a:cs typeface="Calibri" panose="020F0502020204030204" pitchFamily="34" charset="0"/>
              </a:rPr>
              <a:t>count packets grouped by </a:t>
            </a:r>
            <a:r>
              <a:rPr lang="en-US" i="1" dirty="0" err="1">
                <a:solidFill>
                  <a:prstClr val="black"/>
                </a:solidFill>
              </a:rPr>
              <a:t>groupby_fields</a:t>
            </a:r>
            <a:r>
              <a:rPr lang="en-US" i="1" dirty="0">
                <a:solidFill>
                  <a:prstClr val="black"/>
                </a:solidFill>
              </a:rPr>
              <a:t> </a:t>
            </a:r>
            <a:r>
              <a:rPr lang="en-US" dirty="0">
                <a:solidFill>
                  <a:prstClr val="black"/>
                </a:solidFill>
              </a:rPr>
              <a:t>every </a:t>
            </a:r>
            <a:r>
              <a:rPr lang="en-US" i="1" dirty="0" err="1">
                <a:solidFill>
                  <a:prstClr val="black"/>
                </a:solidFill>
              </a:rPr>
              <a:t>epoch_ms</a:t>
            </a:r>
            <a:endParaRPr lang="en-US" dirty="0">
              <a:solidFill>
                <a:prstClr val="black"/>
              </a:solidFill>
            </a:endParaRPr>
          </a:p>
        </p:txBody>
      </p:sp>
      <p:sp>
        <p:nvSpPr>
          <p:cNvPr id="2" name="Title 1">
            <a:extLst>
              <a:ext uri="{FF2B5EF4-FFF2-40B4-BE49-F238E27FC236}">
                <a16:creationId xmlns:a16="http://schemas.microsoft.com/office/drawing/2014/main" id="{4E908CED-F5F9-4653-BB7A-308F57E70C0C}"/>
              </a:ext>
            </a:extLst>
          </p:cNvPr>
          <p:cNvSpPr>
            <a:spLocks noGrp="1"/>
          </p:cNvSpPr>
          <p:nvPr>
            <p:ph type="title"/>
          </p:nvPr>
        </p:nvSpPr>
        <p:spPr/>
        <p:txBody>
          <a:bodyPr/>
          <a:lstStyle/>
          <a:p>
            <a:r>
              <a:rPr lang="en-US" dirty="0">
                <a:latin typeface="Myriad Pro" panose="020B0503030403020204" pitchFamily="34" charset="0"/>
              </a:rPr>
              <a:t>How To Track Queuing Loss?</a:t>
            </a:r>
          </a:p>
        </p:txBody>
      </p:sp>
      <p:sp>
        <p:nvSpPr>
          <p:cNvPr id="9" name="Rectangle 8">
            <a:extLst>
              <a:ext uri="{FF2B5EF4-FFF2-40B4-BE49-F238E27FC236}">
                <a16:creationId xmlns:a16="http://schemas.microsoft.com/office/drawing/2014/main" id="{C4B33D40-D4D8-2847-8E75-7AA5B97C3E0B}"/>
              </a:ext>
            </a:extLst>
          </p:cNvPr>
          <p:cNvSpPr/>
          <p:nvPr/>
        </p:nvSpPr>
        <p:spPr>
          <a:xfrm>
            <a:off x="4862341" y="2113638"/>
            <a:ext cx="3381081" cy="1219119"/>
          </a:xfrm>
          <a:prstGeom prst="rect">
            <a:avLst/>
          </a:prstGeom>
          <a:pattFill prst="wdUpDiag">
            <a:fgClr>
              <a:schemeClr val="bg1">
                <a:lumMod val="50000"/>
              </a:schemeClr>
            </a:fgClr>
            <a:bgClr>
              <a:schemeClr val="bg1"/>
            </a:bgClr>
          </a:patt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E29A30D2-FAF6-F641-B90B-361256E2F1C5}"/>
              </a:ext>
            </a:extLst>
          </p:cNvPr>
          <p:cNvGrpSpPr/>
          <p:nvPr/>
        </p:nvGrpSpPr>
        <p:grpSpPr>
          <a:xfrm>
            <a:off x="575929" y="1472629"/>
            <a:ext cx="4661851" cy="1638388"/>
            <a:chOff x="49927" y="3875478"/>
            <a:chExt cx="5399896" cy="1897771"/>
          </a:xfrm>
        </p:grpSpPr>
        <p:cxnSp>
          <p:nvCxnSpPr>
            <p:cNvPr id="29" name="Straight Connector 28">
              <a:extLst>
                <a:ext uri="{FF2B5EF4-FFF2-40B4-BE49-F238E27FC236}">
                  <a16:creationId xmlns:a16="http://schemas.microsoft.com/office/drawing/2014/main" id="{0FCAD8A8-37EE-4A42-A76F-E739A1A979E0}"/>
                </a:ext>
              </a:extLst>
            </p:cNvPr>
            <p:cNvCxnSpPr>
              <a:cxnSpLocks/>
            </p:cNvCxnSpPr>
            <p:nvPr/>
          </p:nvCxnSpPr>
          <p:spPr>
            <a:xfrm>
              <a:off x="49927" y="5231382"/>
              <a:ext cx="1315152" cy="0"/>
            </a:xfrm>
            <a:prstGeom prst="line">
              <a:avLst/>
            </a:prstGeom>
            <a:ln w="104775">
              <a:tailEnd type="triangle"/>
            </a:ln>
          </p:spPr>
          <p:style>
            <a:lnRef idx="1">
              <a:schemeClr val="accent1"/>
            </a:lnRef>
            <a:fillRef idx="0">
              <a:schemeClr val="accent1"/>
            </a:fillRef>
            <a:effectRef idx="0">
              <a:schemeClr val="accent1"/>
            </a:effectRef>
            <a:fontRef idx="minor">
              <a:schemeClr val="tx1"/>
            </a:fontRef>
          </p:style>
        </p:cxnSp>
        <p:sp>
          <p:nvSpPr>
            <p:cNvPr id="30" name="Rounded Rectangle 29">
              <a:extLst>
                <a:ext uri="{FF2B5EF4-FFF2-40B4-BE49-F238E27FC236}">
                  <a16:creationId xmlns:a16="http://schemas.microsoft.com/office/drawing/2014/main" id="{85A1E6D8-E68D-D943-9CAB-D70486EEA9D6}"/>
                </a:ext>
              </a:extLst>
            </p:cNvPr>
            <p:cNvSpPr/>
            <p:nvPr/>
          </p:nvSpPr>
          <p:spPr>
            <a:xfrm>
              <a:off x="1421604" y="4689515"/>
              <a:ext cx="2223911" cy="108373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Ingress</a:t>
              </a:r>
            </a:p>
          </p:txBody>
        </p:sp>
        <p:sp>
          <p:nvSpPr>
            <p:cNvPr id="31" name="Rounded Rectangle 30">
              <a:extLst>
                <a:ext uri="{FF2B5EF4-FFF2-40B4-BE49-F238E27FC236}">
                  <a16:creationId xmlns:a16="http://schemas.microsoft.com/office/drawing/2014/main" id="{D90C26D3-4BE4-0D42-9644-3D9291BDE2B6}"/>
                </a:ext>
              </a:extLst>
            </p:cNvPr>
            <p:cNvSpPr/>
            <p:nvPr/>
          </p:nvSpPr>
          <p:spPr>
            <a:xfrm>
              <a:off x="3907453" y="3875478"/>
              <a:ext cx="1542370" cy="639516"/>
            </a:xfrm>
            <a:prstGeom prst="roundRect">
              <a:avLst/>
            </a:prstGeom>
            <a:solidFill>
              <a:srgbClr val="C0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Queues</a:t>
              </a:r>
            </a:p>
          </p:txBody>
        </p:sp>
      </p:grpSp>
      <p:pic>
        <p:nvPicPr>
          <p:cNvPr id="18" name="Picture 17" descr="A close up of a logo&#10;&#10;Description automatically generated">
            <a:extLst>
              <a:ext uri="{FF2B5EF4-FFF2-40B4-BE49-F238E27FC236}">
                <a16:creationId xmlns:a16="http://schemas.microsoft.com/office/drawing/2014/main" id="{160A6B1F-5821-6844-BE31-4CEF68255A36}"/>
              </a:ext>
            </a:extLst>
          </p:cNvPr>
          <p:cNvPicPr>
            <a:picLocks noChangeAspect="1"/>
          </p:cNvPicPr>
          <p:nvPr/>
        </p:nvPicPr>
        <p:blipFill>
          <a:blip r:embed="rId3"/>
          <a:stretch>
            <a:fillRect/>
          </a:stretch>
        </p:blipFill>
        <p:spPr>
          <a:xfrm>
            <a:off x="4281662" y="2359265"/>
            <a:ext cx="580679" cy="567891"/>
          </a:xfrm>
          <a:prstGeom prst="rect">
            <a:avLst/>
          </a:prstGeom>
        </p:spPr>
      </p:pic>
      <p:cxnSp>
        <p:nvCxnSpPr>
          <p:cNvPr id="20" name="Straight Arrow Connector 19">
            <a:extLst>
              <a:ext uri="{FF2B5EF4-FFF2-40B4-BE49-F238E27FC236}">
                <a16:creationId xmlns:a16="http://schemas.microsoft.com/office/drawing/2014/main" id="{DBEA4284-EB89-0E45-914B-15F62645B330}"/>
              </a:ext>
            </a:extLst>
          </p:cNvPr>
          <p:cNvCxnSpPr>
            <a:cxnSpLocks/>
            <a:stCxn id="30" idx="3"/>
            <a:endCxn id="18" idx="1"/>
          </p:cNvCxnSpPr>
          <p:nvPr/>
        </p:nvCxnSpPr>
        <p:spPr>
          <a:xfrm>
            <a:off x="3680081" y="2643211"/>
            <a:ext cx="601579" cy="0"/>
          </a:xfrm>
          <a:prstGeom prst="straightConnector1">
            <a:avLst/>
          </a:prstGeom>
          <a:ln w="38100">
            <a:solidFill>
              <a:srgbClr val="C0000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4DC722FC-CA2B-B24F-A868-0FCBA6DBC1E3}"/>
              </a:ext>
            </a:extLst>
          </p:cNvPr>
          <p:cNvSpPr txBox="1"/>
          <p:nvPr/>
        </p:nvSpPr>
        <p:spPr>
          <a:xfrm>
            <a:off x="3568738" y="1858380"/>
            <a:ext cx="824265" cy="1569660"/>
          </a:xfrm>
          <a:prstGeom prst="rect">
            <a:avLst/>
          </a:prstGeom>
          <a:noFill/>
        </p:spPr>
        <p:txBody>
          <a:bodyPr wrap="none" rtlCol="0">
            <a:spAutoFit/>
          </a:bodyPr>
          <a:lstStyle/>
          <a:p>
            <a:r>
              <a:rPr lang="en-US" sz="9600" dirty="0">
                <a:solidFill>
                  <a:srgbClr val="FF0000"/>
                </a:solidFill>
              </a:rPr>
              <a:t>X</a:t>
            </a:r>
          </a:p>
        </p:txBody>
      </p:sp>
      <p:sp>
        <p:nvSpPr>
          <p:cNvPr id="4" name="Slide Number Placeholder 3">
            <a:extLst>
              <a:ext uri="{FF2B5EF4-FFF2-40B4-BE49-F238E27FC236}">
                <a16:creationId xmlns:a16="http://schemas.microsoft.com/office/drawing/2014/main" id="{D1C311CD-F792-C74D-99F1-F0F103BF6A2A}"/>
              </a:ext>
            </a:extLst>
          </p:cNvPr>
          <p:cNvSpPr>
            <a:spLocks noGrp="1"/>
          </p:cNvSpPr>
          <p:nvPr>
            <p:ph type="sldNum" sz="quarter" idx="12"/>
          </p:nvPr>
        </p:nvSpPr>
        <p:spPr/>
        <p:txBody>
          <a:bodyPr/>
          <a:lstStyle/>
          <a:p>
            <a:fld id="{6507AD74-B5BD-9240-BB33-BEC445D31982}" type="slidenum">
              <a:rPr lang="en-US" smtClean="0"/>
              <a:t>10</a:t>
            </a:fld>
            <a:endParaRPr lang="en-US" dirty="0"/>
          </a:p>
        </p:txBody>
      </p:sp>
    </p:spTree>
    <p:extLst>
      <p:ext uri="{BB962C8B-B14F-4D97-AF65-F5344CB8AC3E}">
        <p14:creationId xmlns:p14="http://schemas.microsoft.com/office/powerpoint/2010/main" val="30715047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55418-AE14-8345-BE2D-F56D4E72875C}"/>
              </a:ext>
            </a:extLst>
          </p:cNvPr>
          <p:cNvSpPr>
            <a:spLocks noGrp="1"/>
          </p:cNvSpPr>
          <p:nvPr>
            <p:ph type="title"/>
          </p:nvPr>
        </p:nvSpPr>
        <p:spPr/>
        <p:txBody>
          <a:bodyPr/>
          <a:lstStyle/>
          <a:p>
            <a:r>
              <a:rPr lang="en-US" b="1" dirty="0"/>
              <a:t>Outline</a:t>
            </a:r>
          </a:p>
        </p:txBody>
      </p:sp>
      <p:sp>
        <p:nvSpPr>
          <p:cNvPr id="3" name="Content Placeholder 2">
            <a:extLst>
              <a:ext uri="{FF2B5EF4-FFF2-40B4-BE49-F238E27FC236}">
                <a16:creationId xmlns:a16="http://schemas.microsoft.com/office/drawing/2014/main" id="{6AD6DAF9-DD09-C04C-A2DE-F4411DE6D4E6}"/>
              </a:ext>
            </a:extLst>
          </p:cNvPr>
          <p:cNvSpPr>
            <a:spLocks noGrp="1"/>
          </p:cNvSpPr>
          <p:nvPr>
            <p:ph idx="1"/>
          </p:nvPr>
        </p:nvSpPr>
        <p:spPr/>
        <p:txBody>
          <a:bodyPr/>
          <a:lstStyle/>
          <a:p>
            <a:pPr marL="514338" indent="-514338">
              <a:lnSpc>
                <a:spcPct val="200000"/>
              </a:lnSpc>
              <a:buAutoNum type="arabicPeriod"/>
            </a:pPr>
            <a:r>
              <a:rPr lang="en-US" dirty="0">
                <a:solidFill>
                  <a:schemeClr val="bg1">
                    <a:lumMod val="75000"/>
                  </a:schemeClr>
                </a:solidFill>
              </a:rPr>
              <a:t>Peeking Inside the Switch</a:t>
            </a:r>
          </a:p>
          <a:p>
            <a:pPr marL="514338" indent="-514338">
              <a:lnSpc>
                <a:spcPct val="200000"/>
              </a:lnSpc>
              <a:buAutoNum type="arabicPeriod"/>
            </a:pPr>
            <a:r>
              <a:rPr lang="en-US" dirty="0">
                <a:solidFill>
                  <a:schemeClr val="bg1">
                    <a:lumMod val="75000"/>
                  </a:schemeClr>
                </a:solidFill>
              </a:rPr>
              <a:t>Packet Lifecycle Query Language</a:t>
            </a:r>
          </a:p>
          <a:p>
            <a:pPr marL="514338" indent="-514338">
              <a:lnSpc>
                <a:spcPct val="200000"/>
              </a:lnSpc>
              <a:buAutoNum type="arabicPeriod"/>
            </a:pPr>
            <a:r>
              <a:rPr lang="en-US" b="1" dirty="0"/>
              <a:t>Efficient Query Compilation</a:t>
            </a:r>
          </a:p>
          <a:p>
            <a:pPr marL="514338" indent="-514338">
              <a:lnSpc>
                <a:spcPct val="200000"/>
              </a:lnSpc>
              <a:buAutoNum type="arabicPeriod"/>
            </a:pPr>
            <a:r>
              <a:rPr lang="en-US" dirty="0" err="1"/>
              <a:t>PacketScope</a:t>
            </a:r>
            <a:r>
              <a:rPr lang="en-US" dirty="0"/>
              <a:t> Prototype</a:t>
            </a:r>
          </a:p>
        </p:txBody>
      </p:sp>
      <p:sp>
        <p:nvSpPr>
          <p:cNvPr id="5" name="Slide Number Placeholder 4">
            <a:extLst>
              <a:ext uri="{FF2B5EF4-FFF2-40B4-BE49-F238E27FC236}">
                <a16:creationId xmlns:a16="http://schemas.microsoft.com/office/drawing/2014/main" id="{2214753E-368B-CB46-AEA4-4CA30646759D}"/>
              </a:ext>
            </a:extLst>
          </p:cNvPr>
          <p:cNvSpPr>
            <a:spLocks noGrp="1"/>
          </p:cNvSpPr>
          <p:nvPr>
            <p:ph type="sldNum" sz="quarter" idx="12"/>
          </p:nvPr>
        </p:nvSpPr>
        <p:spPr/>
        <p:txBody>
          <a:bodyPr/>
          <a:lstStyle/>
          <a:p>
            <a:fld id="{6507AD74-B5BD-9240-BB33-BEC445D31982}" type="slidenum">
              <a:rPr lang="en-US" smtClean="0"/>
              <a:t>11</a:t>
            </a:fld>
            <a:endParaRPr lang="en-US" dirty="0"/>
          </a:p>
        </p:txBody>
      </p:sp>
    </p:spTree>
    <p:extLst>
      <p:ext uri="{BB962C8B-B14F-4D97-AF65-F5344CB8AC3E}">
        <p14:creationId xmlns:p14="http://schemas.microsoft.com/office/powerpoint/2010/main" val="9555239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72EB72E4-B744-BA4A-8C3E-DFAB3D10A0BD}"/>
              </a:ext>
            </a:extLst>
          </p:cNvPr>
          <p:cNvGrpSpPr/>
          <p:nvPr/>
        </p:nvGrpSpPr>
        <p:grpSpPr>
          <a:xfrm>
            <a:off x="178467" y="1623854"/>
            <a:ext cx="8971919" cy="2018343"/>
            <a:chOff x="249188" y="1604497"/>
            <a:chExt cx="8971919" cy="2018342"/>
          </a:xfrm>
        </p:grpSpPr>
        <p:pic>
          <p:nvPicPr>
            <p:cNvPr id="14" name="Picture 13">
              <a:extLst>
                <a:ext uri="{FF2B5EF4-FFF2-40B4-BE49-F238E27FC236}">
                  <a16:creationId xmlns:a16="http://schemas.microsoft.com/office/drawing/2014/main" id="{85F82696-B1F2-954B-99A6-CB478E2CDF26}"/>
                </a:ext>
              </a:extLst>
            </p:cNvPr>
            <p:cNvPicPr>
              <a:picLocks noChangeAspect="1"/>
            </p:cNvPicPr>
            <p:nvPr/>
          </p:nvPicPr>
          <p:blipFill>
            <a:blip r:embed="rId3"/>
            <a:stretch>
              <a:fillRect/>
            </a:stretch>
          </p:blipFill>
          <p:spPr>
            <a:xfrm>
              <a:off x="249188" y="1604497"/>
              <a:ext cx="8971919" cy="1988849"/>
            </a:xfrm>
            <a:prstGeom prst="rect">
              <a:avLst/>
            </a:prstGeom>
          </p:spPr>
        </p:pic>
        <p:grpSp>
          <p:nvGrpSpPr>
            <p:cNvPr id="15" name="Group 14">
              <a:extLst>
                <a:ext uri="{FF2B5EF4-FFF2-40B4-BE49-F238E27FC236}">
                  <a16:creationId xmlns:a16="http://schemas.microsoft.com/office/drawing/2014/main" id="{BAF769C8-627C-A94E-9A9C-6657AFA4B9F8}"/>
                </a:ext>
              </a:extLst>
            </p:cNvPr>
            <p:cNvGrpSpPr/>
            <p:nvPr/>
          </p:nvGrpSpPr>
          <p:grpSpPr>
            <a:xfrm>
              <a:off x="3782239" y="1604498"/>
              <a:ext cx="1579522" cy="2018341"/>
              <a:chOff x="3986367" y="4900095"/>
              <a:chExt cx="1331562" cy="1701493"/>
            </a:xfrm>
          </p:grpSpPr>
          <p:sp>
            <p:nvSpPr>
              <p:cNvPr id="18" name="Rectangle 17">
                <a:extLst>
                  <a:ext uri="{FF2B5EF4-FFF2-40B4-BE49-F238E27FC236}">
                    <a16:creationId xmlns:a16="http://schemas.microsoft.com/office/drawing/2014/main" id="{0837DB5F-86D7-6E43-B51D-C93A20121F0F}"/>
                  </a:ext>
                </a:extLst>
              </p:cNvPr>
              <p:cNvSpPr/>
              <p:nvPr/>
            </p:nvSpPr>
            <p:spPr>
              <a:xfrm>
                <a:off x="4109497" y="4900095"/>
                <a:ext cx="1066801" cy="17014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ounded Rectangle 20">
                <a:extLst>
                  <a:ext uri="{FF2B5EF4-FFF2-40B4-BE49-F238E27FC236}">
                    <a16:creationId xmlns:a16="http://schemas.microsoft.com/office/drawing/2014/main" id="{99CB427F-8E73-734A-9ACE-9F1B90A38C22}"/>
                  </a:ext>
                </a:extLst>
              </p:cNvPr>
              <p:cNvSpPr/>
              <p:nvPr/>
            </p:nvSpPr>
            <p:spPr>
              <a:xfrm>
                <a:off x="3986367" y="5453099"/>
                <a:ext cx="1331562" cy="552108"/>
              </a:xfrm>
              <a:prstGeom prst="roundRect">
                <a:avLst/>
              </a:prstGeom>
              <a:solidFill>
                <a:srgbClr val="C0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Queues</a:t>
                </a:r>
              </a:p>
            </p:txBody>
          </p:sp>
        </p:grpSp>
      </p:grpSp>
      <p:sp>
        <p:nvSpPr>
          <p:cNvPr id="2" name="Title 1">
            <a:extLst>
              <a:ext uri="{FF2B5EF4-FFF2-40B4-BE49-F238E27FC236}">
                <a16:creationId xmlns:a16="http://schemas.microsoft.com/office/drawing/2014/main" id="{4E908CED-F5F9-4653-BB7A-308F57E70C0C}"/>
              </a:ext>
            </a:extLst>
          </p:cNvPr>
          <p:cNvSpPr>
            <a:spLocks noGrp="1"/>
          </p:cNvSpPr>
          <p:nvPr>
            <p:ph type="title"/>
          </p:nvPr>
        </p:nvSpPr>
        <p:spPr/>
        <p:txBody>
          <a:bodyPr>
            <a:noAutofit/>
          </a:bodyPr>
          <a:lstStyle/>
          <a:p>
            <a:r>
              <a:rPr lang="en-US" sz="3600" dirty="0">
                <a:latin typeface="Myriad Pro" panose="020B0503030403020204" pitchFamily="34" charset="0"/>
              </a:rPr>
              <a:t>Compilation: “</a:t>
            </a:r>
            <a:r>
              <a:rPr lang="en-US" sz="3600" b="1" dirty="0">
                <a:latin typeface="Myriad Pro" panose="020B0503030403020204" pitchFamily="34" charset="0"/>
              </a:rPr>
              <a:t>Tag Little</a:t>
            </a:r>
            <a:r>
              <a:rPr lang="en-US" sz="3600" dirty="0">
                <a:latin typeface="Myriad Pro" panose="020B0503030403020204" pitchFamily="34" charset="0"/>
              </a:rPr>
              <a:t>, Compute Early”</a:t>
            </a:r>
          </a:p>
        </p:txBody>
      </p:sp>
      <p:sp>
        <p:nvSpPr>
          <p:cNvPr id="19" name="TextBox 18">
            <a:extLst>
              <a:ext uri="{FF2B5EF4-FFF2-40B4-BE49-F238E27FC236}">
                <a16:creationId xmlns:a16="http://schemas.microsoft.com/office/drawing/2014/main" id="{197F23F6-1E97-204E-88D4-325B8A093C68}"/>
              </a:ext>
            </a:extLst>
          </p:cNvPr>
          <p:cNvSpPr txBox="1"/>
          <p:nvPr/>
        </p:nvSpPr>
        <p:spPr>
          <a:xfrm>
            <a:off x="628651" y="4722247"/>
            <a:ext cx="6050374" cy="954107"/>
          </a:xfrm>
          <a:prstGeom prst="rect">
            <a:avLst/>
          </a:prstGeom>
          <a:noFill/>
        </p:spPr>
        <p:txBody>
          <a:bodyPr wrap="none" rtlCol="0">
            <a:spAutoFit/>
          </a:bodyPr>
          <a:lstStyle/>
          <a:p>
            <a:r>
              <a:rPr lang="en-US" sz="2800" dirty="0"/>
              <a:t>E.g. Queries across ports?</a:t>
            </a:r>
          </a:p>
          <a:p>
            <a:r>
              <a:rPr lang="en-US" sz="2800" dirty="0"/>
              <a:t>	</a:t>
            </a:r>
            <a:r>
              <a:rPr lang="en-US" sz="2800" b="1" dirty="0"/>
              <a:t>.filter</a:t>
            </a:r>
            <a:r>
              <a:rPr lang="en-US" sz="2800" dirty="0"/>
              <a:t>(ipv4.srcIP_in != ipv4.srcIP_out)</a:t>
            </a:r>
          </a:p>
        </p:txBody>
      </p:sp>
      <p:sp>
        <p:nvSpPr>
          <p:cNvPr id="22" name="TextBox 21">
            <a:extLst>
              <a:ext uri="{FF2B5EF4-FFF2-40B4-BE49-F238E27FC236}">
                <a16:creationId xmlns:a16="http://schemas.microsoft.com/office/drawing/2014/main" id="{D3A43E28-CD8D-CC47-A06B-A419D250EC29}"/>
              </a:ext>
            </a:extLst>
          </p:cNvPr>
          <p:cNvSpPr txBox="1"/>
          <p:nvPr/>
        </p:nvSpPr>
        <p:spPr>
          <a:xfrm>
            <a:off x="628651" y="5650223"/>
            <a:ext cx="4306564" cy="523220"/>
          </a:xfrm>
          <a:prstGeom prst="rect">
            <a:avLst/>
          </a:prstGeom>
          <a:noFill/>
        </p:spPr>
        <p:txBody>
          <a:bodyPr wrap="none" rtlCol="0">
            <a:spAutoFit/>
          </a:bodyPr>
          <a:lstStyle/>
          <a:p>
            <a:r>
              <a:rPr lang="en-US" sz="2800" dirty="0"/>
              <a:t>A: Tag packet with metadata</a:t>
            </a:r>
          </a:p>
        </p:txBody>
      </p:sp>
      <p:sp>
        <p:nvSpPr>
          <p:cNvPr id="23" name="Rounded Rectangle 22">
            <a:extLst>
              <a:ext uri="{FF2B5EF4-FFF2-40B4-BE49-F238E27FC236}">
                <a16:creationId xmlns:a16="http://schemas.microsoft.com/office/drawing/2014/main" id="{CB8ABC77-49F2-6045-8AE6-178211DBD22B}"/>
              </a:ext>
            </a:extLst>
          </p:cNvPr>
          <p:cNvSpPr/>
          <p:nvPr/>
        </p:nvSpPr>
        <p:spPr>
          <a:xfrm>
            <a:off x="1405271" y="3987747"/>
            <a:ext cx="1265459" cy="523220"/>
          </a:xfrm>
          <a:prstGeom prst="roundRect">
            <a:avLst>
              <a:gd name="adj" fmla="val 7210"/>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latin typeface="Myriad Pro" charset="0"/>
                <a:ea typeface="Myriad Pro" charset="0"/>
                <a:cs typeface="Myriad Pro" charset="0"/>
              </a:rPr>
              <a:t>Packet:</a:t>
            </a:r>
            <a:br>
              <a:rPr lang="en-US" sz="1200" b="1" dirty="0">
                <a:latin typeface="Myriad Pro" charset="0"/>
                <a:ea typeface="Myriad Pro" charset="0"/>
                <a:cs typeface="Myriad Pro" charset="0"/>
              </a:rPr>
            </a:br>
            <a:r>
              <a:rPr lang="en-US" sz="1200" b="1" dirty="0">
                <a:latin typeface="Myriad Pro" charset="0"/>
                <a:ea typeface="Myriad Pro" charset="0"/>
                <a:cs typeface="Myriad Pro" charset="0"/>
              </a:rPr>
              <a:t>ipv4.srcIP = X</a:t>
            </a:r>
          </a:p>
        </p:txBody>
      </p:sp>
      <p:sp>
        <p:nvSpPr>
          <p:cNvPr id="5" name="Rounded Rectangle 4">
            <a:extLst>
              <a:ext uri="{FF2B5EF4-FFF2-40B4-BE49-F238E27FC236}">
                <a16:creationId xmlns:a16="http://schemas.microsoft.com/office/drawing/2014/main" id="{50A7D3BE-7310-734B-BF67-DA522EE1342C}"/>
              </a:ext>
            </a:extLst>
          </p:cNvPr>
          <p:cNvSpPr/>
          <p:nvPr/>
        </p:nvSpPr>
        <p:spPr>
          <a:xfrm>
            <a:off x="1405271" y="3429001"/>
            <a:ext cx="1265459" cy="55874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Metadata: ipv4.srcIP_in = X</a:t>
            </a:r>
          </a:p>
        </p:txBody>
      </p:sp>
      <p:sp>
        <p:nvSpPr>
          <p:cNvPr id="26" name="Rounded Rectangle 25">
            <a:extLst>
              <a:ext uri="{FF2B5EF4-FFF2-40B4-BE49-F238E27FC236}">
                <a16:creationId xmlns:a16="http://schemas.microsoft.com/office/drawing/2014/main" id="{28FDED40-854B-124E-B3FD-3B2E3DCF413A}"/>
              </a:ext>
            </a:extLst>
          </p:cNvPr>
          <p:cNvSpPr/>
          <p:nvPr/>
        </p:nvSpPr>
        <p:spPr>
          <a:xfrm>
            <a:off x="6866505" y="4003002"/>
            <a:ext cx="1203459" cy="523220"/>
          </a:xfrm>
          <a:prstGeom prst="roundRect">
            <a:avLst>
              <a:gd name="adj" fmla="val 7210"/>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latin typeface="Myriad Pro" charset="0"/>
                <a:ea typeface="Myriad Pro" charset="0"/>
                <a:cs typeface="Myriad Pro" charset="0"/>
              </a:rPr>
              <a:t>Packet:</a:t>
            </a:r>
            <a:br>
              <a:rPr lang="en-US" sz="1200" b="1" dirty="0">
                <a:latin typeface="Myriad Pro" charset="0"/>
                <a:ea typeface="Myriad Pro" charset="0"/>
                <a:cs typeface="Myriad Pro" charset="0"/>
              </a:rPr>
            </a:br>
            <a:r>
              <a:rPr lang="en-US" sz="1200" b="1" dirty="0">
                <a:latin typeface="Myriad Pro" charset="0"/>
                <a:ea typeface="Myriad Pro" charset="0"/>
                <a:cs typeface="Myriad Pro" charset="0"/>
              </a:rPr>
              <a:t>ipv4.srcIP = </a:t>
            </a:r>
            <a:r>
              <a:rPr lang="en-US" sz="1200" b="1" u="sng" dirty="0">
                <a:solidFill>
                  <a:srgbClr val="FF0000"/>
                </a:solidFill>
                <a:latin typeface="Myriad Pro" charset="0"/>
                <a:ea typeface="Myriad Pro" charset="0"/>
                <a:cs typeface="Myriad Pro" charset="0"/>
              </a:rPr>
              <a:t>Y</a:t>
            </a:r>
          </a:p>
        </p:txBody>
      </p:sp>
      <p:sp>
        <p:nvSpPr>
          <p:cNvPr id="4" name="Slide Number Placeholder 3">
            <a:extLst>
              <a:ext uri="{FF2B5EF4-FFF2-40B4-BE49-F238E27FC236}">
                <a16:creationId xmlns:a16="http://schemas.microsoft.com/office/drawing/2014/main" id="{D2D6CB65-10F2-CB42-B09E-4E3B21A0FC92}"/>
              </a:ext>
            </a:extLst>
          </p:cNvPr>
          <p:cNvSpPr>
            <a:spLocks noGrp="1"/>
          </p:cNvSpPr>
          <p:nvPr>
            <p:ph type="sldNum" sz="quarter" idx="12"/>
          </p:nvPr>
        </p:nvSpPr>
        <p:spPr/>
        <p:txBody>
          <a:bodyPr/>
          <a:lstStyle/>
          <a:p>
            <a:fld id="{6507AD74-B5BD-9240-BB33-BEC445D31982}" type="slidenum">
              <a:rPr lang="en-US" smtClean="0"/>
              <a:t>12</a:t>
            </a:fld>
            <a:endParaRPr lang="en-US" dirty="0"/>
          </a:p>
        </p:txBody>
      </p:sp>
      <p:sp>
        <p:nvSpPr>
          <p:cNvPr id="24" name="Rounded Rectangle 23">
            <a:extLst>
              <a:ext uri="{FF2B5EF4-FFF2-40B4-BE49-F238E27FC236}">
                <a16:creationId xmlns:a16="http://schemas.microsoft.com/office/drawing/2014/main" id="{63AF98D5-1AED-9845-823C-2E1EBB79E36E}"/>
              </a:ext>
            </a:extLst>
          </p:cNvPr>
          <p:cNvSpPr/>
          <p:nvPr/>
        </p:nvSpPr>
        <p:spPr>
          <a:xfrm>
            <a:off x="6866505" y="4018502"/>
            <a:ext cx="1203459" cy="523220"/>
          </a:xfrm>
          <a:prstGeom prst="roundRect">
            <a:avLst>
              <a:gd name="adj" fmla="val 7210"/>
            </a:avLst>
          </a:prstGeom>
          <a:pattFill prst="wdUpDiag">
            <a:fgClr>
              <a:schemeClr val="bg1">
                <a:lumMod val="50000"/>
              </a:schemeClr>
            </a:fgClr>
            <a:bgClr>
              <a:schemeClr val="tx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latin typeface="Myriad Pro" charset="0"/>
                <a:ea typeface="Myriad Pro" charset="0"/>
                <a:cs typeface="Myriad Pro" charset="0"/>
              </a:rPr>
              <a:t>Packet:</a:t>
            </a:r>
            <a:br>
              <a:rPr lang="en-US" sz="1200" b="1" dirty="0">
                <a:latin typeface="Myriad Pro" charset="0"/>
                <a:ea typeface="Myriad Pro" charset="0"/>
                <a:cs typeface="Myriad Pro" charset="0"/>
              </a:rPr>
            </a:br>
            <a:r>
              <a:rPr lang="en-US" sz="1200" b="1" dirty="0">
                <a:latin typeface="Myriad Pro" charset="0"/>
                <a:ea typeface="Myriad Pro" charset="0"/>
                <a:cs typeface="Myriad Pro" charset="0"/>
              </a:rPr>
              <a:t>ipv4.srcIP = ??</a:t>
            </a:r>
          </a:p>
        </p:txBody>
      </p:sp>
      <p:sp>
        <p:nvSpPr>
          <p:cNvPr id="25" name="Donut 24">
            <a:extLst>
              <a:ext uri="{FF2B5EF4-FFF2-40B4-BE49-F238E27FC236}">
                <a16:creationId xmlns:a16="http://schemas.microsoft.com/office/drawing/2014/main" id="{DFF3BE10-C462-0145-AC53-293B897C570E}"/>
              </a:ext>
            </a:extLst>
          </p:cNvPr>
          <p:cNvSpPr/>
          <p:nvPr/>
        </p:nvSpPr>
        <p:spPr>
          <a:xfrm>
            <a:off x="7087680" y="1894857"/>
            <a:ext cx="315696" cy="1399823"/>
          </a:xfrm>
          <a:prstGeom prst="donu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7" name="TextBox 26">
            <a:extLst>
              <a:ext uri="{FF2B5EF4-FFF2-40B4-BE49-F238E27FC236}">
                <a16:creationId xmlns:a16="http://schemas.microsoft.com/office/drawing/2014/main" id="{043728AB-F969-864B-ACEE-56B0FFD23791}"/>
              </a:ext>
            </a:extLst>
          </p:cNvPr>
          <p:cNvSpPr txBox="1"/>
          <p:nvPr/>
        </p:nvSpPr>
        <p:spPr>
          <a:xfrm>
            <a:off x="7098551" y="1525523"/>
            <a:ext cx="915059" cy="369332"/>
          </a:xfrm>
          <a:prstGeom prst="rect">
            <a:avLst/>
          </a:prstGeom>
          <a:noFill/>
        </p:spPr>
        <p:txBody>
          <a:bodyPr wrap="none" rtlCol="0">
            <a:spAutoFit/>
          </a:bodyPr>
          <a:lstStyle/>
          <a:p>
            <a:r>
              <a:rPr lang="en-US" dirty="0">
                <a:solidFill>
                  <a:srgbClr val="FF0000"/>
                </a:solidFill>
              </a:rPr>
              <a:t>Execute</a:t>
            </a:r>
          </a:p>
        </p:txBody>
      </p:sp>
    </p:spTree>
    <p:extLst>
      <p:ext uri="{BB962C8B-B14F-4D97-AF65-F5344CB8AC3E}">
        <p14:creationId xmlns:p14="http://schemas.microsoft.com/office/powerpoint/2010/main" val="1692033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1" nodeType="click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2">
                                            <p:txEl>
                                              <p:pRg st="0" end="0"/>
                                            </p:txEl>
                                          </p:spTgt>
                                        </p:tgtEl>
                                        <p:attrNameLst>
                                          <p:attrName>style.visibility</p:attrName>
                                        </p:attrNameLst>
                                      </p:cBhvr>
                                      <p:to>
                                        <p:strVal val="visible"/>
                                      </p:to>
                                    </p:set>
                                  </p:childTnLst>
                                </p:cTn>
                              </p:par>
                              <p:par>
                                <p:cTn id="17" presetID="1" presetClass="exit" presetSubtype="0" fill="hold" grpId="0" nodeType="withEffect">
                                  <p:stCondLst>
                                    <p:cond delay="0"/>
                                  </p:stCondLst>
                                  <p:childTnLst>
                                    <p:set>
                                      <p:cBhvr>
                                        <p:cTn id="18" dur="1" fill="hold">
                                          <p:stCondLst>
                                            <p:cond delay="0"/>
                                          </p:stCondLst>
                                        </p:cTn>
                                        <p:tgtEl>
                                          <p:spTgt spid="24"/>
                                        </p:tgtEl>
                                        <p:attrNameLst>
                                          <p:attrName>style.visibility</p:attrName>
                                        </p:attrNameLst>
                                      </p:cBhvr>
                                      <p:to>
                                        <p:strVal val="hidden"/>
                                      </p:to>
                                    </p:set>
                                  </p:childTnLst>
                                </p:cTn>
                              </p:par>
                              <p:par>
                                <p:cTn id="19" presetID="1" presetClass="entr" presetSubtype="0" fill="hold" grpId="1"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42" presetClass="path" presetSubtype="0" accel="50000" decel="50000" fill="hold" grpId="0" nodeType="clickEffect">
                                  <p:stCondLst>
                                    <p:cond delay="0"/>
                                  </p:stCondLst>
                                  <p:childTnLst>
                                    <p:animMotion origin="layout" path="M -3.05556E-6 0.00185 L 0.59393 0.00231 " pathEditMode="relative" rAng="0" ptsTypes="AA">
                                      <p:cBhvr>
                                        <p:cTn id="24" dur="2000" fill="hold"/>
                                        <p:tgtEl>
                                          <p:spTgt spid="23"/>
                                        </p:tgtEl>
                                        <p:attrNameLst>
                                          <p:attrName>ppt_x</p:attrName>
                                          <p:attrName>ppt_y</p:attrName>
                                        </p:attrNameLst>
                                      </p:cBhvr>
                                      <p:rCtr x="29688" y="23"/>
                                    </p:animMotion>
                                  </p:childTnLst>
                                </p:cTn>
                              </p:par>
                              <p:par>
                                <p:cTn id="25" presetID="42" presetClass="path" presetSubtype="0" accel="50000" decel="50000" fill="hold" grpId="0" nodeType="withEffect">
                                  <p:stCondLst>
                                    <p:cond delay="0"/>
                                  </p:stCondLst>
                                  <p:childTnLst>
                                    <p:animMotion origin="layout" path="M -3.05556E-6 -7.40741E-7 L 0.59289 0.00139 " pathEditMode="relative" rAng="0" ptsTypes="AA">
                                      <p:cBhvr>
                                        <p:cTn id="26" dur="2000" fill="hold"/>
                                        <p:tgtEl>
                                          <p:spTgt spid="5"/>
                                        </p:tgtEl>
                                        <p:attrNameLst>
                                          <p:attrName>ppt_x</p:attrName>
                                          <p:attrName>ppt_y</p:attrName>
                                        </p:attrNameLst>
                                      </p:cBhvr>
                                      <p:rCtr x="29635" y="69"/>
                                    </p:animMotion>
                                  </p:childTnLst>
                                </p:cTn>
                              </p:par>
                            </p:childTnLst>
                          </p:cTn>
                        </p:par>
                        <p:par>
                          <p:cTn id="27" fill="hold">
                            <p:stCondLst>
                              <p:cond delay="2000"/>
                            </p:stCondLst>
                            <p:childTnLst>
                              <p:par>
                                <p:cTn id="28" presetID="14" presetClass="entr" presetSubtype="10" fill="hold" grpId="0" nodeType="afterEffect">
                                  <p:stCondLst>
                                    <p:cond delay="0"/>
                                  </p:stCondLst>
                                  <p:childTnLst>
                                    <p:set>
                                      <p:cBhvr>
                                        <p:cTn id="29" dur="1" fill="hold">
                                          <p:stCondLst>
                                            <p:cond delay="0"/>
                                          </p:stCondLst>
                                        </p:cTn>
                                        <p:tgtEl>
                                          <p:spTgt spid="26"/>
                                        </p:tgtEl>
                                        <p:attrNameLst>
                                          <p:attrName>style.visibility</p:attrName>
                                        </p:attrNameLst>
                                      </p:cBhvr>
                                      <p:to>
                                        <p:strVal val="visible"/>
                                      </p:to>
                                    </p:set>
                                    <p:animEffect transition="in" filter="randombar(horizontal)">
                                      <p:cBhvr>
                                        <p:cTn id="30"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uiExpand="1" build="allAtOnce"/>
      <p:bldP spid="23" grpId="0" animBg="1"/>
      <p:bldP spid="5" grpId="0" animBg="1"/>
      <p:bldP spid="5" grpId="1" animBg="1"/>
      <p:bldP spid="26" grpId="0" animBg="1"/>
      <p:bldP spid="24" grpId="0" animBg="1"/>
      <p:bldP spid="24" grpId="1" animBg="1"/>
      <p:bldP spid="25" grpId="0" animBg="1"/>
      <p:bldP spid="2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72EB72E4-B744-BA4A-8C3E-DFAB3D10A0BD}"/>
              </a:ext>
            </a:extLst>
          </p:cNvPr>
          <p:cNvGrpSpPr/>
          <p:nvPr/>
        </p:nvGrpSpPr>
        <p:grpSpPr>
          <a:xfrm>
            <a:off x="178467" y="1623854"/>
            <a:ext cx="8971919" cy="2018343"/>
            <a:chOff x="249188" y="1604497"/>
            <a:chExt cx="8971919" cy="2018342"/>
          </a:xfrm>
        </p:grpSpPr>
        <p:pic>
          <p:nvPicPr>
            <p:cNvPr id="14" name="Picture 13">
              <a:extLst>
                <a:ext uri="{FF2B5EF4-FFF2-40B4-BE49-F238E27FC236}">
                  <a16:creationId xmlns:a16="http://schemas.microsoft.com/office/drawing/2014/main" id="{85F82696-B1F2-954B-99A6-CB478E2CDF26}"/>
                </a:ext>
              </a:extLst>
            </p:cNvPr>
            <p:cNvPicPr>
              <a:picLocks noChangeAspect="1"/>
            </p:cNvPicPr>
            <p:nvPr/>
          </p:nvPicPr>
          <p:blipFill>
            <a:blip r:embed="rId3"/>
            <a:stretch>
              <a:fillRect/>
            </a:stretch>
          </p:blipFill>
          <p:spPr>
            <a:xfrm>
              <a:off x="249188" y="1604497"/>
              <a:ext cx="8971919" cy="1988849"/>
            </a:xfrm>
            <a:prstGeom prst="rect">
              <a:avLst/>
            </a:prstGeom>
          </p:spPr>
        </p:pic>
        <p:grpSp>
          <p:nvGrpSpPr>
            <p:cNvPr id="15" name="Group 14">
              <a:extLst>
                <a:ext uri="{FF2B5EF4-FFF2-40B4-BE49-F238E27FC236}">
                  <a16:creationId xmlns:a16="http://schemas.microsoft.com/office/drawing/2014/main" id="{BAF769C8-627C-A94E-9A9C-6657AFA4B9F8}"/>
                </a:ext>
              </a:extLst>
            </p:cNvPr>
            <p:cNvGrpSpPr/>
            <p:nvPr/>
          </p:nvGrpSpPr>
          <p:grpSpPr>
            <a:xfrm>
              <a:off x="3782239" y="1604498"/>
              <a:ext cx="1579522" cy="2018341"/>
              <a:chOff x="3986367" y="4900095"/>
              <a:chExt cx="1331562" cy="1701493"/>
            </a:xfrm>
          </p:grpSpPr>
          <p:sp>
            <p:nvSpPr>
              <p:cNvPr id="18" name="Rectangle 17">
                <a:extLst>
                  <a:ext uri="{FF2B5EF4-FFF2-40B4-BE49-F238E27FC236}">
                    <a16:creationId xmlns:a16="http://schemas.microsoft.com/office/drawing/2014/main" id="{0837DB5F-86D7-6E43-B51D-C93A20121F0F}"/>
                  </a:ext>
                </a:extLst>
              </p:cNvPr>
              <p:cNvSpPr/>
              <p:nvPr/>
            </p:nvSpPr>
            <p:spPr>
              <a:xfrm>
                <a:off x="4109497" y="4900095"/>
                <a:ext cx="1066801" cy="17014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ounded Rectangle 20">
                <a:extLst>
                  <a:ext uri="{FF2B5EF4-FFF2-40B4-BE49-F238E27FC236}">
                    <a16:creationId xmlns:a16="http://schemas.microsoft.com/office/drawing/2014/main" id="{99CB427F-8E73-734A-9ACE-9F1B90A38C22}"/>
                  </a:ext>
                </a:extLst>
              </p:cNvPr>
              <p:cNvSpPr/>
              <p:nvPr/>
            </p:nvSpPr>
            <p:spPr>
              <a:xfrm>
                <a:off x="3986367" y="5453099"/>
                <a:ext cx="1331562" cy="552108"/>
              </a:xfrm>
              <a:prstGeom prst="roundRect">
                <a:avLst/>
              </a:prstGeom>
              <a:solidFill>
                <a:srgbClr val="C0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Queues</a:t>
                </a:r>
              </a:p>
            </p:txBody>
          </p:sp>
        </p:grpSp>
      </p:grpSp>
      <p:sp>
        <p:nvSpPr>
          <p:cNvPr id="2" name="Title 1">
            <a:extLst>
              <a:ext uri="{FF2B5EF4-FFF2-40B4-BE49-F238E27FC236}">
                <a16:creationId xmlns:a16="http://schemas.microsoft.com/office/drawing/2014/main" id="{4E908CED-F5F9-4653-BB7A-308F57E70C0C}"/>
              </a:ext>
            </a:extLst>
          </p:cNvPr>
          <p:cNvSpPr>
            <a:spLocks noGrp="1"/>
          </p:cNvSpPr>
          <p:nvPr>
            <p:ph type="title"/>
          </p:nvPr>
        </p:nvSpPr>
        <p:spPr/>
        <p:txBody>
          <a:bodyPr>
            <a:noAutofit/>
          </a:bodyPr>
          <a:lstStyle/>
          <a:p>
            <a:r>
              <a:rPr lang="en-US" sz="3600" dirty="0" err="1">
                <a:latin typeface="Myriad Pro" panose="020B0503030403020204" pitchFamily="34" charset="0"/>
              </a:rPr>
              <a:t>Compilation:“Tag</a:t>
            </a:r>
            <a:r>
              <a:rPr lang="en-US" sz="3600" dirty="0">
                <a:latin typeface="Myriad Pro" panose="020B0503030403020204" pitchFamily="34" charset="0"/>
              </a:rPr>
              <a:t> Little, </a:t>
            </a:r>
            <a:r>
              <a:rPr lang="en-US" sz="3600" b="1" dirty="0">
                <a:latin typeface="Myriad Pro" panose="020B0503030403020204" pitchFamily="34" charset="0"/>
              </a:rPr>
              <a:t>Compute Early</a:t>
            </a:r>
            <a:r>
              <a:rPr lang="en-US" sz="3600" dirty="0">
                <a:latin typeface="Myriad Pro" panose="020B0503030403020204" pitchFamily="34" charset="0"/>
              </a:rPr>
              <a:t>”</a:t>
            </a:r>
          </a:p>
        </p:txBody>
      </p:sp>
      <p:sp>
        <p:nvSpPr>
          <p:cNvPr id="19" name="TextBox 18">
            <a:extLst>
              <a:ext uri="{FF2B5EF4-FFF2-40B4-BE49-F238E27FC236}">
                <a16:creationId xmlns:a16="http://schemas.microsoft.com/office/drawing/2014/main" id="{197F23F6-1E97-204E-88D4-325B8A093C68}"/>
              </a:ext>
            </a:extLst>
          </p:cNvPr>
          <p:cNvSpPr txBox="1"/>
          <p:nvPr/>
        </p:nvSpPr>
        <p:spPr>
          <a:xfrm>
            <a:off x="628651" y="4722247"/>
            <a:ext cx="6463949" cy="954107"/>
          </a:xfrm>
          <a:prstGeom prst="rect">
            <a:avLst/>
          </a:prstGeom>
          <a:noFill/>
        </p:spPr>
        <p:txBody>
          <a:bodyPr wrap="none" rtlCol="0">
            <a:spAutoFit/>
          </a:bodyPr>
          <a:lstStyle/>
          <a:p>
            <a:r>
              <a:rPr lang="en-US" sz="2800" dirty="0"/>
              <a:t>Where to place computation?</a:t>
            </a:r>
          </a:p>
          <a:p>
            <a:r>
              <a:rPr lang="en-US" sz="2800" dirty="0"/>
              <a:t>	</a:t>
            </a:r>
            <a:r>
              <a:rPr lang="en-US" sz="2800" b="1" dirty="0"/>
              <a:t>.filter</a:t>
            </a:r>
            <a:r>
              <a:rPr lang="en-US" sz="2800" dirty="0"/>
              <a:t>(ipv4.srcIP_in != ipv4.srcIP_</a:t>
            </a:r>
            <a:r>
              <a:rPr lang="en-US" sz="2800" b="1" dirty="0"/>
              <a:t>mid</a:t>
            </a:r>
            <a:r>
              <a:rPr lang="en-US" sz="2800" dirty="0"/>
              <a:t>)…</a:t>
            </a:r>
          </a:p>
        </p:txBody>
      </p:sp>
      <p:sp>
        <p:nvSpPr>
          <p:cNvPr id="22" name="TextBox 21">
            <a:extLst>
              <a:ext uri="{FF2B5EF4-FFF2-40B4-BE49-F238E27FC236}">
                <a16:creationId xmlns:a16="http://schemas.microsoft.com/office/drawing/2014/main" id="{D3A43E28-CD8D-CC47-A06B-A419D250EC29}"/>
              </a:ext>
            </a:extLst>
          </p:cNvPr>
          <p:cNvSpPr txBox="1"/>
          <p:nvPr/>
        </p:nvSpPr>
        <p:spPr>
          <a:xfrm>
            <a:off x="628652" y="5650223"/>
            <a:ext cx="3504486" cy="523220"/>
          </a:xfrm>
          <a:prstGeom prst="rect">
            <a:avLst/>
          </a:prstGeom>
          <a:noFill/>
        </p:spPr>
        <p:txBody>
          <a:bodyPr wrap="none" rtlCol="0">
            <a:spAutoFit/>
          </a:bodyPr>
          <a:lstStyle/>
          <a:p>
            <a:r>
              <a:rPr lang="en-US" sz="2800" dirty="0"/>
              <a:t>A: As early as possible!</a:t>
            </a:r>
          </a:p>
        </p:txBody>
      </p:sp>
      <p:sp>
        <p:nvSpPr>
          <p:cNvPr id="23" name="Rounded Rectangle 22">
            <a:extLst>
              <a:ext uri="{FF2B5EF4-FFF2-40B4-BE49-F238E27FC236}">
                <a16:creationId xmlns:a16="http://schemas.microsoft.com/office/drawing/2014/main" id="{CB8ABC77-49F2-6045-8AE6-178211DBD22B}"/>
              </a:ext>
            </a:extLst>
          </p:cNvPr>
          <p:cNvSpPr/>
          <p:nvPr/>
        </p:nvSpPr>
        <p:spPr>
          <a:xfrm>
            <a:off x="1129221" y="3987748"/>
            <a:ext cx="1265459" cy="523220"/>
          </a:xfrm>
          <a:prstGeom prst="roundRect">
            <a:avLst>
              <a:gd name="adj" fmla="val 7210"/>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latin typeface="Myriad Pro" charset="0"/>
                <a:ea typeface="Myriad Pro" charset="0"/>
                <a:cs typeface="Myriad Pro" charset="0"/>
              </a:rPr>
              <a:t>Packet</a:t>
            </a:r>
          </a:p>
          <a:p>
            <a:pPr algn="ctr"/>
            <a:r>
              <a:rPr lang="en-US" sz="1200" b="1" dirty="0">
                <a:latin typeface="Myriad Pro" charset="0"/>
                <a:ea typeface="Myriad Pro" charset="0"/>
                <a:cs typeface="Myriad Pro" charset="0"/>
              </a:rPr>
              <a:t>ipv4.srcIP = X</a:t>
            </a:r>
          </a:p>
        </p:txBody>
      </p:sp>
      <p:sp>
        <p:nvSpPr>
          <p:cNvPr id="4" name="Slide Number Placeholder 3">
            <a:extLst>
              <a:ext uri="{FF2B5EF4-FFF2-40B4-BE49-F238E27FC236}">
                <a16:creationId xmlns:a16="http://schemas.microsoft.com/office/drawing/2014/main" id="{D2D6CB65-10F2-CB42-B09E-4E3B21A0FC92}"/>
              </a:ext>
            </a:extLst>
          </p:cNvPr>
          <p:cNvSpPr>
            <a:spLocks noGrp="1"/>
          </p:cNvSpPr>
          <p:nvPr>
            <p:ph type="sldNum" sz="quarter" idx="12"/>
          </p:nvPr>
        </p:nvSpPr>
        <p:spPr/>
        <p:txBody>
          <a:bodyPr/>
          <a:lstStyle/>
          <a:p>
            <a:fld id="{6507AD74-B5BD-9240-BB33-BEC445D31982}" type="slidenum">
              <a:rPr lang="en-US" smtClean="0"/>
              <a:t>13</a:t>
            </a:fld>
            <a:endParaRPr lang="en-US" dirty="0"/>
          </a:p>
        </p:txBody>
      </p:sp>
      <p:sp>
        <p:nvSpPr>
          <p:cNvPr id="16" name="Rounded Rectangle 15">
            <a:extLst>
              <a:ext uri="{FF2B5EF4-FFF2-40B4-BE49-F238E27FC236}">
                <a16:creationId xmlns:a16="http://schemas.microsoft.com/office/drawing/2014/main" id="{7B052186-57DE-C943-AFB0-456A28D72C6D}"/>
              </a:ext>
            </a:extLst>
          </p:cNvPr>
          <p:cNvSpPr/>
          <p:nvPr/>
        </p:nvSpPr>
        <p:spPr>
          <a:xfrm>
            <a:off x="1129221" y="3414010"/>
            <a:ext cx="1265459" cy="55874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Metadata:</a:t>
            </a:r>
            <a:br>
              <a:rPr lang="en-US" sz="1200" dirty="0"/>
            </a:br>
            <a:r>
              <a:rPr lang="en-US" sz="1200" dirty="0"/>
              <a:t>ipv4.srcIP_in</a:t>
            </a:r>
          </a:p>
        </p:txBody>
      </p:sp>
      <p:sp>
        <p:nvSpPr>
          <p:cNvPr id="26" name="Rounded Rectangle 25">
            <a:extLst>
              <a:ext uri="{FF2B5EF4-FFF2-40B4-BE49-F238E27FC236}">
                <a16:creationId xmlns:a16="http://schemas.microsoft.com/office/drawing/2014/main" id="{A7CBC6C5-AD04-D148-878D-28E336037F09}"/>
              </a:ext>
            </a:extLst>
          </p:cNvPr>
          <p:cNvSpPr/>
          <p:nvPr/>
        </p:nvSpPr>
        <p:spPr>
          <a:xfrm>
            <a:off x="1131531" y="3418261"/>
            <a:ext cx="1265459" cy="55874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Metadata:</a:t>
            </a:r>
            <a:br>
              <a:rPr lang="en-US" sz="1200" dirty="0"/>
            </a:br>
            <a:endParaRPr lang="en-US" sz="1200" dirty="0"/>
          </a:p>
        </p:txBody>
      </p:sp>
      <p:sp>
        <p:nvSpPr>
          <p:cNvPr id="29" name="Rounded Rectangle 28">
            <a:extLst>
              <a:ext uri="{FF2B5EF4-FFF2-40B4-BE49-F238E27FC236}">
                <a16:creationId xmlns:a16="http://schemas.microsoft.com/office/drawing/2014/main" id="{7C0C2F89-D1AC-3C4F-8E65-D11B13DC3D8C}"/>
              </a:ext>
            </a:extLst>
          </p:cNvPr>
          <p:cNvSpPr/>
          <p:nvPr/>
        </p:nvSpPr>
        <p:spPr>
          <a:xfrm>
            <a:off x="1133984" y="3417047"/>
            <a:ext cx="1265459" cy="55874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Metadata:</a:t>
            </a:r>
            <a:br>
              <a:rPr lang="en-US" sz="1200" dirty="0"/>
            </a:br>
            <a:r>
              <a:rPr lang="en-US" sz="1200" dirty="0"/>
              <a:t>?</a:t>
            </a:r>
          </a:p>
        </p:txBody>
      </p:sp>
      <p:sp>
        <p:nvSpPr>
          <p:cNvPr id="3" name="TextBox 2">
            <a:extLst>
              <a:ext uri="{FF2B5EF4-FFF2-40B4-BE49-F238E27FC236}">
                <a16:creationId xmlns:a16="http://schemas.microsoft.com/office/drawing/2014/main" id="{0FE698D9-2724-1F4F-93DB-D614778477BF}"/>
              </a:ext>
            </a:extLst>
          </p:cNvPr>
          <p:cNvSpPr txBox="1"/>
          <p:nvPr/>
        </p:nvSpPr>
        <p:spPr>
          <a:xfrm>
            <a:off x="646828" y="384810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9221812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72EB72E4-B744-BA4A-8C3E-DFAB3D10A0BD}"/>
              </a:ext>
            </a:extLst>
          </p:cNvPr>
          <p:cNvGrpSpPr/>
          <p:nvPr/>
        </p:nvGrpSpPr>
        <p:grpSpPr>
          <a:xfrm>
            <a:off x="178467" y="1623854"/>
            <a:ext cx="8971919" cy="2018343"/>
            <a:chOff x="249188" y="1604497"/>
            <a:chExt cx="8971919" cy="2018342"/>
          </a:xfrm>
        </p:grpSpPr>
        <p:pic>
          <p:nvPicPr>
            <p:cNvPr id="14" name="Picture 13">
              <a:extLst>
                <a:ext uri="{FF2B5EF4-FFF2-40B4-BE49-F238E27FC236}">
                  <a16:creationId xmlns:a16="http://schemas.microsoft.com/office/drawing/2014/main" id="{85F82696-B1F2-954B-99A6-CB478E2CDF26}"/>
                </a:ext>
              </a:extLst>
            </p:cNvPr>
            <p:cNvPicPr>
              <a:picLocks noChangeAspect="1"/>
            </p:cNvPicPr>
            <p:nvPr/>
          </p:nvPicPr>
          <p:blipFill>
            <a:blip r:embed="rId3"/>
            <a:stretch>
              <a:fillRect/>
            </a:stretch>
          </p:blipFill>
          <p:spPr>
            <a:xfrm>
              <a:off x="249188" y="1604497"/>
              <a:ext cx="8971919" cy="1988849"/>
            </a:xfrm>
            <a:prstGeom prst="rect">
              <a:avLst/>
            </a:prstGeom>
          </p:spPr>
        </p:pic>
        <p:grpSp>
          <p:nvGrpSpPr>
            <p:cNvPr id="15" name="Group 14">
              <a:extLst>
                <a:ext uri="{FF2B5EF4-FFF2-40B4-BE49-F238E27FC236}">
                  <a16:creationId xmlns:a16="http://schemas.microsoft.com/office/drawing/2014/main" id="{BAF769C8-627C-A94E-9A9C-6657AFA4B9F8}"/>
                </a:ext>
              </a:extLst>
            </p:cNvPr>
            <p:cNvGrpSpPr/>
            <p:nvPr/>
          </p:nvGrpSpPr>
          <p:grpSpPr>
            <a:xfrm>
              <a:off x="3782239" y="1604498"/>
              <a:ext cx="1579522" cy="2018341"/>
              <a:chOff x="3986367" y="4900095"/>
              <a:chExt cx="1331562" cy="1701493"/>
            </a:xfrm>
          </p:grpSpPr>
          <p:sp>
            <p:nvSpPr>
              <p:cNvPr id="18" name="Rectangle 17">
                <a:extLst>
                  <a:ext uri="{FF2B5EF4-FFF2-40B4-BE49-F238E27FC236}">
                    <a16:creationId xmlns:a16="http://schemas.microsoft.com/office/drawing/2014/main" id="{0837DB5F-86D7-6E43-B51D-C93A20121F0F}"/>
                  </a:ext>
                </a:extLst>
              </p:cNvPr>
              <p:cNvSpPr/>
              <p:nvPr/>
            </p:nvSpPr>
            <p:spPr>
              <a:xfrm>
                <a:off x="4109497" y="4900095"/>
                <a:ext cx="1066801" cy="17014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ounded Rectangle 20">
                <a:extLst>
                  <a:ext uri="{FF2B5EF4-FFF2-40B4-BE49-F238E27FC236}">
                    <a16:creationId xmlns:a16="http://schemas.microsoft.com/office/drawing/2014/main" id="{99CB427F-8E73-734A-9ACE-9F1B90A38C22}"/>
                  </a:ext>
                </a:extLst>
              </p:cNvPr>
              <p:cNvSpPr/>
              <p:nvPr/>
            </p:nvSpPr>
            <p:spPr>
              <a:xfrm>
                <a:off x="3986367" y="5453099"/>
                <a:ext cx="1331562" cy="552108"/>
              </a:xfrm>
              <a:prstGeom prst="roundRect">
                <a:avLst/>
              </a:prstGeom>
              <a:solidFill>
                <a:srgbClr val="C0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Queues</a:t>
                </a:r>
              </a:p>
            </p:txBody>
          </p:sp>
        </p:grpSp>
      </p:grpSp>
      <p:sp>
        <p:nvSpPr>
          <p:cNvPr id="2" name="Title 1">
            <a:extLst>
              <a:ext uri="{FF2B5EF4-FFF2-40B4-BE49-F238E27FC236}">
                <a16:creationId xmlns:a16="http://schemas.microsoft.com/office/drawing/2014/main" id="{4E908CED-F5F9-4653-BB7A-308F57E70C0C}"/>
              </a:ext>
            </a:extLst>
          </p:cNvPr>
          <p:cNvSpPr>
            <a:spLocks noGrp="1"/>
          </p:cNvSpPr>
          <p:nvPr>
            <p:ph type="title"/>
          </p:nvPr>
        </p:nvSpPr>
        <p:spPr/>
        <p:txBody>
          <a:bodyPr>
            <a:noAutofit/>
          </a:bodyPr>
          <a:lstStyle/>
          <a:p>
            <a:r>
              <a:rPr lang="en-US" sz="3600" dirty="0" err="1">
                <a:latin typeface="Myriad Pro" panose="020B0503030403020204" pitchFamily="34" charset="0"/>
              </a:rPr>
              <a:t>Compilation:“Tag</a:t>
            </a:r>
            <a:r>
              <a:rPr lang="en-US" sz="3600" dirty="0">
                <a:latin typeface="Myriad Pro" panose="020B0503030403020204" pitchFamily="34" charset="0"/>
              </a:rPr>
              <a:t> Little, </a:t>
            </a:r>
            <a:r>
              <a:rPr lang="en-US" sz="3600" b="1" dirty="0">
                <a:latin typeface="Myriad Pro" panose="020B0503030403020204" pitchFamily="34" charset="0"/>
              </a:rPr>
              <a:t>Compute Early</a:t>
            </a:r>
            <a:r>
              <a:rPr lang="en-US" sz="3600" dirty="0">
                <a:latin typeface="Myriad Pro" panose="020B0503030403020204" pitchFamily="34" charset="0"/>
              </a:rPr>
              <a:t>”</a:t>
            </a:r>
          </a:p>
        </p:txBody>
      </p:sp>
      <p:sp>
        <p:nvSpPr>
          <p:cNvPr id="19" name="TextBox 18">
            <a:extLst>
              <a:ext uri="{FF2B5EF4-FFF2-40B4-BE49-F238E27FC236}">
                <a16:creationId xmlns:a16="http://schemas.microsoft.com/office/drawing/2014/main" id="{197F23F6-1E97-204E-88D4-325B8A093C68}"/>
              </a:ext>
            </a:extLst>
          </p:cNvPr>
          <p:cNvSpPr txBox="1"/>
          <p:nvPr/>
        </p:nvSpPr>
        <p:spPr>
          <a:xfrm>
            <a:off x="628651" y="4722247"/>
            <a:ext cx="6463949" cy="954107"/>
          </a:xfrm>
          <a:prstGeom prst="rect">
            <a:avLst/>
          </a:prstGeom>
          <a:noFill/>
        </p:spPr>
        <p:txBody>
          <a:bodyPr wrap="none" rtlCol="0">
            <a:spAutoFit/>
          </a:bodyPr>
          <a:lstStyle/>
          <a:p>
            <a:r>
              <a:rPr lang="en-US" sz="2800" dirty="0"/>
              <a:t>Where to place computation?</a:t>
            </a:r>
          </a:p>
          <a:p>
            <a:r>
              <a:rPr lang="en-US" sz="2800" dirty="0"/>
              <a:t>	</a:t>
            </a:r>
            <a:r>
              <a:rPr lang="en-US" sz="2800" b="1" dirty="0"/>
              <a:t>.filter</a:t>
            </a:r>
            <a:r>
              <a:rPr lang="en-US" sz="2800" dirty="0"/>
              <a:t>(ipv4.srcIP_in != ipv4.srcIP_</a:t>
            </a:r>
            <a:r>
              <a:rPr lang="en-US" sz="2800" b="1" dirty="0"/>
              <a:t>mid</a:t>
            </a:r>
            <a:r>
              <a:rPr lang="en-US" sz="2800" dirty="0"/>
              <a:t>)…</a:t>
            </a:r>
          </a:p>
        </p:txBody>
      </p:sp>
      <p:sp>
        <p:nvSpPr>
          <p:cNvPr id="22" name="TextBox 21">
            <a:extLst>
              <a:ext uri="{FF2B5EF4-FFF2-40B4-BE49-F238E27FC236}">
                <a16:creationId xmlns:a16="http://schemas.microsoft.com/office/drawing/2014/main" id="{D3A43E28-CD8D-CC47-A06B-A419D250EC29}"/>
              </a:ext>
            </a:extLst>
          </p:cNvPr>
          <p:cNvSpPr txBox="1"/>
          <p:nvPr/>
        </p:nvSpPr>
        <p:spPr>
          <a:xfrm>
            <a:off x="628652" y="5650223"/>
            <a:ext cx="7387279" cy="954107"/>
          </a:xfrm>
          <a:prstGeom prst="rect">
            <a:avLst/>
          </a:prstGeom>
          <a:noFill/>
        </p:spPr>
        <p:txBody>
          <a:bodyPr wrap="none" rtlCol="0">
            <a:spAutoFit/>
          </a:bodyPr>
          <a:lstStyle/>
          <a:p>
            <a:r>
              <a:rPr lang="en-US" sz="2800" dirty="0"/>
              <a:t>A: As early as possible!</a:t>
            </a:r>
          </a:p>
          <a:p>
            <a:pPr marL="457189" indent="-457189">
              <a:buFont typeface="Arial" panose="020B0604020202020204" pitchFamily="34" charset="0"/>
              <a:buChar char="•"/>
            </a:pPr>
            <a:r>
              <a:rPr lang="en-US" sz="2800" dirty="0"/>
              <a:t>Metadata can be reused for future processing.</a:t>
            </a:r>
          </a:p>
        </p:txBody>
      </p:sp>
      <p:sp>
        <p:nvSpPr>
          <p:cNvPr id="23" name="Rounded Rectangle 22">
            <a:extLst>
              <a:ext uri="{FF2B5EF4-FFF2-40B4-BE49-F238E27FC236}">
                <a16:creationId xmlns:a16="http://schemas.microsoft.com/office/drawing/2014/main" id="{CB8ABC77-49F2-6045-8AE6-178211DBD22B}"/>
              </a:ext>
            </a:extLst>
          </p:cNvPr>
          <p:cNvSpPr/>
          <p:nvPr/>
        </p:nvSpPr>
        <p:spPr>
          <a:xfrm>
            <a:off x="3082718" y="3987748"/>
            <a:ext cx="1265459" cy="523220"/>
          </a:xfrm>
          <a:prstGeom prst="roundRect">
            <a:avLst>
              <a:gd name="adj" fmla="val 7210"/>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latin typeface="Myriad Pro" charset="0"/>
                <a:ea typeface="Myriad Pro" charset="0"/>
                <a:cs typeface="Myriad Pro" charset="0"/>
              </a:rPr>
              <a:t>Packet:</a:t>
            </a:r>
          </a:p>
          <a:p>
            <a:pPr algn="ctr"/>
            <a:r>
              <a:rPr lang="en-US" sz="1200" b="1" dirty="0">
                <a:latin typeface="Myriad Pro" charset="0"/>
                <a:ea typeface="Myriad Pro" charset="0"/>
                <a:cs typeface="Myriad Pro" charset="0"/>
              </a:rPr>
              <a:t>ipv4.srcIP = </a:t>
            </a:r>
            <a:r>
              <a:rPr lang="en-US" sz="1200" b="1" u="sng" dirty="0">
                <a:solidFill>
                  <a:srgbClr val="FF0000"/>
                </a:solidFill>
                <a:latin typeface="Myriad Pro" charset="0"/>
                <a:ea typeface="Myriad Pro" charset="0"/>
                <a:cs typeface="Myriad Pro" charset="0"/>
              </a:rPr>
              <a:t>Y</a:t>
            </a:r>
          </a:p>
        </p:txBody>
      </p:sp>
      <p:sp>
        <p:nvSpPr>
          <p:cNvPr id="4" name="Slide Number Placeholder 3">
            <a:extLst>
              <a:ext uri="{FF2B5EF4-FFF2-40B4-BE49-F238E27FC236}">
                <a16:creationId xmlns:a16="http://schemas.microsoft.com/office/drawing/2014/main" id="{D2D6CB65-10F2-CB42-B09E-4E3B21A0FC92}"/>
              </a:ext>
            </a:extLst>
          </p:cNvPr>
          <p:cNvSpPr>
            <a:spLocks noGrp="1"/>
          </p:cNvSpPr>
          <p:nvPr>
            <p:ph type="sldNum" sz="quarter" idx="12"/>
          </p:nvPr>
        </p:nvSpPr>
        <p:spPr/>
        <p:txBody>
          <a:bodyPr/>
          <a:lstStyle/>
          <a:p>
            <a:fld id="{6507AD74-B5BD-9240-BB33-BEC445D31982}" type="slidenum">
              <a:rPr lang="en-US" smtClean="0"/>
              <a:t>14</a:t>
            </a:fld>
            <a:endParaRPr lang="en-US" dirty="0"/>
          </a:p>
        </p:txBody>
      </p:sp>
      <p:sp>
        <p:nvSpPr>
          <p:cNvPr id="25" name="Donut 24">
            <a:extLst>
              <a:ext uri="{FF2B5EF4-FFF2-40B4-BE49-F238E27FC236}">
                <a16:creationId xmlns:a16="http://schemas.microsoft.com/office/drawing/2014/main" id="{DFF3BE10-C462-0145-AC53-293B897C570E}"/>
              </a:ext>
            </a:extLst>
          </p:cNvPr>
          <p:cNvSpPr/>
          <p:nvPr/>
        </p:nvSpPr>
        <p:spPr>
          <a:xfrm>
            <a:off x="3542970" y="1894857"/>
            <a:ext cx="315696" cy="1399823"/>
          </a:xfrm>
          <a:prstGeom prst="donu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7" name="TextBox 26">
            <a:extLst>
              <a:ext uri="{FF2B5EF4-FFF2-40B4-BE49-F238E27FC236}">
                <a16:creationId xmlns:a16="http://schemas.microsoft.com/office/drawing/2014/main" id="{043728AB-F969-864B-ACEE-56B0FFD23791}"/>
              </a:ext>
            </a:extLst>
          </p:cNvPr>
          <p:cNvSpPr txBox="1"/>
          <p:nvPr/>
        </p:nvSpPr>
        <p:spPr>
          <a:xfrm>
            <a:off x="3553842" y="1525523"/>
            <a:ext cx="915059" cy="369332"/>
          </a:xfrm>
          <a:prstGeom prst="rect">
            <a:avLst/>
          </a:prstGeom>
          <a:noFill/>
        </p:spPr>
        <p:txBody>
          <a:bodyPr wrap="none" rtlCol="0">
            <a:spAutoFit/>
          </a:bodyPr>
          <a:lstStyle/>
          <a:p>
            <a:r>
              <a:rPr lang="en-US" dirty="0">
                <a:solidFill>
                  <a:srgbClr val="FF0000"/>
                </a:solidFill>
              </a:rPr>
              <a:t>Execute</a:t>
            </a:r>
          </a:p>
        </p:txBody>
      </p:sp>
      <p:sp>
        <p:nvSpPr>
          <p:cNvPr id="16" name="Rounded Rectangle 15">
            <a:extLst>
              <a:ext uri="{FF2B5EF4-FFF2-40B4-BE49-F238E27FC236}">
                <a16:creationId xmlns:a16="http://schemas.microsoft.com/office/drawing/2014/main" id="{7B052186-57DE-C943-AFB0-456A28D72C6D}"/>
              </a:ext>
            </a:extLst>
          </p:cNvPr>
          <p:cNvSpPr/>
          <p:nvPr/>
        </p:nvSpPr>
        <p:spPr>
          <a:xfrm>
            <a:off x="3082718" y="3414010"/>
            <a:ext cx="1265459" cy="55874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Metadata:</a:t>
            </a:r>
            <a:br>
              <a:rPr lang="en-US" sz="1200" dirty="0"/>
            </a:br>
            <a:r>
              <a:rPr lang="en-US" sz="1200" dirty="0"/>
              <a:t>ipv4.srcIP_in</a:t>
            </a:r>
          </a:p>
        </p:txBody>
      </p:sp>
      <p:sp>
        <p:nvSpPr>
          <p:cNvPr id="26" name="Rounded Rectangle 25">
            <a:extLst>
              <a:ext uri="{FF2B5EF4-FFF2-40B4-BE49-F238E27FC236}">
                <a16:creationId xmlns:a16="http://schemas.microsoft.com/office/drawing/2014/main" id="{A7CBC6C5-AD04-D148-878D-28E336037F09}"/>
              </a:ext>
            </a:extLst>
          </p:cNvPr>
          <p:cNvSpPr/>
          <p:nvPr/>
        </p:nvSpPr>
        <p:spPr>
          <a:xfrm>
            <a:off x="3085028" y="3418261"/>
            <a:ext cx="1265459" cy="55874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Metadata:</a:t>
            </a:r>
            <a:br>
              <a:rPr lang="en-US" sz="1200" dirty="0"/>
            </a:br>
            <a:endParaRPr lang="en-US" sz="1200" dirty="0"/>
          </a:p>
        </p:txBody>
      </p:sp>
      <p:sp>
        <p:nvSpPr>
          <p:cNvPr id="3" name="TextBox 2">
            <a:extLst>
              <a:ext uri="{FF2B5EF4-FFF2-40B4-BE49-F238E27FC236}">
                <a16:creationId xmlns:a16="http://schemas.microsoft.com/office/drawing/2014/main" id="{0FE698D9-2724-1F4F-93DB-D614778477BF}"/>
              </a:ext>
            </a:extLst>
          </p:cNvPr>
          <p:cNvSpPr txBox="1"/>
          <p:nvPr/>
        </p:nvSpPr>
        <p:spPr>
          <a:xfrm>
            <a:off x="2600325" y="384810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778197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2">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animEffect transition="in" filter="dissolve">
                                      <p:cBhvr>
                                        <p:cTn id="17"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uiExpand="1" build="allAtOnce"/>
      <p:bldP spid="25" grpId="0" animBg="1"/>
      <p:bldP spid="27" grpId="0"/>
      <p:bldP spid="2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Content Placeholder 2">
            <a:extLst>
              <a:ext uri="{FF2B5EF4-FFF2-40B4-BE49-F238E27FC236}">
                <a16:creationId xmlns:a16="http://schemas.microsoft.com/office/drawing/2014/main" id="{5DF24524-4F97-4240-8E36-3C1EE261139C}"/>
              </a:ext>
            </a:extLst>
          </p:cNvPr>
          <p:cNvSpPr>
            <a:spLocks noGrp="1"/>
          </p:cNvSpPr>
          <p:nvPr>
            <p:ph sz="half" idx="1"/>
          </p:nvPr>
        </p:nvSpPr>
        <p:spPr>
          <a:xfrm>
            <a:off x="628651" y="2359689"/>
            <a:ext cx="7641291" cy="4288952"/>
          </a:xfrm>
        </p:spPr>
        <p:txBody>
          <a:bodyPr>
            <a:normAutofit/>
          </a:bodyPr>
          <a:lstStyle/>
          <a:p>
            <a:pPr marL="514338" indent="-514338">
              <a:buAutoNum type="arabicPeriod"/>
            </a:pPr>
            <a:endParaRPr lang="en-US" dirty="0">
              <a:latin typeface="Calibri" panose="020F0502020204030204" pitchFamily="34" charset="0"/>
              <a:cs typeface="Calibri" panose="020F0502020204030204" pitchFamily="34" charset="0"/>
            </a:endParaRPr>
          </a:p>
          <a:p>
            <a:pPr marL="514338" indent="-514338">
              <a:buAutoNum type="arabicPeriod"/>
            </a:pPr>
            <a:endParaRPr lang="en-US" dirty="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p:txBody>
      </p:sp>
      <p:sp>
        <p:nvSpPr>
          <p:cNvPr id="2" name="Title 1">
            <a:extLst>
              <a:ext uri="{FF2B5EF4-FFF2-40B4-BE49-F238E27FC236}">
                <a16:creationId xmlns:a16="http://schemas.microsoft.com/office/drawing/2014/main" id="{4E908CED-F5F9-4653-BB7A-308F57E70C0C}"/>
              </a:ext>
            </a:extLst>
          </p:cNvPr>
          <p:cNvSpPr>
            <a:spLocks noGrp="1"/>
          </p:cNvSpPr>
          <p:nvPr>
            <p:ph type="title"/>
          </p:nvPr>
        </p:nvSpPr>
        <p:spPr/>
        <p:txBody>
          <a:bodyPr/>
          <a:lstStyle/>
          <a:p>
            <a:r>
              <a:rPr lang="en-US" dirty="0">
                <a:latin typeface="Myriad Pro" panose="020B0503030403020204" pitchFamily="34" charset="0"/>
              </a:rPr>
              <a:t>How To Compile Lost Operator?</a:t>
            </a:r>
          </a:p>
        </p:txBody>
      </p:sp>
      <p:grpSp>
        <p:nvGrpSpPr>
          <p:cNvPr id="15" name="Group 14">
            <a:extLst>
              <a:ext uri="{FF2B5EF4-FFF2-40B4-BE49-F238E27FC236}">
                <a16:creationId xmlns:a16="http://schemas.microsoft.com/office/drawing/2014/main" id="{E29A30D2-FAF6-F641-B90B-361256E2F1C5}"/>
              </a:ext>
            </a:extLst>
          </p:cNvPr>
          <p:cNvGrpSpPr/>
          <p:nvPr/>
        </p:nvGrpSpPr>
        <p:grpSpPr>
          <a:xfrm>
            <a:off x="575929" y="1472629"/>
            <a:ext cx="4661851" cy="1638388"/>
            <a:chOff x="49927" y="3875478"/>
            <a:chExt cx="5399896" cy="1897771"/>
          </a:xfrm>
        </p:grpSpPr>
        <p:cxnSp>
          <p:nvCxnSpPr>
            <p:cNvPr id="29" name="Straight Connector 28">
              <a:extLst>
                <a:ext uri="{FF2B5EF4-FFF2-40B4-BE49-F238E27FC236}">
                  <a16:creationId xmlns:a16="http://schemas.microsoft.com/office/drawing/2014/main" id="{0FCAD8A8-37EE-4A42-A76F-E739A1A979E0}"/>
                </a:ext>
              </a:extLst>
            </p:cNvPr>
            <p:cNvCxnSpPr>
              <a:cxnSpLocks/>
            </p:cNvCxnSpPr>
            <p:nvPr/>
          </p:nvCxnSpPr>
          <p:spPr>
            <a:xfrm>
              <a:off x="49927" y="5231382"/>
              <a:ext cx="1315152" cy="0"/>
            </a:xfrm>
            <a:prstGeom prst="line">
              <a:avLst/>
            </a:prstGeom>
            <a:ln w="104775">
              <a:tailEnd type="triangle"/>
            </a:ln>
          </p:spPr>
          <p:style>
            <a:lnRef idx="1">
              <a:schemeClr val="accent1"/>
            </a:lnRef>
            <a:fillRef idx="0">
              <a:schemeClr val="accent1"/>
            </a:fillRef>
            <a:effectRef idx="0">
              <a:schemeClr val="accent1"/>
            </a:effectRef>
            <a:fontRef idx="minor">
              <a:schemeClr val="tx1"/>
            </a:fontRef>
          </p:style>
        </p:cxnSp>
        <p:sp>
          <p:nvSpPr>
            <p:cNvPr id="30" name="Rounded Rectangle 29">
              <a:extLst>
                <a:ext uri="{FF2B5EF4-FFF2-40B4-BE49-F238E27FC236}">
                  <a16:creationId xmlns:a16="http://schemas.microsoft.com/office/drawing/2014/main" id="{85A1E6D8-E68D-D943-9CAB-D70486EEA9D6}"/>
                </a:ext>
              </a:extLst>
            </p:cNvPr>
            <p:cNvSpPr/>
            <p:nvPr/>
          </p:nvSpPr>
          <p:spPr>
            <a:xfrm>
              <a:off x="1421604" y="4689515"/>
              <a:ext cx="2223911" cy="108373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Ingress</a:t>
              </a:r>
            </a:p>
          </p:txBody>
        </p:sp>
        <p:sp>
          <p:nvSpPr>
            <p:cNvPr id="31" name="Rounded Rectangle 30">
              <a:extLst>
                <a:ext uri="{FF2B5EF4-FFF2-40B4-BE49-F238E27FC236}">
                  <a16:creationId xmlns:a16="http://schemas.microsoft.com/office/drawing/2014/main" id="{D90C26D3-4BE4-0D42-9644-3D9291BDE2B6}"/>
                </a:ext>
              </a:extLst>
            </p:cNvPr>
            <p:cNvSpPr/>
            <p:nvPr/>
          </p:nvSpPr>
          <p:spPr>
            <a:xfrm>
              <a:off x="3907453" y="3875478"/>
              <a:ext cx="1542370" cy="639516"/>
            </a:xfrm>
            <a:prstGeom prst="roundRect">
              <a:avLst/>
            </a:prstGeom>
            <a:solidFill>
              <a:srgbClr val="C0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Queues</a:t>
              </a:r>
            </a:p>
          </p:txBody>
        </p:sp>
      </p:grpSp>
      <p:pic>
        <p:nvPicPr>
          <p:cNvPr id="18" name="Picture 17" descr="A close up of a logo&#10;&#10;Description automatically generated">
            <a:extLst>
              <a:ext uri="{FF2B5EF4-FFF2-40B4-BE49-F238E27FC236}">
                <a16:creationId xmlns:a16="http://schemas.microsoft.com/office/drawing/2014/main" id="{160A6B1F-5821-6844-BE31-4CEF68255A36}"/>
              </a:ext>
            </a:extLst>
          </p:cNvPr>
          <p:cNvPicPr>
            <a:picLocks noChangeAspect="1"/>
          </p:cNvPicPr>
          <p:nvPr/>
        </p:nvPicPr>
        <p:blipFill>
          <a:blip r:embed="rId2"/>
          <a:stretch>
            <a:fillRect/>
          </a:stretch>
        </p:blipFill>
        <p:spPr>
          <a:xfrm>
            <a:off x="4281662" y="2359265"/>
            <a:ext cx="580679" cy="567891"/>
          </a:xfrm>
          <a:prstGeom prst="rect">
            <a:avLst/>
          </a:prstGeom>
        </p:spPr>
      </p:pic>
      <p:cxnSp>
        <p:nvCxnSpPr>
          <p:cNvPr id="20" name="Straight Arrow Connector 19">
            <a:extLst>
              <a:ext uri="{FF2B5EF4-FFF2-40B4-BE49-F238E27FC236}">
                <a16:creationId xmlns:a16="http://schemas.microsoft.com/office/drawing/2014/main" id="{DBEA4284-EB89-0E45-914B-15F62645B330}"/>
              </a:ext>
            </a:extLst>
          </p:cNvPr>
          <p:cNvCxnSpPr>
            <a:cxnSpLocks/>
            <a:stCxn id="30" idx="3"/>
            <a:endCxn id="18" idx="1"/>
          </p:cNvCxnSpPr>
          <p:nvPr/>
        </p:nvCxnSpPr>
        <p:spPr>
          <a:xfrm>
            <a:off x="3680081" y="2643211"/>
            <a:ext cx="601579" cy="0"/>
          </a:xfrm>
          <a:prstGeom prst="straightConnector1">
            <a:avLst/>
          </a:prstGeom>
          <a:ln w="38100">
            <a:solidFill>
              <a:srgbClr val="C0000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4DC722FC-CA2B-B24F-A868-0FCBA6DBC1E3}"/>
              </a:ext>
            </a:extLst>
          </p:cNvPr>
          <p:cNvSpPr txBox="1"/>
          <p:nvPr/>
        </p:nvSpPr>
        <p:spPr>
          <a:xfrm>
            <a:off x="3568738" y="1858380"/>
            <a:ext cx="824265" cy="1569660"/>
          </a:xfrm>
          <a:prstGeom prst="rect">
            <a:avLst/>
          </a:prstGeom>
          <a:noFill/>
        </p:spPr>
        <p:txBody>
          <a:bodyPr wrap="none" rtlCol="0">
            <a:spAutoFit/>
          </a:bodyPr>
          <a:lstStyle/>
          <a:p>
            <a:r>
              <a:rPr lang="en-US" sz="9600" dirty="0">
                <a:solidFill>
                  <a:srgbClr val="FF0000"/>
                </a:solidFill>
              </a:rPr>
              <a:t>X</a:t>
            </a:r>
          </a:p>
        </p:txBody>
      </p:sp>
      <p:sp>
        <p:nvSpPr>
          <p:cNvPr id="4" name="Slide Number Placeholder 3">
            <a:extLst>
              <a:ext uri="{FF2B5EF4-FFF2-40B4-BE49-F238E27FC236}">
                <a16:creationId xmlns:a16="http://schemas.microsoft.com/office/drawing/2014/main" id="{D1C311CD-F792-C74D-99F1-F0F103BF6A2A}"/>
              </a:ext>
            </a:extLst>
          </p:cNvPr>
          <p:cNvSpPr>
            <a:spLocks noGrp="1"/>
          </p:cNvSpPr>
          <p:nvPr>
            <p:ph type="sldNum" sz="quarter" idx="12"/>
          </p:nvPr>
        </p:nvSpPr>
        <p:spPr/>
        <p:txBody>
          <a:bodyPr/>
          <a:lstStyle/>
          <a:p>
            <a:fld id="{6507AD74-B5BD-9240-BB33-BEC445D31982}" type="slidenum">
              <a:rPr lang="en-US" smtClean="0"/>
              <a:t>15</a:t>
            </a:fld>
            <a:endParaRPr lang="en-US" dirty="0"/>
          </a:p>
        </p:txBody>
      </p:sp>
      <p:sp>
        <p:nvSpPr>
          <p:cNvPr id="13" name="Content Placeholder 2">
            <a:extLst>
              <a:ext uri="{FF2B5EF4-FFF2-40B4-BE49-F238E27FC236}">
                <a16:creationId xmlns:a16="http://schemas.microsoft.com/office/drawing/2014/main" id="{99CD4FEC-CB73-F840-B7FA-DB65BDB9D4A6}"/>
              </a:ext>
            </a:extLst>
          </p:cNvPr>
          <p:cNvSpPr txBox="1">
            <a:spLocks/>
          </p:cNvSpPr>
          <p:nvPr/>
        </p:nvSpPr>
        <p:spPr>
          <a:xfrm>
            <a:off x="628649" y="2545394"/>
            <a:ext cx="7641291" cy="4421044"/>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38" indent="-514338">
              <a:buFont typeface="Arial" panose="020B0604020202020204" pitchFamily="34" charset="0"/>
              <a:buAutoNum type="arabicPeriod"/>
            </a:pPr>
            <a:endParaRPr lang="en-US" dirty="0">
              <a:latin typeface="Calibri" panose="020F0502020204030204" pitchFamily="34" charset="0"/>
              <a:cs typeface="Calibri" panose="020F0502020204030204" pitchFamily="34" charset="0"/>
            </a:endParaRPr>
          </a:p>
          <a:p>
            <a:pPr marL="514338" indent="-514338">
              <a:buFont typeface="Arial" panose="020B0604020202020204" pitchFamily="34" charset="0"/>
              <a:buAutoNum type="arabicPeriod"/>
            </a:pPr>
            <a:endParaRPr lang="en-US" dirty="0">
              <a:latin typeface="Calibri" panose="020F0502020204030204" pitchFamily="34" charset="0"/>
              <a:cs typeface="Calibri" panose="020F0502020204030204" pitchFamily="34" charset="0"/>
            </a:endParaRPr>
          </a:p>
          <a:p>
            <a:r>
              <a:rPr lang="en-US" dirty="0">
                <a:solidFill>
                  <a:prstClr val="black"/>
                </a:solidFill>
              </a:rPr>
              <a:t>.</a:t>
            </a:r>
            <a:r>
              <a:rPr lang="en-US" i="1" dirty="0">
                <a:solidFill>
                  <a:prstClr val="black"/>
                </a:solidFill>
              </a:rPr>
              <a:t>lost</a:t>
            </a:r>
            <a:r>
              <a:rPr lang="en-US" dirty="0">
                <a:solidFill>
                  <a:prstClr val="black"/>
                </a:solidFill>
              </a:rPr>
              <a:t>(</a:t>
            </a:r>
            <a:r>
              <a:rPr lang="en-US" i="1" dirty="0">
                <a:solidFill>
                  <a:prstClr val="black"/>
                </a:solidFill>
              </a:rPr>
              <a:t>[ipv4.srcIP]</a:t>
            </a:r>
            <a:r>
              <a:rPr lang="en-US" dirty="0">
                <a:solidFill>
                  <a:prstClr val="black"/>
                </a:solidFill>
              </a:rPr>
              <a:t>, </a:t>
            </a:r>
            <a:r>
              <a:rPr lang="en-US" i="1" dirty="0">
                <a:solidFill>
                  <a:prstClr val="black"/>
                </a:solidFill>
              </a:rPr>
              <a:t>10ms</a:t>
            </a:r>
            <a:r>
              <a:rPr lang="en-US" dirty="0">
                <a:solidFill>
                  <a:prstClr val="black"/>
                </a:solidFill>
              </a:rPr>
              <a:t>)</a:t>
            </a:r>
          </a:p>
          <a:p>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Compile as a </a:t>
            </a:r>
            <a:r>
              <a:rPr lang="en-US" i="1" dirty="0">
                <a:latin typeface="Calibri" panose="020F0502020204030204" pitchFamily="34" charset="0"/>
                <a:cs typeface="Calibri" panose="020F0502020204030204" pitchFamily="34" charset="0"/>
              </a:rPr>
              <a:t>join</a:t>
            </a:r>
            <a:r>
              <a:rPr lang="en-US" dirty="0">
                <a:latin typeface="Calibri" panose="020F0502020204030204" pitchFamily="34" charset="0"/>
                <a:cs typeface="Calibri" panose="020F0502020204030204" pitchFamily="34" charset="0"/>
              </a:rPr>
              <a:t> of two queries:</a:t>
            </a:r>
          </a:p>
          <a:p>
            <a:pPr lvl="1"/>
            <a:r>
              <a:rPr lang="en-US" dirty="0">
                <a:latin typeface="Calibri" panose="020F0502020204030204" pitchFamily="34" charset="0"/>
                <a:cs typeface="Calibri" panose="020F0502020204030204" pitchFamily="34" charset="0"/>
              </a:rPr>
              <a:t>Count by </a:t>
            </a:r>
            <a:r>
              <a:rPr lang="en-US" i="1" dirty="0">
                <a:latin typeface="Calibri" panose="020F0502020204030204" pitchFamily="34" charset="0"/>
                <a:cs typeface="Calibri" panose="020F0502020204030204" pitchFamily="34" charset="0"/>
              </a:rPr>
              <a:t>ipv4.srcIP</a:t>
            </a:r>
            <a:r>
              <a:rPr lang="en-US" dirty="0">
                <a:latin typeface="Calibri" panose="020F0502020204030204" pitchFamily="34" charset="0"/>
                <a:cs typeface="Calibri" panose="020F0502020204030204" pitchFamily="34" charset="0"/>
              </a:rPr>
              <a:t> on ingress</a:t>
            </a:r>
          </a:p>
          <a:p>
            <a:pPr lvl="1"/>
            <a:r>
              <a:rPr lang="en-US" dirty="0">
                <a:latin typeface="Calibri" panose="020F0502020204030204" pitchFamily="34" charset="0"/>
                <a:cs typeface="Calibri" panose="020F0502020204030204" pitchFamily="34" charset="0"/>
              </a:rPr>
              <a:t>Count by </a:t>
            </a:r>
            <a:r>
              <a:rPr lang="en-US" i="1" dirty="0">
                <a:latin typeface="Calibri" panose="020F0502020204030204" pitchFamily="34" charset="0"/>
                <a:cs typeface="Calibri" panose="020F0502020204030204" pitchFamily="34" charset="0"/>
              </a:rPr>
              <a:t>ipv4</a:t>
            </a:r>
            <a:r>
              <a:rPr lang="en-US" dirty="0">
                <a:latin typeface="Calibri" panose="020F0502020204030204" pitchFamily="34" charset="0"/>
                <a:cs typeface="Calibri" panose="020F0502020204030204" pitchFamily="34" charset="0"/>
              </a:rPr>
              <a:t>.</a:t>
            </a:r>
            <a:r>
              <a:rPr lang="en-US" i="1" dirty="0">
                <a:latin typeface="Calibri" panose="020F0502020204030204" pitchFamily="34" charset="0"/>
                <a:cs typeface="Calibri" panose="020F0502020204030204" pitchFamily="34" charset="0"/>
              </a:rPr>
              <a:t>srcIP</a:t>
            </a:r>
            <a:r>
              <a:rPr lang="en-US" dirty="0">
                <a:latin typeface="Calibri" panose="020F0502020204030204" pitchFamily="34" charset="0"/>
                <a:cs typeface="Calibri" panose="020F0502020204030204" pitchFamily="34" charset="0"/>
              </a:rPr>
              <a:t> on egress</a:t>
            </a:r>
          </a:p>
          <a:p>
            <a:r>
              <a:rPr lang="en-US" dirty="0">
                <a:latin typeface="Calibri" panose="020F0502020204030204" pitchFamily="34" charset="0"/>
                <a:cs typeface="Calibri" panose="020F0502020204030204" pitchFamily="34" charset="0"/>
              </a:rPr>
              <a:t>Report difference every </a:t>
            </a:r>
            <a:r>
              <a:rPr lang="en-US" i="1" dirty="0">
                <a:latin typeface="Calibri" panose="020F0502020204030204" pitchFamily="34" charset="0"/>
                <a:cs typeface="Calibri" panose="020F0502020204030204" pitchFamily="34" charset="0"/>
              </a:rPr>
              <a:t>10ms of </a:t>
            </a:r>
            <a:r>
              <a:rPr lang="en-US" dirty="0">
                <a:latin typeface="Calibri" panose="020F0502020204030204" pitchFamily="34" charset="0"/>
                <a:cs typeface="Calibri" panose="020F0502020204030204" pitchFamily="34" charset="0"/>
              </a:rPr>
              <a:t>packet arrival times</a:t>
            </a:r>
          </a:p>
          <a:p>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Gory details in paper</a:t>
            </a:r>
          </a:p>
        </p:txBody>
      </p:sp>
      <p:sp>
        <p:nvSpPr>
          <p:cNvPr id="14" name="Rounded Rectangle 13">
            <a:extLst>
              <a:ext uri="{FF2B5EF4-FFF2-40B4-BE49-F238E27FC236}">
                <a16:creationId xmlns:a16="http://schemas.microsoft.com/office/drawing/2014/main" id="{97D99521-7136-8047-90CA-F35A89A50DB8}"/>
              </a:ext>
            </a:extLst>
          </p:cNvPr>
          <p:cNvSpPr/>
          <p:nvPr/>
        </p:nvSpPr>
        <p:spPr>
          <a:xfrm>
            <a:off x="5237780" y="2175405"/>
            <a:ext cx="1919952" cy="935612"/>
          </a:xfrm>
          <a:prstGeom prst="roundRect">
            <a:avLst/>
          </a:prstGeom>
          <a:solidFill>
            <a:schemeClr val="accent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Egress</a:t>
            </a:r>
          </a:p>
        </p:txBody>
      </p:sp>
      <p:cxnSp>
        <p:nvCxnSpPr>
          <p:cNvPr id="16" name="Straight Connector 15">
            <a:extLst>
              <a:ext uri="{FF2B5EF4-FFF2-40B4-BE49-F238E27FC236}">
                <a16:creationId xmlns:a16="http://schemas.microsoft.com/office/drawing/2014/main" id="{5CEE8FC3-6315-3142-9EE3-A9A412C53691}"/>
              </a:ext>
            </a:extLst>
          </p:cNvPr>
          <p:cNvCxnSpPr>
            <a:cxnSpLocks/>
          </p:cNvCxnSpPr>
          <p:nvPr/>
        </p:nvCxnSpPr>
        <p:spPr>
          <a:xfrm>
            <a:off x="7157732" y="2643211"/>
            <a:ext cx="1135400" cy="0"/>
          </a:xfrm>
          <a:prstGeom prst="line">
            <a:avLst/>
          </a:prstGeom>
          <a:ln w="104775">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23344FB4-0FD5-2B42-ADC8-19ACA02D937C}"/>
              </a:ext>
            </a:extLst>
          </p:cNvPr>
          <p:cNvCxnSpPr>
            <a:cxnSpLocks/>
          </p:cNvCxnSpPr>
          <p:nvPr/>
        </p:nvCxnSpPr>
        <p:spPr>
          <a:xfrm>
            <a:off x="4636201" y="2643211"/>
            <a:ext cx="601579" cy="0"/>
          </a:xfrm>
          <a:prstGeom prst="straightConnector1">
            <a:avLst/>
          </a:prstGeom>
          <a:ln w="38100">
            <a:solidFill>
              <a:srgbClr val="C0000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19" name="Rounded Rectangle 18">
            <a:extLst>
              <a:ext uri="{FF2B5EF4-FFF2-40B4-BE49-F238E27FC236}">
                <a16:creationId xmlns:a16="http://schemas.microsoft.com/office/drawing/2014/main" id="{4FAEBB0E-4913-2543-8AF8-1BB238C4CDC6}"/>
              </a:ext>
            </a:extLst>
          </p:cNvPr>
          <p:cNvSpPr/>
          <p:nvPr/>
        </p:nvSpPr>
        <p:spPr>
          <a:xfrm>
            <a:off x="2073431" y="1678489"/>
            <a:ext cx="1293348" cy="474851"/>
          </a:xfrm>
          <a:prstGeom prst="roundRect">
            <a:avLst>
              <a:gd name="adj" fmla="val 4825"/>
            </a:avLst>
          </a:prstGeom>
          <a:solidFill>
            <a:srgbClr val="00B050"/>
          </a:solidFill>
          <a:ln>
            <a:solidFill>
              <a:srgbClr val="00B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Myriad Pro" charset="0"/>
                <a:ea typeface="Myriad Pro" charset="0"/>
                <a:cs typeface="Myriad Pro" charset="0"/>
              </a:rPr>
              <a:t>State</a:t>
            </a:r>
          </a:p>
        </p:txBody>
      </p:sp>
      <p:sp>
        <p:nvSpPr>
          <p:cNvPr id="21" name="Rounded Rectangle 20">
            <a:extLst>
              <a:ext uri="{FF2B5EF4-FFF2-40B4-BE49-F238E27FC236}">
                <a16:creationId xmlns:a16="http://schemas.microsoft.com/office/drawing/2014/main" id="{A4B009CD-6B2B-3B4F-A5F5-6343D71345ED}"/>
              </a:ext>
            </a:extLst>
          </p:cNvPr>
          <p:cNvSpPr/>
          <p:nvPr/>
        </p:nvSpPr>
        <p:spPr>
          <a:xfrm>
            <a:off x="5551083" y="1675147"/>
            <a:ext cx="1293348" cy="474851"/>
          </a:xfrm>
          <a:prstGeom prst="roundRect">
            <a:avLst>
              <a:gd name="adj" fmla="val 4825"/>
            </a:avLst>
          </a:prstGeom>
          <a:solidFill>
            <a:srgbClr val="00B050"/>
          </a:solidFill>
          <a:ln>
            <a:solidFill>
              <a:srgbClr val="00B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Myriad Pro" charset="0"/>
                <a:ea typeface="Myriad Pro" charset="0"/>
                <a:cs typeface="Myriad Pro" charset="0"/>
              </a:rPr>
              <a:t>State</a:t>
            </a:r>
          </a:p>
        </p:txBody>
      </p:sp>
    </p:spTree>
    <p:extLst>
      <p:ext uri="{BB962C8B-B14F-4D97-AF65-F5344CB8AC3E}">
        <p14:creationId xmlns:p14="http://schemas.microsoft.com/office/powerpoint/2010/main" val="1533662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xEl>
                                              <p:pRg st="4" end="4"/>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uiExpand="1" build="allAtOnce"/>
      <p:bldP spid="19" grpId="0" animBg="1"/>
      <p:bldP spid="2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55418-AE14-8345-BE2D-F56D4E72875C}"/>
              </a:ext>
            </a:extLst>
          </p:cNvPr>
          <p:cNvSpPr>
            <a:spLocks noGrp="1"/>
          </p:cNvSpPr>
          <p:nvPr>
            <p:ph type="title"/>
          </p:nvPr>
        </p:nvSpPr>
        <p:spPr/>
        <p:txBody>
          <a:bodyPr/>
          <a:lstStyle/>
          <a:p>
            <a:r>
              <a:rPr lang="en-US" b="1" dirty="0"/>
              <a:t>Outline</a:t>
            </a:r>
          </a:p>
        </p:txBody>
      </p:sp>
      <p:sp>
        <p:nvSpPr>
          <p:cNvPr id="3" name="Content Placeholder 2">
            <a:extLst>
              <a:ext uri="{FF2B5EF4-FFF2-40B4-BE49-F238E27FC236}">
                <a16:creationId xmlns:a16="http://schemas.microsoft.com/office/drawing/2014/main" id="{6AD6DAF9-DD09-C04C-A2DE-F4411DE6D4E6}"/>
              </a:ext>
            </a:extLst>
          </p:cNvPr>
          <p:cNvSpPr>
            <a:spLocks noGrp="1"/>
          </p:cNvSpPr>
          <p:nvPr>
            <p:ph idx="1"/>
          </p:nvPr>
        </p:nvSpPr>
        <p:spPr/>
        <p:txBody>
          <a:bodyPr/>
          <a:lstStyle/>
          <a:p>
            <a:pPr marL="514338" indent="-514338">
              <a:lnSpc>
                <a:spcPct val="200000"/>
              </a:lnSpc>
              <a:buAutoNum type="arabicPeriod"/>
            </a:pPr>
            <a:r>
              <a:rPr lang="en-US" dirty="0">
                <a:solidFill>
                  <a:schemeClr val="bg1">
                    <a:lumMod val="75000"/>
                  </a:schemeClr>
                </a:solidFill>
              </a:rPr>
              <a:t>Peeking Inside the Switch</a:t>
            </a:r>
          </a:p>
          <a:p>
            <a:pPr marL="514338" indent="-514338">
              <a:lnSpc>
                <a:spcPct val="200000"/>
              </a:lnSpc>
              <a:buAutoNum type="arabicPeriod"/>
            </a:pPr>
            <a:r>
              <a:rPr lang="en-US" dirty="0">
                <a:solidFill>
                  <a:schemeClr val="bg1">
                    <a:lumMod val="75000"/>
                  </a:schemeClr>
                </a:solidFill>
              </a:rPr>
              <a:t>Packet Lifecycle Query Language</a:t>
            </a:r>
          </a:p>
          <a:p>
            <a:pPr marL="514338" indent="-514338">
              <a:lnSpc>
                <a:spcPct val="200000"/>
              </a:lnSpc>
              <a:buAutoNum type="arabicPeriod"/>
            </a:pPr>
            <a:r>
              <a:rPr lang="en-US" dirty="0">
                <a:solidFill>
                  <a:schemeClr val="bg1">
                    <a:lumMod val="75000"/>
                  </a:schemeClr>
                </a:solidFill>
              </a:rPr>
              <a:t>Efficient Query Compilation</a:t>
            </a:r>
          </a:p>
          <a:p>
            <a:pPr marL="514338" indent="-514338">
              <a:lnSpc>
                <a:spcPct val="200000"/>
              </a:lnSpc>
              <a:buAutoNum type="arabicPeriod"/>
            </a:pPr>
            <a:r>
              <a:rPr lang="en-US" b="1" dirty="0" err="1"/>
              <a:t>PacketScope</a:t>
            </a:r>
            <a:r>
              <a:rPr lang="en-US" b="1" dirty="0"/>
              <a:t> Prototype</a:t>
            </a:r>
          </a:p>
        </p:txBody>
      </p:sp>
      <p:sp>
        <p:nvSpPr>
          <p:cNvPr id="5" name="Slide Number Placeholder 4">
            <a:extLst>
              <a:ext uri="{FF2B5EF4-FFF2-40B4-BE49-F238E27FC236}">
                <a16:creationId xmlns:a16="http://schemas.microsoft.com/office/drawing/2014/main" id="{E349FB2B-E8D6-DD41-978C-8238977701DB}"/>
              </a:ext>
            </a:extLst>
          </p:cNvPr>
          <p:cNvSpPr>
            <a:spLocks noGrp="1"/>
          </p:cNvSpPr>
          <p:nvPr>
            <p:ph type="sldNum" sz="quarter" idx="12"/>
          </p:nvPr>
        </p:nvSpPr>
        <p:spPr/>
        <p:txBody>
          <a:bodyPr/>
          <a:lstStyle/>
          <a:p>
            <a:fld id="{6507AD74-B5BD-9240-BB33-BEC445D31982}" type="slidenum">
              <a:rPr lang="en-US" smtClean="0"/>
              <a:t>16</a:t>
            </a:fld>
            <a:endParaRPr lang="en-US" dirty="0"/>
          </a:p>
        </p:txBody>
      </p:sp>
    </p:spTree>
    <p:extLst>
      <p:ext uri="{BB962C8B-B14F-4D97-AF65-F5344CB8AC3E}">
        <p14:creationId xmlns:p14="http://schemas.microsoft.com/office/powerpoint/2010/main" val="24486847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55418-AE14-8345-BE2D-F56D4E72875C}"/>
              </a:ext>
            </a:extLst>
          </p:cNvPr>
          <p:cNvSpPr>
            <a:spLocks noGrp="1"/>
          </p:cNvSpPr>
          <p:nvPr>
            <p:ph type="title"/>
          </p:nvPr>
        </p:nvSpPr>
        <p:spPr/>
        <p:txBody>
          <a:bodyPr/>
          <a:lstStyle/>
          <a:p>
            <a:r>
              <a:rPr lang="en-US" b="1" dirty="0" err="1"/>
              <a:t>PacketScope</a:t>
            </a:r>
            <a:r>
              <a:rPr lang="en-US" b="1" dirty="0"/>
              <a:t> Prototype</a:t>
            </a:r>
          </a:p>
        </p:txBody>
      </p:sp>
      <p:sp>
        <p:nvSpPr>
          <p:cNvPr id="3" name="Content Placeholder 2">
            <a:extLst>
              <a:ext uri="{FF2B5EF4-FFF2-40B4-BE49-F238E27FC236}">
                <a16:creationId xmlns:a16="http://schemas.microsoft.com/office/drawing/2014/main" id="{6AD6DAF9-DD09-C04C-A2DE-F4411DE6D4E6}"/>
              </a:ext>
            </a:extLst>
          </p:cNvPr>
          <p:cNvSpPr>
            <a:spLocks noGrp="1"/>
          </p:cNvSpPr>
          <p:nvPr>
            <p:ph idx="1"/>
          </p:nvPr>
        </p:nvSpPr>
        <p:spPr/>
        <p:txBody>
          <a:bodyPr>
            <a:normAutofit/>
          </a:bodyPr>
          <a:lstStyle/>
          <a:p>
            <a:pPr>
              <a:lnSpc>
                <a:spcPct val="100000"/>
              </a:lnSpc>
            </a:pPr>
            <a:r>
              <a:rPr lang="en-US" dirty="0"/>
              <a:t>We built a prototype[1] in Python and P4 with:</a:t>
            </a:r>
          </a:p>
          <a:p>
            <a:pPr lvl="1">
              <a:lnSpc>
                <a:spcPct val="100000"/>
              </a:lnSpc>
            </a:pPr>
            <a:r>
              <a:rPr lang="en-US" dirty="0"/>
              <a:t>Support for packet modifications, queuing delays</a:t>
            </a:r>
          </a:p>
          <a:p>
            <a:pPr lvl="1">
              <a:lnSpc>
                <a:spcPct val="100000"/>
              </a:lnSpc>
            </a:pPr>
            <a:r>
              <a:rPr lang="en-US" dirty="0"/>
              <a:t>Tag little, compute early compilation</a:t>
            </a:r>
          </a:p>
          <a:p>
            <a:pPr>
              <a:lnSpc>
                <a:spcPct val="100000"/>
              </a:lnSpc>
            </a:pPr>
            <a:r>
              <a:rPr lang="en-US" dirty="0"/>
              <a:t>We also built a queuing loss query prototype</a:t>
            </a:r>
          </a:p>
          <a:p>
            <a:pPr lvl="1">
              <a:lnSpc>
                <a:spcPct val="100000"/>
              </a:lnSpc>
            </a:pPr>
            <a:r>
              <a:rPr lang="en-US" dirty="0"/>
              <a:t>Uses the BMv2 software model</a:t>
            </a:r>
          </a:p>
          <a:p>
            <a:pPr marL="457189" lvl="1" indent="0">
              <a:lnSpc>
                <a:spcPct val="100000"/>
              </a:lnSpc>
              <a:buNone/>
            </a:pPr>
            <a:endParaRPr lang="en-US" dirty="0"/>
          </a:p>
          <a:p>
            <a:pPr>
              <a:lnSpc>
                <a:spcPct val="100000"/>
              </a:lnSpc>
            </a:pPr>
            <a:r>
              <a:rPr lang="en-US" dirty="0"/>
              <a:t>More details and future work in paper</a:t>
            </a:r>
          </a:p>
        </p:txBody>
      </p:sp>
      <p:sp>
        <p:nvSpPr>
          <p:cNvPr id="5" name="Slide Number Placeholder 4">
            <a:extLst>
              <a:ext uri="{FF2B5EF4-FFF2-40B4-BE49-F238E27FC236}">
                <a16:creationId xmlns:a16="http://schemas.microsoft.com/office/drawing/2014/main" id="{8A0697FC-A109-8F4B-AF1D-C6B49E7F382F}"/>
              </a:ext>
            </a:extLst>
          </p:cNvPr>
          <p:cNvSpPr>
            <a:spLocks noGrp="1"/>
          </p:cNvSpPr>
          <p:nvPr>
            <p:ph type="sldNum" sz="quarter" idx="12"/>
          </p:nvPr>
        </p:nvSpPr>
        <p:spPr/>
        <p:txBody>
          <a:bodyPr/>
          <a:lstStyle/>
          <a:p>
            <a:fld id="{6507AD74-B5BD-9240-BB33-BEC445D31982}" type="slidenum">
              <a:rPr lang="en-US" smtClean="0"/>
              <a:t>17</a:t>
            </a:fld>
            <a:endParaRPr lang="en-US" dirty="0"/>
          </a:p>
        </p:txBody>
      </p:sp>
      <p:sp>
        <p:nvSpPr>
          <p:cNvPr id="4" name="TextBox 3">
            <a:extLst>
              <a:ext uri="{FF2B5EF4-FFF2-40B4-BE49-F238E27FC236}">
                <a16:creationId xmlns:a16="http://schemas.microsoft.com/office/drawing/2014/main" id="{306ACADE-CE71-2641-8FB0-93D86AF2D53C}"/>
              </a:ext>
            </a:extLst>
          </p:cNvPr>
          <p:cNvSpPr txBox="1"/>
          <p:nvPr/>
        </p:nvSpPr>
        <p:spPr>
          <a:xfrm>
            <a:off x="2358125" y="6356351"/>
            <a:ext cx="4427751" cy="369332"/>
          </a:xfrm>
          <a:prstGeom prst="rect">
            <a:avLst/>
          </a:prstGeom>
          <a:noFill/>
        </p:spPr>
        <p:txBody>
          <a:bodyPr wrap="none" rtlCol="0">
            <a:spAutoFit/>
          </a:bodyPr>
          <a:lstStyle/>
          <a:p>
            <a:pPr algn="ctr"/>
            <a:r>
              <a:rPr lang="en-US" dirty="0"/>
              <a:t>[1] As an extension to Sonata (SIGCOMM ‘18)</a:t>
            </a:r>
          </a:p>
        </p:txBody>
      </p:sp>
    </p:spTree>
    <p:extLst>
      <p:ext uri="{BB962C8B-B14F-4D97-AF65-F5344CB8AC3E}">
        <p14:creationId xmlns:p14="http://schemas.microsoft.com/office/powerpoint/2010/main" val="9787519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55418-AE14-8345-BE2D-F56D4E72875C}"/>
              </a:ext>
            </a:extLst>
          </p:cNvPr>
          <p:cNvSpPr>
            <a:spLocks noGrp="1"/>
          </p:cNvSpPr>
          <p:nvPr>
            <p:ph type="title"/>
          </p:nvPr>
        </p:nvSpPr>
        <p:spPr/>
        <p:txBody>
          <a:bodyPr/>
          <a:lstStyle/>
          <a:p>
            <a:r>
              <a:rPr lang="en-US" b="1" dirty="0"/>
              <a:t>Conclusion</a:t>
            </a:r>
          </a:p>
        </p:txBody>
      </p:sp>
      <p:sp>
        <p:nvSpPr>
          <p:cNvPr id="3" name="Content Placeholder 2">
            <a:extLst>
              <a:ext uri="{FF2B5EF4-FFF2-40B4-BE49-F238E27FC236}">
                <a16:creationId xmlns:a16="http://schemas.microsoft.com/office/drawing/2014/main" id="{6AD6DAF9-DD09-C04C-A2DE-F4411DE6D4E6}"/>
              </a:ext>
            </a:extLst>
          </p:cNvPr>
          <p:cNvSpPr>
            <a:spLocks noGrp="1"/>
          </p:cNvSpPr>
          <p:nvPr>
            <p:ph idx="1"/>
          </p:nvPr>
        </p:nvSpPr>
        <p:spPr/>
        <p:txBody>
          <a:bodyPr>
            <a:normAutofit/>
          </a:bodyPr>
          <a:lstStyle/>
          <a:p>
            <a:pPr>
              <a:lnSpc>
                <a:spcPct val="100000"/>
              </a:lnSpc>
            </a:pPr>
            <a:r>
              <a:rPr lang="en-US" dirty="0" err="1"/>
              <a:t>PacketScope</a:t>
            </a:r>
            <a:r>
              <a:rPr lang="en-US" dirty="0"/>
              <a:t> is a network telemetry system</a:t>
            </a:r>
          </a:p>
          <a:p>
            <a:pPr lvl="1">
              <a:lnSpc>
                <a:spcPct val="100000"/>
              </a:lnSpc>
            </a:pPr>
            <a:r>
              <a:rPr lang="en-US" sz="2200" dirty="0"/>
              <a:t>Using a dataflow programming model (map, filter, reduce)</a:t>
            </a:r>
          </a:p>
          <a:p>
            <a:pPr lvl="1">
              <a:lnSpc>
                <a:spcPct val="100000"/>
              </a:lnSpc>
            </a:pPr>
            <a:r>
              <a:rPr lang="en-US" sz="2200" dirty="0"/>
              <a:t>That supports queries on the full packet lifecycle:</a:t>
            </a:r>
          </a:p>
          <a:p>
            <a:pPr lvl="2">
              <a:lnSpc>
                <a:spcPct val="100000"/>
              </a:lnSpc>
            </a:pPr>
            <a:r>
              <a:rPr lang="en-US" sz="1800" dirty="0"/>
              <a:t>Packet modifications</a:t>
            </a:r>
          </a:p>
          <a:p>
            <a:pPr lvl="2">
              <a:lnSpc>
                <a:spcPct val="100000"/>
              </a:lnSpc>
            </a:pPr>
            <a:r>
              <a:rPr lang="en-US" sz="1800" dirty="0"/>
              <a:t>ACL drops</a:t>
            </a:r>
          </a:p>
          <a:p>
            <a:pPr lvl="2">
              <a:lnSpc>
                <a:spcPct val="100000"/>
              </a:lnSpc>
            </a:pPr>
            <a:r>
              <a:rPr lang="en-US" sz="1800" dirty="0"/>
              <a:t>Queuing delays/loss</a:t>
            </a:r>
          </a:p>
          <a:p>
            <a:pPr lvl="1">
              <a:lnSpc>
                <a:spcPct val="100000"/>
              </a:lnSpc>
            </a:pPr>
            <a:r>
              <a:rPr lang="en-US" sz="2200" dirty="0"/>
              <a:t>And compiles efficiently to programmable switches</a:t>
            </a:r>
          </a:p>
        </p:txBody>
      </p:sp>
      <p:sp>
        <p:nvSpPr>
          <p:cNvPr id="5" name="Slide Number Placeholder 4">
            <a:extLst>
              <a:ext uri="{FF2B5EF4-FFF2-40B4-BE49-F238E27FC236}">
                <a16:creationId xmlns:a16="http://schemas.microsoft.com/office/drawing/2014/main" id="{8A0697FC-A109-8F4B-AF1D-C6B49E7F382F}"/>
              </a:ext>
            </a:extLst>
          </p:cNvPr>
          <p:cNvSpPr>
            <a:spLocks noGrp="1"/>
          </p:cNvSpPr>
          <p:nvPr>
            <p:ph type="sldNum" sz="quarter" idx="12"/>
          </p:nvPr>
        </p:nvSpPr>
        <p:spPr>
          <a:xfrm>
            <a:off x="6457950" y="6929106"/>
            <a:ext cx="2057400" cy="365125"/>
          </a:xfrm>
        </p:spPr>
        <p:txBody>
          <a:bodyPr/>
          <a:lstStyle/>
          <a:p>
            <a:fld id="{6507AD74-B5BD-9240-BB33-BEC445D31982}" type="slidenum">
              <a:rPr lang="en-US" smtClean="0"/>
              <a:t>18</a:t>
            </a:fld>
            <a:endParaRPr lang="en-US" dirty="0"/>
          </a:p>
        </p:txBody>
      </p:sp>
      <p:pic>
        <p:nvPicPr>
          <p:cNvPr id="7" name="Picture 6">
            <a:extLst>
              <a:ext uri="{FF2B5EF4-FFF2-40B4-BE49-F238E27FC236}">
                <a16:creationId xmlns:a16="http://schemas.microsoft.com/office/drawing/2014/main" id="{7F334A1C-274B-CA4E-A257-3C5C9B961FAD}"/>
              </a:ext>
            </a:extLst>
          </p:cNvPr>
          <p:cNvPicPr>
            <a:picLocks noChangeAspect="1"/>
          </p:cNvPicPr>
          <p:nvPr/>
        </p:nvPicPr>
        <p:blipFill>
          <a:blip r:embed="rId3"/>
          <a:stretch>
            <a:fillRect/>
          </a:stretch>
        </p:blipFill>
        <p:spPr>
          <a:xfrm>
            <a:off x="941349" y="5459843"/>
            <a:ext cx="7734300" cy="1714500"/>
          </a:xfrm>
          <a:prstGeom prst="rect">
            <a:avLst/>
          </a:prstGeom>
        </p:spPr>
      </p:pic>
      <p:grpSp>
        <p:nvGrpSpPr>
          <p:cNvPr id="8" name="Group 7">
            <a:extLst>
              <a:ext uri="{FF2B5EF4-FFF2-40B4-BE49-F238E27FC236}">
                <a16:creationId xmlns:a16="http://schemas.microsoft.com/office/drawing/2014/main" id="{EFDD61B9-08C2-A94C-8369-6181A0537C3E}"/>
              </a:ext>
            </a:extLst>
          </p:cNvPr>
          <p:cNvGrpSpPr/>
          <p:nvPr/>
        </p:nvGrpSpPr>
        <p:grpSpPr>
          <a:xfrm>
            <a:off x="3986367" y="5316219"/>
            <a:ext cx="1331563" cy="1858124"/>
            <a:chOff x="3986367" y="4743464"/>
            <a:chExt cx="1331562" cy="1858124"/>
          </a:xfrm>
        </p:grpSpPr>
        <p:sp>
          <p:nvSpPr>
            <p:cNvPr id="9" name="Rectangle 8">
              <a:extLst>
                <a:ext uri="{FF2B5EF4-FFF2-40B4-BE49-F238E27FC236}">
                  <a16:creationId xmlns:a16="http://schemas.microsoft.com/office/drawing/2014/main" id="{076C68BB-CCCB-0040-B677-C77950F408F4}"/>
                </a:ext>
              </a:extLst>
            </p:cNvPr>
            <p:cNvSpPr/>
            <p:nvPr/>
          </p:nvSpPr>
          <p:spPr>
            <a:xfrm>
              <a:off x="4109497" y="4743464"/>
              <a:ext cx="1066801" cy="18581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a:extLst>
                <a:ext uri="{FF2B5EF4-FFF2-40B4-BE49-F238E27FC236}">
                  <a16:creationId xmlns:a16="http://schemas.microsoft.com/office/drawing/2014/main" id="{2E30C8A3-3CBD-764A-BEE6-42A98C30733D}"/>
                </a:ext>
              </a:extLst>
            </p:cNvPr>
            <p:cNvSpPr/>
            <p:nvPr/>
          </p:nvSpPr>
          <p:spPr>
            <a:xfrm>
              <a:off x="3986367" y="5453099"/>
              <a:ext cx="1331562" cy="552108"/>
            </a:xfrm>
            <a:prstGeom prst="roundRect">
              <a:avLst/>
            </a:prstGeom>
            <a:solidFill>
              <a:srgbClr val="C0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Queues</a:t>
              </a:r>
            </a:p>
          </p:txBody>
        </p:sp>
      </p:grpSp>
      <p:sp>
        <p:nvSpPr>
          <p:cNvPr id="11" name="Slide Number Placeholder 5">
            <a:extLst>
              <a:ext uri="{FF2B5EF4-FFF2-40B4-BE49-F238E27FC236}">
                <a16:creationId xmlns:a16="http://schemas.microsoft.com/office/drawing/2014/main" id="{63F839D3-8A12-0343-B3B2-3E7850D45BED}"/>
              </a:ext>
            </a:extLst>
          </p:cNvPr>
          <p:cNvSpPr txBox="1">
            <a:spLocks/>
          </p:cNvSpPr>
          <p:nvPr/>
        </p:nvSpPr>
        <p:spPr>
          <a:xfrm>
            <a:off x="6457950" y="6929106"/>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6507AD74-B5BD-9240-BB33-BEC445D31982}" type="slidenum">
              <a:rPr lang="en-US"/>
              <a:pPr/>
              <a:t>18</a:t>
            </a:fld>
            <a:endParaRPr lang="en-US" dirty="0"/>
          </a:p>
        </p:txBody>
      </p:sp>
      <p:pic>
        <p:nvPicPr>
          <p:cNvPr id="12" name="Picture 11" descr="A close up of sunglasses&#10;&#10;Description automatically generated">
            <a:extLst>
              <a:ext uri="{FF2B5EF4-FFF2-40B4-BE49-F238E27FC236}">
                <a16:creationId xmlns:a16="http://schemas.microsoft.com/office/drawing/2014/main" id="{5F2FBCF1-93EE-5E47-80E8-3DEBC454B5C2}"/>
              </a:ext>
            </a:extLst>
          </p:cNvPr>
          <p:cNvPicPr>
            <a:picLocks noChangeAspect="1"/>
          </p:cNvPicPr>
          <p:nvPr/>
        </p:nvPicPr>
        <p:blipFill>
          <a:blip r:embed="rId4"/>
          <a:stretch>
            <a:fillRect/>
          </a:stretch>
        </p:blipFill>
        <p:spPr>
          <a:xfrm>
            <a:off x="3871872" y="4649389"/>
            <a:ext cx="1542051" cy="1542051"/>
          </a:xfrm>
          <a:prstGeom prst="rect">
            <a:avLst/>
          </a:prstGeom>
        </p:spPr>
      </p:pic>
      <p:sp>
        <p:nvSpPr>
          <p:cNvPr id="13" name="Triangle 12">
            <a:extLst>
              <a:ext uri="{FF2B5EF4-FFF2-40B4-BE49-F238E27FC236}">
                <a16:creationId xmlns:a16="http://schemas.microsoft.com/office/drawing/2014/main" id="{090AD3F4-D1CF-7043-A88F-D59C824A003C}"/>
              </a:ext>
            </a:extLst>
          </p:cNvPr>
          <p:cNvSpPr/>
          <p:nvPr/>
        </p:nvSpPr>
        <p:spPr>
          <a:xfrm>
            <a:off x="-9995836" y="4721775"/>
            <a:ext cx="29199840" cy="5904973"/>
          </a:xfrm>
          <a:prstGeom prst="triangle">
            <a:avLst>
              <a:gd name="adj" fmla="val 50087"/>
            </a:avLst>
          </a:prstGeom>
          <a:solidFill>
            <a:schemeClr val="accent4">
              <a:lumMod val="20000"/>
              <a:lumOff val="80000"/>
              <a:alpha val="2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82396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55418-AE14-8345-BE2D-F56D4E72875C}"/>
              </a:ext>
            </a:extLst>
          </p:cNvPr>
          <p:cNvSpPr>
            <a:spLocks noGrp="1"/>
          </p:cNvSpPr>
          <p:nvPr>
            <p:ph type="title"/>
          </p:nvPr>
        </p:nvSpPr>
        <p:spPr/>
        <p:txBody>
          <a:bodyPr/>
          <a:lstStyle/>
          <a:p>
            <a:r>
              <a:rPr lang="en-US" b="1" dirty="0"/>
              <a:t>Outline</a:t>
            </a:r>
          </a:p>
        </p:txBody>
      </p:sp>
      <p:sp>
        <p:nvSpPr>
          <p:cNvPr id="3" name="Content Placeholder 2">
            <a:extLst>
              <a:ext uri="{FF2B5EF4-FFF2-40B4-BE49-F238E27FC236}">
                <a16:creationId xmlns:a16="http://schemas.microsoft.com/office/drawing/2014/main" id="{6AD6DAF9-DD09-C04C-A2DE-F4411DE6D4E6}"/>
              </a:ext>
            </a:extLst>
          </p:cNvPr>
          <p:cNvSpPr>
            <a:spLocks noGrp="1"/>
          </p:cNvSpPr>
          <p:nvPr>
            <p:ph idx="1"/>
          </p:nvPr>
        </p:nvSpPr>
        <p:spPr/>
        <p:txBody>
          <a:bodyPr>
            <a:normAutofit/>
          </a:bodyPr>
          <a:lstStyle/>
          <a:p>
            <a:pPr marL="514338" indent="-514338">
              <a:lnSpc>
                <a:spcPct val="200000"/>
              </a:lnSpc>
              <a:buAutoNum type="arabicPeriod"/>
            </a:pPr>
            <a:r>
              <a:rPr lang="en-US" dirty="0"/>
              <a:t>Peeking Inside the Switch</a:t>
            </a:r>
          </a:p>
          <a:p>
            <a:pPr marL="514338" indent="-514338">
              <a:lnSpc>
                <a:spcPct val="200000"/>
              </a:lnSpc>
              <a:buAutoNum type="arabicPeriod"/>
            </a:pPr>
            <a:r>
              <a:rPr lang="en-US" dirty="0"/>
              <a:t>Packet Lifecycle Query Language</a:t>
            </a:r>
          </a:p>
          <a:p>
            <a:pPr marL="514338" indent="-514338">
              <a:lnSpc>
                <a:spcPct val="200000"/>
              </a:lnSpc>
              <a:buAutoNum type="arabicPeriod"/>
            </a:pPr>
            <a:r>
              <a:rPr lang="en-US" dirty="0"/>
              <a:t>Efficient Query Compilation</a:t>
            </a:r>
          </a:p>
          <a:p>
            <a:pPr marL="514338" indent="-514338">
              <a:lnSpc>
                <a:spcPct val="200000"/>
              </a:lnSpc>
              <a:buAutoNum type="arabicPeriod"/>
            </a:pPr>
            <a:r>
              <a:rPr lang="en-US" dirty="0" err="1"/>
              <a:t>PacketScope</a:t>
            </a:r>
            <a:r>
              <a:rPr lang="en-US" dirty="0"/>
              <a:t> Prototype</a:t>
            </a:r>
          </a:p>
        </p:txBody>
      </p:sp>
      <p:sp>
        <p:nvSpPr>
          <p:cNvPr id="5" name="Slide Number Placeholder 4">
            <a:extLst>
              <a:ext uri="{FF2B5EF4-FFF2-40B4-BE49-F238E27FC236}">
                <a16:creationId xmlns:a16="http://schemas.microsoft.com/office/drawing/2014/main" id="{49D70399-1FDA-8446-B4D7-CB19831F9413}"/>
              </a:ext>
            </a:extLst>
          </p:cNvPr>
          <p:cNvSpPr>
            <a:spLocks noGrp="1"/>
          </p:cNvSpPr>
          <p:nvPr>
            <p:ph type="sldNum" sz="quarter" idx="12"/>
          </p:nvPr>
        </p:nvSpPr>
        <p:spPr/>
        <p:txBody>
          <a:bodyPr/>
          <a:lstStyle/>
          <a:p>
            <a:fld id="{6507AD74-B5BD-9240-BB33-BEC445D31982}" type="slidenum">
              <a:rPr lang="en-US" smtClean="0"/>
              <a:t>2</a:t>
            </a:fld>
            <a:endParaRPr lang="en-US" dirty="0"/>
          </a:p>
        </p:txBody>
      </p:sp>
    </p:spTree>
    <p:extLst>
      <p:ext uri="{BB962C8B-B14F-4D97-AF65-F5344CB8AC3E}">
        <p14:creationId xmlns:p14="http://schemas.microsoft.com/office/powerpoint/2010/main" val="3410003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55418-AE14-8345-BE2D-F56D4E72875C}"/>
              </a:ext>
            </a:extLst>
          </p:cNvPr>
          <p:cNvSpPr>
            <a:spLocks noGrp="1"/>
          </p:cNvSpPr>
          <p:nvPr>
            <p:ph type="title"/>
          </p:nvPr>
        </p:nvSpPr>
        <p:spPr/>
        <p:txBody>
          <a:bodyPr/>
          <a:lstStyle/>
          <a:p>
            <a:r>
              <a:rPr lang="en-US" b="1" dirty="0"/>
              <a:t>Outline</a:t>
            </a:r>
          </a:p>
        </p:txBody>
      </p:sp>
      <p:sp>
        <p:nvSpPr>
          <p:cNvPr id="3" name="Content Placeholder 2">
            <a:extLst>
              <a:ext uri="{FF2B5EF4-FFF2-40B4-BE49-F238E27FC236}">
                <a16:creationId xmlns:a16="http://schemas.microsoft.com/office/drawing/2014/main" id="{6AD6DAF9-DD09-C04C-A2DE-F4411DE6D4E6}"/>
              </a:ext>
            </a:extLst>
          </p:cNvPr>
          <p:cNvSpPr>
            <a:spLocks noGrp="1"/>
          </p:cNvSpPr>
          <p:nvPr>
            <p:ph idx="1"/>
          </p:nvPr>
        </p:nvSpPr>
        <p:spPr/>
        <p:txBody>
          <a:bodyPr/>
          <a:lstStyle/>
          <a:p>
            <a:pPr marL="514338" indent="-514338">
              <a:lnSpc>
                <a:spcPct val="200000"/>
              </a:lnSpc>
              <a:buAutoNum type="arabicPeriod"/>
            </a:pPr>
            <a:r>
              <a:rPr lang="en-US" b="1" dirty="0"/>
              <a:t>Peeking Inside the Switch</a:t>
            </a:r>
          </a:p>
          <a:p>
            <a:pPr marL="514338" indent="-514338">
              <a:lnSpc>
                <a:spcPct val="200000"/>
              </a:lnSpc>
              <a:buAutoNum type="arabicPeriod"/>
            </a:pPr>
            <a:r>
              <a:rPr lang="en-US" dirty="0"/>
              <a:t>Packet Lifecycle Query Language</a:t>
            </a:r>
          </a:p>
          <a:p>
            <a:pPr marL="514338" indent="-514338">
              <a:lnSpc>
                <a:spcPct val="200000"/>
              </a:lnSpc>
              <a:buAutoNum type="arabicPeriod"/>
            </a:pPr>
            <a:r>
              <a:rPr lang="en-US" dirty="0"/>
              <a:t>Efficient Query Compilation</a:t>
            </a:r>
          </a:p>
          <a:p>
            <a:pPr marL="514338" indent="-514338">
              <a:lnSpc>
                <a:spcPct val="200000"/>
              </a:lnSpc>
              <a:buAutoNum type="arabicPeriod"/>
            </a:pPr>
            <a:r>
              <a:rPr lang="en-US" dirty="0" err="1"/>
              <a:t>PacketScope</a:t>
            </a:r>
            <a:r>
              <a:rPr lang="en-US" dirty="0"/>
              <a:t> Prototype</a:t>
            </a:r>
          </a:p>
        </p:txBody>
      </p:sp>
      <p:sp>
        <p:nvSpPr>
          <p:cNvPr id="5" name="Slide Number Placeholder 4">
            <a:extLst>
              <a:ext uri="{FF2B5EF4-FFF2-40B4-BE49-F238E27FC236}">
                <a16:creationId xmlns:a16="http://schemas.microsoft.com/office/drawing/2014/main" id="{10E788DA-1076-0E4E-A1B4-5C99F200DB05}"/>
              </a:ext>
            </a:extLst>
          </p:cNvPr>
          <p:cNvSpPr>
            <a:spLocks noGrp="1"/>
          </p:cNvSpPr>
          <p:nvPr>
            <p:ph type="sldNum" sz="quarter" idx="12"/>
          </p:nvPr>
        </p:nvSpPr>
        <p:spPr/>
        <p:txBody>
          <a:bodyPr/>
          <a:lstStyle/>
          <a:p>
            <a:fld id="{6507AD74-B5BD-9240-BB33-BEC445D31982}" type="slidenum">
              <a:rPr lang="en-US" smtClean="0"/>
              <a:t>3</a:t>
            </a:fld>
            <a:endParaRPr lang="en-US" dirty="0"/>
          </a:p>
        </p:txBody>
      </p:sp>
    </p:spTree>
    <p:extLst>
      <p:ext uri="{BB962C8B-B14F-4D97-AF65-F5344CB8AC3E}">
        <p14:creationId xmlns:p14="http://schemas.microsoft.com/office/powerpoint/2010/main" val="2139991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08CED-F5F9-4653-BB7A-308F57E70C0C}"/>
              </a:ext>
            </a:extLst>
          </p:cNvPr>
          <p:cNvSpPr>
            <a:spLocks noGrp="1"/>
          </p:cNvSpPr>
          <p:nvPr>
            <p:ph type="title"/>
          </p:nvPr>
        </p:nvSpPr>
        <p:spPr>
          <a:xfrm>
            <a:off x="620756" y="287883"/>
            <a:ext cx="7886700" cy="1325563"/>
          </a:xfrm>
        </p:spPr>
        <p:txBody>
          <a:bodyPr>
            <a:normAutofit/>
          </a:bodyPr>
          <a:lstStyle/>
          <a:p>
            <a:r>
              <a:rPr lang="en-US" sz="3000" dirty="0">
                <a:latin typeface="Myriad Pro" panose="020B0503030403020204" pitchFamily="34" charset="0"/>
              </a:rPr>
              <a:t>What Happens Inside a (Programmable) Switch?</a:t>
            </a:r>
          </a:p>
        </p:txBody>
      </p:sp>
      <p:sp>
        <p:nvSpPr>
          <p:cNvPr id="50" name="Content Placeholder 6">
            <a:extLst>
              <a:ext uri="{FF2B5EF4-FFF2-40B4-BE49-F238E27FC236}">
                <a16:creationId xmlns:a16="http://schemas.microsoft.com/office/drawing/2014/main" id="{27C2DC8B-40B4-CA4E-BBBE-D9754E0E0A48}"/>
              </a:ext>
            </a:extLst>
          </p:cNvPr>
          <p:cNvSpPr>
            <a:spLocks noGrp="1"/>
          </p:cNvSpPr>
          <p:nvPr>
            <p:ph sz="half" idx="1"/>
          </p:nvPr>
        </p:nvSpPr>
        <p:spPr>
          <a:xfrm>
            <a:off x="628045" y="1524111"/>
            <a:ext cx="8046999" cy="4351339"/>
          </a:xfrm>
        </p:spPr>
        <p:txBody>
          <a:bodyPr/>
          <a:lstStyle/>
          <a:p>
            <a:r>
              <a:rPr lang="en-US" dirty="0"/>
              <a:t>Packets are modified in the switch</a:t>
            </a:r>
          </a:p>
          <a:p>
            <a:pPr lvl="1"/>
            <a:r>
              <a:rPr lang="en-US" dirty="0"/>
              <a:t>Multiple pipelines</a:t>
            </a:r>
          </a:p>
          <a:p>
            <a:r>
              <a:rPr lang="en-US" dirty="0"/>
              <a:t>Access Control List (ACL) drops</a:t>
            </a:r>
          </a:p>
          <a:p>
            <a:r>
              <a:rPr lang="en-US" dirty="0"/>
              <a:t>Queues cause delays and loss</a:t>
            </a:r>
          </a:p>
        </p:txBody>
      </p:sp>
      <p:grpSp>
        <p:nvGrpSpPr>
          <p:cNvPr id="70" name="Group 69">
            <a:extLst>
              <a:ext uri="{FF2B5EF4-FFF2-40B4-BE49-F238E27FC236}">
                <a16:creationId xmlns:a16="http://schemas.microsoft.com/office/drawing/2014/main" id="{C6573361-4FA7-C744-A139-6AD99FDAD261}"/>
              </a:ext>
            </a:extLst>
          </p:cNvPr>
          <p:cNvGrpSpPr/>
          <p:nvPr/>
        </p:nvGrpSpPr>
        <p:grpSpPr>
          <a:xfrm>
            <a:off x="724011" y="3683426"/>
            <a:ext cx="7561195" cy="2790855"/>
            <a:chOff x="724010" y="3571459"/>
            <a:chExt cx="7561195" cy="2790855"/>
          </a:xfrm>
        </p:grpSpPr>
        <p:cxnSp>
          <p:nvCxnSpPr>
            <p:cNvPr id="8" name="Straight Connector 7">
              <a:extLst>
                <a:ext uri="{FF2B5EF4-FFF2-40B4-BE49-F238E27FC236}">
                  <a16:creationId xmlns:a16="http://schemas.microsoft.com/office/drawing/2014/main" id="{2EF8581A-7B51-D942-A150-F10BBF64DC8C}"/>
                </a:ext>
              </a:extLst>
            </p:cNvPr>
            <p:cNvCxnSpPr>
              <a:cxnSpLocks/>
            </p:cNvCxnSpPr>
            <p:nvPr/>
          </p:nvCxnSpPr>
          <p:spPr>
            <a:xfrm flipH="1" flipV="1">
              <a:off x="724010" y="5339776"/>
              <a:ext cx="3662639" cy="1022538"/>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277D147-229E-3A42-B2BF-76EA762174A0}"/>
                </a:ext>
              </a:extLst>
            </p:cNvPr>
            <p:cNvCxnSpPr>
              <a:cxnSpLocks/>
            </p:cNvCxnSpPr>
            <p:nvPr/>
          </p:nvCxnSpPr>
          <p:spPr>
            <a:xfrm flipV="1">
              <a:off x="4757351" y="5339776"/>
              <a:ext cx="3527854" cy="1022538"/>
            </a:xfrm>
            <a:prstGeom prst="line">
              <a:avLst/>
            </a:prstGeom>
          </p:spPr>
          <p:style>
            <a:lnRef idx="1">
              <a:schemeClr val="accent1"/>
            </a:lnRef>
            <a:fillRef idx="0">
              <a:schemeClr val="accent1"/>
            </a:fillRef>
            <a:effectRef idx="0">
              <a:schemeClr val="accent1"/>
            </a:effectRef>
            <a:fontRef idx="minor">
              <a:schemeClr val="tx1"/>
            </a:fontRef>
          </p:style>
        </p:cxnSp>
        <p:grpSp>
          <p:nvGrpSpPr>
            <p:cNvPr id="22" name="Group 21">
              <a:extLst>
                <a:ext uri="{FF2B5EF4-FFF2-40B4-BE49-F238E27FC236}">
                  <a16:creationId xmlns:a16="http://schemas.microsoft.com/office/drawing/2014/main" id="{80E64665-376F-3C43-A2CF-295282115B76}"/>
                </a:ext>
              </a:extLst>
            </p:cNvPr>
            <p:cNvGrpSpPr/>
            <p:nvPr/>
          </p:nvGrpSpPr>
          <p:grpSpPr>
            <a:xfrm>
              <a:off x="817230" y="3571459"/>
              <a:ext cx="7467975" cy="2054158"/>
              <a:chOff x="49927" y="3393886"/>
              <a:chExt cx="8650275" cy="2379363"/>
            </a:xfrm>
          </p:grpSpPr>
          <p:cxnSp>
            <p:nvCxnSpPr>
              <p:cNvPr id="23" name="Straight Connector 22">
                <a:extLst>
                  <a:ext uri="{FF2B5EF4-FFF2-40B4-BE49-F238E27FC236}">
                    <a16:creationId xmlns:a16="http://schemas.microsoft.com/office/drawing/2014/main" id="{1C3784D6-14AD-0843-BE6D-D0FA8626FE20}"/>
                  </a:ext>
                </a:extLst>
              </p:cNvPr>
              <p:cNvCxnSpPr>
                <a:cxnSpLocks/>
              </p:cNvCxnSpPr>
              <p:nvPr/>
            </p:nvCxnSpPr>
            <p:spPr>
              <a:xfrm>
                <a:off x="49927" y="5231382"/>
                <a:ext cx="1315152" cy="0"/>
              </a:xfrm>
              <a:prstGeom prst="line">
                <a:avLst/>
              </a:prstGeom>
              <a:ln w="104775">
                <a:tailEnd type="triangle"/>
              </a:ln>
            </p:spPr>
            <p:style>
              <a:lnRef idx="1">
                <a:schemeClr val="accent1"/>
              </a:lnRef>
              <a:fillRef idx="0">
                <a:schemeClr val="accent1"/>
              </a:fillRef>
              <a:effectRef idx="0">
                <a:schemeClr val="accent1"/>
              </a:effectRef>
              <a:fontRef idx="minor">
                <a:schemeClr val="tx1"/>
              </a:fontRef>
            </p:style>
          </p:cxnSp>
          <p:sp>
            <p:nvSpPr>
              <p:cNvPr id="24" name="Rounded Rectangle 23">
                <a:extLst>
                  <a:ext uri="{FF2B5EF4-FFF2-40B4-BE49-F238E27FC236}">
                    <a16:creationId xmlns:a16="http://schemas.microsoft.com/office/drawing/2014/main" id="{C344FF11-AC31-A141-9C26-957E6B6CF1EB}"/>
                  </a:ext>
                </a:extLst>
              </p:cNvPr>
              <p:cNvSpPr/>
              <p:nvPr/>
            </p:nvSpPr>
            <p:spPr>
              <a:xfrm>
                <a:off x="1421604" y="4689515"/>
                <a:ext cx="2223911" cy="108373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Ingress</a:t>
                </a:r>
              </a:p>
            </p:txBody>
          </p:sp>
          <p:sp>
            <p:nvSpPr>
              <p:cNvPr id="28" name="Rounded Rectangle 27">
                <a:extLst>
                  <a:ext uri="{FF2B5EF4-FFF2-40B4-BE49-F238E27FC236}">
                    <a16:creationId xmlns:a16="http://schemas.microsoft.com/office/drawing/2014/main" id="{0C1A6AF9-1F3A-5E46-BB9F-76BB74EC944A}"/>
                  </a:ext>
                </a:extLst>
              </p:cNvPr>
              <p:cNvSpPr/>
              <p:nvPr/>
            </p:nvSpPr>
            <p:spPr>
              <a:xfrm>
                <a:off x="3618808" y="3393886"/>
                <a:ext cx="1542370" cy="639515"/>
              </a:xfrm>
              <a:prstGeom prst="roundRect">
                <a:avLst/>
              </a:prstGeom>
              <a:solidFill>
                <a:srgbClr val="C0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Queues</a:t>
                </a:r>
              </a:p>
            </p:txBody>
          </p:sp>
          <p:sp>
            <p:nvSpPr>
              <p:cNvPr id="29" name="Rounded Rectangle 28">
                <a:extLst>
                  <a:ext uri="{FF2B5EF4-FFF2-40B4-BE49-F238E27FC236}">
                    <a16:creationId xmlns:a16="http://schemas.microsoft.com/office/drawing/2014/main" id="{729F31BC-6D1D-3C4A-A8E8-8D65D20A924F}"/>
                  </a:ext>
                </a:extLst>
              </p:cNvPr>
              <p:cNvSpPr/>
              <p:nvPr/>
            </p:nvSpPr>
            <p:spPr>
              <a:xfrm>
                <a:off x="5031567" y="4689515"/>
                <a:ext cx="2223911" cy="1083734"/>
              </a:xfrm>
              <a:prstGeom prst="roundRect">
                <a:avLst/>
              </a:prstGeom>
              <a:solidFill>
                <a:schemeClr val="accent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Egress</a:t>
                </a:r>
              </a:p>
            </p:txBody>
          </p:sp>
          <p:cxnSp>
            <p:nvCxnSpPr>
              <p:cNvPr id="31" name="Straight Connector 30">
                <a:extLst>
                  <a:ext uri="{FF2B5EF4-FFF2-40B4-BE49-F238E27FC236}">
                    <a16:creationId xmlns:a16="http://schemas.microsoft.com/office/drawing/2014/main" id="{4B2CAF36-2591-1240-84BE-53343102A526}"/>
                  </a:ext>
                </a:extLst>
              </p:cNvPr>
              <p:cNvCxnSpPr>
                <a:cxnSpLocks/>
              </p:cNvCxnSpPr>
              <p:nvPr/>
            </p:nvCxnSpPr>
            <p:spPr>
              <a:xfrm>
                <a:off x="7385050" y="5219075"/>
                <a:ext cx="1315152" cy="0"/>
              </a:xfrm>
              <a:prstGeom prst="line">
                <a:avLst/>
              </a:prstGeom>
              <a:ln w="104775">
                <a:solidFill>
                  <a:schemeClr val="accent6"/>
                </a:solidFill>
                <a:tailEnd type="triangle"/>
              </a:ln>
            </p:spPr>
            <p:style>
              <a:lnRef idx="1">
                <a:schemeClr val="accent1"/>
              </a:lnRef>
              <a:fillRef idx="0">
                <a:schemeClr val="accent1"/>
              </a:fillRef>
              <a:effectRef idx="0">
                <a:schemeClr val="accent1"/>
              </a:effectRef>
              <a:fontRef idx="minor">
                <a:schemeClr val="tx1"/>
              </a:fontRef>
            </p:style>
          </p:cxnSp>
        </p:grpSp>
        <p:pic>
          <p:nvPicPr>
            <p:cNvPr id="9" name="Picture 8" descr="A close up of a logo&#10;&#10;Description automatically generated">
              <a:extLst>
                <a:ext uri="{FF2B5EF4-FFF2-40B4-BE49-F238E27FC236}">
                  <a16:creationId xmlns:a16="http://schemas.microsoft.com/office/drawing/2014/main" id="{0591C5A0-735E-3F44-ACC7-D19CF90A3ED7}"/>
                </a:ext>
              </a:extLst>
            </p:cNvPr>
            <p:cNvPicPr>
              <a:picLocks noChangeAspect="1"/>
            </p:cNvPicPr>
            <p:nvPr/>
          </p:nvPicPr>
          <p:blipFill>
            <a:blip r:embed="rId3"/>
            <a:stretch>
              <a:fillRect/>
            </a:stretch>
          </p:blipFill>
          <p:spPr>
            <a:xfrm>
              <a:off x="4273766" y="5506688"/>
              <a:ext cx="580679" cy="567889"/>
            </a:xfrm>
            <a:prstGeom prst="rect">
              <a:avLst/>
            </a:prstGeom>
          </p:spPr>
        </p:pic>
        <p:pic>
          <p:nvPicPr>
            <p:cNvPr id="11" name="Picture 10">
              <a:extLst>
                <a:ext uri="{FF2B5EF4-FFF2-40B4-BE49-F238E27FC236}">
                  <a16:creationId xmlns:a16="http://schemas.microsoft.com/office/drawing/2014/main" id="{DCE66B91-FD32-2449-909A-5A599B69875E}"/>
                </a:ext>
              </a:extLst>
            </p:cNvPr>
            <p:cNvPicPr>
              <a:picLocks noChangeAspect="1"/>
            </p:cNvPicPr>
            <p:nvPr/>
          </p:nvPicPr>
          <p:blipFill>
            <a:blip r:embed="rId4"/>
            <a:stretch>
              <a:fillRect/>
            </a:stretch>
          </p:blipFill>
          <p:spPr>
            <a:xfrm>
              <a:off x="4276370" y="4240511"/>
              <a:ext cx="578076" cy="567890"/>
            </a:xfrm>
            <a:prstGeom prst="rect">
              <a:avLst/>
            </a:prstGeom>
          </p:spPr>
        </p:pic>
        <p:pic>
          <p:nvPicPr>
            <p:cNvPr id="13" name="Picture 12" descr="A close up of a logo&#10;&#10;Description automatically generated">
              <a:extLst>
                <a:ext uri="{FF2B5EF4-FFF2-40B4-BE49-F238E27FC236}">
                  <a16:creationId xmlns:a16="http://schemas.microsoft.com/office/drawing/2014/main" id="{240F03DE-6C36-654F-B3A9-8AEFD994ACB3}"/>
                </a:ext>
              </a:extLst>
            </p:cNvPr>
            <p:cNvPicPr>
              <a:picLocks noChangeAspect="1"/>
            </p:cNvPicPr>
            <p:nvPr/>
          </p:nvPicPr>
          <p:blipFill>
            <a:blip r:embed="rId5"/>
            <a:stretch>
              <a:fillRect/>
            </a:stretch>
          </p:blipFill>
          <p:spPr>
            <a:xfrm>
              <a:off x="4273767" y="4873864"/>
              <a:ext cx="580679" cy="567890"/>
            </a:xfrm>
            <a:prstGeom prst="rect">
              <a:avLst/>
            </a:prstGeom>
          </p:spPr>
        </p:pic>
        <p:cxnSp>
          <p:nvCxnSpPr>
            <p:cNvPr id="46" name="Straight Arrow Connector 45">
              <a:extLst>
                <a:ext uri="{FF2B5EF4-FFF2-40B4-BE49-F238E27FC236}">
                  <a16:creationId xmlns:a16="http://schemas.microsoft.com/office/drawing/2014/main" id="{491D39C6-3D9A-DB49-854E-81622FF0BC00}"/>
                </a:ext>
              </a:extLst>
            </p:cNvPr>
            <p:cNvCxnSpPr>
              <a:cxnSpLocks/>
              <a:stCxn id="24" idx="3"/>
              <a:endCxn id="11" idx="1"/>
            </p:cNvCxnSpPr>
            <p:nvPr/>
          </p:nvCxnSpPr>
          <p:spPr>
            <a:xfrm flipV="1">
              <a:off x="3921382" y="4524456"/>
              <a:ext cx="354988" cy="633354"/>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5DA7ECB7-7B00-A641-9BF7-BDE49AB88528}"/>
                </a:ext>
              </a:extLst>
            </p:cNvPr>
            <p:cNvCxnSpPr>
              <a:cxnSpLocks/>
              <a:stCxn id="24" idx="3"/>
              <a:endCxn id="13" idx="1"/>
            </p:cNvCxnSpPr>
            <p:nvPr/>
          </p:nvCxnSpPr>
          <p:spPr>
            <a:xfrm flipV="1">
              <a:off x="3921382" y="5157809"/>
              <a:ext cx="352385" cy="1"/>
            </a:xfrm>
            <a:prstGeom prst="straightConnector1">
              <a:avLst/>
            </a:prstGeom>
            <a:ln w="38100">
              <a:solidFill>
                <a:srgbClr val="C000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F74DF5C4-F9EE-594D-BC32-801666B7C363}"/>
                </a:ext>
              </a:extLst>
            </p:cNvPr>
            <p:cNvCxnSpPr>
              <a:cxnSpLocks/>
              <a:stCxn id="24" idx="3"/>
              <a:endCxn id="9" idx="1"/>
            </p:cNvCxnSpPr>
            <p:nvPr/>
          </p:nvCxnSpPr>
          <p:spPr>
            <a:xfrm>
              <a:off x="3921382" y="5157810"/>
              <a:ext cx="352384" cy="632823"/>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55" name="Rounded Rectangle 54">
              <a:extLst>
                <a:ext uri="{FF2B5EF4-FFF2-40B4-BE49-F238E27FC236}">
                  <a16:creationId xmlns:a16="http://schemas.microsoft.com/office/drawing/2014/main" id="{4F2E3AF8-032E-6A40-97D4-914CB47C3B52}"/>
                </a:ext>
              </a:extLst>
            </p:cNvPr>
            <p:cNvSpPr/>
            <p:nvPr/>
          </p:nvSpPr>
          <p:spPr>
            <a:xfrm>
              <a:off x="5209434" y="4371182"/>
              <a:ext cx="658866" cy="218484"/>
            </a:xfrm>
            <a:prstGeom prst="roundRect">
              <a:avLst/>
            </a:prstGeom>
            <a:solidFill>
              <a:schemeClr val="accent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6" name="Straight Connector 55">
              <a:extLst>
                <a:ext uri="{FF2B5EF4-FFF2-40B4-BE49-F238E27FC236}">
                  <a16:creationId xmlns:a16="http://schemas.microsoft.com/office/drawing/2014/main" id="{25DEC2E1-A5EB-D443-BC3A-6E4E00B997E9}"/>
                </a:ext>
              </a:extLst>
            </p:cNvPr>
            <p:cNvCxnSpPr>
              <a:cxnSpLocks/>
            </p:cNvCxnSpPr>
            <p:nvPr/>
          </p:nvCxnSpPr>
          <p:spPr>
            <a:xfrm>
              <a:off x="5952535" y="4480403"/>
              <a:ext cx="250864" cy="0"/>
            </a:xfrm>
            <a:prstGeom prst="line">
              <a:avLst/>
            </a:prstGeom>
            <a:ln w="127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58" name="Rounded Rectangle 57">
              <a:extLst>
                <a:ext uri="{FF2B5EF4-FFF2-40B4-BE49-F238E27FC236}">
                  <a16:creationId xmlns:a16="http://schemas.microsoft.com/office/drawing/2014/main" id="{23F15536-D6DE-F849-A3D9-28013B8E109D}"/>
                </a:ext>
              </a:extLst>
            </p:cNvPr>
            <p:cNvSpPr/>
            <p:nvPr/>
          </p:nvSpPr>
          <p:spPr>
            <a:xfrm>
              <a:off x="5206829" y="5739751"/>
              <a:ext cx="658866" cy="218484"/>
            </a:xfrm>
            <a:prstGeom prst="roundRect">
              <a:avLst/>
            </a:prstGeom>
            <a:solidFill>
              <a:schemeClr val="accent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9" name="Straight Connector 58">
              <a:extLst>
                <a:ext uri="{FF2B5EF4-FFF2-40B4-BE49-F238E27FC236}">
                  <a16:creationId xmlns:a16="http://schemas.microsoft.com/office/drawing/2014/main" id="{04FA2CC2-3A70-264F-962B-70902F1D41DB}"/>
                </a:ext>
              </a:extLst>
            </p:cNvPr>
            <p:cNvCxnSpPr>
              <a:cxnSpLocks/>
            </p:cNvCxnSpPr>
            <p:nvPr/>
          </p:nvCxnSpPr>
          <p:spPr>
            <a:xfrm>
              <a:off x="5952535" y="5837513"/>
              <a:ext cx="250864" cy="0"/>
            </a:xfrm>
            <a:prstGeom prst="line">
              <a:avLst/>
            </a:prstGeom>
            <a:ln w="127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FCEA57F2-9421-DB45-ABEC-EE5FD7C24D0D}"/>
                </a:ext>
              </a:extLst>
            </p:cNvPr>
            <p:cNvCxnSpPr>
              <a:cxnSpLocks/>
            </p:cNvCxnSpPr>
            <p:nvPr/>
          </p:nvCxnSpPr>
          <p:spPr>
            <a:xfrm>
              <a:off x="4961173" y="4480403"/>
              <a:ext cx="164026" cy="0"/>
            </a:xfrm>
            <a:prstGeom prst="line">
              <a:avLst/>
            </a:prstGeom>
            <a:ln w="127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96D8ED67-971F-834B-994E-EC638D7F57B9}"/>
                </a:ext>
              </a:extLst>
            </p:cNvPr>
            <p:cNvCxnSpPr>
              <a:cxnSpLocks/>
            </p:cNvCxnSpPr>
            <p:nvPr/>
          </p:nvCxnSpPr>
          <p:spPr>
            <a:xfrm>
              <a:off x="4950352" y="5837513"/>
              <a:ext cx="164026" cy="0"/>
            </a:xfrm>
            <a:prstGeom prst="line">
              <a:avLst/>
            </a:prstGeom>
            <a:ln w="127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3846A10F-954B-6F43-8CE4-2D40C921FBE4}"/>
                </a:ext>
              </a:extLst>
            </p:cNvPr>
            <p:cNvCxnSpPr>
              <a:cxnSpLocks/>
            </p:cNvCxnSpPr>
            <p:nvPr/>
          </p:nvCxnSpPr>
          <p:spPr>
            <a:xfrm>
              <a:off x="4923037" y="5147185"/>
              <a:ext cx="164026" cy="0"/>
            </a:xfrm>
            <a:prstGeom prst="line">
              <a:avLst/>
            </a:prstGeom>
            <a:ln w="127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sp>
        <p:nvSpPr>
          <p:cNvPr id="4" name="Slide Number Placeholder 3">
            <a:extLst>
              <a:ext uri="{FF2B5EF4-FFF2-40B4-BE49-F238E27FC236}">
                <a16:creationId xmlns:a16="http://schemas.microsoft.com/office/drawing/2014/main" id="{B493D015-DF08-8045-8E4F-15919F451F12}"/>
              </a:ext>
            </a:extLst>
          </p:cNvPr>
          <p:cNvSpPr>
            <a:spLocks noGrp="1"/>
          </p:cNvSpPr>
          <p:nvPr>
            <p:ph type="sldNum" sz="quarter" idx="12"/>
          </p:nvPr>
        </p:nvSpPr>
        <p:spPr>
          <a:xfrm>
            <a:off x="6457951" y="6468318"/>
            <a:ext cx="2057400" cy="365125"/>
          </a:xfrm>
        </p:spPr>
        <p:txBody>
          <a:bodyPr/>
          <a:lstStyle/>
          <a:p>
            <a:fld id="{6507AD74-B5BD-9240-BB33-BEC445D31982}" type="slidenum">
              <a:rPr lang="en-US" smtClean="0"/>
              <a:t>4</a:t>
            </a:fld>
            <a:endParaRPr lang="en-US" dirty="0"/>
          </a:p>
        </p:txBody>
      </p:sp>
      <p:grpSp>
        <p:nvGrpSpPr>
          <p:cNvPr id="30" name="Group 29">
            <a:extLst>
              <a:ext uri="{FF2B5EF4-FFF2-40B4-BE49-F238E27FC236}">
                <a16:creationId xmlns:a16="http://schemas.microsoft.com/office/drawing/2014/main" id="{D76F0155-E8B4-CF48-845A-7A429D3CE82D}"/>
              </a:ext>
            </a:extLst>
          </p:cNvPr>
          <p:cNvGrpSpPr/>
          <p:nvPr/>
        </p:nvGrpSpPr>
        <p:grpSpPr>
          <a:xfrm>
            <a:off x="3673589" y="6146598"/>
            <a:ext cx="1796825" cy="779893"/>
            <a:chOff x="3671711" y="6015661"/>
            <a:chExt cx="1796825" cy="779893"/>
          </a:xfrm>
        </p:grpSpPr>
        <p:grpSp>
          <p:nvGrpSpPr>
            <p:cNvPr id="33" name="Group 32">
              <a:extLst>
                <a:ext uri="{FF2B5EF4-FFF2-40B4-BE49-F238E27FC236}">
                  <a16:creationId xmlns:a16="http://schemas.microsoft.com/office/drawing/2014/main" id="{92EA0377-429D-604B-8575-AD05BDC59823}"/>
                </a:ext>
              </a:extLst>
            </p:cNvPr>
            <p:cNvGrpSpPr>
              <a:grpSpLocks noChangeAspect="1"/>
            </p:cNvGrpSpPr>
            <p:nvPr/>
          </p:nvGrpSpPr>
          <p:grpSpPr>
            <a:xfrm>
              <a:off x="4097061" y="6015661"/>
              <a:ext cx="958310" cy="779893"/>
              <a:chOff x="1327826" y="3387414"/>
              <a:chExt cx="799434" cy="650596"/>
            </a:xfrm>
          </p:grpSpPr>
          <p:pic>
            <p:nvPicPr>
              <p:cNvPr id="36" name="Picture 35">
                <a:extLst>
                  <a:ext uri="{FF2B5EF4-FFF2-40B4-BE49-F238E27FC236}">
                    <a16:creationId xmlns:a16="http://schemas.microsoft.com/office/drawing/2014/main" id="{3B64C63B-F441-6649-9E3F-D19E8614FC4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327826" y="3387414"/>
                <a:ext cx="799434" cy="650596"/>
              </a:xfrm>
              <a:prstGeom prst="rect">
                <a:avLst/>
              </a:prstGeom>
              <a:effectLst>
                <a:outerShdw blurRad="50800" dist="38100" dir="2700000" algn="tl" rotWithShape="0">
                  <a:prstClr val="black">
                    <a:alpha val="40000"/>
                  </a:prstClr>
                </a:outerShdw>
              </a:effectLst>
            </p:spPr>
          </p:pic>
          <p:sp>
            <p:nvSpPr>
              <p:cNvPr id="37" name="Rectangle 47">
                <a:extLst>
                  <a:ext uri="{FF2B5EF4-FFF2-40B4-BE49-F238E27FC236}">
                    <a16:creationId xmlns:a16="http://schemas.microsoft.com/office/drawing/2014/main" id="{AF120FDE-145D-BE4A-9FED-2A6002C7B438}"/>
                  </a:ext>
                </a:extLst>
              </p:cNvPr>
              <p:cNvSpPr/>
              <p:nvPr/>
            </p:nvSpPr>
            <p:spPr>
              <a:xfrm>
                <a:off x="1534294" y="3540303"/>
                <a:ext cx="386823" cy="350395"/>
              </a:xfrm>
              <a:custGeom>
                <a:avLst/>
                <a:gdLst>
                  <a:gd name="connsiteX0" fmla="*/ 0 w 386823"/>
                  <a:gd name="connsiteY0" fmla="*/ 0 h 360953"/>
                  <a:gd name="connsiteX1" fmla="*/ 386823 w 386823"/>
                  <a:gd name="connsiteY1" fmla="*/ 0 h 360953"/>
                  <a:gd name="connsiteX2" fmla="*/ 386823 w 386823"/>
                  <a:gd name="connsiteY2" fmla="*/ 360953 h 360953"/>
                  <a:gd name="connsiteX3" fmla="*/ 0 w 386823"/>
                  <a:gd name="connsiteY3" fmla="*/ 360953 h 360953"/>
                  <a:gd name="connsiteX4" fmla="*/ 0 w 386823"/>
                  <a:gd name="connsiteY4" fmla="*/ 0 h 360953"/>
                  <a:gd name="connsiteX0" fmla="*/ 0 w 386823"/>
                  <a:gd name="connsiteY0" fmla="*/ 0 h 360953"/>
                  <a:gd name="connsiteX1" fmla="*/ 186657 w 386823"/>
                  <a:gd name="connsiteY1" fmla="*/ 1562 h 360953"/>
                  <a:gd name="connsiteX2" fmla="*/ 386823 w 386823"/>
                  <a:gd name="connsiteY2" fmla="*/ 0 h 360953"/>
                  <a:gd name="connsiteX3" fmla="*/ 386823 w 386823"/>
                  <a:gd name="connsiteY3" fmla="*/ 360953 h 360953"/>
                  <a:gd name="connsiteX4" fmla="*/ 0 w 386823"/>
                  <a:gd name="connsiteY4" fmla="*/ 360953 h 360953"/>
                  <a:gd name="connsiteX5" fmla="*/ 0 w 386823"/>
                  <a:gd name="connsiteY5" fmla="*/ 0 h 360953"/>
                  <a:gd name="connsiteX0" fmla="*/ 0 w 386823"/>
                  <a:gd name="connsiteY0" fmla="*/ 0 h 365502"/>
                  <a:gd name="connsiteX1" fmla="*/ 186657 w 386823"/>
                  <a:gd name="connsiteY1" fmla="*/ 1562 h 365502"/>
                  <a:gd name="connsiteX2" fmla="*/ 386823 w 386823"/>
                  <a:gd name="connsiteY2" fmla="*/ 0 h 365502"/>
                  <a:gd name="connsiteX3" fmla="*/ 386823 w 386823"/>
                  <a:gd name="connsiteY3" fmla="*/ 360953 h 365502"/>
                  <a:gd name="connsiteX4" fmla="*/ 182107 w 386823"/>
                  <a:gd name="connsiteY4" fmla="*/ 365502 h 365502"/>
                  <a:gd name="connsiteX5" fmla="*/ 0 w 386823"/>
                  <a:gd name="connsiteY5" fmla="*/ 360953 h 365502"/>
                  <a:gd name="connsiteX6" fmla="*/ 0 w 386823"/>
                  <a:gd name="connsiteY6" fmla="*/ 0 h 365502"/>
                  <a:gd name="connsiteX0" fmla="*/ 0 w 386823"/>
                  <a:gd name="connsiteY0" fmla="*/ 0 h 360953"/>
                  <a:gd name="connsiteX1" fmla="*/ 186657 w 386823"/>
                  <a:gd name="connsiteY1" fmla="*/ 1562 h 360953"/>
                  <a:gd name="connsiteX2" fmla="*/ 386823 w 386823"/>
                  <a:gd name="connsiteY2" fmla="*/ 0 h 360953"/>
                  <a:gd name="connsiteX3" fmla="*/ 386823 w 386823"/>
                  <a:gd name="connsiteY3" fmla="*/ 360953 h 360953"/>
                  <a:gd name="connsiteX4" fmla="*/ 0 w 386823"/>
                  <a:gd name="connsiteY4" fmla="*/ 360953 h 360953"/>
                  <a:gd name="connsiteX5" fmla="*/ 0 w 386823"/>
                  <a:gd name="connsiteY5" fmla="*/ 0 h 360953"/>
                  <a:gd name="connsiteX0" fmla="*/ 0 w 386823"/>
                  <a:gd name="connsiteY0" fmla="*/ 0 h 364057"/>
                  <a:gd name="connsiteX1" fmla="*/ 186657 w 386823"/>
                  <a:gd name="connsiteY1" fmla="*/ 1562 h 364057"/>
                  <a:gd name="connsiteX2" fmla="*/ 386823 w 386823"/>
                  <a:gd name="connsiteY2" fmla="*/ 0 h 364057"/>
                  <a:gd name="connsiteX3" fmla="*/ 386823 w 386823"/>
                  <a:gd name="connsiteY3" fmla="*/ 360953 h 364057"/>
                  <a:gd name="connsiteX4" fmla="*/ 188423 w 386823"/>
                  <a:gd name="connsiteY4" fmla="*/ 364057 h 364057"/>
                  <a:gd name="connsiteX5" fmla="*/ 0 w 386823"/>
                  <a:gd name="connsiteY5" fmla="*/ 360953 h 364057"/>
                  <a:gd name="connsiteX6" fmla="*/ 0 w 386823"/>
                  <a:gd name="connsiteY6" fmla="*/ 0 h 364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6823" h="364057">
                    <a:moveTo>
                      <a:pt x="0" y="0"/>
                    </a:moveTo>
                    <a:lnTo>
                      <a:pt x="186657" y="1562"/>
                    </a:lnTo>
                    <a:lnTo>
                      <a:pt x="386823" y="0"/>
                    </a:lnTo>
                    <a:lnTo>
                      <a:pt x="386823" y="360953"/>
                    </a:lnTo>
                    <a:lnTo>
                      <a:pt x="188423" y="364057"/>
                    </a:lnTo>
                    <a:lnTo>
                      <a:pt x="0" y="360953"/>
                    </a:lnTo>
                    <a:lnTo>
                      <a:pt x="0" y="0"/>
                    </a:ln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dirty="0"/>
              </a:p>
            </p:txBody>
          </p:sp>
        </p:grpSp>
        <p:cxnSp>
          <p:nvCxnSpPr>
            <p:cNvPr id="34" name="Straight Connector 33">
              <a:extLst>
                <a:ext uri="{FF2B5EF4-FFF2-40B4-BE49-F238E27FC236}">
                  <a16:creationId xmlns:a16="http://schemas.microsoft.com/office/drawing/2014/main" id="{EA7C2A38-F272-7D4C-9C09-7B1A64B1D83B}"/>
                </a:ext>
              </a:extLst>
            </p:cNvPr>
            <p:cNvCxnSpPr>
              <a:cxnSpLocks/>
            </p:cNvCxnSpPr>
            <p:nvPr/>
          </p:nvCxnSpPr>
          <p:spPr>
            <a:xfrm>
              <a:off x="3671711" y="6402722"/>
              <a:ext cx="425350" cy="0"/>
            </a:xfrm>
            <a:prstGeom prst="line">
              <a:avLst/>
            </a:prstGeom>
            <a:ln w="60325">
              <a:tailEnd type="triangle"/>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3A35D59D-8673-104B-B0F9-56ED72DD1242}"/>
                </a:ext>
              </a:extLst>
            </p:cNvPr>
            <p:cNvCxnSpPr>
              <a:cxnSpLocks/>
            </p:cNvCxnSpPr>
            <p:nvPr/>
          </p:nvCxnSpPr>
          <p:spPr>
            <a:xfrm>
              <a:off x="5043186" y="6412917"/>
              <a:ext cx="425350" cy="0"/>
            </a:xfrm>
            <a:prstGeom prst="line">
              <a:avLst/>
            </a:prstGeom>
            <a:ln w="60325">
              <a:solidFill>
                <a:schemeClr val="accent6"/>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61470625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08CED-F5F9-4653-BB7A-308F57E70C0C}"/>
              </a:ext>
            </a:extLst>
          </p:cNvPr>
          <p:cNvSpPr>
            <a:spLocks noGrp="1"/>
          </p:cNvSpPr>
          <p:nvPr>
            <p:ph type="title"/>
          </p:nvPr>
        </p:nvSpPr>
        <p:spPr/>
        <p:txBody>
          <a:bodyPr/>
          <a:lstStyle/>
          <a:p>
            <a:r>
              <a:rPr lang="en-US" dirty="0">
                <a:latin typeface="Myriad Pro" panose="020B0503030403020204" pitchFamily="34" charset="0"/>
              </a:rPr>
              <a:t>Prior Systems Don’t Peek Inside</a:t>
            </a:r>
          </a:p>
        </p:txBody>
      </p:sp>
      <p:sp>
        <p:nvSpPr>
          <p:cNvPr id="50" name="Content Placeholder 6">
            <a:extLst>
              <a:ext uri="{FF2B5EF4-FFF2-40B4-BE49-F238E27FC236}">
                <a16:creationId xmlns:a16="http://schemas.microsoft.com/office/drawing/2014/main" id="{27C2DC8B-40B4-CA4E-BBBE-D9754E0E0A48}"/>
              </a:ext>
            </a:extLst>
          </p:cNvPr>
          <p:cNvSpPr>
            <a:spLocks noGrp="1"/>
          </p:cNvSpPr>
          <p:nvPr>
            <p:ph sz="half" idx="1"/>
          </p:nvPr>
        </p:nvSpPr>
        <p:spPr>
          <a:xfrm>
            <a:off x="628651" y="1465721"/>
            <a:ext cx="8046999" cy="4351339"/>
          </a:xfrm>
        </p:spPr>
        <p:txBody>
          <a:bodyPr/>
          <a:lstStyle/>
          <a:p>
            <a:r>
              <a:rPr lang="en-US" dirty="0"/>
              <a:t>Switch monitoring is important</a:t>
            </a:r>
          </a:p>
          <a:p>
            <a:r>
              <a:rPr lang="en-US" dirty="0"/>
              <a:t>Want to adapt </a:t>
            </a:r>
            <a:r>
              <a:rPr lang="en-US" u="sng" dirty="0"/>
              <a:t>dataflow</a:t>
            </a:r>
            <a:r>
              <a:rPr lang="en-US" dirty="0"/>
              <a:t> monitoring systems</a:t>
            </a:r>
          </a:p>
          <a:p>
            <a:pPr lvl="1"/>
            <a:r>
              <a:rPr lang="en-US" dirty="0"/>
              <a:t>map, filter, reduce operators on incoming tuples</a:t>
            </a:r>
          </a:p>
          <a:p>
            <a:r>
              <a:rPr lang="en-US" dirty="0"/>
              <a:t>Prior systems only capture arriving packets[1,3]</a:t>
            </a:r>
          </a:p>
          <a:p>
            <a:pPr lvl="1"/>
            <a:r>
              <a:rPr lang="en-US" dirty="0"/>
              <a:t>Or only provide queuing delay info[2]</a:t>
            </a:r>
          </a:p>
        </p:txBody>
      </p:sp>
      <p:sp>
        <p:nvSpPr>
          <p:cNvPr id="4" name="Slide Number Placeholder 3">
            <a:extLst>
              <a:ext uri="{FF2B5EF4-FFF2-40B4-BE49-F238E27FC236}">
                <a16:creationId xmlns:a16="http://schemas.microsoft.com/office/drawing/2014/main" id="{B493D015-DF08-8045-8E4F-15919F451F12}"/>
              </a:ext>
            </a:extLst>
          </p:cNvPr>
          <p:cNvSpPr>
            <a:spLocks noGrp="1"/>
          </p:cNvSpPr>
          <p:nvPr>
            <p:ph type="sldNum" sz="quarter" idx="12"/>
          </p:nvPr>
        </p:nvSpPr>
        <p:spPr>
          <a:xfrm>
            <a:off x="6457951" y="6057775"/>
            <a:ext cx="2057400" cy="365125"/>
          </a:xfrm>
        </p:spPr>
        <p:txBody>
          <a:bodyPr/>
          <a:lstStyle/>
          <a:p>
            <a:fld id="{6507AD74-B5BD-9240-BB33-BEC445D31982}" type="slidenum">
              <a:rPr lang="en-US" smtClean="0"/>
              <a:t>5</a:t>
            </a:fld>
            <a:endParaRPr lang="en-US" dirty="0"/>
          </a:p>
        </p:txBody>
      </p:sp>
      <p:grpSp>
        <p:nvGrpSpPr>
          <p:cNvPr id="9" name="Group 8">
            <a:extLst>
              <a:ext uri="{FF2B5EF4-FFF2-40B4-BE49-F238E27FC236}">
                <a16:creationId xmlns:a16="http://schemas.microsoft.com/office/drawing/2014/main" id="{952D8B44-1D8B-3C48-B18C-B9A9F05344FC}"/>
              </a:ext>
            </a:extLst>
          </p:cNvPr>
          <p:cNvGrpSpPr/>
          <p:nvPr/>
        </p:nvGrpSpPr>
        <p:grpSpPr>
          <a:xfrm>
            <a:off x="2040654" y="4135157"/>
            <a:ext cx="4572271" cy="2677204"/>
            <a:chOff x="2040652" y="3517580"/>
            <a:chExt cx="4572271" cy="2677204"/>
          </a:xfrm>
        </p:grpSpPr>
        <p:sp>
          <p:nvSpPr>
            <p:cNvPr id="34" name="Rectangle 47">
              <a:extLst>
                <a:ext uri="{FF2B5EF4-FFF2-40B4-BE49-F238E27FC236}">
                  <a16:creationId xmlns:a16="http://schemas.microsoft.com/office/drawing/2014/main" id="{7C402FF0-849F-4A4A-AF72-6D4799D607C6}"/>
                </a:ext>
              </a:extLst>
            </p:cNvPr>
            <p:cNvSpPr/>
            <p:nvPr/>
          </p:nvSpPr>
          <p:spPr>
            <a:xfrm>
              <a:off x="4569071" y="5774753"/>
              <a:ext cx="463699" cy="420031"/>
            </a:xfrm>
            <a:custGeom>
              <a:avLst/>
              <a:gdLst>
                <a:gd name="connsiteX0" fmla="*/ 0 w 386823"/>
                <a:gd name="connsiteY0" fmla="*/ 0 h 360953"/>
                <a:gd name="connsiteX1" fmla="*/ 386823 w 386823"/>
                <a:gd name="connsiteY1" fmla="*/ 0 h 360953"/>
                <a:gd name="connsiteX2" fmla="*/ 386823 w 386823"/>
                <a:gd name="connsiteY2" fmla="*/ 360953 h 360953"/>
                <a:gd name="connsiteX3" fmla="*/ 0 w 386823"/>
                <a:gd name="connsiteY3" fmla="*/ 360953 h 360953"/>
                <a:gd name="connsiteX4" fmla="*/ 0 w 386823"/>
                <a:gd name="connsiteY4" fmla="*/ 0 h 360953"/>
                <a:gd name="connsiteX0" fmla="*/ 0 w 386823"/>
                <a:gd name="connsiteY0" fmla="*/ 0 h 360953"/>
                <a:gd name="connsiteX1" fmla="*/ 186657 w 386823"/>
                <a:gd name="connsiteY1" fmla="*/ 1562 h 360953"/>
                <a:gd name="connsiteX2" fmla="*/ 386823 w 386823"/>
                <a:gd name="connsiteY2" fmla="*/ 0 h 360953"/>
                <a:gd name="connsiteX3" fmla="*/ 386823 w 386823"/>
                <a:gd name="connsiteY3" fmla="*/ 360953 h 360953"/>
                <a:gd name="connsiteX4" fmla="*/ 0 w 386823"/>
                <a:gd name="connsiteY4" fmla="*/ 360953 h 360953"/>
                <a:gd name="connsiteX5" fmla="*/ 0 w 386823"/>
                <a:gd name="connsiteY5" fmla="*/ 0 h 360953"/>
                <a:gd name="connsiteX0" fmla="*/ 0 w 386823"/>
                <a:gd name="connsiteY0" fmla="*/ 0 h 365502"/>
                <a:gd name="connsiteX1" fmla="*/ 186657 w 386823"/>
                <a:gd name="connsiteY1" fmla="*/ 1562 h 365502"/>
                <a:gd name="connsiteX2" fmla="*/ 386823 w 386823"/>
                <a:gd name="connsiteY2" fmla="*/ 0 h 365502"/>
                <a:gd name="connsiteX3" fmla="*/ 386823 w 386823"/>
                <a:gd name="connsiteY3" fmla="*/ 360953 h 365502"/>
                <a:gd name="connsiteX4" fmla="*/ 182107 w 386823"/>
                <a:gd name="connsiteY4" fmla="*/ 365502 h 365502"/>
                <a:gd name="connsiteX5" fmla="*/ 0 w 386823"/>
                <a:gd name="connsiteY5" fmla="*/ 360953 h 365502"/>
                <a:gd name="connsiteX6" fmla="*/ 0 w 386823"/>
                <a:gd name="connsiteY6" fmla="*/ 0 h 365502"/>
                <a:gd name="connsiteX0" fmla="*/ 0 w 386823"/>
                <a:gd name="connsiteY0" fmla="*/ 0 h 360953"/>
                <a:gd name="connsiteX1" fmla="*/ 186657 w 386823"/>
                <a:gd name="connsiteY1" fmla="*/ 1562 h 360953"/>
                <a:gd name="connsiteX2" fmla="*/ 386823 w 386823"/>
                <a:gd name="connsiteY2" fmla="*/ 0 h 360953"/>
                <a:gd name="connsiteX3" fmla="*/ 386823 w 386823"/>
                <a:gd name="connsiteY3" fmla="*/ 360953 h 360953"/>
                <a:gd name="connsiteX4" fmla="*/ 0 w 386823"/>
                <a:gd name="connsiteY4" fmla="*/ 360953 h 360953"/>
                <a:gd name="connsiteX5" fmla="*/ 0 w 386823"/>
                <a:gd name="connsiteY5" fmla="*/ 0 h 360953"/>
                <a:gd name="connsiteX0" fmla="*/ 0 w 386823"/>
                <a:gd name="connsiteY0" fmla="*/ 0 h 364057"/>
                <a:gd name="connsiteX1" fmla="*/ 186657 w 386823"/>
                <a:gd name="connsiteY1" fmla="*/ 1562 h 364057"/>
                <a:gd name="connsiteX2" fmla="*/ 386823 w 386823"/>
                <a:gd name="connsiteY2" fmla="*/ 0 h 364057"/>
                <a:gd name="connsiteX3" fmla="*/ 386823 w 386823"/>
                <a:gd name="connsiteY3" fmla="*/ 360953 h 364057"/>
                <a:gd name="connsiteX4" fmla="*/ 188423 w 386823"/>
                <a:gd name="connsiteY4" fmla="*/ 364057 h 364057"/>
                <a:gd name="connsiteX5" fmla="*/ 0 w 386823"/>
                <a:gd name="connsiteY5" fmla="*/ 360953 h 364057"/>
                <a:gd name="connsiteX6" fmla="*/ 0 w 386823"/>
                <a:gd name="connsiteY6" fmla="*/ 0 h 364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6823" h="364057">
                  <a:moveTo>
                    <a:pt x="0" y="0"/>
                  </a:moveTo>
                  <a:lnTo>
                    <a:pt x="186657" y="1562"/>
                  </a:lnTo>
                  <a:lnTo>
                    <a:pt x="386823" y="0"/>
                  </a:lnTo>
                  <a:lnTo>
                    <a:pt x="386823" y="360953"/>
                  </a:lnTo>
                  <a:lnTo>
                    <a:pt x="188423" y="364057"/>
                  </a:lnTo>
                  <a:lnTo>
                    <a:pt x="0" y="360953"/>
                  </a:lnTo>
                  <a:lnTo>
                    <a:pt x="0" y="0"/>
                  </a:ln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dirty="0"/>
            </a:p>
          </p:txBody>
        </p:sp>
        <p:grpSp>
          <p:nvGrpSpPr>
            <p:cNvPr id="3" name="Group 2">
              <a:extLst>
                <a:ext uri="{FF2B5EF4-FFF2-40B4-BE49-F238E27FC236}">
                  <a16:creationId xmlns:a16="http://schemas.microsoft.com/office/drawing/2014/main" id="{FB833BC6-4BBD-B24F-A84C-345AE1DD616C}"/>
                </a:ext>
              </a:extLst>
            </p:cNvPr>
            <p:cNvGrpSpPr/>
            <p:nvPr/>
          </p:nvGrpSpPr>
          <p:grpSpPr>
            <a:xfrm>
              <a:off x="2040652" y="3517580"/>
              <a:ext cx="4572271" cy="1894021"/>
              <a:chOff x="817230" y="3571459"/>
              <a:chExt cx="6220713" cy="2576872"/>
            </a:xfrm>
          </p:grpSpPr>
          <p:grpSp>
            <p:nvGrpSpPr>
              <p:cNvPr id="72" name="Group 71">
                <a:extLst>
                  <a:ext uri="{FF2B5EF4-FFF2-40B4-BE49-F238E27FC236}">
                    <a16:creationId xmlns:a16="http://schemas.microsoft.com/office/drawing/2014/main" id="{1405437C-9B44-3B44-AD26-64383FCE94DF}"/>
                  </a:ext>
                </a:extLst>
              </p:cNvPr>
              <p:cNvGrpSpPr/>
              <p:nvPr/>
            </p:nvGrpSpPr>
            <p:grpSpPr>
              <a:xfrm>
                <a:off x="817230" y="3571459"/>
                <a:ext cx="6220713" cy="2503118"/>
                <a:chOff x="817230" y="3571459"/>
                <a:chExt cx="6220713" cy="2503118"/>
              </a:xfrm>
            </p:grpSpPr>
            <p:grpSp>
              <p:nvGrpSpPr>
                <p:cNvPr id="75" name="Group 74">
                  <a:extLst>
                    <a:ext uri="{FF2B5EF4-FFF2-40B4-BE49-F238E27FC236}">
                      <a16:creationId xmlns:a16="http://schemas.microsoft.com/office/drawing/2014/main" id="{A595A27E-EA99-6344-8C69-3B3B91FB3231}"/>
                    </a:ext>
                  </a:extLst>
                </p:cNvPr>
                <p:cNvGrpSpPr/>
                <p:nvPr/>
              </p:nvGrpSpPr>
              <p:grpSpPr>
                <a:xfrm>
                  <a:off x="817230" y="3571459"/>
                  <a:ext cx="6220713" cy="2054158"/>
                  <a:chOff x="49927" y="3393886"/>
                  <a:chExt cx="7205551" cy="2379363"/>
                </a:xfrm>
              </p:grpSpPr>
              <p:cxnSp>
                <p:nvCxnSpPr>
                  <p:cNvPr id="89" name="Straight Connector 88">
                    <a:extLst>
                      <a:ext uri="{FF2B5EF4-FFF2-40B4-BE49-F238E27FC236}">
                        <a16:creationId xmlns:a16="http://schemas.microsoft.com/office/drawing/2014/main" id="{40F04D6B-B4C8-E44A-8BA9-6B38C67E50D9}"/>
                      </a:ext>
                    </a:extLst>
                  </p:cNvPr>
                  <p:cNvCxnSpPr>
                    <a:cxnSpLocks/>
                  </p:cNvCxnSpPr>
                  <p:nvPr/>
                </p:nvCxnSpPr>
                <p:spPr>
                  <a:xfrm>
                    <a:off x="49927" y="5231382"/>
                    <a:ext cx="1315152" cy="0"/>
                  </a:xfrm>
                  <a:prstGeom prst="line">
                    <a:avLst/>
                  </a:prstGeom>
                  <a:ln w="104775">
                    <a:tailEnd type="triangle"/>
                  </a:ln>
                </p:spPr>
                <p:style>
                  <a:lnRef idx="1">
                    <a:schemeClr val="accent1"/>
                  </a:lnRef>
                  <a:fillRef idx="0">
                    <a:schemeClr val="accent1"/>
                  </a:fillRef>
                  <a:effectRef idx="0">
                    <a:schemeClr val="accent1"/>
                  </a:effectRef>
                  <a:fontRef idx="minor">
                    <a:schemeClr val="tx1"/>
                  </a:fontRef>
                </p:style>
              </p:cxnSp>
              <p:sp>
                <p:nvSpPr>
                  <p:cNvPr id="90" name="Rounded Rectangle 89">
                    <a:extLst>
                      <a:ext uri="{FF2B5EF4-FFF2-40B4-BE49-F238E27FC236}">
                        <a16:creationId xmlns:a16="http://schemas.microsoft.com/office/drawing/2014/main" id="{13B56CAC-6947-8748-AF68-C9047B75384B}"/>
                      </a:ext>
                    </a:extLst>
                  </p:cNvPr>
                  <p:cNvSpPr/>
                  <p:nvPr/>
                </p:nvSpPr>
                <p:spPr>
                  <a:xfrm>
                    <a:off x="1421604" y="4689515"/>
                    <a:ext cx="2223911" cy="108373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Ingress</a:t>
                    </a:r>
                  </a:p>
                </p:txBody>
              </p:sp>
              <p:sp>
                <p:nvSpPr>
                  <p:cNvPr id="91" name="Rounded Rectangle 90">
                    <a:extLst>
                      <a:ext uri="{FF2B5EF4-FFF2-40B4-BE49-F238E27FC236}">
                        <a16:creationId xmlns:a16="http://schemas.microsoft.com/office/drawing/2014/main" id="{3E9CE2D9-4CA2-9D47-9DD6-7C6850545409}"/>
                      </a:ext>
                    </a:extLst>
                  </p:cNvPr>
                  <p:cNvSpPr/>
                  <p:nvPr/>
                </p:nvSpPr>
                <p:spPr>
                  <a:xfrm>
                    <a:off x="3618808" y="3393886"/>
                    <a:ext cx="1542370" cy="639515"/>
                  </a:xfrm>
                  <a:prstGeom prst="roundRect">
                    <a:avLst/>
                  </a:prstGeom>
                  <a:solidFill>
                    <a:srgbClr val="C0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Queues</a:t>
                    </a:r>
                  </a:p>
                </p:txBody>
              </p:sp>
              <p:sp>
                <p:nvSpPr>
                  <p:cNvPr id="92" name="Rounded Rectangle 91">
                    <a:extLst>
                      <a:ext uri="{FF2B5EF4-FFF2-40B4-BE49-F238E27FC236}">
                        <a16:creationId xmlns:a16="http://schemas.microsoft.com/office/drawing/2014/main" id="{5A4DC375-59A4-6A48-9942-6E5382B1A740}"/>
                      </a:ext>
                    </a:extLst>
                  </p:cNvPr>
                  <p:cNvSpPr/>
                  <p:nvPr/>
                </p:nvSpPr>
                <p:spPr>
                  <a:xfrm>
                    <a:off x="5031567" y="4689515"/>
                    <a:ext cx="2223911" cy="1083734"/>
                  </a:xfrm>
                  <a:prstGeom prst="roundRect">
                    <a:avLst/>
                  </a:prstGeom>
                  <a:solidFill>
                    <a:schemeClr val="accent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Egress</a:t>
                    </a:r>
                  </a:p>
                </p:txBody>
              </p:sp>
            </p:grpSp>
            <p:pic>
              <p:nvPicPr>
                <p:cNvPr id="76" name="Picture 75" descr="A close up of a logo&#10;&#10;Description automatically generated">
                  <a:extLst>
                    <a:ext uri="{FF2B5EF4-FFF2-40B4-BE49-F238E27FC236}">
                      <a16:creationId xmlns:a16="http://schemas.microsoft.com/office/drawing/2014/main" id="{B806C729-2D7A-FC41-9883-F9BE0C651FFD}"/>
                    </a:ext>
                  </a:extLst>
                </p:cNvPr>
                <p:cNvPicPr>
                  <a:picLocks noChangeAspect="1"/>
                </p:cNvPicPr>
                <p:nvPr/>
              </p:nvPicPr>
              <p:blipFill>
                <a:blip r:embed="rId3"/>
                <a:stretch>
                  <a:fillRect/>
                </a:stretch>
              </p:blipFill>
              <p:spPr>
                <a:xfrm>
                  <a:off x="4273766" y="5506688"/>
                  <a:ext cx="580679" cy="567889"/>
                </a:xfrm>
                <a:prstGeom prst="rect">
                  <a:avLst/>
                </a:prstGeom>
              </p:spPr>
            </p:pic>
            <p:pic>
              <p:nvPicPr>
                <p:cNvPr id="77" name="Picture 76">
                  <a:extLst>
                    <a:ext uri="{FF2B5EF4-FFF2-40B4-BE49-F238E27FC236}">
                      <a16:creationId xmlns:a16="http://schemas.microsoft.com/office/drawing/2014/main" id="{526DB10F-EC59-A04B-9A01-ABC429B857B8}"/>
                    </a:ext>
                  </a:extLst>
                </p:cNvPr>
                <p:cNvPicPr>
                  <a:picLocks noChangeAspect="1"/>
                </p:cNvPicPr>
                <p:nvPr/>
              </p:nvPicPr>
              <p:blipFill>
                <a:blip r:embed="rId4"/>
                <a:stretch>
                  <a:fillRect/>
                </a:stretch>
              </p:blipFill>
              <p:spPr>
                <a:xfrm>
                  <a:off x="4276370" y="4240511"/>
                  <a:ext cx="578076" cy="567890"/>
                </a:xfrm>
                <a:prstGeom prst="rect">
                  <a:avLst/>
                </a:prstGeom>
              </p:spPr>
            </p:pic>
            <p:pic>
              <p:nvPicPr>
                <p:cNvPr id="78" name="Picture 77" descr="A close up of a logo&#10;&#10;Description automatically generated">
                  <a:extLst>
                    <a:ext uri="{FF2B5EF4-FFF2-40B4-BE49-F238E27FC236}">
                      <a16:creationId xmlns:a16="http://schemas.microsoft.com/office/drawing/2014/main" id="{00F814F8-AA12-5648-989E-ABE5BA5DC75B}"/>
                    </a:ext>
                  </a:extLst>
                </p:cNvPr>
                <p:cNvPicPr>
                  <a:picLocks noChangeAspect="1"/>
                </p:cNvPicPr>
                <p:nvPr/>
              </p:nvPicPr>
              <p:blipFill>
                <a:blip r:embed="rId5"/>
                <a:stretch>
                  <a:fillRect/>
                </a:stretch>
              </p:blipFill>
              <p:spPr>
                <a:xfrm>
                  <a:off x="4273767" y="4873864"/>
                  <a:ext cx="580679" cy="567890"/>
                </a:xfrm>
                <a:prstGeom prst="rect">
                  <a:avLst/>
                </a:prstGeom>
              </p:spPr>
            </p:pic>
            <p:cxnSp>
              <p:nvCxnSpPr>
                <p:cNvPr id="79" name="Straight Arrow Connector 78">
                  <a:extLst>
                    <a:ext uri="{FF2B5EF4-FFF2-40B4-BE49-F238E27FC236}">
                      <a16:creationId xmlns:a16="http://schemas.microsoft.com/office/drawing/2014/main" id="{91FF61B9-0CAE-C345-8D58-2A1A81ED61CA}"/>
                    </a:ext>
                  </a:extLst>
                </p:cNvPr>
                <p:cNvCxnSpPr>
                  <a:cxnSpLocks/>
                  <a:stCxn id="90" idx="3"/>
                  <a:endCxn id="77" idx="1"/>
                </p:cNvCxnSpPr>
                <p:nvPr/>
              </p:nvCxnSpPr>
              <p:spPr>
                <a:xfrm flipV="1">
                  <a:off x="3921382" y="4524456"/>
                  <a:ext cx="354988" cy="633354"/>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80" name="Straight Arrow Connector 79">
                  <a:extLst>
                    <a:ext uri="{FF2B5EF4-FFF2-40B4-BE49-F238E27FC236}">
                      <a16:creationId xmlns:a16="http://schemas.microsoft.com/office/drawing/2014/main" id="{1AF6F6BC-408C-514F-8E35-AEE9E1FBF3DF}"/>
                    </a:ext>
                  </a:extLst>
                </p:cNvPr>
                <p:cNvCxnSpPr>
                  <a:cxnSpLocks/>
                  <a:stCxn id="90" idx="3"/>
                  <a:endCxn id="78" idx="1"/>
                </p:cNvCxnSpPr>
                <p:nvPr/>
              </p:nvCxnSpPr>
              <p:spPr>
                <a:xfrm flipV="1">
                  <a:off x="3921382" y="5157809"/>
                  <a:ext cx="352385" cy="1"/>
                </a:xfrm>
                <a:prstGeom prst="straightConnector1">
                  <a:avLst/>
                </a:prstGeom>
                <a:ln w="38100">
                  <a:solidFill>
                    <a:srgbClr val="C000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81" name="Straight Arrow Connector 80">
                  <a:extLst>
                    <a:ext uri="{FF2B5EF4-FFF2-40B4-BE49-F238E27FC236}">
                      <a16:creationId xmlns:a16="http://schemas.microsoft.com/office/drawing/2014/main" id="{26C0A39D-ED53-4A47-A5AA-6800C873D8BA}"/>
                    </a:ext>
                  </a:extLst>
                </p:cNvPr>
                <p:cNvCxnSpPr>
                  <a:cxnSpLocks/>
                  <a:stCxn id="90" idx="3"/>
                  <a:endCxn id="76" idx="1"/>
                </p:cNvCxnSpPr>
                <p:nvPr/>
              </p:nvCxnSpPr>
              <p:spPr>
                <a:xfrm>
                  <a:off x="3921382" y="5157810"/>
                  <a:ext cx="352384" cy="632823"/>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82" name="Rounded Rectangle 81">
                  <a:extLst>
                    <a:ext uri="{FF2B5EF4-FFF2-40B4-BE49-F238E27FC236}">
                      <a16:creationId xmlns:a16="http://schemas.microsoft.com/office/drawing/2014/main" id="{E41AC7AE-7F4E-1C40-A039-58097BB527FB}"/>
                    </a:ext>
                  </a:extLst>
                </p:cNvPr>
                <p:cNvSpPr/>
                <p:nvPr/>
              </p:nvSpPr>
              <p:spPr>
                <a:xfrm>
                  <a:off x="5209434" y="4371182"/>
                  <a:ext cx="658866" cy="218484"/>
                </a:xfrm>
                <a:prstGeom prst="roundRect">
                  <a:avLst/>
                </a:prstGeom>
                <a:solidFill>
                  <a:schemeClr val="accent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3" name="Straight Connector 82">
                  <a:extLst>
                    <a:ext uri="{FF2B5EF4-FFF2-40B4-BE49-F238E27FC236}">
                      <a16:creationId xmlns:a16="http://schemas.microsoft.com/office/drawing/2014/main" id="{13A644BB-E6F6-C04B-8EF4-AA004BD8A7DF}"/>
                    </a:ext>
                  </a:extLst>
                </p:cNvPr>
                <p:cNvCxnSpPr>
                  <a:cxnSpLocks/>
                </p:cNvCxnSpPr>
                <p:nvPr/>
              </p:nvCxnSpPr>
              <p:spPr>
                <a:xfrm>
                  <a:off x="5952535" y="4480403"/>
                  <a:ext cx="250864" cy="0"/>
                </a:xfrm>
                <a:prstGeom prst="line">
                  <a:avLst/>
                </a:prstGeom>
                <a:ln w="127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84" name="Rounded Rectangle 83">
                  <a:extLst>
                    <a:ext uri="{FF2B5EF4-FFF2-40B4-BE49-F238E27FC236}">
                      <a16:creationId xmlns:a16="http://schemas.microsoft.com/office/drawing/2014/main" id="{589D649F-491D-2A4B-B581-66E9F80C0ED7}"/>
                    </a:ext>
                  </a:extLst>
                </p:cNvPr>
                <p:cNvSpPr/>
                <p:nvPr/>
              </p:nvSpPr>
              <p:spPr>
                <a:xfrm>
                  <a:off x="5206829" y="5739751"/>
                  <a:ext cx="658866" cy="218484"/>
                </a:xfrm>
                <a:prstGeom prst="roundRect">
                  <a:avLst/>
                </a:prstGeom>
                <a:solidFill>
                  <a:schemeClr val="accent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5" name="Straight Connector 84">
                  <a:extLst>
                    <a:ext uri="{FF2B5EF4-FFF2-40B4-BE49-F238E27FC236}">
                      <a16:creationId xmlns:a16="http://schemas.microsoft.com/office/drawing/2014/main" id="{6736D177-D962-0E4C-9A95-8470263A0137}"/>
                    </a:ext>
                  </a:extLst>
                </p:cNvPr>
                <p:cNvCxnSpPr>
                  <a:cxnSpLocks/>
                </p:cNvCxnSpPr>
                <p:nvPr/>
              </p:nvCxnSpPr>
              <p:spPr>
                <a:xfrm>
                  <a:off x="5952535" y="5837513"/>
                  <a:ext cx="250864" cy="0"/>
                </a:xfrm>
                <a:prstGeom prst="line">
                  <a:avLst/>
                </a:prstGeom>
                <a:ln w="127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A55089D5-3AFD-584E-881A-72816476F250}"/>
                    </a:ext>
                  </a:extLst>
                </p:cNvPr>
                <p:cNvCxnSpPr>
                  <a:cxnSpLocks/>
                </p:cNvCxnSpPr>
                <p:nvPr/>
              </p:nvCxnSpPr>
              <p:spPr>
                <a:xfrm>
                  <a:off x="4961173" y="4480403"/>
                  <a:ext cx="164026" cy="0"/>
                </a:xfrm>
                <a:prstGeom prst="line">
                  <a:avLst/>
                </a:prstGeom>
                <a:ln w="127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7326416C-A210-FA47-B24D-182C4AF38701}"/>
                    </a:ext>
                  </a:extLst>
                </p:cNvPr>
                <p:cNvCxnSpPr>
                  <a:cxnSpLocks/>
                </p:cNvCxnSpPr>
                <p:nvPr/>
              </p:nvCxnSpPr>
              <p:spPr>
                <a:xfrm>
                  <a:off x="4950352" y="5837513"/>
                  <a:ext cx="164026" cy="0"/>
                </a:xfrm>
                <a:prstGeom prst="line">
                  <a:avLst/>
                </a:prstGeom>
                <a:ln w="127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83776DC1-7E18-A745-BA48-CF46A9C63F33}"/>
                    </a:ext>
                  </a:extLst>
                </p:cNvPr>
                <p:cNvCxnSpPr>
                  <a:cxnSpLocks/>
                </p:cNvCxnSpPr>
                <p:nvPr/>
              </p:nvCxnSpPr>
              <p:spPr>
                <a:xfrm>
                  <a:off x="4923037" y="5147185"/>
                  <a:ext cx="164026" cy="0"/>
                </a:xfrm>
                <a:prstGeom prst="line">
                  <a:avLst/>
                </a:prstGeom>
                <a:ln w="127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sp>
            <p:nvSpPr>
              <p:cNvPr id="5" name="Rectangle 4">
                <a:extLst>
                  <a:ext uri="{FF2B5EF4-FFF2-40B4-BE49-F238E27FC236}">
                    <a16:creationId xmlns:a16="http://schemas.microsoft.com/office/drawing/2014/main" id="{B7BB2589-2B7E-454E-B45A-87F1DD78454A}"/>
                  </a:ext>
                </a:extLst>
              </p:cNvPr>
              <p:cNvSpPr/>
              <p:nvPr/>
            </p:nvSpPr>
            <p:spPr>
              <a:xfrm>
                <a:off x="1979979" y="4240512"/>
                <a:ext cx="5057964" cy="1907819"/>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r>
                  <a:rPr lang="en-US" sz="4400" dirty="0"/>
                  <a:t>Switch Pipeline</a:t>
                </a:r>
              </a:p>
            </p:txBody>
          </p:sp>
        </p:grpSp>
      </p:grpSp>
      <p:sp>
        <p:nvSpPr>
          <p:cNvPr id="11" name="TextBox 10">
            <a:extLst>
              <a:ext uri="{FF2B5EF4-FFF2-40B4-BE49-F238E27FC236}">
                <a16:creationId xmlns:a16="http://schemas.microsoft.com/office/drawing/2014/main" id="{52F3D819-AD0C-F944-ADDC-BA2240E68432}"/>
              </a:ext>
            </a:extLst>
          </p:cNvPr>
          <p:cNvSpPr txBox="1"/>
          <p:nvPr/>
        </p:nvSpPr>
        <p:spPr>
          <a:xfrm>
            <a:off x="582665" y="6447845"/>
            <a:ext cx="7972824" cy="369332"/>
          </a:xfrm>
          <a:prstGeom prst="rect">
            <a:avLst/>
          </a:prstGeom>
          <a:noFill/>
        </p:spPr>
        <p:txBody>
          <a:bodyPr wrap="none" rtlCol="0">
            <a:spAutoFit/>
          </a:bodyPr>
          <a:lstStyle/>
          <a:p>
            <a:pPr algn="ctr"/>
            <a:r>
              <a:rPr lang="en-US" dirty="0"/>
              <a:t>[1] Sonata (SIGCOMM ‘18), [2] Marple (SIGCOMM ‘17), [3] Gigascope (SIGMOD ‘03) </a:t>
            </a:r>
          </a:p>
        </p:txBody>
      </p:sp>
    </p:spTree>
    <p:extLst>
      <p:ext uri="{BB962C8B-B14F-4D97-AF65-F5344CB8AC3E}">
        <p14:creationId xmlns:p14="http://schemas.microsoft.com/office/powerpoint/2010/main" val="1518304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08CED-F5F9-4653-BB7A-308F57E70C0C}"/>
              </a:ext>
            </a:extLst>
          </p:cNvPr>
          <p:cNvSpPr>
            <a:spLocks noGrp="1"/>
          </p:cNvSpPr>
          <p:nvPr>
            <p:ph type="title"/>
          </p:nvPr>
        </p:nvSpPr>
        <p:spPr>
          <a:xfrm>
            <a:off x="628651" y="365127"/>
            <a:ext cx="7886700" cy="1325563"/>
          </a:xfrm>
        </p:spPr>
        <p:txBody>
          <a:bodyPr>
            <a:normAutofit/>
          </a:bodyPr>
          <a:lstStyle/>
          <a:p>
            <a:r>
              <a:rPr lang="en-US" sz="3600" dirty="0">
                <a:latin typeface="Myriad Pro" panose="020B0503030403020204" pitchFamily="34" charset="0"/>
              </a:rPr>
              <a:t>Introducing </a:t>
            </a:r>
            <a:r>
              <a:rPr lang="en-US" sz="3600" dirty="0" err="1">
                <a:latin typeface="Myriad Pro" panose="020B0503030403020204" pitchFamily="34" charset="0"/>
              </a:rPr>
              <a:t>PacketScope</a:t>
            </a:r>
            <a:endParaRPr lang="en-US" sz="3600" dirty="0">
              <a:latin typeface="Myriad Pro" panose="020B0503030403020204" pitchFamily="34" charset="0"/>
            </a:endParaRPr>
          </a:p>
        </p:txBody>
      </p:sp>
      <p:sp>
        <p:nvSpPr>
          <p:cNvPr id="50" name="Content Placeholder 6">
            <a:extLst>
              <a:ext uri="{FF2B5EF4-FFF2-40B4-BE49-F238E27FC236}">
                <a16:creationId xmlns:a16="http://schemas.microsoft.com/office/drawing/2014/main" id="{27C2DC8B-40B4-CA4E-BBBE-D9754E0E0A48}"/>
              </a:ext>
            </a:extLst>
          </p:cNvPr>
          <p:cNvSpPr>
            <a:spLocks noGrp="1"/>
          </p:cNvSpPr>
          <p:nvPr>
            <p:ph sz="half" idx="1"/>
          </p:nvPr>
        </p:nvSpPr>
        <p:spPr>
          <a:xfrm>
            <a:off x="628651" y="1520208"/>
            <a:ext cx="8046999" cy="4351339"/>
          </a:xfrm>
        </p:spPr>
        <p:txBody>
          <a:bodyPr/>
          <a:lstStyle/>
          <a:p>
            <a:r>
              <a:rPr lang="en-US" dirty="0"/>
              <a:t>Monitoring the packet lifecycle</a:t>
            </a:r>
          </a:p>
          <a:p>
            <a:pPr lvl="1"/>
            <a:r>
              <a:rPr lang="en-US" dirty="0"/>
              <a:t>Packet modifications</a:t>
            </a:r>
          </a:p>
          <a:p>
            <a:pPr lvl="1"/>
            <a:r>
              <a:rPr lang="en-US" dirty="0"/>
              <a:t>ACL drops</a:t>
            </a:r>
          </a:p>
          <a:p>
            <a:pPr lvl="1"/>
            <a:r>
              <a:rPr lang="en-US" dirty="0"/>
              <a:t>Queuing delays/loss</a:t>
            </a:r>
          </a:p>
        </p:txBody>
      </p:sp>
      <p:pic>
        <p:nvPicPr>
          <p:cNvPr id="47" name="Picture 46">
            <a:extLst>
              <a:ext uri="{FF2B5EF4-FFF2-40B4-BE49-F238E27FC236}">
                <a16:creationId xmlns:a16="http://schemas.microsoft.com/office/drawing/2014/main" id="{A1C77DE3-BDB3-3E4A-9B86-7E9150AAD71F}"/>
              </a:ext>
            </a:extLst>
          </p:cNvPr>
          <p:cNvPicPr>
            <a:picLocks noChangeAspect="1"/>
          </p:cNvPicPr>
          <p:nvPr/>
        </p:nvPicPr>
        <p:blipFill>
          <a:blip r:embed="rId3"/>
          <a:stretch>
            <a:fillRect/>
          </a:stretch>
        </p:blipFill>
        <p:spPr>
          <a:xfrm>
            <a:off x="941349" y="4887089"/>
            <a:ext cx="7734300" cy="1714500"/>
          </a:xfrm>
          <a:prstGeom prst="rect">
            <a:avLst/>
          </a:prstGeom>
        </p:spPr>
      </p:pic>
      <p:grpSp>
        <p:nvGrpSpPr>
          <p:cNvPr id="4" name="Group 3">
            <a:extLst>
              <a:ext uri="{FF2B5EF4-FFF2-40B4-BE49-F238E27FC236}">
                <a16:creationId xmlns:a16="http://schemas.microsoft.com/office/drawing/2014/main" id="{2394463B-567E-4B4A-B30E-43D617E85D11}"/>
              </a:ext>
            </a:extLst>
          </p:cNvPr>
          <p:cNvGrpSpPr/>
          <p:nvPr/>
        </p:nvGrpSpPr>
        <p:grpSpPr>
          <a:xfrm>
            <a:off x="3986367" y="4743465"/>
            <a:ext cx="1331563" cy="1858124"/>
            <a:chOff x="3986367" y="4743464"/>
            <a:chExt cx="1331562" cy="1858124"/>
          </a:xfrm>
        </p:grpSpPr>
        <p:sp>
          <p:nvSpPr>
            <p:cNvPr id="3" name="Rectangle 2">
              <a:extLst>
                <a:ext uri="{FF2B5EF4-FFF2-40B4-BE49-F238E27FC236}">
                  <a16:creationId xmlns:a16="http://schemas.microsoft.com/office/drawing/2014/main" id="{5637A943-5A4F-7646-9C61-688799E58820}"/>
                </a:ext>
              </a:extLst>
            </p:cNvPr>
            <p:cNvSpPr/>
            <p:nvPr/>
          </p:nvSpPr>
          <p:spPr>
            <a:xfrm>
              <a:off x="4109497" y="4743464"/>
              <a:ext cx="1066801" cy="18581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le 11">
              <a:extLst>
                <a:ext uri="{FF2B5EF4-FFF2-40B4-BE49-F238E27FC236}">
                  <a16:creationId xmlns:a16="http://schemas.microsoft.com/office/drawing/2014/main" id="{9D06505C-6F56-A04A-A6FD-F685BBABE041}"/>
                </a:ext>
              </a:extLst>
            </p:cNvPr>
            <p:cNvSpPr/>
            <p:nvPr/>
          </p:nvSpPr>
          <p:spPr>
            <a:xfrm>
              <a:off x="3986367" y="5453099"/>
              <a:ext cx="1331562" cy="552108"/>
            </a:xfrm>
            <a:prstGeom prst="roundRect">
              <a:avLst/>
            </a:prstGeom>
            <a:solidFill>
              <a:srgbClr val="C0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Queues</a:t>
              </a:r>
            </a:p>
          </p:txBody>
        </p:sp>
      </p:grpSp>
      <p:sp>
        <p:nvSpPr>
          <p:cNvPr id="6" name="Slide Number Placeholder 5">
            <a:extLst>
              <a:ext uri="{FF2B5EF4-FFF2-40B4-BE49-F238E27FC236}">
                <a16:creationId xmlns:a16="http://schemas.microsoft.com/office/drawing/2014/main" id="{3F80AC14-E7EE-854F-8736-919A89D93CF7}"/>
              </a:ext>
            </a:extLst>
          </p:cNvPr>
          <p:cNvSpPr>
            <a:spLocks noGrp="1"/>
          </p:cNvSpPr>
          <p:nvPr>
            <p:ph type="sldNum" sz="quarter" idx="12"/>
          </p:nvPr>
        </p:nvSpPr>
        <p:spPr/>
        <p:txBody>
          <a:bodyPr/>
          <a:lstStyle/>
          <a:p>
            <a:fld id="{6507AD74-B5BD-9240-BB33-BEC445D31982}" type="slidenum">
              <a:rPr lang="en-US" smtClean="0"/>
              <a:t>6</a:t>
            </a:fld>
            <a:endParaRPr lang="en-US" dirty="0"/>
          </a:p>
        </p:txBody>
      </p:sp>
      <p:pic>
        <p:nvPicPr>
          <p:cNvPr id="21" name="Picture 20" descr="A close up of sunglasses&#10;&#10;Description automatically generated">
            <a:extLst>
              <a:ext uri="{FF2B5EF4-FFF2-40B4-BE49-F238E27FC236}">
                <a16:creationId xmlns:a16="http://schemas.microsoft.com/office/drawing/2014/main" id="{62149880-D9BB-F84D-9602-F6B837EE49E2}"/>
              </a:ext>
            </a:extLst>
          </p:cNvPr>
          <p:cNvPicPr>
            <a:picLocks noChangeAspect="1"/>
          </p:cNvPicPr>
          <p:nvPr/>
        </p:nvPicPr>
        <p:blipFill>
          <a:blip r:embed="rId4"/>
          <a:stretch>
            <a:fillRect/>
          </a:stretch>
        </p:blipFill>
        <p:spPr>
          <a:xfrm>
            <a:off x="3881123" y="3628043"/>
            <a:ext cx="1542051" cy="1542051"/>
          </a:xfrm>
          <a:prstGeom prst="rect">
            <a:avLst/>
          </a:prstGeom>
        </p:spPr>
      </p:pic>
      <p:sp>
        <p:nvSpPr>
          <p:cNvPr id="5" name="Triangle 4">
            <a:extLst>
              <a:ext uri="{FF2B5EF4-FFF2-40B4-BE49-F238E27FC236}">
                <a16:creationId xmlns:a16="http://schemas.microsoft.com/office/drawing/2014/main" id="{9674161F-8211-AB4F-A347-91D308555BFF}"/>
              </a:ext>
            </a:extLst>
          </p:cNvPr>
          <p:cNvSpPr/>
          <p:nvPr/>
        </p:nvSpPr>
        <p:spPr>
          <a:xfrm>
            <a:off x="-9997441" y="3783313"/>
            <a:ext cx="29199840" cy="7022179"/>
          </a:xfrm>
          <a:prstGeom prst="triangle">
            <a:avLst>
              <a:gd name="adj" fmla="val 50087"/>
            </a:avLst>
          </a:prstGeom>
          <a:solidFill>
            <a:schemeClr val="accent4">
              <a:lumMod val="20000"/>
              <a:lumOff val="80000"/>
              <a:alpha val="2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422886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55418-AE14-8345-BE2D-F56D4E72875C}"/>
              </a:ext>
            </a:extLst>
          </p:cNvPr>
          <p:cNvSpPr>
            <a:spLocks noGrp="1"/>
          </p:cNvSpPr>
          <p:nvPr>
            <p:ph type="title"/>
          </p:nvPr>
        </p:nvSpPr>
        <p:spPr/>
        <p:txBody>
          <a:bodyPr/>
          <a:lstStyle/>
          <a:p>
            <a:r>
              <a:rPr lang="en-US" b="1" dirty="0"/>
              <a:t>Outline</a:t>
            </a:r>
          </a:p>
        </p:txBody>
      </p:sp>
      <p:sp>
        <p:nvSpPr>
          <p:cNvPr id="3" name="Content Placeholder 2">
            <a:extLst>
              <a:ext uri="{FF2B5EF4-FFF2-40B4-BE49-F238E27FC236}">
                <a16:creationId xmlns:a16="http://schemas.microsoft.com/office/drawing/2014/main" id="{6AD6DAF9-DD09-C04C-A2DE-F4411DE6D4E6}"/>
              </a:ext>
            </a:extLst>
          </p:cNvPr>
          <p:cNvSpPr>
            <a:spLocks noGrp="1"/>
          </p:cNvSpPr>
          <p:nvPr>
            <p:ph idx="1"/>
          </p:nvPr>
        </p:nvSpPr>
        <p:spPr/>
        <p:txBody>
          <a:bodyPr/>
          <a:lstStyle/>
          <a:p>
            <a:pPr marL="514338" indent="-514338">
              <a:lnSpc>
                <a:spcPct val="200000"/>
              </a:lnSpc>
              <a:buAutoNum type="arabicPeriod"/>
            </a:pPr>
            <a:r>
              <a:rPr lang="en-US" dirty="0">
                <a:solidFill>
                  <a:schemeClr val="bg1">
                    <a:lumMod val="75000"/>
                  </a:schemeClr>
                </a:solidFill>
              </a:rPr>
              <a:t>Peeking Inside the Switch</a:t>
            </a:r>
          </a:p>
          <a:p>
            <a:pPr marL="514338" indent="-514338">
              <a:lnSpc>
                <a:spcPct val="200000"/>
              </a:lnSpc>
              <a:buAutoNum type="arabicPeriod"/>
            </a:pPr>
            <a:r>
              <a:rPr lang="en-US" b="1" dirty="0"/>
              <a:t>Packet Lifecycle Query Language</a:t>
            </a:r>
          </a:p>
          <a:p>
            <a:pPr marL="514338" indent="-514338">
              <a:lnSpc>
                <a:spcPct val="200000"/>
              </a:lnSpc>
              <a:buAutoNum type="arabicPeriod"/>
            </a:pPr>
            <a:r>
              <a:rPr lang="en-US" dirty="0"/>
              <a:t>Efficient Query Compilation</a:t>
            </a:r>
          </a:p>
          <a:p>
            <a:pPr marL="514338" indent="-514338">
              <a:lnSpc>
                <a:spcPct val="200000"/>
              </a:lnSpc>
              <a:buAutoNum type="arabicPeriod"/>
            </a:pPr>
            <a:r>
              <a:rPr lang="en-US" dirty="0" err="1"/>
              <a:t>PacketScope</a:t>
            </a:r>
            <a:r>
              <a:rPr lang="en-US" dirty="0"/>
              <a:t> Prototype</a:t>
            </a:r>
          </a:p>
        </p:txBody>
      </p:sp>
      <p:sp>
        <p:nvSpPr>
          <p:cNvPr id="5" name="Slide Number Placeholder 4">
            <a:extLst>
              <a:ext uri="{FF2B5EF4-FFF2-40B4-BE49-F238E27FC236}">
                <a16:creationId xmlns:a16="http://schemas.microsoft.com/office/drawing/2014/main" id="{2214753E-368B-CB46-AEA4-4CA30646759D}"/>
              </a:ext>
            </a:extLst>
          </p:cNvPr>
          <p:cNvSpPr>
            <a:spLocks noGrp="1"/>
          </p:cNvSpPr>
          <p:nvPr>
            <p:ph type="sldNum" sz="quarter" idx="12"/>
          </p:nvPr>
        </p:nvSpPr>
        <p:spPr/>
        <p:txBody>
          <a:bodyPr/>
          <a:lstStyle/>
          <a:p>
            <a:fld id="{6507AD74-B5BD-9240-BB33-BEC445D31982}" type="slidenum">
              <a:rPr lang="en-US" smtClean="0"/>
              <a:t>7</a:t>
            </a:fld>
            <a:endParaRPr lang="en-US" dirty="0"/>
          </a:p>
        </p:txBody>
      </p:sp>
    </p:spTree>
    <p:extLst>
      <p:ext uri="{BB962C8B-B14F-4D97-AF65-F5344CB8AC3E}">
        <p14:creationId xmlns:p14="http://schemas.microsoft.com/office/powerpoint/2010/main" val="317018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3DA9C67F-91F5-7940-98B0-2A70DCD4F28F}"/>
              </a:ext>
            </a:extLst>
          </p:cNvPr>
          <p:cNvGrpSpPr/>
          <p:nvPr/>
        </p:nvGrpSpPr>
        <p:grpSpPr>
          <a:xfrm>
            <a:off x="249190" y="1418699"/>
            <a:ext cx="8971919" cy="2204139"/>
            <a:chOff x="249188" y="1418698"/>
            <a:chExt cx="8971919" cy="2204139"/>
          </a:xfrm>
        </p:grpSpPr>
        <p:pic>
          <p:nvPicPr>
            <p:cNvPr id="16" name="Picture 15">
              <a:extLst>
                <a:ext uri="{FF2B5EF4-FFF2-40B4-BE49-F238E27FC236}">
                  <a16:creationId xmlns:a16="http://schemas.microsoft.com/office/drawing/2014/main" id="{A9DA7AE9-F8C7-E546-87B9-42C82552134A}"/>
                </a:ext>
              </a:extLst>
            </p:cNvPr>
            <p:cNvPicPr>
              <a:picLocks noChangeAspect="1"/>
            </p:cNvPicPr>
            <p:nvPr/>
          </p:nvPicPr>
          <p:blipFill>
            <a:blip r:embed="rId3"/>
            <a:stretch>
              <a:fillRect/>
            </a:stretch>
          </p:blipFill>
          <p:spPr>
            <a:xfrm>
              <a:off x="249188" y="1604497"/>
              <a:ext cx="8971919" cy="1988849"/>
            </a:xfrm>
            <a:prstGeom prst="rect">
              <a:avLst/>
            </a:prstGeom>
          </p:spPr>
        </p:pic>
        <p:grpSp>
          <p:nvGrpSpPr>
            <p:cNvPr id="9" name="Group 8">
              <a:extLst>
                <a:ext uri="{FF2B5EF4-FFF2-40B4-BE49-F238E27FC236}">
                  <a16:creationId xmlns:a16="http://schemas.microsoft.com/office/drawing/2014/main" id="{F7A2D789-934F-CC41-BD20-E65FE2E06DD9}"/>
                </a:ext>
              </a:extLst>
            </p:cNvPr>
            <p:cNvGrpSpPr/>
            <p:nvPr/>
          </p:nvGrpSpPr>
          <p:grpSpPr>
            <a:xfrm>
              <a:off x="3782239" y="1418698"/>
              <a:ext cx="1579522" cy="2204139"/>
              <a:chOff x="3986367" y="4743464"/>
              <a:chExt cx="1331562" cy="1858124"/>
            </a:xfrm>
          </p:grpSpPr>
          <p:sp>
            <p:nvSpPr>
              <p:cNvPr id="10" name="Rectangle 9">
                <a:extLst>
                  <a:ext uri="{FF2B5EF4-FFF2-40B4-BE49-F238E27FC236}">
                    <a16:creationId xmlns:a16="http://schemas.microsoft.com/office/drawing/2014/main" id="{0A17D460-C75E-FD4F-89AB-94DE1B3F1645}"/>
                  </a:ext>
                </a:extLst>
              </p:cNvPr>
              <p:cNvSpPr/>
              <p:nvPr/>
            </p:nvSpPr>
            <p:spPr>
              <a:xfrm>
                <a:off x="4109497" y="4743464"/>
                <a:ext cx="1066801" cy="18581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a:extLst>
                  <a:ext uri="{FF2B5EF4-FFF2-40B4-BE49-F238E27FC236}">
                    <a16:creationId xmlns:a16="http://schemas.microsoft.com/office/drawing/2014/main" id="{E99F89BE-49EA-2344-B659-4ACD7DBE5FCF}"/>
                  </a:ext>
                </a:extLst>
              </p:cNvPr>
              <p:cNvSpPr/>
              <p:nvPr/>
            </p:nvSpPr>
            <p:spPr>
              <a:xfrm>
                <a:off x="3986367" y="5453099"/>
                <a:ext cx="1331562" cy="552108"/>
              </a:xfrm>
              <a:prstGeom prst="roundRect">
                <a:avLst/>
              </a:prstGeom>
              <a:solidFill>
                <a:srgbClr val="C0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Queues</a:t>
                </a:r>
              </a:p>
            </p:txBody>
          </p:sp>
        </p:grpSp>
      </p:grpSp>
      <p:sp>
        <p:nvSpPr>
          <p:cNvPr id="2" name="Title 1">
            <a:extLst>
              <a:ext uri="{FF2B5EF4-FFF2-40B4-BE49-F238E27FC236}">
                <a16:creationId xmlns:a16="http://schemas.microsoft.com/office/drawing/2014/main" id="{4E908CED-F5F9-4653-BB7A-308F57E70C0C}"/>
              </a:ext>
            </a:extLst>
          </p:cNvPr>
          <p:cNvSpPr>
            <a:spLocks noGrp="1"/>
          </p:cNvSpPr>
          <p:nvPr>
            <p:ph type="title"/>
          </p:nvPr>
        </p:nvSpPr>
        <p:spPr/>
        <p:txBody>
          <a:bodyPr/>
          <a:lstStyle/>
          <a:p>
            <a:r>
              <a:rPr lang="en-US" dirty="0">
                <a:latin typeface="Myriad Pro" panose="020B0503030403020204" pitchFamily="34" charset="0"/>
              </a:rPr>
              <a:t>The Life of a Packet</a:t>
            </a:r>
          </a:p>
        </p:txBody>
      </p:sp>
      <p:sp>
        <p:nvSpPr>
          <p:cNvPr id="12" name="Rounded Rectangular Callout 11">
            <a:extLst>
              <a:ext uri="{FF2B5EF4-FFF2-40B4-BE49-F238E27FC236}">
                <a16:creationId xmlns:a16="http://schemas.microsoft.com/office/drawing/2014/main" id="{B1FAE557-CAFD-DD4F-8B3B-D41461B74DBA}"/>
              </a:ext>
            </a:extLst>
          </p:cNvPr>
          <p:cNvSpPr/>
          <p:nvPr/>
        </p:nvSpPr>
        <p:spPr>
          <a:xfrm flipH="1">
            <a:off x="430090" y="3350845"/>
            <a:ext cx="1315151" cy="1476816"/>
          </a:xfrm>
          <a:prstGeom prst="wedgeRoundRectCallout">
            <a:avLst>
              <a:gd name="adj1" fmla="val -43318"/>
              <a:gd name="adj2" fmla="val -101265"/>
              <a:gd name="adj3" fmla="val 16667"/>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port_in,</a:t>
            </a:r>
          </a:p>
          <a:p>
            <a:pPr algn="ctr"/>
            <a:r>
              <a:rPr lang="en-US" sz="1400" dirty="0" err="1">
                <a:solidFill>
                  <a:schemeClr val="tx1"/>
                </a:solidFill>
              </a:rPr>
              <a:t>headers_in</a:t>
            </a:r>
            <a:r>
              <a:rPr lang="en-US" sz="1400" dirty="0">
                <a:solidFill>
                  <a:schemeClr val="tx1"/>
                </a:solidFill>
              </a:rPr>
              <a:t>,</a:t>
            </a:r>
          </a:p>
          <a:p>
            <a:pPr algn="ctr"/>
            <a:r>
              <a:rPr lang="en-US" sz="1400" dirty="0">
                <a:solidFill>
                  <a:schemeClr val="tx1"/>
                </a:solidFill>
              </a:rPr>
              <a:t>time_in</a:t>
            </a:r>
          </a:p>
        </p:txBody>
      </p:sp>
      <p:sp>
        <p:nvSpPr>
          <p:cNvPr id="13" name="Rounded Rectangular Callout 12">
            <a:extLst>
              <a:ext uri="{FF2B5EF4-FFF2-40B4-BE49-F238E27FC236}">
                <a16:creationId xmlns:a16="http://schemas.microsoft.com/office/drawing/2014/main" id="{D2DF24F4-0BCB-A945-8FDE-29EC43F4BC83}"/>
              </a:ext>
            </a:extLst>
          </p:cNvPr>
          <p:cNvSpPr/>
          <p:nvPr/>
        </p:nvSpPr>
        <p:spPr>
          <a:xfrm flipH="1">
            <a:off x="2551179" y="3920430"/>
            <a:ext cx="1487420" cy="507831"/>
          </a:xfrm>
          <a:prstGeom prst="wedgeRoundRectCallout">
            <a:avLst>
              <a:gd name="adj1" fmla="val -31987"/>
              <a:gd name="adj2" fmla="val -312018"/>
              <a:gd name="adj3" fmla="val 16667"/>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port_intent,</a:t>
            </a:r>
          </a:p>
          <a:p>
            <a:pPr algn="ctr"/>
            <a:r>
              <a:rPr lang="en-US" sz="1400" dirty="0">
                <a:solidFill>
                  <a:schemeClr val="tx1"/>
                </a:solidFill>
              </a:rPr>
              <a:t>headers_mid</a:t>
            </a:r>
          </a:p>
        </p:txBody>
      </p:sp>
      <p:sp>
        <p:nvSpPr>
          <p:cNvPr id="14" name="Rounded Rectangular Callout 13">
            <a:extLst>
              <a:ext uri="{FF2B5EF4-FFF2-40B4-BE49-F238E27FC236}">
                <a16:creationId xmlns:a16="http://schemas.microsoft.com/office/drawing/2014/main" id="{5F8034DA-1823-0A4B-905E-C298D8016B1A}"/>
              </a:ext>
            </a:extLst>
          </p:cNvPr>
          <p:cNvSpPr/>
          <p:nvPr/>
        </p:nvSpPr>
        <p:spPr>
          <a:xfrm flipH="1">
            <a:off x="5086041" y="4103789"/>
            <a:ext cx="1800183" cy="723872"/>
          </a:xfrm>
          <a:prstGeom prst="wedgeRoundRectCallout">
            <a:avLst>
              <a:gd name="adj1" fmla="val 34182"/>
              <a:gd name="adj2" fmla="val -250139"/>
              <a:gd name="adj3" fmla="val 16667"/>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queuing _in/_out</a:t>
            </a:r>
          </a:p>
          <a:p>
            <a:pPr algn="ctr"/>
            <a:r>
              <a:rPr lang="en-US" sz="1400" dirty="0">
                <a:solidFill>
                  <a:schemeClr val="tx1"/>
                </a:solidFill>
              </a:rPr>
              <a:t>(length, time)</a:t>
            </a:r>
          </a:p>
        </p:txBody>
      </p:sp>
      <p:sp>
        <p:nvSpPr>
          <p:cNvPr id="15" name="Rounded Rectangular Callout 14">
            <a:extLst>
              <a:ext uri="{FF2B5EF4-FFF2-40B4-BE49-F238E27FC236}">
                <a16:creationId xmlns:a16="http://schemas.microsoft.com/office/drawing/2014/main" id="{4A1577F3-B8AF-AA40-91E8-3557CDA3BAF9}"/>
              </a:ext>
            </a:extLst>
          </p:cNvPr>
          <p:cNvSpPr/>
          <p:nvPr/>
        </p:nvSpPr>
        <p:spPr>
          <a:xfrm flipH="1">
            <a:off x="7198818" y="3920430"/>
            <a:ext cx="1800183" cy="560637"/>
          </a:xfrm>
          <a:prstGeom prst="wedgeRoundRectCallout">
            <a:avLst>
              <a:gd name="adj1" fmla="val 35412"/>
              <a:gd name="adj2" fmla="val -290808"/>
              <a:gd name="adj3" fmla="val 16667"/>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port_out,</a:t>
            </a:r>
          </a:p>
          <a:p>
            <a:pPr algn="ctr"/>
            <a:r>
              <a:rPr lang="en-US" sz="1400" dirty="0" err="1">
                <a:solidFill>
                  <a:schemeClr val="tx1"/>
                </a:solidFill>
              </a:rPr>
              <a:t>headers_out</a:t>
            </a:r>
            <a:endParaRPr lang="en-US" sz="1400" dirty="0">
              <a:solidFill>
                <a:schemeClr val="tx1"/>
              </a:solidFill>
            </a:endParaRPr>
          </a:p>
        </p:txBody>
      </p:sp>
      <p:sp>
        <p:nvSpPr>
          <p:cNvPr id="4" name="TextBox 3">
            <a:extLst>
              <a:ext uri="{FF2B5EF4-FFF2-40B4-BE49-F238E27FC236}">
                <a16:creationId xmlns:a16="http://schemas.microsoft.com/office/drawing/2014/main" id="{55822895-3ACE-2140-95A2-84266DAAAF6D}"/>
              </a:ext>
            </a:extLst>
          </p:cNvPr>
          <p:cNvSpPr txBox="1"/>
          <p:nvPr/>
        </p:nvSpPr>
        <p:spPr>
          <a:xfrm>
            <a:off x="2277550" y="4481067"/>
            <a:ext cx="2108269" cy="646331"/>
          </a:xfrm>
          <a:prstGeom prst="rect">
            <a:avLst/>
          </a:prstGeom>
          <a:noFill/>
        </p:spPr>
        <p:txBody>
          <a:bodyPr wrap="none" rtlCol="0">
            <a:spAutoFit/>
          </a:bodyPr>
          <a:lstStyle/>
          <a:p>
            <a:pPr algn="ctr"/>
            <a:r>
              <a:rPr lang="en-US" b="1" dirty="0"/>
              <a:t>(Could be modified/</a:t>
            </a:r>
          </a:p>
          <a:p>
            <a:pPr algn="ctr"/>
            <a:r>
              <a:rPr lang="en-US" b="1" dirty="0"/>
              <a:t>dropped!)</a:t>
            </a:r>
          </a:p>
        </p:txBody>
      </p:sp>
      <p:sp>
        <p:nvSpPr>
          <p:cNvPr id="6" name="Slide Number Placeholder 5">
            <a:extLst>
              <a:ext uri="{FF2B5EF4-FFF2-40B4-BE49-F238E27FC236}">
                <a16:creationId xmlns:a16="http://schemas.microsoft.com/office/drawing/2014/main" id="{B62A9ED0-0063-1248-BF7B-DEBEE8A7E0EF}"/>
              </a:ext>
            </a:extLst>
          </p:cNvPr>
          <p:cNvSpPr>
            <a:spLocks noGrp="1"/>
          </p:cNvSpPr>
          <p:nvPr>
            <p:ph type="sldNum" sz="quarter" idx="12"/>
          </p:nvPr>
        </p:nvSpPr>
        <p:spPr/>
        <p:txBody>
          <a:bodyPr/>
          <a:lstStyle/>
          <a:p>
            <a:fld id="{6507AD74-B5BD-9240-BB33-BEC445D31982}" type="slidenum">
              <a:rPr lang="en-US" smtClean="0"/>
              <a:t>8</a:t>
            </a:fld>
            <a:endParaRPr lang="en-US" dirty="0"/>
          </a:p>
        </p:txBody>
      </p:sp>
      <p:sp>
        <p:nvSpPr>
          <p:cNvPr id="17" name="TextBox 16">
            <a:extLst>
              <a:ext uri="{FF2B5EF4-FFF2-40B4-BE49-F238E27FC236}">
                <a16:creationId xmlns:a16="http://schemas.microsoft.com/office/drawing/2014/main" id="{5338F7D5-50F5-9E46-97CC-5190AE0DF575}"/>
              </a:ext>
            </a:extLst>
          </p:cNvPr>
          <p:cNvSpPr txBox="1"/>
          <p:nvPr/>
        </p:nvSpPr>
        <p:spPr>
          <a:xfrm>
            <a:off x="4973696" y="4862208"/>
            <a:ext cx="2047034" cy="369332"/>
          </a:xfrm>
          <a:prstGeom prst="rect">
            <a:avLst/>
          </a:prstGeom>
          <a:noFill/>
        </p:spPr>
        <p:txBody>
          <a:bodyPr wrap="none" rtlCol="0">
            <a:spAutoFit/>
          </a:bodyPr>
          <a:lstStyle/>
          <a:p>
            <a:pPr algn="ctr"/>
            <a:r>
              <a:rPr lang="en-US" b="1" dirty="0"/>
              <a:t>(Could be delayed!)</a:t>
            </a:r>
          </a:p>
        </p:txBody>
      </p:sp>
      <p:sp>
        <p:nvSpPr>
          <p:cNvPr id="18" name="TextBox 17">
            <a:extLst>
              <a:ext uri="{FF2B5EF4-FFF2-40B4-BE49-F238E27FC236}">
                <a16:creationId xmlns:a16="http://schemas.microsoft.com/office/drawing/2014/main" id="{EE2DDFA7-A11B-6B4F-B7EC-A8386CEC786E}"/>
              </a:ext>
            </a:extLst>
          </p:cNvPr>
          <p:cNvSpPr txBox="1"/>
          <p:nvPr/>
        </p:nvSpPr>
        <p:spPr>
          <a:xfrm>
            <a:off x="7044776" y="4539043"/>
            <a:ext cx="2108269" cy="646331"/>
          </a:xfrm>
          <a:prstGeom prst="rect">
            <a:avLst/>
          </a:prstGeom>
          <a:noFill/>
        </p:spPr>
        <p:txBody>
          <a:bodyPr wrap="none" rtlCol="0">
            <a:spAutoFit/>
          </a:bodyPr>
          <a:lstStyle/>
          <a:p>
            <a:pPr algn="ctr"/>
            <a:r>
              <a:rPr lang="en-US" b="1" dirty="0"/>
              <a:t>(Could be modified/</a:t>
            </a:r>
          </a:p>
          <a:p>
            <a:pPr algn="ctr"/>
            <a:r>
              <a:rPr lang="en-US" b="1" dirty="0"/>
              <a:t>dropped!)</a:t>
            </a:r>
          </a:p>
        </p:txBody>
      </p:sp>
      <p:sp>
        <p:nvSpPr>
          <p:cNvPr id="19" name="Left Brace 18">
            <a:extLst>
              <a:ext uri="{FF2B5EF4-FFF2-40B4-BE49-F238E27FC236}">
                <a16:creationId xmlns:a16="http://schemas.microsoft.com/office/drawing/2014/main" id="{2434ABCC-9715-3841-B951-D74C9CAD7394}"/>
              </a:ext>
            </a:extLst>
          </p:cNvPr>
          <p:cNvSpPr/>
          <p:nvPr/>
        </p:nvSpPr>
        <p:spPr>
          <a:xfrm rot="16200000">
            <a:off x="2047624" y="3635967"/>
            <a:ext cx="422528" cy="3657600"/>
          </a:xfrm>
          <a:prstGeom prst="leftBrace">
            <a:avLst>
              <a:gd name="adj1" fmla="val 96067"/>
              <a:gd name="adj2" fmla="val 50000"/>
            </a:avLst>
          </a:prstGeom>
          <a:noFill/>
          <a:ln w="317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0" name="Left Brace 19">
            <a:extLst>
              <a:ext uri="{FF2B5EF4-FFF2-40B4-BE49-F238E27FC236}">
                <a16:creationId xmlns:a16="http://schemas.microsoft.com/office/drawing/2014/main" id="{4999060B-E862-3E46-9E6C-4483E4E953B1}"/>
              </a:ext>
            </a:extLst>
          </p:cNvPr>
          <p:cNvSpPr/>
          <p:nvPr/>
        </p:nvSpPr>
        <p:spPr>
          <a:xfrm rot="16200000">
            <a:off x="4503280" y="1803960"/>
            <a:ext cx="422528" cy="8568912"/>
          </a:xfrm>
          <a:prstGeom prst="leftBrace">
            <a:avLst>
              <a:gd name="adj1" fmla="val 96067"/>
              <a:gd name="adj2" fmla="val 50000"/>
            </a:avLst>
          </a:prstGeom>
          <a:noFill/>
          <a:ln w="31750">
            <a:solidFill>
              <a:schemeClr val="accent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 name="TextBox 20">
            <a:extLst>
              <a:ext uri="{FF2B5EF4-FFF2-40B4-BE49-F238E27FC236}">
                <a16:creationId xmlns:a16="http://schemas.microsoft.com/office/drawing/2014/main" id="{36FAC454-38D4-8344-A94C-4B7E6ACDD197}"/>
              </a:ext>
            </a:extLst>
          </p:cNvPr>
          <p:cNvSpPr txBox="1"/>
          <p:nvPr/>
        </p:nvSpPr>
        <p:spPr>
          <a:xfrm>
            <a:off x="1449915" y="5676031"/>
            <a:ext cx="1617943" cy="369332"/>
          </a:xfrm>
          <a:prstGeom prst="rect">
            <a:avLst/>
          </a:prstGeom>
          <a:noFill/>
        </p:spPr>
        <p:txBody>
          <a:bodyPr wrap="none" rtlCol="0">
            <a:spAutoFit/>
          </a:bodyPr>
          <a:lstStyle/>
          <a:p>
            <a:r>
              <a:rPr lang="en-US" dirty="0"/>
              <a:t>Ingress() tuples</a:t>
            </a:r>
          </a:p>
        </p:txBody>
      </p:sp>
      <p:sp>
        <p:nvSpPr>
          <p:cNvPr id="22" name="TextBox 21">
            <a:extLst>
              <a:ext uri="{FF2B5EF4-FFF2-40B4-BE49-F238E27FC236}">
                <a16:creationId xmlns:a16="http://schemas.microsoft.com/office/drawing/2014/main" id="{824DA2B4-5484-A340-B22D-B598DF583547}"/>
              </a:ext>
            </a:extLst>
          </p:cNvPr>
          <p:cNvSpPr txBox="1"/>
          <p:nvPr/>
        </p:nvSpPr>
        <p:spPr>
          <a:xfrm>
            <a:off x="3959840" y="6366768"/>
            <a:ext cx="1550617" cy="369332"/>
          </a:xfrm>
          <a:prstGeom prst="rect">
            <a:avLst/>
          </a:prstGeom>
          <a:noFill/>
        </p:spPr>
        <p:txBody>
          <a:bodyPr wrap="none" rtlCol="0">
            <a:spAutoFit/>
          </a:bodyPr>
          <a:lstStyle/>
          <a:p>
            <a:r>
              <a:rPr lang="en-US" dirty="0"/>
              <a:t>Egress() tuples</a:t>
            </a:r>
          </a:p>
        </p:txBody>
      </p:sp>
    </p:spTree>
    <p:extLst>
      <p:ext uri="{BB962C8B-B14F-4D97-AF65-F5344CB8AC3E}">
        <p14:creationId xmlns:p14="http://schemas.microsoft.com/office/powerpoint/2010/main" val="1260610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P spid="4" grpId="0"/>
      <p:bldP spid="17" grpId="0"/>
      <p:bldP spid="18" grpId="0"/>
      <p:bldP spid="19" grpId="0" animBg="1"/>
      <p:bldP spid="20" grpId="0" animBg="1"/>
      <p:bldP spid="21" grpId="0"/>
      <p:bldP spid="2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E352632A-2610-DB4A-A0C3-388AC2F387E6}"/>
              </a:ext>
            </a:extLst>
          </p:cNvPr>
          <p:cNvGrpSpPr/>
          <p:nvPr/>
        </p:nvGrpSpPr>
        <p:grpSpPr>
          <a:xfrm>
            <a:off x="826360" y="2815554"/>
            <a:ext cx="5825181" cy="2371481"/>
            <a:chOff x="2494522" y="3805482"/>
            <a:chExt cx="5825181" cy="2371481"/>
          </a:xfrm>
        </p:grpSpPr>
        <p:sp>
          <p:nvSpPr>
            <p:cNvPr id="16" name="Rounded Rectangle 15">
              <a:extLst>
                <a:ext uri="{FF2B5EF4-FFF2-40B4-BE49-F238E27FC236}">
                  <a16:creationId xmlns:a16="http://schemas.microsoft.com/office/drawing/2014/main" id="{35876E20-201C-EE4E-8570-1D618802512C}"/>
                </a:ext>
              </a:extLst>
            </p:cNvPr>
            <p:cNvSpPr/>
            <p:nvPr/>
          </p:nvSpPr>
          <p:spPr>
            <a:xfrm>
              <a:off x="2539388" y="3805482"/>
              <a:ext cx="5780315" cy="2371481"/>
            </a:xfrm>
            <a:prstGeom prst="roundRect">
              <a:avLst>
                <a:gd name="adj" fmla="val 3426"/>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05740" rtlCol="0" anchor="ctr"/>
            <a:lstStyle/>
            <a:p>
              <a:pPr>
                <a:lnSpc>
                  <a:spcPct val="114000"/>
                </a:lnSpc>
              </a:pPr>
              <a:r>
                <a:rPr lang="en-US" dirty="0" err="1">
                  <a:solidFill>
                    <a:schemeClr val="tx1"/>
                  </a:solidFill>
                  <a:latin typeface="Consolas" charset="0"/>
                  <a:ea typeface="Consolas" charset="0"/>
                  <a:cs typeface="Consolas" charset="0"/>
                </a:rPr>
                <a:t>undropped_SSH_NAT</a:t>
              </a:r>
              <a:r>
                <a:rPr lang="en-US" dirty="0">
                  <a:solidFill>
                    <a:schemeClr val="tx1"/>
                  </a:solidFill>
                  <a:latin typeface="Consolas" charset="0"/>
                  <a:ea typeface="Consolas" charset="0"/>
                  <a:cs typeface="Consolas" charset="0"/>
                </a:rPr>
                <a:t> = egress()</a:t>
              </a:r>
            </a:p>
            <a:p>
              <a:pPr>
                <a:lnSpc>
                  <a:spcPct val="114000"/>
                </a:lnSpc>
              </a:pPr>
              <a:r>
                <a:rPr lang="en-US" dirty="0">
                  <a:solidFill>
                    <a:schemeClr val="tx1"/>
                  </a:solidFill>
                  <a:latin typeface="Consolas" charset="0"/>
                  <a:ea typeface="Consolas" charset="0"/>
                  <a:cs typeface="Consolas" charset="0"/>
                </a:rPr>
                <a:t>  .</a:t>
              </a:r>
              <a:r>
                <a:rPr lang="en-US" b="1" dirty="0">
                  <a:solidFill>
                    <a:schemeClr val="tx1"/>
                  </a:solidFill>
                  <a:latin typeface="Consolas" charset="0"/>
                  <a:ea typeface="Consolas" charset="0"/>
                  <a:cs typeface="Consolas" charset="0"/>
                </a:rPr>
                <a:t>filter(</a:t>
              </a:r>
              <a:r>
                <a:rPr lang="en-US" dirty="0" err="1">
                  <a:solidFill>
                    <a:schemeClr val="tx1"/>
                  </a:solidFill>
                  <a:latin typeface="Consolas" charset="0"/>
                  <a:ea typeface="Consolas" charset="0"/>
                  <a:cs typeface="Consolas" charset="0"/>
                </a:rPr>
                <a:t>tcp.srcPort_in</a:t>
              </a:r>
              <a:r>
                <a:rPr lang="en-US" dirty="0">
                  <a:solidFill>
                    <a:schemeClr val="tx1"/>
                  </a:solidFill>
                  <a:latin typeface="Consolas" charset="0"/>
                  <a:ea typeface="Consolas" charset="0"/>
                  <a:cs typeface="Consolas" charset="0"/>
                </a:rPr>
                <a:t> == 22)</a:t>
              </a:r>
            </a:p>
            <a:p>
              <a:pPr>
                <a:lnSpc>
                  <a:spcPct val="114000"/>
                </a:lnSpc>
              </a:pPr>
              <a:r>
                <a:rPr lang="en-US" dirty="0">
                  <a:solidFill>
                    <a:schemeClr val="tx1"/>
                  </a:solidFill>
                  <a:latin typeface="Consolas" charset="0"/>
                  <a:ea typeface="Consolas" charset="0"/>
                  <a:cs typeface="Consolas" charset="0"/>
                </a:rPr>
                <a:t>  .</a:t>
              </a:r>
              <a:r>
                <a:rPr lang="en-US" b="1" dirty="0">
                  <a:solidFill>
                    <a:schemeClr val="tx1"/>
                  </a:solidFill>
                  <a:latin typeface="Consolas" charset="0"/>
                  <a:ea typeface="Consolas" charset="0"/>
                  <a:cs typeface="Consolas" charset="0"/>
                </a:rPr>
                <a:t>filter</a:t>
              </a:r>
              <a:r>
                <a:rPr lang="en-US" dirty="0">
                  <a:solidFill>
                    <a:schemeClr val="tx1"/>
                  </a:solidFill>
                  <a:latin typeface="Consolas" charset="0"/>
                  <a:ea typeface="Consolas" charset="0"/>
                  <a:cs typeface="Consolas" charset="0"/>
                </a:rPr>
                <a:t>(ipv4.srcIP_in != ipv4.srcIP_out)</a:t>
              </a:r>
            </a:p>
            <a:p>
              <a:pPr>
                <a:lnSpc>
                  <a:spcPct val="114000"/>
                </a:lnSpc>
              </a:pPr>
              <a:r>
                <a:rPr lang="en-US" dirty="0">
                  <a:solidFill>
                    <a:schemeClr val="tx1"/>
                  </a:solidFill>
                  <a:latin typeface="Consolas" charset="0"/>
                  <a:ea typeface="Consolas" charset="0"/>
                  <a:cs typeface="Consolas" charset="0"/>
                </a:rPr>
                <a:t>  .</a:t>
              </a:r>
              <a:r>
                <a:rPr lang="en-US" b="1" dirty="0">
                  <a:solidFill>
                    <a:schemeClr val="tx1"/>
                  </a:solidFill>
                  <a:latin typeface="Consolas" charset="0"/>
                  <a:ea typeface="Consolas" charset="0"/>
                  <a:cs typeface="Consolas" charset="0"/>
                </a:rPr>
                <a:t>filter</a:t>
              </a:r>
              <a:r>
                <a:rPr lang="en-US" dirty="0">
                  <a:solidFill>
                    <a:schemeClr val="tx1"/>
                  </a:solidFill>
                  <a:latin typeface="Consolas" charset="0"/>
                  <a:ea typeface="Consolas" charset="0"/>
                  <a:cs typeface="Consolas" charset="0"/>
                </a:rPr>
                <a:t>(port_out != </a:t>
              </a:r>
              <a:r>
                <a:rPr lang="en-US" dirty="0">
                  <a:solidFill>
                    <a:srgbClr val="FF0000"/>
                  </a:solidFill>
                  <a:latin typeface="Consolas" charset="0"/>
                  <a:ea typeface="Consolas" charset="0"/>
                  <a:cs typeface="Consolas" charset="0"/>
                </a:rPr>
                <a:t>-1</a:t>
              </a:r>
              <a:r>
                <a:rPr lang="en-US" dirty="0">
                  <a:solidFill>
                    <a:schemeClr val="tx1"/>
                  </a:solidFill>
                  <a:latin typeface="Consolas" charset="0"/>
                  <a:ea typeface="Consolas" charset="0"/>
                  <a:cs typeface="Consolas" charset="0"/>
                </a:rPr>
                <a:t>)</a:t>
              </a:r>
            </a:p>
          </p:txBody>
        </p:sp>
        <p:sp>
          <p:nvSpPr>
            <p:cNvPr id="17" name="TextBox 16">
              <a:extLst>
                <a:ext uri="{FF2B5EF4-FFF2-40B4-BE49-F238E27FC236}">
                  <a16:creationId xmlns:a16="http://schemas.microsoft.com/office/drawing/2014/main" id="{A2BA67AC-C576-1E4C-8D27-090CFCA5B50E}"/>
                </a:ext>
              </a:extLst>
            </p:cNvPr>
            <p:cNvSpPr txBox="1"/>
            <p:nvPr/>
          </p:nvSpPr>
          <p:spPr>
            <a:xfrm>
              <a:off x="2494522" y="4337839"/>
              <a:ext cx="311304" cy="1335943"/>
            </a:xfrm>
            <a:prstGeom prst="rect">
              <a:avLst/>
            </a:prstGeom>
            <a:noFill/>
          </p:spPr>
          <p:txBody>
            <a:bodyPr wrap="none" rtlCol="0">
              <a:spAutoFit/>
            </a:bodyPr>
            <a:lstStyle/>
            <a:p>
              <a:pPr>
                <a:lnSpc>
                  <a:spcPct val="114000"/>
                </a:lnSpc>
              </a:pPr>
              <a:r>
                <a:rPr lang="en-US" dirty="0">
                  <a:solidFill>
                    <a:schemeClr val="bg1">
                      <a:lumMod val="65000"/>
                    </a:schemeClr>
                  </a:solidFill>
                  <a:latin typeface="Consolas" charset="0"/>
                  <a:ea typeface="Consolas" charset="0"/>
                  <a:cs typeface="Consolas" charset="0"/>
                </a:rPr>
                <a:t>1</a:t>
              </a:r>
            </a:p>
            <a:p>
              <a:pPr>
                <a:lnSpc>
                  <a:spcPct val="114000"/>
                </a:lnSpc>
              </a:pPr>
              <a:r>
                <a:rPr lang="en-US" dirty="0">
                  <a:solidFill>
                    <a:schemeClr val="bg1">
                      <a:lumMod val="65000"/>
                    </a:schemeClr>
                  </a:solidFill>
                  <a:latin typeface="Consolas" charset="0"/>
                  <a:ea typeface="Consolas" charset="0"/>
                  <a:cs typeface="Consolas" charset="0"/>
                </a:rPr>
                <a:t>2</a:t>
              </a:r>
            </a:p>
            <a:p>
              <a:pPr>
                <a:lnSpc>
                  <a:spcPct val="114000"/>
                </a:lnSpc>
              </a:pPr>
              <a:r>
                <a:rPr lang="en-US" dirty="0">
                  <a:solidFill>
                    <a:schemeClr val="bg1">
                      <a:lumMod val="65000"/>
                    </a:schemeClr>
                  </a:solidFill>
                  <a:latin typeface="Consolas" charset="0"/>
                  <a:ea typeface="Consolas" charset="0"/>
                  <a:cs typeface="Consolas" charset="0"/>
                </a:rPr>
                <a:t>3</a:t>
              </a:r>
            </a:p>
            <a:p>
              <a:pPr>
                <a:lnSpc>
                  <a:spcPct val="114000"/>
                </a:lnSpc>
              </a:pPr>
              <a:r>
                <a:rPr lang="en-US" dirty="0">
                  <a:solidFill>
                    <a:schemeClr val="bg1">
                      <a:lumMod val="65000"/>
                    </a:schemeClr>
                  </a:solidFill>
                  <a:latin typeface="Consolas" charset="0"/>
                  <a:ea typeface="Consolas" charset="0"/>
                  <a:cs typeface="Consolas" charset="0"/>
                </a:rPr>
                <a:t>4</a:t>
              </a:r>
            </a:p>
          </p:txBody>
        </p:sp>
      </p:grpSp>
      <p:sp>
        <p:nvSpPr>
          <p:cNvPr id="2" name="Title 1">
            <a:extLst>
              <a:ext uri="{FF2B5EF4-FFF2-40B4-BE49-F238E27FC236}">
                <a16:creationId xmlns:a16="http://schemas.microsoft.com/office/drawing/2014/main" id="{4E908CED-F5F9-4653-BB7A-308F57E70C0C}"/>
              </a:ext>
            </a:extLst>
          </p:cNvPr>
          <p:cNvSpPr>
            <a:spLocks noGrp="1"/>
          </p:cNvSpPr>
          <p:nvPr>
            <p:ph type="title"/>
          </p:nvPr>
        </p:nvSpPr>
        <p:spPr/>
        <p:txBody>
          <a:bodyPr/>
          <a:lstStyle/>
          <a:p>
            <a:r>
              <a:rPr lang="en-US" dirty="0">
                <a:latin typeface="Myriad Pro" panose="020B0503030403020204" pitchFamily="34" charset="0"/>
              </a:rPr>
              <a:t>Example Query</a:t>
            </a:r>
          </a:p>
        </p:txBody>
      </p:sp>
      <p:sp>
        <p:nvSpPr>
          <p:cNvPr id="7" name="Content Placeholder 6">
            <a:extLst>
              <a:ext uri="{FF2B5EF4-FFF2-40B4-BE49-F238E27FC236}">
                <a16:creationId xmlns:a16="http://schemas.microsoft.com/office/drawing/2014/main" id="{45ACBE9D-66D7-C849-8B1F-E67D4EA14690}"/>
              </a:ext>
            </a:extLst>
          </p:cNvPr>
          <p:cNvSpPr>
            <a:spLocks noGrp="1"/>
          </p:cNvSpPr>
          <p:nvPr>
            <p:ph sz="half" idx="1"/>
          </p:nvPr>
        </p:nvSpPr>
        <p:spPr>
          <a:xfrm>
            <a:off x="628650" y="1667500"/>
            <a:ext cx="8046999" cy="4081399"/>
          </a:xfrm>
        </p:spPr>
        <p:txBody>
          <a:bodyPr/>
          <a:lstStyle/>
          <a:p>
            <a:r>
              <a:rPr lang="en-US" dirty="0"/>
              <a:t>Count un-dropped SSH packets that traverse a NAT</a:t>
            </a:r>
          </a:p>
        </p:txBody>
      </p:sp>
      <p:sp>
        <p:nvSpPr>
          <p:cNvPr id="21" name="Rectangle 20">
            <a:extLst>
              <a:ext uri="{FF2B5EF4-FFF2-40B4-BE49-F238E27FC236}">
                <a16:creationId xmlns:a16="http://schemas.microsoft.com/office/drawing/2014/main" id="{6101BF1B-2312-5A4B-8581-52372CEC6800}"/>
              </a:ext>
            </a:extLst>
          </p:cNvPr>
          <p:cNvSpPr/>
          <p:nvPr/>
        </p:nvSpPr>
        <p:spPr>
          <a:xfrm>
            <a:off x="1279898" y="4385677"/>
            <a:ext cx="4102444" cy="3423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
        <p:nvSpPr>
          <p:cNvPr id="22" name="Rectangle 21">
            <a:extLst>
              <a:ext uri="{FF2B5EF4-FFF2-40B4-BE49-F238E27FC236}">
                <a16:creationId xmlns:a16="http://schemas.microsoft.com/office/drawing/2014/main" id="{B73CE17D-5E1C-DA44-A556-59F8828AF384}"/>
              </a:ext>
            </a:extLst>
          </p:cNvPr>
          <p:cNvSpPr/>
          <p:nvPr/>
        </p:nvSpPr>
        <p:spPr>
          <a:xfrm>
            <a:off x="1316987" y="4024069"/>
            <a:ext cx="5018029" cy="32641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
        <p:nvSpPr>
          <p:cNvPr id="23" name="Rectangle 22">
            <a:extLst>
              <a:ext uri="{FF2B5EF4-FFF2-40B4-BE49-F238E27FC236}">
                <a16:creationId xmlns:a16="http://schemas.microsoft.com/office/drawing/2014/main" id="{1A053E13-8AAF-CD4C-A8CA-7C36C5BF9B80}"/>
              </a:ext>
            </a:extLst>
          </p:cNvPr>
          <p:cNvSpPr/>
          <p:nvPr/>
        </p:nvSpPr>
        <p:spPr>
          <a:xfrm>
            <a:off x="1316986" y="3706492"/>
            <a:ext cx="4806109" cy="3987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
        <p:nvSpPr>
          <p:cNvPr id="18" name="Rounded Rectangle 17">
            <a:extLst>
              <a:ext uri="{FF2B5EF4-FFF2-40B4-BE49-F238E27FC236}">
                <a16:creationId xmlns:a16="http://schemas.microsoft.com/office/drawing/2014/main" id="{D3449527-9014-1243-8CF3-CDF39F5F168B}"/>
              </a:ext>
            </a:extLst>
          </p:cNvPr>
          <p:cNvSpPr/>
          <p:nvPr/>
        </p:nvSpPr>
        <p:spPr>
          <a:xfrm>
            <a:off x="6436614" y="3667840"/>
            <a:ext cx="1387957" cy="301435"/>
          </a:xfrm>
          <a:prstGeom prst="roundRect">
            <a:avLst/>
          </a:prstGeom>
          <a:solidFill>
            <a:schemeClr val="bg1">
              <a:lumMod val="9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500" b="1" i="1" dirty="0">
                <a:solidFill>
                  <a:srgbClr val="C00000"/>
                </a:solidFill>
                <a:effectLst>
                  <a:glow rad="63500">
                    <a:schemeClr val="bg1">
                      <a:alpha val="40000"/>
                    </a:schemeClr>
                  </a:glow>
                </a:effectLst>
                <a:latin typeface="Myriad Pro" charset="0"/>
                <a:ea typeface="Myriad Pro" charset="0"/>
                <a:cs typeface="Myriad Pro" charset="0"/>
              </a:rPr>
              <a:t>SSH Packets</a:t>
            </a:r>
            <a:endParaRPr lang="en-US" sz="1500" dirty="0">
              <a:solidFill>
                <a:schemeClr val="tx1"/>
              </a:solidFill>
              <a:effectLst>
                <a:glow rad="63500">
                  <a:schemeClr val="bg1">
                    <a:alpha val="40000"/>
                  </a:schemeClr>
                </a:glow>
              </a:effectLst>
              <a:latin typeface="Avenir Next Medium" panose="020B0503020202020204" pitchFamily="34" charset="0"/>
              <a:ea typeface="Myriad Pro" charset="0"/>
              <a:cs typeface="Myriad Pro" charset="0"/>
            </a:endParaRPr>
          </a:p>
        </p:txBody>
      </p:sp>
      <p:sp>
        <p:nvSpPr>
          <p:cNvPr id="19" name="Rounded Rectangle 18">
            <a:extLst>
              <a:ext uri="{FF2B5EF4-FFF2-40B4-BE49-F238E27FC236}">
                <a16:creationId xmlns:a16="http://schemas.microsoft.com/office/drawing/2014/main" id="{63E4C994-9FF2-0446-B457-316966B30965}"/>
              </a:ext>
            </a:extLst>
          </p:cNvPr>
          <p:cNvSpPr/>
          <p:nvPr/>
        </p:nvSpPr>
        <p:spPr>
          <a:xfrm>
            <a:off x="6436614" y="4012748"/>
            <a:ext cx="1387957" cy="301435"/>
          </a:xfrm>
          <a:prstGeom prst="roundRect">
            <a:avLst/>
          </a:prstGeom>
          <a:solidFill>
            <a:schemeClr val="bg1">
              <a:lumMod val="9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500" b="1" i="1" dirty="0">
                <a:solidFill>
                  <a:srgbClr val="C00000"/>
                </a:solidFill>
                <a:effectLst>
                  <a:glow rad="63500">
                    <a:schemeClr val="bg1">
                      <a:alpha val="40000"/>
                    </a:schemeClr>
                  </a:glow>
                </a:effectLst>
                <a:latin typeface="Myriad Pro" charset="0"/>
                <a:ea typeface="Myriad Pro" charset="0"/>
                <a:cs typeface="Myriad Pro" charset="0"/>
              </a:rPr>
              <a:t>Crossing a NAT</a:t>
            </a:r>
            <a:endParaRPr lang="en-US" sz="1500" dirty="0">
              <a:solidFill>
                <a:schemeClr val="tx1"/>
              </a:solidFill>
              <a:effectLst>
                <a:glow rad="63500">
                  <a:schemeClr val="bg1">
                    <a:alpha val="40000"/>
                  </a:schemeClr>
                </a:glow>
              </a:effectLst>
              <a:latin typeface="Avenir Next Medium" panose="020B0503020202020204" pitchFamily="34" charset="0"/>
              <a:ea typeface="Myriad Pro" charset="0"/>
              <a:cs typeface="Myriad Pro" charset="0"/>
            </a:endParaRPr>
          </a:p>
        </p:txBody>
      </p:sp>
      <p:sp>
        <p:nvSpPr>
          <p:cNvPr id="20" name="Rounded Rectangle 19">
            <a:extLst>
              <a:ext uri="{FF2B5EF4-FFF2-40B4-BE49-F238E27FC236}">
                <a16:creationId xmlns:a16="http://schemas.microsoft.com/office/drawing/2014/main" id="{6BDDE92E-FC4E-5446-AE38-D489A8B8D0F0}"/>
              </a:ext>
            </a:extLst>
          </p:cNvPr>
          <p:cNvSpPr/>
          <p:nvPr/>
        </p:nvSpPr>
        <p:spPr>
          <a:xfrm>
            <a:off x="6436616" y="4356997"/>
            <a:ext cx="1425047" cy="301435"/>
          </a:xfrm>
          <a:prstGeom prst="roundRect">
            <a:avLst/>
          </a:prstGeom>
          <a:solidFill>
            <a:schemeClr val="bg1">
              <a:lumMod val="9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500" b="1" i="1" dirty="0">
                <a:solidFill>
                  <a:srgbClr val="C00000"/>
                </a:solidFill>
                <a:effectLst>
                  <a:glow rad="63500">
                    <a:schemeClr val="bg1">
                      <a:alpha val="40000"/>
                    </a:schemeClr>
                  </a:glow>
                </a:effectLst>
                <a:latin typeface="Myriad Pro" charset="0"/>
                <a:ea typeface="Myriad Pro" charset="0"/>
                <a:cs typeface="Myriad Pro" charset="0"/>
              </a:rPr>
              <a:t>Not Dropped</a:t>
            </a:r>
            <a:endParaRPr lang="en-US" sz="1500" dirty="0">
              <a:solidFill>
                <a:schemeClr val="tx1"/>
              </a:solidFill>
              <a:effectLst>
                <a:glow rad="63500">
                  <a:schemeClr val="bg1">
                    <a:alpha val="40000"/>
                  </a:schemeClr>
                </a:glow>
              </a:effectLst>
              <a:latin typeface="Avenir Next Medium" panose="020B0503020202020204" pitchFamily="34" charset="0"/>
              <a:ea typeface="Myriad Pro" charset="0"/>
              <a:cs typeface="Myriad Pro" charset="0"/>
            </a:endParaRPr>
          </a:p>
        </p:txBody>
      </p:sp>
      <p:sp>
        <p:nvSpPr>
          <p:cNvPr id="3" name="Slide Number Placeholder 2">
            <a:extLst>
              <a:ext uri="{FF2B5EF4-FFF2-40B4-BE49-F238E27FC236}">
                <a16:creationId xmlns:a16="http://schemas.microsoft.com/office/drawing/2014/main" id="{79155820-38C7-AB40-9DEB-364ED52A8920}"/>
              </a:ext>
            </a:extLst>
          </p:cNvPr>
          <p:cNvSpPr>
            <a:spLocks noGrp="1"/>
          </p:cNvSpPr>
          <p:nvPr>
            <p:ph type="sldNum" sz="quarter" idx="12"/>
          </p:nvPr>
        </p:nvSpPr>
        <p:spPr/>
        <p:txBody>
          <a:bodyPr/>
          <a:lstStyle/>
          <a:p>
            <a:fld id="{6507AD74-B5BD-9240-BB33-BEC445D31982}" type="slidenum">
              <a:rPr lang="en-US" smtClean="0"/>
              <a:t>9</a:t>
            </a:fld>
            <a:endParaRPr lang="en-US" dirty="0"/>
          </a:p>
        </p:txBody>
      </p:sp>
      <p:sp>
        <p:nvSpPr>
          <p:cNvPr id="14" name="Rounded Rectangle 13">
            <a:extLst>
              <a:ext uri="{FF2B5EF4-FFF2-40B4-BE49-F238E27FC236}">
                <a16:creationId xmlns:a16="http://schemas.microsoft.com/office/drawing/2014/main" id="{5DBA5D0B-03AE-B04C-9FDB-0593FBF5BD15}"/>
              </a:ext>
            </a:extLst>
          </p:cNvPr>
          <p:cNvSpPr/>
          <p:nvPr/>
        </p:nvSpPr>
        <p:spPr>
          <a:xfrm>
            <a:off x="6435273" y="3354044"/>
            <a:ext cx="1387957" cy="301435"/>
          </a:xfrm>
          <a:prstGeom prst="roundRect">
            <a:avLst/>
          </a:prstGeom>
          <a:solidFill>
            <a:schemeClr val="bg1">
              <a:lumMod val="9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500" b="1" i="1" dirty="0">
                <a:solidFill>
                  <a:srgbClr val="C00000"/>
                </a:solidFill>
                <a:effectLst>
                  <a:glow rad="63500">
                    <a:schemeClr val="bg1">
                      <a:alpha val="40000"/>
                    </a:schemeClr>
                  </a:glow>
                </a:effectLst>
                <a:latin typeface="Myriad Pro" charset="0"/>
                <a:ea typeface="Myriad Pro" charset="0"/>
                <a:cs typeface="Myriad Pro" charset="0"/>
              </a:rPr>
              <a:t>Not Lost</a:t>
            </a:r>
            <a:endParaRPr lang="en-US" sz="1500" dirty="0">
              <a:solidFill>
                <a:schemeClr val="tx1"/>
              </a:solidFill>
              <a:effectLst>
                <a:glow rad="63500">
                  <a:schemeClr val="bg1">
                    <a:alpha val="40000"/>
                  </a:schemeClr>
                </a:glow>
              </a:effectLst>
              <a:latin typeface="Avenir Next Medium" panose="020B0503020202020204" pitchFamily="34" charset="0"/>
              <a:ea typeface="Myriad Pro" charset="0"/>
              <a:cs typeface="Myriad Pro" charset="0"/>
            </a:endParaRPr>
          </a:p>
        </p:txBody>
      </p:sp>
    </p:spTree>
    <p:extLst>
      <p:ext uri="{BB962C8B-B14F-4D97-AF65-F5344CB8AC3E}">
        <p14:creationId xmlns:p14="http://schemas.microsoft.com/office/powerpoint/2010/main" val="3133645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xit" presetSubtype="0" fill="hold" grpId="0" nodeType="withEffect">
                                  <p:stCondLst>
                                    <p:cond delay="0"/>
                                  </p:stCondLst>
                                  <p:childTnLst>
                                    <p:set>
                                      <p:cBhvr>
                                        <p:cTn id="8" dur="1" fill="hold">
                                          <p:stCondLst>
                                            <p:cond delay="0"/>
                                          </p:stCondLst>
                                        </p:cTn>
                                        <p:tgtEl>
                                          <p:spTgt spid="23"/>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0" nodeType="clickEffect">
                                  <p:stCondLst>
                                    <p:cond delay="0"/>
                                  </p:stCondLst>
                                  <p:childTnLst>
                                    <p:set>
                                      <p:cBhvr>
                                        <p:cTn id="12" dur="1" fill="hold">
                                          <p:stCondLst>
                                            <p:cond delay="0"/>
                                          </p:stCondLst>
                                        </p:cTn>
                                        <p:tgtEl>
                                          <p:spTgt spid="22"/>
                                        </p:tgtEl>
                                        <p:attrNameLst>
                                          <p:attrName>style.visibility</p:attrName>
                                        </p:attrNameLst>
                                      </p:cBhvr>
                                      <p:to>
                                        <p:strVal val="hidden"/>
                                      </p:to>
                                    </p:set>
                                  </p:childTnLst>
                                </p:cTn>
                              </p:par>
                              <p:par>
                                <p:cTn id="13" presetID="1" presetClass="entr" presetSubtype="0"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21"/>
                                        </p:tgtEl>
                                        <p:attrNameLst>
                                          <p:attrName>style.visibility</p:attrName>
                                        </p:attrNameLst>
                                      </p:cBhvr>
                                      <p:to>
                                        <p:strVal val="hidden"/>
                                      </p:to>
                                    </p:set>
                                  </p:childTnLst>
                                </p:cTn>
                              </p:par>
                              <p:par>
                                <p:cTn id="19" presetID="1" presetClass="entr" presetSubtype="0" fill="hold" grpId="0"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P spid="23" grpId="0" animBg="1"/>
      <p:bldP spid="18" grpId="0" animBg="1"/>
      <p:bldP spid="19" grpId="0" animBg="1"/>
      <p:bldP spid="20" grpId="0" animBg="1"/>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ontrol xmlns="http://schemas.microsoft.com/VisualStudio/2011/storyboarding/control">
  <Id Name="81a53420-6257-4a89-94de-3f3fd74d3dab" Revision="1" Stencil="System.MyShapes" StencilVersion="1.0"/>
</Control>
</file>

<file path=customXml/item2.xml><?xml version="1.0" encoding="utf-8"?>
<Control xmlns="http://schemas.microsoft.com/VisualStudio/2011/storyboarding/control">
  <Id Name="81a53420-6257-4a89-94de-3f3fd74d3dab" Revision="1" Stencil="System.MyShapes" StencilVersion="1.0"/>
</Control>
</file>

<file path=customXml/itemProps1.xml><?xml version="1.0" encoding="utf-8"?>
<ds:datastoreItem xmlns:ds="http://schemas.openxmlformats.org/officeDocument/2006/customXml" ds:itemID="{147FCB9E-BDFA-6948-B488-E6BFAEFE7DAE}">
  <ds:schemaRefs>
    <ds:schemaRef ds:uri="http://schemas.microsoft.com/VisualStudio/2011/storyboarding/control"/>
  </ds:schemaRefs>
</ds:datastoreItem>
</file>

<file path=customXml/itemProps2.xml><?xml version="1.0" encoding="utf-8"?>
<ds:datastoreItem xmlns:ds="http://schemas.openxmlformats.org/officeDocument/2006/customXml" ds:itemID="{839C567E-FADF-4695-8443-B0D37C063849}">
  <ds:schemaRefs>
    <ds:schemaRef ds:uri="http://schemas.microsoft.com/VisualStudio/2011/storyboarding/control"/>
  </ds:schemaRefs>
</ds:datastoreItem>
</file>

<file path=docProps/app.xml><?xml version="1.0" encoding="utf-8"?>
<Properties xmlns="http://schemas.openxmlformats.org/officeDocument/2006/extended-properties" xmlns:vt="http://schemas.openxmlformats.org/officeDocument/2006/docPropsVTypes">
  <Template>Office Theme</Template>
  <TotalTime>14076</TotalTime>
  <Words>1157</Words>
  <Application>Microsoft Macintosh PowerPoint</Application>
  <PresentationFormat>On-screen Show (4:3)</PresentationFormat>
  <Paragraphs>239</Paragraphs>
  <Slides>18</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Avenir Next Medium</vt:lpstr>
      <vt:lpstr>Calibri</vt:lpstr>
      <vt:lpstr>Calibri Light</vt:lpstr>
      <vt:lpstr>Consolas</vt:lpstr>
      <vt:lpstr>Myriad Pro</vt:lpstr>
      <vt:lpstr>Office Theme</vt:lpstr>
      <vt:lpstr>PacketScope: Monitoring the Packet Lifecycle Within a Switch</vt:lpstr>
      <vt:lpstr>Outline</vt:lpstr>
      <vt:lpstr>Outline</vt:lpstr>
      <vt:lpstr>What Happens Inside a (Programmable) Switch?</vt:lpstr>
      <vt:lpstr>Prior Systems Don’t Peek Inside</vt:lpstr>
      <vt:lpstr>Introducing PacketScope</vt:lpstr>
      <vt:lpstr>Outline</vt:lpstr>
      <vt:lpstr>The Life of a Packet</vt:lpstr>
      <vt:lpstr>Example Query</vt:lpstr>
      <vt:lpstr>How To Track Queuing Loss?</vt:lpstr>
      <vt:lpstr>Outline</vt:lpstr>
      <vt:lpstr>Compilation: “Tag Little, Compute Early”</vt:lpstr>
      <vt:lpstr>Compilation:“Tag Little, Compute Early”</vt:lpstr>
      <vt:lpstr>Compilation:“Tag Little, Compute Early”</vt:lpstr>
      <vt:lpstr>How To Compile Lost Operator?</vt:lpstr>
      <vt:lpstr>Outline</vt:lpstr>
      <vt:lpstr>PacketScope Prototype</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Ross A. Teixeira</dc:creator>
  <cp:lastModifiedBy>Ross Teixeira</cp:lastModifiedBy>
  <cp:revision>494</cp:revision>
  <cp:lastPrinted>2019-04-26T02:04:00Z</cp:lastPrinted>
  <dcterms:created xsi:type="dcterms:W3CDTF">2019-03-14T16:38:42Z</dcterms:created>
  <dcterms:modified xsi:type="dcterms:W3CDTF">2020-06-28T23:00:23Z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fs.IsStoryboard">
    <vt:bool>true</vt:bool>
  </property>
</Properties>
</file>