
<file path=[Content_Types].xml><?xml version="1.0" encoding="utf-8"?>
<Types xmlns="http://schemas.openxmlformats.org/package/2006/content-types">
  <Default Extension="png" ContentType="image/png"/>
  <Default Extension="emf" ContentType="image/x-emf"/>
  <Default Extension="wmf" ContentType="image/x-wmf"/>
  <Default Extension="rels" ContentType="application/vnd.openxmlformats-package.relationships+xml"/>
  <Default Extension="xml" ContentType="application/xml"/>
  <Default Extension="(null)"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8"/>
  </p:notesMasterIdLst>
  <p:handoutMasterIdLst>
    <p:handoutMasterId r:id="rId19"/>
  </p:handoutMasterIdLst>
  <p:sldIdLst>
    <p:sldId id="256" r:id="rId2"/>
    <p:sldId id="297" r:id="rId3"/>
    <p:sldId id="298" r:id="rId4"/>
    <p:sldId id="289" r:id="rId5"/>
    <p:sldId id="296" r:id="rId6"/>
    <p:sldId id="299" r:id="rId7"/>
    <p:sldId id="303" r:id="rId8"/>
    <p:sldId id="300" r:id="rId9"/>
    <p:sldId id="307" r:id="rId10"/>
    <p:sldId id="301" r:id="rId11"/>
    <p:sldId id="309" r:id="rId12"/>
    <p:sldId id="313" r:id="rId13"/>
    <p:sldId id="316" r:id="rId14"/>
    <p:sldId id="317" r:id="rId15"/>
    <p:sldId id="314" r:id="rId16"/>
    <p:sldId id="31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233"/>
    <p:restoredTop sz="73456"/>
  </p:normalViewPr>
  <p:slideViewPr>
    <p:cSldViewPr snapToGrid="0" snapToObjects="1">
      <p:cViewPr>
        <p:scale>
          <a:sx n="73" d="100"/>
          <a:sy n="73" d="100"/>
        </p:scale>
        <p:origin x="1128" y="80"/>
      </p:cViewPr>
      <p:guideLst/>
    </p:cSldViewPr>
  </p:slideViewPr>
  <p:notesTextViewPr>
    <p:cViewPr>
      <p:scale>
        <a:sx n="125" d="100"/>
        <a:sy n="125" d="100"/>
      </p:scale>
      <p:origin x="0" y="0"/>
    </p:cViewPr>
  </p:notesTextViewPr>
  <p:sorterViewPr>
    <p:cViewPr>
      <p:scale>
        <a:sx n="66" d="100"/>
        <a:sy n="66" d="100"/>
      </p:scale>
      <p:origin x="0" y="0"/>
    </p:cViewPr>
  </p:sorterViewPr>
  <p:notesViewPr>
    <p:cSldViewPr snapToGrid="0" snapToObjects="1">
      <p:cViewPr>
        <p:scale>
          <a:sx n="164" d="100"/>
          <a:sy n="164" d="100"/>
        </p:scale>
        <p:origin x="1016" y="-24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0822BF-C960-8D45-AF44-170C9E2A4B0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7D52736-F456-D14D-8B40-454DD7D2EBF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65A4D5-FCDE-E34C-966D-447B05929397}" type="datetimeFigureOut">
              <a:rPr lang="en-US" smtClean="0"/>
              <a:t>5/10/18</a:t>
            </a:fld>
            <a:endParaRPr lang="en-US"/>
          </a:p>
        </p:txBody>
      </p:sp>
      <p:sp>
        <p:nvSpPr>
          <p:cNvPr id="4" name="Footer Placeholder 3">
            <a:extLst>
              <a:ext uri="{FF2B5EF4-FFF2-40B4-BE49-F238E27FC236}">
                <a16:creationId xmlns:a16="http://schemas.microsoft.com/office/drawing/2014/main" id="{90DB5D78-CEF7-A645-82F7-C4314069562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7A5F5B0-B9F9-1041-A115-68B49FDFCC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10EE516-0615-6246-A04F-0281F8F78E35}" type="slidenum">
              <a:rPr lang="en-US" smtClean="0"/>
              <a:t>‹#›</a:t>
            </a:fld>
            <a:endParaRPr lang="en-US"/>
          </a:p>
        </p:txBody>
      </p:sp>
    </p:spTree>
    <p:extLst>
      <p:ext uri="{BB962C8B-B14F-4D97-AF65-F5344CB8AC3E}">
        <p14:creationId xmlns:p14="http://schemas.microsoft.com/office/powerpoint/2010/main" val="2795633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F4BC97-E847-2F4E-B99C-25D2AA724649}" type="datetimeFigureOut">
              <a:rPr lang="en-US" smtClean="0"/>
              <a:t>5/10/18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F2F6ED-1CC6-FC46-9A87-8F3ADCCF73E2}" type="slidenum">
              <a:rPr lang="en-US" smtClean="0"/>
              <a:t>‹#›</a:t>
            </a:fld>
            <a:endParaRPr lang="en-US"/>
          </a:p>
        </p:txBody>
      </p:sp>
    </p:spTree>
    <p:extLst>
      <p:ext uri="{BB962C8B-B14F-4D97-AF65-F5344CB8AC3E}">
        <p14:creationId xmlns:p14="http://schemas.microsoft.com/office/powerpoint/2010/main" val="2050623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28600" indent="-228600">
              <a:buAutoNum type="arabicPeriod"/>
            </a:pPr>
            <a:r>
              <a:rPr lang="en-US" dirty="0"/>
              <a:t>My name is Qizhe Cai. Today I like to present my MSE work -&gt; network-wide heavy hitter </a:t>
            </a:r>
            <a:r>
              <a:rPr lang="en-US" altLang="zh-Hans" dirty="0"/>
              <a:t>for real-time Telemetry.</a:t>
            </a:r>
            <a:endParaRPr lang="en-US" dirty="0"/>
          </a:p>
          <a:p>
            <a:br>
              <a:rPr lang="en-US" dirty="0"/>
            </a:br>
            <a:endParaRPr lang="en-US" dirty="0"/>
          </a:p>
        </p:txBody>
      </p:sp>
      <p:sp>
        <p:nvSpPr>
          <p:cNvPr id="4" name="Slide Number Placeholder 3"/>
          <p:cNvSpPr>
            <a:spLocks noGrp="1"/>
          </p:cNvSpPr>
          <p:nvPr>
            <p:ph type="sldNum" sz="quarter" idx="10"/>
          </p:nvPr>
        </p:nvSpPr>
        <p:spPr/>
        <p:txBody>
          <a:bodyPr/>
          <a:lstStyle/>
          <a:p>
            <a:fld id="{74F2F6ED-1CC6-FC46-9A87-8F3ADCCF73E2}" type="slidenum">
              <a:rPr lang="en-US" smtClean="0"/>
              <a:t>1</a:t>
            </a:fld>
            <a:endParaRPr lang="en-US"/>
          </a:p>
        </p:txBody>
      </p:sp>
    </p:spTree>
    <p:extLst>
      <p:ext uri="{BB962C8B-B14F-4D97-AF65-F5344CB8AC3E}">
        <p14:creationId xmlns:p14="http://schemas.microsoft.com/office/powerpoint/2010/main" val="3263404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modify the</a:t>
            </a:r>
            <a:r>
              <a:rPr lang="en-US" baseline="0" dirty="0"/>
              <a:t> </a:t>
            </a:r>
            <a:r>
              <a:rPr lang="en-US" dirty="0"/>
              <a:t>CMY approach just a bit, we can adapt the local thresholds to account for this locality.  Rather than proceeding</a:t>
            </a:r>
            <a:r>
              <a:rPr lang="en-US" baseline="0" dirty="0"/>
              <a:t> to update local thresholds in a fixed sequence of rounds, we will continuously update local thresholds over successive time windows of a specified duration.</a:t>
            </a:r>
            <a:endParaRPr lang="en-US" dirty="0"/>
          </a:p>
          <a:p>
            <a:endParaRPr lang="en-US" dirty="0"/>
          </a:p>
          <a:p>
            <a:r>
              <a:rPr lang="en-US" dirty="0"/>
              <a:t>[*build*] Assuming that we don't know anything about the distribution of the flow among the switches a priori, we start with the local thresholds set as a fair share of the global threshold. If</a:t>
            </a:r>
            <a:r>
              <a:rPr lang="en-US" baseline="0" dirty="0"/>
              <a:t> we do have prior </a:t>
            </a:r>
            <a:r>
              <a:rPr lang="en-US" dirty="0"/>
              <a:t>knowledge</a:t>
            </a:r>
            <a:r>
              <a:rPr lang="en-US" baseline="0" dirty="0"/>
              <a:t> of the flow distribution across the switches, we start with better tuned local thresholds.  This information would improve our approach, but it is not required for correctness.</a:t>
            </a:r>
            <a:endParaRPr lang="en-US" dirty="0"/>
          </a:p>
          <a:p>
            <a:endParaRPr lang="en-US" dirty="0"/>
          </a:p>
          <a:p>
            <a:r>
              <a:rPr lang="en-US" dirty="0"/>
              <a:t>When the count at a switch [*build*]  exceeds the local threshold, it generates a report to the coordinator.</a:t>
            </a:r>
          </a:p>
          <a:p>
            <a:endParaRPr lang="en-US" dirty="0"/>
          </a:p>
          <a:p>
            <a:r>
              <a:rPr lang="en-US" dirty="0"/>
              <a:t>The coordinator [*build*] maintains an estimate of the global count, and it updates that estimate after receiving a report from a switch.  In the absence of a report, the coordinator overestimates and assumes that the current count of</a:t>
            </a:r>
            <a:r>
              <a:rPr lang="en-US" baseline="0" dirty="0"/>
              <a:t> </a:t>
            </a:r>
            <a:r>
              <a:rPr lang="en-US" dirty="0"/>
              <a:t>any non-reporting switch is (</a:t>
            </a:r>
            <a:r>
              <a:rPr lang="en-US" dirty="0" err="1"/>
              <a:t>local_threshold</a:t>
            </a:r>
            <a:r>
              <a:rPr lang="en-US" dirty="0"/>
              <a:t> -1).</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When the coordinator's estimate exceeds the global threshold, it polls [*build*] the other switches, which reply with their true count.  With these [*build*] and subsequent true count</a:t>
            </a:r>
            <a:r>
              <a:rPr lang="en-US" baseline="0" dirty="0"/>
              <a:t> reports</a:t>
            </a:r>
            <a:r>
              <a:rPr lang="en-US" dirty="0"/>
              <a:t>, the coordinator is able to calculate an exponentially</a:t>
            </a:r>
            <a:r>
              <a:rPr lang="en-US" baseline="0" dirty="0"/>
              <a:t> weighted moving average, or EWMA, </a:t>
            </a:r>
            <a:r>
              <a:rPr lang="en-US" dirty="0"/>
              <a:t>of the count for each switch</a:t>
            </a:r>
            <a:r>
              <a:rPr lang="en-US" baseline="0" dirty="0"/>
              <a:t> over time</a:t>
            </a:r>
            <a:r>
              <a:rPr lang="en-US" dirty="0"/>
              <a:t>.  With these averages, the coordinator can [*build*] adjust each switch’s local threshold as</a:t>
            </a:r>
            <a:r>
              <a:rPr lang="en-US" baseline="0" dirty="0"/>
              <a:t> a </a:t>
            </a:r>
            <a:r>
              <a:rPr lang="en-US" dirty="0"/>
              <a:t>fraction of the total count as calculated by the averages.</a:t>
            </a:r>
          </a:p>
          <a:p>
            <a:endParaRPr lang="en-US" dirty="0"/>
          </a:p>
          <a:p>
            <a:r>
              <a:rPr lang="en-US" dirty="0"/>
              <a:t>Adjusting the threshold by EWMA does two things, [*build*].  First, it increases thresholds where flows are heavy which decreases reports sent to the coordinator.  Second, it </a:t>
            </a:r>
            <a:r>
              <a:rPr lang="en-US" altLang="zh-Hans" dirty="0"/>
              <a:t>helps us to get the number of L. Once the local threshold of a switch has to be tuned to be zero, we know this switch is not  the monitoring switch and decrement the L by one. By knowing the L, we can send global poll requests only to L switches, rather than all switches in the network.</a:t>
            </a:r>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10</a:t>
            </a:fld>
            <a:endParaRPr lang="en-US"/>
          </a:p>
        </p:txBody>
      </p:sp>
    </p:spTree>
    <p:extLst>
      <p:ext uri="{BB962C8B-B14F-4D97-AF65-F5344CB8AC3E}">
        <p14:creationId xmlns:p14="http://schemas.microsoft.com/office/powerpoint/2010/main" val="1702990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Hans" sz="1200" kern="1200" dirty="0">
                <a:solidFill>
                  <a:schemeClr val="tx1"/>
                </a:solidFill>
                <a:effectLst/>
                <a:latin typeface="+mn-lt"/>
                <a:ea typeface="+mn-ea"/>
                <a:cs typeface="+mn-cs"/>
              </a:rPr>
              <a:t>When the number of switches increases, the saving of adaptive local threshold becomes less </a:t>
            </a:r>
            <a:r>
              <a:rPr lang="en-US" baseline="0" dirty="0"/>
              <a:t>pronounced</a:t>
            </a:r>
            <a:r>
              <a:rPr lang="en-US" altLang="zh-Han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Fortunately, we can use probabilistic reporting to reduce the communication cost in a large network.</a:t>
            </a:r>
          </a:p>
          <a:p>
            <a:r>
              <a:rPr lang="en-US" sz="1200" kern="1200" dirty="0">
                <a:solidFill>
                  <a:schemeClr val="tx1"/>
                </a:solidFill>
                <a:effectLst/>
                <a:latin typeface="+mn-lt"/>
                <a:ea typeface="+mn-ea"/>
                <a:cs typeface="+mn-cs"/>
              </a:rPr>
              <a:t>Let me give you a simple example.</a:t>
            </a:r>
          </a:p>
          <a:p>
            <a:r>
              <a:rPr lang="en-US" sz="1200" kern="1200" dirty="0">
                <a:solidFill>
                  <a:schemeClr val="tx1"/>
                </a:solidFill>
                <a:effectLst/>
                <a:latin typeface="+mn-lt"/>
                <a:ea typeface="+mn-ea"/>
                <a:cs typeface="+mn-cs"/>
              </a:rPr>
              <a:t>There are four switches in the network and the global threshold is 1000.</a:t>
            </a:r>
          </a:p>
          <a:p>
            <a:r>
              <a:rPr lang="en-US" sz="1200" kern="1200" dirty="0">
                <a:solidFill>
                  <a:schemeClr val="tx1"/>
                </a:solidFill>
                <a:effectLst/>
                <a:latin typeface="+mn-lt"/>
                <a:ea typeface="+mn-ea"/>
                <a:cs typeface="+mn-cs"/>
              </a:rPr>
              <a:t>we set local threshold to 25. Once the count of a flow equals to the local threshold, the switch reset the counter and reporting packets in a reporting rate ¼. When the coordinator sees 10 signals for the flow, flow is a heavy hitter.</a:t>
            </a:r>
          </a:p>
          <a:p>
            <a:r>
              <a:rPr lang="en-US" sz="1200" kern="1200" dirty="0">
                <a:solidFill>
                  <a:schemeClr val="tx1"/>
                </a:solidFill>
                <a:effectLst/>
                <a:latin typeface="+mn-lt"/>
                <a:ea typeface="+mn-ea"/>
                <a:cs typeface="+mn-cs"/>
              </a:rPr>
              <a:t>In probabilistic reporting approach, we have an approximation factor called epsilon and communication factor C.</a:t>
            </a:r>
          </a:p>
          <a:p>
            <a:r>
              <a:rPr lang="en-US" sz="1200" kern="1200" dirty="0">
                <a:solidFill>
                  <a:schemeClr val="tx1"/>
                </a:solidFill>
                <a:effectLst/>
                <a:latin typeface="+mn-lt"/>
                <a:ea typeface="+mn-ea"/>
                <a:cs typeface="+mn-cs"/>
              </a:rPr>
              <a:t>The local threshold is set as a function of epsilon , global threshold and the number of switches. Once the count of a flow equals to the local threshold, the switch reset the counter and reporting packets in a reporting rate 1/n. When the controller receives C/ epsilon signals, the flow is a heavy hitter.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augment the approach by adding a new parameter L.</a:t>
            </a:r>
          </a:p>
          <a:p>
            <a:r>
              <a:rPr lang="en-US" sz="1200" kern="1200" dirty="0">
                <a:solidFill>
                  <a:schemeClr val="tx1"/>
                </a:solidFill>
                <a:effectLst/>
                <a:latin typeface="+mn-lt"/>
                <a:ea typeface="+mn-ea"/>
                <a:cs typeface="+mn-cs"/>
              </a:rPr>
              <a:t>L again refers to the number of monitoring switches that observes a flow.</a:t>
            </a:r>
          </a:p>
          <a:p>
            <a:r>
              <a:rPr lang="en-US" sz="1200" kern="1200" dirty="0">
                <a:solidFill>
                  <a:schemeClr val="tx1"/>
                </a:solidFill>
                <a:effectLst/>
                <a:latin typeface="+mn-lt"/>
                <a:ea typeface="+mn-ea"/>
                <a:cs typeface="+mn-cs"/>
              </a:rPr>
              <a:t>Reporting rate changes to 1/Lk, rather than 1/n and the local threshold is now </a:t>
            </a:r>
            <a:r>
              <a:rPr lang="el-GR" sz="1200" kern="1200" dirty="0">
                <a:solidFill>
                  <a:schemeClr val="tx1"/>
                </a:solidFill>
                <a:effectLst/>
                <a:latin typeface="+mn-lt"/>
                <a:ea typeface="+mn-ea"/>
                <a:cs typeface="+mn-cs"/>
              </a:rPr>
              <a:t>ε∗</a:t>
            </a:r>
            <a:r>
              <a:rPr lang="en-US" sz="1200" kern="1200" dirty="0">
                <a:solidFill>
                  <a:schemeClr val="tx1"/>
                </a:solidFill>
                <a:effectLst/>
                <a:latin typeface="+mn-lt"/>
                <a:ea typeface="+mn-ea"/>
                <a:cs typeface="+mn-cs"/>
              </a:rPr>
              <a:t>upper case T /L.</a:t>
            </a:r>
          </a:p>
          <a:p>
            <a:r>
              <a:rPr lang="en-US" sz="1200" kern="1200" dirty="0">
                <a:solidFill>
                  <a:schemeClr val="tx1"/>
                </a:solidFill>
                <a:effectLst/>
                <a:latin typeface="+mn-lt"/>
                <a:ea typeface="+mn-ea"/>
                <a:cs typeface="+mn-cs"/>
              </a:rPr>
              <a:t>Comparing to</a:t>
            </a:r>
            <a:r>
              <a:rPr lang="zh-Hans" alt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old approach, the new approach has higher accuracy and lower communication cost.</a:t>
            </a:r>
          </a:p>
          <a:p>
            <a:r>
              <a:rPr lang="en-US" sz="1200" kern="1200" dirty="0">
                <a:solidFill>
                  <a:schemeClr val="tx1"/>
                </a:solidFill>
                <a:effectLst/>
                <a:latin typeface="+mn-lt"/>
                <a:ea typeface="+mn-ea"/>
                <a:cs typeface="+mn-cs"/>
              </a:rPr>
              <a:t>The underlying reason is related to the standard deviation of the reporting signals distribution.</a:t>
            </a:r>
          </a:p>
          <a:p>
            <a:r>
              <a:rPr lang="en-US" sz="1200" kern="1200" dirty="0">
                <a:solidFill>
                  <a:schemeClr val="tx1"/>
                </a:solidFill>
                <a:effectLst/>
                <a:latin typeface="+mn-lt"/>
                <a:ea typeface="+mn-ea"/>
                <a:cs typeface="+mn-cs"/>
              </a:rPr>
              <a:t>By changing n to L, we essentially decrease the standard deviation, therefore saving the overhead and increase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Math Issue</a:t>
            </a:r>
          </a:p>
          <a:p>
            <a:r>
              <a:rPr lang="en-US" sz="1200" kern="1200" dirty="0">
                <a:solidFill>
                  <a:schemeClr val="tx1"/>
                </a:solidFill>
                <a:effectLst/>
                <a:latin typeface="+mn-lt"/>
                <a:ea typeface="+mn-ea"/>
                <a:cs typeface="+mn-cs"/>
              </a:rPr>
              <a:t>More words more text; display some texts; highlight;</a:t>
            </a:r>
          </a:p>
          <a:p>
            <a:r>
              <a:rPr lang="en-US" sz="1200" kern="1200" dirty="0">
                <a:solidFill>
                  <a:schemeClr val="tx1"/>
                </a:solidFill>
                <a:effectLst/>
                <a:latin typeface="+mn-lt"/>
                <a:ea typeface="+mn-ea"/>
                <a:cs typeface="+mn-cs"/>
              </a:rPr>
              <a:t>Tiny portion -&gt; large portion</a:t>
            </a:r>
          </a:p>
          <a:p>
            <a:r>
              <a:rPr lang="en-US" sz="1200" kern="1200" dirty="0">
                <a:solidFill>
                  <a:schemeClr val="tx1"/>
                </a:solidFill>
                <a:effectLst/>
                <a:latin typeface="+mn-lt"/>
                <a:ea typeface="+mn-ea"/>
                <a:cs typeface="+mn-cs"/>
              </a:rPr>
              <a:t>Add Emphasis </a:t>
            </a:r>
          </a:p>
          <a:p>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11</a:t>
            </a:fld>
            <a:endParaRPr lang="en-US"/>
          </a:p>
        </p:txBody>
      </p:sp>
    </p:spTree>
    <p:extLst>
      <p:ext uri="{BB962C8B-B14F-4D97-AF65-F5344CB8AC3E}">
        <p14:creationId xmlns:p14="http://schemas.microsoft.com/office/powerpoint/2010/main" val="2660444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created [*build*]</a:t>
            </a:r>
            <a:r>
              <a:rPr lang="en-US" baseline="0" dirty="0"/>
              <a:t> a prototype solution that implements the switch level logic in approximately 200 lines of P4 code.</a:t>
            </a:r>
            <a:endParaRPr lang="en-US" dirty="0"/>
          </a:p>
          <a:p>
            <a:endParaRPr lang="en-US" dirty="0"/>
          </a:p>
          <a:p>
            <a:r>
              <a:rPr lang="en-US" dirty="0"/>
              <a:t>To evaluate this technique, [*build*]</a:t>
            </a:r>
            <a:r>
              <a:rPr lang="en-US" baseline="0" dirty="0"/>
              <a:t> </a:t>
            </a:r>
            <a:r>
              <a:rPr lang="en-US" dirty="0"/>
              <a:t> we ran</a:t>
            </a:r>
            <a:r>
              <a:rPr lang="en-US" baseline="0" dirty="0"/>
              <a:t> experiments that </a:t>
            </a:r>
            <a:r>
              <a:rPr lang="en-US" dirty="0"/>
              <a:t>determine</a:t>
            </a:r>
            <a:r>
              <a:rPr lang="en-US" baseline="0" dirty="0"/>
              <a:t> the heavy-hitter five-tuple flows from network traces.</a:t>
            </a:r>
          </a:p>
          <a:p>
            <a:endParaRPr lang="en-US" baseline="0" dirty="0"/>
          </a:p>
          <a:p>
            <a:r>
              <a:rPr lang="en-US" baseline="0" dirty="0"/>
              <a:t>[*build] We ran this query using real-world packet traces form CAIDA that contain about 64 million packets per minute and approximately 6.4 million packets per monitoring interval.</a:t>
            </a:r>
          </a:p>
          <a:p>
            <a:r>
              <a:rPr lang="en-US" baseline="0" dirty="0"/>
              <a:t> </a:t>
            </a:r>
          </a:p>
          <a:p>
            <a:r>
              <a:rPr lang="en-US" baseline="0" dirty="0"/>
              <a:t>Because this dataset contains packet traces from a single point-to-point link, we simulate a one-big-switch network by assigning each source in the packet trace to some ingress switch with a variable probability.</a:t>
            </a:r>
          </a:p>
          <a:p>
            <a:endParaRPr lang="en-US" baseline="0" dirty="0"/>
          </a:p>
          <a:p>
            <a:r>
              <a:rPr lang="en-US" baseline="0" dirty="0"/>
              <a:t>We then calculate the coordination overhead in each experiment while varying a few key parameters. </a:t>
            </a:r>
          </a:p>
          <a:p>
            <a:endParaRPr lang="en-US" baseline="0" dirty="0"/>
          </a:p>
          <a:p>
            <a:endParaRPr lang="en-US" baseline="0" dirty="0"/>
          </a:p>
          <a:p>
            <a:r>
              <a:rPr lang="en-US" baseline="0" dirty="0"/>
              <a:t>precision = </a:t>
            </a:r>
            <a:r>
              <a:rPr lang="en-US" baseline="0" dirty="0" err="1"/>
              <a:t>tp</a:t>
            </a:r>
            <a:r>
              <a:rPr lang="en-US" baseline="0" dirty="0"/>
              <a:t> / (</a:t>
            </a:r>
            <a:r>
              <a:rPr lang="en-US" baseline="0" dirty="0" err="1"/>
              <a:t>tp</a:t>
            </a:r>
            <a:r>
              <a:rPr lang="en-US" baseline="0" dirty="0"/>
              <a:t> + </a:t>
            </a:r>
            <a:r>
              <a:rPr lang="en-US" baseline="0" dirty="0" err="1"/>
              <a:t>fp</a:t>
            </a:r>
            <a:r>
              <a:rPr lang="en-US" baseline="0" dirty="0"/>
              <a:t>)</a:t>
            </a:r>
          </a:p>
          <a:p>
            <a:endParaRPr lang="en-US" baseline="0" dirty="0"/>
          </a:p>
          <a:p>
            <a:r>
              <a:rPr lang="en-US" baseline="0" dirty="0"/>
              <a:t>Recall = </a:t>
            </a:r>
            <a:r>
              <a:rPr lang="en-US" baseline="0" dirty="0" err="1"/>
              <a:t>tp</a:t>
            </a:r>
            <a:r>
              <a:rPr lang="en-US" baseline="0" dirty="0"/>
              <a:t> / (</a:t>
            </a:r>
            <a:r>
              <a:rPr lang="en-US" baseline="0" dirty="0" err="1"/>
              <a:t>tp</a:t>
            </a:r>
            <a:r>
              <a:rPr lang="en-US" baseline="0" dirty="0"/>
              <a:t> + </a:t>
            </a:r>
            <a:r>
              <a:rPr lang="en-US" baseline="0" dirty="0" err="1"/>
              <a:t>fn</a:t>
            </a:r>
            <a:r>
              <a:rPr lang="en-US" baseline="0" dirty="0"/>
              <a:t>)</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12</a:t>
            </a:fld>
            <a:endParaRPr lang="en-US"/>
          </a:p>
        </p:txBody>
      </p:sp>
    </p:spTree>
    <p:extLst>
      <p:ext uri="{BB962C8B-B14F-4D97-AF65-F5344CB8AC3E}">
        <p14:creationId xmlns:p14="http://schemas.microsoft.com/office/powerpoint/2010/main" val="3600608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first graph I like to show is : regardless of global threshold chosen to monitor, we see about 60-70% reduction in the coordination required for the CMY upper bound.  </a:t>
            </a:r>
          </a:p>
          <a:p>
            <a:endParaRPr lang="en-US" baseline="0" dirty="0"/>
          </a:p>
          <a:p>
            <a:r>
              <a:rPr lang="en-US" baseline="0" dirty="0"/>
              <a:t>In this experiment,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Keep the number of switches to be four, flows enters the network through two ingress switches which are determined by hashing their </a:t>
            </a:r>
            <a:r>
              <a:rPr lang="en-US" baseline="0" dirty="0" err="1"/>
              <a:t>src</a:t>
            </a:r>
            <a:r>
              <a:rPr lang="en-US" baseline="0" dirty="0"/>
              <a:t> IP addresses. We increase the global threshold from 200 to 1000. When the global threshold to be set as 1000, essentially we are picking top-1000 heavy hitters.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13</a:t>
            </a:fld>
            <a:endParaRPr lang="en-US"/>
          </a:p>
        </p:txBody>
      </p:sp>
    </p:spTree>
    <p:extLst>
      <p:ext uri="{BB962C8B-B14F-4D97-AF65-F5344CB8AC3E}">
        <p14:creationId xmlns:p14="http://schemas.microsoft.com/office/powerpoint/2010/main" val="1425723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the second figure, we compare the performance of the adaptive local threshold to probabilistic reporting approach, measured in the number of messages received by the coordinator, when the number of switches increases.</a:t>
            </a:r>
          </a:p>
          <a:p>
            <a:endParaRPr lang="en-US" baseline="0" dirty="0"/>
          </a:p>
          <a:p>
            <a:r>
              <a:rPr lang="en-US" baseline="0" dirty="0"/>
              <a:t>In this figure, blue bar represents the performance of the adaptive local threshold approach. All other three color bars show the performance of probabilistic reporting approaches with varied values of  communication </a:t>
            </a:r>
            <a:r>
              <a:rPr lang="en-US" baseline="0" dirty="0" err="1"/>
              <a:t>factorC</a:t>
            </a:r>
            <a:r>
              <a:rPr lang="en-US" baseline="0" dirty="0"/>
              <a:t>. In the probabilistic reporting approach, C determines the number of signals that require the coordinator to identify the flow as a heavy hitter. In one sentence, large value C increases the overhead; Increasing 10 percent of C, roughly increase the overhead 5%.</a:t>
            </a:r>
          </a:p>
          <a:p>
            <a:endParaRPr lang="en-US" baseline="0" dirty="0"/>
          </a:p>
          <a:p>
            <a:r>
              <a:rPr lang="en-US" baseline="0" dirty="0"/>
              <a:t>The precision in the table:</a:t>
            </a:r>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14</a:t>
            </a:fld>
            <a:endParaRPr lang="en-US"/>
          </a:p>
        </p:txBody>
      </p:sp>
    </p:spTree>
    <p:extLst>
      <p:ext uri="{BB962C8B-B14F-4D97-AF65-F5344CB8AC3E}">
        <p14:creationId xmlns:p14="http://schemas.microsoft.com/office/powerpoint/2010/main" val="1943787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[*build*] </a:t>
            </a:r>
            <a:r>
              <a:rPr lang="en-US" dirty="0"/>
              <a:t>In</a:t>
            </a:r>
            <a:r>
              <a:rPr lang="en-US" baseline="0" dirty="0"/>
              <a:t> summary, I presented two network-wide heavy hitter detection technique that uses spatial locality to reduce the communication overhead while maintaining high accuracy.</a:t>
            </a:r>
          </a:p>
          <a:p>
            <a:endParaRPr lang="en-US" baseline="0" dirty="0"/>
          </a:p>
          <a:p>
            <a:endParaRPr lang="en-US" baseline="0" dirty="0"/>
          </a:p>
          <a:p>
            <a:r>
              <a:rPr lang="en-US" baseline="0" dirty="0"/>
              <a:t>[*build*] We would also like to improve the switch-level memory-efficiency of this technique by filtering out mice flows with approximate data structures, such that we don</a:t>
            </a:r>
            <a:r>
              <a:rPr lang="uk-UA" baseline="0" dirty="0"/>
              <a:t>’</a:t>
            </a:r>
            <a:r>
              <a:rPr lang="en-US" baseline="0" dirty="0"/>
              <a:t>t have to keep per-key state for all flows, but only the potential heavy-hitters.</a:t>
            </a:r>
          </a:p>
          <a:p>
            <a:r>
              <a:rPr lang="en-US" baseline="0" dirty="0"/>
              <a:t> </a:t>
            </a:r>
          </a:p>
          <a:p>
            <a:r>
              <a:rPr lang="en-US" baseline="0" dirty="0"/>
              <a:t>2. We also design a Learning Monitoring algorithm which can be used to tune the local thresholds for the probabilistic reporting approach. </a:t>
            </a:r>
          </a:p>
        </p:txBody>
      </p:sp>
      <p:sp>
        <p:nvSpPr>
          <p:cNvPr id="4" name="Slide Number Placeholder 3"/>
          <p:cNvSpPr>
            <a:spLocks noGrp="1"/>
          </p:cNvSpPr>
          <p:nvPr>
            <p:ph type="sldNum" sz="quarter" idx="10"/>
          </p:nvPr>
        </p:nvSpPr>
        <p:spPr/>
        <p:txBody>
          <a:bodyPr/>
          <a:lstStyle/>
          <a:p>
            <a:fld id="{5E7036E8-6A70-5742-9E51-BEBE5E9E7346}" type="slidenum">
              <a:rPr lang="en-US" smtClean="0"/>
              <a:t>15</a:t>
            </a:fld>
            <a:endParaRPr lang="en-US"/>
          </a:p>
        </p:txBody>
      </p:sp>
    </p:spTree>
    <p:extLst>
      <p:ext uri="{BB962C8B-B14F-4D97-AF65-F5344CB8AC3E}">
        <p14:creationId xmlns:p14="http://schemas.microsoft.com/office/powerpoint/2010/main" val="396815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[*build*] </a:t>
            </a:r>
            <a:r>
              <a:rPr lang="en-US" dirty="0"/>
              <a:t>In</a:t>
            </a:r>
            <a:r>
              <a:rPr lang="en-US" baseline="0" dirty="0"/>
              <a:t> summary, I presented two network-wide heavy hitter detection technique that uses spatial locality to reduce the communication overhead while maintaining high accuracy.</a:t>
            </a:r>
          </a:p>
          <a:p>
            <a:endParaRPr lang="en-US" baseline="0" dirty="0"/>
          </a:p>
          <a:p>
            <a:endParaRPr lang="en-US" baseline="0" dirty="0"/>
          </a:p>
          <a:p>
            <a:r>
              <a:rPr lang="en-US" baseline="0" dirty="0"/>
              <a:t>[*build*] We would also like to improve the switch-level memory-efficiency of this technique by filtering out mice flows with approximate data structures, such that we don</a:t>
            </a:r>
            <a:r>
              <a:rPr lang="uk-UA" baseline="0" dirty="0"/>
              <a:t>’</a:t>
            </a:r>
            <a:r>
              <a:rPr lang="en-US" baseline="0" dirty="0"/>
              <a:t>t have to keep per-key state for all flows, but only the potential heavy-hitters.</a:t>
            </a:r>
          </a:p>
          <a:p>
            <a:r>
              <a:rPr lang="en-US" baseline="0" dirty="0"/>
              <a:t> </a:t>
            </a:r>
          </a:p>
          <a:p>
            <a:r>
              <a:rPr lang="en-US" baseline="0" dirty="0"/>
              <a:t>2. We also design a Learning Monitoring algorithm which can be used to tune the local thresholds for the probabilistic reporting approach. </a:t>
            </a:r>
          </a:p>
        </p:txBody>
      </p:sp>
      <p:sp>
        <p:nvSpPr>
          <p:cNvPr id="4" name="Slide Number Placeholder 3"/>
          <p:cNvSpPr>
            <a:spLocks noGrp="1"/>
          </p:cNvSpPr>
          <p:nvPr>
            <p:ph type="sldNum" sz="quarter" idx="10"/>
          </p:nvPr>
        </p:nvSpPr>
        <p:spPr/>
        <p:txBody>
          <a:bodyPr/>
          <a:lstStyle/>
          <a:p>
            <a:fld id="{5E7036E8-6A70-5742-9E51-BEBE5E9E7346}" type="slidenum">
              <a:rPr lang="en-US" smtClean="0"/>
              <a:t>16</a:t>
            </a:fld>
            <a:endParaRPr lang="en-US"/>
          </a:p>
        </p:txBody>
      </p:sp>
    </p:spTree>
    <p:extLst>
      <p:ext uri="{BB962C8B-B14F-4D97-AF65-F5344CB8AC3E}">
        <p14:creationId xmlns:p14="http://schemas.microsoft.com/office/powerpoint/2010/main" val="4209111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While network switches process packet flows all the time, we are usually most interested in those flows that are *heavy-hitters*.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Flows are defined as sets of similar packets grouped by a tuple of headers such as a five-tuple </a:t>
            </a:r>
            <a:r>
              <a:rPr lang="en-US" dirty="0" err="1"/>
              <a:t>microflow</a:t>
            </a:r>
            <a:r>
              <a:rPr lang="en-US" dirty="0"/>
              <a:t>, or simply just as a destination</a:t>
            </a:r>
            <a:r>
              <a:rPr lang="en-US" baseline="0" dirty="0"/>
              <a:t> IP address</a:t>
            </a:r>
            <a:r>
              <a:rPr lang="en-US" dirty="0"/>
              <a:t>,</a:t>
            </a:r>
            <a:r>
              <a:rPr lang="en-US"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Heavy hitters are flows that exceed some threshold on packet count or bytes.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aseline="0" dirty="0"/>
              <a:t>[*build*] </a:t>
            </a:r>
            <a:r>
              <a:rPr lang="en-US" dirty="0"/>
              <a:t>In this table, we see that of the three packet flows differentiated by color, the green flow is the heavy hitter. </a:t>
            </a:r>
          </a:p>
          <a:p>
            <a:endParaRPr lang="en-US" dirty="0"/>
          </a:p>
          <a:p>
            <a:r>
              <a:rPr lang="en-US" dirty="0"/>
              <a:t>Detecting heavy-hitter flows is important because their presence could indicate conditions that require immediate attention such as [*build*] attack, misconfiguration, or failure.</a:t>
            </a:r>
          </a:p>
        </p:txBody>
      </p:sp>
      <p:sp>
        <p:nvSpPr>
          <p:cNvPr id="4" name="Slide Number Placeholder 3"/>
          <p:cNvSpPr>
            <a:spLocks noGrp="1"/>
          </p:cNvSpPr>
          <p:nvPr>
            <p:ph type="sldNum" sz="quarter" idx="10"/>
          </p:nvPr>
        </p:nvSpPr>
        <p:spPr/>
        <p:txBody>
          <a:bodyPr/>
          <a:lstStyle/>
          <a:p>
            <a:fld id="{5E7036E8-6A70-5742-9E51-BEBE5E9E7346}" type="slidenum">
              <a:rPr lang="en-US" smtClean="0"/>
              <a:t>2</a:t>
            </a:fld>
            <a:endParaRPr lang="en-US"/>
          </a:p>
        </p:txBody>
      </p:sp>
    </p:spTree>
    <p:extLst>
      <p:ext uri="{BB962C8B-B14F-4D97-AF65-F5344CB8AC3E}">
        <p14:creationId xmlns:p14="http://schemas.microsoft.com/office/powerpoint/2010/main" val="1758693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Detecting heavy-hitters on a single switch, is itself challenging, because </a:t>
            </a:r>
          </a:p>
          <a:p>
            <a:endParaRPr lang="en-US" dirty="0"/>
          </a:p>
          <a:p>
            <a:r>
              <a:rPr lang="en-US" dirty="0"/>
              <a:t>[*build*] we have to fit the data structures and perform the computations to calculate these heavy hitters</a:t>
            </a:r>
            <a:r>
              <a:rPr lang="en-US" baseline="0" dirty="0"/>
              <a:t> </a:t>
            </a:r>
            <a:r>
              <a:rPr lang="en-US" dirty="0"/>
              <a:t>on network switches which are significantly constrained in both memory and computation</a:t>
            </a:r>
          </a:p>
          <a:p>
            <a:endParaRPr lang="en-US" baseline="0" dirty="0"/>
          </a:p>
          <a:p>
            <a:r>
              <a:rPr lang="en-US" baseline="0" dirty="0"/>
              <a:t>[*build*]</a:t>
            </a:r>
          </a:p>
          <a:p>
            <a:r>
              <a:rPr lang="en-US" baseline="0" dirty="0"/>
              <a:t>Detecting heavy hitters on a single switch given these constraints has been the focus of much prior work.</a:t>
            </a:r>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3</a:t>
            </a:fld>
            <a:endParaRPr lang="en-US"/>
          </a:p>
        </p:txBody>
      </p:sp>
    </p:spTree>
    <p:extLst>
      <p:ext uri="{BB962C8B-B14F-4D97-AF65-F5344CB8AC3E}">
        <p14:creationId xmlns:p14="http://schemas.microsoft.com/office/powerpoint/2010/main" val="1989926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Han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In reality, our networks consist of far more than a single switch,</a:t>
            </a:r>
            <a:r>
              <a:rPr lang="en-US" baseline="0" dirty="0"/>
              <a:t> </a:t>
            </a:r>
            <a:r>
              <a:rPr lang="en-US" dirty="0"/>
              <a:t>and to diagnose</a:t>
            </a:r>
            <a:r>
              <a:rPr lang="en-US" baseline="0" dirty="0"/>
              <a:t> some problems like Denial of Service attack or TCP </a:t>
            </a:r>
            <a:r>
              <a:rPr lang="en-US" baseline="0" dirty="0" err="1"/>
              <a:t>Incast</a:t>
            </a:r>
            <a:r>
              <a:rPr lang="en-US" baseline="0" dirty="0"/>
              <a:t>, </a:t>
            </a:r>
            <a:r>
              <a:rPr lang="en-US" dirty="0"/>
              <a:t>just performing single-switch heavy hitters at each location won’t suffice.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Han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ans" dirty="0"/>
              <a:t>A strawman solution is to forward each packet to the central collector. However, it will result in too many samples and </a:t>
            </a:r>
            <a:r>
              <a:rPr lang="en-US" altLang="zh-Hans" dirty="0" err="1"/>
              <a:t>overburn</a:t>
            </a:r>
            <a:r>
              <a:rPr lang="en-US" altLang="zh-Hans" dirty="0"/>
              <a:t> the collector.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Han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ans" dirty="0"/>
              <a:t>The goal for this project is to design a heavy-hitter algorithm that maintains high accuracy on a shot-time scale and reduces the communication cost.</a:t>
            </a:r>
            <a:endParaRPr lang="en-US" dirty="0"/>
          </a:p>
        </p:txBody>
      </p:sp>
      <p:sp>
        <p:nvSpPr>
          <p:cNvPr id="4" name="Slide Number Placeholder 3"/>
          <p:cNvSpPr>
            <a:spLocks noGrp="1"/>
          </p:cNvSpPr>
          <p:nvPr>
            <p:ph type="sldNum" sz="quarter" idx="10"/>
          </p:nvPr>
        </p:nvSpPr>
        <p:spPr/>
        <p:txBody>
          <a:bodyPr/>
          <a:lstStyle/>
          <a:p>
            <a:fld id="{74F2F6ED-1CC6-FC46-9A87-8F3ADCCF73E2}" type="slidenum">
              <a:rPr lang="en-US" smtClean="0"/>
              <a:t>4</a:t>
            </a:fld>
            <a:endParaRPr lang="en-US"/>
          </a:p>
        </p:txBody>
      </p:sp>
    </p:spTree>
    <p:extLst>
      <p:ext uri="{BB962C8B-B14F-4D97-AF65-F5344CB8AC3E}">
        <p14:creationId xmlns:p14="http://schemas.microsoft.com/office/powerpoint/2010/main" val="3124349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aseline="0" dirty="0"/>
              <a:t>Current network-wide heavy-hitter detection used by the industry is sampling, such as </a:t>
            </a:r>
            <a:r>
              <a:rPr lang="en-US" baseline="0" dirty="0" err="1"/>
              <a:t>sflow</a:t>
            </a:r>
            <a:r>
              <a:rPr lang="en-US" baseline="0" dirty="0"/>
              <a:t> and </a:t>
            </a:r>
            <a:r>
              <a:rPr lang="en-US" baseline="0" dirty="0" err="1"/>
              <a:t>netflow</a:t>
            </a:r>
            <a:r>
              <a:rPr lang="en-US" baseline="0" dirty="0"/>
              <a:t>.</a:t>
            </a:r>
          </a:p>
          <a:p>
            <a:r>
              <a:rPr lang="en-US" baseline="0" dirty="0"/>
              <a:t>one might sample [*build*] the original flows [*build*] at some rate such as 1/n packets .  Reducing the number of packets sent would avoid [*build*] crushing the collector, but at the cost of decreased accuracy [*build*] especially on short time intervals. </a:t>
            </a:r>
          </a:p>
        </p:txBody>
      </p:sp>
      <p:sp>
        <p:nvSpPr>
          <p:cNvPr id="4" name="Slide Number Placeholder 3"/>
          <p:cNvSpPr>
            <a:spLocks noGrp="1"/>
          </p:cNvSpPr>
          <p:nvPr>
            <p:ph type="sldNum" sz="quarter" idx="10"/>
          </p:nvPr>
        </p:nvSpPr>
        <p:spPr/>
        <p:txBody>
          <a:bodyPr/>
          <a:lstStyle/>
          <a:p>
            <a:fld id="{5E7036E8-6A70-5742-9E51-BEBE5E9E7346}" type="slidenum">
              <a:rPr lang="en-US" smtClean="0"/>
              <a:t>5</a:t>
            </a:fld>
            <a:endParaRPr lang="en-US"/>
          </a:p>
        </p:txBody>
      </p:sp>
    </p:spTree>
    <p:extLst>
      <p:ext uri="{BB962C8B-B14F-4D97-AF65-F5344CB8AC3E}">
        <p14:creationId xmlns:p14="http://schemas.microsoft.com/office/powerpoint/2010/main" val="952302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reason about the amount of coordination required to achieve accuracy in the context of the continuous distributed monitoring model. This model has been widely used for previous network-wide heavy hitter algorithm.</a:t>
            </a:r>
          </a:p>
          <a:p>
            <a:r>
              <a:rPr lang="en-US" dirty="0"/>
              <a:t>Here, [*build*] we have n switches, forwarding packets.  </a:t>
            </a:r>
          </a:p>
          <a:p>
            <a:endParaRPr lang="en-US" dirty="0"/>
          </a:p>
          <a:p>
            <a:r>
              <a:rPr lang="en-US" dirty="0"/>
              <a:t> [*build*] A central coordinator tries to determine when a [*build*] global threshold (</a:t>
            </a:r>
            <a:r>
              <a:rPr lang="en-US" dirty="0" err="1"/>
              <a:t>T_sub_g</a:t>
            </a:r>
            <a:r>
              <a:rPr lang="en-US" dirty="0"/>
              <a:t>) has been met for some flow by listening for reports from the switches.</a:t>
            </a:r>
          </a:p>
          <a:p>
            <a:endParaRPr lang="en-US" dirty="0"/>
          </a:p>
          <a:p>
            <a:r>
              <a:rPr lang="en-US" dirty="0"/>
              <a:t>These switches maintain [*build*] a current count (c) for each flow and then report [*build*] to the coordinator when the count meets the local threshold (t) at each of the switches.   </a:t>
            </a:r>
          </a:p>
          <a:p>
            <a:endParaRPr lang="en-US" dirty="0"/>
          </a:p>
          <a:p>
            <a:r>
              <a:rPr lang="en-US" dirty="0"/>
              <a:t>After receiving some number of reports from the switches, the coordinator determines that the flow has exceeded the global threshold </a:t>
            </a:r>
          </a:p>
          <a:p>
            <a:endParaRPr lang="en-US" dirty="0"/>
          </a:p>
          <a:p>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6</a:t>
            </a:fld>
            <a:endParaRPr lang="en-US"/>
          </a:p>
        </p:txBody>
      </p:sp>
    </p:spTree>
    <p:extLst>
      <p:ext uri="{BB962C8B-B14F-4D97-AF65-F5344CB8AC3E}">
        <p14:creationId xmlns:p14="http://schemas.microsoft.com/office/powerpoint/2010/main" val="2918859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number of ways exist to combine local thresholds and reporting conditions that are both inaccurate and inefficient, but the best known deterministic solution to this problem [*build*] that maintains 100% accuracy we call the CMY approach.  </a:t>
            </a:r>
          </a:p>
          <a:p>
            <a:endParaRPr lang="en-US" dirty="0"/>
          </a:p>
          <a:p>
            <a:r>
              <a:rPr lang="en-US" dirty="0"/>
              <a:t>In this method, switches adjust their local thresholds in a fixed sequence of rounds; local thresholds [*build*] are set as a function of the the global threshold, the number of switches, and the current round.  </a:t>
            </a:r>
          </a:p>
          <a:p>
            <a:endParaRPr lang="en-US" dirty="0"/>
          </a:p>
          <a:p>
            <a:r>
              <a:rPr lang="en-US" dirty="0"/>
              <a:t>For example, [*build*] consider a</a:t>
            </a:r>
            <a:r>
              <a:rPr lang="en-US" baseline="0" dirty="0"/>
              <a:t> network of consisting of </a:t>
            </a:r>
            <a:r>
              <a:rPr lang="en-US" dirty="0"/>
              <a:t>4 switches with</a:t>
            </a:r>
            <a:r>
              <a:rPr lang="en-US" baseline="0" dirty="0"/>
              <a:t> </a:t>
            </a:r>
            <a:r>
              <a:rPr lang="en-US" dirty="0"/>
              <a:t>a global threshold of 64.</a:t>
            </a:r>
            <a:r>
              <a:rPr lang="en-US" baseline="0" dirty="0"/>
              <a:t>  This scenario</a:t>
            </a:r>
            <a:r>
              <a:rPr lang="en-US" dirty="0"/>
              <a:t> would result in [*build*] 4 rounds with the local thresholds for each round shown in the table.</a:t>
            </a:r>
          </a:p>
          <a:p>
            <a:endParaRPr lang="en-US" dirty="0"/>
          </a:p>
          <a:p>
            <a:r>
              <a:rPr lang="en-US" dirty="0"/>
              <a:t>In the first round, [*build*] all local thresholds would be set to eight.  After, [*build*] the coordinator receives n reports in a round, [*build*] it sends a message to each switch to proceed to the next round.  </a:t>
            </a:r>
          </a:p>
          <a:p>
            <a:endParaRPr lang="en-US" dirty="0"/>
          </a:p>
          <a:p>
            <a:r>
              <a:rPr lang="en-US" dirty="0"/>
              <a:t>When the controller receives the last report in the last round, it determines that the flow has exceeded the global threshold.</a:t>
            </a:r>
          </a:p>
          <a:p>
            <a:endParaRPr lang="en-US" dirty="0"/>
          </a:p>
          <a:p>
            <a:r>
              <a:rPr lang="en-US" dirty="0"/>
              <a:t>This approach has provable upper bounds on the amount of communication required to achieve 100% accuracy.</a:t>
            </a:r>
          </a:p>
        </p:txBody>
      </p:sp>
      <p:sp>
        <p:nvSpPr>
          <p:cNvPr id="4" name="Slide Number Placeholder 3"/>
          <p:cNvSpPr>
            <a:spLocks noGrp="1"/>
          </p:cNvSpPr>
          <p:nvPr>
            <p:ph type="sldNum" sz="quarter" idx="10"/>
          </p:nvPr>
        </p:nvSpPr>
        <p:spPr/>
        <p:txBody>
          <a:bodyPr/>
          <a:lstStyle/>
          <a:p>
            <a:fld id="{5E7036E8-6A70-5742-9E51-BEBE5E9E7346}" type="slidenum">
              <a:rPr lang="en-US" smtClean="0"/>
              <a:t>7</a:t>
            </a:fld>
            <a:endParaRPr lang="en-US"/>
          </a:p>
        </p:txBody>
      </p:sp>
    </p:spTree>
    <p:extLst>
      <p:ext uri="{BB962C8B-B14F-4D97-AF65-F5344CB8AC3E}">
        <p14:creationId xmlns:p14="http://schemas.microsoft.com/office/powerpoint/2010/main" val="2017336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Hans" dirty="0"/>
              <a:t>However, the existing CDM work does not adapt to natural differences in the portions of the traffic that enter (or leave) the network at different locations. </a:t>
            </a:r>
            <a:r>
              <a:rPr lang="en-US" dirty="0"/>
              <a:t> </a:t>
            </a:r>
          </a:p>
          <a:p>
            <a:r>
              <a:rPr lang="en-US" dirty="0"/>
              <a:t>we can exploit the property</a:t>
            </a:r>
            <a:r>
              <a:rPr lang="en-US" baseline="0" dirty="0"/>
              <a:t> of</a:t>
            </a:r>
            <a:r>
              <a:rPr lang="en-US" dirty="0"/>
              <a:t> spatial locality in networks.  If we look at this topology, we see that external traffic entering this datacenter network can only do so at one of a few ingress points.  Similarly, internal traffic [*build*] also enters the network, at a greater number of ingress points, but a finite number nonetheless,</a:t>
            </a:r>
            <a:r>
              <a:rPr lang="en-US" baseline="0" dirty="0"/>
              <a:t> and the set of all these potential ingress nodes is smaller than the set of all nodes in the network. </a:t>
            </a:r>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8</a:t>
            </a:fld>
            <a:endParaRPr lang="en-US"/>
          </a:p>
        </p:txBody>
      </p:sp>
    </p:spTree>
    <p:extLst>
      <p:ext uri="{BB962C8B-B14F-4D97-AF65-F5344CB8AC3E}">
        <p14:creationId xmlns:p14="http://schemas.microsoft.com/office/powerpoint/2010/main" val="3603764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original CDM model treats each switch equally and deploying the same algorithm to all edge switches.</a:t>
            </a:r>
          </a:p>
          <a:p>
            <a:r>
              <a:rPr lang="en-US" sz="1200" kern="1200" dirty="0">
                <a:solidFill>
                  <a:schemeClr val="tx1"/>
                </a:solidFill>
                <a:effectLst/>
                <a:latin typeface="+mn-lt"/>
                <a:ea typeface="+mn-ea"/>
                <a:cs typeface="+mn-cs"/>
              </a:rPr>
              <a:t>In this graph, CDM deploy the same algorithm in all n switches in the network.</a:t>
            </a:r>
          </a:p>
          <a:p>
            <a:r>
              <a:rPr lang="en-US" sz="1200" kern="1200" dirty="0">
                <a:solidFill>
                  <a:schemeClr val="tx1"/>
                </a:solidFill>
                <a:effectLst/>
                <a:latin typeface="+mn-lt"/>
                <a:ea typeface="+mn-ea"/>
                <a:cs typeface="+mn-cs"/>
              </a:rPr>
              <a:t>Based on the spatial locality we found,</a:t>
            </a:r>
          </a:p>
          <a:p>
            <a:r>
              <a:rPr lang="en-US" sz="1200" kern="1200" dirty="0">
                <a:solidFill>
                  <a:schemeClr val="tx1"/>
                </a:solidFill>
                <a:effectLst/>
                <a:latin typeface="+mn-lt"/>
                <a:ea typeface="+mn-ea"/>
                <a:cs typeface="+mn-cs"/>
              </a:rPr>
              <a:t>we introduce a new symbol</a:t>
            </a:r>
            <a:r>
              <a:rPr lang="zh-Hans" alt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 sub flow</a:t>
            </a:r>
            <a:r>
              <a:rPr lang="zh-Hans" alt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a:t>
            </a:r>
            <a:r>
              <a:rPr lang="zh-Hans" alt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augment the</a:t>
            </a:r>
            <a:r>
              <a:rPr lang="zh-Hans" alt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CDM</a:t>
            </a:r>
            <a:r>
              <a:rPr lang="zh-Hans" alt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model,</a:t>
            </a:r>
          </a:p>
          <a:p>
            <a:r>
              <a:rPr lang="en-US" altLang="zh-Hans" sz="1200" kern="1200" dirty="0">
                <a:solidFill>
                  <a:schemeClr val="tx1"/>
                </a:solidFill>
                <a:effectLst/>
                <a:latin typeface="+mn-lt"/>
                <a:ea typeface="+mn-ea"/>
                <a:cs typeface="+mn-cs"/>
              </a:rPr>
              <a:t>L sub f </a:t>
            </a:r>
            <a:r>
              <a:rPr lang="en-US" sz="1200" kern="1200" dirty="0">
                <a:solidFill>
                  <a:schemeClr val="tx1"/>
                </a:solidFill>
                <a:effectLst/>
                <a:latin typeface="+mn-lt"/>
                <a:ea typeface="+mn-ea"/>
                <a:cs typeface="+mn-cs"/>
              </a:rPr>
              <a:t>refers to the number of </a:t>
            </a:r>
            <a:r>
              <a:rPr lang="en-US" altLang="zh-Hans" sz="1200" kern="1200" dirty="0">
                <a:solidFill>
                  <a:schemeClr val="tx1"/>
                </a:solidFill>
                <a:effectLst/>
                <a:latin typeface="+mn-lt"/>
                <a:ea typeface="+mn-ea"/>
                <a:cs typeface="+mn-cs"/>
              </a:rPr>
              <a:t>edge </a:t>
            </a:r>
            <a:r>
              <a:rPr lang="en-US" sz="1200" kern="1200" dirty="0">
                <a:solidFill>
                  <a:schemeClr val="tx1"/>
                </a:solidFill>
                <a:effectLst/>
                <a:latin typeface="+mn-lt"/>
                <a:ea typeface="+mn-ea"/>
                <a:cs typeface="+mn-cs"/>
              </a:rPr>
              <a:t>monitoring switches for the flow f.</a:t>
            </a:r>
          </a:p>
          <a:p>
            <a:r>
              <a:rPr lang="en-US" sz="1200" kern="1200" dirty="0">
                <a:solidFill>
                  <a:schemeClr val="tx1"/>
                </a:solidFill>
                <a:effectLst/>
                <a:latin typeface="+mn-lt"/>
                <a:ea typeface="+mn-ea"/>
                <a:cs typeface="+mn-cs"/>
              </a:rPr>
              <a:t>Each flow has its own L. </a:t>
            </a:r>
          </a:p>
          <a:p>
            <a:r>
              <a:rPr lang="en-US" sz="1200" kern="1200" dirty="0">
                <a:solidFill>
                  <a:schemeClr val="tx1"/>
                </a:solidFill>
                <a:effectLst/>
                <a:latin typeface="+mn-lt"/>
                <a:ea typeface="+mn-ea"/>
                <a:cs typeface="+mn-cs"/>
              </a:rPr>
              <a:t>In this figure, the rightmost two switches in the green rectangle actually observe the flow f.</a:t>
            </a:r>
          </a:p>
          <a:p>
            <a:r>
              <a:rPr lang="en-US" sz="1200" kern="1200" dirty="0">
                <a:solidFill>
                  <a:schemeClr val="tx1"/>
                </a:solidFill>
                <a:effectLst/>
                <a:latin typeface="+mn-lt"/>
                <a:ea typeface="+mn-ea"/>
                <a:cs typeface="+mn-cs"/>
              </a:rPr>
              <a:t>So in this case L = 2;</a:t>
            </a:r>
          </a:p>
          <a:p>
            <a:r>
              <a:rPr lang="en-US" sz="1200" kern="1200" dirty="0">
                <a:solidFill>
                  <a:schemeClr val="tx1"/>
                </a:solidFill>
                <a:effectLst/>
                <a:latin typeface="+mn-lt"/>
                <a:ea typeface="+mn-ea"/>
                <a:cs typeface="+mn-cs"/>
              </a:rPr>
              <a:t>By selectively choosing the right edge switches based on the history of the traffic.</a:t>
            </a:r>
          </a:p>
          <a:p>
            <a:r>
              <a:rPr lang="en-US" sz="1200" kern="1200" dirty="0">
                <a:solidFill>
                  <a:schemeClr val="tx1"/>
                </a:solidFill>
                <a:effectLst/>
                <a:latin typeface="+mn-lt"/>
                <a:ea typeface="+mn-ea"/>
                <a:cs typeface="+mn-cs"/>
              </a:rPr>
              <a:t>We design two</a:t>
            </a:r>
            <a:r>
              <a:rPr lang="zh-Hans" alt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algorithms to </a:t>
            </a:r>
            <a:r>
              <a:rPr lang="en-US" altLang="zh-Hans" sz="1200" kern="1200" dirty="0">
                <a:solidFill>
                  <a:schemeClr val="tx1"/>
                </a:solidFill>
                <a:effectLst/>
                <a:latin typeface="+mn-lt"/>
                <a:ea typeface="+mn-ea"/>
                <a:cs typeface="+mn-cs"/>
              </a:rPr>
              <a:t>lower </a:t>
            </a:r>
            <a:r>
              <a:rPr lang="en-US" sz="1200" kern="1200" dirty="0">
                <a:solidFill>
                  <a:schemeClr val="tx1"/>
                </a:solidFill>
                <a:effectLst/>
                <a:latin typeface="+mn-lt"/>
                <a:ea typeface="+mn-ea"/>
                <a:cs typeface="+mn-cs"/>
              </a:rPr>
              <a:t>the communication overhead while maintaining high accuracy.</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font bigger for a global threshold;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Too quick</a:t>
            </a:r>
          </a:p>
          <a:p>
            <a:r>
              <a:rPr lang="en-US" sz="1200" kern="1200" dirty="0">
                <a:solidFill>
                  <a:schemeClr val="tx1"/>
                </a:solidFill>
                <a:effectLst/>
                <a:latin typeface="+mn-lt"/>
                <a:ea typeface="+mn-ea"/>
                <a:cs typeface="+mn-cs"/>
              </a:rPr>
              <a:t>Add some animation ; number of monitoring switches; </a:t>
            </a:r>
          </a:p>
          <a:p>
            <a:r>
              <a:rPr lang="en-US" sz="1200" kern="1200" dirty="0">
                <a:solidFill>
                  <a:schemeClr val="tx1"/>
                </a:solidFill>
                <a:effectLst/>
                <a:latin typeface="+mn-lt"/>
                <a:ea typeface="+mn-ea"/>
                <a:cs typeface="+mn-cs"/>
              </a:rPr>
              <a:t>Notion of L; L</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7036E8-6A70-5742-9E51-BEBE5E9E7346}" type="slidenum">
              <a:rPr lang="en-US" smtClean="0"/>
              <a:t>9</a:t>
            </a:fld>
            <a:endParaRPr lang="en-US"/>
          </a:p>
        </p:txBody>
      </p:sp>
    </p:spTree>
    <p:extLst>
      <p:ext uri="{BB962C8B-B14F-4D97-AF65-F5344CB8AC3E}">
        <p14:creationId xmlns:p14="http://schemas.microsoft.com/office/powerpoint/2010/main" val="2426471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0"/>
            <a:ext cx="75438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9B0ECB0-D7EC-5044-8FD3-90801B456353}" type="datetime1">
              <a:rPr lang="en-US" smtClean="0"/>
              <a:t>5/10/18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5AFC24-83FB-CA4B-9F3D-6E101CE9B1B8}"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EC02C5-567D-CA43-88FF-7D66A5DDCF06}" type="datetime1">
              <a:rPr lang="en-US" smtClean="0"/>
              <a:t>5/10/18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5AFC24-83FB-CA4B-9F3D-6E101CE9B1B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8"/>
            <a:ext cx="5800725"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7F92A4-25D0-E945-AC6F-7CA0295C684B}" type="datetime1">
              <a:rPr lang="en-US" smtClean="0"/>
              <a:t>5/10/18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5AFC24-83FB-CA4B-9F3D-6E101CE9B1B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395B8-662E-8B4D-8CF0-7BC897D24824}" type="datetime1">
              <a:rPr lang="en-US" smtClean="0"/>
              <a:t>5/10/18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5AFC24-83FB-CA4B-9F3D-6E101CE9B1B8}" type="slidenum">
              <a:rPr lang="en-US" smtClean="0"/>
              <a:t>‹#›</a:t>
            </a:fld>
            <a:endParaRPr lang="en-US"/>
          </a:p>
        </p:txBody>
      </p:sp>
      <p:pic>
        <p:nvPicPr>
          <p:cNvPr id="7" name="Picture 6">
            <a:extLst>
              <a:ext uri="{FF2B5EF4-FFF2-40B4-BE49-F238E27FC236}">
                <a16:creationId xmlns:a16="http://schemas.microsoft.com/office/drawing/2014/main" id="{9DF6CEB1-28FD-D34E-B12E-35D0AA90B5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880" y="6110799"/>
            <a:ext cx="541066" cy="689422"/>
          </a:xfrm>
          <a:prstGeom prst="rect">
            <a:avLst/>
          </a:prstGeom>
          <a:effectLst>
            <a:outerShdw blurRad="63500" sx="102000" sy="102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8EF253-DFD7-D24C-8DB4-2A0FD905B1E7}" type="datetime1">
              <a:rPr lang="en-US" smtClean="0"/>
              <a:t>5/10/18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5AFC24-83FB-CA4B-9F3D-6E101CE9B1B8}"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E73EFD-DE4A-D74D-A7B0-93D1C16A5B51}" type="datetime1">
              <a:rPr lang="en-US" smtClean="0"/>
              <a:t>5/10/18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5AFC24-83FB-CA4B-9F3D-6E101CE9B1B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0465F4-0D66-6046-92DF-BAC633A22CFB}" type="datetime1">
              <a:rPr lang="en-US" smtClean="0"/>
              <a:t>5/10/18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5AFC24-83FB-CA4B-9F3D-6E101CE9B1B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B663D19-73B1-8846-8D19-AC78B9296D91}" type="datetime1">
              <a:rPr lang="en-US" smtClean="0"/>
              <a:t>5/10/18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5AFC24-83FB-CA4B-9F3D-6E101CE9B1B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35790B7-F885-CC4A-BC6F-2F13A33EC207}" type="datetime1">
              <a:rPr lang="en-US" smtClean="0"/>
              <a:t>5/10/18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95AFC24-83FB-CA4B-9F3D-6E101CE9B1B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64DF0EE7-EBFD-584E-B7A5-32812A103691}" type="datetime1">
              <a:rPr lang="en-US" smtClean="0"/>
              <a:t>5/10/18</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95AFC24-83FB-CA4B-9F3D-6E101CE9B1B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4948" cy="82296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accent2"/>
          </a:solid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22960" y="5907023"/>
            <a:ext cx="7584948"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7313D4A-5646-D746-B72B-84257DE74927}" type="datetime1">
              <a:rPr lang="en-US" smtClean="0"/>
              <a:t>5/10/18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5AFC24-83FB-CA4B-9F3D-6E101CE9B1B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00100" y="-185946"/>
            <a:ext cx="75438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22961" y="1474673"/>
            <a:ext cx="75438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675">
                <a:solidFill>
                  <a:srgbClr val="FFFFFF"/>
                </a:solidFill>
              </a:defRPr>
            </a:lvl1pPr>
          </a:lstStyle>
          <a:p>
            <a:fld id="{565F6C7C-E909-1A45-86EF-EF93C0CBC29C}" type="datetime1">
              <a:rPr lang="en-US" smtClean="0"/>
              <a:t>5/10/18</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788">
                <a:solidFill>
                  <a:srgbClr val="FFFFFF"/>
                </a:solidFill>
              </a:defRPr>
            </a:lvl1pPr>
          </a:lstStyle>
          <a:p>
            <a:fld id="{995AFC24-83FB-CA4B-9F3D-6E101CE9B1B8}" type="slidenum">
              <a:rPr lang="en-US" smtClean="0"/>
              <a:t>‹#›</a:t>
            </a:fld>
            <a:endParaRPr lang="en-US"/>
          </a:p>
        </p:txBody>
      </p:sp>
      <p:cxnSp>
        <p:nvCxnSpPr>
          <p:cNvPr id="10" name="Straight Connector 9"/>
          <p:cNvCxnSpPr/>
          <p:nvPr/>
        </p:nvCxnSpPr>
        <p:spPr>
          <a:xfrm>
            <a:off x="834390" y="1290970"/>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76590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emf"/><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7.png"/><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nul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4683" y="1022211"/>
            <a:ext cx="9381227" cy="1790700"/>
          </a:xfrm>
        </p:spPr>
        <p:txBody>
          <a:bodyPr>
            <a:noAutofit/>
          </a:bodyPr>
          <a:lstStyle/>
          <a:p>
            <a:r>
              <a:rPr lang="en-US" sz="4050" b="1" dirty="0">
                <a:solidFill>
                  <a:schemeClr val="tx1">
                    <a:lumMod val="75000"/>
                    <a:lumOff val="25000"/>
                  </a:schemeClr>
                </a:solidFill>
                <a:latin typeface="Cambria Math" panose="02040503050406030204" pitchFamily="18" charset="0"/>
                <a:ea typeface="Cambria Math" panose="02040503050406030204" pitchFamily="18" charset="0"/>
              </a:rPr>
              <a:t>Network-Wide Heavy-Hitter Detection</a:t>
            </a:r>
            <a:br>
              <a:rPr lang="en-US" sz="4050" b="1" dirty="0">
                <a:solidFill>
                  <a:schemeClr val="tx1">
                    <a:lumMod val="75000"/>
                    <a:lumOff val="25000"/>
                  </a:schemeClr>
                </a:solidFill>
                <a:latin typeface="Cambria Math" panose="02040503050406030204" pitchFamily="18" charset="0"/>
                <a:ea typeface="Cambria Math" panose="02040503050406030204" pitchFamily="18" charset="0"/>
              </a:rPr>
            </a:br>
            <a:r>
              <a:rPr lang="en-US" sz="4050" b="1" dirty="0">
                <a:solidFill>
                  <a:schemeClr val="tx1">
                    <a:lumMod val="75000"/>
                    <a:lumOff val="25000"/>
                  </a:schemeClr>
                </a:solidFill>
                <a:latin typeface="Cambria Math" panose="02040503050406030204" pitchFamily="18" charset="0"/>
                <a:ea typeface="Cambria Math" panose="02040503050406030204" pitchFamily="18" charset="0"/>
              </a:rPr>
              <a:t> 		for Real-Time Telemetry</a:t>
            </a:r>
          </a:p>
        </p:txBody>
      </p:sp>
      <p:sp>
        <p:nvSpPr>
          <p:cNvPr id="3" name="TextBox 2">
            <a:extLst>
              <a:ext uri="{FF2B5EF4-FFF2-40B4-BE49-F238E27FC236}">
                <a16:creationId xmlns:a16="http://schemas.microsoft.com/office/drawing/2014/main" id="{223B8CC5-4384-6B47-8DFC-85D7D1C9D990}"/>
              </a:ext>
            </a:extLst>
          </p:cNvPr>
          <p:cNvSpPr txBox="1"/>
          <p:nvPr/>
        </p:nvSpPr>
        <p:spPr>
          <a:xfrm>
            <a:off x="3511457" y="3073622"/>
            <a:ext cx="1640193" cy="553998"/>
          </a:xfrm>
          <a:prstGeom prst="rect">
            <a:avLst/>
          </a:prstGeom>
          <a:noFill/>
        </p:spPr>
        <p:txBody>
          <a:bodyPr wrap="none" rtlCol="0">
            <a:spAutoFit/>
          </a:bodyPr>
          <a:lstStyle/>
          <a:p>
            <a:r>
              <a:rPr lang="en-US" sz="3000" dirty="0">
                <a:solidFill>
                  <a:schemeClr val="bg1">
                    <a:lumMod val="50000"/>
                  </a:schemeClr>
                </a:solidFill>
              </a:rPr>
              <a:t>Qizhe Cai</a:t>
            </a:r>
          </a:p>
        </p:txBody>
      </p:sp>
      <p:sp>
        <p:nvSpPr>
          <p:cNvPr id="6" name="TextBox 5">
            <a:extLst>
              <a:ext uri="{FF2B5EF4-FFF2-40B4-BE49-F238E27FC236}">
                <a16:creationId xmlns:a16="http://schemas.microsoft.com/office/drawing/2014/main" id="{CF156AF3-558D-0A46-9C6F-24770A32E8A8}"/>
              </a:ext>
            </a:extLst>
          </p:cNvPr>
          <p:cNvSpPr txBox="1"/>
          <p:nvPr/>
        </p:nvSpPr>
        <p:spPr>
          <a:xfrm>
            <a:off x="2293886" y="3595045"/>
            <a:ext cx="4071756" cy="553998"/>
          </a:xfrm>
          <a:prstGeom prst="rect">
            <a:avLst/>
          </a:prstGeom>
          <a:noFill/>
        </p:spPr>
        <p:txBody>
          <a:bodyPr wrap="none" rtlCol="0">
            <a:spAutoFit/>
          </a:bodyPr>
          <a:lstStyle/>
          <a:p>
            <a:r>
              <a:rPr lang="en-US" sz="3000" dirty="0">
                <a:solidFill>
                  <a:schemeClr val="bg1">
                    <a:lumMod val="50000"/>
                  </a:schemeClr>
                </a:solidFill>
              </a:rPr>
              <a:t>Advisor: Jennifer Rexford</a:t>
            </a:r>
          </a:p>
        </p:txBody>
      </p:sp>
      <p:pic>
        <p:nvPicPr>
          <p:cNvPr id="9" name="Picture 8">
            <a:extLst>
              <a:ext uri="{FF2B5EF4-FFF2-40B4-BE49-F238E27FC236}">
                <a16:creationId xmlns:a16="http://schemas.microsoft.com/office/drawing/2014/main" id="{343A2F2E-1CBA-BF4B-9919-5013567B4679}"/>
              </a:ext>
            </a:extLst>
          </p:cNvPr>
          <p:cNvPicPr>
            <a:picLocks noChangeAspect="1"/>
          </p:cNvPicPr>
          <p:nvPr/>
        </p:nvPicPr>
        <p:blipFill>
          <a:blip r:embed="rId3"/>
          <a:stretch>
            <a:fillRect/>
          </a:stretch>
        </p:blipFill>
        <p:spPr>
          <a:xfrm>
            <a:off x="3272449" y="4520399"/>
            <a:ext cx="2304529" cy="765897"/>
          </a:xfrm>
          <a:prstGeom prst="rect">
            <a:avLst/>
          </a:prstGeom>
        </p:spPr>
      </p:pic>
      <p:sp>
        <p:nvSpPr>
          <p:cNvPr id="4" name="Slide Number Placeholder 3">
            <a:extLst>
              <a:ext uri="{FF2B5EF4-FFF2-40B4-BE49-F238E27FC236}">
                <a16:creationId xmlns:a16="http://schemas.microsoft.com/office/drawing/2014/main" id="{FEFFC39D-D5B8-254B-972A-EE3196970FC6}"/>
              </a:ext>
            </a:extLst>
          </p:cNvPr>
          <p:cNvSpPr>
            <a:spLocks noGrp="1"/>
          </p:cNvSpPr>
          <p:nvPr>
            <p:ph type="sldNum" sz="quarter" idx="12"/>
          </p:nvPr>
        </p:nvSpPr>
        <p:spPr/>
        <p:txBody>
          <a:bodyPr/>
          <a:lstStyle/>
          <a:p>
            <a:fld id="{995AFC24-83FB-CA4B-9F3D-6E101CE9B1B8}" type="slidenum">
              <a:rPr lang="en-US" sz="2000" smtClean="0"/>
              <a:t>1</a:t>
            </a:fld>
            <a:endParaRPr lang="en-US" sz="2000" dirty="0"/>
          </a:p>
        </p:txBody>
      </p:sp>
    </p:spTree>
    <p:extLst>
      <p:ext uri="{BB962C8B-B14F-4D97-AF65-F5344CB8AC3E}">
        <p14:creationId xmlns:p14="http://schemas.microsoft.com/office/powerpoint/2010/main" val="23046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4312455" y="1993105"/>
            <a:ext cx="532516" cy="346464"/>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30EFEB83-0126-4A44-87D3-81E604EDD113}"/>
              </a:ext>
            </a:extLst>
          </p:cNvPr>
          <p:cNvGrpSpPr/>
          <p:nvPr/>
        </p:nvGrpSpPr>
        <p:grpSpPr>
          <a:xfrm>
            <a:off x="2156983" y="3566623"/>
            <a:ext cx="799434" cy="650596"/>
            <a:chOff x="1327826" y="3387414"/>
            <a:chExt cx="799434" cy="650596"/>
          </a:xfrm>
        </p:grpSpPr>
        <p:pic>
          <p:nvPicPr>
            <p:cNvPr id="38" name="Picture 37">
              <a:extLst>
                <a:ext uri="{FF2B5EF4-FFF2-40B4-BE49-F238E27FC236}">
                  <a16:creationId xmlns:a16="http://schemas.microsoft.com/office/drawing/2014/main" id="{9E9ADB98-767A-9342-800A-3D109EAEE6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7826" y="3387414"/>
              <a:ext cx="799434" cy="650596"/>
            </a:xfrm>
            <a:prstGeom prst="rect">
              <a:avLst/>
            </a:prstGeom>
            <a:effectLst>
              <a:outerShdw blurRad="50800" dist="38100" dir="2700000" algn="tl" rotWithShape="0">
                <a:prstClr val="black">
                  <a:alpha val="40000"/>
                </a:prstClr>
              </a:outerShdw>
            </a:effectLst>
          </p:spPr>
        </p:pic>
        <p:sp>
          <p:nvSpPr>
            <p:cNvPr id="37" name="Rectangle 47">
              <a:extLst>
                <a:ext uri="{FF2B5EF4-FFF2-40B4-BE49-F238E27FC236}">
                  <a16:creationId xmlns:a16="http://schemas.microsoft.com/office/drawing/2014/main" id="{18DC3E7A-9D5B-1F4B-A08A-B903299E186E}"/>
                </a:ext>
              </a:extLst>
            </p:cNvPr>
            <p:cNvSpPr/>
            <p:nvPr/>
          </p:nvSpPr>
          <p:spPr>
            <a:xfrm>
              <a:off x="1534294" y="3540303"/>
              <a:ext cx="386823" cy="350395"/>
            </a:xfrm>
            <a:custGeom>
              <a:avLst/>
              <a:gdLst>
                <a:gd name="connsiteX0" fmla="*/ 0 w 386823"/>
                <a:gd name="connsiteY0" fmla="*/ 0 h 360953"/>
                <a:gd name="connsiteX1" fmla="*/ 386823 w 386823"/>
                <a:gd name="connsiteY1" fmla="*/ 0 h 360953"/>
                <a:gd name="connsiteX2" fmla="*/ 386823 w 386823"/>
                <a:gd name="connsiteY2" fmla="*/ 360953 h 360953"/>
                <a:gd name="connsiteX3" fmla="*/ 0 w 386823"/>
                <a:gd name="connsiteY3" fmla="*/ 360953 h 360953"/>
                <a:gd name="connsiteX4" fmla="*/ 0 w 386823"/>
                <a:gd name="connsiteY4" fmla="*/ 0 h 360953"/>
                <a:gd name="connsiteX0" fmla="*/ 0 w 386823"/>
                <a:gd name="connsiteY0" fmla="*/ 0 h 360953"/>
                <a:gd name="connsiteX1" fmla="*/ 186657 w 386823"/>
                <a:gd name="connsiteY1" fmla="*/ 1562 h 360953"/>
                <a:gd name="connsiteX2" fmla="*/ 386823 w 386823"/>
                <a:gd name="connsiteY2" fmla="*/ 0 h 360953"/>
                <a:gd name="connsiteX3" fmla="*/ 386823 w 386823"/>
                <a:gd name="connsiteY3" fmla="*/ 360953 h 360953"/>
                <a:gd name="connsiteX4" fmla="*/ 0 w 386823"/>
                <a:gd name="connsiteY4" fmla="*/ 360953 h 360953"/>
                <a:gd name="connsiteX5" fmla="*/ 0 w 386823"/>
                <a:gd name="connsiteY5" fmla="*/ 0 h 360953"/>
                <a:gd name="connsiteX0" fmla="*/ 0 w 386823"/>
                <a:gd name="connsiteY0" fmla="*/ 0 h 365502"/>
                <a:gd name="connsiteX1" fmla="*/ 186657 w 386823"/>
                <a:gd name="connsiteY1" fmla="*/ 1562 h 365502"/>
                <a:gd name="connsiteX2" fmla="*/ 386823 w 386823"/>
                <a:gd name="connsiteY2" fmla="*/ 0 h 365502"/>
                <a:gd name="connsiteX3" fmla="*/ 386823 w 386823"/>
                <a:gd name="connsiteY3" fmla="*/ 360953 h 365502"/>
                <a:gd name="connsiteX4" fmla="*/ 182107 w 386823"/>
                <a:gd name="connsiteY4" fmla="*/ 365502 h 365502"/>
                <a:gd name="connsiteX5" fmla="*/ 0 w 386823"/>
                <a:gd name="connsiteY5" fmla="*/ 360953 h 365502"/>
                <a:gd name="connsiteX6" fmla="*/ 0 w 386823"/>
                <a:gd name="connsiteY6" fmla="*/ 0 h 365502"/>
                <a:gd name="connsiteX0" fmla="*/ 0 w 386823"/>
                <a:gd name="connsiteY0" fmla="*/ 0 h 360953"/>
                <a:gd name="connsiteX1" fmla="*/ 186657 w 386823"/>
                <a:gd name="connsiteY1" fmla="*/ 1562 h 360953"/>
                <a:gd name="connsiteX2" fmla="*/ 386823 w 386823"/>
                <a:gd name="connsiteY2" fmla="*/ 0 h 360953"/>
                <a:gd name="connsiteX3" fmla="*/ 386823 w 386823"/>
                <a:gd name="connsiteY3" fmla="*/ 360953 h 360953"/>
                <a:gd name="connsiteX4" fmla="*/ 0 w 386823"/>
                <a:gd name="connsiteY4" fmla="*/ 360953 h 360953"/>
                <a:gd name="connsiteX5" fmla="*/ 0 w 386823"/>
                <a:gd name="connsiteY5" fmla="*/ 0 h 360953"/>
                <a:gd name="connsiteX0" fmla="*/ 0 w 386823"/>
                <a:gd name="connsiteY0" fmla="*/ 0 h 364057"/>
                <a:gd name="connsiteX1" fmla="*/ 186657 w 386823"/>
                <a:gd name="connsiteY1" fmla="*/ 1562 h 364057"/>
                <a:gd name="connsiteX2" fmla="*/ 386823 w 386823"/>
                <a:gd name="connsiteY2" fmla="*/ 0 h 364057"/>
                <a:gd name="connsiteX3" fmla="*/ 386823 w 386823"/>
                <a:gd name="connsiteY3" fmla="*/ 360953 h 364057"/>
                <a:gd name="connsiteX4" fmla="*/ 188423 w 386823"/>
                <a:gd name="connsiteY4" fmla="*/ 364057 h 364057"/>
                <a:gd name="connsiteX5" fmla="*/ 0 w 386823"/>
                <a:gd name="connsiteY5" fmla="*/ 360953 h 364057"/>
                <a:gd name="connsiteX6" fmla="*/ 0 w 386823"/>
                <a:gd name="connsiteY6" fmla="*/ 0 h 36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823" h="364057">
                  <a:moveTo>
                    <a:pt x="0" y="0"/>
                  </a:moveTo>
                  <a:lnTo>
                    <a:pt x="186657" y="1562"/>
                  </a:lnTo>
                  <a:lnTo>
                    <a:pt x="386823" y="0"/>
                  </a:lnTo>
                  <a:lnTo>
                    <a:pt x="386823" y="360953"/>
                  </a:lnTo>
                  <a:lnTo>
                    <a:pt x="188423" y="364057"/>
                  </a:lnTo>
                  <a:lnTo>
                    <a:pt x="0" y="360953"/>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p:txBody>
          <a:bodyPr>
            <a:normAutofit/>
          </a:bodyPr>
          <a:lstStyle/>
          <a:p>
            <a:r>
              <a:rPr lang="en-US" sz="4000" b="1" dirty="0"/>
              <a:t>Adaptive Local Thresholds</a:t>
            </a:r>
          </a:p>
        </p:txBody>
      </p:sp>
      <p:sp>
        <p:nvSpPr>
          <p:cNvPr id="4" name="Slide Number Placeholder 3"/>
          <p:cNvSpPr>
            <a:spLocks noGrp="1"/>
          </p:cNvSpPr>
          <p:nvPr>
            <p:ph type="sldNum" sz="quarter" idx="12"/>
          </p:nvPr>
        </p:nvSpPr>
        <p:spPr/>
        <p:txBody>
          <a:bodyPr/>
          <a:lstStyle/>
          <a:p>
            <a:fld id="{4748F3B0-5290-A241-88FF-F03DD1126586}" type="slidenum">
              <a:rPr lang="en-US" sz="2000" smtClean="0"/>
              <a:t>10</a:t>
            </a:fld>
            <a:endParaRPr lang="en-US" sz="2000" dirty="0"/>
          </a:p>
        </p:txBody>
      </p:sp>
      <p:sp>
        <p:nvSpPr>
          <p:cNvPr id="8" name="TextBox 7"/>
          <p:cNvSpPr txBox="1"/>
          <p:nvPr/>
        </p:nvSpPr>
        <p:spPr>
          <a:xfrm>
            <a:off x="4396511" y="3654356"/>
            <a:ext cx="343364" cy="369332"/>
          </a:xfrm>
          <a:prstGeom prst="rect">
            <a:avLst/>
          </a:prstGeom>
          <a:noFill/>
        </p:spPr>
        <p:txBody>
          <a:bodyPr wrap="none" rtlCol="0">
            <a:spAutoFit/>
          </a:bodyPr>
          <a:lstStyle/>
          <a:p>
            <a:r>
              <a:rPr lang="is-IS" dirty="0"/>
              <a:t>…</a:t>
            </a:r>
            <a:endParaRPr lang="en-US" dirty="0"/>
          </a:p>
        </p:txBody>
      </p:sp>
      <p:sp>
        <p:nvSpPr>
          <p:cNvPr id="10" name="TextBox 9"/>
          <p:cNvSpPr txBox="1"/>
          <p:nvPr/>
        </p:nvSpPr>
        <p:spPr>
          <a:xfrm>
            <a:off x="7078873" y="3654356"/>
            <a:ext cx="1508746" cy="523220"/>
          </a:xfrm>
          <a:prstGeom prst="rect">
            <a:avLst/>
          </a:prstGeom>
          <a:noFill/>
        </p:spPr>
        <p:txBody>
          <a:bodyPr wrap="none" rtlCol="0">
            <a:spAutoFit/>
          </a:bodyPr>
          <a:lstStyle/>
          <a:p>
            <a:r>
              <a:rPr lang="en-US" sz="2800" dirty="0">
                <a:latin typeface="Myriad Pro" panose="020B0503030403020204" pitchFamily="34" charset="0"/>
                <a:cs typeface="Lucida Grande" panose="020B0600040502020204" pitchFamily="34" charset="0"/>
              </a:rPr>
              <a:t>Switches</a:t>
            </a:r>
          </a:p>
        </p:txBody>
      </p:sp>
      <p:sp>
        <p:nvSpPr>
          <p:cNvPr id="128" name="TextBox 127"/>
          <p:cNvSpPr txBox="1"/>
          <p:nvPr/>
        </p:nvSpPr>
        <p:spPr>
          <a:xfrm>
            <a:off x="3597631" y="1281625"/>
            <a:ext cx="1994457" cy="523220"/>
          </a:xfrm>
          <a:prstGeom prst="rect">
            <a:avLst/>
          </a:prstGeom>
          <a:noFill/>
        </p:spPr>
        <p:txBody>
          <a:bodyPr wrap="none" rtlCol="0">
            <a:spAutoFit/>
          </a:bodyPr>
          <a:lstStyle/>
          <a:p>
            <a:r>
              <a:rPr lang="en-US" sz="2800" dirty="0">
                <a:latin typeface="Myriad Pro" panose="020B0503030403020204" pitchFamily="34" charset="0"/>
                <a:cs typeface="Lucida Grande" panose="020B0600040502020204" pitchFamily="34" charset="0"/>
              </a:rPr>
              <a:t>Coordinator</a:t>
            </a:r>
          </a:p>
        </p:txBody>
      </p:sp>
      <p:grpSp>
        <p:nvGrpSpPr>
          <p:cNvPr id="46" name="Group 45">
            <a:extLst>
              <a:ext uri="{FF2B5EF4-FFF2-40B4-BE49-F238E27FC236}">
                <a16:creationId xmlns:a16="http://schemas.microsoft.com/office/drawing/2014/main" id="{375932D7-88FD-0C4C-B12A-7B3056B64E6D}"/>
              </a:ext>
            </a:extLst>
          </p:cNvPr>
          <p:cNvGrpSpPr/>
          <p:nvPr/>
        </p:nvGrpSpPr>
        <p:grpSpPr>
          <a:xfrm>
            <a:off x="3496001" y="3566623"/>
            <a:ext cx="799434" cy="650596"/>
            <a:chOff x="1327826" y="3387414"/>
            <a:chExt cx="799434" cy="650596"/>
          </a:xfrm>
        </p:grpSpPr>
        <p:pic>
          <p:nvPicPr>
            <p:cNvPr id="47" name="Picture 46">
              <a:extLst>
                <a:ext uri="{FF2B5EF4-FFF2-40B4-BE49-F238E27FC236}">
                  <a16:creationId xmlns:a16="http://schemas.microsoft.com/office/drawing/2014/main" id="{AC1A4BBD-854E-394E-8CF3-73A655DC0E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7826" y="3387414"/>
              <a:ext cx="799434" cy="650596"/>
            </a:xfrm>
            <a:prstGeom prst="rect">
              <a:avLst/>
            </a:prstGeom>
            <a:effectLst>
              <a:outerShdw blurRad="50800" dist="38100" dir="2700000" algn="tl" rotWithShape="0">
                <a:prstClr val="black">
                  <a:alpha val="40000"/>
                </a:prstClr>
              </a:outerShdw>
            </a:effectLst>
          </p:spPr>
        </p:pic>
        <p:sp>
          <p:nvSpPr>
            <p:cNvPr id="48" name="Rectangle 47">
              <a:extLst>
                <a:ext uri="{FF2B5EF4-FFF2-40B4-BE49-F238E27FC236}">
                  <a16:creationId xmlns:a16="http://schemas.microsoft.com/office/drawing/2014/main" id="{E4B0F1A8-33D9-1441-B03E-1F8830F867ED}"/>
                </a:ext>
              </a:extLst>
            </p:cNvPr>
            <p:cNvSpPr/>
            <p:nvPr/>
          </p:nvSpPr>
          <p:spPr>
            <a:xfrm>
              <a:off x="1534294" y="3540303"/>
              <a:ext cx="386823" cy="350395"/>
            </a:xfrm>
            <a:custGeom>
              <a:avLst/>
              <a:gdLst>
                <a:gd name="connsiteX0" fmla="*/ 0 w 386823"/>
                <a:gd name="connsiteY0" fmla="*/ 0 h 360953"/>
                <a:gd name="connsiteX1" fmla="*/ 386823 w 386823"/>
                <a:gd name="connsiteY1" fmla="*/ 0 h 360953"/>
                <a:gd name="connsiteX2" fmla="*/ 386823 w 386823"/>
                <a:gd name="connsiteY2" fmla="*/ 360953 h 360953"/>
                <a:gd name="connsiteX3" fmla="*/ 0 w 386823"/>
                <a:gd name="connsiteY3" fmla="*/ 360953 h 360953"/>
                <a:gd name="connsiteX4" fmla="*/ 0 w 386823"/>
                <a:gd name="connsiteY4" fmla="*/ 0 h 360953"/>
                <a:gd name="connsiteX0" fmla="*/ 0 w 386823"/>
                <a:gd name="connsiteY0" fmla="*/ 0 h 360953"/>
                <a:gd name="connsiteX1" fmla="*/ 186657 w 386823"/>
                <a:gd name="connsiteY1" fmla="*/ 1562 h 360953"/>
                <a:gd name="connsiteX2" fmla="*/ 386823 w 386823"/>
                <a:gd name="connsiteY2" fmla="*/ 0 h 360953"/>
                <a:gd name="connsiteX3" fmla="*/ 386823 w 386823"/>
                <a:gd name="connsiteY3" fmla="*/ 360953 h 360953"/>
                <a:gd name="connsiteX4" fmla="*/ 0 w 386823"/>
                <a:gd name="connsiteY4" fmla="*/ 360953 h 360953"/>
                <a:gd name="connsiteX5" fmla="*/ 0 w 386823"/>
                <a:gd name="connsiteY5" fmla="*/ 0 h 360953"/>
                <a:gd name="connsiteX0" fmla="*/ 0 w 386823"/>
                <a:gd name="connsiteY0" fmla="*/ 0 h 365502"/>
                <a:gd name="connsiteX1" fmla="*/ 186657 w 386823"/>
                <a:gd name="connsiteY1" fmla="*/ 1562 h 365502"/>
                <a:gd name="connsiteX2" fmla="*/ 386823 w 386823"/>
                <a:gd name="connsiteY2" fmla="*/ 0 h 365502"/>
                <a:gd name="connsiteX3" fmla="*/ 386823 w 386823"/>
                <a:gd name="connsiteY3" fmla="*/ 360953 h 365502"/>
                <a:gd name="connsiteX4" fmla="*/ 182107 w 386823"/>
                <a:gd name="connsiteY4" fmla="*/ 365502 h 365502"/>
                <a:gd name="connsiteX5" fmla="*/ 0 w 386823"/>
                <a:gd name="connsiteY5" fmla="*/ 360953 h 365502"/>
                <a:gd name="connsiteX6" fmla="*/ 0 w 386823"/>
                <a:gd name="connsiteY6" fmla="*/ 0 h 365502"/>
                <a:gd name="connsiteX0" fmla="*/ 0 w 386823"/>
                <a:gd name="connsiteY0" fmla="*/ 0 h 360953"/>
                <a:gd name="connsiteX1" fmla="*/ 186657 w 386823"/>
                <a:gd name="connsiteY1" fmla="*/ 1562 h 360953"/>
                <a:gd name="connsiteX2" fmla="*/ 386823 w 386823"/>
                <a:gd name="connsiteY2" fmla="*/ 0 h 360953"/>
                <a:gd name="connsiteX3" fmla="*/ 386823 w 386823"/>
                <a:gd name="connsiteY3" fmla="*/ 360953 h 360953"/>
                <a:gd name="connsiteX4" fmla="*/ 0 w 386823"/>
                <a:gd name="connsiteY4" fmla="*/ 360953 h 360953"/>
                <a:gd name="connsiteX5" fmla="*/ 0 w 386823"/>
                <a:gd name="connsiteY5" fmla="*/ 0 h 360953"/>
                <a:gd name="connsiteX0" fmla="*/ 0 w 386823"/>
                <a:gd name="connsiteY0" fmla="*/ 0 h 364057"/>
                <a:gd name="connsiteX1" fmla="*/ 186657 w 386823"/>
                <a:gd name="connsiteY1" fmla="*/ 1562 h 364057"/>
                <a:gd name="connsiteX2" fmla="*/ 386823 w 386823"/>
                <a:gd name="connsiteY2" fmla="*/ 0 h 364057"/>
                <a:gd name="connsiteX3" fmla="*/ 386823 w 386823"/>
                <a:gd name="connsiteY3" fmla="*/ 360953 h 364057"/>
                <a:gd name="connsiteX4" fmla="*/ 188423 w 386823"/>
                <a:gd name="connsiteY4" fmla="*/ 364057 h 364057"/>
                <a:gd name="connsiteX5" fmla="*/ 0 w 386823"/>
                <a:gd name="connsiteY5" fmla="*/ 360953 h 364057"/>
                <a:gd name="connsiteX6" fmla="*/ 0 w 386823"/>
                <a:gd name="connsiteY6" fmla="*/ 0 h 36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823" h="364057">
                  <a:moveTo>
                    <a:pt x="0" y="0"/>
                  </a:moveTo>
                  <a:lnTo>
                    <a:pt x="186657" y="1562"/>
                  </a:lnTo>
                  <a:lnTo>
                    <a:pt x="386823" y="0"/>
                  </a:lnTo>
                  <a:lnTo>
                    <a:pt x="386823" y="360953"/>
                  </a:lnTo>
                  <a:lnTo>
                    <a:pt x="188423" y="364057"/>
                  </a:lnTo>
                  <a:lnTo>
                    <a:pt x="0" y="360953"/>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59060ADE-CB04-C940-8060-3A066DC0CF08}"/>
              </a:ext>
            </a:extLst>
          </p:cNvPr>
          <p:cNvGrpSpPr/>
          <p:nvPr/>
        </p:nvGrpSpPr>
        <p:grpSpPr>
          <a:xfrm>
            <a:off x="6174038" y="3566623"/>
            <a:ext cx="799434" cy="650596"/>
            <a:chOff x="1327826" y="3387414"/>
            <a:chExt cx="799434" cy="650596"/>
          </a:xfrm>
        </p:grpSpPr>
        <p:pic>
          <p:nvPicPr>
            <p:cNvPr id="53" name="Picture 52">
              <a:extLst>
                <a:ext uri="{FF2B5EF4-FFF2-40B4-BE49-F238E27FC236}">
                  <a16:creationId xmlns:a16="http://schemas.microsoft.com/office/drawing/2014/main" id="{02E47BA5-FC6F-7447-86A3-6119DD73AD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7826" y="3387414"/>
              <a:ext cx="799434" cy="650596"/>
            </a:xfrm>
            <a:prstGeom prst="rect">
              <a:avLst/>
            </a:prstGeom>
            <a:effectLst>
              <a:outerShdw blurRad="50800" dist="38100" dir="2700000" algn="tl" rotWithShape="0">
                <a:prstClr val="black">
                  <a:alpha val="40000"/>
                </a:prstClr>
              </a:outerShdw>
            </a:effectLst>
          </p:spPr>
        </p:pic>
        <p:sp>
          <p:nvSpPr>
            <p:cNvPr id="54" name="Rectangle 47">
              <a:extLst>
                <a:ext uri="{FF2B5EF4-FFF2-40B4-BE49-F238E27FC236}">
                  <a16:creationId xmlns:a16="http://schemas.microsoft.com/office/drawing/2014/main" id="{7C60742A-4194-E146-8FA6-C60FD2EC38EC}"/>
                </a:ext>
              </a:extLst>
            </p:cNvPr>
            <p:cNvSpPr/>
            <p:nvPr/>
          </p:nvSpPr>
          <p:spPr>
            <a:xfrm>
              <a:off x="1534294" y="3540303"/>
              <a:ext cx="386823" cy="350395"/>
            </a:xfrm>
            <a:custGeom>
              <a:avLst/>
              <a:gdLst>
                <a:gd name="connsiteX0" fmla="*/ 0 w 386823"/>
                <a:gd name="connsiteY0" fmla="*/ 0 h 360953"/>
                <a:gd name="connsiteX1" fmla="*/ 386823 w 386823"/>
                <a:gd name="connsiteY1" fmla="*/ 0 h 360953"/>
                <a:gd name="connsiteX2" fmla="*/ 386823 w 386823"/>
                <a:gd name="connsiteY2" fmla="*/ 360953 h 360953"/>
                <a:gd name="connsiteX3" fmla="*/ 0 w 386823"/>
                <a:gd name="connsiteY3" fmla="*/ 360953 h 360953"/>
                <a:gd name="connsiteX4" fmla="*/ 0 w 386823"/>
                <a:gd name="connsiteY4" fmla="*/ 0 h 360953"/>
                <a:gd name="connsiteX0" fmla="*/ 0 w 386823"/>
                <a:gd name="connsiteY0" fmla="*/ 0 h 360953"/>
                <a:gd name="connsiteX1" fmla="*/ 186657 w 386823"/>
                <a:gd name="connsiteY1" fmla="*/ 1562 h 360953"/>
                <a:gd name="connsiteX2" fmla="*/ 386823 w 386823"/>
                <a:gd name="connsiteY2" fmla="*/ 0 h 360953"/>
                <a:gd name="connsiteX3" fmla="*/ 386823 w 386823"/>
                <a:gd name="connsiteY3" fmla="*/ 360953 h 360953"/>
                <a:gd name="connsiteX4" fmla="*/ 0 w 386823"/>
                <a:gd name="connsiteY4" fmla="*/ 360953 h 360953"/>
                <a:gd name="connsiteX5" fmla="*/ 0 w 386823"/>
                <a:gd name="connsiteY5" fmla="*/ 0 h 360953"/>
                <a:gd name="connsiteX0" fmla="*/ 0 w 386823"/>
                <a:gd name="connsiteY0" fmla="*/ 0 h 365502"/>
                <a:gd name="connsiteX1" fmla="*/ 186657 w 386823"/>
                <a:gd name="connsiteY1" fmla="*/ 1562 h 365502"/>
                <a:gd name="connsiteX2" fmla="*/ 386823 w 386823"/>
                <a:gd name="connsiteY2" fmla="*/ 0 h 365502"/>
                <a:gd name="connsiteX3" fmla="*/ 386823 w 386823"/>
                <a:gd name="connsiteY3" fmla="*/ 360953 h 365502"/>
                <a:gd name="connsiteX4" fmla="*/ 182107 w 386823"/>
                <a:gd name="connsiteY4" fmla="*/ 365502 h 365502"/>
                <a:gd name="connsiteX5" fmla="*/ 0 w 386823"/>
                <a:gd name="connsiteY5" fmla="*/ 360953 h 365502"/>
                <a:gd name="connsiteX6" fmla="*/ 0 w 386823"/>
                <a:gd name="connsiteY6" fmla="*/ 0 h 365502"/>
                <a:gd name="connsiteX0" fmla="*/ 0 w 386823"/>
                <a:gd name="connsiteY0" fmla="*/ 0 h 360953"/>
                <a:gd name="connsiteX1" fmla="*/ 186657 w 386823"/>
                <a:gd name="connsiteY1" fmla="*/ 1562 h 360953"/>
                <a:gd name="connsiteX2" fmla="*/ 386823 w 386823"/>
                <a:gd name="connsiteY2" fmla="*/ 0 h 360953"/>
                <a:gd name="connsiteX3" fmla="*/ 386823 w 386823"/>
                <a:gd name="connsiteY3" fmla="*/ 360953 h 360953"/>
                <a:gd name="connsiteX4" fmla="*/ 0 w 386823"/>
                <a:gd name="connsiteY4" fmla="*/ 360953 h 360953"/>
                <a:gd name="connsiteX5" fmla="*/ 0 w 386823"/>
                <a:gd name="connsiteY5" fmla="*/ 0 h 360953"/>
                <a:gd name="connsiteX0" fmla="*/ 0 w 386823"/>
                <a:gd name="connsiteY0" fmla="*/ 0 h 364057"/>
                <a:gd name="connsiteX1" fmla="*/ 186657 w 386823"/>
                <a:gd name="connsiteY1" fmla="*/ 1562 h 364057"/>
                <a:gd name="connsiteX2" fmla="*/ 386823 w 386823"/>
                <a:gd name="connsiteY2" fmla="*/ 0 h 364057"/>
                <a:gd name="connsiteX3" fmla="*/ 386823 w 386823"/>
                <a:gd name="connsiteY3" fmla="*/ 360953 h 364057"/>
                <a:gd name="connsiteX4" fmla="*/ 188423 w 386823"/>
                <a:gd name="connsiteY4" fmla="*/ 364057 h 364057"/>
                <a:gd name="connsiteX5" fmla="*/ 0 w 386823"/>
                <a:gd name="connsiteY5" fmla="*/ 360953 h 364057"/>
                <a:gd name="connsiteX6" fmla="*/ 0 w 386823"/>
                <a:gd name="connsiteY6" fmla="*/ 0 h 36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823" h="364057">
                  <a:moveTo>
                    <a:pt x="0" y="0"/>
                  </a:moveTo>
                  <a:lnTo>
                    <a:pt x="186657" y="1562"/>
                  </a:lnTo>
                  <a:lnTo>
                    <a:pt x="386823" y="0"/>
                  </a:lnTo>
                  <a:lnTo>
                    <a:pt x="386823" y="360953"/>
                  </a:lnTo>
                  <a:lnTo>
                    <a:pt x="188423" y="364057"/>
                  </a:lnTo>
                  <a:lnTo>
                    <a:pt x="0" y="360953"/>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84BCB9CB-807D-5144-9979-354ACFDC6B4A}"/>
              </a:ext>
            </a:extLst>
          </p:cNvPr>
          <p:cNvGrpSpPr/>
          <p:nvPr/>
        </p:nvGrpSpPr>
        <p:grpSpPr>
          <a:xfrm>
            <a:off x="4835019" y="3566623"/>
            <a:ext cx="799434" cy="650596"/>
            <a:chOff x="1327826" y="3387414"/>
            <a:chExt cx="799434" cy="650596"/>
          </a:xfrm>
        </p:grpSpPr>
        <p:pic>
          <p:nvPicPr>
            <p:cNvPr id="56" name="Picture 55">
              <a:extLst>
                <a:ext uri="{FF2B5EF4-FFF2-40B4-BE49-F238E27FC236}">
                  <a16:creationId xmlns:a16="http://schemas.microsoft.com/office/drawing/2014/main" id="{55C6DD16-3F8D-8542-867E-B7FEEA28D1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7826" y="3387414"/>
              <a:ext cx="799434" cy="650596"/>
            </a:xfrm>
            <a:prstGeom prst="rect">
              <a:avLst/>
            </a:prstGeom>
            <a:effectLst>
              <a:outerShdw blurRad="50800" dist="38100" dir="2700000" algn="tl" rotWithShape="0">
                <a:prstClr val="black">
                  <a:alpha val="40000"/>
                </a:prstClr>
              </a:outerShdw>
            </a:effectLst>
          </p:spPr>
        </p:pic>
        <p:sp>
          <p:nvSpPr>
            <p:cNvPr id="57" name="Rectangle 47">
              <a:extLst>
                <a:ext uri="{FF2B5EF4-FFF2-40B4-BE49-F238E27FC236}">
                  <a16:creationId xmlns:a16="http://schemas.microsoft.com/office/drawing/2014/main" id="{E64DD1C0-D025-B149-B31D-5BDBFF300954}"/>
                </a:ext>
              </a:extLst>
            </p:cNvPr>
            <p:cNvSpPr/>
            <p:nvPr/>
          </p:nvSpPr>
          <p:spPr>
            <a:xfrm>
              <a:off x="1534294" y="3540303"/>
              <a:ext cx="386823" cy="350395"/>
            </a:xfrm>
            <a:custGeom>
              <a:avLst/>
              <a:gdLst>
                <a:gd name="connsiteX0" fmla="*/ 0 w 386823"/>
                <a:gd name="connsiteY0" fmla="*/ 0 h 360953"/>
                <a:gd name="connsiteX1" fmla="*/ 386823 w 386823"/>
                <a:gd name="connsiteY1" fmla="*/ 0 h 360953"/>
                <a:gd name="connsiteX2" fmla="*/ 386823 w 386823"/>
                <a:gd name="connsiteY2" fmla="*/ 360953 h 360953"/>
                <a:gd name="connsiteX3" fmla="*/ 0 w 386823"/>
                <a:gd name="connsiteY3" fmla="*/ 360953 h 360953"/>
                <a:gd name="connsiteX4" fmla="*/ 0 w 386823"/>
                <a:gd name="connsiteY4" fmla="*/ 0 h 360953"/>
                <a:gd name="connsiteX0" fmla="*/ 0 w 386823"/>
                <a:gd name="connsiteY0" fmla="*/ 0 h 360953"/>
                <a:gd name="connsiteX1" fmla="*/ 186657 w 386823"/>
                <a:gd name="connsiteY1" fmla="*/ 1562 h 360953"/>
                <a:gd name="connsiteX2" fmla="*/ 386823 w 386823"/>
                <a:gd name="connsiteY2" fmla="*/ 0 h 360953"/>
                <a:gd name="connsiteX3" fmla="*/ 386823 w 386823"/>
                <a:gd name="connsiteY3" fmla="*/ 360953 h 360953"/>
                <a:gd name="connsiteX4" fmla="*/ 0 w 386823"/>
                <a:gd name="connsiteY4" fmla="*/ 360953 h 360953"/>
                <a:gd name="connsiteX5" fmla="*/ 0 w 386823"/>
                <a:gd name="connsiteY5" fmla="*/ 0 h 360953"/>
                <a:gd name="connsiteX0" fmla="*/ 0 w 386823"/>
                <a:gd name="connsiteY0" fmla="*/ 0 h 365502"/>
                <a:gd name="connsiteX1" fmla="*/ 186657 w 386823"/>
                <a:gd name="connsiteY1" fmla="*/ 1562 h 365502"/>
                <a:gd name="connsiteX2" fmla="*/ 386823 w 386823"/>
                <a:gd name="connsiteY2" fmla="*/ 0 h 365502"/>
                <a:gd name="connsiteX3" fmla="*/ 386823 w 386823"/>
                <a:gd name="connsiteY3" fmla="*/ 360953 h 365502"/>
                <a:gd name="connsiteX4" fmla="*/ 182107 w 386823"/>
                <a:gd name="connsiteY4" fmla="*/ 365502 h 365502"/>
                <a:gd name="connsiteX5" fmla="*/ 0 w 386823"/>
                <a:gd name="connsiteY5" fmla="*/ 360953 h 365502"/>
                <a:gd name="connsiteX6" fmla="*/ 0 w 386823"/>
                <a:gd name="connsiteY6" fmla="*/ 0 h 365502"/>
                <a:gd name="connsiteX0" fmla="*/ 0 w 386823"/>
                <a:gd name="connsiteY0" fmla="*/ 0 h 360953"/>
                <a:gd name="connsiteX1" fmla="*/ 186657 w 386823"/>
                <a:gd name="connsiteY1" fmla="*/ 1562 h 360953"/>
                <a:gd name="connsiteX2" fmla="*/ 386823 w 386823"/>
                <a:gd name="connsiteY2" fmla="*/ 0 h 360953"/>
                <a:gd name="connsiteX3" fmla="*/ 386823 w 386823"/>
                <a:gd name="connsiteY3" fmla="*/ 360953 h 360953"/>
                <a:gd name="connsiteX4" fmla="*/ 0 w 386823"/>
                <a:gd name="connsiteY4" fmla="*/ 360953 h 360953"/>
                <a:gd name="connsiteX5" fmla="*/ 0 w 386823"/>
                <a:gd name="connsiteY5" fmla="*/ 0 h 360953"/>
                <a:gd name="connsiteX0" fmla="*/ 0 w 386823"/>
                <a:gd name="connsiteY0" fmla="*/ 0 h 364057"/>
                <a:gd name="connsiteX1" fmla="*/ 186657 w 386823"/>
                <a:gd name="connsiteY1" fmla="*/ 1562 h 364057"/>
                <a:gd name="connsiteX2" fmla="*/ 386823 w 386823"/>
                <a:gd name="connsiteY2" fmla="*/ 0 h 364057"/>
                <a:gd name="connsiteX3" fmla="*/ 386823 w 386823"/>
                <a:gd name="connsiteY3" fmla="*/ 360953 h 364057"/>
                <a:gd name="connsiteX4" fmla="*/ 188423 w 386823"/>
                <a:gd name="connsiteY4" fmla="*/ 364057 h 364057"/>
                <a:gd name="connsiteX5" fmla="*/ 0 w 386823"/>
                <a:gd name="connsiteY5" fmla="*/ 360953 h 364057"/>
                <a:gd name="connsiteX6" fmla="*/ 0 w 386823"/>
                <a:gd name="connsiteY6" fmla="*/ 0 h 36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823" h="364057">
                  <a:moveTo>
                    <a:pt x="0" y="0"/>
                  </a:moveTo>
                  <a:lnTo>
                    <a:pt x="186657" y="1562"/>
                  </a:lnTo>
                  <a:lnTo>
                    <a:pt x="386823" y="0"/>
                  </a:lnTo>
                  <a:lnTo>
                    <a:pt x="386823" y="360953"/>
                  </a:lnTo>
                  <a:lnTo>
                    <a:pt x="188423" y="364057"/>
                  </a:lnTo>
                  <a:lnTo>
                    <a:pt x="0" y="360953"/>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8" name="Table 57">
            <a:extLst>
              <a:ext uri="{FF2B5EF4-FFF2-40B4-BE49-F238E27FC236}">
                <a16:creationId xmlns:a16="http://schemas.microsoft.com/office/drawing/2014/main" id="{62252F87-280D-2447-9E9F-6DD324CBB07C}"/>
              </a:ext>
            </a:extLst>
          </p:cNvPr>
          <p:cNvGraphicFramePr>
            <a:graphicFrameLocks noGrp="1"/>
          </p:cNvGraphicFramePr>
          <p:nvPr>
            <p:extLst>
              <p:ext uri="{D42A27DB-BD31-4B8C-83A1-F6EECF244321}">
                <p14:modId xmlns:p14="http://schemas.microsoft.com/office/powerpoint/2010/main" val="4149806510"/>
              </p:ext>
            </p:extLst>
          </p:nvPr>
        </p:nvGraphicFramePr>
        <p:xfrm>
          <a:off x="354729" y="4603594"/>
          <a:ext cx="4870413" cy="693420"/>
        </p:xfrm>
        <a:graphic>
          <a:graphicData uri="http://schemas.openxmlformats.org/drawingml/2006/table">
            <a:tbl>
              <a:tblPr firstRow="1" bandRow="1">
                <a:tableStyleId>{5C22544A-7EE6-4342-B048-85BDC9FD1C3A}</a:tableStyleId>
              </a:tblPr>
              <a:tblGrid>
                <a:gridCol w="1623471">
                  <a:extLst>
                    <a:ext uri="{9D8B030D-6E8A-4147-A177-3AD203B41FA5}">
                      <a16:colId xmlns:a16="http://schemas.microsoft.com/office/drawing/2014/main" val="1481416461"/>
                    </a:ext>
                  </a:extLst>
                </a:gridCol>
                <a:gridCol w="1211927">
                  <a:extLst>
                    <a:ext uri="{9D8B030D-6E8A-4147-A177-3AD203B41FA5}">
                      <a16:colId xmlns:a16="http://schemas.microsoft.com/office/drawing/2014/main" val="3392552388"/>
                    </a:ext>
                  </a:extLst>
                </a:gridCol>
                <a:gridCol w="2035015">
                  <a:extLst>
                    <a:ext uri="{9D8B030D-6E8A-4147-A177-3AD203B41FA5}">
                      <a16:colId xmlns:a16="http://schemas.microsoft.com/office/drawing/2014/main" val="2385143254"/>
                    </a:ext>
                  </a:extLst>
                </a:gridCol>
              </a:tblGrid>
              <a:tr h="0">
                <a:tc>
                  <a:txBody>
                    <a:bodyPr/>
                    <a:lstStyle/>
                    <a:p>
                      <a:r>
                        <a:rPr lang="en-US" b="1" dirty="0"/>
                        <a:t>Flow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r>
                        <a:rPr lang="en-US" b="1" dirty="0"/>
                        <a:t>Count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r>
                        <a:rPr lang="en-US" b="1" dirty="0"/>
                        <a:t>Threshold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4151898440"/>
                  </a:ext>
                </a:extLst>
              </a:tr>
              <a:tr h="351565">
                <a:tc>
                  <a:txBody>
                    <a:bodyPr/>
                    <a:lstStyle/>
                    <a:p>
                      <a:r>
                        <a:rPr lang="en-US" sz="2000" dirty="0"/>
                        <a:t>   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i="1" dirty="0">
                          <a:latin typeface="Times" pitchFamily="2" charset="0"/>
                        </a:rPr>
                        <a:t>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i="1" dirty="0"/>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634458"/>
                  </a:ext>
                </a:extLst>
              </a:tr>
            </a:tbl>
          </a:graphicData>
        </a:graphic>
      </p:graphicFrame>
      <p:sp>
        <p:nvSpPr>
          <p:cNvPr id="59" name="TextBox 58">
            <a:extLst>
              <a:ext uri="{FF2B5EF4-FFF2-40B4-BE49-F238E27FC236}">
                <a16:creationId xmlns:a16="http://schemas.microsoft.com/office/drawing/2014/main" id="{992BBAC4-36BB-3A41-A0FC-BE506CCD78A6}"/>
              </a:ext>
            </a:extLst>
          </p:cNvPr>
          <p:cNvSpPr txBox="1"/>
          <p:nvPr/>
        </p:nvSpPr>
        <p:spPr>
          <a:xfrm>
            <a:off x="3406133" y="4929697"/>
            <a:ext cx="2018021" cy="400110"/>
          </a:xfrm>
          <a:prstGeom prst="rect">
            <a:avLst/>
          </a:prstGeom>
          <a:noFill/>
        </p:spPr>
        <p:txBody>
          <a:bodyPr wrap="square" rtlCol="0">
            <a:spAutoFit/>
          </a:bodyPr>
          <a:lstStyle/>
          <a:p>
            <a:r>
              <a:rPr lang="en-US" sz="2000" dirty="0">
                <a:solidFill>
                  <a:srgbClr val="FF0000"/>
                </a:solidFill>
                <a:latin typeface="Times" pitchFamily="2" charset="0"/>
                <a:cs typeface="Lucida Grande" panose="020B0600040502020204" pitchFamily="34" charset="0"/>
              </a:rPr>
              <a:t>= </a:t>
            </a:r>
            <a:r>
              <a:rPr lang="en-US" sz="1400" dirty="0" err="1">
                <a:solidFill>
                  <a:srgbClr val="FF0000"/>
                </a:solidFill>
                <a:latin typeface="Times" pitchFamily="2" charset="0"/>
                <a:cs typeface="Lucida Grande" panose="020B0600040502020204" pitchFamily="34" charset="0"/>
              </a:rPr>
              <a:t>EWMA</a:t>
            </a:r>
            <a:r>
              <a:rPr lang="en-US" sz="1400" i="1" baseline="-25000" dirty="0" err="1">
                <a:solidFill>
                  <a:srgbClr val="FF0000"/>
                </a:solidFill>
                <a:latin typeface="Times" pitchFamily="2" charset="0"/>
                <a:cs typeface="Lucida Grande" panose="020B0600040502020204" pitchFamily="34" charset="0"/>
              </a:rPr>
              <a:t>i</a:t>
            </a:r>
            <a:r>
              <a:rPr lang="en-US" sz="1400" dirty="0">
                <a:solidFill>
                  <a:srgbClr val="FF0000"/>
                </a:solidFill>
                <a:latin typeface="Times" pitchFamily="2" charset="0"/>
                <a:cs typeface="Lucida Grande" panose="020B0600040502020204" pitchFamily="34" charset="0"/>
              </a:rPr>
              <a:t>/∑</a:t>
            </a:r>
            <a:r>
              <a:rPr lang="en-US" sz="1400" i="1" baseline="-25000" dirty="0">
                <a:solidFill>
                  <a:srgbClr val="FF0000"/>
                </a:solidFill>
                <a:latin typeface="Times" pitchFamily="2" charset="0"/>
                <a:cs typeface="Lucida Grande" panose="020B0600040502020204" pitchFamily="34" charset="0"/>
              </a:rPr>
              <a:t>n</a:t>
            </a:r>
            <a:r>
              <a:rPr lang="en-US" sz="1400" dirty="0">
                <a:solidFill>
                  <a:srgbClr val="FF0000"/>
                </a:solidFill>
                <a:latin typeface="Times" pitchFamily="2" charset="0"/>
                <a:cs typeface="Lucida Grande" panose="020B0600040502020204" pitchFamily="34" charset="0"/>
              </a:rPr>
              <a:t>(EWMA)</a:t>
            </a:r>
            <a:endParaRPr lang="en-US" sz="2000" baseline="-25000" dirty="0">
              <a:solidFill>
                <a:srgbClr val="FF0000"/>
              </a:solidFill>
            </a:endParaRPr>
          </a:p>
        </p:txBody>
      </p:sp>
      <p:cxnSp>
        <p:nvCxnSpPr>
          <p:cNvPr id="62" name="Straight Connector 61">
            <a:extLst>
              <a:ext uri="{FF2B5EF4-FFF2-40B4-BE49-F238E27FC236}">
                <a16:creationId xmlns:a16="http://schemas.microsoft.com/office/drawing/2014/main" id="{A160175C-24DE-BF45-9B33-6ED23F4220EC}"/>
              </a:ext>
            </a:extLst>
          </p:cNvPr>
          <p:cNvCxnSpPr>
            <a:cxnSpLocks/>
          </p:cNvCxnSpPr>
          <p:nvPr/>
        </p:nvCxnSpPr>
        <p:spPr>
          <a:xfrm flipH="1">
            <a:off x="354730" y="4069907"/>
            <a:ext cx="1826649" cy="533687"/>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7D13789-DFB1-EA4D-B52D-4E651201A036}"/>
              </a:ext>
            </a:extLst>
          </p:cNvPr>
          <p:cNvCxnSpPr>
            <a:cxnSpLocks/>
          </p:cNvCxnSpPr>
          <p:nvPr/>
        </p:nvCxnSpPr>
        <p:spPr>
          <a:xfrm>
            <a:off x="2750274" y="4069907"/>
            <a:ext cx="2396496" cy="533687"/>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60" name="Table 59">
            <a:extLst>
              <a:ext uri="{FF2B5EF4-FFF2-40B4-BE49-F238E27FC236}">
                <a16:creationId xmlns:a16="http://schemas.microsoft.com/office/drawing/2014/main" id="{F83BD950-F9D4-B54E-8E98-77E9DE94C99C}"/>
              </a:ext>
            </a:extLst>
          </p:cNvPr>
          <p:cNvGraphicFramePr>
            <a:graphicFrameLocks noGrp="1"/>
          </p:cNvGraphicFramePr>
          <p:nvPr>
            <p:extLst>
              <p:ext uri="{D42A27DB-BD31-4B8C-83A1-F6EECF244321}">
                <p14:modId xmlns:p14="http://schemas.microsoft.com/office/powerpoint/2010/main" val="2940595910"/>
              </p:ext>
            </p:extLst>
          </p:nvPr>
        </p:nvGraphicFramePr>
        <p:xfrm>
          <a:off x="5327725" y="1806773"/>
          <a:ext cx="3276348" cy="693420"/>
        </p:xfrm>
        <a:graphic>
          <a:graphicData uri="http://schemas.openxmlformats.org/drawingml/2006/table">
            <a:tbl>
              <a:tblPr firstRow="1" bandRow="1">
                <a:tableStyleId>{5C22544A-7EE6-4342-B048-85BDC9FD1C3A}</a:tableStyleId>
              </a:tblPr>
              <a:tblGrid>
                <a:gridCol w="837179">
                  <a:extLst>
                    <a:ext uri="{9D8B030D-6E8A-4147-A177-3AD203B41FA5}">
                      <a16:colId xmlns:a16="http://schemas.microsoft.com/office/drawing/2014/main" val="1481416461"/>
                    </a:ext>
                  </a:extLst>
                </a:gridCol>
                <a:gridCol w="1280925">
                  <a:extLst>
                    <a:ext uri="{9D8B030D-6E8A-4147-A177-3AD203B41FA5}">
                      <a16:colId xmlns:a16="http://schemas.microsoft.com/office/drawing/2014/main" val="3392552388"/>
                    </a:ext>
                  </a:extLst>
                </a:gridCol>
                <a:gridCol w="1158244">
                  <a:extLst>
                    <a:ext uri="{9D8B030D-6E8A-4147-A177-3AD203B41FA5}">
                      <a16:colId xmlns:a16="http://schemas.microsoft.com/office/drawing/2014/main" val="2385143254"/>
                    </a:ext>
                  </a:extLst>
                </a:gridCol>
              </a:tblGrid>
              <a:tr h="0">
                <a:tc>
                  <a:txBody>
                    <a:bodyPr/>
                    <a:lstStyle/>
                    <a:p>
                      <a:r>
                        <a:rPr lang="en-US" b="1" dirty="0"/>
                        <a:t>Flow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Estimate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Threshold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1898440"/>
                  </a:ext>
                </a:extLst>
              </a:tr>
              <a:tr h="351565">
                <a:tc>
                  <a:txBody>
                    <a:bodyPr/>
                    <a:lstStyle/>
                    <a:p>
                      <a:r>
                        <a:rPr lang="en-US" sz="18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i="1" dirty="0">
                          <a:solidFill>
                            <a:srgbClr val="FF0000"/>
                          </a:solidFill>
                          <a:latin typeface="Times" pitchFamily="2" charset="0"/>
                        </a:rPr>
                        <a:t>e = n·(t</a:t>
                      </a:r>
                      <a:r>
                        <a:rPr lang="en-US" sz="2000" i="1" baseline="0" dirty="0">
                          <a:solidFill>
                            <a:srgbClr val="FF0000"/>
                          </a:solidFill>
                          <a:latin typeface="Times" pitchFamily="2" charset="0"/>
                          <a:cs typeface="Lucida Grande" panose="020B0600040502020204" pitchFamily="34" charset="0"/>
                        </a:rPr>
                        <a:t>-</a:t>
                      </a:r>
                      <a:r>
                        <a:rPr lang="en-US" sz="2000" i="0" dirty="0">
                          <a:solidFill>
                            <a:srgbClr val="FF0000"/>
                          </a:solidFill>
                          <a:latin typeface="Times" pitchFamily="2" charset="0"/>
                        </a:rPr>
                        <a:t>1</a:t>
                      </a:r>
                      <a:r>
                        <a:rPr lang="en-US" sz="2000" i="1" dirty="0">
                          <a:solidFill>
                            <a:srgbClr val="FF0000"/>
                          </a:solidFill>
                          <a:latin typeface="Times" pitchFamily="2" charset="0"/>
                        </a:rPr>
                        <a:t>)</a:t>
                      </a:r>
                      <a:endParaRPr lang="en-US" sz="2000" i="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i="1" dirty="0"/>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634458"/>
                  </a:ext>
                </a:extLst>
              </a:tr>
            </a:tbl>
          </a:graphicData>
        </a:graphic>
      </p:graphicFrame>
      <p:graphicFrame>
        <p:nvGraphicFramePr>
          <p:cNvPr id="107" name="Table 106">
            <a:extLst>
              <a:ext uri="{FF2B5EF4-FFF2-40B4-BE49-F238E27FC236}">
                <a16:creationId xmlns:a16="http://schemas.microsoft.com/office/drawing/2014/main" id="{7C2137DB-0A96-9A42-8B98-9400C1083AE5}"/>
              </a:ext>
            </a:extLst>
          </p:cNvPr>
          <p:cNvGraphicFramePr>
            <a:graphicFrameLocks noGrp="1"/>
          </p:cNvGraphicFramePr>
          <p:nvPr>
            <p:extLst>
              <p:ext uri="{D42A27DB-BD31-4B8C-83A1-F6EECF244321}">
                <p14:modId xmlns:p14="http://schemas.microsoft.com/office/powerpoint/2010/main" val="1553465322"/>
              </p:ext>
            </p:extLst>
          </p:nvPr>
        </p:nvGraphicFramePr>
        <p:xfrm>
          <a:off x="426121" y="1611100"/>
          <a:ext cx="3276351" cy="792480"/>
        </p:xfrm>
        <a:graphic>
          <a:graphicData uri="http://schemas.openxmlformats.org/drawingml/2006/table">
            <a:tbl>
              <a:tblPr firstRow="1" bandRow="1">
                <a:tableStyleId>{5C22544A-7EE6-4342-B048-85BDC9FD1C3A}</a:tableStyleId>
              </a:tblPr>
              <a:tblGrid>
                <a:gridCol w="1006439">
                  <a:extLst>
                    <a:ext uri="{9D8B030D-6E8A-4147-A177-3AD203B41FA5}">
                      <a16:colId xmlns:a16="http://schemas.microsoft.com/office/drawing/2014/main" val="1481416461"/>
                    </a:ext>
                  </a:extLst>
                </a:gridCol>
                <a:gridCol w="567478">
                  <a:extLst>
                    <a:ext uri="{9D8B030D-6E8A-4147-A177-3AD203B41FA5}">
                      <a16:colId xmlns:a16="http://schemas.microsoft.com/office/drawing/2014/main" val="3392552388"/>
                    </a:ext>
                  </a:extLst>
                </a:gridCol>
                <a:gridCol w="567478">
                  <a:extLst>
                    <a:ext uri="{9D8B030D-6E8A-4147-A177-3AD203B41FA5}">
                      <a16:colId xmlns:a16="http://schemas.microsoft.com/office/drawing/2014/main" val="3686496617"/>
                    </a:ext>
                  </a:extLst>
                </a:gridCol>
                <a:gridCol w="567478">
                  <a:extLst>
                    <a:ext uri="{9D8B030D-6E8A-4147-A177-3AD203B41FA5}">
                      <a16:colId xmlns:a16="http://schemas.microsoft.com/office/drawing/2014/main" val="2922247572"/>
                    </a:ext>
                  </a:extLst>
                </a:gridCol>
                <a:gridCol w="567478">
                  <a:extLst>
                    <a:ext uri="{9D8B030D-6E8A-4147-A177-3AD203B41FA5}">
                      <a16:colId xmlns:a16="http://schemas.microsoft.com/office/drawing/2014/main" val="2385143254"/>
                    </a:ext>
                  </a:extLst>
                </a:gridCol>
              </a:tblGrid>
              <a:tr h="0">
                <a:tc>
                  <a:txBody>
                    <a:bodyPr/>
                    <a:lstStyle/>
                    <a:p>
                      <a:r>
                        <a:rPr lang="en-US" sz="2000" b="1" dirty="0">
                          <a:latin typeface="+mn-lt"/>
                        </a:rPr>
                        <a:t>Flow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latin typeface="+mn-lt"/>
                        </a:rPr>
                        <a:t>s</a:t>
                      </a:r>
                      <a:r>
                        <a:rPr lang="en-US" sz="2000" b="1" baseline="-25000" dirty="0">
                          <a:latin typeface="+mn-lt"/>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latin typeface="+mn-lt"/>
                        </a:rPr>
                        <a:t>s</a:t>
                      </a:r>
                      <a:r>
                        <a:rPr lang="en-US" sz="2000" b="1" baseline="-25000" dirty="0">
                          <a:latin typeface="+mn-lt"/>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latin typeface="+mn-lt"/>
                        </a:rPr>
                        <a:t>s</a:t>
                      </a:r>
                      <a:r>
                        <a:rPr lang="en-US" sz="2000" b="1" baseline="-25000" dirty="0">
                          <a:latin typeface="+mn-lt"/>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err="1">
                          <a:latin typeface="+mn-lt"/>
                        </a:rPr>
                        <a:t>s</a:t>
                      </a:r>
                      <a:r>
                        <a:rPr lang="en-US" sz="2000" b="1" i="1" baseline="-25000" dirty="0" err="1">
                          <a:latin typeface="+mn-lt"/>
                        </a:rPr>
                        <a:t>n</a:t>
                      </a:r>
                      <a:endParaRPr lang="en-US" sz="2000" b="1" i="1" baseline="-25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1898440"/>
                  </a:ext>
                </a:extLst>
              </a:tr>
              <a:tr h="351565">
                <a:tc>
                  <a:txBody>
                    <a:bodyPr/>
                    <a:lstStyle/>
                    <a:p>
                      <a:r>
                        <a:rPr lang="en-US" sz="2000" dirty="0" err="1">
                          <a:solidFill>
                            <a:schemeClr val="tx1"/>
                          </a:solidFill>
                          <a:latin typeface="+mn-lt"/>
                        </a:rPr>
                        <a:t>f</a:t>
                      </a:r>
                      <a:r>
                        <a:rPr lang="en-US" sz="2000" i="1" baseline="-25000" dirty="0" err="1">
                          <a:solidFill>
                            <a:schemeClr val="tx1"/>
                          </a:solidFill>
                          <a:latin typeface="+mn-lt"/>
                        </a:rPr>
                        <a:t>t</a:t>
                      </a:r>
                      <a:endParaRPr lang="en-US" sz="2000" i="1" baseline="-250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i="1" dirty="0">
                          <a:solidFill>
                            <a:schemeClr val="tx1"/>
                          </a:solidFill>
                          <a:latin typeface="Times" pitchFamily="2" charset="0"/>
                        </a:rPr>
                        <a:t>c</a:t>
                      </a:r>
                      <a:r>
                        <a:rPr lang="en-US" sz="2000" i="0" baseline="-25000" dirty="0">
                          <a:solidFill>
                            <a:schemeClr val="tx1"/>
                          </a:solidFill>
                          <a:latin typeface="Times" pitchFamily="2"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i="1" dirty="0">
                          <a:solidFill>
                            <a:schemeClr val="tx1"/>
                          </a:solidFill>
                          <a:latin typeface="Times" pitchFamily="2" charset="0"/>
                        </a:rPr>
                        <a:t>c</a:t>
                      </a:r>
                      <a:r>
                        <a:rPr lang="en-US" sz="2000" i="0" baseline="-25000" dirty="0">
                          <a:solidFill>
                            <a:schemeClr val="tx1"/>
                          </a:solidFill>
                          <a:latin typeface="Times" pitchFamily="2"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i="1" dirty="0">
                          <a:solidFill>
                            <a:schemeClr val="tx1"/>
                          </a:solidFill>
                          <a:latin typeface="Times" pitchFamily="2" charset="0"/>
                        </a:rPr>
                        <a:t>c</a:t>
                      </a:r>
                      <a:r>
                        <a:rPr lang="en-US" sz="2000" i="0" baseline="-25000" dirty="0">
                          <a:solidFill>
                            <a:schemeClr val="tx1"/>
                          </a:solidFill>
                          <a:latin typeface="Times" pitchFamily="2"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i="1" dirty="0" err="1">
                          <a:solidFill>
                            <a:schemeClr val="tx1"/>
                          </a:solidFill>
                          <a:latin typeface="Times" pitchFamily="2" charset="0"/>
                        </a:rPr>
                        <a:t>c</a:t>
                      </a:r>
                      <a:r>
                        <a:rPr lang="en-US" sz="2000" i="1" baseline="-25000" dirty="0" err="1">
                          <a:solidFill>
                            <a:schemeClr val="tx1"/>
                          </a:solidFill>
                          <a:latin typeface="Times" pitchFamily="2" charset="0"/>
                        </a:rPr>
                        <a:t>n</a:t>
                      </a:r>
                      <a:endParaRPr lang="en-US" sz="2000" i="1" baseline="-25000" dirty="0">
                        <a:solidFill>
                          <a:schemeClr val="tx1"/>
                        </a:solidFill>
                        <a:latin typeface="Tim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634458"/>
                  </a:ext>
                </a:extLst>
              </a:tr>
            </a:tbl>
          </a:graphicData>
        </a:graphic>
      </p:graphicFrame>
      <p:sp>
        <p:nvSpPr>
          <p:cNvPr id="108" name="TextBox 107">
            <a:extLst>
              <a:ext uri="{FF2B5EF4-FFF2-40B4-BE49-F238E27FC236}">
                <a16:creationId xmlns:a16="http://schemas.microsoft.com/office/drawing/2014/main" id="{21E7D50D-1CC8-7E4C-AB7A-EB03166BBE56}"/>
              </a:ext>
            </a:extLst>
          </p:cNvPr>
          <p:cNvSpPr txBox="1"/>
          <p:nvPr/>
        </p:nvSpPr>
        <p:spPr>
          <a:xfrm>
            <a:off x="3397193" y="4977617"/>
            <a:ext cx="1437826" cy="400110"/>
          </a:xfrm>
          <a:prstGeom prst="rect">
            <a:avLst/>
          </a:prstGeom>
          <a:noFill/>
        </p:spPr>
        <p:txBody>
          <a:bodyPr wrap="square" rtlCol="0">
            <a:spAutoFit/>
          </a:bodyPr>
          <a:lstStyle/>
          <a:p>
            <a:r>
              <a:rPr lang="en-US" sz="2000" dirty="0">
                <a:solidFill>
                  <a:srgbClr val="FF0000"/>
                </a:solidFill>
                <a:latin typeface="Times" pitchFamily="2" charset="0"/>
                <a:cs typeface="Lucida Grande" panose="020B0600040502020204" pitchFamily="34" charset="0"/>
              </a:rPr>
              <a:t>= T</a:t>
            </a:r>
            <a:r>
              <a:rPr lang="en-US" sz="2000" i="1" dirty="0">
                <a:solidFill>
                  <a:srgbClr val="FF0000"/>
                </a:solidFill>
                <a:latin typeface="Times" pitchFamily="2" charset="0"/>
                <a:cs typeface="Lucida Grande" panose="020B0600040502020204" pitchFamily="34" charset="0"/>
              </a:rPr>
              <a:t>/n</a:t>
            </a:r>
            <a:endParaRPr lang="en-US" sz="2000" baseline="-25000" dirty="0">
              <a:solidFill>
                <a:srgbClr val="FF0000"/>
              </a:solidFill>
            </a:endParaRPr>
          </a:p>
        </p:txBody>
      </p:sp>
      <p:grpSp>
        <p:nvGrpSpPr>
          <p:cNvPr id="99" name="Group 98">
            <a:extLst>
              <a:ext uri="{FF2B5EF4-FFF2-40B4-BE49-F238E27FC236}">
                <a16:creationId xmlns:a16="http://schemas.microsoft.com/office/drawing/2014/main" id="{F195ED24-B20F-054E-B11F-C6528B2FAE10}"/>
              </a:ext>
            </a:extLst>
          </p:cNvPr>
          <p:cNvGrpSpPr/>
          <p:nvPr/>
        </p:nvGrpSpPr>
        <p:grpSpPr>
          <a:xfrm>
            <a:off x="4405442" y="2028002"/>
            <a:ext cx="378836" cy="249815"/>
            <a:chOff x="695898" y="2897841"/>
            <a:chExt cx="378836" cy="249815"/>
          </a:xfrm>
          <a:solidFill>
            <a:srgbClr val="FF0000"/>
          </a:solidFill>
        </p:grpSpPr>
        <p:sp>
          <p:nvSpPr>
            <p:cNvPr id="100" name="Rectangle 99">
              <a:extLst>
                <a:ext uri="{FF2B5EF4-FFF2-40B4-BE49-F238E27FC236}">
                  <a16:creationId xmlns:a16="http://schemas.microsoft.com/office/drawing/2014/main" id="{7B969220-69E7-D347-9195-C467FBA93212}"/>
                </a:ext>
              </a:extLst>
            </p:cNvPr>
            <p:cNvSpPr/>
            <p:nvPr/>
          </p:nvSpPr>
          <p:spPr>
            <a:xfrm>
              <a:off x="695898" y="2897841"/>
              <a:ext cx="378836" cy="249815"/>
            </a:xfrm>
            <a:prstGeom prst="rect">
              <a:avLst/>
            </a:prstGeom>
            <a:grpFill/>
            <a:ln>
              <a:solidFill>
                <a:srgbClr val="FF0000"/>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iangle 100">
              <a:extLst>
                <a:ext uri="{FF2B5EF4-FFF2-40B4-BE49-F238E27FC236}">
                  <a16:creationId xmlns:a16="http://schemas.microsoft.com/office/drawing/2014/main" id="{6F997FC8-F914-D441-A25B-8CBE373BD3F4}"/>
                </a:ext>
              </a:extLst>
            </p:cNvPr>
            <p:cNvSpPr/>
            <p:nvPr/>
          </p:nvSpPr>
          <p:spPr>
            <a:xfrm flipV="1">
              <a:off x="695898" y="2897841"/>
              <a:ext cx="378836" cy="174812"/>
            </a:xfrm>
            <a:prstGeom prst="triangle">
              <a:avLst/>
            </a:prstGeom>
            <a:grp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44ABA879-DA34-054B-BB71-15F67BE5D948}"/>
              </a:ext>
            </a:extLst>
          </p:cNvPr>
          <p:cNvGrpSpPr/>
          <p:nvPr/>
        </p:nvGrpSpPr>
        <p:grpSpPr>
          <a:xfrm>
            <a:off x="4398473" y="2041429"/>
            <a:ext cx="378836" cy="249815"/>
            <a:chOff x="695898" y="2897841"/>
            <a:chExt cx="378836" cy="249815"/>
          </a:xfrm>
          <a:solidFill>
            <a:srgbClr val="FF0000"/>
          </a:solidFill>
        </p:grpSpPr>
        <p:sp>
          <p:nvSpPr>
            <p:cNvPr id="94" name="Rectangle 93">
              <a:extLst>
                <a:ext uri="{FF2B5EF4-FFF2-40B4-BE49-F238E27FC236}">
                  <a16:creationId xmlns:a16="http://schemas.microsoft.com/office/drawing/2014/main" id="{AEBC9087-082F-4F46-8C6E-1A213F7210E7}"/>
                </a:ext>
              </a:extLst>
            </p:cNvPr>
            <p:cNvSpPr/>
            <p:nvPr/>
          </p:nvSpPr>
          <p:spPr>
            <a:xfrm>
              <a:off x="695898" y="2897841"/>
              <a:ext cx="378836" cy="249815"/>
            </a:xfrm>
            <a:prstGeom prst="rect">
              <a:avLst/>
            </a:prstGeom>
            <a:grpFill/>
            <a:ln>
              <a:solidFill>
                <a:srgbClr val="FF0000"/>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iangle 94">
              <a:extLst>
                <a:ext uri="{FF2B5EF4-FFF2-40B4-BE49-F238E27FC236}">
                  <a16:creationId xmlns:a16="http://schemas.microsoft.com/office/drawing/2014/main" id="{7F064C29-C1EF-974F-B9AD-D731CD427A1F}"/>
                </a:ext>
              </a:extLst>
            </p:cNvPr>
            <p:cNvSpPr/>
            <p:nvPr/>
          </p:nvSpPr>
          <p:spPr>
            <a:xfrm flipV="1">
              <a:off x="695898" y="2897841"/>
              <a:ext cx="378836" cy="174812"/>
            </a:xfrm>
            <a:prstGeom prst="triangle">
              <a:avLst/>
            </a:prstGeom>
            <a:grp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C3B74422-5D9E-F64E-A70E-0AFB5C4C12F3}"/>
              </a:ext>
            </a:extLst>
          </p:cNvPr>
          <p:cNvGrpSpPr/>
          <p:nvPr/>
        </p:nvGrpSpPr>
        <p:grpSpPr>
          <a:xfrm>
            <a:off x="4396511" y="2032982"/>
            <a:ext cx="378836" cy="249815"/>
            <a:chOff x="695898" y="2897841"/>
            <a:chExt cx="378836" cy="249815"/>
          </a:xfrm>
          <a:solidFill>
            <a:srgbClr val="FF0000"/>
          </a:solidFill>
        </p:grpSpPr>
        <p:sp>
          <p:nvSpPr>
            <p:cNvPr id="97" name="Rectangle 96">
              <a:extLst>
                <a:ext uri="{FF2B5EF4-FFF2-40B4-BE49-F238E27FC236}">
                  <a16:creationId xmlns:a16="http://schemas.microsoft.com/office/drawing/2014/main" id="{AFCC796F-16AD-1E4D-AF40-8BFEFEDAADE6}"/>
                </a:ext>
              </a:extLst>
            </p:cNvPr>
            <p:cNvSpPr/>
            <p:nvPr/>
          </p:nvSpPr>
          <p:spPr>
            <a:xfrm>
              <a:off x="695898" y="2897841"/>
              <a:ext cx="378836" cy="249815"/>
            </a:xfrm>
            <a:prstGeom prst="rect">
              <a:avLst/>
            </a:prstGeom>
            <a:grpFill/>
            <a:ln>
              <a:solidFill>
                <a:srgbClr val="FF0000"/>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iangle 97">
              <a:extLst>
                <a:ext uri="{FF2B5EF4-FFF2-40B4-BE49-F238E27FC236}">
                  <a16:creationId xmlns:a16="http://schemas.microsoft.com/office/drawing/2014/main" id="{63DA40A2-4F4C-6842-BCE3-5C5A14F43144}"/>
                </a:ext>
              </a:extLst>
            </p:cNvPr>
            <p:cNvSpPr/>
            <p:nvPr/>
          </p:nvSpPr>
          <p:spPr>
            <a:xfrm flipV="1">
              <a:off x="695898" y="2897841"/>
              <a:ext cx="378836" cy="174812"/>
            </a:xfrm>
            <a:prstGeom prst="triangle">
              <a:avLst/>
            </a:prstGeom>
            <a:grp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A7B05FE7-9A03-D842-AE85-6B451717F138}"/>
              </a:ext>
            </a:extLst>
          </p:cNvPr>
          <p:cNvGrpSpPr/>
          <p:nvPr/>
        </p:nvGrpSpPr>
        <p:grpSpPr>
          <a:xfrm>
            <a:off x="2411036" y="3763272"/>
            <a:ext cx="378836" cy="249815"/>
            <a:chOff x="695898" y="2897841"/>
            <a:chExt cx="378836" cy="249815"/>
          </a:xfrm>
          <a:solidFill>
            <a:srgbClr val="FF0000"/>
          </a:solidFill>
        </p:grpSpPr>
        <p:sp>
          <p:nvSpPr>
            <p:cNvPr id="91" name="Rectangle 90">
              <a:extLst>
                <a:ext uri="{FF2B5EF4-FFF2-40B4-BE49-F238E27FC236}">
                  <a16:creationId xmlns:a16="http://schemas.microsoft.com/office/drawing/2014/main" id="{0CF780E1-F26B-6A43-8F28-8B6586850E6D}"/>
                </a:ext>
              </a:extLst>
            </p:cNvPr>
            <p:cNvSpPr/>
            <p:nvPr/>
          </p:nvSpPr>
          <p:spPr>
            <a:xfrm>
              <a:off x="695898" y="2897841"/>
              <a:ext cx="378836" cy="249815"/>
            </a:xfrm>
            <a:prstGeom prst="rect">
              <a:avLst/>
            </a:prstGeom>
            <a:grpFill/>
            <a:ln>
              <a:solidFill>
                <a:srgbClr val="FF0000"/>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iangle 91">
              <a:extLst>
                <a:ext uri="{FF2B5EF4-FFF2-40B4-BE49-F238E27FC236}">
                  <a16:creationId xmlns:a16="http://schemas.microsoft.com/office/drawing/2014/main" id="{725A19FC-B315-FB4E-951F-746EB0999050}"/>
                </a:ext>
              </a:extLst>
            </p:cNvPr>
            <p:cNvSpPr/>
            <p:nvPr/>
          </p:nvSpPr>
          <p:spPr>
            <a:xfrm flipV="1">
              <a:off x="695898" y="2897841"/>
              <a:ext cx="378836" cy="174812"/>
            </a:xfrm>
            <a:prstGeom prst="triangle">
              <a:avLst/>
            </a:prstGeom>
            <a:grp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62CB07B7-A6E0-9D41-ACE4-184482229C96}"/>
              </a:ext>
            </a:extLst>
          </p:cNvPr>
          <p:cNvGrpSpPr/>
          <p:nvPr/>
        </p:nvGrpSpPr>
        <p:grpSpPr>
          <a:xfrm>
            <a:off x="3747883" y="3763272"/>
            <a:ext cx="378836" cy="249815"/>
            <a:chOff x="695898" y="2897841"/>
            <a:chExt cx="378836" cy="249815"/>
          </a:xfrm>
          <a:solidFill>
            <a:srgbClr val="FF0000"/>
          </a:solidFill>
        </p:grpSpPr>
        <p:sp>
          <p:nvSpPr>
            <p:cNvPr id="64" name="Rectangle 63">
              <a:extLst>
                <a:ext uri="{FF2B5EF4-FFF2-40B4-BE49-F238E27FC236}">
                  <a16:creationId xmlns:a16="http://schemas.microsoft.com/office/drawing/2014/main" id="{8479F706-D799-7147-89C2-552F814C57EB}"/>
                </a:ext>
              </a:extLst>
            </p:cNvPr>
            <p:cNvSpPr/>
            <p:nvPr/>
          </p:nvSpPr>
          <p:spPr>
            <a:xfrm>
              <a:off x="695898" y="2897841"/>
              <a:ext cx="378836" cy="249815"/>
            </a:xfrm>
            <a:prstGeom prst="rect">
              <a:avLst/>
            </a:prstGeom>
            <a:grpFill/>
            <a:ln>
              <a:solidFill>
                <a:srgbClr val="FF0000"/>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iangle 76">
              <a:extLst>
                <a:ext uri="{FF2B5EF4-FFF2-40B4-BE49-F238E27FC236}">
                  <a16:creationId xmlns:a16="http://schemas.microsoft.com/office/drawing/2014/main" id="{D483F91F-41B1-DA4D-9A21-6BC64DCBFBB6}"/>
                </a:ext>
              </a:extLst>
            </p:cNvPr>
            <p:cNvSpPr/>
            <p:nvPr/>
          </p:nvSpPr>
          <p:spPr>
            <a:xfrm flipV="1">
              <a:off x="695898" y="2897841"/>
              <a:ext cx="378836" cy="174812"/>
            </a:xfrm>
            <a:prstGeom prst="triangle">
              <a:avLst/>
            </a:prstGeom>
            <a:grp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361856A2-BA0F-4445-B79A-E029AB083FC8}"/>
              </a:ext>
            </a:extLst>
          </p:cNvPr>
          <p:cNvGrpSpPr/>
          <p:nvPr/>
        </p:nvGrpSpPr>
        <p:grpSpPr>
          <a:xfrm>
            <a:off x="5045318" y="3763272"/>
            <a:ext cx="378836" cy="249815"/>
            <a:chOff x="695898" y="2897841"/>
            <a:chExt cx="378836" cy="249815"/>
          </a:xfrm>
          <a:solidFill>
            <a:srgbClr val="FF0000"/>
          </a:solidFill>
        </p:grpSpPr>
        <p:sp>
          <p:nvSpPr>
            <p:cNvPr id="84" name="Rectangle 83">
              <a:extLst>
                <a:ext uri="{FF2B5EF4-FFF2-40B4-BE49-F238E27FC236}">
                  <a16:creationId xmlns:a16="http://schemas.microsoft.com/office/drawing/2014/main" id="{D7653863-7367-604B-BD7A-B34E4BDF676F}"/>
                </a:ext>
              </a:extLst>
            </p:cNvPr>
            <p:cNvSpPr/>
            <p:nvPr/>
          </p:nvSpPr>
          <p:spPr>
            <a:xfrm>
              <a:off x="695898" y="2897841"/>
              <a:ext cx="378836" cy="249815"/>
            </a:xfrm>
            <a:prstGeom prst="rect">
              <a:avLst/>
            </a:prstGeom>
            <a:grpFill/>
            <a:ln>
              <a:solidFill>
                <a:srgbClr val="FF0000"/>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iangle 84">
              <a:extLst>
                <a:ext uri="{FF2B5EF4-FFF2-40B4-BE49-F238E27FC236}">
                  <a16:creationId xmlns:a16="http://schemas.microsoft.com/office/drawing/2014/main" id="{E14A1200-C1FC-8C43-834C-9D7A14DFCEE4}"/>
                </a:ext>
              </a:extLst>
            </p:cNvPr>
            <p:cNvSpPr/>
            <p:nvPr/>
          </p:nvSpPr>
          <p:spPr>
            <a:xfrm flipV="1">
              <a:off x="695898" y="2897841"/>
              <a:ext cx="378836" cy="174812"/>
            </a:xfrm>
            <a:prstGeom prst="triangle">
              <a:avLst/>
            </a:prstGeom>
            <a:grp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a:extLst>
              <a:ext uri="{FF2B5EF4-FFF2-40B4-BE49-F238E27FC236}">
                <a16:creationId xmlns:a16="http://schemas.microsoft.com/office/drawing/2014/main" id="{14C221F8-BF4A-7F4D-92F0-908B9F0736BB}"/>
              </a:ext>
            </a:extLst>
          </p:cNvPr>
          <p:cNvGrpSpPr/>
          <p:nvPr/>
        </p:nvGrpSpPr>
        <p:grpSpPr>
          <a:xfrm>
            <a:off x="6380506" y="3763272"/>
            <a:ext cx="378836" cy="249815"/>
            <a:chOff x="695898" y="2897841"/>
            <a:chExt cx="378836" cy="249815"/>
          </a:xfrm>
          <a:solidFill>
            <a:srgbClr val="FF0000"/>
          </a:solidFill>
        </p:grpSpPr>
        <p:sp>
          <p:nvSpPr>
            <p:cNvPr id="87" name="Rectangle 86">
              <a:extLst>
                <a:ext uri="{FF2B5EF4-FFF2-40B4-BE49-F238E27FC236}">
                  <a16:creationId xmlns:a16="http://schemas.microsoft.com/office/drawing/2014/main" id="{D8A6224E-D521-0A45-A2FE-D6620E11ABC2}"/>
                </a:ext>
              </a:extLst>
            </p:cNvPr>
            <p:cNvSpPr/>
            <p:nvPr/>
          </p:nvSpPr>
          <p:spPr>
            <a:xfrm>
              <a:off x="695898" y="2897841"/>
              <a:ext cx="378836" cy="249815"/>
            </a:xfrm>
            <a:prstGeom prst="rect">
              <a:avLst/>
            </a:prstGeom>
            <a:grpFill/>
            <a:ln>
              <a:solidFill>
                <a:srgbClr val="FF0000"/>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iangle 87">
              <a:extLst>
                <a:ext uri="{FF2B5EF4-FFF2-40B4-BE49-F238E27FC236}">
                  <a16:creationId xmlns:a16="http://schemas.microsoft.com/office/drawing/2014/main" id="{35BCD31C-8D49-E643-B505-362113A30D0D}"/>
                </a:ext>
              </a:extLst>
            </p:cNvPr>
            <p:cNvSpPr/>
            <p:nvPr/>
          </p:nvSpPr>
          <p:spPr>
            <a:xfrm flipV="1">
              <a:off x="695898" y="2897841"/>
              <a:ext cx="378836" cy="174812"/>
            </a:xfrm>
            <a:prstGeom prst="triangle">
              <a:avLst/>
            </a:prstGeom>
            <a:grp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Rounded Rectangle 108">
            <a:extLst>
              <a:ext uri="{FF2B5EF4-FFF2-40B4-BE49-F238E27FC236}">
                <a16:creationId xmlns:a16="http://schemas.microsoft.com/office/drawing/2014/main" id="{52EFBD44-701E-5C43-B216-F7F89B1C90C3}"/>
              </a:ext>
            </a:extLst>
          </p:cNvPr>
          <p:cNvSpPr/>
          <p:nvPr/>
        </p:nvSpPr>
        <p:spPr>
          <a:xfrm>
            <a:off x="581890" y="5552183"/>
            <a:ext cx="8005557" cy="624101"/>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Myriad Pro" charset="0"/>
                <a:ea typeface="Myriad Pro" charset="0"/>
                <a:cs typeface="Myriad Pro" charset="0"/>
              </a:rPr>
              <a:t>Increase where flow is heavy, decrease where it is not</a:t>
            </a:r>
          </a:p>
        </p:txBody>
      </p:sp>
      <p:graphicFrame>
        <p:nvGraphicFramePr>
          <p:cNvPr id="50" name="Table 49">
            <a:extLst>
              <a:ext uri="{FF2B5EF4-FFF2-40B4-BE49-F238E27FC236}">
                <a16:creationId xmlns:a16="http://schemas.microsoft.com/office/drawing/2014/main" id="{7C2137DB-0A96-9A42-8B98-9400C1083AE5}"/>
              </a:ext>
            </a:extLst>
          </p:cNvPr>
          <p:cNvGraphicFramePr>
            <a:graphicFrameLocks noGrp="1"/>
          </p:cNvGraphicFramePr>
          <p:nvPr>
            <p:extLst>
              <p:ext uri="{D42A27DB-BD31-4B8C-83A1-F6EECF244321}">
                <p14:modId xmlns:p14="http://schemas.microsoft.com/office/powerpoint/2010/main" val="2265989041"/>
              </p:ext>
            </p:extLst>
          </p:nvPr>
        </p:nvGraphicFramePr>
        <p:xfrm>
          <a:off x="426121" y="2568637"/>
          <a:ext cx="3276351" cy="396240"/>
        </p:xfrm>
        <a:graphic>
          <a:graphicData uri="http://schemas.openxmlformats.org/drawingml/2006/table">
            <a:tbl>
              <a:tblPr firstRow="1" bandRow="1">
                <a:tableStyleId>{5C22544A-7EE6-4342-B048-85BDC9FD1C3A}</a:tableStyleId>
              </a:tblPr>
              <a:tblGrid>
                <a:gridCol w="1006439">
                  <a:extLst>
                    <a:ext uri="{9D8B030D-6E8A-4147-A177-3AD203B41FA5}">
                      <a16:colId xmlns:a16="http://schemas.microsoft.com/office/drawing/2014/main" val="1481416461"/>
                    </a:ext>
                  </a:extLst>
                </a:gridCol>
                <a:gridCol w="567478">
                  <a:extLst>
                    <a:ext uri="{9D8B030D-6E8A-4147-A177-3AD203B41FA5}">
                      <a16:colId xmlns:a16="http://schemas.microsoft.com/office/drawing/2014/main" val="3392552388"/>
                    </a:ext>
                  </a:extLst>
                </a:gridCol>
                <a:gridCol w="567478">
                  <a:extLst>
                    <a:ext uri="{9D8B030D-6E8A-4147-A177-3AD203B41FA5}">
                      <a16:colId xmlns:a16="http://schemas.microsoft.com/office/drawing/2014/main" val="3686496617"/>
                    </a:ext>
                  </a:extLst>
                </a:gridCol>
                <a:gridCol w="567478">
                  <a:extLst>
                    <a:ext uri="{9D8B030D-6E8A-4147-A177-3AD203B41FA5}">
                      <a16:colId xmlns:a16="http://schemas.microsoft.com/office/drawing/2014/main" val="2922247572"/>
                    </a:ext>
                  </a:extLst>
                </a:gridCol>
                <a:gridCol w="567478">
                  <a:extLst>
                    <a:ext uri="{9D8B030D-6E8A-4147-A177-3AD203B41FA5}">
                      <a16:colId xmlns:a16="http://schemas.microsoft.com/office/drawing/2014/main" val="2385143254"/>
                    </a:ext>
                  </a:extLst>
                </a:gridCol>
              </a:tblGrid>
              <a:tr h="351565">
                <a:tc>
                  <a:txBody>
                    <a:bodyPr/>
                    <a:lstStyle/>
                    <a:p>
                      <a:r>
                        <a:rPr lang="en-US" sz="2000" b="0" dirty="0">
                          <a:solidFill>
                            <a:schemeClr val="tx1"/>
                          </a:solidFill>
                        </a:rPr>
                        <a:t>f</a:t>
                      </a:r>
                      <a:r>
                        <a:rPr lang="en-US" sz="2000" b="0" i="1" baseline="-25000" dirty="0">
                          <a:solidFill>
                            <a:schemeClr val="tx1"/>
                          </a:solidFill>
                        </a:rPr>
                        <a:t>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i="1" dirty="0">
                          <a:solidFill>
                            <a:schemeClr val="tx1"/>
                          </a:solidFill>
                          <a:latin typeface="Times" pitchFamily="2" charset="0"/>
                        </a:rPr>
                        <a:t>c</a:t>
                      </a:r>
                      <a:r>
                        <a:rPr lang="en-US" sz="2000" b="0" i="0" baseline="-25000" dirty="0">
                          <a:solidFill>
                            <a:schemeClr val="tx1"/>
                          </a:solidFill>
                          <a:latin typeface="Times" pitchFamily="2"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i="1" dirty="0">
                          <a:solidFill>
                            <a:schemeClr val="tx1"/>
                          </a:solidFill>
                          <a:latin typeface="Times" pitchFamily="2" charset="0"/>
                        </a:rPr>
                        <a:t>c</a:t>
                      </a:r>
                      <a:r>
                        <a:rPr lang="en-US" sz="2000" b="0" i="0" baseline="-25000" dirty="0">
                          <a:solidFill>
                            <a:schemeClr val="tx1"/>
                          </a:solidFill>
                          <a:latin typeface="Times" pitchFamily="2"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i="1" dirty="0">
                          <a:solidFill>
                            <a:schemeClr val="tx1"/>
                          </a:solidFill>
                          <a:latin typeface="Times" pitchFamily="2" charset="0"/>
                        </a:rPr>
                        <a:t>c</a:t>
                      </a:r>
                      <a:r>
                        <a:rPr lang="en-US" sz="2000" b="0" i="0" baseline="-25000" dirty="0">
                          <a:solidFill>
                            <a:schemeClr val="tx1"/>
                          </a:solidFill>
                          <a:latin typeface="Times" pitchFamily="2"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i="1" dirty="0" err="1">
                          <a:solidFill>
                            <a:schemeClr val="tx1"/>
                          </a:solidFill>
                          <a:latin typeface="Times" pitchFamily="2" charset="0"/>
                        </a:rPr>
                        <a:t>c</a:t>
                      </a:r>
                      <a:r>
                        <a:rPr lang="en-US" sz="2000" b="0" i="1" baseline="-25000" dirty="0" err="1">
                          <a:solidFill>
                            <a:schemeClr val="tx1"/>
                          </a:solidFill>
                          <a:latin typeface="Times" pitchFamily="2" charset="0"/>
                        </a:rPr>
                        <a:t>n</a:t>
                      </a:r>
                      <a:endParaRPr lang="en-US" sz="2000" b="0" i="1" baseline="-25000" dirty="0">
                        <a:solidFill>
                          <a:schemeClr val="tx1"/>
                        </a:solidFill>
                        <a:latin typeface="Tim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634458"/>
                  </a:ext>
                </a:extLst>
              </a:tr>
            </a:tbl>
          </a:graphicData>
        </a:graphic>
      </p:graphicFrame>
      <p:sp>
        <p:nvSpPr>
          <p:cNvPr id="3" name="TextBox 2"/>
          <p:cNvSpPr txBox="1"/>
          <p:nvPr/>
        </p:nvSpPr>
        <p:spPr>
          <a:xfrm>
            <a:off x="1812464" y="2779294"/>
            <a:ext cx="503664" cy="646331"/>
          </a:xfrm>
          <a:prstGeom prst="rect">
            <a:avLst/>
          </a:prstGeom>
          <a:noFill/>
          <a:effectLst>
            <a:outerShdw blurRad="25400" dist="38100" dir="2700000" algn="tl" rotWithShape="0">
              <a:prstClr val="black">
                <a:alpha val="40000"/>
              </a:prstClr>
            </a:outerShdw>
          </a:effectLst>
        </p:spPr>
        <p:txBody>
          <a:bodyPr wrap="none" rtlCol="0">
            <a:spAutoFit/>
          </a:bodyPr>
          <a:lstStyle/>
          <a:p>
            <a:r>
              <a:rPr lang="is-IS" sz="3600" dirty="0"/>
              <a:t>…</a:t>
            </a:r>
            <a:endParaRPr lang="en-US" sz="3600" dirty="0"/>
          </a:p>
        </p:txBody>
      </p:sp>
    </p:spTree>
    <p:extLst>
      <p:ext uri="{BB962C8B-B14F-4D97-AF65-F5344CB8AC3E}">
        <p14:creationId xmlns:p14="http://schemas.microsoft.com/office/powerpoint/2010/main" val="261138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ppt_w</p:attrName>
                                        </p:attrNameLst>
                                      </p:cBhvr>
                                      <p:tavLst>
                                        <p:tav tm="0">
                                          <p:val>
                                            <p:fltVal val="0"/>
                                          </p:val>
                                        </p:tav>
                                        <p:tav tm="100000">
                                          <p:val>
                                            <p:strVal val="#ppt_w"/>
                                          </p:val>
                                        </p:tav>
                                      </p:tavLst>
                                    </p:anim>
                                    <p:anim calcmode="lin" valueType="num">
                                      <p:cBhvr>
                                        <p:cTn id="8" dur="500" fill="hold"/>
                                        <p:tgtEl>
                                          <p:spTgt spid="58"/>
                                        </p:tgtEl>
                                        <p:attrNameLst>
                                          <p:attrName>ppt_h</p:attrName>
                                        </p:attrNameLst>
                                      </p:cBhvr>
                                      <p:tavLst>
                                        <p:tav tm="0">
                                          <p:val>
                                            <p:fltVal val="0"/>
                                          </p:val>
                                        </p:tav>
                                        <p:tav tm="100000">
                                          <p:val>
                                            <p:strVal val="#ppt_h"/>
                                          </p:val>
                                        </p:tav>
                                      </p:tavLst>
                                    </p:anim>
                                    <p:animEffect transition="in" filter="fade">
                                      <p:cBhvr>
                                        <p:cTn id="9" dur="500"/>
                                        <p:tgtEl>
                                          <p:spTgt spid="58"/>
                                        </p:tgtEl>
                                      </p:cBhvr>
                                    </p:animEffect>
                                  </p:childTnLst>
                                </p:cTn>
                              </p:par>
                              <p:par>
                                <p:cTn id="10" presetID="53" presetClass="entr" presetSubtype="16" fill="hold" nodeType="withEffect">
                                  <p:stCondLst>
                                    <p:cond delay="0"/>
                                  </p:stCondLst>
                                  <p:childTnLst>
                                    <p:set>
                                      <p:cBhvr>
                                        <p:cTn id="11" dur="1" fill="hold">
                                          <p:stCondLst>
                                            <p:cond delay="0"/>
                                          </p:stCondLst>
                                        </p:cTn>
                                        <p:tgtEl>
                                          <p:spTgt spid="83"/>
                                        </p:tgtEl>
                                        <p:attrNameLst>
                                          <p:attrName>style.visibility</p:attrName>
                                        </p:attrNameLst>
                                      </p:cBhvr>
                                      <p:to>
                                        <p:strVal val="visible"/>
                                      </p:to>
                                    </p:set>
                                    <p:anim calcmode="lin" valueType="num">
                                      <p:cBhvr>
                                        <p:cTn id="12" dur="500" fill="hold"/>
                                        <p:tgtEl>
                                          <p:spTgt spid="83"/>
                                        </p:tgtEl>
                                        <p:attrNameLst>
                                          <p:attrName>ppt_w</p:attrName>
                                        </p:attrNameLst>
                                      </p:cBhvr>
                                      <p:tavLst>
                                        <p:tav tm="0">
                                          <p:val>
                                            <p:fltVal val="0"/>
                                          </p:val>
                                        </p:tav>
                                        <p:tav tm="100000">
                                          <p:val>
                                            <p:strVal val="#ppt_w"/>
                                          </p:val>
                                        </p:tav>
                                      </p:tavLst>
                                    </p:anim>
                                    <p:anim calcmode="lin" valueType="num">
                                      <p:cBhvr>
                                        <p:cTn id="13" dur="500" fill="hold"/>
                                        <p:tgtEl>
                                          <p:spTgt spid="83"/>
                                        </p:tgtEl>
                                        <p:attrNameLst>
                                          <p:attrName>ppt_h</p:attrName>
                                        </p:attrNameLst>
                                      </p:cBhvr>
                                      <p:tavLst>
                                        <p:tav tm="0">
                                          <p:val>
                                            <p:fltVal val="0"/>
                                          </p:val>
                                        </p:tav>
                                        <p:tav tm="100000">
                                          <p:val>
                                            <p:strVal val="#ppt_h"/>
                                          </p:val>
                                        </p:tav>
                                      </p:tavLst>
                                    </p:anim>
                                    <p:animEffect transition="in" filter="fade">
                                      <p:cBhvr>
                                        <p:cTn id="14" dur="500"/>
                                        <p:tgtEl>
                                          <p:spTgt spid="83"/>
                                        </p:tgtEl>
                                      </p:cBhvr>
                                    </p:animEffect>
                                  </p:childTnLst>
                                </p:cTn>
                              </p:par>
                              <p:par>
                                <p:cTn id="15" presetID="53" presetClass="entr" presetSubtype="16" fill="hold" nodeType="with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8"/>
                                        </p:tgtEl>
                                        <p:attrNameLst>
                                          <p:attrName>style.visibility</p:attrName>
                                        </p:attrNameLst>
                                      </p:cBhvr>
                                      <p:to>
                                        <p:strVal val="visible"/>
                                      </p:to>
                                    </p:set>
                                    <p:anim calcmode="lin" valueType="num">
                                      <p:cBhvr>
                                        <p:cTn id="22" dur="500" fill="hold"/>
                                        <p:tgtEl>
                                          <p:spTgt spid="108"/>
                                        </p:tgtEl>
                                        <p:attrNameLst>
                                          <p:attrName>ppt_w</p:attrName>
                                        </p:attrNameLst>
                                      </p:cBhvr>
                                      <p:tavLst>
                                        <p:tav tm="0">
                                          <p:val>
                                            <p:fltVal val="0"/>
                                          </p:val>
                                        </p:tav>
                                        <p:tav tm="100000">
                                          <p:val>
                                            <p:strVal val="#ppt_w"/>
                                          </p:val>
                                        </p:tav>
                                      </p:tavLst>
                                    </p:anim>
                                    <p:anim calcmode="lin" valueType="num">
                                      <p:cBhvr>
                                        <p:cTn id="23" dur="500" fill="hold"/>
                                        <p:tgtEl>
                                          <p:spTgt spid="108"/>
                                        </p:tgtEl>
                                        <p:attrNameLst>
                                          <p:attrName>ppt_h</p:attrName>
                                        </p:attrNameLst>
                                      </p:cBhvr>
                                      <p:tavLst>
                                        <p:tav tm="0">
                                          <p:val>
                                            <p:fltVal val="0"/>
                                          </p:val>
                                        </p:tav>
                                        <p:tav tm="100000">
                                          <p:val>
                                            <p:strVal val="#ppt_h"/>
                                          </p:val>
                                        </p:tav>
                                      </p:tavLst>
                                    </p:anim>
                                    <p:animEffect transition="in" filter="fade">
                                      <p:cBhvr>
                                        <p:cTn id="24" dur="500"/>
                                        <p:tgtEl>
                                          <p:spTgt spid="10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0"/>
                                        </p:tgtEl>
                                        <p:attrNameLst>
                                          <p:attrName>style.visibility</p:attrName>
                                        </p:attrNameLst>
                                      </p:cBhvr>
                                      <p:to>
                                        <p:strVal val="visible"/>
                                      </p:to>
                                    </p:set>
                                  </p:childTnLst>
                                </p:cTn>
                              </p:par>
                            </p:childTnLst>
                          </p:cTn>
                        </p:par>
                        <p:par>
                          <p:cTn id="29" fill="hold">
                            <p:stCondLst>
                              <p:cond delay="0"/>
                            </p:stCondLst>
                            <p:childTnLst>
                              <p:par>
                                <p:cTn id="30" presetID="0" presetClass="path" presetSubtype="0" accel="50000" decel="50000" fill="hold" nodeType="afterEffect">
                                  <p:stCondLst>
                                    <p:cond delay="0"/>
                                  </p:stCondLst>
                                  <p:childTnLst>
                                    <p:animMotion origin="layout" path="M 5E-6 0.00347 L 0.22066 -0.24792 " pathEditMode="relative" rAng="0" ptsTypes="AA">
                                      <p:cBhvr>
                                        <p:cTn id="31" dur="1000" fill="hold"/>
                                        <p:tgtEl>
                                          <p:spTgt spid="90"/>
                                        </p:tgtEl>
                                        <p:attrNameLst>
                                          <p:attrName>ppt_x</p:attrName>
                                          <p:attrName>ppt_y</p:attrName>
                                        </p:attrNameLst>
                                      </p:cBhvr>
                                      <p:rCtr x="11024" y="-12569"/>
                                    </p:animMotion>
                                  </p:childTnLst>
                                  <p:subTnLst>
                                    <p:set>
                                      <p:cBhvr override="childStyle">
                                        <p:cTn dur="1" fill="hold" display="0" masterRel="sameClick" afterEffect="1">
                                          <p:stCondLst>
                                            <p:cond evt="end" delay="0">
                                              <p:tn val="30"/>
                                            </p:cond>
                                          </p:stCondLst>
                                        </p:cTn>
                                        <p:tgtEl>
                                          <p:spTgt spid="90"/>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6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93"/>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96"/>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99"/>
                                        </p:tgtEl>
                                        <p:attrNameLst>
                                          <p:attrName>style.visibility</p:attrName>
                                        </p:attrNameLst>
                                      </p:cBhvr>
                                      <p:to>
                                        <p:strVal val="visible"/>
                                      </p:to>
                                    </p:set>
                                  </p:childTnLst>
                                </p:cTn>
                              </p:par>
                              <p:par>
                                <p:cTn id="44" presetID="0" presetClass="path" presetSubtype="0" accel="50000" decel="50000" fill="hold" nodeType="withEffect">
                                  <p:stCondLst>
                                    <p:cond delay="0"/>
                                  </p:stCondLst>
                                  <p:childTnLst>
                                    <p:animMotion origin="layout" path="M 3.88889E-6 0.00347 L -0.07587 0.2551 " pathEditMode="relative" rAng="0" ptsTypes="AA">
                                      <p:cBhvr>
                                        <p:cTn id="45" dur="1000" fill="hold"/>
                                        <p:tgtEl>
                                          <p:spTgt spid="93"/>
                                        </p:tgtEl>
                                        <p:attrNameLst>
                                          <p:attrName>ppt_x</p:attrName>
                                          <p:attrName>ppt_y</p:attrName>
                                        </p:attrNameLst>
                                      </p:cBhvr>
                                      <p:rCtr x="-3715" y="12755"/>
                                    </p:animMotion>
                                  </p:childTnLst>
                                  <p:subTnLst>
                                    <p:set>
                                      <p:cBhvr override="childStyle">
                                        <p:cTn dur="1" fill="hold" display="0" masterRel="sameClick" afterEffect="1">
                                          <p:stCondLst>
                                            <p:cond evt="end" delay="0">
                                              <p:tn val="44"/>
                                            </p:cond>
                                          </p:stCondLst>
                                        </p:cTn>
                                        <p:tgtEl>
                                          <p:spTgt spid="93"/>
                                        </p:tgtEl>
                                        <p:attrNameLst>
                                          <p:attrName>style.visibility</p:attrName>
                                        </p:attrNameLst>
                                      </p:cBhvr>
                                      <p:to>
                                        <p:strVal val="hidden"/>
                                      </p:to>
                                    </p:set>
                                  </p:subTnLst>
                                </p:cTn>
                              </p:par>
                              <p:par>
                                <p:cTn id="46" presetID="0" presetClass="path" presetSubtype="0" accel="50000" decel="50000" fill="hold" nodeType="withEffect">
                                  <p:stCondLst>
                                    <p:cond delay="0"/>
                                  </p:stCondLst>
                                  <p:childTnLst>
                                    <p:animMotion origin="layout" path="M 1.11111E-6 0.00348 L 0.07604 0.25625 " pathEditMode="relative" rAng="0" ptsTypes="AA">
                                      <p:cBhvr>
                                        <p:cTn id="47" dur="1000" fill="hold"/>
                                        <p:tgtEl>
                                          <p:spTgt spid="96"/>
                                        </p:tgtEl>
                                        <p:attrNameLst>
                                          <p:attrName>ppt_x</p:attrName>
                                          <p:attrName>ppt_y</p:attrName>
                                        </p:attrNameLst>
                                      </p:cBhvr>
                                      <p:rCtr x="3802" y="12824"/>
                                    </p:animMotion>
                                  </p:childTnLst>
                                  <p:subTnLst>
                                    <p:set>
                                      <p:cBhvr override="childStyle">
                                        <p:cTn dur="1" fill="hold" display="0" masterRel="sameClick" afterEffect="1">
                                          <p:stCondLst>
                                            <p:cond evt="end" delay="0">
                                              <p:tn val="46"/>
                                            </p:cond>
                                          </p:stCondLst>
                                        </p:cTn>
                                        <p:tgtEl>
                                          <p:spTgt spid="96"/>
                                        </p:tgtEl>
                                        <p:attrNameLst>
                                          <p:attrName>style.visibility</p:attrName>
                                        </p:attrNameLst>
                                      </p:cBhvr>
                                      <p:to>
                                        <p:strVal val="hidden"/>
                                      </p:to>
                                    </p:set>
                                  </p:subTnLst>
                                </p:cTn>
                              </p:par>
                              <p:par>
                                <p:cTn id="48" presetID="0" presetClass="path" presetSubtype="0" accel="50000" decel="50000" fill="hold" nodeType="withEffect">
                                  <p:stCondLst>
                                    <p:cond delay="0"/>
                                  </p:stCondLst>
                                  <p:childTnLst>
                                    <p:animMotion origin="layout" path="M -5.55556E-7 0.00347 L 0.21684 0.25324 " pathEditMode="relative" rAng="0" ptsTypes="AA">
                                      <p:cBhvr>
                                        <p:cTn id="49" dur="1000" fill="hold"/>
                                        <p:tgtEl>
                                          <p:spTgt spid="99"/>
                                        </p:tgtEl>
                                        <p:attrNameLst>
                                          <p:attrName>ppt_x</p:attrName>
                                          <p:attrName>ppt_y</p:attrName>
                                        </p:attrNameLst>
                                      </p:cBhvr>
                                      <p:rCtr x="10903" y="12361"/>
                                    </p:animMotion>
                                  </p:childTnLst>
                                  <p:subTnLst>
                                    <p:set>
                                      <p:cBhvr override="childStyle">
                                        <p:cTn dur="1" fill="hold" display="0" masterRel="sameClick" afterEffect="1">
                                          <p:stCondLst>
                                            <p:cond evt="end" delay="0">
                                              <p:tn val="48"/>
                                            </p:cond>
                                          </p:stCondLst>
                                        </p:cTn>
                                        <p:tgtEl>
                                          <p:spTgt spid="99"/>
                                        </p:tgtEl>
                                        <p:attrNameLst>
                                          <p:attrName>style.visibility</p:attrName>
                                        </p:attrNameLst>
                                      </p:cBhvr>
                                      <p:to>
                                        <p:strVal val="hidden"/>
                                      </p:to>
                                    </p:set>
                                  </p:subTnLst>
                                </p:cTn>
                              </p:par>
                            </p:childTnLst>
                          </p:cTn>
                        </p:par>
                        <p:par>
                          <p:cTn id="50" fill="hold">
                            <p:stCondLst>
                              <p:cond delay="1000"/>
                            </p:stCondLst>
                            <p:childTnLst>
                              <p:par>
                                <p:cTn id="51" presetID="1" presetClass="entr" presetSubtype="0"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6"/>
                                        </p:tgtEl>
                                        <p:attrNameLst>
                                          <p:attrName>style.visibility</p:attrName>
                                        </p:attrNameLst>
                                      </p:cBhvr>
                                      <p:to>
                                        <p:strVal val="visible"/>
                                      </p:to>
                                    </p:set>
                                  </p:childTnLst>
                                </p:cTn>
                              </p:par>
                              <p:par>
                                <p:cTn id="57" presetID="0" presetClass="path" presetSubtype="0" accel="50000" decel="50000" fill="hold" nodeType="withEffect">
                                  <p:stCondLst>
                                    <p:cond delay="0"/>
                                  </p:stCondLst>
                                  <p:childTnLst>
                                    <p:animMotion origin="layout" path="M 4.44444E-6 0.00347 L 0.07118 -0.24768 " pathEditMode="relative" rAng="0" ptsTypes="AA">
                                      <p:cBhvr>
                                        <p:cTn id="58" dur="1000" fill="hold"/>
                                        <p:tgtEl>
                                          <p:spTgt spid="63"/>
                                        </p:tgtEl>
                                        <p:attrNameLst>
                                          <p:attrName>ppt_x</p:attrName>
                                          <p:attrName>ppt_y</p:attrName>
                                        </p:attrNameLst>
                                      </p:cBhvr>
                                      <p:rCtr x="3507" y="-12454"/>
                                    </p:animMotion>
                                  </p:childTnLst>
                                  <p:subTnLst>
                                    <p:set>
                                      <p:cBhvr override="childStyle">
                                        <p:cTn dur="1" fill="hold" display="0" masterRel="sameClick" afterEffect="1">
                                          <p:stCondLst>
                                            <p:cond evt="end" delay="0">
                                              <p:tn val="57"/>
                                            </p:cond>
                                          </p:stCondLst>
                                        </p:cTn>
                                        <p:tgtEl>
                                          <p:spTgt spid="63"/>
                                        </p:tgtEl>
                                        <p:attrNameLst>
                                          <p:attrName>style.visibility</p:attrName>
                                        </p:attrNameLst>
                                      </p:cBhvr>
                                      <p:to>
                                        <p:strVal val="hidden"/>
                                      </p:to>
                                    </p:set>
                                  </p:subTnLst>
                                </p:cTn>
                              </p:par>
                              <p:par>
                                <p:cTn id="59" presetID="0" presetClass="path" presetSubtype="0" accel="50000" decel="50000" fill="hold" nodeType="withEffect">
                                  <p:stCondLst>
                                    <p:cond delay="0"/>
                                  </p:stCondLst>
                                  <p:childTnLst>
                                    <p:animMotion origin="layout" path="M 4.16667E-6 0.00347 L -0.07066 -0.24768 " pathEditMode="relative" rAng="0" ptsTypes="AA">
                                      <p:cBhvr>
                                        <p:cTn id="60" dur="1000" fill="hold"/>
                                        <p:tgtEl>
                                          <p:spTgt spid="78"/>
                                        </p:tgtEl>
                                        <p:attrNameLst>
                                          <p:attrName>ppt_x</p:attrName>
                                          <p:attrName>ppt_y</p:attrName>
                                        </p:attrNameLst>
                                      </p:cBhvr>
                                      <p:rCtr x="-3628" y="-12454"/>
                                    </p:animMotion>
                                  </p:childTnLst>
                                  <p:subTnLst>
                                    <p:set>
                                      <p:cBhvr override="childStyle">
                                        <p:cTn dur="1" fill="hold" display="0" masterRel="sameClick" afterEffect="1">
                                          <p:stCondLst>
                                            <p:cond evt="end" delay="0">
                                              <p:tn val="59"/>
                                            </p:cond>
                                          </p:stCondLst>
                                        </p:cTn>
                                        <p:tgtEl>
                                          <p:spTgt spid="78"/>
                                        </p:tgtEl>
                                        <p:attrNameLst>
                                          <p:attrName>style.visibility</p:attrName>
                                        </p:attrNameLst>
                                      </p:cBhvr>
                                      <p:to>
                                        <p:strVal val="hidden"/>
                                      </p:to>
                                    </p:set>
                                  </p:subTnLst>
                                </p:cTn>
                              </p:par>
                              <p:par>
                                <p:cTn id="61" presetID="0" presetClass="path" presetSubtype="0" accel="50000" decel="50000" fill="hold" nodeType="withEffect">
                                  <p:stCondLst>
                                    <p:cond delay="0"/>
                                  </p:stCondLst>
                                  <p:childTnLst>
                                    <p:animMotion origin="layout" path="M -2.77778E-6 0.00347 L -0.21666 -0.24769 " pathEditMode="relative" rAng="0" ptsTypes="AA">
                                      <p:cBhvr>
                                        <p:cTn id="62" dur="1000" fill="hold"/>
                                        <p:tgtEl>
                                          <p:spTgt spid="86"/>
                                        </p:tgtEl>
                                        <p:attrNameLst>
                                          <p:attrName>ppt_x</p:attrName>
                                          <p:attrName>ppt_y</p:attrName>
                                        </p:attrNameLst>
                                      </p:cBhvr>
                                      <p:rCtr x="-10885" y="-12940"/>
                                    </p:animMotion>
                                  </p:childTnLst>
                                  <p:subTnLst>
                                    <p:set>
                                      <p:cBhvr override="childStyle">
                                        <p:cTn dur="1" fill="hold" display="0" masterRel="sameClick" afterEffect="1">
                                          <p:stCondLst>
                                            <p:cond evt="end" delay="0">
                                              <p:tn val="61"/>
                                            </p:cond>
                                          </p:stCondLst>
                                        </p:cTn>
                                        <p:tgtEl>
                                          <p:spTgt spid="86"/>
                                        </p:tgtEl>
                                        <p:attrNameLst>
                                          <p:attrName>style.visibility</p:attrName>
                                        </p:attrNameLst>
                                      </p:cBhvr>
                                      <p:to>
                                        <p:strVal val="hidden"/>
                                      </p:to>
                                    </p:set>
                                  </p:sub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07"/>
                                        </p:tgtEl>
                                        <p:attrNameLst>
                                          <p:attrName>style.visibility</p:attrName>
                                        </p:attrNameLst>
                                      </p:cBhvr>
                                      <p:to>
                                        <p:strVal val="visible"/>
                                      </p:to>
                                    </p:set>
                                  </p:childTnLst>
                                </p:cTn>
                              </p:par>
                            </p:childTnLst>
                          </p:cTn>
                        </p:par>
                        <p:par>
                          <p:cTn id="67" fill="hold">
                            <p:stCondLst>
                              <p:cond delay="0"/>
                            </p:stCondLst>
                            <p:childTnLst>
                              <p:par>
                                <p:cTn id="68" presetID="1" presetClass="entr" presetSubtype="0" fill="hold" nodeType="afterEffect">
                                  <p:stCondLst>
                                    <p:cond delay="1000"/>
                                  </p:stCondLst>
                                  <p:childTnLst>
                                    <p:set>
                                      <p:cBhvr>
                                        <p:cTn id="69" dur="1" fill="hold">
                                          <p:stCondLst>
                                            <p:cond delay="0"/>
                                          </p:stCondLst>
                                        </p:cTn>
                                        <p:tgtEl>
                                          <p:spTgt spid="50"/>
                                        </p:tgtEl>
                                        <p:attrNameLst>
                                          <p:attrName>style.visibility</p:attrName>
                                        </p:attrNameLst>
                                      </p:cBhvr>
                                      <p:to>
                                        <p:strVal val="visible"/>
                                      </p:to>
                                    </p:set>
                                  </p:childTnLst>
                                </p:cTn>
                              </p:par>
                            </p:childTnLst>
                          </p:cTn>
                        </p:par>
                        <p:par>
                          <p:cTn id="70" fill="hold">
                            <p:stCondLst>
                              <p:cond delay="1000"/>
                            </p:stCondLst>
                            <p:childTnLst>
                              <p:par>
                                <p:cTn id="71" presetID="1" presetClass="entr" presetSubtype="0" fill="hold" grpId="0" nodeType="afterEffect">
                                  <p:stCondLst>
                                    <p:cond delay="0"/>
                                  </p:stCondLst>
                                  <p:childTnLst>
                                    <p:set>
                                      <p:cBhvr>
                                        <p:cTn id="72" dur="1" fill="hold">
                                          <p:stCondLst>
                                            <p:cond delay="0"/>
                                          </p:stCondLst>
                                        </p:cTn>
                                        <p:tgtEl>
                                          <p:spTgt spid="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108"/>
                                        </p:tgtEl>
                                        <p:attrNameLst>
                                          <p:attrName>style.visibility</p:attrName>
                                        </p:attrNameLst>
                                      </p:cBhvr>
                                      <p:to>
                                        <p:strVal val="hidden"/>
                                      </p:to>
                                    </p:set>
                                  </p:childTnLst>
                                </p:cTn>
                              </p:par>
                              <p:par>
                                <p:cTn id="77" presetID="1" presetClass="entr" presetSubtype="0" fill="hold" grpId="0" nodeType="withEffect">
                                  <p:stCondLst>
                                    <p:cond delay="0"/>
                                  </p:stCondLst>
                                  <p:childTnLst>
                                    <p:set>
                                      <p:cBhvr>
                                        <p:cTn id="78" dur="1" fill="hold">
                                          <p:stCondLst>
                                            <p:cond delay="0"/>
                                          </p:stCondLst>
                                        </p:cTn>
                                        <p:tgtEl>
                                          <p:spTgt spid="5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108" grpId="0"/>
      <p:bldP spid="108" grpId="1"/>
      <p:bldP spid="109"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4312455" y="1993105"/>
            <a:ext cx="532516" cy="346464"/>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4000" b="1" dirty="0"/>
              <a:t>Probabilistic</a:t>
            </a:r>
            <a:r>
              <a:rPr lang="en-US" altLang="zh-Hans" sz="4000" b="1" dirty="0"/>
              <a:t> Reporting</a:t>
            </a:r>
            <a:endParaRPr lang="en-US" sz="4000" b="1" dirty="0"/>
          </a:p>
        </p:txBody>
      </p:sp>
      <p:sp>
        <p:nvSpPr>
          <p:cNvPr id="4" name="Slide Number Placeholder 3"/>
          <p:cNvSpPr>
            <a:spLocks noGrp="1"/>
          </p:cNvSpPr>
          <p:nvPr>
            <p:ph type="sldNum" sz="quarter" idx="12"/>
          </p:nvPr>
        </p:nvSpPr>
        <p:spPr/>
        <p:txBody>
          <a:bodyPr/>
          <a:lstStyle/>
          <a:p>
            <a:fld id="{4748F3B0-5290-A241-88FF-F03DD1126586}" type="slidenum">
              <a:rPr lang="en-US" sz="2000" smtClean="0"/>
              <a:t>11</a:t>
            </a:fld>
            <a:endParaRPr lang="en-US" sz="2000" dirty="0"/>
          </a:p>
        </p:txBody>
      </p:sp>
      <p:sp>
        <p:nvSpPr>
          <p:cNvPr id="8" name="TextBox 7"/>
          <p:cNvSpPr txBox="1"/>
          <p:nvPr/>
        </p:nvSpPr>
        <p:spPr>
          <a:xfrm>
            <a:off x="4396511" y="3654356"/>
            <a:ext cx="343364" cy="369332"/>
          </a:xfrm>
          <a:prstGeom prst="rect">
            <a:avLst/>
          </a:prstGeom>
          <a:noFill/>
        </p:spPr>
        <p:txBody>
          <a:bodyPr wrap="none" rtlCol="0">
            <a:spAutoFit/>
          </a:bodyPr>
          <a:lstStyle/>
          <a:p>
            <a:r>
              <a:rPr lang="is-IS" dirty="0"/>
              <a:t>…</a:t>
            </a:r>
            <a:endParaRPr lang="en-US" dirty="0"/>
          </a:p>
        </p:txBody>
      </p:sp>
      <p:sp>
        <p:nvSpPr>
          <p:cNvPr id="10" name="TextBox 9"/>
          <p:cNvSpPr txBox="1"/>
          <p:nvPr/>
        </p:nvSpPr>
        <p:spPr>
          <a:xfrm>
            <a:off x="7078873" y="3654356"/>
            <a:ext cx="1508746" cy="523220"/>
          </a:xfrm>
          <a:prstGeom prst="rect">
            <a:avLst/>
          </a:prstGeom>
          <a:noFill/>
        </p:spPr>
        <p:txBody>
          <a:bodyPr wrap="none" rtlCol="0">
            <a:spAutoFit/>
          </a:bodyPr>
          <a:lstStyle/>
          <a:p>
            <a:r>
              <a:rPr lang="en-US" sz="2800" dirty="0">
                <a:latin typeface="Myriad Pro" panose="020B0503030403020204" pitchFamily="34" charset="0"/>
                <a:cs typeface="Lucida Grande" panose="020B0600040502020204" pitchFamily="34" charset="0"/>
              </a:rPr>
              <a:t>Switches</a:t>
            </a:r>
          </a:p>
        </p:txBody>
      </p:sp>
      <p:sp>
        <p:nvSpPr>
          <p:cNvPr id="128" name="TextBox 127"/>
          <p:cNvSpPr txBox="1"/>
          <p:nvPr/>
        </p:nvSpPr>
        <p:spPr>
          <a:xfrm>
            <a:off x="3581484" y="1385753"/>
            <a:ext cx="1994457" cy="523220"/>
          </a:xfrm>
          <a:prstGeom prst="rect">
            <a:avLst/>
          </a:prstGeom>
          <a:noFill/>
        </p:spPr>
        <p:txBody>
          <a:bodyPr wrap="none" rtlCol="0">
            <a:spAutoFit/>
          </a:bodyPr>
          <a:lstStyle/>
          <a:p>
            <a:r>
              <a:rPr lang="en-US" sz="2800" dirty="0">
                <a:latin typeface="Myriad Pro" panose="020B0503030403020204" pitchFamily="34" charset="0"/>
                <a:cs typeface="Lucida Grande" panose="020B0600040502020204" pitchFamily="34" charset="0"/>
              </a:rPr>
              <a:t>Coordinator</a:t>
            </a:r>
          </a:p>
        </p:txBody>
      </p:sp>
      <p:grpSp>
        <p:nvGrpSpPr>
          <p:cNvPr id="39" name="Group 38">
            <a:extLst>
              <a:ext uri="{FF2B5EF4-FFF2-40B4-BE49-F238E27FC236}">
                <a16:creationId xmlns:a16="http://schemas.microsoft.com/office/drawing/2014/main" id="{30EFEB83-0126-4A44-87D3-81E604EDD113}"/>
              </a:ext>
            </a:extLst>
          </p:cNvPr>
          <p:cNvGrpSpPr/>
          <p:nvPr/>
        </p:nvGrpSpPr>
        <p:grpSpPr>
          <a:xfrm>
            <a:off x="2156983" y="3566623"/>
            <a:ext cx="799434" cy="650596"/>
            <a:chOff x="1327826" y="3387414"/>
            <a:chExt cx="799434" cy="650596"/>
          </a:xfrm>
        </p:grpSpPr>
        <p:pic>
          <p:nvPicPr>
            <p:cNvPr id="38" name="Picture 37">
              <a:extLst>
                <a:ext uri="{FF2B5EF4-FFF2-40B4-BE49-F238E27FC236}">
                  <a16:creationId xmlns:a16="http://schemas.microsoft.com/office/drawing/2014/main" id="{9E9ADB98-767A-9342-800A-3D109EAEE6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7826" y="3387414"/>
              <a:ext cx="799434" cy="650596"/>
            </a:xfrm>
            <a:prstGeom prst="rect">
              <a:avLst/>
            </a:prstGeom>
            <a:effectLst>
              <a:outerShdw blurRad="50800" dist="38100" dir="2700000" algn="tl" rotWithShape="0">
                <a:prstClr val="black">
                  <a:alpha val="40000"/>
                </a:prstClr>
              </a:outerShdw>
            </a:effectLst>
          </p:spPr>
        </p:pic>
        <p:sp>
          <p:nvSpPr>
            <p:cNvPr id="37" name="Rectangle 47">
              <a:extLst>
                <a:ext uri="{FF2B5EF4-FFF2-40B4-BE49-F238E27FC236}">
                  <a16:creationId xmlns:a16="http://schemas.microsoft.com/office/drawing/2014/main" id="{18DC3E7A-9D5B-1F4B-A08A-B903299E186E}"/>
                </a:ext>
              </a:extLst>
            </p:cNvPr>
            <p:cNvSpPr/>
            <p:nvPr/>
          </p:nvSpPr>
          <p:spPr>
            <a:xfrm>
              <a:off x="1534294" y="3540303"/>
              <a:ext cx="386823" cy="350395"/>
            </a:xfrm>
            <a:custGeom>
              <a:avLst/>
              <a:gdLst>
                <a:gd name="connsiteX0" fmla="*/ 0 w 386823"/>
                <a:gd name="connsiteY0" fmla="*/ 0 h 360953"/>
                <a:gd name="connsiteX1" fmla="*/ 386823 w 386823"/>
                <a:gd name="connsiteY1" fmla="*/ 0 h 360953"/>
                <a:gd name="connsiteX2" fmla="*/ 386823 w 386823"/>
                <a:gd name="connsiteY2" fmla="*/ 360953 h 360953"/>
                <a:gd name="connsiteX3" fmla="*/ 0 w 386823"/>
                <a:gd name="connsiteY3" fmla="*/ 360953 h 360953"/>
                <a:gd name="connsiteX4" fmla="*/ 0 w 386823"/>
                <a:gd name="connsiteY4" fmla="*/ 0 h 360953"/>
                <a:gd name="connsiteX0" fmla="*/ 0 w 386823"/>
                <a:gd name="connsiteY0" fmla="*/ 0 h 360953"/>
                <a:gd name="connsiteX1" fmla="*/ 186657 w 386823"/>
                <a:gd name="connsiteY1" fmla="*/ 1562 h 360953"/>
                <a:gd name="connsiteX2" fmla="*/ 386823 w 386823"/>
                <a:gd name="connsiteY2" fmla="*/ 0 h 360953"/>
                <a:gd name="connsiteX3" fmla="*/ 386823 w 386823"/>
                <a:gd name="connsiteY3" fmla="*/ 360953 h 360953"/>
                <a:gd name="connsiteX4" fmla="*/ 0 w 386823"/>
                <a:gd name="connsiteY4" fmla="*/ 360953 h 360953"/>
                <a:gd name="connsiteX5" fmla="*/ 0 w 386823"/>
                <a:gd name="connsiteY5" fmla="*/ 0 h 360953"/>
                <a:gd name="connsiteX0" fmla="*/ 0 w 386823"/>
                <a:gd name="connsiteY0" fmla="*/ 0 h 365502"/>
                <a:gd name="connsiteX1" fmla="*/ 186657 w 386823"/>
                <a:gd name="connsiteY1" fmla="*/ 1562 h 365502"/>
                <a:gd name="connsiteX2" fmla="*/ 386823 w 386823"/>
                <a:gd name="connsiteY2" fmla="*/ 0 h 365502"/>
                <a:gd name="connsiteX3" fmla="*/ 386823 w 386823"/>
                <a:gd name="connsiteY3" fmla="*/ 360953 h 365502"/>
                <a:gd name="connsiteX4" fmla="*/ 182107 w 386823"/>
                <a:gd name="connsiteY4" fmla="*/ 365502 h 365502"/>
                <a:gd name="connsiteX5" fmla="*/ 0 w 386823"/>
                <a:gd name="connsiteY5" fmla="*/ 360953 h 365502"/>
                <a:gd name="connsiteX6" fmla="*/ 0 w 386823"/>
                <a:gd name="connsiteY6" fmla="*/ 0 h 365502"/>
                <a:gd name="connsiteX0" fmla="*/ 0 w 386823"/>
                <a:gd name="connsiteY0" fmla="*/ 0 h 360953"/>
                <a:gd name="connsiteX1" fmla="*/ 186657 w 386823"/>
                <a:gd name="connsiteY1" fmla="*/ 1562 h 360953"/>
                <a:gd name="connsiteX2" fmla="*/ 386823 w 386823"/>
                <a:gd name="connsiteY2" fmla="*/ 0 h 360953"/>
                <a:gd name="connsiteX3" fmla="*/ 386823 w 386823"/>
                <a:gd name="connsiteY3" fmla="*/ 360953 h 360953"/>
                <a:gd name="connsiteX4" fmla="*/ 0 w 386823"/>
                <a:gd name="connsiteY4" fmla="*/ 360953 h 360953"/>
                <a:gd name="connsiteX5" fmla="*/ 0 w 386823"/>
                <a:gd name="connsiteY5" fmla="*/ 0 h 360953"/>
                <a:gd name="connsiteX0" fmla="*/ 0 w 386823"/>
                <a:gd name="connsiteY0" fmla="*/ 0 h 364057"/>
                <a:gd name="connsiteX1" fmla="*/ 186657 w 386823"/>
                <a:gd name="connsiteY1" fmla="*/ 1562 h 364057"/>
                <a:gd name="connsiteX2" fmla="*/ 386823 w 386823"/>
                <a:gd name="connsiteY2" fmla="*/ 0 h 364057"/>
                <a:gd name="connsiteX3" fmla="*/ 386823 w 386823"/>
                <a:gd name="connsiteY3" fmla="*/ 360953 h 364057"/>
                <a:gd name="connsiteX4" fmla="*/ 188423 w 386823"/>
                <a:gd name="connsiteY4" fmla="*/ 364057 h 364057"/>
                <a:gd name="connsiteX5" fmla="*/ 0 w 386823"/>
                <a:gd name="connsiteY5" fmla="*/ 360953 h 364057"/>
                <a:gd name="connsiteX6" fmla="*/ 0 w 386823"/>
                <a:gd name="connsiteY6" fmla="*/ 0 h 36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823" h="364057">
                  <a:moveTo>
                    <a:pt x="0" y="0"/>
                  </a:moveTo>
                  <a:lnTo>
                    <a:pt x="186657" y="1562"/>
                  </a:lnTo>
                  <a:lnTo>
                    <a:pt x="386823" y="0"/>
                  </a:lnTo>
                  <a:lnTo>
                    <a:pt x="386823" y="360953"/>
                  </a:lnTo>
                  <a:lnTo>
                    <a:pt x="188423" y="364057"/>
                  </a:lnTo>
                  <a:lnTo>
                    <a:pt x="0" y="360953"/>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375932D7-88FD-0C4C-B12A-7B3056B64E6D}"/>
              </a:ext>
            </a:extLst>
          </p:cNvPr>
          <p:cNvGrpSpPr/>
          <p:nvPr/>
        </p:nvGrpSpPr>
        <p:grpSpPr>
          <a:xfrm>
            <a:off x="3496001" y="3566623"/>
            <a:ext cx="799434" cy="650596"/>
            <a:chOff x="1327826" y="3387414"/>
            <a:chExt cx="799434" cy="650596"/>
          </a:xfrm>
        </p:grpSpPr>
        <p:pic>
          <p:nvPicPr>
            <p:cNvPr id="47" name="Picture 46">
              <a:extLst>
                <a:ext uri="{FF2B5EF4-FFF2-40B4-BE49-F238E27FC236}">
                  <a16:creationId xmlns:a16="http://schemas.microsoft.com/office/drawing/2014/main" id="{AC1A4BBD-854E-394E-8CF3-73A655DC0E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7826" y="3387414"/>
              <a:ext cx="799434" cy="650596"/>
            </a:xfrm>
            <a:prstGeom prst="rect">
              <a:avLst/>
            </a:prstGeom>
            <a:effectLst>
              <a:outerShdw blurRad="50800" dist="38100" dir="2700000" algn="tl" rotWithShape="0">
                <a:prstClr val="black">
                  <a:alpha val="40000"/>
                </a:prstClr>
              </a:outerShdw>
            </a:effectLst>
          </p:spPr>
        </p:pic>
        <p:sp>
          <p:nvSpPr>
            <p:cNvPr id="48" name="Rectangle 47">
              <a:extLst>
                <a:ext uri="{FF2B5EF4-FFF2-40B4-BE49-F238E27FC236}">
                  <a16:creationId xmlns:a16="http://schemas.microsoft.com/office/drawing/2014/main" id="{E4B0F1A8-33D9-1441-B03E-1F8830F867ED}"/>
                </a:ext>
              </a:extLst>
            </p:cNvPr>
            <p:cNvSpPr/>
            <p:nvPr/>
          </p:nvSpPr>
          <p:spPr>
            <a:xfrm>
              <a:off x="1534294" y="3540303"/>
              <a:ext cx="386823" cy="350395"/>
            </a:xfrm>
            <a:custGeom>
              <a:avLst/>
              <a:gdLst>
                <a:gd name="connsiteX0" fmla="*/ 0 w 386823"/>
                <a:gd name="connsiteY0" fmla="*/ 0 h 360953"/>
                <a:gd name="connsiteX1" fmla="*/ 386823 w 386823"/>
                <a:gd name="connsiteY1" fmla="*/ 0 h 360953"/>
                <a:gd name="connsiteX2" fmla="*/ 386823 w 386823"/>
                <a:gd name="connsiteY2" fmla="*/ 360953 h 360953"/>
                <a:gd name="connsiteX3" fmla="*/ 0 w 386823"/>
                <a:gd name="connsiteY3" fmla="*/ 360953 h 360953"/>
                <a:gd name="connsiteX4" fmla="*/ 0 w 386823"/>
                <a:gd name="connsiteY4" fmla="*/ 0 h 360953"/>
                <a:gd name="connsiteX0" fmla="*/ 0 w 386823"/>
                <a:gd name="connsiteY0" fmla="*/ 0 h 360953"/>
                <a:gd name="connsiteX1" fmla="*/ 186657 w 386823"/>
                <a:gd name="connsiteY1" fmla="*/ 1562 h 360953"/>
                <a:gd name="connsiteX2" fmla="*/ 386823 w 386823"/>
                <a:gd name="connsiteY2" fmla="*/ 0 h 360953"/>
                <a:gd name="connsiteX3" fmla="*/ 386823 w 386823"/>
                <a:gd name="connsiteY3" fmla="*/ 360953 h 360953"/>
                <a:gd name="connsiteX4" fmla="*/ 0 w 386823"/>
                <a:gd name="connsiteY4" fmla="*/ 360953 h 360953"/>
                <a:gd name="connsiteX5" fmla="*/ 0 w 386823"/>
                <a:gd name="connsiteY5" fmla="*/ 0 h 360953"/>
                <a:gd name="connsiteX0" fmla="*/ 0 w 386823"/>
                <a:gd name="connsiteY0" fmla="*/ 0 h 365502"/>
                <a:gd name="connsiteX1" fmla="*/ 186657 w 386823"/>
                <a:gd name="connsiteY1" fmla="*/ 1562 h 365502"/>
                <a:gd name="connsiteX2" fmla="*/ 386823 w 386823"/>
                <a:gd name="connsiteY2" fmla="*/ 0 h 365502"/>
                <a:gd name="connsiteX3" fmla="*/ 386823 w 386823"/>
                <a:gd name="connsiteY3" fmla="*/ 360953 h 365502"/>
                <a:gd name="connsiteX4" fmla="*/ 182107 w 386823"/>
                <a:gd name="connsiteY4" fmla="*/ 365502 h 365502"/>
                <a:gd name="connsiteX5" fmla="*/ 0 w 386823"/>
                <a:gd name="connsiteY5" fmla="*/ 360953 h 365502"/>
                <a:gd name="connsiteX6" fmla="*/ 0 w 386823"/>
                <a:gd name="connsiteY6" fmla="*/ 0 h 365502"/>
                <a:gd name="connsiteX0" fmla="*/ 0 w 386823"/>
                <a:gd name="connsiteY0" fmla="*/ 0 h 360953"/>
                <a:gd name="connsiteX1" fmla="*/ 186657 w 386823"/>
                <a:gd name="connsiteY1" fmla="*/ 1562 h 360953"/>
                <a:gd name="connsiteX2" fmla="*/ 386823 w 386823"/>
                <a:gd name="connsiteY2" fmla="*/ 0 h 360953"/>
                <a:gd name="connsiteX3" fmla="*/ 386823 w 386823"/>
                <a:gd name="connsiteY3" fmla="*/ 360953 h 360953"/>
                <a:gd name="connsiteX4" fmla="*/ 0 w 386823"/>
                <a:gd name="connsiteY4" fmla="*/ 360953 h 360953"/>
                <a:gd name="connsiteX5" fmla="*/ 0 w 386823"/>
                <a:gd name="connsiteY5" fmla="*/ 0 h 360953"/>
                <a:gd name="connsiteX0" fmla="*/ 0 w 386823"/>
                <a:gd name="connsiteY0" fmla="*/ 0 h 364057"/>
                <a:gd name="connsiteX1" fmla="*/ 186657 w 386823"/>
                <a:gd name="connsiteY1" fmla="*/ 1562 h 364057"/>
                <a:gd name="connsiteX2" fmla="*/ 386823 w 386823"/>
                <a:gd name="connsiteY2" fmla="*/ 0 h 364057"/>
                <a:gd name="connsiteX3" fmla="*/ 386823 w 386823"/>
                <a:gd name="connsiteY3" fmla="*/ 360953 h 364057"/>
                <a:gd name="connsiteX4" fmla="*/ 188423 w 386823"/>
                <a:gd name="connsiteY4" fmla="*/ 364057 h 364057"/>
                <a:gd name="connsiteX5" fmla="*/ 0 w 386823"/>
                <a:gd name="connsiteY5" fmla="*/ 360953 h 364057"/>
                <a:gd name="connsiteX6" fmla="*/ 0 w 386823"/>
                <a:gd name="connsiteY6" fmla="*/ 0 h 36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823" h="364057">
                  <a:moveTo>
                    <a:pt x="0" y="0"/>
                  </a:moveTo>
                  <a:lnTo>
                    <a:pt x="186657" y="1562"/>
                  </a:lnTo>
                  <a:lnTo>
                    <a:pt x="386823" y="0"/>
                  </a:lnTo>
                  <a:lnTo>
                    <a:pt x="386823" y="360953"/>
                  </a:lnTo>
                  <a:lnTo>
                    <a:pt x="188423" y="364057"/>
                  </a:lnTo>
                  <a:lnTo>
                    <a:pt x="0" y="360953"/>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59060ADE-CB04-C940-8060-3A066DC0CF08}"/>
              </a:ext>
            </a:extLst>
          </p:cNvPr>
          <p:cNvGrpSpPr/>
          <p:nvPr/>
        </p:nvGrpSpPr>
        <p:grpSpPr>
          <a:xfrm>
            <a:off x="6174038" y="3566623"/>
            <a:ext cx="799434" cy="650596"/>
            <a:chOff x="1327826" y="3387414"/>
            <a:chExt cx="799434" cy="650596"/>
          </a:xfrm>
        </p:grpSpPr>
        <p:pic>
          <p:nvPicPr>
            <p:cNvPr id="53" name="Picture 52">
              <a:extLst>
                <a:ext uri="{FF2B5EF4-FFF2-40B4-BE49-F238E27FC236}">
                  <a16:creationId xmlns:a16="http://schemas.microsoft.com/office/drawing/2014/main" id="{02E47BA5-FC6F-7447-86A3-6119DD73AD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7826" y="3387414"/>
              <a:ext cx="799434" cy="650596"/>
            </a:xfrm>
            <a:prstGeom prst="rect">
              <a:avLst/>
            </a:prstGeom>
            <a:effectLst>
              <a:outerShdw blurRad="50800" dist="38100" dir="2700000" algn="tl" rotWithShape="0">
                <a:prstClr val="black">
                  <a:alpha val="40000"/>
                </a:prstClr>
              </a:outerShdw>
            </a:effectLst>
          </p:spPr>
        </p:pic>
        <p:sp>
          <p:nvSpPr>
            <p:cNvPr id="54" name="Rectangle 47">
              <a:extLst>
                <a:ext uri="{FF2B5EF4-FFF2-40B4-BE49-F238E27FC236}">
                  <a16:creationId xmlns:a16="http://schemas.microsoft.com/office/drawing/2014/main" id="{7C60742A-4194-E146-8FA6-C60FD2EC38EC}"/>
                </a:ext>
              </a:extLst>
            </p:cNvPr>
            <p:cNvSpPr/>
            <p:nvPr/>
          </p:nvSpPr>
          <p:spPr>
            <a:xfrm>
              <a:off x="1534294" y="3540303"/>
              <a:ext cx="386823" cy="350395"/>
            </a:xfrm>
            <a:custGeom>
              <a:avLst/>
              <a:gdLst>
                <a:gd name="connsiteX0" fmla="*/ 0 w 386823"/>
                <a:gd name="connsiteY0" fmla="*/ 0 h 360953"/>
                <a:gd name="connsiteX1" fmla="*/ 386823 w 386823"/>
                <a:gd name="connsiteY1" fmla="*/ 0 h 360953"/>
                <a:gd name="connsiteX2" fmla="*/ 386823 w 386823"/>
                <a:gd name="connsiteY2" fmla="*/ 360953 h 360953"/>
                <a:gd name="connsiteX3" fmla="*/ 0 w 386823"/>
                <a:gd name="connsiteY3" fmla="*/ 360953 h 360953"/>
                <a:gd name="connsiteX4" fmla="*/ 0 w 386823"/>
                <a:gd name="connsiteY4" fmla="*/ 0 h 360953"/>
                <a:gd name="connsiteX0" fmla="*/ 0 w 386823"/>
                <a:gd name="connsiteY0" fmla="*/ 0 h 360953"/>
                <a:gd name="connsiteX1" fmla="*/ 186657 w 386823"/>
                <a:gd name="connsiteY1" fmla="*/ 1562 h 360953"/>
                <a:gd name="connsiteX2" fmla="*/ 386823 w 386823"/>
                <a:gd name="connsiteY2" fmla="*/ 0 h 360953"/>
                <a:gd name="connsiteX3" fmla="*/ 386823 w 386823"/>
                <a:gd name="connsiteY3" fmla="*/ 360953 h 360953"/>
                <a:gd name="connsiteX4" fmla="*/ 0 w 386823"/>
                <a:gd name="connsiteY4" fmla="*/ 360953 h 360953"/>
                <a:gd name="connsiteX5" fmla="*/ 0 w 386823"/>
                <a:gd name="connsiteY5" fmla="*/ 0 h 360953"/>
                <a:gd name="connsiteX0" fmla="*/ 0 w 386823"/>
                <a:gd name="connsiteY0" fmla="*/ 0 h 365502"/>
                <a:gd name="connsiteX1" fmla="*/ 186657 w 386823"/>
                <a:gd name="connsiteY1" fmla="*/ 1562 h 365502"/>
                <a:gd name="connsiteX2" fmla="*/ 386823 w 386823"/>
                <a:gd name="connsiteY2" fmla="*/ 0 h 365502"/>
                <a:gd name="connsiteX3" fmla="*/ 386823 w 386823"/>
                <a:gd name="connsiteY3" fmla="*/ 360953 h 365502"/>
                <a:gd name="connsiteX4" fmla="*/ 182107 w 386823"/>
                <a:gd name="connsiteY4" fmla="*/ 365502 h 365502"/>
                <a:gd name="connsiteX5" fmla="*/ 0 w 386823"/>
                <a:gd name="connsiteY5" fmla="*/ 360953 h 365502"/>
                <a:gd name="connsiteX6" fmla="*/ 0 w 386823"/>
                <a:gd name="connsiteY6" fmla="*/ 0 h 365502"/>
                <a:gd name="connsiteX0" fmla="*/ 0 w 386823"/>
                <a:gd name="connsiteY0" fmla="*/ 0 h 360953"/>
                <a:gd name="connsiteX1" fmla="*/ 186657 w 386823"/>
                <a:gd name="connsiteY1" fmla="*/ 1562 h 360953"/>
                <a:gd name="connsiteX2" fmla="*/ 386823 w 386823"/>
                <a:gd name="connsiteY2" fmla="*/ 0 h 360953"/>
                <a:gd name="connsiteX3" fmla="*/ 386823 w 386823"/>
                <a:gd name="connsiteY3" fmla="*/ 360953 h 360953"/>
                <a:gd name="connsiteX4" fmla="*/ 0 w 386823"/>
                <a:gd name="connsiteY4" fmla="*/ 360953 h 360953"/>
                <a:gd name="connsiteX5" fmla="*/ 0 w 386823"/>
                <a:gd name="connsiteY5" fmla="*/ 0 h 360953"/>
                <a:gd name="connsiteX0" fmla="*/ 0 w 386823"/>
                <a:gd name="connsiteY0" fmla="*/ 0 h 364057"/>
                <a:gd name="connsiteX1" fmla="*/ 186657 w 386823"/>
                <a:gd name="connsiteY1" fmla="*/ 1562 h 364057"/>
                <a:gd name="connsiteX2" fmla="*/ 386823 w 386823"/>
                <a:gd name="connsiteY2" fmla="*/ 0 h 364057"/>
                <a:gd name="connsiteX3" fmla="*/ 386823 w 386823"/>
                <a:gd name="connsiteY3" fmla="*/ 360953 h 364057"/>
                <a:gd name="connsiteX4" fmla="*/ 188423 w 386823"/>
                <a:gd name="connsiteY4" fmla="*/ 364057 h 364057"/>
                <a:gd name="connsiteX5" fmla="*/ 0 w 386823"/>
                <a:gd name="connsiteY5" fmla="*/ 360953 h 364057"/>
                <a:gd name="connsiteX6" fmla="*/ 0 w 386823"/>
                <a:gd name="connsiteY6" fmla="*/ 0 h 36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823" h="364057">
                  <a:moveTo>
                    <a:pt x="0" y="0"/>
                  </a:moveTo>
                  <a:lnTo>
                    <a:pt x="186657" y="1562"/>
                  </a:lnTo>
                  <a:lnTo>
                    <a:pt x="386823" y="0"/>
                  </a:lnTo>
                  <a:lnTo>
                    <a:pt x="386823" y="360953"/>
                  </a:lnTo>
                  <a:lnTo>
                    <a:pt x="188423" y="364057"/>
                  </a:lnTo>
                  <a:lnTo>
                    <a:pt x="0" y="360953"/>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84BCB9CB-807D-5144-9979-354ACFDC6B4A}"/>
              </a:ext>
            </a:extLst>
          </p:cNvPr>
          <p:cNvGrpSpPr/>
          <p:nvPr/>
        </p:nvGrpSpPr>
        <p:grpSpPr>
          <a:xfrm>
            <a:off x="4835019" y="3566623"/>
            <a:ext cx="799434" cy="650596"/>
            <a:chOff x="1327826" y="3387414"/>
            <a:chExt cx="799434" cy="650596"/>
          </a:xfrm>
        </p:grpSpPr>
        <p:pic>
          <p:nvPicPr>
            <p:cNvPr id="56" name="Picture 55">
              <a:extLst>
                <a:ext uri="{FF2B5EF4-FFF2-40B4-BE49-F238E27FC236}">
                  <a16:creationId xmlns:a16="http://schemas.microsoft.com/office/drawing/2014/main" id="{55C6DD16-3F8D-8542-867E-B7FEEA28D1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7826" y="3387414"/>
              <a:ext cx="799434" cy="650596"/>
            </a:xfrm>
            <a:prstGeom prst="rect">
              <a:avLst/>
            </a:prstGeom>
            <a:effectLst>
              <a:outerShdw blurRad="50800" dist="38100" dir="2700000" algn="tl" rotWithShape="0">
                <a:prstClr val="black">
                  <a:alpha val="40000"/>
                </a:prstClr>
              </a:outerShdw>
            </a:effectLst>
          </p:spPr>
        </p:pic>
        <p:sp>
          <p:nvSpPr>
            <p:cNvPr id="57" name="Rectangle 47">
              <a:extLst>
                <a:ext uri="{FF2B5EF4-FFF2-40B4-BE49-F238E27FC236}">
                  <a16:creationId xmlns:a16="http://schemas.microsoft.com/office/drawing/2014/main" id="{E64DD1C0-D025-B149-B31D-5BDBFF300954}"/>
                </a:ext>
              </a:extLst>
            </p:cNvPr>
            <p:cNvSpPr/>
            <p:nvPr/>
          </p:nvSpPr>
          <p:spPr>
            <a:xfrm>
              <a:off x="1534294" y="3540303"/>
              <a:ext cx="386823" cy="350395"/>
            </a:xfrm>
            <a:custGeom>
              <a:avLst/>
              <a:gdLst>
                <a:gd name="connsiteX0" fmla="*/ 0 w 386823"/>
                <a:gd name="connsiteY0" fmla="*/ 0 h 360953"/>
                <a:gd name="connsiteX1" fmla="*/ 386823 w 386823"/>
                <a:gd name="connsiteY1" fmla="*/ 0 h 360953"/>
                <a:gd name="connsiteX2" fmla="*/ 386823 w 386823"/>
                <a:gd name="connsiteY2" fmla="*/ 360953 h 360953"/>
                <a:gd name="connsiteX3" fmla="*/ 0 w 386823"/>
                <a:gd name="connsiteY3" fmla="*/ 360953 h 360953"/>
                <a:gd name="connsiteX4" fmla="*/ 0 w 386823"/>
                <a:gd name="connsiteY4" fmla="*/ 0 h 360953"/>
                <a:gd name="connsiteX0" fmla="*/ 0 w 386823"/>
                <a:gd name="connsiteY0" fmla="*/ 0 h 360953"/>
                <a:gd name="connsiteX1" fmla="*/ 186657 w 386823"/>
                <a:gd name="connsiteY1" fmla="*/ 1562 h 360953"/>
                <a:gd name="connsiteX2" fmla="*/ 386823 w 386823"/>
                <a:gd name="connsiteY2" fmla="*/ 0 h 360953"/>
                <a:gd name="connsiteX3" fmla="*/ 386823 w 386823"/>
                <a:gd name="connsiteY3" fmla="*/ 360953 h 360953"/>
                <a:gd name="connsiteX4" fmla="*/ 0 w 386823"/>
                <a:gd name="connsiteY4" fmla="*/ 360953 h 360953"/>
                <a:gd name="connsiteX5" fmla="*/ 0 w 386823"/>
                <a:gd name="connsiteY5" fmla="*/ 0 h 360953"/>
                <a:gd name="connsiteX0" fmla="*/ 0 w 386823"/>
                <a:gd name="connsiteY0" fmla="*/ 0 h 365502"/>
                <a:gd name="connsiteX1" fmla="*/ 186657 w 386823"/>
                <a:gd name="connsiteY1" fmla="*/ 1562 h 365502"/>
                <a:gd name="connsiteX2" fmla="*/ 386823 w 386823"/>
                <a:gd name="connsiteY2" fmla="*/ 0 h 365502"/>
                <a:gd name="connsiteX3" fmla="*/ 386823 w 386823"/>
                <a:gd name="connsiteY3" fmla="*/ 360953 h 365502"/>
                <a:gd name="connsiteX4" fmla="*/ 182107 w 386823"/>
                <a:gd name="connsiteY4" fmla="*/ 365502 h 365502"/>
                <a:gd name="connsiteX5" fmla="*/ 0 w 386823"/>
                <a:gd name="connsiteY5" fmla="*/ 360953 h 365502"/>
                <a:gd name="connsiteX6" fmla="*/ 0 w 386823"/>
                <a:gd name="connsiteY6" fmla="*/ 0 h 365502"/>
                <a:gd name="connsiteX0" fmla="*/ 0 w 386823"/>
                <a:gd name="connsiteY0" fmla="*/ 0 h 360953"/>
                <a:gd name="connsiteX1" fmla="*/ 186657 w 386823"/>
                <a:gd name="connsiteY1" fmla="*/ 1562 h 360953"/>
                <a:gd name="connsiteX2" fmla="*/ 386823 w 386823"/>
                <a:gd name="connsiteY2" fmla="*/ 0 h 360953"/>
                <a:gd name="connsiteX3" fmla="*/ 386823 w 386823"/>
                <a:gd name="connsiteY3" fmla="*/ 360953 h 360953"/>
                <a:gd name="connsiteX4" fmla="*/ 0 w 386823"/>
                <a:gd name="connsiteY4" fmla="*/ 360953 h 360953"/>
                <a:gd name="connsiteX5" fmla="*/ 0 w 386823"/>
                <a:gd name="connsiteY5" fmla="*/ 0 h 360953"/>
                <a:gd name="connsiteX0" fmla="*/ 0 w 386823"/>
                <a:gd name="connsiteY0" fmla="*/ 0 h 364057"/>
                <a:gd name="connsiteX1" fmla="*/ 186657 w 386823"/>
                <a:gd name="connsiteY1" fmla="*/ 1562 h 364057"/>
                <a:gd name="connsiteX2" fmla="*/ 386823 w 386823"/>
                <a:gd name="connsiteY2" fmla="*/ 0 h 364057"/>
                <a:gd name="connsiteX3" fmla="*/ 386823 w 386823"/>
                <a:gd name="connsiteY3" fmla="*/ 360953 h 364057"/>
                <a:gd name="connsiteX4" fmla="*/ 188423 w 386823"/>
                <a:gd name="connsiteY4" fmla="*/ 364057 h 364057"/>
                <a:gd name="connsiteX5" fmla="*/ 0 w 386823"/>
                <a:gd name="connsiteY5" fmla="*/ 360953 h 364057"/>
                <a:gd name="connsiteX6" fmla="*/ 0 w 386823"/>
                <a:gd name="connsiteY6" fmla="*/ 0 h 36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823" h="364057">
                  <a:moveTo>
                    <a:pt x="0" y="0"/>
                  </a:moveTo>
                  <a:lnTo>
                    <a:pt x="186657" y="1562"/>
                  </a:lnTo>
                  <a:lnTo>
                    <a:pt x="386823" y="0"/>
                  </a:lnTo>
                  <a:lnTo>
                    <a:pt x="386823" y="360953"/>
                  </a:lnTo>
                  <a:lnTo>
                    <a:pt x="188423" y="364057"/>
                  </a:lnTo>
                  <a:lnTo>
                    <a:pt x="0" y="360953"/>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8" name="Table 57">
            <a:extLst>
              <a:ext uri="{FF2B5EF4-FFF2-40B4-BE49-F238E27FC236}">
                <a16:creationId xmlns:a16="http://schemas.microsoft.com/office/drawing/2014/main" id="{62252F87-280D-2447-9E9F-6DD324CBB07C}"/>
              </a:ext>
            </a:extLst>
          </p:cNvPr>
          <p:cNvGraphicFramePr>
            <a:graphicFrameLocks noGrp="1"/>
          </p:cNvGraphicFramePr>
          <p:nvPr>
            <p:extLst>
              <p:ext uri="{D42A27DB-BD31-4B8C-83A1-F6EECF244321}">
                <p14:modId xmlns:p14="http://schemas.microsoft.com/office/powerpoint/2010/main" val="1858124807"/>
              </p:ext>
            </p:extLst>
          </p:nvPr>
        </p:nvGraphicFramePr>
        <p:xfrm>
          <a:off x="950233" y="4607278"/>
          <a:ext cx="3894737" cy="710397"/>
        </p:xfrm>
        <a:graphic>
          <a:graphicData uri="http://schemas.openxmlformats.org/drawingml/2006/table">
            <a:tbl>
              <a:tblPr firstRow="1" bandRow="1">
                <a:tableStyleId>{5C22544A-7EE6-4342-B048-85BDC9FD1C3A}</a:tableStyleId>
              </a:tblPr>
              <a:tblGrid>
                <a:gridCol w="646338">
                  <a:extLst>
                    <a:ext uri="{9D8B030D-6E8A-4147-A177-3AD203B41FA5}">
                      <a16:colId xmlns:a16="http://schemas.microsoft.com/office/drawing/2014/main" val="1481416461"/>
                    </a:ext>
                  </a:extLst>
                </a:gridCol>
                <a:gridCol w="653143">
                  <a:extLst>
                    <a:ext uri="{9D8B030D-6E8A-4147-A177-3AD203B41FA5}">
                      <a16:colId xmlns:a16="http://schemas.microsoft.com/office/drawing/2014/main" val="3392552388"/>
                    </a:ext>
                  </a:extLst>
                </a:gridCol>
                <a:gridCol w="1059543">
                  <a:extLst>
                    <a:ext uri="{9D8B030D-6E8A-4147-A177-3AD203B41FA5}">
                      <a16:colId xmlns:a16="http://schemas.microsoft.com/office/drawing/2014/main" val="2385143254"/>
                    </a:ext>
                  </a:extLst>
                </a:gridCol>
                <a:gridCol w="1535713">
                  <a:extLst>
                    <a:ext uri="{9D8B030D-6E8A-4147-A177-3AD203B41FA5}">
                      <a16:colId xmlns:a16="http://schemas.microsoft.com/office/drawing/2014/main" val="857280260"/>
                    </a:ext>
                  </a:extLst>
                </a:gridCol>
              </a:tblGrid>
              <a:tr h="197877">
                <a:tc>
                  <a:txBody>
                    <a:bodyPr/>
                    <a:lstStyle/>
                    <a:p>
                      <a:r>
                        <a:rPr lang="en-US" b="1" dirty="0"/>
                        <a:t>Flow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Count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Threshold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Reporting 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1898440"/>
                  </a:ext>
                </a:extLst>
              </a:tr>
              <a:tr h="413217">
                <a:tc>
                  <a:txBody>
                    <a:bodyPr/>
                    <a:lstStyle/>
                    <a:p>
                      <a:r>
                        <a:rPr lang="en-US" sz="20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i="1" dirty="0">
                          <a:latin typeface="Times" pitchFamily="2"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i="1" baseline="-25000" dirty="0">
                        <a:latin typeface="Times" pitchFamily="2" charset="0"/>
                        <a:cs typeface="Lucida Grande" panose="020B06000405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i="1" baseline="-25000" dirty="0">
                        <a:latin typeface="Times" pitchFamily="2" charset="0"/>
                        <a:cs typeface="Lucida Grande" panose="020B06000405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634458"/>
                  </a:ext>
                </a:extLst>
              </a:tr>
            </a:tbl>
          </a:graphicData>
        </a:graphic>
      </p:graphicFrame>
      <p:cxnSp>
        <p:nvCxnSpPr>
          <p:cNvPr id="62" name="Straight Connector 61">
            <a:extLst>
              <a:ext uri="{FF2B5EF4-FFF2-40B4-BE49-F238E27FC236}">
                <a16:creationId xmlns:a16="http://schemas.microsoft.com/office/drawing/2014/main" id="{A160175C-24DE-BF45-9B33-6ED23F4220EC}"/>
              </a:ext>
            </a:extLst>
          </p:cNvPr>
          <p:cNvCxnSpPr>
            <a:cxnSpLocks/>
          </p:cNvCxnSpPr>
          <p:nvPr/>
        </p:nvCxnSpPr>
        <p:spPr>
          <a:xfrm flipH="1">
            <a:off x="950234" y="4069907"/>
            <a:ext cx="1231145" cy="537372"/>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7D13789-DFB1-EA4D-B52D-4E651201A036}"/>
              </a:ext>
            </a:extLst>
          </p:cNvPr>
          <p:cNvCxnSpPr>
            <a:cxnSpLocks/>
          </p:cNvCxnSpPr>
          <p:nvPr/>
        </p:nvCxnSpPr>
        <p:spPr>
          <a:xfrm>
            <a:off x="2750274" y="4069907"/>
            <a:ext cx="2094696" cy="537371"/>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6" name="Rectangle 35">
                <a:extLst>
                  <a:ext uri="{FF2B5EF4-FFF2-40B4-BE49-F238E27FC236}">
                    <a16:creationId xmlns:a16="http://schemas.microsoft.com/office/drawing/2014/main" id="{63A051C2-30A2-4C4A-890F-8A21E3FF5AA2}"/>
                  </a:ext>
                </a:extLst>
              </p:cNvPr>
              <p:cNvSpPr/>
              <p:nvPr/>
            </p:nvSpPr>
            <p:spPr>
              <a:xfrm>
                <a:off x="2789904" y="5190732"/>
                <a:ext cx="540661" cy="491288"/>
              </a:xfrm>
              <a:prstGeom prst="rect">
                <a:avLst/>
              </a:prstGeom>
            </p:spPr>
            <p:txBody>
              <a:bodyPr wrap="none">
                <a:spAutoFit/>
              </a:bodyPr>
              <a:lstStyle/>
              <a:p>
                <a:pPr algn="r"/>
                <a14:m>
                  <m:oMath xmlns:m="http://schemas.openxmlformats.org/officeDocument/2006/math">
                    <m:sSub>
                      <m:sSubPr>
                        <m:ctrlPr>
                          <a:rPr lang="en-US" sz="240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𝐿</m:t>
                        </m:r>
                      </m:e>
                      <m:sub>
                        <m:r>
                          <a:rPr lang="en-US" sz="2400" b="0" i="1" smtClean="0">
                            <a:latin typeface="Cambria Math" panose="02040503050406030204" pitchFamily="18" charset="0"/>
                            <a:ea typeface="Cambria Math" panose="02040503050406030204" pitchFamily="18" charset="0"/>
                          </a:rPr>
                          <m:t>𝑓</m:t>
                        </m:r>
                      </m:sub>
                    </m:sSub>
                  </m:oMath>
                </a14:m>
                <a:r>
                  <a:rPr lang="en-US" sz="2000" dirty="0"/>
                  <a:t> </a:t>
                </a:r>
              </a:p>
            </p:txBody>
          </p:sp>
        </mc:Choice>
        <mc:Fallback>
          <p:sp>
            <p:nvSpPr>
              <p:cNvPr id="36" name="Rectangle 35">
                <a:extLst>
                  <a:ext uri="{FF2B5EF4-FFF2-40B4-BE49-F238E27FC236}">
                    <a16:creationId xmlns:a16="http://schemas.microsoft.com/office/drawing/2014/main" id="{63A051C2-30A2-4C4A-890F-8A21E3FF5AA2}"/>
                  </a:ext>
                </a:extLst>
              </p:cNvPr>
              <p:cNvSpPr>
                <a:spLocks noRot="1" noChangeAspect="1" noMove="1" noResize="1" noEditPoints="1" noAdjustHandles="1" noChangeArrowheads="1" noChangeShapeType="1" noTextEdit="1"/>
              </p:cNvSpPr>
              <p:nvPr/>
            </p:nvSpPr>
            <p:spPr>
              <a:xfrm>
                <a:off x="2789904" y="5190732"/>
                <a:ext cx="540661" cy="491288"/>
              </a:xfrm>
              <a:prstGeom prst="rect">
                <a:avLst/>
              </a:prstGeom>
              <a:blipFill>
                <a:blip r:embed="rId4"/>
                <a:stretch>
                  <a:fillRect l="-2326" b="-12821"/>
                </a:stretch>
              </a:blipFill>
            </p:spPr>
            <p:txBody>
              <a:bodyPr/>
              <a:lstStyle/>
              <a:p>
                <a:r>
                  <a:rPr lang="en-US">
                    <a:noFill/>
                  </a:rPr>
                  <a:t> </a:t>
                </a:r>
              </a:p>
            </p:txBody>
          </p:sp>
        </mc:Fallback>
      </mc:AlternateContent>
      <p:sp>
        <p:nvSpPr>
          <p:cNvPr id="41" name="Rectangle 40">
            <a:extLst>
              <a:ext uri="{FF2B5EF4-FFF2-40B4-BE49-F238E27FC236}">
                <a16:creationId xmlns:a16="http://schemas.microsoft.com/office/drawing/2014/main" id="{C0CF055B-A64E-944D-A320-2FAED16E278F}"/>
              </a:ext>
            </a:extLst>
          </p:cNvPr>
          <p:cNvSpPr/>
          <p:nvPr/>
        </p:nvSpPr>
        <p:spPr>
          <a:xfrm>
            <a:off x="5806231" y="4276582"/>
            <a:ext cx="5206264" cy="707886"/>
          </a:xfrm>
          <a:prstGeom prst="rect">
            <a:avLst/>
          </a:prstGeom>
        </p:spPr>
        <p:txBody>
          <a:bodyPr wrap="square">
            <a:spAutoFit/>
          </a:bodyPr>
          <a:lstStyle/>
          <a:p>
            <a:r>
              <a:rPr lang="en-US" sz="2000" dirty="0">
                <a:latin typeface="Myriad Pro" panose="020B0503030403020204" pitchFamily="34" charset="0"/>
                <a:cs typeface="Lucida Grande" panose="020B0600040502020204" pitchFamily="34" charset="0"/>
              </a:rPr>
              <a:t>Switches </a:t>
            </a:r>
            <a:r>
              <a:rPr lang="en-US" sz="2000" dirty="0">
                <a:latin typeface="Times" pitchFamily="2" charset="0"/>
                <a:cs typeface="Lucida Grande" panose="020B0600040502020204" pitchFamily="34" charset="0"/>
              </a:rPr>
              <a:t>(</a:t>
            </a:r>
            <a:r>
              <a:rPr lang="en-US" sz="2000" i="1" dirty="0">
                <a:latin typeface="Times" pitchFamily="2" charset="0"/>
                <a:cs typeface="Lucida Grande" panose="020B0600040502020204" pitchFamily="34" charset="0"/>
              </a:rPr>
              <a:t>n) =</a:t>
            </a:r>
            <a:r>
              <a:rPr lang="en-US" sz="2000" dirty="0">
                <a:latin typeface="Times" pitchFamily="2" charset="0"/>
                <a:cs typeface="Lucida Grande" panose="020B0600040502020204" pitchFamily="34" charset="0"/>
              </a:rPr>
              <a:t> 4</a:t>
            </a:r>
            <a:r>
              <a:rPr lang="en-US" sz="2000" dirty="0">
                <a:latin typeface="Myriad Pro" charset="0"/>
                <a:ea typeface="Myriad Pro" charset="0"/>
                <a:cs typeface="Myriad Pro" charset="0"/>
              </a:rPr>
              <a:t>, </a:t>
            </a:r>
          </a:p>
          <a:p>
            <a:r>
              <a:rPr lang="en-US" sz="2000" dirty="0">
                <a:latin typeface="Times" pitchFamily="2" charset="0"/>
                <a:cs typeface="Lucida Grande" panose="020B0600040502020204" pitchFamily="34" charset="0"/>
              </a:rPr>
              <a:t>T </a:t>
            </a:r>
            <a:r>
              <a:rPr lang="en-US" sz="2000" i="1" dirty="0">
                <a:latin typeface="Times" pitchFamily="2" charset="0"/>
                <a:cs typeface="Lucida Grande" panose="020B0600040502020204" pitchFamily="34" charset="0"/>
              </a:rPr>
              <a:t>=</a:t>
            </a:r>
            <a:r>
              <a:rPr lang="en-US" sz="2000" dirty="0">
                <a:latin typeface="Times" pitchFamily="2" charset="0"/>
                <a:cs typeface="Lucida Grande" panose="020B0600040502020204" pitchFamily="34" charset="0"/>
              </a:rPr>
              <a:t> 1000;</a:t>
            </a:r>
            <a:endParaRPr lang="en-US" sz="2000" dirty="0"/>
          </a:p>
        </p:txBody>
      </p:sp>
      <p:graphicFrame>
        <p:nvGraphicFramePr>
          <p:cNvPr id="50" name="Table 49">
            <a:extLst>
              <a:ext uri="{FF2B5EF4-FFF2-40B4-BE49-F238E27FC236}">
                <a16:creationId xmlns:a16="http://schemas.microsoft.com/office/drawing/2014/main" id="{A75F4E0E-2FAA-8C47-BEC8-C590A78E860E}"/>
              </a:ext>
            </a:extLst>
          </p:cNvPr>
          <p:cNvGraphicFramePr>
            <a:graphicFrameLocks noGrp="1"/>
          </p:cNvGraphicFramePr>
          <p:nvPr>
            <p:extLst>
              <p:ext uri="{D42A27DB-BD31-4B8C-83A1-F6EECF244321}">
                <p14:modId xmlns:p14="http://schemas.microsoft.com/office/powerpoint/2010/main" val="532775265"/>
              </p:ext>
            </p:extLst>
          </p:nvPr>
        </p:nvGraphicFramePr>
        <p:xfrm>
          <a:off x="564805" y="1417700"/>
          <a:ext cx="2843070" cy="731813"/>
        </p:xfrm>
        <a:graphic>
          <a:graphicData uri="http://schemas.openxmlformats.org/drawingml/2006/table">
            <a:tbl>
              <a:tblPr firstRow="1" bandRow="1">
                <a:tableStyleId>{5C22544A-7EE6-4342-B048-85BDC9FD1C3A}</a:tableStyleId>
              </a:tblPr>
              <a:tblGrid>
                <a:gridCol w="1046548">
                  <a:extLst>
                    <a:ext uri="{9D8B030D-6E8A-4147-A177-3AD203B41FA5}">
                      <a16:colId xmlns:a16="http://schemas.microsoft.com/office/drawing/2014/main" val="1481416461"/>
                    </a:ext>
                  </a:extLst>
                </a:gridCol>
                <a:gridCol w="781250">
                  <a:extLst>
                    <a:ext uri="{9D8B030D-6E8A-4147-A177-3AD203B41FA5}">
                      <a16:colId xmlns:a16="http://schemas.microsoft.com/office/drawing/2014/main" val="3392552388"/>
                    </a:ext>
                  </a:extLst>
                </a:gridCol>
                <a:gridCol w="1015272">
                  <a:extLst>
                    <a:ext uri="{9D8B030D-6E8A-4147-A177-3AD203B41FA5}">
                      <a16:colId xmlns:a16="http://schemas.microsoft.com/office/drawing/2014/main" val="2385143254"/>
                    </a:ext>
                  </a:extLst>
                </a:gridCol>
              </a:tblGrid>
              <a:tr h="205858">
                <a:tc>
                  <a:txBody>
                    <a:bodyPr/>
                    <a:lstStyle/>
                    <a:p>
                      <a:r>
                        <a:rPr lang="en-US" b="1" dirty="0"/>
                        <a:t>Flow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Count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Threshold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1898440"/>
                  </a:ext>
                </a:extLst>
              </a:tr>
              <a:tr h="434633">
                <a:tc>
                  <a:txBody>
                    <a:bodyPr/>
                    <a:lstStyle/>
                    <a:p>
                      <a:r>
                        <a:rPr lang="en-US" sz="20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000" i="1" dirty="0">
                        <a:latin typeface="Time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000" i="1" baseline="-25000" dirty="0">
                        <a:latin typeface="Times" pitchFamily="2" charset="0"/>
                        <a:cs typeface="Lucida Grande" panose="020B06000405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634458"/>
                  </a:ext>
                </a:extLst>
              </a:tr>
            </a:tbl>
          </a:graphicData>
        </a:graphic>
      </p:graphicFrame>
      <mc:AlternateContent xmlns:mc="http://schemas.openxmlformats.org/markup-compatibility/2006">
        <mc:Choice xmlns:a14="http://schemas.microsoft.com/office/drawing/2010/main" Requires="a14">
          <p:sp>
            <p:nvSpPr>
              <p:cNvPr id="51" name="Rectangle 50">
                <a:extLst>
                  <a:ext uri="{FF2B5EF4-FFF2-40B4-BE49-F238E27FC236}">
                    <a16:creationId xmlns:a16="http://schemas.microsoft.com/office/drawing/2014/main" id="{3E4F6957-C01A-FF4F-93A2-69C882DDBECF}"/>
                  </a:ext>
                </a:extLst>
              </p:cNvPr>
              <p:cNvSpPr/>
              <p:nvPr/>
            </p:nvSpPr>
            <p:spPr>
              <a:xfrm>
                <a:off x="3751165" y="4927856"/>
                <a:ext cx="652743"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FF0000"/>
                          </a:solidFill>
                          <a:latin typeface="Cambria Math" panose="02040503050406030204" pitchFamily="18" charset="0"/>
                        </a:rPr>
                        <m:t>1/4</m:t>
                      </m:r>
                    </m:oMath>
                  </m:oMathPara>
                </a14:m>
                <a:endParaRPr lang="en-US" sz="2000" dirty="0">
                  <a:solidFill>
                    <a:srgbClr val="FF0000"/>
                  </a:solidFill>
                </a:endParaRPr>
              </a:p>
            </p:txBody>
          </p:sp>
        </mc:Choice>
        <mc:Fallback>
          <p:sp>
            <p:nvSpPr>
              <p:cNvPr id="51" name="Rectangle 50">
                <a:extLst>
                  <a:ext uri="{FF2B5EF4-FFF2-40B4-BE49-F238E27FC236}">
                    <a16:creationId xmlns:a16="http://schemas.microsoft.com/office/drawing/2014/main" id="{3E4F6957-C01A-FF4F-93A2-69C882DDBECF}"/>
                  </a:ext>
                </a:extLst>
              </p:cNvPr>
              <p:cNvSpPr>
                <a:spLocks noRot="1" noChangeAspect="1" noMove="1" noResize="1" noEditPoints="1" noAdjustHandles="1" noChangeArrowheads="1" noChangeShapeType="1" noTextEdit="1"/>
              </p:cNvSpPr>
              <p:nvPr/>
            </p:nvSpPr>
            <p:spPr>
              <a:xfrm>
                <a:off x="3751165" y="4927856"/>
                <a:ext cx="652743" cy="400110"/>
              </a:xfrm>
              <a:prstGeom prst="rect">
                <a:avLst/>
              </a:prstGeom>
              <a:blipFill>
                <a:blip r:embed="rId5"/>
                <a:stretch>
                  <a:fillRect b="-909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0" name="Rectangle 59">
                <a:extLst>
                  <a:ext uri="{FF2B5EF4-FFF2-40B4-BE49-F238E27FC236}">
                    <a16:creationId xmlns:a16="http://schemas.microsoft.com/office/drawing/2014/main" id="{6C75376D-0E49-614C-B788-4D86EE85A8A3}"/>
                  </a:ext>
                </a:extLst>
              </p:cNvPr>
              <p:cNvSpPr/>
              <p:nvPr/>
            </p:nvSpPr>
            <p:spPr>
              <a:xfrm>
                <a:off x="2750273" y="1671285"/>
                <a:ext cx="359394" cy="537327"/>
              </a:xfrm>
              <a:prstGeom prst="rect">
                <a:avLst/>
              </a:prstGeom>
            </p:spPr>
            <p:txBody>
              <a:bodyPr wrap="none">
                <a:spAutoFit/>
              </a:bodyPr>
              <a:lstStyle/>
              <a:p>
                <a14:m>
                  <m:oMath xmlns:m="http://schemas.openxmlformats.org/officeDocument/2006/math">
                    <m:f>
                      <m:fPr>
                        <m:ctrlPr>
                          <a:rPr lang="en-US" sz="2000" i="1" smtClean="0">
                            <a:latin typeface="Cambria Math" panose="02040503050406030204" pitchFamily="18" charset="0"/>
                            <a:ea typeface="Cambria Math" panose="02040503050406030204" pitchFamily="18" charset="0"/>
                          </a:rPr>
                        </m:ctrlPr>
                      </m:fPr>
                      <m:num>
                        <m:r>
                          <m:rPr>
                            <m:sty m:val="p"/>
                          </m:rPr>
                          <a:rPr lang="en-US" sz="2000" b="0" i="0" smtClean="0">
                            <a:latin typeface="Cambria Math" panose="02040503050406030204" pitchFamily="18" charset="0"/>
                            <a:ea typeface="Cambria Math" panose="02040503050406030204" pitchFamily="18" charset="0"/>
                          </a:rPr>
                          <m:t>C</m:t>
                        </m:r>
                      </m:num>
                      <m:den>
                        <m:r>
                          <a:rPr lang="en-US" sz="2000" i="1" smtClean="0">
                            <a:latin typeface="Cambria Math" panose="02040503050406030204" pitchFamily="18" charset="0"/>
                            <a:ea typeface="Cambria Math" panose="02040503050406030204" pitchFamily="18" charset="0"/>
                          </a:rPr>
                          <m:t>𝜖</m:t>
                        </m:r>
                      </m:den>
                    </m:f>
                  </m:oMath>
                </a14:m>
                <a:r>
                  <a:rPr lang="en-US" sz="2000" dirty="0"/>
                  <a:t> </a:t>
                </a:r>
              </a:p>
            </p:txBody>
          </p:sp>
        </mc:Choice>
        <mc:Fallback>
          <p:sp>
            <p:nvSpPr>
              <p:cNvPr id="60" name="Rectangle 59">
                <a:extLst>
                  <a:ext uri="{FF2B5EF4-FFF2-40B4-BE49-F238E27FC236}">
                    <a16:creationId xmlns:a16="http://schemas.microsoft.com/office/drawing/2014/main" id="{6C75376D-0E49-614C-B788-4D86EE85A8A3}"/>
                  </a:ext>
                </a:extLst>
              </p:cNvPr>
              <p:cNvSpPr>
                <a:spLocks noRot="1" noChangeAspect="1" noMove="1" noResize="1" noEditPoints="1" noAdjustHandles="1" noChangeArrowheads="1" noChangeShapeType="1" noTextEdit="1"/>
              </p:cNvSpPr>
              <p:nvPr/>
            </p:nvSpPr>
            <p:spPr>
              <a:xfrm>
                <a:off x="2750273" y="1671285"/>
                <a:ext cx="359394" cy="53732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1" name="Rectangle 60">
                <a:extLst>
                  <a:ext uri="{FF2B5EF4-FFF2-40B4-BE49-F238E27FC236}">
                    <a16:creationId xmlns:a16="http://schemas.microsoft.com/office/drawing/2014/main" id="{C963044B-F639-3048-BD62-0D65EEB61721}"/>
                  </a:ext>
                </a:extLst>
              </p:cNvPr>
              <p:cNvSpPr/>
              <p:nvPr/>
            </p:nvSpPr>
            <p:spPr>
              <a:xfrm>
                <a:off x="2601485" y="1802182"/>
                <a:ext cx="52770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FF0000"/>
                          </a:solidFill>
                          <a:latin typeface="Cambria Math" panose="02040503050406030204" pitchFamily="18" charset="0"/>
                          <a:ea typeface="Cambria Math" panose="02040503050406030204" pitchFamily="18" charset="0"/>
                        </a:rPr>
                        <m:t>1</m:t>
                      </m:r>
                      <m:r>
                        <a:rPr lang="en-US" sz="2000" b="0" i="1" smtClean="0">
                          <a:solidFill>
                            <a:srgbClr val="FF0000"/>
                          </a:solidFill>
                          <a:latin typeface="Cambria Math" panose="02040503050406030204" pitchFamily="18" charset="0"/>
                          <a:ea typeface="Cambria Math" panose="02040503050406030204" pitchFamily="18" charset="0"/>
                        </a:rPr>
                        <m:t>0</m:t>
                      </m:r>
                    </m:oMath>
                  </m:oMathPara>
                </a14:m>
                <a:endParaRPr lang="en-US" sz="2000" dirty="0"/>
              </a:p>
            </p:txBody>
          </p:sp>
        </mc:Choice>
        <mc:Fallback>
          <p:sp>
            <p:nvSpPr>
              <p:cNvPr id="61" name="Rectangle 60">
                <a:extLst>
                  <a:ext uri="{FF2B5EF4-FFF2-40B4-BE49-F238E27FC236}">
                    <a16:creationId xmlns:a16="http://schemas.microsoft.com/office/drawing/2014/main" id="{C963044B-F639-3048-BD62-0D65EEB61721}"/>
                  </a:ext>
                </a:extLst>
              </p:cNvPr>
              <p:cNvSpPr>
                <a:spLocks noRot="1" noChangeAspect="1" noMove="1" noResize="1" noEditPoints="1" noAdjustHandles="1" noChangeArrowheads="1" noChangeShapeType="1" noTextEdit="1"/>
              </p:cNvSpPr>
              <p:nvPr/>
            </p:nvSpPr>
            <p:spPr>
              <a:xfrm>
                <a:off x="2601485" y="1802182"/>
                <a:ext cx="527709" cy="40011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0" name="Rectangle 39">
                <a:extLst>
                  <a:ext uri="{FF2B5EF4-FFF2-40B4-BE49-F238E27FC236}">
                    <a16:creationId xmlns:a16="http://schemas.microsoft.com/office/drawing/2014/main" id="{EC688620-40EA-6D4B-A83A-B83C9AEEE143}"/>
                  </a:ext>
                </a:extLst>
              </p:cNvPr>
              <p:cNvSpPr/>
              <p:nvPr/>
            </p:nvSpPr>
            <p:spPr>
              <a:xfrm>
                <a:off x="2460729" y="4879961"/>
                <a:ext cx="546175" cy="529376"/>
              </a:xfrm>
              <a:prstGeom prst="rect">
                <a:avLst/>
              </a:prstGeom>
            </p:spPr>
            <p:txBody>
              <a:bodyPr wrap="none">
                <a:spAutoFit/>
              </a:bodyPr>
              <a:lstStyle/>
              <a:p>
                <a:pPr algn="r"/>
                <a14:m>
                  <m:oMath xmlns:m="http://schemas.openxmlformats.org/officeDocument/2006/math">
                    <m:f>
                      <m:fPr>
                        <m:ctrlPr>
                          <a:rPr lang="en-US" sz="2000" i="1" smtClean="0">
                            <a:latin typeface="Cambria Math" panose="02040503050406030204" pitchFamily="18" charset="0"/>
                            <a:ea typeface="Cambria Math" panose="02040503050406030204" pitchFamily="18" charset="0"/>
                          </a:rPr>
                        </m:ctrlPr>
                      </m:fPr>
                      <m:num>
                        <m:r>
                          <a:rPr lang="en-US" sz="2000" b="1" i="1">
                            <a:latin typeface="Cambria Math" panose="02040503050406030204" pitchFamily="18" charset="0"/>
                            <a:ea typeface="Cambria Math" panose="02040503050406030204" pitchFamily="18" charset="0"/>
                          </a:rPr>
                          <m:t>𝝐</m:t>
                        </m:r>
                        <m:r>
                          <a:rPr lang="en-US" sz="200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𝑇</m:t>
                        </m:r>
                      </m:num>
                      <m:den>
                        <m:r>
                          <a:rPr lang="en-US" sz="2000" b="0" i="1" smtClean="0">
                            <a:latin typeface="Cambria Math" panose="02040503050406030204" pitchFamily="18" charset="0"/>
                            <a:ea typeface="Cambria Math" panose="02040503050406030204" pitchFamily="18" charset="0"/>
                          </a:rPr>
                          <m:t>𝑛</m:t>
                        </m:r>
                      </m:den>
                    </m:f>
                  </m:oMath>
                </a14:m>
                <a:r>
                  <a:rPr lang="en-US" sz="2000" dirty="0"/>
                  <a:t> </a:t>
                </a:r>
              </a:p>
            </p:txBody>
          </p:sp>
        </mc:Choice>
        <mc:Fallback>
          <p:sp>
            <p:nvSpPr>
              <p:cNvPr id="40" name="Rectangle 39">
                <a:extLst>
                  <a:ext uri="{FF2B5EF4-FFF2-40B4-BE49-F238E27FC236}">
                    <a16:creationId xmlns:a16="http://schemas.microsoft.com/office/drawing/2014/main" id="{EC688620-40EA-6D4B-A83A-B83C9AEEE143}"/>
                  </a:ext>
                </a:extLst>
              </p:cNvPr>
              <p:cNvSpPr>
                <a:spLocks noRot="1" noChangeAspect="1" noMove="1" noResize="1" noEditPoints="1" noAdjustHandles="1" noChangeArrowheads="1" noChangeShapeType="1" noTextEdit="1"/>
              </p:cNvSpPr>
              <p:nvPr/>
            </p:nvSpPr>
            <p:spPr>
              <a:xfrm>
                <a:off x="2460729" y="4879961"/>
                <a:ext cx="546175" cy="529376"/>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2" name="Rectangle 41">
                <a:extLst>
                  <a:ext uri="{FF2B5EF4-FFF2-40B4-BE49-F238E27FC236}">
                    <a16:creationId xmlns:a16="http://schemas.microsoft.com/office/drawing/2014/main" id="{E5E7AAE2-23A6-074A-BCAA-AF456EDD40A4}"/>
                  </a:ext>
                </a:extLst>
              </p:cNvPr>
              <p:cNvSpPr/>
              <p:nvPr/>
            </p:nvSpPr>
            <p:spPr>
              <a:xfrm>
                <a:off x="3895718" y="4825589"/>
                <a:ext cx="367408" cy="528543"/>
              </a:xfrm>
              <a:prstGeom prst="rect">
                <a:avLst/>
              </a:prstGeom>
            </p:spPr>
            <p:txBody>
              <a:bodyPr wrap="none">
                <a:spAutoFit/>
              </a:bodyPr>
              <a:lstStyle/>
              <a:p>
                <a14:m>
                  <m:oMath xmlns:m="http://schemas.openxmlformats.org/officeDocument/2006/math">
                    <m:f>
                      <m:fPr>
                        <m:ctrlPr>
                          <a:rPr lang="en-US" sz="2000" i="1" smtClean="0">
                            <a:latin typeface="Cambria Math" panose="02040503050406030204" pitchFamily="18" charset="0"/>
                            <a:ea typeface="Cambria Math" panose="02040503050406030204" pitchFamily="18" charset="0"/>
                          </a:rPr>
                        </m:ctrlPr>
                      </m:fPr>
                      <m:num>
                        <m:r>
                          <a:rPr lang="en-US" sz="2000" b="0" i="0" smtClean="0">
                            <a:latin typeface="Cambria Math" panose="02040503050406030204" pitchFamily="18" charset="0"/>
                            <a:ea typeface="Cambria Math" panose="02040503050406030204" pitchFamily="18" charset="0"/>
                          </a:rPr>
                          <m:t>1</m:t>
                        </m:r>
                      </m:num>
                      <m:den>
                        <m:r>
                          <a:rPr lang="en-US" sz="2000" b="0" i="1" smtClean="0">
                            <a:latin typeface="Cambria Math" panose="02040503050406030204" pitchFamily="18" charset="0"/>
                            <a:ea typeface="Cambria Math" panose="02040503050406030204" pitchFamily="18" charset="0"/>
                          </a:rPr>
                          <m:t>𝑛</m:t>
                        </m:r>
                      </m:den>
                    </m:f>
                  </m:oMath>
                </a14:m>
                <a:r>
                  <a:rPr lang="en-US" sz="2000" dirty="0"/>
                  <a:t> </a:t>
                </a:r>
              </a:p>
            </p:txBody>
          </p:sp>
        </mc:Choice>
        <mc:Fallback>
          <p:sp>
            <p:nvSpPr>
              <p:cNvPr id="42" name="Rectangle 41">
                <a:extLst>
                  <a:ext uri="{FF2B5EF4-FFF2-40B4-BE49-F238E27FC236}">
                    <a16:creationId xmlns:a16="http://schemas.microsoft.com/office/drawing/2014/main" id="{E5E7AAE2-23A6-074A-BCAA-AF456EDD40A4}"/>
                  </a:ext>
                </a:extLst>
              </p:cNvPr>
              <p:cNvSpPr>
                <a:spLocks noRot="1" noChangeAspect="1" noMove="1" noResize="1" noEditPoints="1" noAdjustHandles="1" noChangeArrowheads="1" noChangeShapeType="1" noTextEdit="1"/>
              </p:cNvSpPr>
              <p:nvPr/>
            </p:nvSpPr>
            <p:spPr>
              <a:xfrm>
                <a:off x="3895718" y="4825589"/>
                <a:ext cx="367408" cy="52854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4" name="Rectangle 43">
                <a:extLst>
                  <a:ext uri="{FF2B5EF4-FFF2-40B4-BE49-F238E27FC236}">
                    <a16:creationId xmlns:a16="http://schemas.microsoft.com/office/drawing/2014/main" id="{CCC4D7C6-EECF-2D45-8109-461F8B9CDC88}"/>
                  </a:ext>
                </a:extLst>
              </p:cNvPr>
              <p:cNvSpPr/>
              <p:nvPr/>
            </p:nvSpPr>
            <p:spPr>
              <a:xfrm>
                <a:off x="2666370" y="4938146"/>
                <a:ext cx="52770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FF0000"/>
                          </a:solidFill>
                          <a:latin typeface="Cambria Math" panose="02040503050406030204" pitchFamily="18" charset="0"/>
                        </a:rPr>
                        <m:t>25</m:t>
                      </m:r>
                    </m:oMath>
                  </m:oMathPara>
                </a14:m>
                <a:endParaRPr lang="en-US" sz="2000" dirty="0">
                  <a:solidFill>
                    <a:srgbClr val="FF0000"/>
                  </a:solidFill>
                </a:endParaRPr>
              </a:p>
            </p:txBody>
          </p:sp>
        </mc:Choice>
        <mc:Fallback>
          <p:sp>
            <p:nvSpPr>
              <p:cNvPr id="44" name="Rectangle 43">
                <a:extLst>
                  <a:ext uri="{FF2B5EF4-FFF2-40B4-BE49-F238E27FC236}">
                    <a16:creationId xmlns:a16="http://schemas.microsoft.com/office/drawing/2014/main" id="{CCC4D7C6-EECF-2D45-8109-461F8B9CDC88}"/>
                  </a:ext>
                </a:extLst>
              </p:cNvPr>
              <p:cNvSpPr>
                <a:spLocks noRot="1" noChangeAspect="1" noMove="1" noResize="1" noEditPoints="1" noAdjustHandles="1" noChangeArrowheads="1" noChangeShapeType="1" noTextEdit="1"/>
              </p:cNvSpPr>
              <p:nvPr/>
            </p:nvSpPr>
            <p:spPr>
              <a:xfrm>
                <a:off x="2666370" y="4938146"/>
                <a:ext cx="527709" cy="400110"/>
              </a:xfrm>
              <a:prstGeom prst="rect">
                <a:avLst/>
              </a:prstGeom>
              <a:blipFill>
                <a:blip r:embed="rId10"/>
                <a:stretch>
                  <a:fillRect/>
                </a:stretch>
              </a:blipFill>
            </p:spPr>
            <p:txBody>
              <a:bodyPr/>
              <a:lstStyle/>
              <a:p>
                <a:r>
                  <a:rPr lang="en-US">
                    <a:noFill/>
                  </a:rPr>
                  <a:t> </a:t>
                </a:r>
              </a:p>
            </p:txBody>
          </p:sp>
        </mc:Fallback>
      </mc:AlternateContent>
      <p:sp>
        <p:nvSpPr>
          <p:cNvPr id="5" name="Multiply 4">
            <a:extLst>
              <a:ext uri="{FF2B5EF4-FFF2-40B4-BE49-F238E27FC236}">
                <a16:creationId xmlns:a16="http://schemas.microsoft.com/office/drawing/2014/main" id="{96445AD3-10D2-A643-BBB5-04EAA2EF1D52}"/>
              </a:ext>
            </a:extLst>
          </p:cNvPr>
          <p:cNvSpPr/>
          <p:nvPr/>
        </p:nvSpPr>
        <p:spPr>
          <a:xfrm>
            <a:off x="2480089" y="5183188"/>
            <a:ext cx="390355" cy="452906"/>
          </a:xfrm>
          <a:prstGeom prst="mathMultiply">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Multiply 48">
            <a:extLst>
              <a:ext uri="{FF2B5EF4-FFF2-40B4-BE49-F238E27FC236}">
                <a16:creationId xmlns:a16="http://schemas.microsoft.com/office/drawing/2014/main" id="{77FA2C57-9D73-AE44-828A-BFA150EE2DA8}"/>
              </a:ext>
            </a:extLst>
          </p:cNvPr>
          <p:cNvSpPr/>
          <p:nvPr/>
        </p:nvSpPr>
        <p:spPr>
          <a:xfrm>
            <a:off x="3814809" y="5150736"/>
            <a:ext cx="390137" cy="475376"/>
          </a:xfrm>
          <a:prstGeom prst="mathMultiply">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ounded Rectangle 62">
            <a:extLst>
              <a:ext uri="{FF2B5EF4-FFF2-40B4-BE49-F238E27FC236}">
                <a16:creationId xmlns:a16="http://schemas.microsoft.com/office/drawing/2014/main" id="{1119F559-348B-EA41-B3A6-CE87E10448B2}"/>
              </a:ext>
            </a:extLst>
          </p:cNvPr>
          <p:cNvSpPr/>
          <p:nvPr/>
        </p:nvSpPr>
        <p:spPr>
          <a:xfrm>
            <a:off x="800794" y="5583751"/>
            <a:ext cx="7608569" cy="624101"/>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Myriad Pro" charset="0"/>
                <a:ea typeface="Myriad Pro" charset="0"/>
                <a:cs typeface="Myriad Pro" charset="0"/>
              </a:rPr>
              <a:t>Std. Deviation          =&gt; overhead        and accuracy </a:t>
            </a:r>
          </a:p>
        </p:txBody>
      </p:sp>
      <p:sp>
        <p:nvSpPr>
          <p:cNvPr id="6" name="Down Arrow 5">
            <a:extLst>
              <a:ext uri="{FF2B5EF4-FFF2-40B4-BE49-F238E27FC236}">
                <a16:creationId xmlns:a16="http://schemas.microsoft.com/office/drawing/2014/main" id="{28EDB232-036D-1249-90AB-D2C856364F36}"/>
              </a:ext>
            </a:extLst>
          </p:cNvPr>
          <p:cNvSpPr/>
          <p:nvPr/>
        </p:nvSpPr>
        <p:spPr>
          <a:xfrm>
            <a:off x="3346164" y="5725164"/>
            <a:ext cx="451458" cy="3835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own Arrow 63">
            <a:extLst>
              <a:ext uri="{FF2B5EF4-FFF2-40B4-BE49-F238E27FC236}">
                <a16:creationId xmlns:a16="http://schemas.microsoft.com/office/drawing/2014/main" id="{5BD2E86E-6D8E-7349-9C23-9A27E0818252}"/>
              </a:ext>
            </a:extLst>
          </p:cNvPr>
          <p:cNvSpPr/>
          <p:nvPr/>
        </p:nvSpPr>
        <p:spPr>
          <a:xfrm>
            <a:off x="5550949" y="5735454"/>
            <a:ext cx="451458" cy="3835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own Arrow 64">
            <a:extLst>
              <a:ext uri="{FF2B5EF4-FFF2-40B4-BE49-F238E27FC236}">
                <a16:creationId xmlns:a16="http://schemas.microsoft.com/office/drawing/2014/main" id="{D3E685AB-E288-AF49-9582-C0A78C1255A2}"/>
              </a:ext>
            </a:extLst>
          </p:cNvPr>
          <p:cNvSpPr/>
          <p:nvPr/>
        </p:nvSpPr>
        <p:spPr>
          <a:xfrm rot="10800000">
            <a:off x="7833246" y="5704007"/>
            <a:ext cx="451458" cy="3835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66" name="Rectangle 65">
                <a:extLst>
                  <a:ext uri="{FF2B5EF4-FFF2-40B4-BE49-F238E27FC236}">
                    <a16:creationId xmlns:a16="http://schemas.microsoft.com/office/drawing/2014/main" id="{8C251F98-2909-DB46-AAA2-D9F1DF533CDB}"/>
                  </a:ext>
                </a:extLst>
              </p:cNvPr>
              <p:cNvSpPr/>
              <p:nvPr/>
            </p:nvSpPr>
            <p:spPr>
              <a:xfrm flipH="1">
                <a:off x="4228821" y="5144649"/>
                <a:ext cx="319640" cy="491288"/>
              </a:xfrm>
              <a:prstGeom prst="rect">
                <a:avLst/>
              </a:prstGeom>
            </p:spPr>
            <p:txBody>
              <a:bodyPr wrap="square">
                <a:spAutoFit/>
              </a:bodyPr>
              <a:lstStyle/>
              <a:p>
                <a:pPr algn="r"/>
                <a14:m>
                  <m:oMath xmlns:m="http://schemas.openxmlformats.org/officeDocument/2006/math">
                    <m:sSub>
                      <m:sSubPr>
                        <m:ctrlPr>
                          <a:rPr lang="en-US" sz="240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𝐿</m:t>
                        </m:r>
                      </m:e>
                      <m:sub>
                        <m:r>
                          <a:rPr lang="en-US" sz="2400" b="0" i="1" smtClean="0">
                            <a:latin typeface="Cambria Math" panose="02040503050406030204" pitchFamily="18" charset="0"/>
                            <a:ea typeface="Cambria Math" panose="02040503050406030204" pitchFamily="18" charset="0"/>
                          </a:rPr>
                          <m:t>𝑓</m:t>
                        </m:r>
                      </m:sub>
                    </m:sSub>
                  </m:oMath>
                </a14:m>
                <a:r>
                  <a:rPr lang="en-US" sz="2000" dirty="0"/>
                  <a:t> </a:t>
                </a:r>
              </a:p>
            </p:txBody>
          </p:sp>
        </mc:Choice>
        <mc:Fallback>
          <p:sp>
            <p:nvSpPr>
              <p:cNvPr id="66" name="Rectangle 65">
                <a:extLst>
                  <a:ext uri="{FF2B5EF4-FFF2-40B4-BE49-F238E27FC236}">
                    <a16:creationId xmlns:a16="http://schemas.microsoft.com/office/drawing/2014/main" id="{8C251F98-2909-DB46-AAA2-D9F1DF533CDB}"/>
                  </a:ext>
                </a:extLst>
              </p:cNvPr>
              <p:cNvSpPr>
                <a:spLocks noRot="1" noChangeAspect="1" noMove="1" noResize="1" noEditPoints="1" noAdjustHandles="1" noChangeArrowheads="1" noChangeShapeType="1" noTextEdit="1"/>
              </p:cNvSpPr>
              <p:nvPr/>
            </p:nvSpPr>
            <p:spPr>
              <a:xfrm flipH="1">
                <a:off x="4228821" y="5144649"/>
                <a:ext cx="319640" cy="491288"/>
              </a:xfrm>
              <a:prstGeom prst="rect">
                <a:avLst/>
              </a:prstGeom>
              <a:blipFill>
                <a:blip r:embed="rId11"/>
                <a:stretch>
                  <a:fillRect r="-46154" b="-10000"/>
                </a:stretch>
              </a:blipFill>
            </p:spPr>
            <p:txBody>
              <a:bodyPr/>
              <a:lstStyle/>
              <a:p>
                <a:r>
                  <a:rPr lang="en-US">
                    <a:noFill/>
                  </a:rPr>
                  <a:t> </a:t>
                </a:r>
              </a:p>
            </p:txBody>
          </p:sp>
        </mc:Fallback>
      </mc:AlternateContent>
    </p:spTree>
    <p:extLst>
      <p:ext uri="{BB962C8B-B14F-4D97-AF65-F5344CB8AC3E}">
        <p14:creationId xmlns:p14="http://schemas.microsoft.com/office/powerpoint/2010/main" val="301885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58"/>
                                        </p:tgtEl>
                                        <p:attrNameLst>
                                          <p:attrName>style.visibility</p:attrName>
                                        </p:attrNameLst>
                                      </p:cBhvr>
                                      <p:to>
                                        <p:strVal val="visible"/>
                                      </p:to>
                                    </p:set>
                                    <p:anim calcmode="lin" valueType="num">
                                      <p:cBhvr>
                                        <p:cTn id="9" dur="500" fill="hold"/>
                                        <p:tgtEl>
                                          <p:spTgt spid="58"/>
                                        </p:tgtEl>
                                        <p:attrNameLst>
                                          <p:attrName>ppt_w</p:attrName>
                                        </p:attrNameLst>
                                      </p:cBhvr>
                                      <p:tavLst>
                                        <p:tav tm="0">
                                          <p:val>
                                            <p:fltVal val="0"/>
                                          </p:val>
                                        </p:tav>
                                        <p:tav tm="100000">
                                          <p:val>
                                            <p:strVal val="#ppt_w"/>
                                          </p:val>
                                        </p:tav>
                                      </p:tavLst>
                                    </p:anim>
                                    <p:anim calcmode="lin" valueType="num">
                                      <p:cBhvr>
                                        <p:cTn id="10" dur="500" fill="hold"/>
                                        <p:tgtEl>
                                          <p:spTgt spid="58"/>
                                        </p:tgtEl>
                                        <p:attrNameLst>
                                          <p:attrName>ppt_h</p:attrName>
                                        </p:attrNameLst>
                                      </p:cBhvr>
                                      <p:tavLst>
                                        <p:tav tm="0">
                                          <p:val>
                                            <p:fltVal val="0"/>
                                          </p:val>
                                        </p:tav>
                                        <p:tav tm="100000">
                                          <p:val>
                                            <p:strVal val="#ppt_h"/>
                                          </p:val>
                                        </p:tav>
                                      </p:tavLst>
                                    </p:anim>
                                    <p:animEffect transition="in" filter="fade">
                                      <p:cBhvr>
                                        <p:cTn id="11" dur="500"/>
                                        <p:tgtEl>
                                          <p:spTgt spid="58"/>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blinds(horizontal)">
                                      <p:cBhvr>
                                        <p:cTn id="14" dur="500"/>
                                        <p:tgtEl>
                                          <p:spTgt spid="51"/>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blinds(horizontal)">
                                      <p:cBhvr>
                                        <p:cTn id="17" dur="500"/>
                                        <p:tgtEl>
                                          <p:spTgt spid="44"/>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53" presetClass="entr" presetSubtype="16" fill="hold" nodeType="withEffect">
                                  <p:stCondLst>
                                    <p:cond delay="0"/>
                                  </p:stCondLst>
                                  <p:childTnLst>
                                    <p:set>
                                      <p:cBhvr>
                                        <p:cTn id="24" dur="1" fill="hold">
                                          <p:stCondLst>
                                            <p:cond delay="0"/>
                                          </p:stCondLst>
                                        </p:cTn>
                                        <p:tgtEl>
                                          <p:spTgt spid="83"/>
                                        </p:tgtEl>
                                        <p:attrNameLst>
                                          <p:attrName>style.visibility</p:attrName>
                                        </p:attrNameLst>
                                      </p:cBhvr>
                                      <p:to>
                                        <p:strVal val="visible"/>
                                      </p:to>
                                    </p:set>
                                    <p:anim calcmode="lin" valueType="num">
                                      <p:cBhvr>
                                        <p:cTn id="25" dur="500" fill="hold"/>
                                        <p:tgtEl>
                                          <p:spTgt spid="83"/>
                                        </p:tgtEl>
                                        <p:attrNameLst>
                                          <p:attrName>ppt_w</p:attrName>
                                        </p:attrNameLst>
                                      </p:cBhvr>
                                      <p:tavLst>
                                        <p:tav tm="0">
                                          <p:val>
                                            <p:fltVal val="0"/>
                                          </p:val>
                                        </p:tav>
                                        <p:tav tm="100000">
                                          <p:val>
                                            <p:strVal val="#ppt_w"/>
                                          </p:val>
                                        </p:tav>
                                      </p:tavLst>
                                    </p:anim>
                                    <p:anim calcmode="lin" valueType="num">
                                      <p:cBhvr>
                                        <p:cTn id="26" dur="500" fill="hold"/>
                                        <p:tgtEl>
                                          <p:spTgt spid="83"/>
                                        </p:tgtEl>
                                        <p:attrNameLst>
                                          <p:attrName>ppt_h</p:attrName>
                                        </p:attrNameLst>
                                      </p:cBhvr>
                                      <p:tavLst>
                                        <p:tav tm="0">
                                          <p:val>
                                            <p:fltVal val="0"/>
                                          </p:val>
                                        </p:tav>
                                        <p:tav tm="100000">
                                          <p:val>
                                            <p:strVal val="#ppt_h"/>
                                          </p:val>
                                        </p:tav>
                                      </p:tavLst>
                                    </p:anim>
                                    <p:animEffect transition="in" filter="fade">
                                      <p:cBhvr>
                                        <p:cTn id="27" dur="500"/>
                                        <p:tgtEl>
                                          <p:spTgt spid="83"/>
                                        </p:tgtEl>
                                      </p:cBhvr>
                                    </p:animEffect>
                                  </p:childTnLst>
                                </p:cTn>
                              </p:par>
                              <p:par>
                                <p:cTn id="28" presetID="53" presetClass="entr" presetSubtype="16" fill="hold" nodeType="with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p:cTn id="30" dur="500" fill="hold"/>
                                        <p:tgtEl>
                                          <p:spTgt spid="62"/>
                                        </p:tgtEl>
                                        <p:attrNameLst>
                                          <p:attrName>ppt_w</p:attrName>
                                        </p:attrNameLst>
                                      </p:cBhvr>
                                      <p:tavLst>
                                        <p:tav tm="0">
                                          <p:val>
                                            <p:fltVal val="0"/>
                                          </p:val>
                                        </p:tav>
                                        <p:tav tm="100000">
                                          <p:val>
                                            <p:strVal val="#ppt_w"/>
                                          </p:val>
                                        </p:tav>
                                      </p:tavLst>
                                    </p:anim>
                                    <p:anim calcmode="lin" valueType="num">
                                      <p:cBhvr>
                                        <p:cTn id="31" dur="500" fill="hold"/>
                                        <p:tgtEl>
                                          <p:spTgt spid="62"/>
                                        </p:tgtEl>
                                        <p:attrNameLst>
                                          <p:attrName>ppt_h</p:attrName>
                                        </p:attrNameLst>
                                      </p:cBhvr>
                                      <p:tavLst>
                                        <p:tav tm="0">
                                          <p:val>
                                            <p:fltVal val="0"/>
                                          </p:val>
                                        </p:tav>
                                        <p:tav tm="100000">
                                          <p:val>
                                            <p:strVal val="#ppt_h"/>
                                          </p:val>
                                        </p:tav>
                                      </p:tavLst>
                                    </p:anim>
                                    <p:animEffect transition="in" filter="fade">
                                      <p:cBhvr>
                                        <p:cTn id="32" dur="500"/>
                                        <p:tgtEl>
                                          <p:spTgt spid="62"/>
                                        </p:tgtEl>
                                      </p:cBhvr>
                                    </p:animEffect>
                                  </p:childTnLst>
                                </p:cTn>
                              </p:par>
                              <p:par>
                                <p:cTn id="33" presetID="53" presetClass="entr" presetSubtype="16" fill="hold" nodeType="with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p:cTn id="35" dur="500" fill="hold"/>
                                        <p:tgtEl>
                                          <p:spTgt spid="50"/>
                                        </p:tgtEl>
                                        <p:attrNameLst>
                                          <p:attrName>ppt_w</p:attrName>
                                        </p:attrNameLst>
                                      </p:cBhvr>
                                      <p:tavLst>
                                        <p:tav tm="0">
                                          <p:val>
                                            <p:fltVal val="0"/>
                                          </p:val>
                                        </p:tav>
                                        <p:tav tm="100000">
                                          <p:val>
                                            <p:strVal val="#ppt_w"/>
                                          </p:val>
                                        </p:tav>
                                      </p:tavLst>
                                    </p:anim>
                                    <p:anim calcmode="lin" valueType="num">
                                      <p:cBhvr>
                                        <p:cTn id="36" dur="500" fill="hold"/>
                                        <p:tgtEl>
                                          <p:spTgt spid="50"/>
                                        </p:tgtEl>
                                        <p:attrNameLst>
                                          <p:attrName>ppt_h</p:attrName>
                                        </p:attrNameLst>
                                      </p:cBhvr>
                                      <p:tavLst>
                                        <p:tav tm="0">
                                          <p:val>
                                            <p:fltVal val="0"/>
                                          </p:val>
                                        </p:tav>
                                        <p:tav tm="100000">
                                          <p:val>
                                            <p:strVal val="#ppt_h"/>
                                          </p:val>
                                        </p:tav>
                                      </p:tavLst>
                                    </p:anim>
                                    <p:animEffect transition="in" filter="fade">
                                      <p:cBhvr>
                                        <p:cTn id="37" dur="500"/>
                                        <p:tgtEl>
                                          <p:spTgt spid="5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44"/>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51"/>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61"/>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4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40"/>
                                        </p:tgtEl>
                                        <p:attrNameLst>
                                          <p:attrName>style.visibility</p:attrName>
                                        </p:attrNameLst>
                                      </p:cBhvr>
                                      <p:to>
                                        <p:strVal val="visible"/>
                                      </p:to>
                                    </p:set>
                                    <p:anim calcmode="lin" valueType="num">
                                      <p:cBhvr>
                                        <p:cTn id="52" dur="500" fill="hold"/>
                                        <p:tgtEl>
                                          <p:spTgt spid="40"/>
                                        </p:tgtEl>
                                        <p:attrNameLst>
                                          <p:attrName>ppt_w</p:attrName>
                                        </p:attrNameLst>
                                      </p:cBhvr>
                                      <p:tavLst>
                                        <p:tav tm="0">
                                          <p:val>
                                            <p:fltVal val="0"/>
                                          </p:val>
                                        </p:tav>
                                        <p:tav tm="100000">
                                          <p:val>
                                            <p:strVal val="#ppt_w"/>
                                          </p:val>
                                        </p:tav>
                                      </p:tavLst>
                                    </p:anim>
                                    <p:anim calcmode="lin" valueType="num">
                                      <p:cBhvr>
                                        <p:cTn id="53" dur="500" fill="hold"/>
                                        <p:tgtEl>
                                          <p:spTgt spid="40"/>
                                        </p:tgtEl>
                                        <p:attrNameLst>
                                          <p:attrName>ppt_h</p:attrName>
                                        </p:attrNameLst>
                                      </p:cBhvr>
                                      <p:tavLst>
                                        <p:tav tm="0">
                                          <p:val>
                                            <p:fltVal val="0"/>
                                          </p:val>
                                        </p:tav>
                                        <p:tav tm="100000">
                                          <p:val>
                                            <p:strVal val="#ppt_h"/>
                                          </p:val>
                                        </p:tav>
                                      </p:tavLst>
                                    </p:anim>
                                    <p:animEffect transition="in" filter="fade">
                                      <p:cBhvr>
                                        <p:cTn id="54" dur="500"/>
                                        <p:tgtEl>
                                          <p:spTgt spid="40"/>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childTnLst>
                                </p:cTn>
                              </p:par>
                              <p:par>
                                <p:cTn id="60" presetID="53" presetClass="entr" presetSubtype="16" fill="hold" grpId="1" nodeType="withEffect">
                                  <p:stCondLst>
                                    <p:cond delay="0"/>
                                  </p:stCondLst>
                                  <p:childTnLst>
                                    <p:set>
                                      <p:cBhvr>
                                        <p:cTn id="61" dur="1" fill="hold">
                                          <p:stCondLst>
                                            <p:cond delay="0"/>
                                          </p:stCondLst>
                                        </p:cTn>
                                        <p:tgtEl>
                                          <p:spTgt spid="60"/>
                                        </p:tgtEl>
                                        <p:attrNameLst>
                                          <p:attrName>style.visibility</p:attrName>
                                        </p:attrNameLst>
                                      </p:cBhvr>
                                      <p:to>
                                        <p:strVal val="visible"/>
                                      </p:to>
                                    </p:set>
                                    <p:anim calcmode="lin" valueType="num">
                                      <p:cBhvr>
                                        <p:cTn id="62" dur="500" fill="hold"/>
                                        <p:tgtEl>
                                          <p:spTgt spid="60"/>
                                        </p:tgtEl>
                                        <p:attrNameLst>
                                          <p:attrName>ppt_w</p:attrName>
                                        </p:attrNameLst>
                                      </p:cBhvr>
                                      <p:tavLst>
                                        <p:tav tm="0">
                                          <p:val>
                                            <p:fltVal val="0"/>
                                          </p:val>
                                        </p:tav>
                                        <p:tav tm="100000">
                                          <p:val>
                                            <p:strVal val="#ppt_w"/>
                                          </p:val>
                                        </p:tav>
                                      </p:tavLst>
                                    </p:anim>
                                    <p:anim calcmode="lin" valueType="num">
                                      <p:cBhvr>
                                        <p:cTn id="63" dur="500" fill="hold"/>
                                        <p:tgtEl>
                                          <p:spTgt spid="60"/>
                                        </p:tgtEl>
                                        <p:attrNameLst>
                                          <p:attrName>ppt_h</p:attrName>
                                        </p:attrNameLst>
                                      </p:cBhvr>
                                      <p:tavLst>
                                        <p:tav tm="0">
                                          <p:val>
                                            <p:fltVal val="0"/>
                                          </p:val>
                                        </p:tav>
                                        <p:tav tm="100000">
                                          <p:val>
                                            <p:strVal val="#ppt_h"/>
                                          </p:val>
                                        </p:tav>
                                      </p:tavLst>
                                    </p:anim>
                                    <p:animEffect transition="in" filter="fade">
                                      <p:cBhvr>
                                        <p:cTn id="64" dur="500"/>
                                        <p:tgtEl>
                                          <p:spTgt spid="60"/>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mph" presetSubtype="0" fill="hold" grpId="2" nodeType="clickEffect">
                                  <p:stCondLst>
                                    <p:cond delay="0"/>
                                  </p:stCondLst>
                                  <p:childTnLst>
                                    <p:animScale>
                                      <p:cBhvr>
                                        <p:cTn id="68" dur="500" fill="hold"/>
                                        <p:tgtEl>
                                          <p:spTgt spid="40"/>
                                        </p:tgtEl>
                                      </p:cBhvr>
                                      <p:by x="150000" y="150000"/>
                                    </p:animScale>
                                  </p:childTnLst>
                                </p:cTn>
                              </p:par>
                            </p:childTnLst>
                          </p:cTn>
                        </p:par>
                      </p:childTnLst>
                    </p:cTn>
                  </p:par>
                  <p:par>
                    <p:cTn id="69" fill="hold">
                      <p:stCondLst>
                        <p:cond delay="indefinite"/>
                      </p:stCondLst>
                      <p:childTnLst>
                        <p:par>
                          <p:cTn id="70" fill="hold">
                            <p:stCondLst>
                              <p:cond delay="0"/>
                            </p:stCondLst>
                            <p:childTnLst>
                              <p:par>
                                <p:cTn id="71" presetID="6" presetClass="emph" presetSubtype="0" fill="hold" grpId="3" nodeType="clickEffect">
                                  <p:stCondLst>
                                    <p:cond delay="0"/>
                                  </p:stCondLst>
                                  <p:childTnLst>
                                    <p:animScale>
                                      <p:cBhvr>
                                        <p:cTn id="72" dur="500" fill="hold"/>
                                        <p:tgtEl>
                                          <p:spTgt spid="42"/>
                                        </p:tgtEl>
                                      </p:cBhvr>
                                      <p:by x="150000" y="150000"/>
                                    </p:animScale>
                                  </p:childTnLst>
                                </p:cTn>
                              </p:par>
                            </p:childTnLst>
                          </p:cTn>
                        </p:par>
                      </p:childTnLst>
                    </p:cTn>
                  </p:par>
                  <p:par>
                    <p:cTn id="73" fill="hold">
                      <p:stCondLst>
                        <p:cond delay="indefinite"/>
                      </p:stCondLst>
                      <p:childTnLst>
                        <p:par>
                          <p:cTn id="74" fill="hold">
                            <p:stCondLst>
                              <p:cond delay="0"/>
                            </p:stCondLst>
                            <p:childTnLst>
                              <p:par>
                                <p:cTn id="75" presetID="6" presetClass="emph" presetSubtype="0" fill="hold" grpId="2" nodeType="clickEffect">
                                  <p:stCondLst>
                                    <p:cond delay="0"/>
                                  </p:stCondLst>
                                  <p:childTnLst>
                                    <p:animScale>
                                      <p:cBhvr>
                                        <p:cTn id="76" dur="500" fill="hold"/>
                                        <p:tgtEl>
                                          <p:spTgt spid="60"/>
                                        </p:tgtEl>
                                      </p:cBhvr>
                                      <p:by x="150000" y="150000"/>
                                    </p:animScale>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
                                        </p:tgtEl>
                                        <p:attrNameLst>
                                          <p:attrName>style.visibility</p:attrName>
                                        </p:attrNameLst>
                                      </p:cBhvr>
                                      <p:to>
                                        <p:strVal val="visible"/>
                                      </p:to>
                                    </p:set>
                                  </p:childTnLst>
                                </p:cTn>
                              </p:par>
                              <p:par>
                                <p:cTn id="83" presetID="53" presetClass="entr" presetSubtype="16" fill="hold" grpId="0" nodeType="with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66"/>
                                        </p:tgtEl>
                                        <p:attrNameLst>
                                          <p:attrName>style.visibility</p:attrName>
                                        </p:attrNameLst>
                                      </p:cBhvr>
                                      <p:to>
                                        <p:strVal val="visible"/>
                                      </p:to>
                                    </p:set>
                                    <p:anim calcmode="lin" valueType="num">
                                      <p:cBhvr>
                                        <p:cTn id="90" dur="500" fill="hold"/>
                                        <p:tgtEl>
                                          <p:spTgt spid="66"/>
                                        </p:tgtEl>
                                        <p:attrNameLst>
                                          <p:attrName>ppt_w</p:attrName>
                                        </p:attrNameLst>
                                      </p:cBhvr>
                                      <p:tavLst>
                                        <p:tav tm="0">
                                          <p:val>
                                            <p:fltVal val="0"/>
                                          </p:val>
                                        </p:tav>
                                        <p:tav tm="100000">
                                          <p:val>
                                            <p:strVal val="#ppt_w"/>
                                          </p:val>
                                        </p:tav>
                                      </p:tavLst>
                                    </p:anim>
                                    <p:anim calcmode="lin" valueType="num">
                                      <p:cBhvr>
                                        <p:cTn id="91" dur="500" fill="hold"/>
                                        <p:tgtEl>
                                          <p:spTgt spid="66"/>
                                        </p:tgtEl>
                                        <p:attrNameLst>
                                          <p:attrName>ppt_h</p:attrName>
                                        </p:attrNameLst>
                                      </p:cBhvr>
                                      <p:tavLst>
                                        <p:tav tm="0">
                                          <p:val>
                                            <p:fltVal val="0"/>
                                          </p:val>
                                        </p:tav>
                                        <p:tav tm="100000">
                                          <p:val>
                                            <p:strVal val="#ppt_h"/>
                                          </p:val>
                                        </p:tav>
                                      </p:tavLst>
                                    </p:anim>
                                    <p:animEffect transition="in" filter="fade">
                                      <p:cBhvr>
                                        <p:cTn id="92" dur="500"/>
                                        <p:tgtEl>
                                          <p:spTgt spid="66"/>
                                        </p:tgtEl>
                                      </p:cBhvr>
                                    </p:animEffec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63"/>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64"/>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1" grpId="0"/>
      <p:bldP spid="41" grpId="1"/>
      <p:bldP spid="51" grpId="0"/>
      <p:bldP spid="51" grpId="1"/>
      <p:bldP spid="60" grpId="1"/>
      <p:bldP spid="60" grpId="2"/>
      <p:bldP spid="61" grpId="0"/>
      <p:bldP spid="61" grpId="1"/>
      <p:bldP spid="40" grpId="0"/>
      <p:bldP spid="40" grpId="2"/>
      <p:bldP spid="42" grpId="0"/>
      <p:bldP spid="42" grpId="3"/>
      <p:bldP spid="44" grpId="0"/>
      <p:bldP spid="44" grpId="1"/>
      <p:bldP spid="5" grpId="0" animBg="1"/>
      <p:bldP spid="49" grpId="0" animBg="1"/>
      <p:bldP spid="63" grpId="0" animBg="1"/>
      <p:bldP spid="6" grpId="0" animBg="1"/>
      <p:bldP spid="64" grpId="0" animBg="1"/>
      <p:bldP spid="65" grpId="0" animBg="1"/>
      <p:bldP spid="6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34023"/>
            <a:ext cx="7543800" cy="1450757"/>
          </a:xfrm>
        </p:spPr>
        <p:txBody>
          <a:bodyPr>
            <a:normAutofit/>
          </a:bodyPr>
          <a:lstStyle/>
          <a:p>
            <a:r>
              <a:rPr lang="en-US" b="1" dirty="0"/>
              <a:t>Implementation and Evaluation</a:t>
            </a:r>
          </a:p>
        </p:txBody>
      </p:sp>
      <p:sp>
        <p:nvSpPr>
          <p:cNvPr id="5" name="Content Placeholder 4"/>
          <p:cNvSpPr>
            <a:spLocks noGrp="1"/>
          </p:cNvSpPr>
          <p:nvPr>
            <p:ph sz="half" idx="1"/>
          </p:nvPr>
        </p:nvSpPr>
        <p:spPr>
          <a:xfrm>
            <a:off x="822960" y="1540314"/>
            <a:ext cx="6163541" cy="4919472"/>
          </a:xfrm>
        </p:spPr>
        <p:txBody>
          <a:bodyPr>
            <a:normAutofit/>
          </a:bodyPr>
          <a:lstStyle/>
          <a:p>
            <a:r>
              <a:rPr lang="en-US" sz="2800" dirty="0"/>
              <a:t>P4 Implementation</a:t>
            </a:r>
          </a:p>
          <a:p>
            <a:pPr lvl="1"/>
            <a:r>
              <a:rPr lang="en-US" sz="2800" dirty="0"/>
              <a:t>~200 LoC, BMV2 and Tofino</a:t>
            </a:r>
          </a:p>
          <a:p>
            <a:r>
              <a:rPr lang="en-US" sz="2800" dirty="0"/>
              <a:t>Heavy Hitter Flow Query</a:t>
            </a:r>
          </a:p>
          <a:p>
            <a:pPr lvl="1"/>
            <a:r>
              <a:rPr lang="en-US" sz="2800" dirty="0"/>
              <a:t>Five-tuple Flows</a:t>
            </a:r>
          </a:p>
          <a:p>
            <a:r>
              <a:rPr lang="en-US" sz="2800" dirty="0"/>
              <a:t>Real-World Packet Traces</a:t>
            </a:r>
          </a:p>
          <a:p>
            <a:pPr lvl="1"/>
            <a:r>
              <a:rPr lang="en-US" sz="2800" dirty="0"/>
              <a:t>2016 CAIDA Internet Traces</a:t>
            </a:r>
          </a:p>
          <a:p>
            <a:r>
              <a:rPr lang="en-US" sz="2800" dirty="0"/>
              <a:t>One-Big-Switch Simulation</a:t>
            </a:r>
          </a:p>
          <a:p>
            <a:pPr lvl="1"/>
            <a:r>
              <a:rPr lang="en-US" sz="2800" dirty="0"/>
              <a:t>Map sources to switches with probability </a:t>
            </a:r>
            <a:r>
              <a:rPr lang="en-US" sz="2800" i="1" dirty="0">
                <a:latin typeface="Times" charset="0"/>
                <a:ea typeface="Times" charset="0"/>
                <a:cs typeface="Times" charset="0"/>
              </a:rPr>
              <a:t>(p)</a:t>
            </a:r>
            <a:endParaRPr lang="en-US" sz="2800" dirty="0"/>
          </a:p>
        </p:txBody>
      </p:sp>
      <p:sp>
        <p:nvSpPr>
          <p:cNvPr id="4" name="Slide Number Placeholder 3"/>
          <p:cNvSpPr>
            <a:spLocks noGrp="1"/>
          </p:cNvSpPr>
          <p:nvPr>
            <p:ph type="sldNum" sz="quarter" idx="12"/>
          </p:nvPr>
        </p:nvSpPr>
        <p:spPr/>
        <p:txBody>
          <a:bodyPr/>
          <a:lstStyle/>
          <a:p>
            <a:r>
              <a:rPr lang="en-US" altLang="zh-Hans" sz="2000" dirty="0"/>
              <a:t>12</a:t>
            </a:r>
            <a:endParaRPr lang="en-US" sz="2000" dirty="0"/>
          </a:p>
        </p:txBody>
      </p:sp>
    </p:spTree>
    <p:extLst>
      <p:ext uri="{BB962C8B-B14F-4D97-AF65-F5344CB8AC3E}">
        <p14:creationId xmlns:p14="http://schemas.microsoft.com/office/powerpoint/2010/main" val="206024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34023"/>
            <a:ext cx="7543800" cy="1450757"/>
          </a:xfrm>
        </p:spPr>
        <p:txBody>
          <a:bodyPr>
            <a:normAutofit/>
          </a:bodyPr>
          <a:lstStyle/>
          <a:p>
            <a:r>
              <a:rPr lang="en-US" b="1" dirty="0"/>
              <a:t>Parameter: Threshold</a:t>
            </a:r>
          </a:p>
        </p:txBody>
      </p:sp>
      <p:sp>
        <p:nvSpPr>
          <p:cNvPr id="4" name="Slide Number Placeholder 3"/>
          <p:cNvSpPr>
            <a:spLocks noGrp="1"/>
          </p:cNvSpPr>
          <p:nvPr>
            <p:ph type="sldNum" sz="quarter" idx="12"/>
          </p:nvPr>
        </p:nvSpPr>
        <p:spPr/>
        <p:txBody>
          <a:bodyPr/>
          <a:lstStyle/>
          <a:p>
            <a:r>
              <a:rPr lang="en-US" altLang="zh-Hans" sz="2000" dirty="0"/>
              <a:t>12</a:t>
            </a:r>
            <a:endParaRPr lang="en-US" sz="2000" dirty="0"/>
          </a:p>
        </p:txBody>
      </p:sp>
      <p:pic>
        <p:nvPicPr>
          <p:cNvPr id="15" name="Picture 14">
            <a:extLst>
              <a:ext uri="{FF2B5EF4-FFF2-40B4-BE49-F238E27FC236}">
                <a16:creationId xmlns:a16="http://schemas.microsoft.com/office/drawing/2014/main" id="{591E898F-F85E-F140-8F35-E61C247AEA36}"/>
              </a:ext>
            </a:extLst>
          </p:cNvPr>
          <p:cNvPicPr>
            <a:picLocks noChangeAspect="1"/>
          </p:cNvPicPr>
          <p:nvPr/>
        </p:nvPicPr>
        <p:blipFill>
          <a:blip r:embed="rId3"/>
          <a:stretch>
            <a:fillRect/>
          </a:stretch>
        </p:blipFill>
        <p:spPr>
          <a:xfrm>
            <a:off x="900857" y="1741170"/>
            <a:ext cx="6524487" cy="4019550"/>
          </a:xfrm>
          <a:prstGeom prst="rect">
            <a:avLst/>
          </a:prstGeom>
        </p:spPr>
      </p:pic>
      <p:sp>
        <p:nvSpPr>
          <p:cNvPr id="16" name="Left Brace 15">
            <a:extLst>
              <a:ext uri="{FF2B5EF4-FFF2-40B4-BE49-F238E27FC236}">
                <a16:creationId xmlns:a16="http://schemas.microsoft.com/office/drawing/2014/main" id="{FBF773E1-C04E-B340-94D5-02638AD1CA1C}"/>
              </a:ext>
            </a:extLst>
          </p:cNvPr>
          <p:cNvSpPr/>
          <p:nvPr/>
        </p:nvSpPr>
        <p:spPr>
          <a:xfrm flipH="1">
            <a:off x="2682240" y="2468880"/>
            <a:ext cx="365760" cy="1539240"/>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Left Brace 16">
            <a:extLst>
              <a:ext uri="{FF2B5EF4-FFF2-40B4-BE49-F238E27FC236}">
                <a16:creationId xmlns:a16="http://schemas.microsoft.com/office/drawing/2014/main" id="{2C5FF777-3A1A-9B42-B2F5-3C492ACDC2C0}"/>
              </a:ext>
            </a:extLst>
          </p:cNvPr>
          <p:cNvSpPr/>
          <p:nvPr/>
        </p:nvSpPr>
        <p:spPr>
          <a:xfrm flipH="1">
            <a:off x="6553200" y="4221480"/>
            <a:ext cx="304800" cy="396240"/>
          </a:xfrm>
          <a:prstGeom prst="leftBrac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07DE3188-665C-D149-8235-1FD51B0E0BBD}"/>
              </a:ext>
            </a:extLst>
          </p:cNvPr>
          <p:cNvSpPr txBox="1"/>
          <p:nvPr/>
        </p:nvSpPr>
        <p:spPr>
          <a:xfrm>
            <a:off x="3048000" y="3053834"/>
            <a:ext cx="990600" cy="369332"/>
          </a:xfrm>
          <a:prstGeom prst="rect">
            <a:avLst/>
          </a:prstGeom>
          <a:noFill/>
        </p:spPr>
        <p:txBody>
          <a:bodyPr wrap="square" rtlCol="0">
            <a:spAutoFit/>
          </a:bodyPr>
          <a:lstStyle/>
          <a:p>
            <a:r>
              <a:rPr lang="en-US" dirty="0"/>
              <a:t>66.1%</a:t>
            </a:r>
          </a:p>
        </p:txBody>
      </p:sp>
      <p:sp>
        <p:nvSpPr>
          <p:cNvPr id="19" name="TextBox 18">
            <a:extLst>
              <a:ext uri="{FF2B5EF4-FFF2-40B4-BE49-F238E27FC236}">
                <a16:creationId xmlns:a16="http://schemas.microsoft.com/office/drawing/2014/main" id="{361C1299-E320-7D49-AAEF-CC1337254C71}"/>
              </a:ext>
            </a:extLst>
          </p:cNvPr>
          <p:cNvSpPr txBox="1"/>
          <p:nvPr/>
        </p:nvSpPr>
        <p:spPr>
          <a:xfrm>
            <a:off x="6858000" y="4234934"/>
            <a:ext cx="990600" cy="369332"/>
          </a:xfrm>
          <a:prstGeom prst="rect">
            <a:avLst/>
          </a:prstGeom>
          <a:noFill/>
        </p:spPr>
        <p:txBody>
          <a:bodyPr wrap="square" rtlCol="0">
            <a:spAutoFit/>
          </a:bodyPr>
          <a:lstStyle/>
          <a:p>
            <a:r>
              <a:rPr lang="en-US" dirty="0"/>
              <a:t>70.8%</a:t>
            </a:r>
          </a:p>
        </p:txBody>
      </p:sp>
    </p:spTree>
    <p:extLst>
      <p:ext uri="{BB962C8B-B14F-4D97-AF65-F5344CB8AC3E}">
        <p14:creationId xmlns:p14="http://schemas.microsoft.com/office/powerpoint/2010/main" val="3031997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34023"/>
            <a:ext cx="7543800" cy="1450757"/>
          </a:xfrm>
        </p:spPr>
        <p:txBody>
          <a:bodyPr>
            <a:normAutofit/>
          </a:bodyPr>
          <a:lstStyle/>
          <a:p>
            <a:r>
              <a:rPr lang="en-US" b="1" dirty="0"/>
              <a:t>Parameter: Number of Switches</a:t>
            </a:r>
          </a:p>
        </p:txBody>
      </p:sp>
      <p:sp>
        <p:nvSpPr>
          <p:cNvPr id="4" name="Slide Number Placeholder 3"/>
          <p:cNvSpPr>
            <a:spLocks noGrp="1"/>
          </p:cNvSpPr>
          <p:nvPr>
            <p:ph type="sldNum" sz="quarter" idx="12"/>
          </p:nvPr>
        </p:nvSpPr>
        <p:spPr/>
        <p:txBody>
          <a:bodyPr/>
          <a:lstStyle/>
          <a:p>
            <a:r>
              <a:rPr lang="en-US" altLang="zh-Hans" sz="2000" dirty="0"/>
              <a:t>12</a:t>
            </a:r>
            <a:endParaRPr lang="en-US" sz="2000" dirty="0"/>
          </a:p>
        </p:txBody>
      </p:sp>
      <p:pic>
        <p:nvPicPr>
          <p:cNvPr id="10" name="Picture 9">
            <a:extLst>
              <a:ext uri="{FF2B5EF4-FFF2-40B4-BE49-F238E27FC236}">
                <a16:creationId xmlns:a16="http://schemas.microsoft.com/office/drawing/2014/main" id="{22F95C12-C3CC-3E4E-B7D0-C113F8231BB6}"/>
              </a:ext>
            </a:extLst>
          </p:cNvPr>
          <p:cNvPicPr>
            <a:picLocks noChangeAspect="1"/>
          </p:cNvPicPr>
          <p:nvPr/>
        </p:nvPicPr>
        <p:blipFill>
          <a:blip r:embed="rId3"/>
          <a:stretch>
            <a:fillRect/>
          </a:stretch>
        </p:blipFill>
        <p:spPr>
          <a:xfrm>
            <a:off x="475928" y="1486256"/>
            <a:ext cx="8237864" cy="3361327"/>
          </a:xfrm>
          <a:prstGeom prst="rect">
            <a:avLst/>
          </a:prstGeom>
        </p:spPr>
      </p:pic>
      <p:cxnSp>
        <p:nvCxnSpPr>
          <p:cNvPr id="12" name="Straight Connector 11">
            <a:extLst>
              <a:ext uri="{FF2B5EF4-FFF2-40B4-BE49-F238E27FC236}">
                <a16:creationId xmlns:a16="http://schemas.microsoft.com/office/drawing/2014/main" id="{FA1D9E38-D57B-BB46-9FBE-E449D3120A59}"/>
              </a:ext>
            </a:extLst>
          </p:cNvPr>
          <p:cNvCxnSpPr/>
          <p:nvPr/>
        </p:nvCxnSpPr>
        <p:spPr>
          <a:xfrm>
            <a:off x="4206240" y="1435274"/>
            <a:ext cx="0" cy="3463290"/>
          </a:xfrm>
          <a:prstGeom prst="line">
            <a:avLst/>
          </a:prstGeom>
          <a:ln w="5080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 name="TextBox 12">
            <a:extLst>
              <a:ext uri="{FF2B5EF4-FFF2-40B4-BE49-F238E27FC236}">
                <a16:creationId xmlns:a16="http://schemas.microsoft.com/office/drawing/2014/main" id="{C05100BE-C2B3-014A-89AD-4A7BDB45A59C}"/>
              </a:ext>
            </a:extLst>
          </p:cNvPr>
          <p:cNvSpPr txBox="1"/>
          <p:nvPr/>
        </p:nvSpPr>
        <p:spPr>
          <a:xfrm>
            <a:off x="2484920" y="4626380"/>
            <a:ext cx="1760220" cy="523220"/>
          </a:xfrm>
          <a:prstGeom prst="rect">
            <a:avLst/>
          </a:prstGeom>
          <a:noFill/>
        </p:spPr>
        <p:txBody>
          <a:bodyPr wrap="square" rtlCol="0">
            <a:spAutoFit/>
          </a:bodyPr>
          <a:lstStyle/>
          <a:p>
            <a:r>
              <a:rPr lang="en-US" sz="2800" dirty="0">
                <a:solidFill>
                  <a:srgbClr val="FF0000"/>
                </a:solidFill>
              </a:rPr>
              <a:t>ALT</a:t>
            </a:r>
          </a:p>
        </p:txBody>
      </p:sp>
      <p:sp>
        <p:nvSpPr>
          <p:cNvPr id="20" name="TextBox 19">
            <a:extLst>
              <a:ext uri="{FF2B5EF4-FFF2-40B4-BE49-F238E27FC236}">
                <a16:creationId xmlns:a16="http://schemas.microsoft.com/office/drawing/2014/main" id="{A9517D0C-4B23-744F-8D92-6CED453F68C3}"/>
              </a:ext>
            </a:extLst>
          </p:cNvPr>
          <p:cNvSpPr txBox="1"/>
          <p:nvPr/>
        </p:nvSpPr>
        <p:spPr>
          <a:xfrm>
            <a:off x="4719485" y="4684829"/>
            <a:ext cx="3697449" cy="523220"/>
          </a:xfrm>
          <a:prstGeom prst="rect">
            <a:avLst/>
          </a:prstGeom>
          <a:noFill/>
        </p:spPr>
        <p:txBody>
          <a:bodyPr wrap="square" rtlCol="0">
            <a:spAutoFit/>
          </a:bodyPr>
          <a:lstStyle/>
          <a:p>
            <a:r>
              <a:rPr lang="en-US" sz="2800" dirty="0" err="1">
                <a:solidFill>
                  <a:srgbClr val="FF0000"/>
                </a:solidFill>
              </a:rPr>
              <a:t>Probabilitistic</a:t>
            </a:r>
            <a:r>
              <a:rPr lang="en-US" sz="2800" dirty="0">
                <a:solidFill>
                  <a:srgbClr val="FF0000"/>
                </a:solidFill>
              </a:rPr>
              <a:t> Reporting</a:t>
            </a:r>
          </a:p>
        </p:txBody>
      </p:sp>
      <p:graphicFrame>
        <p:nvGraphicFramePr>
          <p:cNvPr id="21" name="Content Placeholder 6">
            <a:extLst>
              <a:ext uri="{FF2B5EF4-FFF2-40B4-BE49-F238E27FC236}">
                <a16:creationId xmlns:a16="http://schemas.microsoft.com/office/drawing/2014/main" id="{4654B089-FAA9-4B4D-B3CA-035310146B27}"/>
              </a:ext>
            </a:extLst>
          </p:cNvPr>
          <p:cNvGraphicFramePr>
            <a:graphicFrameLocks/>
          </p:cNvGraphicFramePr>
          <p:nvPr>
            <p:extLst>
              <p:ext uri="{D42A27DB-BD31-4B8C-83A1-F6EECF244321}">
                <p14:modId xmlns:p14="http://schemas.microsoft.com/office/powerpoint/2010/main" val="2214527216"/>
              </p:ext>
            </p:extLst>
          </p:nvPr>
        </p:nvGraphicFramePr>
        <p:xfrm>
          <a:off x="2446020" y="5419611"/>
          <a:ext cx="3598241" cy="774590"/>
        </p:xfrm>
        <a:graphic>
          <a:graphicData uri="http://schemas.openxmlformats.org/drawingml/2006/table">
            <a:tbl>
              <a:tblPr firstRow="1" bandRow="1">
                <a:tableStyleId>{5C22544A-7EE6-4342-B048-85BDC9FD1C3A}</a:tableStyleId>
              </a:tblPr>
              <a:tblGrid>
                <a:gridCol w="999989">
                  <a:extLst>
                    <a:ext uri="{9D8B030D-6E8A-4147-A177-3AD203B41FA5}">
                      <a16:colId xmlns:a16="http://schemas.microsoft.com/office/drawing/2014/main" val="20000"/>
                    </a:ext>
                  </a:extLst>
                </a:gridCol>
                <a:gridCol w="649563">
                  <a:extLst>
                    <a:ext uri="{9D8B030D-6E8A-4147-A177-3AD203B41FA5}">
                      <a16:colId xmlns:a16="http://schemas.microsoft.com/office/drawing/2014/main" val="20001"/>
                    </a:ext>
                  </a:extLst>
                </a:gridCol>
                <a:gridCol w="683993">
                  <a:extLst>
                    <a:ext uri="{9D8B030D-6E8A-4147-A177-3AD203B41FA5}">
                      <a16:colId xmlns:a16="http://schemas.microsoft.com/office/drawing/2014/main" val="1214776848"/>
                    </a:ext>
                  </a:extLst>
                </a:gridCol>
                <a:gridCol w="615133">
                  <a:extLst>
                    <a:ext uri="{9D8B030D-6E8A-4147-A177-3AD203B41FA5}">
                      <a16:colId xmlns:a16="http://schemas.microsoft.com/office/drawing/2014/main" val="3416288393"/>
                    </a:ext>
                  </a:extLst>
                </a:gridCol>
                <a:gridCol w="649563">
                  <a:extLst>
                    <a:ext uri="{9D8B030D-6E8A-4147-A177-3AD203B41FA5}">
                      <a16:colId xmlns:a16="http://schemas.microsoft.com/office/drawing/2014/main" val="1690138767"/>
                    </a:ext>
                  </a:extLst>
                </a:gridCol>
              </a:tblGrid>
              <a:tr h="403750">
                <a:tc>
                  <a:txBody>
                    <a:bodyPr/>
                    <a:lstStyle/>
                    <a:p>
                      <a:pPr algn="ctr"/>
                      <a:endParaRPr lang="en-US" dirty="0">
                        <a:latin typeface="Myriad Pro" charset="0"/>
                        <a:ea typeface="Myriad Pro" charset="0"/>
                        <a:cs typeface="Myriad Pro"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Myriad Pro" charset="0"/>
                          <a:ea typeface="Myriad Pro" charset="0"/>
                          <a:cs typeface="Myriad Pro" charset="0"/>
                        </a:rPr>
                        <a:t>ALT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Myriad Pro" charset="0"/>
                          <a:ea typeface="Myriad Pro" charset="0"/>
                          <a:cs typeface="Myriad Pro" charset="0"/>
                        </a:rPr>
                        <a:t>C=0.99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Myriad Pro" charset="0"/>
                          <a:ea typeface="Myriad Pro" charset="0"/>
                          <a:cs typeface="Myriad Pro" charset="0"/>
                        </a:rPr>
                        <a:t>C=0.9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Myriad Pro" charset="0"/>
                          <a:ea typeface="Myriad Pro" charset="0"/>
                          <a:cs typeface="Myriad Pro" charset="0"/>
                        </a:rPr>
                        <a:t>C=0.8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sz="1600" dirty="0"/>
                        <a:t>Precision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rgbClr val="00B050"/>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rgbClr val="00B050"/>
                          </a:solidFill>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rgbClr val="00B050"/>
                          </a:solidFill>
                        </a:rPr>
                        <a:t>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rgbClr val="00B050"/>
                          </a:solidFill>
                        </a:rPr>
                        <a:t>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2" name="Left Brace 21">
            <a:extLst>
              <a:ext uri="{FF2B5EF4-FFF2-40B4-BE49-F238E27FC236}">
                <a16:creationId xmlns:a16="http://schemas.microsoft.com/office/drawing/2014/main" id="{E3801946-C0BF-5540-B335-2B53EA6A5050}"/>
              </a:ext>
            </a:extLst>
          </p:cNvPr>
          <p:cNvSpPr/>
          <p:nvPr/>
        </p:nvSpPr>
        <p:spPr>
          <a:xfrm rot="5400000" flipH="1">
            <a:off x="2700543" y="3255331"/>
            <a:ext cx="365760" cy="2567835"/>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Left Brace 22">
            <a:extLst>
              <a:ext uri="{FF2B5EF4-FFF2-40B4-BE49-F238E27FC236}">
                <a16:creationId xmlns:a16="http://schemas.microsoft.com/office/drawing/2014/main" id="{ED07C785-475D-EC4E-9CF7-15DB8648F212}"/>
              </a:ext>
            </a:extLst>
          </p:cNvPr>
          <p:cNvSpPr/>
          <p:nvPr/>
        </p:nvSpPr>
        <p:spPr>
          <a:xfrm rot="5400000" flipH="1">
            <a:off x="6148157" y="2640965"/>
            <a:ext cx="365760" cy="3721968"/>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2269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2"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Summary and Ongoing Work</a:t>
            </a:r>
          </a:p>
        </p:txBody>
      </p:sp>
      <p:sp>
        <p:nvSpPr>
          <p:cNvPr id="3" name="Content Placeholder 2"/>
          <p:cNvSpPr>
            <a:spLocks noGrp="1"/>
          </p:cNvSpPr>
          <p:nvPr>
            <p:ph idx="1"/>
          </p:nvPr>
        </p:nvSpPr>
        <p:spPr/>
        <p:txBody>
          <a:bodyPr>
            <a:normAutofit/>
          </a:bodyPr>
          <a:lstStyle/>
          <a:p>
            <a:r>
              <a:rPr lang="en-US" sz="2800" dirty="0"/>
              <a:t>Network-wide, heavy-hitter detection</a:t>
            </a:r>
          </a:p>
          <a:p>
            <a:pPr lvl="1"/>
            <a:r>
              <a:rPr lang="en-US" sz="2400" dirty="0"/>
              <a:t>Use </a:t>
            </a:r>
            <a:r>
              <a:rPr lang="en-US" sz="2400" b="1" dirty="0"/>
              <a:t>Adaptive Local Threshold Approach </a:t>
            </a:r>
          </a:p>
          <a:p>
            <a:pPr lvl="2"/>
            <a:r>
              <a:rPr lang="en-US" sz="2000" dirty="0"/>
              <a:t>Achieve perfect accuracy in a small network</a:t>
            </a:r>
          </a:p>
          <a:p>
            <a:pPr lvl="1"/>
            <a:r>
              <a:rPr lang="en-US" sz="2400" dirty="0"/>
              <a:t>Use</a:t>
            </a:r>
            <a:r>
              <a:rPr lang="en-US" sz="2400" b="1" dirty="0"/>
              <a:t> Probabilistic Reporting Approach</a:t>
            </a:r>
          </a:p>
          <a:p>
            <a:pPr lvl="2"/>
            <a:r>
              <a:rPr lang="en-US" sz="2100" dirty="0"/>
              <a:t>Balance accuracy and cost in a large network</a:t>
            </a:r>
            <a:endParaRPr lang="en-US" sz="2400" dirty="0"/>
          </a:p>
          <a:p>
            <a:r>
              <a:rPr lang="en-US" sz="2800" dirty="0"/>
              <a:t>Memory-efficiency on switches</a:t>
            </a:r>
          </a:p>
          <a:p>
            <a:pPr lvl="1"/>
            <a:r>
              <a:rPr lang="en-US" sz="2400" dirty="0"/>
              <a:t>Filter mice flows to reduce per-key state</a:t>
            </a:r>
          </a:p>
          <a:p>
            <a:r>
              <a:rPr lang="en-US" sz="2950" dirty="0"/>
              <a:t>Learning Monitoring Switches Algorithm</a:t>
            </a:r>
          </a:p>
          <a:p>
            <a:pPr lvl="1"/>
            <a:r>
              <a:rPr lang="en-US" sz="2400" dirty="0"/>
              <a:t>Learn L to better tune the local thresholds</a:t>
            </a:r>
          </a:p>
        </p:txBody>
      </p:sp>
      <p:sp>
        <p:nvSpPr>
          <p:cNvPr id="4" name="Slide Number Placeholder 3"/>
          <p:cNvSpPr>
            <a:spLocks noGrp="1"/>
          </p:cNvSpPr>
          <p:nvPr>
            <p:ph type="sldNum" sz="quarter" idx="12"/>
          </p:nvPr>
        </p:nvSpPr>
        <p:spPr/>
        <p:txBody>
          <a:bodyPr/>
          <a:lstStyle/>
          <a:p>
            <a:fld id="{4748F3B0-5290-A241-88FF-F03DD1126586}" type="slidenum">
              <a:rPr lang="en-US" sz="2000" smtClean="0"/>
              <a:pPr/>
              <a:t>15</a:t>
            </a:fld>
            <a:endParaRPr lang="en-US" sz="2000" dirty="0"/>
          </a:p>
        </p:txBody>
      </p:sp>
    </p:spTree>
    <p:extLst>
      <p:ext uri="{BB962C8B-B14F-4D97-AF65-F5344CB8AC3E}">
        <p14:creationId xmlns:p14="http://schemas.microsoft.com/office/powerpoint/2010/main" val="45976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ans" b="1" dirty="0"/>
              <a:t>Q&amp;A</a:t>
            </a:r>
            <a:endParaRPr lang="en-US" b="1" dirty="0"/>
          </a:p>
        </p:txBody>
      </p:sp>
      <p:sp>
        <p:nvSpPr>
          <p:cNvPr id="4" name="Slide Number Placeholder 3"/>
          <p:cNvSpPr>
            <a:spLocks noGrp="1"/>
          </p:cNvSpPr>
          <p:nvPr>
            <p:ph type="sldNum" sz="quarter" idx="12"/>
          </p:nvPr>
        </p:nvSpPr>
        <p:spPr/>
        <p:txBody>
          <a:bodyPr/>
          <a:lstStyle/>
          <a:p>
            <a:fld id="{4748F3B0-5290-A241-88FF-F03DD1126586}" type="slidenum">
              <a:rPr lang="en-US" sz="2000" smtClean="0"/>
              <a:pPr/>
              <a:t>16</a:t>
            </a:fld>
            <a:endParaRPr lang="en-US" sz="2000" dirty="0"/>
          </a:p>
        </p:txBody>
      </p:sp>
      <p:sp>
        <p:nvSpPr>
          <p:cNvPr id="6" name="Content Placeholder 5">
            <a:extLst>
              <a:ext uri="{FF2B5EF4-FFF2-40B4-BE49-F238E27FC236}">
                <a16:creationId xmlns:a16="http://schemas.microsoft.com/office/drawing/2014/main" id="{E85B7A8D-D393-B947-8BC2-1BA3D75EB3AB}"/>
              </a:ext>
            </a:extLst>
          </p:cNvPr>
          <p:cNvSpPr>
            <a:spLocks noGrp="1"/>
          </p:cNvSpPr>
          <p:nvPr>
            <p:ph idx="1"/>
          </p:nvPr>
        </p:nvSpPr>
        <p:spPr>
          <a:xfrm>
            <a:off x="2956561" y="-185946"/>
            <a:ext cx="7543800" cy="1102496"/>
          </a:xfrm>
        </p:spPr>
        <p:txBody>
          <a:bodyPr>
            <a:noAutofit/>
          </a:bodyPr>
          <a:lstStyle/>
          <a:p>
            <a:endParaRPr lang="en-US" sz="5400" dirty="0"/>
          </a:p>
          <a:p>
            <a:endParaRPr lang="en-US" sz="5400" dirty="0"/>
          </a:p>
          <a:p>
            <a:endParaRPr lang="en-US" sz="5400" dirty="0"/>
          </a:p>
          <a:p>
            <a:endParaRPr lang="en-US" sz="5400" dirty="0"/>
          </a:p>
          <a:p>
            <a:r>
              <a:rPr lang="en-US" sz="5400" dirty="0"/>
              <a:t>Question ?</a:t>
            </a:r>
          </a:p>
        </p:txBody>
      </p:sp>
    </p:spTree>
    <p:extLst>
      <p:ext uri="{BB962C8B-B14F-4D97-AF65-F5344CB8AC3E}">
        <p14:creationId xmlns:p14="http://schemas.microsoft.com/office/powerpoint/2010/main" val="1859441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8075737-FF9F-DB4E-9A4E-C464E69326BE}"/>
              </a:ext>
            </a:extLst>
          </p:cNvPr>
          <p:cNvCxnSpPr>
            <a:cxnSpLocks/>
            <a:endCxn id="3" idx="5"/>
          </p:cNvCxnSpPr>
          <p:nvPr/>
        </p:nvCxnSpPr>
        <p:spPr>
          <a:xfrm flipV="1">
            <a:off x="2136286" y="3427004"/>
            <a:ext cx="2106983" cy="19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DE1F33B-43F6-4547-8287-35DA4DBEEDD9}"/>
              </a:ext>
            </a:extLst>
          </p:cNvPr>
          <p:cNvCxnSpPr>
            <a:cxnSpLocks/>
            <a:stCxn id="3" idx="2"/>
          </p:cNvCxnSpPr>
          <p:nvPr/>
        </p:nvCxnSpPr>
        <p:spPr>
          <a:xfrm>
            <a:off x="4974413" y="3427005"/>
            <a:ext cx="2108804" cy="115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033C138-3BD8-9A41-939E-1FA981A8195B}"/>
              </a:ext>
            </a:extLst>
          </p:cNvPr>
          <p:cNvCxnSpPr>
            <a:cxnSpLocks/>
            <a:stCxn id="3" idx="1"/>
            <a:endCxn id="158" idx="1"/>
          </p:cNvCxnSpPr>
          <p:nvPr/>
        </p:nvCxnSpPr>
        <p:spPr>
          <a:xfrm flipV="1">
            <a:off x="4976621" y="2315792"/>
            <a:ext cx="2212628" cy="8526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EEA1C15-44DA-B74E-9369-7CB94F05250B}"/>
              </a:ext>
            </a:extLst>
          </p:cNvPr>
          <p:cNvCxnSpPr>
            <a:cxnSpLocks/>
            <a:stCxn id="3" idx="3"/>
            <a:endCxn id="100" idx="2"/>
          </p:cNvCxnSpPr>
          <p:nvPr/>
        </p:nvCxnSpPr>
        <p:spPr>
          <a:xfrm>
            <a:off x="4976622" y="3838496"/>
            <a:ext cx="2305840" cy="1331519"/>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10E49D6D-25F9-EE43-8E6A-EA9DD51D17B0}"/>
              </a:ext>
            </a:extLst>
          </p:cNvPr>
          <p:cNvSpPr/>
          <p:nvPr/>
        </p:nvSpPr>
        <p:spPr>
          <a:xfrm>
            <a:off x="4243270" y="3168397"/>
            <a:ext cx="733352" cy="670100"/>
          </a:xfrm>
          <a:custGeom>
            <a:avLst/>
            <a:gdLst>
              <a:gd name="connsiteX0" fmla="*/ 0 w 969264"/>
              <a:gd name="connsiteY0" fmla="*/ 0 h 905256"/>
              <a:gd name="connsiteX1" fmla="*/ 969264 w 969264"/>
              <a:gd name="connsiteY1" fmla="*/ 0 h 905256"/>
              <a:gd name="connsiteX2" fmla="*/ 969264 w 969264"/>
              <a:gd name="connsiteY2" fmla="*/ 905256 h 905256"/>
              <a:gd name="connsiteX3" fmla="*/ 0 w 969264"/>
              <a:gd name="connsiteY3" fmla="*/ 905256 h 905256"/>
              <a:gd name="connsiteX4" fmla="*/ 0 w 969264"/>
              <a:gd name="connsiteY4" fmla="*/ 0 h 905256"/>
              <a:gd name="connsiteX0" fmla="*/ 8539 w 977803"/>
              <a:gd name="connsiteY0" fmla="*/ 0 h 905256"/>
              <a:gd name="connsiteX1" fmla="*/ 977803 w 977803"/>
              <a:gd name="connsiteY1" fmla="*/ 0 h 905256"/>
              <a:gd name="connsiteX2" fmla="*/ 977803 w 977803"/>
              <a:gd name="connsiteY2" fmla="*/ 905256 h 905256"/>
              <a:gd name="connsiteX3" fmla="*/ 8539 w 977803"/>
              <a:gd name="connsiteY3" fmla="*/ 905256 h 905256"/>
              <a:gd name="connsiteX4" fmla="*/ 0 w 977803"/>
              <a:gd name="connsiteY4" fmla="*/ 349361 h 905256"/>
              <a:gd name="connsiteX5" fmla="*/ 8539 w 977803"/>
              <a:gd name="connsiteY5" fmla="*/ 0 h 905256"/>
              <a:gd name="connsiteX0" fmla="*/ 8539 w 977803"/>
              <a:gd name="connsiteY0" fmla="*/ 0 h 905256"/>
              <a:gd name="connsiteX1" fmla="*/ 977803 w 977803"/>
              <a:gd name="connsiteY1" fmla="*/ 0 h 905256"/>
              <a:gd name="connsiteX2" fmla="*/ 974857 w 977803"/>
              <a:gd name="connsiteY2" fmla="*/ 349361 h 905256"/>
              <a:gd name="connsiteX3" fmla="*/ 977803 w 977803"/>
              <a:gd name="connsiteY3" fmla="*/ 905256 h 905256"/>
              <a:gd name="connsiteX4" fmla="*/ 8539 w 977803"/>
              <a:gd name="connsiteY4" fmla="*/ 905256 h 905256"/>
              <a:gd name="connsiteX5" fmla="*/ 0 w 977803"/>
              <a:gd name="connsiteY5" fmla="*/ 349361 h 905256"/>
              <a:gd name="connsiteX6" fmla="*/ 8539 w 977803"/>
              <a:gd name="connsiteY6" fmla="*/ 0 h 90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803" h="905256">
                <a:moveTo>
                  <a:pt x="8539" y="0"/>
                </a:moveTo>
                <a:lnTo>
                  <a:pt x="977803" y="0"/>
                </a:lnTo>
                <a:lnTo>
                  <a:pt x="974857" y="349361"/>
                </a:lnTo>
                <a:lnTo>
                  <a:pt x="977803" y="905256"/>
                </a:lnTo>
                <a:lnTo>
                  <a:pt x="8539" y="905256"/>
                </a:lnTo>
                <a:lnTo>
                  <a:pt x="0" y="349361"/>
                </a:lnTo>
                <a:lnTo>
                  <a:pt x="8539"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p:txBody>
          <a:bodyPr>
            <a:normAutofit/>
          </a:bodyPr>
          <a:lstStyle/>
          <a:p>
            <a:r>
              <a:rPr lang="en-US" b="1" dirty="0"/>
              <a:t>Heavy-Hitter Flows</a:t>
            </a:r>
          </a:p>
        </p:txBody>
      </p:sp>
      <p:graphicFrame>
        <p:nvGraphicFramePr>
          <p:cNvPr id="82" name="Content Placeholder 81"/>
          <p:cNvGraphicFramePr>
            <a:graphicFrameLocks noGrp="1"/>
          </p:cNvGraphicFramePr>
          <p:nvPr>
            <p:ph idx="1"/>
            <p:extLst/>
          </p:nvPr>
        </p:nvGraphicFramePr>
        <p:xfrm>
          <a:off x="3885372" y="4222889"/>
          <a:ext cx="1375872" cy="1127760"/>
        </p:xfrm>
        <a:graphic>
          <a:graphicData uri="http://schemas.openxmlformats.org/drawingml/2006/table">
            <a:tbl>
              <a:tblPr firstRow="1" bandRow="1">
                <a:tableStyleId>{5C22544A-7EE6-4342-B048-85BDC9FD1C3A}</a:tableStyleId>
              </a:tblPr>
              <a:tblGrid>
                <a:gridCol w="692863">
                  <a:extLst>
                    <a:ext uri="{9D8B030D-6E8A-4147-A177-3AD203B41FA5}">
                      <a16:colId xmlns:a16="http://schemas.microsoft.com/office/drawing/2014/main" val="20000"/>
                    </a:ext>
                  </a:extLst>
                </a:gridCol>
                <a:gridCol w="683009">
                  <a:extLst>
                    <a:ext uri="{9D8B030D-6E8A-4147-A177-3AD203B41FA5}">
                      <a16:colId xmlns:a16="http://schemas.microsoft.com/office/drawing/2014/main" val="20001"/>
                    </a:ext>
                  </a:extLst>
                </a:gridCol>
              </a:tblGrid>
              <a:tr h="278484">
                <a:tc>
                  <a:txBody>
                    <a:bodyPr/>
                    <a:lstStyle/>
                    <a:p>
                      <a:r>
                        <a:rPr lang="en-US" sz="1400" dirty="0" err="1">
                          <a:latin typeface="Myriad Pro" charset="0"/>
                          <a:ea typeface="Myriad Pro" charset="0"/>
                          <a:cs typeface="Myriad Pro" charset="0"/>
                        </a:rPr>
                        <a:t>FlowID</a:t>
                      </a:r>
                      <a:endParaRPr lang="en-US" sz="1400" dirty="0">
                        <a:latin typeface="Myriad Pro" charset="0"/>
                        <a:ea typeface="Myriad Pro" charset="0"/>
                        <a:cs typeface="Myriad Pro" charset="0"/>
                      </a:endParaRPr>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Myriad Pro" charset="0"/>
                          <a:ea typeface="Myriad Pro" charset="0"/>
                          <a:cs typeface="Myriad Pro" charset="0"/>
                        </a:rPr>
                        <a:t>Count</a:t>
                      </a:r>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484">
                <a:tc>
                  <a:txBody>
                    <a:bodyPr/>
                    <a:lstStyle/>
                    <a:p>
                      <a:r>
                        <a:rPr lang="en-US" sz="1400" dirty="0">
                          <a:solidFill>
                            <a:srgbClr val="00B050"/>
                          </a:solidFill>
                          <a:latin typeface="Myriad Pro" charset="0"/>
                          <a:ea typeface="Myriad Pro" charset="0"/>
                          <a:cs typeface="Myriad Pro" charset="0"/>
                        </a:rPr>
                        <a:t>Green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400" dirty="0">
                          <a:latin typeface="Myriad Pro" charset="0"/>
                          <a:ea typeface="Myriad Pro" charset="0"/>
                          <a:cs typeface="Myriad Pro" charset="0"/>
                        </a:rPr>
                        <a:t>101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78484">
                <a:tc>
                  <a:txBody>
                    <a:bodyPr/>
                    <a:lstStyle/>
                    <a:p>
                      <a:r>
                        <a:rPr lang="en-US" sz="1400" dirty="0">
                          <a:solidFill>
                            <a:schemeClr val="bg2">
                              <a:lumMod val="50000"/>
                            </a:schemeClr>
                          </a:solidFill>
                          <a:latin typeface="Myriad Pro" charset="0"/>
                          <a:ea typeface="Myriad Pro" charset="0"/>
                          <a:cs typeface="Myriad Pro" charset="0"/>
                        </a:rPr>
                        <a:t>Blue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400" dirty="0">
                          <a:latin typeface="Myriad Pro" charset="0"/>
                          <a:ea typeface="Myriad Pro" charset="0"/>
                          <a:cs typeface="Myriad Pro" charset="0"/>
                        </a:rPr>
                        <a:t>30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78484">
                <a:tc>
                  <a:txBody>
                    <a:bodyPr/>
                    <a:lstStyle/>
                    <a:p>
                      <a:r>
                        <a:rPr lang="en-US" sz="1400" dirty="0">
                          <a:solidFill>
                            <a:srgbClr val="FF0000"/>
                          </a:solidFill>
                          <a:latin typeface="Myriad Pro" charset="0"/>
                          <a:ea typeface="Myriad Pro" charset="0"/>
                          <a:cs typeface="Myriad Pro" charset="0"/>
                        </a:rPr>
                        <a:t>Red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400" dirty="0">
                          <a:latin typeface="Myriad Pro" charset="0"/>
                          <a:ea typeface="Myriad Pro" charset="0"/>
                          <a:cs typeface="Myriad Pro" charset="0"/>
                        </a:rPr>
                        <a:t>10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fld id="{4748F3B0-5290-A241-88FF-F03DD1126586}" type="slidenum">
              <a:rPr lang="en-US" sz="2000" smtClean="0"/>
              <a:pPr/>
              <a:t>2</a:t>
            </a:fld>
            <a:endParaRPr lang="en-US" sz="2000" dirty="0"/>
          </a:p>
        </p:txBody>
      </p:sp>
      <p:sp>
        <p:nvSpPr>
          <p:cNvPr id="83" name="Oval 82"/>
          <p:cNvSpPr/>
          <p:nvPr/>
        </p:nvSpPr>
        <p:spPr>
          <a:xfrm>
            <a:off x="3734712" y="4460899"/>
            <a:ext cx="1693069" cy="3429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Rounded Rectangle 84"/>
          <p:cNvSpPr/>
          <p:nvPr/>
        </p:nvSpPr>
        <p:spPr>
          <a:xfrm>
            <a:off x="992772" y="4448999"/>
            <a:ext cx="2351247" cy="1030000"/>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i="1" dirty="0">
                <a:solidFill>
                  <a:srgbClr val="C00000"/>
                </a:solidFill>
                <a:latin typeface="Myriad Pro" charset="0"/>
                <a:ea typeface="Myriad Pro" charset="0"/>
                <a:cs typeface="Myriad Pro" charset="0"/>
              </a:rPr>
              <a:t>Heavy-Hitters</a:t>
            </a:r>
            <a:r>
              <a:rPr lang="en-US" sz="1600" b="1" dirty="0">
                <a:solidFill>
                  <a:schemeClr val="tx1"/>
                </a:solidFill>
                <a:latin typeface="Myriad Pro" charset="0"/>
                <a:ea typeface="Myriad Pro" charset="0"/>
                <a:cs typeface="Myriad Pro" charset="0"/>
              </a:rPr>
              <a:t> </a:t>
            </a:r>
            <a:r>
              <a:rPr lang="en-US" sz="1600" dirty="0">
                <a:solidFill>
                  <a:schemeClr val="tx1"/>
                </a:solidFill>
                <a:latin typeface="Myriad Pro" charset="0"/>
                <a:ea typeface="Myriad Pro" charset="0"/>
                <a:cs typeface="Myriad Pro" charset="0"/>
              </a:rPr>
              <a:t>exceed some</a:t>
            </a:r>
          </a:p>
          <a:p>
            <a:r>
              <a:rPr lang="en-US" sz="1600" dirty="0">
                <a:solidFill>
                  <a:schemeClr val="tx1"/>
                </a:solidFill>
                <a:latin typeface="Myriad Pro" charset="0"/>
                <a:ea typeface="Myriad Pro" charset="0"/>
                <a:cs typeface="Myriad Pro" charset="0"/>
              </a:rPr>
              <a:t>threshold of packets or bytes </a:t>
            </a:r>
            <a:endParaRPr lang="en-US" sz="1600" b="1" dirty="0">
              <a:solidFill>
                <a:schemeClr val="tx1"/>
              </a:solidFill>
              <a:latin typeface="Myriad Pro" charset="0"/>
              <a:ea typeface="Myriad Pro" charset="0"/>
              <a:cs typeface="Myriad Pro" charset="0"/>
            </a:endParaRPr>
          </a:p>
        </p:txBody>
      </p:sp>
      <p:sp>
        <p:nvSpPr>
          <p:cNvPr id="86" name="Rounded Rectangle 85"/>
          <p:cNvSpPr/>
          <p:nvPr/>
        </p:nvSpPr>
        <p:spPr>
          <a:xfrm>
            <a:off x="1072550" y="1580240"/>
            <a:ext cx="2889304" cy="443753"/>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i="1" dirty="0">
                <a:solidFill>
                  <a:srgbClr val="C00000"/>
                </a:solidFill>
                <a:latin typeface="Myriad Pro" charset="0"/>
                <a:ea typeface="Myriad Pro" charset="0"/>
                <a:cs typeface="Myriad Pro" charset="0"/>
              </a:rPr>
              <a:t>Flows</a:t>
            </a:r>
            <a:r>
              <a:rPr lang="en-US" sz="1600" b="1" i="1" dirty="0">
                <a:solidFill>
                  <a:schemeClr val="tx1"/>
                </a:solidFill>
                <a:latin typeface="Myriad Pro" charset="0"/>
                <a:ea typeface="Myriad Pro" charset="0"/>
                <a:cs typeface="Myriad Pro" charset="0"/>
              </a:rPr>
              <a:t> </a:t>
            </a:r>
            <a:r>
              <a:rPr lang="en-US" sz="1600" dirty="0">
                <a:solidFill>
                  <a:schemeClr val="tx1"/>
                </a:solidFill>
                <a:latin typeface="Myriad Pro" charset="0"/>
                <a:ea typeface="Myriad Pro" charset="0"/>
                <a:cs typeface="Myriad Pro" charset="0"/>
              </a:rPr>
              <a:t>are sets of similar packets grouped by header(s)</a:t>
            </a:r>
            <a:endParaRPr lang="en-US" sz="1600" b="1" dirty="0">
              <a:solidFill>
                <a:schemeClr val="tx1"/>
              </a:solidFill>
              <a:latin typeface="Myriad Pro" charset="0"/>
              <a:ea typeface="Myriad Pro" charset="0"/>
              <a:cs typeface="Myriad Pro" charset="0"/>
            </a:endParaRPr>
          </a:p>
        </p:txBody>
      </p:sp>
      <p:sp>
        <p:nvSpPr>
          <p:cNvPr id="87" name="TextBox 86"/>
          <p:cNvSpPr txBox="1"/>
          <p:nvPr/>
        </p:nvSpPr>
        <p:spPr>
          <a:xfrm>
            <a:off x="1043068" y="2284590"/>
            <a:ext cx="5368777" cy="1077218"/>
          </a:xfrm>
          <a:prstGeom prst="rect">
            <a:avLst/>
          </a:prstGeom>
          <a:noFill/>
        </p:spPr>
        <p:txBody>
          <a:bodyPr wrap="none" rtlCol="0">
            <a:spAutoFit/>
          </a:bodyPr>
          <a:lstStyle/>
          <a:p>
            <a:r>
              <a:rPr lang="en-US" sz="1600" dirty="0">
                <a:latin typeface="Monaco" charset="0"/>
                <a:ea typeface="Monaco" charset="0"/>
                <a:cs typeface="Monaco" charset="0"/>
              </a:rPr>
              <a:t>(</a:t>
            </a:r>
            <a:r>
              <a:rPr lang="en-US" sz="1600" dirty="0" err="1">
                <a:latin typeface="Monaco" charset="0"/>
                <a:ea typeface="Monaco" charset="0"/>
                <a:cs typeface="Monaco" charset="0"/>
              </a:rPr>
              <a:t>srcIP</a:t>
            </a:r>
            <a:r>
              <a:rPr lang="en-US" sz="1600" dirty="0">
                <a:latin typeface="Monaco" charset="0"/>
                <a:ea typeface="Monaco" charset="0"/>
                <a:cs typeface="Monaco" charset="0"/>
              </a:rPr>
              <a:t>, </a:t>
            </a:r>
            <a:r>
              <a:rPr lang="en-US" sz="1600" dirty="0" err="1">
                <a:latin typeface="Monaco" charset="0"/>
                <a:ea typeface="Monaco" charset="0"/>
                <a:cs typeface="Monaco" charset="0"/>
              </a:rPr>
              <a:t>dstIP</a:t>
            </a:r>
            <a:r>
              <a:rPr lang="en-US" sz="1600" dirty="0">
                <a:latin typeface="Monaco" charset="0"/>
                <a:ea typeface="Monaco" charset="0"/>
                <a:cs typeface="Monaco" charset="0"/>
              </a:rPr>
              <a:t>, protocol, </a:t>
            </a:r>
            <a:r>
              <a:rPr lang="en-US" sz="1600" dirty="0" err="1">
                <a:latin typeface="Monaco" charset="0"/>
                <a:ea typeface="Monaco" charset="0"/>
                <a:cs typeface="Monaco" charset="0"/>
              </a:rPr>
              <a:t>srcPort</a:t>
            </a:r>
            <a:r>
              <a:rPr lang="en-US" sz="1600" dirty="0">
                <a:latin typeface="Monaco" charset="0"/>
                <a:ea typeface="Monaco" charset="0"/>
                <a:cs typeface="Monaco" charset="0"/>
              </a:rPr>
              <a:t>, </a:t>
            </a:r>
            <a:r>
              <a:rPr lang="en-US" sz="1600" dirty="0" err="1">
                <a:latin typeface="Monaco" charset="0"/>
                <a:ea typeface="Monaco" charset="0"/>
                <a:cs typeface="Monaco" charset="0"/>
              </a:rPr>
              <a:t>dstPort</a:t>
            </a:r>
            <a:r>
              <a:rPr lang="en-US" sz="1600" dirty="0">
                <a:latin typeface="Monaco" charset="0"/>
                <a:ea typeface="Monaco" charset="0"/>
                <a:cs typeface="Monaco" charset="0"/>
              </a:rPr>
              <a:t>)</a:t>
            </a:r>
          </a:p>
          <a:p>
            <a:r>
              <a:rPr lang="en-US" sz="1600" dirty="0">
                <a:latin typeface="Monaco" charset="0"/>
                <a:ea typeface="Monaco" charset="0"/>
                <a:cs typeface="Monaco" charset="0"/>
              </a:rPr>
              <a:t>(</a:t>
            </a:r>
            <a:r>
              <a:rPr lang="en-US" sz="1600" dirty="0" err="1">
                <a:latin typeface="Monaco" charset="0"/>
                <a:ea typeface="Monaco" charset="0"/>
                <a:cs typeface="Monaco" charset="0"/>
              </a:rPr>
              <a:t>srcIP</a:t>
            </a:r>
            <a:r>
              <a:rPr lang="en-US" sz="1600" dirty="0">
                <a:latin typeface="Monaco" charset="0"/>
                <a:ea typeface="Monaco" charset="0"/>
                <a:cs typeface="Monaco" charset="0"/>
              </a:rPr>
              <a:t>, </a:t>
            </a:r>
            <a:r>
              <a:rPr lang="en-US" sz="1600" dirty="0" err="1">
                <a:latin typeface="Monaco" charset="0"/>
                <a:ea typeface="Monaco" charset="0"/>
                <a:cs typeface="Monaco" charset="0"/>
              </a:rPr>
              <a:t>dstIP</a:t>
            </a:r>
            <a:r>
              <a:rPr lang="en-US" sz="1600" dirty="0">
                <a:latin typeface="Monaco" charset="0"/>
                <a:ea typeface="Monaco" charset="0"/>
                <a:cs typeface="Monaco" charset="0"/>
              </a:rPr>
              <a:t>)</a:t>
            </a:r>
          </a:p>
          <a:p>
            <a:r>
              <a:rPr lang="en-US" sz="1600" dirty="0">
                <a:latin typeface="Monaco" charset="0"/>
                <a:ea typeface="Monaco" charset="0"/>
                <a:cs typeface="Monaco" charset="0"/>
              </a:rPr>
              <a:t>(</a:t>
            </a:r>
            <a:r>
              <a:rPr lang="en-US" sz="1600" dirty="0" err="1">
                <a:latin typeface="Monaco" charset="0"/>
                <a:ea typeface="Monaco" charset="0"/>
                <a:cs typeface="Monaco" charset="0"/>
              </a:rPr>
              <a:t>dstIP</a:t>
            </a:r>
            <a:r>
              <a:rPr lang="en-US" sz="1600">
                <a:latin typeface="Monaco" charset="0"/>
                <a:ea typeface="Monaco" charset="0"/>
                <a:cs typeface="Monaco" charset="0"/>
              </a:rPr>
              <a:t>)</a:t>
            </a:r>
            <a:endParaRPr lang="en-US" sz="1600" dirty="0">
              <a:latin typeface="Monaco" charset="0"/>
              <a:ea typeface="Monaco" charset="0"/>
              <a:cs typeface="Monaco" charset="0"/>
            </a:endParaRPr>
          </a:p>
          <a:p>
            <a:r>
              <a:rPr lang="is-IS" sz="1600" dirty="0">
                <a:latin typeface="Monaco" charset="0"/>
                <a:ea typeface="Monaco" charset="0"/>
                <a:cs typeface="Monaco" charset="0"/>
              </a:rPr>
              <a:t>…</a:t>
            </a:r>
            <a:endParaRPr lang="en-US" sz="1600" dirty="0">
              <a:latin typeface="Monaco" charset="0"/>
              <a:ea typeface="Monaco" charset="0"/>
              <a:cs typeface="Monaco" charset="0"/>
            </a:endParaRPr>
          </a:p>
        </p:txBody>
      </p:sp>
      <p:grpSp>
        <p:nvGrpSpPr>
          <p:cNvPr id="161" name="Group 160"/>
          <p:cNvGrpSpPr/>
          <p:nvPr/>
        </p:nvGrpSpPr>
        <p:grpSpPr>
          <a:xfrm>
            <a:off x="7083217" y="4982655"/>
            <a:ext cx="511070" cy="354862"/>
            <a:chOff x="7920288" y="5500538"/>
            <a:chExt cx="681427" cy="473149"/>
          </a:xfrm>
        </p:grpSpPr>
        <p:grpSp>
          <p:nvGrpSpPr>
            <p:cNvPr id="93" name="Group 92"/>
            <p:cNvGrpSpPr/>
            <p:nvPr/>
          </p:nvGrpSpPr>
          <p:grpSpPr>
            <a:xfrm>
              <a:off x="7920288" y="5723872"/>
              <a:ext cx="378836" cy="249815"/>
              <a:chOff x="695898" y="2897841"/>
              <a:chExt cx="378836" cy="249815"/>
            </a:xfrm>
            <a:solidFill>
              <a:srgbClr val="FF0000"/>
            </a:solidFill>
          </p:grpSpPr>
          <p:sp>
            <p:nvSpPr>
              <p:cNvPr id="94" name="Rectangle 93"/>
              <p:cNvSpPr/>
              <p:nvPr/>
            </p:nvSpPr>
            <p:spPr>
              <a:xfrm>
                <a:off x="695898" y="2897841"/>
                <a:ext cx="378836" cy="249815"/>
              </a:xfrm>
              <a:prstGeom prst="rect">
                <a:avLst/>
              </a:prstGeom>
              <a:grpFill/>
              <a:ln>
                <a:solidFill>
                  <a:srgbClr val="FF0000"/>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Triangle 94"/>
              <p:cNvSpPr/>
              <p:nvPr/>
            </p:nvSpPr>
            <p:spPr>
              <a:xfrm flipV="1">
                <a:off x="695898" y="2897841"/>
                <a:ext cx="378836" cy="174812"/>
              </a:xfrm>
              <a:prstGeom prst="triangle">
                <a:avLst/>
              </a:prstGeom>
              <a:grp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96" name="Group 95"/>
            <p:cNvGrpSpPr/>
            <p:nvPr/>
          </p:nvGrpSpPr>
          <p:grpSpPr>
            <a:xfrm>
              <a:off x="8222879" y="5648869"/>
              <a:ext cx="378836" cy="249815"/>
              <a:chOff x="695898" y="2897841"/>
              <a:chExt cx="378836" cy="249815"/>
            </a:xfrm>
            <a:solidFill>
              <a:srgbClr val="FF0000"/>
            </a:solidFill>
          </p:grpSpPr>
          <p:sp>
            <p:nvSpPr>
              <p:cNvPr id="97" name="Rectangle 96"/>
              <p:cNvSpPr/>
              <p:nvPr/>
            </p:nvSpPr>
            <p:spPr>
              <a:xfrm>
                <a:off x="695898" y="2897841"/>
                <a:ext cx="378836" cy="249815"/>
              </a:xfrm>
              <a:prstGeom prst="rect">
                <a:avLst/>
              </a:prstGeom>
              <a:grpFill/>
              <a:ln>
                <a:solidFill>
                  <a:srgbClr val="FF0000"/>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8" name="Triangle 97"/>
              <p:cNvSpPr/>
              <p:nvPr/>
            </p:nvSpPr>
            <p:spPr>
              <a:xfrm flipV="1">
                <a:off x="695898" y="2897841"/>
                <a:ext cx="378836" cy="174812"/>
              </a:xfrm>
              <a:prstGeom prst="triangle">
                <a:avLst/>
              </a:prstGeom>
              <a:grp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99" name="Group 98"/>
            <p:cNvGrpSpPr/>
            <p:nvPr/>
          </p:nvGrpSpPr>
          <p:grpSpPr>
            <a:xfrm>
              <a:off x="7996530" y="5500538"/>
              <a:ext cx="378836" cy="249815"/>
              <a:chOff x="695898" y="2897841"/>
              <a:chExt cx="378836" cy="249815"/>
            </a:xfrm>
            <a:solidFill>
              <a:srgbClr val="FF0000"/>
            </a:solidFill>
          </p:grpSpPr>
          <p:sp>
            <p:nvSpPr>
              <p:cNvPr id="100" name="Rectangle 99"/>
              <p:cNvSpPr/>
              <p:nvPr/>
            </p:nvSpPr>
            <p:spPr>
              <a:xfrm>
                <a:off x="695898" y="2897841"/>
                <a:ext cx="378836" cy="249815"/>
              </a:xfrm>
              <a:prstGeom prst="rect">
                <a:avLst/>
              </a:prstGeom>
              <a:grpFill/>
              <a:ln>
                <a:solidFill>
                  <a:srgbClr val="FF0000"/>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1" name="Triangle 100"/>
              <p:cNvSpPr/>
              <p:nvPr/>
            </p:nvSpPr>
            <p:spPr>
              <a:xfrm flipV="1">
                <a:off x="695898" y="2897841"/>
                <a:ext cx="378836" cy="174812"/>
              </a:xfrm>
              <a:prstGeom prst="triangle">
                <a:avLst/>
              </a:prstGeom>
              <a:grp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160" name="Group 159"/>
          <p:cNvGrpSpPr/>
          <p:nvPr/>
        </p:nvGrpSpPr>
        <p:grpSpPr>
          <a:xfrm>
            <a:off x="7165209" y="3094330"/>
            <a:ext cx="664267" cy="494162"/>
            <a:chOff x="8029610" y="2982773"/>
            <a:chExt cx="885689" cy="658882"/>
          </a:xfrm>
        </p:grpSpPr>
        <p:grpSp>
          <p:nvGrpSpPr>
            <p:cNvPr id="102" name="Group 101"/>
            <p:cNvGrpSpPr/>
            <p:nvPr/>
          </p:nvGrpSpPr>
          <p:grpSpPr>
            <a:xfrm>
              <a:off x="8029610" y="3206107"/>
              <a:ext cx="378836" cy="249815"/>
              <a:chOff x="695898" y="2897841"/>
              <a:chExt cx="378836" cy="249815"/>
            </a:xfrm>
            <a:solidFill>
              <a:schemeClr val="bg2">
                <a:lumMod val="50000"/>
              </a:schemeClr>
            </a:solidFill>
          </p:grpSpPr>
          <p:sp>
            <p:nvSpPr>
              <p:cNvPr id="103" name="Rectangle 102"/>
              <p:cNvSpPr/>
              <p:nvPr/>
            </p:nvSpPr>
            <p:spPr>
              <a:xfrm>
                <a:off x="695898" y="2897841"/>
                <a:ext cx="378836" cy="249815"/>
              </a:xfrm>
              <a:prstGeom prst="rect">
                <a:avLst/>
              </a:prstGeom>
              <a:grpFill/>
              <a:ln>
                <a:solidFill>
                  <a:schemeClr val="bg2">
                    <a:lumMod val="50000"/>
                  </a:schemeClr>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 name="Triangle 103"/>
              <p:cNvSpPr/>
              <p:nvPr/>
            </p:nvSpPr>
            <p:spPr>
              <a:xfrm flipV="1">
                <a:off x="695898" y="2897841"/>
                <a:ext cx="378836" cy="174812"/>
              </a:xfrm>
              <a:prstGeom prst="triangle">
                <a:avLst/>
              </a:prstGeom>
              <a:grp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05" name="Group 104"/>
            <p:cNvGrpSpPr/>
            <p:nvPr/>
          </p:nvGrpSpPr>
          <p:grpSpPr>
            <a:xfrm>
              <a:off x="8384063" y="3164437"/>
              <a:ext cx="378836" cy="249815"/>
              <a:chOff x="695898" y="2897841"/>
              <a:chExt cx="378836" cy="249815"/>
            </a:xfrm>
            <a:solidFill>
              <a:schemeClr val="bg2">
                <a:lumMod val="50000"/>
              </a:schemeClr>
            </a:solidFill>
          </p:grpSpPr>
          <p:sp>
            <p:nvSpPr>
              <p:cNvPr id="106" name="Rectangle 105"/>
              <p:cNvSpPr/>
              <p:nvPr/>
            </p:nvSpPr>
            <p:spPr>
              <a:xfrm>
                <a:off x="695898" y="2897841"/>
                <a:ext cx="378836" cy="249815"/>
              </a:xfrm>
              <a:prstGeom prst="rect">
                <a:avLst/>
              </a:prstGeom>
              <a:grpFill/>
              <a:ln>
                <a:solidFill>
                  <a:schemeClr val="bg2">
                    <a:lumMod val="50000"/>
                  </a:schemeClr>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7" name="Triangle 106"/>
              <p:cNvSpPr/>
              <p:nvPr/>
            </p:nvSpPr>
            <p:spPr>
              <a:xfrm flipV="1">
                <a:off x="695898" y="2897841"/>
                <a:ext cx="378836" cy="174812"/>
              </a:xfrm>
              <a:prstGeom prst="triangle">
                <a:avLst/>
              </a:prstGeom>
              <a:grp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08" name="Group 107"/>
            <p:cNvGrpSpPr/>
            <p:nvPr/>
          </p:nvGrpSpPr>
          <p:grpSpPr>
            <a:xfrm>
              <a:off x="8105852" y="2982773"/>
              <a:ext cx="378836" cy="249815"/>
              <a:chOff x="695898" y="2897841"/>
              <a:chExt cx="378836" cy="249815"/>
            </a:xfrm>
            <a:solidFill>
              <a:schemeClr val="bg2">
                <a:lumMod val="50000"/>
              </a:schemeClr>
            </a:solidFill>
          </p:grpSpPr>
          <p:sp>
            <p:nvSpPr>
              <p:cNvPr id="109" name="Rectangle 108"/>
              <p:cNvSpPr/>
              <p:nvPr/>
            </p:nvSpPr>
            <p:spPr>
              <a:xfrm>
                <a:off x="695898" y="2897841"/>
                <a:ext cx="378836" cy="249815"/>
              </a:xfrm>
              <a:prstGeom prst="rect">
                <a:avLst/>
              </a:prstGeom>
              <a:grpFill/>
              <a:ln>
                <a:solidFill>
                  <a:schemeClr val="bg2">
                    <a:lumMod val="50000"/>
                  </a:schemeClr>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0" name="Triangle 109"/>
              <p:cNvSpPr/>
              <p:nvPr/>
            </p:nvSpPr>
            <p:spPr>
              <a:xfrm flipV="1">
                <a:off x="695898" y="2897841"/>
                <a:ext cx="378836" cy="174812"/>
              </a:xfrm>
              <a:prstGeom prst="triangle">
                <a:avLst/>
              </a:prstGeom>
              <a:grp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11" name="Group 110"/>
            <p:cNvGrpSpPr/>
            <p:nvPr/>
          </p:nvGrpSpPr>
          <p:grpSpPr>
            <a:xfrm>
              <a:off x="8233872" y="3391840"/>
              <a:ext cx="378836" cy="249815"/>
              <a:chOff x="695898" y="2897841"/>
              <a:chExt cx="378836" cy="249815"/>
            </a:xfrm>
            <a:solidFill>
              <a:schemeClr val="bg2">
                <a:lumMod val="50000"/>
              </a:schemeClr>
            </a:solidFill>
          </p:grpSpPr>
          <p:sp>
            <p:nvSpPr>
              <p:cNvPr id="112" name="Rectangle 111"/>
              <p:cNvSpPr/>
              <p:nvPr/>
            </p:nvSpPr>
            <p:spPr>
              <a:xfrm>
                <a:off x="695898" y="2897841"/>
                <a:ext cx="378836" cy="249815"/>
              </a:xfrm>
              <a:prstGeom prst="rect">
                <a:avLst/>
              </a:prstGeom>
              <a:grpFill/>
              <a:ln>
                <a:solidFill>
                  <a:schemeClr val="bg2">
                    <a:lumMod val="50000"/>
                  </a:schemeClr>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3" name="Triangle 112"/>
              <p:cNvSpPr/>
              <p:nvPr/>
            </p:nvSpPr>
            <p:spPr>
              <a:xfrm flipV="1">
                <a:off x="695898" y="2897841"/>
                <a:ext cx="378836" cy="174812"/>
              </a:xfrm>
              <a:prstGeom prst="triangle">
                <a:avLst/>
              </a:prstGeom>
              <a:grp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14" name="Group 113"/>
            <p:cNvGrpSpPr/>
            <p:nvPr/>
          </p:nvGrpSpPr>
          <p:grpSpPr>
            <a:xfrm>
              <a:off x="8536463" y="3316837"/>
              <a:ext cx="378836" cy="249815"/>
              <a:chOff x="695898" y="2897841"/>
              <a:chExt cx="378836" cy="249815"/>
            </a:xfrm>
            <a:solidFill>
              <a:schemeClr val="bg2">
                <a:lumMod val="50000"/>
              </a:schemeClr>
            </a:solidFill>
          </p:grpSpPr>
          <p:sp>
            <p:nvSpPr>
              <p:cNvPr id="115" name="Rectangle 114"/>
              <p:cNvSpPr/>
              <p:nvPr/>
            </p:nvSpPr>
            <p:spPr>
              <a:xfrm>
                <a:off x="695898" y="2897841"/>
                <a:ext cx="378836" cy="249815"/>
              </a:xfrm>
              <a:prstGeom prst="rect">
                <a:avLst/>
              </a:prstGeom>
              <a:grpFill/>
              <a:ln>
                <a:solidFill>
                  <a:schemeClr val="bg2">
                    <a:lumMod val="50000"/>
                  </a:schemeClr>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6" name="Triangle 115"/>
              <p:cNvSpPr/>
              <p:nvPr/>
            </p:nvSpPr>
            <p:spPr>
              <a:xfrm flipV="1">
                <a:off x="695898" y="2897841"/>
                <a:ext cx="378836" cy="174812"/>
              </a:xfrm>
              <a:prstGeom prst="triangle">
                <a:avLst/>
              </a:prstGeom>
              <a:grp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17" name="Group 116"/>
            <p:cNvGrpSpPr/>
            <p:nvPr/>
          </p:nvGrpSpPr>
          <p:grpSpPr>
            <a:xfrm>
              <a:off x="8310114" y="3168506"/>
              <a:ext cx="378836" cy="249815"/>
              <a:chOff x="695898" y="2897841"/>
              <a:chExt cx="378836" cy="249815"/>
            </a:xfrm>
            <a:solidFill>
              <a:schemeClr val="bg2">
                <a:lumMod val="50000"/>
              </a:schemeClr>
            </a:solidFill>
          </p:grpSpPr>
          <p:sp>
            <p:nvSpPr>
              <p:cNvPr id="118" name="Rectangle 117"/>
              <p:cNvSpPr/>
              <p:nvPr/>
            </p:nvSpPr>
            <p:spPr>
              <a:xfrm>
                <a:off x="695898" y="2897841"/>
                <a:ext cx="378836" cy="249815"/>
              </a:xfrm>
              <a:prstGeom prst="rect">
                <a:avLst/>
              </a:prstGeom>
              <a:grpFill/>
              <a:ln>
                <a:solidFill>
                  <a:schemeClr val="bg2">
                    <a:lumMod val="50000"/>
                  </a:schemeClr>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9" name="Triangle 118"/>
              <p:cNvSpPr/>
              <p:nvPr/>
            </p:nvSpPr>
            <p:spPr>
              <a:xfrm flipV="1">
                <a:off x="695898" y="2897841"/>
                <a:ext cx="378836" cy="174812"/>
              </a:xfrm>
              <a:prstGeom prst="triangle">
                <a:avLst/>
              </a:prstGeom>
              <a:grp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159" name="Group 158"/>
          <p:cNvGrpSpPr/>
          <p:nvPr/>
        </p:nvGrpSpPr>
        <p:grpSpPr>
          <a:xfrm>
            <a:off x="6964153" y="1773781"/>
            <a:ext cx="973259" cy="831317"/>
            <a:chOff x="7761537" y="1222042"/>
            <a:chExt cx="1297678" cy="1108422"/>
          </a:xfrm>
        </p:grpSpPr>
        <p:grpSp>
          <p:nvGrpSpPr>
            <p:cNvPr id="123" name="Group 122"/>
            <p:cNvGrpSpPr/>
            <p:nvPr/>
          </p:nvGrpSpPr>
          <p:grpSpPr>
            <a:xfrm>
              <a:off x="8044454" y="1445376"/>
              <a:ext cx="378836" cy="249815"/>
              <a:chOff x="695898" y="2897841"/>
              <a:chExt cx="378836" cy="249815"/>
            </a:xfrm>
            <a:solidFill>
              <a:srgbClr val="00B050"/>
            </a:solidFill>
          </p:grpSpPr>
          <p:sp>
            <p:nvSpPr>
              <p:cNvPr id="124" name="Rectangle 123"/>
              <p:cNvSpPr/>
              <p:nvPr/>
            </p:nvSpPr>
            <p:spPr>
              <a:xfrm>
                <a:off x="695898" y="2897841"/>
                <a:ext cx="378836" cy="249815"/>
              </a:xfrm>
              <a:prstGeom prst="rect">
                <a:avLst/>
              </a:prstGeom>
              <a:grpFill/>
              <a:ln>
                <a:solidFill>
                  <a:srgbClr val="00B050"/>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5" name="Triangle 124"/>
              <p:cNvSpPr/>
              <p:nvPr/>
            </p:nvSpPr>
            <p:spPr>
              <a:xfrm flipV="1">
                <a:off x="695898" y="2897841"/>
                <a:ext cx="378836" cy="174812"/>
              </a:xfrm>
              <a:prstGeom prst="triangle">
                <a:avLst/>
              </a:prstGeom>
              <a:grpFill/>
              <a:ln>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26" name="Group 125"/>
            <p:cNvGrpSpPr/>
            <p:nvPr/>
          </p:nvGrpSpPr>
          <p:grpSpPr>
            <a:xfrm>
              <a:off x="8347045" y="1370373"/>
              <a:ext cx="378836" cy="249815"/>
              <a:chOff x="695898" y="2897841"/>
              <a:chExt cx="378836" cy="249815"/>
            </a:xfrm>
            <a:solidFill>
              <a:srgbClr val="00B050"/>
            </a:solidFill>
          </p:grpSpPr>
          <p:sp>
            <p:nvSpPr>
              <p:cNvPr id="127" name="Rectangle 126"/>
              <p:cNvSpPr/>
              <p:nvPr/>
            </p:nvSpPr>
            <p:spPr>
              <a:xfrm>
                <a:off x="695898" y="2897841"/>
                <a:ext cx="378836" cy="249815"/>
              </a:xfrm>
              <a:prstGeom prst="rect">
                <a:avLst/>
              </a:prstGeom>
              <a:grpFill/>
              <a:ln>
                <a:solidFill>
                  <a:srgbClr val="00B050"/>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8" name="Triangle 127"/>
              <p:cNvSpPr/>
              <p:nvPr/>
            </p:nvSpPr>
            <p:spPr>
              <a:xfrm flipV="1">
                <a:off x="695898" y="2897841"/>
                <a:ext cx="378836" cy="174812"/>
              </a:xfrm>
              <a:prstGeom prst="triangle">
                <a:avLst/>
              </a:prstGeom>
              <a:grpFill/>
              <a:ln>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29" name="Group 128"/>
            <p:cNvGrpSpPr/>
            <p:nvPr/>
          </p:nvGrpSpPr>
          <p:grpSpPr>
            <a:xfrm>
              <a:off x="8120696" y="1222042"/>
              <a:ext cx="378836" cy="249815"/>
              <a:chOff x="695898" y="2897841"/>
              <a:chExt cx="378836" cy="249815"/>
            </a:xfrm>
            <a:solidFill>
              <a:srgbClr val="00B050"/>
            </a:solidFill>
          </p:grpSpPr>
          <p:sp>
            <p:nvSpPr>
              <p:cNvPr id="130" name="Rectangle 129"/>
              <p:cNvSpPr/>
              <p:nvPr/>
            </p:nvSpPr>
            <p:spPr>
              <a:xfrm>
                <a:off x="695898" y="2897841"/>
                <a:ext cx="378836" cy="249815"/>
              </a:xfrm>
              <a:prstGeom prst="rect">
                <a:avLst/>
              </a:prstGeom>
              <a:grpFill/>
              <a:ln>
                <a:solidFill>
                  <a:srgbClr val="00B050"/>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1" name="Triangle 130"/>
              <p:cNvSpPr/>
              <p:nvPr/>
            </p:nvSpPr>
            <p:spPr>
              <a:xfrm flipV="1">
                <a:off x="695898" y="2897841"/>
                <a:ext cx="378836" cy="174812"/>
              </a:xfrm>
              <a:prstGeom prst="triangle">
                <a:avLst/>
              </a:prstGeom>
              <a:grpFill/>
              <a:ln>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32" name="Group 131"/>
            <p:cNvGrpSpPr/>
            <p:nvPr/>
          </p:nvGrpSpPr>
          <p:grpSpPr>
            <a:xfrm>
              <a:off x="8377788" y="1799348"/>
              <a:ext cx="378836" cy="249815"/>
              <a:chOff x="695898" y="2897841"/>
              <a:chExt cx="378836" cy="249815"/>
            </a:xfrm>
            <a:solidFill>
              <a:srgbClr val="00B050"/>
            </a:solidFill>
          </p:grpSpPr>
          <p:sp>
            <p:nvSpPr>
              <p:cNvPr id="133" name="Rectangle 132"/>
              <p:cNvSpPr/>
              <p:nvPr/>
            </p:nvSpPr>
            <p:spPr>
              <a:xfrm>
                <a:off x="695898" y="2897841"/>
                <a:ext cx="378836" cy="249815"/>
              </a:xfrm>
              <a:prstGeom prst="rect">
                <a:avLst/>
              </a:prstGeom>
              <a:grpFill/>
              <a:ln>
                <a:solidFill>
                  <a:srgbClr val="00B050"/>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4" name="Triangle 133"/>
              <p:cNvSpPr/>
              <p:nvPr/>
            </p:nvSpPr>
            <p:spPr>
              <a:xfrm flipV="1">
                <a:off x="695898" y="2897841"/>
                <a:ext cx="378836" cy="174812"/>
              </a:xfrm>
              <a:prstGeom prst="triangle">
                <a:avLst/>
              </a:prstGeom>
              <a:grpFill/>
              <a:ln>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35" name="Group 134"/>
            <p:cNvGrpSpPr/>
            <p:nvPr/>
          </p:nvGrpSpPr>
          <p:grpSpPr>
            <a:xfrm>
              <a:off x="8680379" y="1724345"/>
              <a:ext cx="378836" cy="249815"/>
              <a:chOff x="695898" y="2897841"/>
              <a:chExt cx="378836" cy="249815"/>
            </a:xfrm>
            <a:solidFill>
              <a:srgbClr val="00B050"/>
            </a:solidFill>
          </p:grpSpPr>
          <p:sp>
            <p:nvSpPr>
              <p:cNvPr id="136" name="Rectangle 135"/>
              <p:cNvSpPr/>
              <p:nvPr/>
            </p:nvSpPr>
            <p:spPr>
              <a:xfrm>
                <a:off x="695898" y="2897841"/>
                <a:ext cx="378836" cy="249815"/>
              </a:xfrm>
              <a:prstGeom prst="rect">
                <a:avLst/>
              </a:prstGeom>
              <a:grpFill/>
              <a:ln>
                <a:solidFill>
                  <a:srgbClr val="00B050"/>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7" name="Triangle 136"/>
              <p:cNvSpPr/>
              <p:nvPr/>
            </p:nvSpPr>
            <p:spPr>
              <a:xfrm flipV="1">
                <a:off x="695898" y="2897841"/>
                <a:ext cx="378836" cy="174812"/>
              </a:xfrm>
              <a:prstGeom prst="triangle">
                <a:avLst/>
              </a:prstGeom>
              <a:grpFill/>
              <a:ln>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38" name="Group 137"/>
            <p:cNvGrpSpPr/>
            <p:nvPr/>
          </p:nvGrpSpPr>
          <p:grpSpPr>
            <a:xfrm>
              <a:off x="8454030" y="1576014"/>
              <a:ext cx="378836" cy="249815"/>
              <a:chOff x="695898" y="2897841"/>
              <a:chExt cx="378836" cy="249815"/>
            </a:xfrm>
            <a:solidFill>
              <a:srgbClr val="00B050"/>
            </a:solidFill>
          </p:grpSpPr>
          <p:sp>
            <p:nvSpPr>
              <p:cNvPr id="139" name="Rectangle 138"/>
              <p:cNvSpPr/>
              <p:nvPr/>
            </p:nvSpPr>
            <p:spPr>
              <a:xfrm>
                <a:off x="695898" y="2897841"/>
                <a:ext cx="378836" cy="249815"/>
              </a:xfrm>
              <a:prstGeom prst="rect">
                <a:avLst/>
              </a:prstGeom>
              <a:grpFill/>
              <a:ln>
                <a:solidFill>
                  <a:srgbClr val="00B050"/>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0" name="Triangle 139"/>
              <p:cNvSpPr/>
              <p:nvPr/>
            </p:nvSpPr>
            <p:spPr>
              <a:xfrm flipV="1">
                <a:off x="695898" y="2897841"/>
                <a:ext cx="378836" cy="174812"/>
              </a:xfrm>
              <a:prstGeom prst="triangle">
                <a:avLst/>
              </a:prstGeom>
              <a:grpFill/>
              <a:ln>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41" name="Group 140"/>
            <p:cNvGrpSpPr/>
            <p:nvPr/>
          </p:nvGrpSpPr>
          <p:grpSpPr>
            <a:xfrm>
              <a:off x="7761537" y="1780547"/>
              <a:ext cx="378836" cy="249815"/>
              <a:chOff x="695898" y="2897841"/>
              <a:chExt cx="378836" cy="249815"/>
            </a:xfrm>
            <a:solidFill>
              <a:srgbClr val="00B050"/>
            </a:solidFill>
          </p:grpSpPr>
          <p:sp>
            <p:nvSpPr>
              <p:cNvPr id="142" name="Rectangle 141"/>
              <p:cNvSpPr/>
              <p:nvPr/>
            </p:nvSpPr>
            <p:spPr>
              <a:xfrm>
                <a:off x="695898" y="2897841"/>
                <a:ext cx="378836" cy="249815"/>
              </a:xfrm>
              <a:prstGeom prst="rect">
                <a:avLst/>
              </a:prstGeom>
              <a:grpFill/>
              <a:ln>
                <a:solidFill>
                  <a:srgbClr val="00B050"/>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3" name="Triangle 142"/>
              <p:cNvSpPr/>
              <p:nvPr/>
            </p:nvSpPr>
            <p:spPr>
              <a:xfrm flipV="1">
                <a:off x="695898" y="2897841"/>
                <a:ext cx="378836" cy="174812"/>
              </a:xfrm>
              <a:prstGeom prst="triangle">
                <a:avLst/>
              </a:prstGeom>
              <a:grpFill/>
              <a:ln>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44" name="Group 143"/>
            <p:cNvGrpSpPr/>
            <p:nvPr/>
          </p:nvGrpSpPr>
          <p:grpSpPr>
            <a:xfrm>
              <a:off x="8064128" y="1705544"/>
              <a:ext cx="378836" cy="249815"/>
              <a:chOff x="695898" y="2897841"/>
              <a:chExt cx="378836" cy="249815"/>
            </a:xfrm>
            <a:solidFill>
              <a:srgbClr val="00B050"/>
            </a:solidFill>
          </p:grpSpPr>
          <p:sp>
            <p:nvSpPr>
              <p:cNvPr id="145" name="Rectangle 144"/>
              <p:cNvSpPr/>
              <p:nvPr/>
            </p:nvSpPr>
            <p:spPr>
              <a:xfrm>
                <a:off x="695898" y="2897841"/>
                <a:ext cx="378836" cy="249815"/>
              </a:xfrm>
              <a:prstGeom prst="rect">
                <a:avLst/>
              </a:prstGeom>
              <a:grpFill/>
              <a:ln>
                <a:solidFill>
                  <a:srgbClr val="00B050"/>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6" name="Triangle 145"/>
              <p:cNvSpPr/>
              <p:nvPr/>
            </p:nvSpPr>
            <p:spPr>
              <a:xfrm flipV="1">
                <a:off x="695898" y="2897841"/>
                <a:ext cx="378836" cy="174812"/>
              </a:xfrm>
              <a:prstGeom prst="triangle">
                <a:avLst/>
              </a:prstGeom>
              <a:grpFill/>
              <a:ln>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47" name="Group 146"/>
            <p:cNvGrpSpPr/>
            <p:nvPr/>
          </p:nvGrpSpPr>
          <p:grpSpPr>
            <a:xfrm>
              <a:off x="7837779" y="1557213"/>
              <a:ext cx="378836" cy="249815"/>
              <a:chOff x="695898" y="2897841"/>
              <a:chExt cx="378836" cy="249815"/>
            </a:xfrm>
            <a:solidFill>
              <a:srgbClr val="00B050"/>
            </a:solidFill>
          </p:grpSpPr>
          <p:sp>
            <p:nvSpPr>
              <p:cNvPr id="148" name="Rectangle 147"/>
              <p:cNvSpPr/>
              <p:nvPr/>
            </p:nvSpPr>
            <p:spPr>
              <a:xfrm>
                <a:off x="695898" y="2897841"/>
                <a:ext cx="378836" cy="249815"/>
              </a:xfrm>
              <a:prstGeom prst="rect">
                <a:avLst/>
              </a:prstGeom>
              <a:grpFill/>
              <a:ln>
                <a:solidFill>
                  <a:srgbClr val="00B050"/>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9" name="Triangle 148"/>
              <p:cNvSpPr/>
              <p:nvPr/>
            </p:nvSpPr>
            <p:spPr>
              <a:xfrm flipV="1">
                <a:off x="695898" y="2897841"/>
                <a:ext cx="378836" cy="174812"/>
              </a:xfrm>
              <a:prstGeom prst="triangle">
                <a:avLst/>
              </a:prstGeom>
              <a:grpFill/>
              <a:ln>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50" name="Group 149"/>
            <p:cNvGrpSpPr/>
            <p:nvPr/>
          </p:nvGrpSpPr>
          <p:grpSpPr>
            <a:xfrm>
              <a:off x="7890714" y="2080649"/>
              <a:ext cx="378836" cy="249815"/>
              <a:chOff x="695898" y="2897841"/>
              <a:chExt cx="378836" cy="249815"/>
            </a:xfrm>
            <a:solidFill>
              <a:srgbClr val="00B050"/>
            </a:solidFill>
          </p:grpSpPr>
          <p:sp>
            <p:nvSpPr>
              <p:cNvPr id="151" name="Rectangle 150"/>
              <p:cNvSpPr/>
              <p:nvPr/>
            </p:nvSpPr>
            <p:spPr>
              <a:xfrm>
                <a:off x="695898" y="2897841"/>
                <a:ext cx="378836" cy="249815"/>
              </a:xfrm>
              <a:prstGeom prst="rect">
                <a:avLst/>
              </a:prstGeom>
              <a:grpFill/>
              <a:ln>
                <a:solidFill>
                  <a:srgbClr val="00B050"/>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2" name="Triangle 151"/>
              <p:cNvSpPr/>
              <p:nvPr/>
            </p:nvSpPr>
            <p:spPr>
              <a:xfrm flipV="1">
                <a:off x="695898" y="2897841"/>
                <a:ext cx="378836" cy="174812"/>
              </a:xfrm>
              <a:prstGeom prst="triangle">
                <a:avLst/>
              </a:prstGeom>
              <a:grpFill/>
              <a:ln>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53" name="Group 152"/>
            <p:cNvGrpSpPr/>
            <p:nvPr/>
          </p:nvGrpSpPr>
          <p:grpSpPr>
            <a:xfrm>
              <a:off x="8193305" y="2005646"/>
              <a:ext cx="378836" cy="249815"/>
              <a:chOff x="695898" y="2897841"/>
              <a:chExt cx="378836" cy="249815"/>
            </a:xfrm>
            <a:solidFill>
              <a:srgbClr val="00B050"/>
            </a:solidFill>
          </p:grpSpPr>
          <p:sp>
            <p:nvSpPr>
              <p:cNvPr id="154" name="Rectangle 153"/>
              <p:cNvSpPr/>
              <p:nvPr/>
            </p:nvSpPr>
            <p:spPr>
              <a:xfrm>
                <a:off x="695898" y="2897841"/>
                <a:ext cx="378836" cy="249815"/>
              </a:xfrm>
              <a:prstGeom prst="rect">
                <a:avLst/>
              </a:prstGeom>
              <a:grpFill/>
              <a:ln>
                <a:solidFill>
                  <a:srgbClr val="00B050"/>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5" name="Triangle 154"/>
              <p:cNvSpPr/>
              <p:nvPr/>
            </p:nvSpPr>
            <p:spPr>
              <a:xfrm flipV="1">
                <a:off x="695898" y="2897841"/>
                <a:ext cx="378836" cy="174812"/>
              </a:xfrm>
              <a:prstGeom prst="triangle">
                <a:avLst/>
              </a:prstGeom>
              <a:grpFill/>
              <a:ln>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56" name="Group 155"/>
            <p:cNvGrpSpPr/>
            <p:nvPr/>
          </p:nvGrpSpPr>
          <p:grpSpPr>
            <a:xfrm>
              <a:off x="7966956" y="1857315"/>
              <a:ext cx="378836" cy="249815"/>
              <a:chOff x="695898" y="2897841"/>
              <a:chExt cx="378836" cy="249815"/>
            </a:xfrm>
            <a:solidFill>
              <a:srgbClr val="00B050"/>
            </a:solidFill>
          </p:grpSpPr>
          <p:sp>
            <p:nvSpPr>
              <p:cNvPr id="157" name="Rectangle 156"/>
              <p:cNvSpPr/>
              <p:nvPr/>
            </p:nvSpPr>
            <p:spPr>
              <a:xfrm>
                <a:off x="695898" y="2897841"/>
                <a:ext cx="378836" cy="249815"/>
              </a:xfrm>
              <a:prstGeom prst="rect">
                <a:avLst/>
              </a:prstGeom>
              <a:grpFill/>
              <a:ln>
                <a:solidFill>
                  <a:srgbClr val="00B050"/>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8" name="Triangle 157"/>
              <p:cNvSpPr/>
              <p:nvPr/>
            </p:nvSpPr>
            <p:spPr>
              <a:xfrm flipV="1">
                <a:off x="695898" y="2897841"/>
                <a:ext cx="378836" cy="174812"/>
              </a:xfrm>
              <a:prstGeom prst="triangle">
                <a:avLst/>
              </a:prstGeom>
              <a:grpFill/>
              <a:ln>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162" name="TextBox 161"/>
          <p:cNvSpPr txBox="1"/>
          <p:nvPr/>
        </p:nvSpPr>
        <p:spPr>
          <a:xfrm>
            <a:off x="5459219" y="4473636"/>
            <a:ext cx="704039" cy="369332"/>
          </a:xfrm>
          <a:prstGeom prst="rect">
            <a:avLst/>
          </a:prstGeom>
          <a:noFill/>
        </p:spPr>
        <p:txBody>
          <a:bodyPr wrap="none" rtlCol="0">
            <a:spAutoFit/>
          </a:bodyPr>
          <a:lstStyle/>
          <a:p>
            <a:r>
              <a:rPr lang="en-US" b="1" dirty="0">
                <a:solidFill>
                  <a:srgbClr val="FF0000"/>
                </a:solidFill>
                <a:latin typeface="Myriad Pro" charset="0"/>
                <a:ea typeface="Myriad Pro" charset="0"/>
                <a:cs typeface="Myriad Pro" charset="0"/>
              </a:rPr>
              <a:t>&gt; 100</a:t>
            </a:r>
          </a:p>
        </p:txBody>
      </p:sp>
      <p:pic>
        <p:nvPicPr>
          <p:cNvPr id="8" name="Picture 7">
            <a:extLst>
              <a:ext uri="{FF2B5EF4-FFF2-40B4-BE49-F238E27FC236}">
                <a16:creationId xmlns:a16="http://schemas.microsoft.com/office/drawing/2014/main" id="{E47F92B3-814B-9E4E-B268-A1CE28F65D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2005" y="2907759"/>
            <a:ext cx="1476983" cy="1201999"/>
          </a:xfrm>
          <a:prstGeom prst="rect">
            <a:avLst/>
          </a:prstGeom>
          <a:effectLst>
            <a:outerShdw blurRad="50800" dist="38100" dir="2700000" algn="tl" rotWithShape="0">
              <a:prstClr val="black">
                <a:alpha val="40000"/>
              </a:prstClr>
            </a:outerShdw>
          </a:effectLst>
        </p:spPr>
      </p:pic>
      <p:grpSp>
        <p:nvGrpSpPr>
          <p:cNvPr id="10" name="Group 9">
            <a:extLst>
              <a:ext uri="{FF2B5EF4-FFF2-40B4-BE49-F238E27FC236}">
                <a16:creationId xmlns:a16="http://schemas.microsoft.com/office/drawing/2014/main" id="{EA766374-B776-AD4D-ACCB-6E7B5F3C12DE}"/>
              </a:ext>
            </a:extLst>
          </p:cNvPr>
          <p:cNvGrpSpPr>
            <a:grpSpLocks noChangeAspect="1"/>
          </p:cNvGrpSpPr>
          <p:nvPr/>
        </p:nvGrpSpPr>
        <p:grpSpPr>
          <a:xfrm>
            <a:off x="3790015" y="3230158"/>
            <a:ext cx="1549229" cy="430889"/>
            <a:chOff x="2597595" y="4877695"/>
            <a:chExt cx="4394200" cy="1155700"/>
          </a:xfrm>
        </p:grpSpPr>
        <p:sp>
          <p:nvSpPr>
            <p:cNvPr id="9" name="Triangle 8">
              <a:extLst>
                <a:ext uri="{FF2B5EF4-FFF2-40B4-BE49-F238E27FC236}">
                  <a16:creationId xmlns:a16="http://schemas.microsoft.com/office/drawing/2014/main" id="{5661EBFA-9A87-C249-B2CA-4A596E0B01F3}"/>
                </a:ext>
              </a:extLst>
            </p:cNvPr>
            <p:cNvSpPr/>
            <p:nvPr/>
          </p:nvSpPr>
          <p:spPr>
            <a:xfrm>
              <a:off x="2705870" y="4998345"/>
              <a:ext cx="1060704" cy="914400"/>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3" name="Triangle 162">
              <a:extLst>
                <a:ext uri="{FF2B5EF4-FFF2-40B4-BE49-F238E27FC236}">
                  <a16:creationId xmlns:a16="http://schemas.microsoft.com/office/drawing/2014/main" id="{F30FF89C-AA11-974C-9073-28F46E67665B}"/>
                </a:ext>
              </a:extLst>
            </p:cNvPr>
            <p:cNvSpPr/>
            <p:nvPr/>
          </p:nvSpPr>
          <p:spPr>
            <a:xfrm>
              <a:off x="4254507" y="4998345"/>
              <a:ext cx="1060704" cy="914400"/>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4" name="Triangle 163">
              <a:extLst>
                <a:ext uri="{FF2B5EF4-FFF2-40B4-BE49-F238E27FC236}">
                  <a16:creationId xmlns:a16="http://schemas.microsoft.com/office/drawing/2014/main" id="{4CCC070D-74AB-FB46-993F-EFEE7A14D1B8}"/>
                </a:ext>
              </a:extLst>
            </p:cNvPr>
            <p:cNvSpPr/>
            <p:nvPr/>
          </p:nvSpPr>
          <p:spPr>
            <a:xfrm>
              <a:off x="5780590" y="5043338"/>
              <a:ext cx="1060704" cy="914400"/>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a:extLst>
                <a:ext uri="{FF2B5EF4-FFF2-40B4-BE49-F238E27FC236}">
                  <a16:creationId xmlns:a16="http://schemas.microsoft.com/office/drawing/2014/main" id="{A567A2FD-5E2D-2F41-B817-F3BBF13BA13A}"/>
                </a:ext>
              </a:extLst>
            </p:cNvPr>
            <p:cNvPicPr>
              <a:picLocks noChangeAspect="1"/>
            </p:cNvPicPr>
            <p:nvPr/>
          </p:nvPicPr>
          <p:blipFill>
            <a:blip r:embed="rId4"/>
            <a:stretch>
              <a:fillRect/>
            </a:stretch>
          </p:blipFill>
          <p:spPr>
            <a:xfrm>
              <a:off x="2597595" y="4877695"/>
              <a:ext cx="4394200" cy="1155700"/>
            </a:xfrm>
            <a:prstGeom prst="rect">
              <a:avLst/>
            </a:prstGeom>
          </p:spPr>
        </p:pic>
      </p:grpSp>
      <p:grpSp>
        <p:nvGrpSpPr>
          <p:cNvPr id="27" name="Group 26"/>
          <p:cNvGrpSpPr/>
          <p:nvPr/>
        </p:nvGrpSpPr>
        <p:grpSpPr>
          <a:xfrm>
            <a:off x="1625216" y="3302118"/>
            <a:ext cx="284127" cy="187361"/>
            <a:chOff x="695898" y="2897841"/>
            <a:chExt cx="378836" cy="249815"/>
          </a:xfrm>
        </p:grpSpPr>
        <p:sp>
          <p:nvSpPr>
            <p:cNvPr id="25" name="Rectangle 24"/>
            <p:cNvSpPr/>
            <p:nvPr/>
          </p:nvSpPr>
          <p:spPr>
            <a:xfrm>
              <a:off x="695898" y="2897841"/>
              <a:ext cx="378836" cy="249815"/>
            </a:xfrm>
            <a:prstGeom prst="rect">
              <a:avLst/>
            </a:prstGeom>
            <a:solidFill>
              <a:srgbClr val="00B050"/>
            </a:solidFill>
            <a:ln>
              <a:solidFill>
                <a:srgbClr val="00B050"/>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riangle 25"/>
            <p:cNvSpPr/>
            <p:nvPr/>
          </p:nvSpPr>
          <p:spPr>
            <a:xfrm flipV="1">
              <a:off x="695898" y="2897841"/>
              <a:ext cx="378836" cy="174812"/>
            </a:xfrm>
            <a:prstGeom prst="triangle">
              <a:avLst/>
            </a:prstGeom>
            <a:solidFill>
              <a:srgbClr val="00B050"/>
            </a:solidFill>
            <a:ln>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8" name="Group 27"/>
          <p:cNvGrpSpPr/>
          <p:nvPr/>
        </p:nvGrpSpPr>
        <p:grpSpPr>
          <a:xfrm>
            <a:off x="1618157" y="3307978"/>
            <a:ext cx="284127" cy="187361"/>
            <a:chOff x="695898" y="2897841"/>
            <a:chExt cx="378836" cy="249815"/>
          </a:xfrm>
          <a:solidFill>
            <a:schemeClr val="bg2">
              <a:lumMod val="50000"/>
            </a:schemeClr>
          </a:solidFill>
        </p:grpSpPr>
        <p:sp>
          <p:nvSpPr>
            <p:cNvPr id="29" name="Rectangle 28"/>
            <p:cNvSpPr/>
            <p:nvPr/>
          </p:nvSpPr>
          <p:spPr>
            <a:xfrm>
              <a:off x="695898" y="2897841"/>
              <a:ext cx="378836" cy="249815"/>
            </a:xfrm>
            <a:prstGeom prst="rect">
              <a:avLst/>
            </a:prstGeom>
            <a:grpFill/>
            <a:ln>
              <a:solidFill>
                <a:schemeClr val="bg2">
                  <a:lumMod val="50000"/>
                </a:schemeClr>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Triangle 29"/>
            <p:cNvSpPr/>
            <p:nvPr/>
          </p:nvSpPr>
          <p:spPr>
            <a:xfrm flipV="1">
              <a:off x="695898" y="2897841"/>
              <a:ext cx="378836" cy="174812"/>
            </a:xfrm>
            <a:prstGeom prst="triangle">
              <a:avLst/>
            </a:prstGeom>
            <a:grp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1" name="Group 30"/>
          <p:cNvGrpSpPr/>
          <p:nvPr/>
        </p:nvGrpSpPr>
        <p:grpSpPr>
          <a:xfrm>
            <a:off x="1629594" y="3318084"/>
            <a:ext cx="284127" cy="187361"/>
            <a:chOff x="695898" y="2897841"/>
            <a:chExt cx="378836" cy="249815"/>
          </a:xfrm>
          <a:solidFill>
            <a:srgbClr val="FF0000"/>
          </a:solidFill>
        </p:grpSpPr>
        <p:sp>
          <p:nvSpPr>
            <p:cNvPr id="32" name="Rectangle 31"/>
            <p:cNvSpPr/>
            <p:nvPr/>
          </p:nvSpPr>
          <p:spPr>
            <a:xfrm>
              <a:off x="695898" y="2897841"/>
              <a:ext cx="378836" cy="249815"/>
            </a:xfrm>
            <a:prstGeom prst="rect">
              <a:avLst/>
            </a:prstGeom>
            <a:grpFill/>
            <a:ln>
              <a:solidFill>
                <a:srgbClr val="FF0000"/>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Triangle 32"/>
            <p:cNvSpPr/>
            <p:nvPr/>
          </p:nvSpPr>
          <p:spPr>
            <a:xfrm flipV="1">
              <a:off x="695898" y="2897841"/>
              <a:ext cx="378836" cy="174812"/>
            </a:xfrm>
            <a:prstGeom prst="triangle">
              <a:avLst/>
            </a:prstGeom>
            <a:grp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7" name="Group 36"/>
          <p:cNvGrpSpPr/>
          <p:nvPr/>
        </p:nvGrpSpPr>
        <p:grpSpPr>
          <a:xfrm>
            <a:off x="1625216" y="3302118"/>
            <a:ext cx="284127" cy="187361"/>
            <a:chOff x="695898" y="2897841"/>
            <a:chExt cx="378836" cy="249815"/>
          </a:xfrm>
        </p:grpSpPr>
        <p:sp>
          <p:nvSpPr>
            <p:cNvPr id="38" name="Rectangle 37"/>
            <p:cNvSpPr/>
            <p:nvPr/>
          </p:nvSpPr>
          <p:spPr>
            <a:xfrm>
              <a:off x="695898" y="2897841"/>
              <a:ext cx="378836" cy="249815"/>
            </a:xfrm>
            <a:prstGeom prst="rect">
              <a:avLst/>
            </a:prstGeom>
            <a:solidFill>
              <a:srgbClr val="00B050"/>
            </a:solidFill>
            <a:ln>
              <a:solidFill>
                <a:srgbClr val="00B050"/>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Triangle 38"/>
            <p:cNvSpPr/>
            <p:nvPr/>
          </p:nvSpPr>
          <p:spPr>
            <a:xfrm flipV="1">
              <a:off x="695898" y="2897841"/>
              <a:ext cx="378836" cy="174812"/>
            </a:xfrm>
            <a:prstGeom prst="triangle">
              <a:avLst/>
            </a:prstGeom>
            <a:solidFill>
              <a:srgbClr val="00B050"/>
            </a:solidFill>
            <a:ln>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0" name="Group 39"/>
          <p:cNvGrpSpPr/>
          <p:nvPr/>
        </p:nvGrpSpPr>
        <p:grpSpPr>
          <a:xfrm>
            <a:off x="1625216" y="3302118"/>
            <a:ext cx="284127" cy="187361"/>
            <a:chOff x="695898" y="2897841"/>
            <a:chExt cx="378836" cy="249815"/>
          </a:xfrm>
        </p:grpSpPr>
        <p:sp>
          <p:nvSpPr>
            <p:cNvPr id="41" name="Rectangle 40"/>
            <p:cNvSpPr/>
            <p:nvPr/>
          </p:nvSpPr>
          <p:spPr>
            <a:xfrm>
              <a:off x="695898" y="2897841"/>
              <a:ext cx="378836" cy="249815"/>
            </a:xfrm>
            <a:prstGeom prst="rect">
              <a:avLst/>
            </a:prstGeom>
            <a:solidFill>
              <a:srgbClr val="00B050"/>
            </a:solidFill>
            <a:ln>
              <a:solidFill>
                <a:srgbClr val="00B050"/>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Triangle 41"/>
            <p:cNvSpPr/>
            <p:nvPr/>
          </p:nvSpPr>
          <p:spPr>
            <a:xfrm flipV="1">
              <a:off x="695898" y="2897841"/>
              <a:ext cx="378836" cy="174812"/>
            </a:xfrm>
            <a:prstGeom prst="triangle">
              <a:avLst/>
            </a:prstGeom>
            <a:solidFill>
              <a:srgbClr val="00B050"/>
            </a:solidFill>
            <a:ln>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3" name="Group 42"/>
          <p:cNvGrpSpPr/>
          <p:nvPr/>
        </p:nvGrpSpPr>
        <p:grpSpPr>
          <a:xfrm>
            <a:off x="1625216" y="3302118"/>
            <a:ext cx="284127" cy="187361"/>
            <a:chOff x="695898" y="2897841"/>
            <a:chExt cx="378836" cy="249815"/>
          </a:xfrm>
        </p:grpSpPr>
        <p:sp>
          <p:nvSpPr>
            <p:cNvPr id="44" name="Rectangle 43"/>
            <p:cNvSpPr/>
            <p:nvPr/>
          </p:nvSpPr>
          <p:spPr>
            <a:xfrm>
              <a:off x="695898" y="2897841"/>
              <a:ext cx="378836" cy="249815"/>
            </a:xfrm>
            <a:prstGeom prst="rect">
              <a:avLst/>
            </a:prstGeom>
            <a:solidFill>
              <a:srgbClr val="00B050"/>
            </a:solidFill>
            <a:ln>
              <a:solidFill>
                <a:srgbClr val="00B050"/>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Triangle 44"/>
            <p:cNvSpPr/>
            <p:nvPr/>
          </p:nvSpPr>
          <p:spPr>
            <a:xfrm flipV="1">
              <a:off x="695898" y="2897841"/>
              <a:ext cx="378836" cy="174812"/>
            </a:xfrm>
            <a:prstGeom prst="triangle">
              <a:avLst/>
            </a:prstGeom>
            <a:solidFill>
              <a:srgbClr val="00B050"/>
            </a:solidFill>
            <a:ln>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6" name="Group 45"/>
          <p:cNvGrpSpPr/>
          <p:nvPr/>
        </p:nvGrpSpPr>
        <p:grpSpPr>
          <a:xfrm>
            <a:off x="1625216" y="3302118"/>
            <a:ext cx="284127" cy="187361"/>
            <a:chOff x="695898" y="2897841"/>
            <a:chExt cx="378836" cy="249815"/>
          </a:xfrm>
        </p:grpSpPr>
        <p:sp>
          <p:nvSpPr>
            <p:cNvPr id="47" name="Rectangle 46"/>
            <p:cNvSpPr/>
            <p:nvPr/>
          </p:nvSpPr>
          <p:spPr>
            <a:xfrm>
              <a:off x="695898" y="2897841"/>
              <a:ext cx="378836" cy="249815"/>
            </a:xfrm>
            <a:prstGeom prst="rect">
              <a:avLst/>
            </a:prstGeom>
            <a:solidFill>
              <a:srgbClr val="00B050"/>
            </a:solidFill>
            <a:ln>
              <a:solidFill>
                <a:srgbClr val="00B050"/>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Triangle 47"/>
            <p:cNvSpPr/>
            <p:nvPr/>
          </p:nvSpPr>
          <p:spPr>
            <a:xfrm flipV="1">
              <a:off x="695898" y="2897841"/>
              <a:ext cx="378836" cy="174812"/>
            </a:xfrm>
            <a:prstGeom prst="triangle">
              <a:avLst/>
            </a:prstGeom>
            <a:solidFill>
              <a:srgbClr val="00B050"/>
            </a:solidFill>
            <a:ln>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9" name="Group 48"/>
          <p:cNvGrpSpPr/>
          <p:nvPr/>
        </p:nvGrpSpPr>
        <p:grpSpPr>
          <a:xfrm>
            <a:off x="1625216" y="3302118"/>
            <a:ext cx="284127" cy="187361"/>
            <a:chOff x="695898" y="2897841"/>
            <a:chExt cx="378836" cy="249815"/>
          </a:xfrm>
        </p:grpSpPr>
        <p:sp>
          <p:nvSpPr>
            <p:cNvPr id="50" name="Rectangle 49"/>
            <p:cNvSpPr/>
            <p:nvPr/>
          </p:nvSpPr>
          <p:spPr>
            <a:xfrm>
              <a:off x="695898" y="2897841"/>
              <a:ext cx="378836" cy="249815"/>
            </a:xfrm>
            <a:prstGeom prst="rect">
              <a:avLst/>
            </a:prstGeom>
            <a:solidFill>
              <a:srgbClr val="00B050"/>
            </a:solidFill>
            <a:ln>
              <a:solidFill>
                <a:srgbClr val="00B050"/>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Triangle 50"/>
            <p:cNvSpPr/>
            <p:nvPr/>
          </p:nvSpPr>
          <p:spPr>
            <a:xfrm flipV="1">
              <a:off x="695898" y="2897841"/>
              <a:ext cx="378836" cy="174812"/>
            </a:xfrm>
            <a:prstGeom prst="triangle">
              <a:avLst/>
            </a:prstGeom>
            <a:solidFill>
              <a:srgbClr val="00B050"/>
            </a:solidFill>
            <a:ln>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2" name="Group 51"/>
          <p:cNvGrpSpPr/>
          <p:nvPr/>
        </p:nvGrpSpPr>
        <p:grpSpPr>
          <a:xfrm>
            <a:off x="1625216" y="3302118"/>
            <a:ext cx="284127" cy="187361"/>
            <a:chOff x="695898" y="2897841"/>
            <a:chExt cx="378836" cy="249815"/>
          </a:xfrm>
        </p:grpSpPr>
        <p:sp>
          <p:nvSpPr>
            <p:cNvPr id="53" name="Rectangle 52"/>
            <p:cNvSpPr/>
            <p:nvPr/>
          </p:nvSpPr>
          <p:spPr>
            <a:xfrm>
              <a:off x="695898" y="2897841"/>
              <a:ext cx="378836" cy="249815"/>
            </a:xfrm>
            <a:prstGeom prst="rect">
              <a:avLst/>
            </a:prstGeom>
            <a:solidFill>
              <a:srgbClr val="00B050"/>
            </a:solidFill>
            <a:ln>
              <a:solidFill>
                <a:srgbClr val="00B050"/>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Triangle 53"/>
            <p:cNvSpPr/>
            <p:nvPr/>
          </p:nvSpPr>
          <p:spPr>
            <a:xfrm flipV="1">
              <a:off x="695898" y="2897841"/>
              <a:ext cx="378836" cy="174812"/>
            </a:xfrm>
            <a:prstGeom prst="triangle">
              <a:avLst/>
            </a:prstGeom>
            <a:solidFill>
              <a:srgbClr val="00B050"/>
            </a:solidFill>
            <a:ln>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8" name="Group 57"/>
          <p:cNvGrpSpPr/>
          <p:nvPr/>
        </p:nvGrpSpPr>
        <p:grpSpPr>
          <a:xfrm>
            <a:off x="1618157" y="3307978"/>
            <a:ext cx="284127" cy="187361"/>
            <a:chOff x="695898" y="2897841"/>
            <a:chExt cx="378836" cy="249815"/>
          </a:xfrm>
          <a:solidFill>
            <a:schemeClr val="bg2">
              <a:lumMod val="50000"/>
            </a:schemeClr>
          </a:solidFill>
        </p:grpSpPr>
        <p:sp>
          <p:nvSpPr>
            <p:cNvPr id="59" name="Rectangle 58"/>
            <p:cNvSpPr/>
            <p:nvPr/>
          </p:nvSpPr>
          <p:spPr>
            <a:xfrm>
              <a:off x="695898" y="2897841"/>
              <a:ext cx="378836" cy="249815"/>
            </a:xfrm>
            <a:prstGeom prst="rect">
              <a:avLst/>
            </a:prstGeom>
            <a:grpFill/>
            <a:ln>
              <a:solidFill>
                <a:schemeClr val="bg2">
                  <a:lumMod val="50000"/>
                </a:schemeClr>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Triangle 59"/>
            <p:cNvSpPr/>
            <p:nvPr/>
          </p:nvSpPr>
          <p:spPr>
            <a:xfrm flipV="1">
              <a:off x="695898" y="2897841"/>
              <a:ext cx="378836" cy="174812"/>
            </a:xfrm>
            <a:prstGeom prst="triangle">
              <a:avLst/>
            </a:prstGeom>
            <a:grp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61" name="Group 60"/>
          <p:cNvGrpSpPr/>
          <p:nvPr/>
        </p:nvGrpSpPr>
        <p:grpSpPr>
          <a:xfrm>
            <a:off x="1618157" y="3318084"/>
            <a:ext cx="284127" cy="187361"/>
            <a:chOff x="695898" y="2897841"/>
            <a:chExt cx="378836" cy="249815"/>
          </a:xfrm>
          <a:solidFill>
            <a:schemeClr val="bg2">
              <a:lumMod val="50000"/>
            </a:schemeClr>
          </a:solidFill>
        </p:grpSpPr>
        <p:sp>
          <p:nvSpPr>
            <p:cNvPr id="62" name="Rectangle 61"/>
            <p:cNvSpPr/>
            <p:nvPr/>
          </p:nvSpPr>
          <p:spPr>
            <a:xfrm>
              <a:off x="695898" y="2897841"/>
              <a:ext cx="378836" cy="249815"/>
            </a:xfrm>
            <a:prstGeom prst="rect">
              <a:avLst/>
            </a:prstGeom>
            <a:grpFill/>
            <a:ln>
              <a:solidFill>
                <a:schemeClr val="bg2">
                  <a:lumMod val="50000"/>
                </a:schemeClr>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Triangle 62"/>
            <p:cNvSpPr/>
            <p:nvPr/>
          </p:nvSpPr>
          <p:spPr>
            <a:xfrm flipV="1">
              <a:off x="695898" y="2897841"/>
              <a:ext cx="378836" cy="174812"/>
            </a:xfrm>
            <a:prstGeom prst="triangle">
              <a:avLst/>
            </a:prstGeom>
            <a:grp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64" name="Group 63"/>
          <p:cNvGrpSpPr/>
          <p:nvPr/>
        </p:nvGrpSpPr>
        <p:grpSpPr>
          <a:xfrm>
            <a:off x="1618157" y="3307451"/>
            <a:ext cx="284127" cy="187361"/>
            <a:chOff x="695898" y="2897841"/>
            <a:chExt cx="378836" cy="249815"/>
          </a:xfrm>
          <a:solidFill>
            <a:schemeClr val="bg2">
              <a:lumMod val="50000"/>
            </a:schemeClr>
          </a:solidFill>
        </p:grpSpPr>
        <p:sp>
          <p:nvSpPr>
            <p:cNvPr id="65" name="Rectangle 64"/>
            <p:cNvSpPr/>
            <p:nvPr/>
          </p:nvSpPr>
          <p:spPr>
            <a:xfrm>
              <a:off x="695898" y="2897841"/>
              <a:ext cx="378836" cy="249815"/>
            </a:xfrm>
            <a:prstGeom prst="rect">
              <a:avLst/>
            </a:prstGeom>
            <a:grpFill/>
            <a:ln>
              <a:solidFill>
                <a:schemeClr val="bg2">
                  <a:lumMod val="50000"/>
                </a:schemeClr>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 name="Triangle 65"/>
            <p:cNvSpPr/>
            <p:nvPr/>
          </p:nvSpPr>
          <p:spPr>
            <a:xfrm flipV="1">
              <a:off x="695898" y="2897841"/>
              <a:ext cx="378836" cy="174812"/>
            </a:xfrm>
            <a:prstGeom prst="triangle">
              <a:avLst/>
            </a:prstGeom>
            <a:grp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67" name="Group 66"/>
          <p:cNvGrpSpPr/>
          <p:nvPr/>
        </p:nvGrpSpPr>
        <p:grpSpPr>
          <a:xfrm>
            <a:off x="1618157" y="3301240"/>
            <a:ext cx="284127" cy="187361"/>
            <a:chOff x="695898" y="2897841"/>
            <a:chExt cx="378836" cy="249815"/>
          </a:xfrm>
          <a:solidFill>
            <a:schemeClr val="bg2">
              <a:lumMod val="50000"/>
            </a:schemeClr>
          </a:solidFill>
        </p:grpSpPr>
        <p:sp>
          <p:nvSpPr>
            <p:cNvPr id="68" name="Rectangle 67"/>
            <p:cNvSpPr/>
            <p:nvPr/>
          </p:nvSpPr>
          <p:spPr>
            <a:xfrm>
              <a:off x="695898" y="2897841"/>
              <a:ext cx="378836" cy="249815"/>
            </a:xfrm>
            <a:prstGeom prst="rect">
              <a:avLst/>
            </a:prstGeom>
            <a:grpFill/>
            <a:ln>
              <a:solidFill>
                <a:schemeClr val="bg2">
                  <a:lumMod val="50000"/>
                </a:schemeClr>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9" name="Triangle 68"/>
            <p:cNvSpPr/>
            <p:nvPr/>
          </p:nvSpPr>
          <p:spPr>
            <a:xfrm flipV="1">
              <a:off x="695898" y="2897841"/>
              <a:ext cx="378836" cy="174812"/>
            </a:xfrm>
            <a:prstGeom prst="triangle">
              <a:avLst/>
            </a:prstGeom>
            <a:grp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73" name="Group 72"/>
          <p:cNvGrpSpPr/>
          <p:nvPr/>
        </p:nvGrpSpPr>
        <p:grpSpPr>
          <a:xfrm>
            <a:off x="1629594" y="3311817"/>
            <a:ext cx="284127" cy="187361"/>
            <a:chOff x="695898" y="2897841"/>
            <a:chExt cx="378836" cy="249815"/>
          </a:xfrm>
          <a:solidFill>
            <a:srgbClr val="FF0000"/>
          </a:solidFill>
        </p:grpSpPr>
        <p:sp>
          <p:nvSpPr>
            <p:cNvPr id="74" name="Rectangle 73"/>
            <p:cNvSpPr/>
            <p:nvPr/>
          </p:nvSpPr>
          <p:spPr>
            <a:xfrm>
              <a:off x="695898" y="2897841"/>
              <a:ext cx="378836" cy="249815"/>
            </a:xfrm>
            <a:prstGeom prst="rect">
              <a:avLst/>
            </a:prstGeom>
            <a:grpFill/>
            <a:ln>
              <a:solidFill>
                <a:srgbClr val="FF0000"/>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 name="Triangle 74"/>
            <p:cNvSpPr/>
            <p:nvPr/>
          </p:nvSpPr>
          <p:spPr>
            <a:xfrm flipV="1">
              <a:off x="695898" y="2897841"/>
              <a:ext cx="378836" cy="174812"/>
            </a:xfrm>
            <a:prstGeom prst="triangle">
              <a:avLst/>
            </a:prstGeom>
            <a:grp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76" name="Group 75"/>
          <p:cNvGrpSpPr/>
          <p:nvPr/>
        </p:nvGrpSpPr>
        <p:grpSpPr>
          <a:xfrm>
            <a:off x="1629594" y="3301240"/>
            <a:ext cx="284127" cy="187361"/>
            <a:chOff x="695898" y="2897841"/>
            <a:chExt cx="378836" cy="249815"/>
          </a:xfrm>
          <a:solidFill>
            <a:srgbClr val="FF0000"/>
          </a:solidFill>
        </p:grpSpPr>
        <p:sp>
          <p:nvSpPr>
            <p:cNvPr id="77" name="Rectangle 76"/>
            <p:cNvSpPr/>
            <p:nvPr/>
          </p:nvSpPr>
          <p:spPr>
            <a:xfrm>
              <a:off x="695898" y="2897841"/>
              <a:ext cx="378836" cy="249815"/>
            </a:xfrm>
            <a:prstGeom prst="rect">
              <a:avLst/>
            </a:prstGeom>
            <a:grpFill/>
            <a:ln>
              <a:solidFill>
                <a:srgbClr val="FF0000"/>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8" name="Triangle 77"/>
            <p:cNvSpPr/>
            <p:nvPr/>
          </p:nvSpPr>
          <p:spPr>
            <a:xfrm flipV="1">
              <a:off x="695898" y="2897841"/>
              <a:ext cx="378836" cy="174812"/>
            </a:xfrm>
            <a:prstGeom prst="triangle">
              <a:avLst/>
            </a:prstGeom>
            <a:grp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79" name="Group 78"/>
          <p:cNvGrpSpPr/>
          <p:nvPr/>
        </p:nvGrpSpPr>
        <p:grpSpPr>
          <a:xfrm>
            <a:off x="1629594" y="3311816"/>
            <a:ext cx="284127" cy="187361"/>
            <a:chOff x="695898" y="2897841"/>
            <a:chExt cx="378836" cy="249815"/>
          </a:xfrm>
          <a:solidFill>
            <a:srgbClr val="FF0000"/>
          </a:solidFill>
        </p:grpSpPr>
        <p:sp>
          <p:nvSpPr>
            <p:cNvPr id="80" name="Rectangle 79"/>
            <p:cNvSpPr/>
            <p:nvPr/>
          </p:nvSpPr>
          <p:spPr>
            <a:xfrm>
              <a:off x="695898" y="2897841"/>
              <a:ext cx="378836" cy="249815"/>
            </a:xfrm>
            <a:prstGeom prst="rect">
              <a:avLst/>
            </a:prstGeom>
            <a:grpFill/>
            <a:ln>
              <a:solidFill>
                <a:srgbClr val="FF0000"/>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1" name="Triangle 80"/>
            <p:cNvSpPr/>
            <p:nvPr/>
          </p:nvSpPr>
          <p:spPr>
            <a:xfrm flipV="1">
              <a:off x="695898" y="2897841"/>
              <a:ext cx="378836" cy="174812"/>
            </a:xfrm>
            <a:prstGeom prst="triangle">
              <a:avLst/>
            </a:prstGeom>
            <a:grp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95606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1.11111E-6 -4.81481E-6 L 0.55972 0.00186 L 1.08247 0.00186 " pathEditMode="relative" rAng="0" ptsTypes="AAA">
                                      <p:cBhvr>
                                        <p:cTn id="6" dur="2000" fill="hold"/>
                                        <p:tgtEl>
                                          <p:spTgt spid="28"/>
                                        </p:tgtEl>
                                        <p:attrNameLst>
                                          <p:attrName>ppt_x</p:attrName>
                                          <p:attrName>ppt_y</p:attrName>
                                        </p:attrNameLst>
                                      </p:cBhvr>
                                      <p:rCtr x="54115" y="93"/>
                                    </p:animMotion>
                                  </p:childTnLst>
                                  <p:subTnLst>
                                    <p:set>
                                      <p:cBhvr override="childStyle">
                                        <p:cTn dur="1" fill="hold" display="0" masterRel="sameClick" afterEffect="1">
                                          <p:stCondLst>
                                            <p:cond evt="end" delay="0">
                                              <p:tn val="5"/>
                                            </p:cond>
                                          </p:stCondLst>
                                        </p:cTn>
                                        <p:tgtEl>
                                          <p:spTgt spid="28"/>
                                        </p:tgtEl>
                                        <p:attrNameLst>
                                          <p:attrName>style.visibility</p:attrName>
                                        </p:attrNameLst>
                                      </p:cBhvr>
                                      <p:to>
                                        <p:strVal val="hidden"/>
                                      </p:to>
                                    </p:set>
                                  </p:subTnLst>
                                </p:cTn>
                              </p:par>
                              <p:par>
                                <p:cTn id="7" presetID="0" presetClass="path" presetSubtype="0" accel="50000" decel="50000" fill="hold" nodeType="withEffect">
                                  <p:stCondLst>
                                    <p:cond delay="100"/>
                                  </p:stCondLst>
                                  <p:childTnLst>
                                    <p:animMotion origin="layout" path="M 2.77556E-17 -3.7037E-6 L 0.5467 -0.00277 L 1.08247 0.35116 " pathEditMode="relative" rAng="0" ptsTypes="AAA">
                                      <p:cBhvr>
                                        <p:cTn id="8" dur="2000" fill="hold"/>
                                        <p:tgtEl>
                                          <p:spTgt spid="31"/>
                                        </p:tgtEl>
                                        <p:attrNameLst>
                                          <p:attrName>ppt_x</p:attrName>
                                          <p:attrName>ppt_y</p:attrName>
                                        </p:attrNameLst>
                                      </p:cBhvr>
                                      <p:rCtr x="54115" y="17407"/>
                                    </p:animMotion>
                                  </p:childTnLst>
                                  <p:subTnLst>
                                    <p:set>
                                      <p:cBhvr override="childStyle">
                                        <p:cTn dur="1" fill="hold" display="0" masterRel="sameClick" afterEffect="1">
                                          <p:stCondLst>
                                            <p:cond evt="end" delay="0">
                                              <p:tn val="7"/>
                                            </p:cond>
                                          </p:stCondLst>
                                        </p:cTn>
                                        <p:tgtEl>
                                          <p:spTgt spid="31"/>
                                        </p:tgtEl>
                                        <p:attrNameLst>
                                          <p:attrName>style.visibility</p:attrName>
                                        </p:attrNameLst>
                                      </p:cBhvr>
                                      <p:to>
                                        <p:strVal val="hidden"/>
                                      </p:to>
                                    </p:set>
                                  </p:subTnLst>
                                </p:cTn>
                              </p:par>
                              <p:par>
                                <p:cTn id="9" presetID="0" presetClass="path" presetSubtype="0" accel="50000" decel="50000" fill="hold" nodeType="withEffect">
                                  <p:stCondLst>
                                    <p:cond delay="200"/>
                                  </p:stCondLst>
                                  <p:childTnLst>
                                    <p:animMotion origin="layout" path="M 8.33333E-7 1.11111E-6 L 0.54705 0.00208 L 1.08385 -0.25093 " pathEditMode="relative" rAng="0" ptsTypes="AAA">
                                      <p:cBhvr>
                                        <p:cTn id="10" dur="2000" fill="hold"/>
                                        <p:tgtEl>
                                          <p:spTgt spid="27"/>
                                        </p:tgtEl>
                                        <p:attrNameLst>
                                          <p:attrName>ppt_x</p:attrName>
                                          <p:attrName>ppt_y</p:attrName>
                                        </p:attrNameLst>
                                      </p:cBhvr>
                                      <p:rCtr x="54201" y="-12454"/>
                                    </p:animMotion>
                                  </p:childTnLst>
                                  <p:subTnLst>
                                    <p:set>
                                      <p:cBhvr override="childStyle">
                                        <p:cTn dur="1" fill="hold" display="0" masterRel="sameClick" afterEffect="1">
                                          <p:stCondLst>
                                            <p:cond evt="end" delay="0">
                                              <p:tn val="9"/>
                                            </p:cond>
                                          </p:stCondLst>
                                        </p:cTn>
                                        <p:tgtEl>
                                          <p:spTgt spid="27"/>
                                        </p:tgtEl>
                                        <p:attrNameLst>
                                          <p:attrName>style.visibility</p:attrName>
                                        </p:attrNameLst>
                                      </p:cBhvr>
                                      <p:to>
                                        <p:strVal val="hidden"/>
                                      </p:to>
                                    </p:set>
                                  </p:subTnLst>
                                </p:cTn>
                              </p:par>
                              <p:par>
                                <p:cTn id="11" presetID="0" presetClass="path" presetSubtype="0" accel="50000" decel="50000" fill="hold" nodeType="withEffect">
                                  <p:stCondLst>
                                    <p:cond delay="300"/>
                                  </p:stCondLst>
                                  <p:childTnLst>
                                    <p:animMotion origin="layout" path="M 8.33333E-7 1.11111E-6 L 0.54705 0.00208 L 1.08385 -0.25093 " pathEditMode="relative" rAng="0" ptsTypes="AAA">
                                      <p:cBhvr>
                                        <p:cTn id="12" dur="2000" fill="hold"/>
                                        <p:tgtEl>
                                          <p:spTgt spid="37"/>
                                        </p:tgtEl>
                                        <p:attrNameLst>
                                          <p:attrName>ppt_x</p:attrName>
                                          <p:attrName>ppt_y</p:attrName>
                                        </p:attrNameLst>
                                      </p:cBhvr>
                                      <p:rCtr x="54201" y="-12454"/>
                                    </p:animMotion>
                                  </p:childTnLst>
                                  <p:subTnLst>
                                    <p:set>
                                      <p:cBhvr override="childStyle">
                                        <p:cTn dur="1" fill="hold" display="0" masterRel="sameClick" afterEffect="1">
                                          <p:stCondLst>
                                            <p:cond evt="end" delay="0">
                                              <p:tn val="11"/>
                                            </p:cond>
                                          </p:stCondLst>
                                        </p:cTn>
                                        <p:tgtEl>
                                          <p:spTgt spid="37"/>
                                        </p:tgtEl>
                                        <p:attrNameLst>
                                          <p:attrName>style.visibility</p:attrName>
                                        </p:attrNameLst>
                                      </p:cBhvr>
                                      <p:to>
                                        <p:strVal val="hidden"/>
                                      </p:to>
                                    </p:set>
                                  </p:subTnLst>
                                </p:cTn>
                              </p:par>
                              <p:par>
                                <p:cTn id="13" presetID="0" presetClass="path" presetSubtype="0" accel="50000" decel="50000" fill="hold" nodeType="withEffect">
                                  <p:stCondLst>
                                    <p:cond delay="400"/>
                                  </p:stCondLst>
                                  <p:childTnLst>
                                    <p:animMotion origin="layout" path="M -1.11111E-6 1.11111E-6 L 0.55955 0.00185 L 1.08247 0.00185 " pathEditMode="relative" rAng="0" ptsTypes="AAA">
                                      <p:cBhvr>
                                        <p:cTn id="14" dur="2000" fill="hold"/>
                                        <p:tgtEl>
                                          <p:spTgt spid="67"/>
                                        </p:tgtEl>
                                        <p:attrNameLst>
                                          <p:attrName>ppt_x</p:attrName>
                                          <p:attrName>ppt_y</p:attrName>
                                        </p:attrNameLst>
                                      </p:cBhvr>
                                      <p:rCtr x="54115" y="93"/>
                                    </p:animMotion>
                                  </p:childTnLst>
                                  <p:subTnLst>
                                    <p:set>
                                      <p:cBhvr override="childStyle">
                                        <p:cTn dur="1" fill="hold" display="0" masterRel="sameClick" afterEffect="1">
                                          <p:stCondLst>
                                            <p:cond evt="end" delay="0">
                                              <p:tn val="13"/>
                                            </p:cond>
                                          </p:stCondLst>
                                        </p:cTn>
                                        <p:tgtEl>
                                          <p:spTgt spid="67"/>
                                        </p:tgtEl>
                                        <p:attrNameLst>
                                          <p:attrName>style.visibility</p:attrName>
                                        </p:attrNameLst>
                                      </p:cBhvr>
                                      <p:to>
                                        <p:strVal val="hidden"/>
                                      </p:to>
                                    </p:set>
                                  </p:subTnLst>
                                </p:cTn>
                              </p:par>
                              <p:par>
                                <p:cTn id="15" presetID="0" presetClass="path" presetSubtype="0" accel="50000" decel="50000" fill="hold" nodeType="withEffect">
                                  <p:stCondLst>
                                    <p:cond delay="500"/>
                                  </p:stCondLst>
                                  <p:childTnLst>
                                    <p:animMotion origin="layout" path="M -1.11111E-6 -3.33333E-6 L 0.55955 0.00186 L 1.08247 0.00186 " pathEditMode="relative" rAng="0" ptsTypes="AAA">
                                      <p:cBhvr>
                                        <p:cTn id="16" dur="2000" fill="hold"/>
                                        <p:tgtEl>
                                          <p:spTgt spid="64"/>
                                        </p:tgtEl>
                                        <p:attrNameLst>
                                          <p:attrName>ppt_x</p:attrName>
                                          <p:attrName>ppt_y</p:attrName>
                                        </p:attrNameLst>
                                      </p:cBhvr>
                                      <p:rCtr x="54115" y="93"/>
                                    </p:animMotion>
                                  </p:childTnLst>
                                  <p:subTnLst>
                                    <p:set>
                                      <p:cBhvr override="childStyle">
                                        <p:cTn dur="1" fill="hold" display="0" masterRel="sameClick" afterEffect="1">
                                          <p:stCondLst>
                                            <p:cond evt="end" delay="0">
                                              <p:tn val="15"/>
                                            </p:cond>
                                          </p:stCondLst>
                                        </p:cTn>
                                        <p:tgtEl>
                                          <p:spTgt spid="64"/>
                                        </p:tgtEl>
                                        <p:attrNameLst>
                                          <p:attrName>style.visibility</p:attrName>
                                        </p:attrNameLst>
                                      </p:cBhvr>
                                      <p:to>
                                        <p:strVal val="hidden"/>
                                      </p:to>
                                    </p:set>
                                  </p:subTnLst>
                                </p:cTn>
                              </p:par>
                              <p:par>
                                <p:cTn id="17" presetID="0" presetClass="path" presetSubtype="0" accel="50000" decel="50000" fill="hold" nodeType="withEffect">
                                  <p:stCondLst>
                                    <p:cond delay="600"/>
                                  </p:stCondLst>
                                  <p:childTnLst>
                                    <p:animMotion origin="layout" path="M 8.33333E-7 1.11111E-6 L 0.54705 0.00208 L 1.08385 -0.25093 " pathEditMode="relative" rAng="0" ptsTypes="AAA">
                                      <p:cBhvr>
                                        <p:cTn id="18" dur="2000" fill="hold"/>
                                        <p:tgtEl>
                                          <p:spTgt spid="40"/>
                                        </p:tgtEl>
                                        <p:attrNameLst>
                                          <p:attrName>ppt_x</p:attrName>
                                          <p:attrName>ppt_y</p:attrName>
                                        </p:attrNameLst>
                                      </p:cBhvr>
                                      <p:rCtr x="54201" y="-12454"/>
                                    </p:animMotion>
                                  </p:childTnLst>
                                  <p:subTnLst>
                                    <p:set>
                                      <p:cBhvr override="childStyle">
                                        <p:cTn dur="1" fill="hold" display="0" masterRel="sameClick" afterEffect="1">
                                          <p:stCondLst>
                                            <p:cond evt="end" delay="0">
                                              <p:tn val="17"/>
                                            </p:cond>
                                          </p:stCondLst>
                                        </p:cTn>
                                        <p:tgtEl>
                                          <p:spTgt spid="40"/>
                                        </p:tgtEl>
                                        <p:attrNameLst>
                                          <p:attrName>style.visibility</p:attrName>
                                        </p:attrNameLst>
                                      </p:cBhvr>
                                      <p:to>
                                        <p:strVal val="hidden"/>
                                      </p:to>
                                    </p:set>
                                  </p:subTnLst>
                                </p:cTn>
                              </p:par>
                              <p:par>
                                <p:cTn id="19" presetID="0" presetClass="path" presetSubtype="0" accel="50000" decel="50000" fill="hold" nodeType="withEffect">
                                  <p:stCondLst>
                                    <p:cond delay="700"/>
                                  </p:stCondLst>
                                  <p:childTnLst>
                                    <p:animMotion origin="layout" path="M 2.77556E-17 2.22222E-6 L 0.5467 -0.00278 L 1.08247 0.35116 " pathEditMode="relative" rAng="0" ptsTypes="AAA">
                                      <p:cBhvr>
                                        <p:cTn id="20" dur="2000" fill="hold"/>
                                        <p:tgtEl>
                                          <p:spTgt spid="79"/>
                                        </p:tgtEl>
                                        <p:attrNameLst>
                                          <p:attrName>ppt_x</p:attrName>
                                          <p:attrName>ppt_y</p:attrName>
                                        </p:attrNameLst>
                                      </p:cBhvr>
                                      <p:rCtr x="54115" y="17407"/>
                                    </p:animMotion>
                                  </p:childTnLst>
                                  <p:subTnLst>
                                    <p:set>
                                      <p:cBhvr override="childStyle">
                                        <p:cTn dur="1" fill="hold" display="0" masterRel="sameClick" afterEffect="1">
                                          <p:stCondLst>
                                            <p:cond evt="end" delay="0">
                                              <p:tn val="19"/>
                                            </p:cond>
                                          </p:stCondLst>
                                        </p:cTn>
                                        <p:tgtEl>
                                          <p:spTgt spid="79"/>
                                        </p:tgtEl>
                                        <p:attrNameLst>
                                          <p:attrName>style.visibility</p:attrName>
                                        </p:attrNameLst>
                                      </p:cBhvr>
                                      <p:to>
                                        <p:strVal val="hidden"/>
                                      </p:to>
                                    </p:set>
                                  </p:subTnLst>
                                </p:cTn>
                              </p:par>
                              <p:par>
                                <p:cTn id="21" presetID="0" presetClass="path" presetSubtype="0" accel="50000" decel="50000" fill="hold" nodeType="withEffect">
                                  <p:stCondLst>
                                    <p:cond delay="800"/>
                                  </p:stCondLst>
                                  <p:childTnLst>
                                    <p:animMotion origin="layout" path="M 8.33333E-7 1.11111E-6 L 0.54705 0.00208 L 1.08385 -0.25093 " pathEditMode="relative" rAng="0" ptsTypes="AAA">
                                      <p:cBhvr>
                                        <p:cTn id="22" dur="2000" fill="hold"/>
                                        <p:tgtEl>
                                          <p:spTgt spid="43"/>
                                        </p:tgtEl>
                                        <p:attrNameLst>
                                          <p:attrName>ppt_x</p:attrName>
                                          <p:attrName>ppt_y</p:attrName>
                                        </p:attrNameLst>
                                      </p:cBhvr>
                                      <p:rCtr x="54201" y="-12454"/>
                                    </p:animMotion>
                                  </p:childTnLst>
                                  <p:subTnLst>
                                    <p:set>
                                      <p:cBhvr override="childStyle">
                                        <p:cTn dur="1" fill="hold" display="0" masterRel="sameClick" afterEffect="1">
                                          <p:stCondLst>
                                            <p:cond evt="end" delay="0">
                                              <p:tn val="21"/>
                                            </p:cond>
                                          </p:stCondLst>
                                        </p:cTn>
                                        <p:tgtEl>
                                          <p:spTgt spid="43"/>
                                        </p:tgtEl>
                                        <p:attrNameLst>
                                          <p:attrName>style.visibility</p:attrName>
                                        </p:attrNameLst>
                                      </p:cBhvr>
                                      <p:to>
                                        <p:strVal val="hidden"/>
                                      </p:to>
                                    </p:set>
                                  </p:subTnLst>
                                </p:cTn>
                              </p:par>
                              <p:par>
                                <p:cTn id="23" presetID="0" presetClass="path" presetSubtype="0" accel="50000" decel="50000" fill="hold" nodeType="withEffect">
                                  <p:stCondLst>
                                    <p:cond delay="900"/>
                                  </p:stCondLst>
                                  <p:childTnLst>
                                    <p:animMotion origin="layout" path="M -1.11111E-6 -4.81481E-6 L 0.55955 0.00186 L 1.08247 0.00186 " pathEditMode="relative" rAng="0" ptsTypes="AAA">
                                      <p:cBhvr>
                                        <p:cTn id="24" dur="2000" fill="hold"/>
                                        <p:tgtEl>
                                          <p:spTgt spid="58"/>
                                        </p:tgtEl>
                                        <p:attrNameLst>
                                          <p:attrName>ppt_x</p:attrName>
                                          <p:attrName>ppt_y</p:attrName>
                                        </p:attrNameLst>
                                      </p:cBhvr>
                                      <p:rCtr x="54115" y="93"/>
                                    </p:animMotion>
                                  </p:childTnLst>
                                  <p:subTnLst>
                                    <p:set>
                                      <p:cBhvr override="childStyle">
                                        <p:cTn dur="1" fill="hold" display="0" masterRel="sameClick" afterEffect="1">
                                          <p:stCondLst>
                                            <p:cond evt="end" delay="0">
                                              <p:tn val="23"/>
                                            </p:cond>
                                          </p:stCondLst>
                                        </p:cTn>
                                        <p:tgtEl>
                                          <p:spTgt spid="58"/>
                                        </p:tgtEl>
                                        <p:attrNameLst>
                                          <p:attrName>style.visibility</p:attrName>
                                        </p:attrNameLst>
                                      </p:cBhvr>
                                      <p:to>
                                        <p:strVal val="hidden"/>
                                      </p:to>
                                    </p:set>
                                  </p:subTnLst>
                                </p:cTn>
                              </p:par>
                              <p:par>
                                <p:cTn id="25" presetID="0" presetClass="path" presetSubtype="0" accel="50000" decel="50000" fill="hold" nodeType="withEffect">
                                  <p:stCondLst>
                                    <p:cond delay="1000"/>
                                  </p:stCondLst>
                                  <p:childTnLst>
                                    <p:animMotion origin="layout" path="M 2.77556E-17 1.11111E-6 L 0.5467 -0.00278 L 1.08247 0.35116 " pathEditMode="relative" rAng="0" ptsTypes="AAA">
                                      <p:cBhvr>
                                        <p:cTn id="26" dur="2000" fill="hold"/>
                                        <p:tgtEl>
                                          <p:spTgt spid="76"/>
                                        </p:tgtEl>
                                        <p:attrNameLst>
                                          <p:attrName>ppt_x</p:attrName>
                                          <p:attrName>ppt_y</p:attrName>
                                        </p:attrNameLst>
                                      </p:cBhvr>
                                      <p:rCtr x="54115" y="17407"/>
                                    </p:animMotion>
                                  </p:childTnLst>
                                  <p:subTnLst>
                                    <p:set>
                                      <p:cBhvr override="childStyle">
                                        <p:cTn dur="1" fill="hold" display="0" masterRel="sameClick" afterEffect="1">
                                          <p:stCondLst>
                                            <p:cond evt="end" delay="0">
                                              <p:tn val="25"/>
                                            </p:cond>
                                          </p:stCondLst>
                                        </p:cTn>
                                        <p:tgtEl>
                                          <p:spTgt spid="76"/>
                                        </p:tgtEl>
                                        <p:attrNameLst>
                                          <p:attrName>style.visibility</p:attrName>
                                        </p:attrNameLst>
                                      </p:cBhvr>
                                      <p:to>
                                        <p:strVal val="hidden"/>
                                      </p:to>
                                    </p:set>
                                  </p:subTnLst>
                                </p:cTn>
                              </p:par>
                              <p:par>
                                <p:cTn id="27" presetID="0" presetClass="path" presetSubtype="0" accel="50000" decel="50000" fill="hold" nodeType="withEffect">
                                  <p:stCondLst>
                                    <p:cond delay="1100"/>
                                  </p:stCondLst>
                                  <p:childTnLst>
                                    <p:animMotion origin="layout" path="M 2.77556E-17 2.22222E-6 L 0.5467 -0.00278 L 1.08247 0.35116 " pathEditMode="relative" rAng="0" ptsTypes="AAA">
                                      <p:cBhvr>
                                        <p:cTn id="28" dur="2000" fill="hold"/>
                                        <p:tgtEl>
                                          <p:spTgt spid="73"/>
                                        </p:tgtEl>
                                        <p:attrNameLst>
                                          <p:attrName>ppt_x</p:attrName>
                                          <p:attrName>ppt_y</p:attrName>
                                        </p:attrNameLst>
                                      </p:cBhvr>
                                      <p:rCtr x="54115" y="17407"/>
                                    </p:animMotion>
                                  </p:childTnLst>
                                  <p:subTnLst>
                                    <p:set>
                                      <p:cBhvr override="childStyle">
                                        <p:cTn dur="1" fill="hold" display="0" masterRel="sameClick" afterEffect="1">
                                          <p:stCondLst>
                                            <p:cond evt="end" delay="0">
                                              <p:tn val="27"/>
                                            </p:cond>
                                          </p:stCondLst>
                                        </p:cTn>
                                        <p:tgtEl>
                                          <p:spTgt spid="73"/>
                                        </p:tgtEl>
                                        <p:attrNameLst>
                                          <p:attrName>style.visibility</p:attrName>
                                        </p:attrNameLst>
                                      </p:cBhvr>
                                      <p:to>
                                        <p:strVal val="hidden"/>
                                      </p:to>
                                    </p:set>
                                  </p:subTnLst>
                                </p:cTn>
                              </p:par>
                              <p:par>
                                <p:cTn id="29" presetID="0" presetClass="path" presetSubtype="0" accel="50000" decel="50000" fill="hold" nodeType="withEffect">
                                  <p:stCondLst>
                                    <p:cond delay="1200"/>
                                  </p:stCondLst>
                                  <p:childTnLst>
                                    <p:animMotion origin="layout" path="M 8.33333E-7 1.11111E-6 L 0.54705 0.00208 L 1.08385 -0.25093 " pathEditMode="relative" rAng="0" ptsTypes="AAA">
                                      <p:cBhvr>
                                        <p:cTn id="30" dur="2000" fill="hold"/>
                                        <p:tgtEl>
                                          <p:spTgt spid="46"/>
                                        </p:tgtEl>
                                        <p:attrNameLst>
                                          <p:attrName>ppt_x</p:attrName>
                                          <p:attrName>ppt_y</p:attrName>
                                        </p:attrNameLst>
                                      </p:cBhvr>
                                      <p:rCtr x="54201" y="-12454"/>
                                    </p:animMotion>
                                  </p:childTnLst>
                                  <p:subTnLst>
                                    <p:set>
                                      <p:cBhvr override="childStyle">
                                        <p:cTn dur="1" fill="hold" display="0" masterRel="sameClick" afterEffect="1">
                                          <p:stCondLst>
                                            <p:cond evt="end" delay="0">
                                              <p:tn val="29"/>
                                            </p:cond>
                                          </p:stCondLst>
                                        </p:cTn>
                                        <p:tgtEl>
                                          <p:spTgt spid="46"/>
                                        </p:tgtEl>
                                        <p:attrNameLst>
                                          <p:attrName>style.visibility</p:attrName>
                                        </p:attrNameLst>
                                      </p:cBhvr>
                                      <p:to>
                                        <p:strVal val="hidden"/>
                                      </p:to>
                                    </p:set>
                                  </p:subTnLst>
                                </p:cTn>
                              </p:par>
                              <p:par>
                                <p:cTn id="31" presetID="0" presetClass="path" presetSubtype="0" accel="50000" decel="50000" fill="hold" nodeType="withEffect">
                                  <p:stCondLst>
                                    <p:cond delay="1300"/>
                                  </p:stCondLst>
                                  <p:childTnLst>
                                    <p:animMotion origin="layout" path="M 8.33333E-7 1.11111E-6 L 0.54705 0.00208 L 1.08385 -0.25093 " pathEditMode="relative" rAng="0" ptsTypes="AAA">
                                      <p:cBhvr>
                                        <p:cTn id="32" dur="2000" fill="hold"/>
                                        <p:tgtEl>
                                          <p:spTgt spid="49"/>
                                        </p:tgtEl>
                                        <p:attrNameLst>
                                          <p:attrName>ppt_x</p:attrName>
                                          <p:attrName>ppt_y</p:attrName>
                                        </p:attrNameLst>
                                      </p:cBhvr>
                                      <p:rCtr x="54201" y="-12454"/>
                                    </p:animMotion>
                                  </p:childTnLst>
                                  <p:subTnLst>
                                    <p:set>
                                      <p:cBhvr override="childStyle">
                                        <p:cTn dur="1" fill="hold" display="0" masterRel="sameClick" afterEffect="1">
                                          <p:stCondLst>
                                            <p:cond evt="end" delay="0">
                                              <p:tn val="31"/>
                                            </p:cond>
                                          </p:stCondLst>
                                        </p:cTn>
                                        <p:tgtEl>
                                          <p:spTgt spid="49"/>
                                        </p:tgtEl>
                                        <p:attrNameLst>
                                          <p:attrName>style.visibility</p:attrName>
                                        </p:attrNameLst>
                                      </p:cBhvr>
                                      <p:to>
                                        <p:strVal val="hidden"/>
                                      </p:to>
                                    </p:set>
                                  </p:subTnLst>
                                </p:cTn>
                              </p:par>
                              <p:par>
                                <p:cTn id="33" presetID="0" presetClass="path" presetSubtype="0" accel="50000" decel="50000" fill="hold" nodeType="withEffect">
                                  <p:stCondLst>
                                    <p:cond delay="1400"/>
                                  </p:stCondLst>
                                  <p:childTnLst>
                                    <p:animMotion origin="layout" path="M -1.11111E-6 -3.7037E-6 L 0.55955 0.00186 L 1.08247 0.00186 " pathEditMode="relative" rAng="0" ptsTypes="AAA">
                                      <p:cBhvr>
                                        <p:cTn id="34" dur="2000" fill="hold"/>
                                        <p:tgtEl>
                                          <p:spTgt spid="61"/>
                                        </p:tgtEl>
                                        <p:attrNameLst>
                                          <p:attrName>ppt_x</p:attrName>
                                          <p:attrName>ppt_y</p:attrName>
                                        </p:attrNameLst>
                                      </p:cBhvr>
                                      <p:rCtr x="54115" y="93"/>
                                    </p:animMotion>
                                  </p:childTnLst>
                                  <p:subTnLst>
                                    <p:set>
                                      <p:cBhvr override="childStyle">
                                        <p:cTn dur="1" fill="hold" display="0" masterRel="sameClick" afterEffect="1">
                                          <p:stCondLst>
                                            <p:cond evt="end" delay="0">
                                              <p:tn val="33"/>
                                            </p:cond>
                                          </p:stCondLst>
                                        </p:cTn>
                                        <p:tgtEl>
                                          <p:spTgt spid="61"/>
                                        </p:tgtEl>
                                        <p:attrNameLst>
                                          <p:attrName>style.visibility</p:attrName>
                                        </p:attrNameLst>
                                      </p:cBhvr>
                                      <p:to>
                                        <p:strVal val="hidden"/>
                                      </p:to>
                                    </p:set>
                                  </p:subTnLst>
                                </p:cTn>
                              </p:par>
                              <p:par>
                                <p:cTn id="35" presetID="0" presetClass="path" presetSubtype="0" accel="50000" decel="50000" fill="hold" nodeType="withEffect">
                                  <p:stCondLst>
                                    <p:cond delay="1500"/>
                                  </p:stCondLst>
                                  <p:childTnLst>
                                    <p:animMotion origin="layout" path="M 8.33333E-7 1.11111E-6 L 0.54705 0.00208 L 1.08385 -0.25093 " pathEditMode="relative" rAng="0" ptsTypes="AAA">
                                      <p:cBhvr>
                                        <p:cTn id="36" dur="2000" fill="hold"/>
                                        <p:tgtEl>
                                          <p:spTgt spid="52"/>
                                        </p:tgtEl>
                                        <p:attrNameLst>
                                          <p:attrName>ppt_x</p:attrName>
                                          <p:attrName>ppt_y</p:attrName>
                                        </p:attrNameLst>
                                      </p:cBhvr>
                                      <p:rCtr x="54201" y="-12454"/>
                                    </p:animMotion>
                                  </p:childTnLst>
                                  <p:subTnLst>
                                    <p:set>
                                      <p:cBhvr override="childStyle">
                                        <p:cTn dur="1" fill="hold" display="0" masterRel="sameClick" afterEffect="1">
                                          <p:stCondLst>
                                            <p:cond evt="end" delay="0">
                                              <p:tn val="35"/>
                                            </p:cond>
                                          </p:stCondLst>
                                        </p:cTn>
                                        <p:tgtEl>
                                          <p:spTgt spid="52"/>
                                        </p:tgtEl>
                                        <p:attrNameLst>
                                          <p:attrName>style.visibility</p:attrName>
                                        </p:attrNameLst>
                                      </p:cBhvr>
                                      <p:to>
                                        <p:strVal val="hidden"/>
                                      </p:to>
                                    </p:set>
                                  </p:subTnLst>
                                </p:cTn>
                              </p:par>
                              <p:par>
                                <p:cTn id="37" presetID="9" presetClass="entr" presetSubtype="0" fill="hold" nodeType="withEffect">
                                  <p:stCondLst>
                                    <p:cond delay="1750"/>
                                  </p:stCondLst>
                                  <p:childTnLst>
                                    <p:set>
                                      <p:cBhvr>
                                        <p:cTn id="38" dur="1" fill="hold">
                                          <p:stCondLst>
                                            <p:cond delay="0"/>
                                          </p:stCondLst>
                                        </p:cTn>
                                        <p:tgtEl>
                                          <p:spTgt spid="161"/>
                                        </p:tgtEl>
                                        <p:attrNameLst>
                                          <p:attrName>style.visibility</p:attrName>
                                        </p:attrNameLst>
                                      </p:cBhvr>
                                      <p:to>
                                        <p:strVal val="visible"/>
                                      </p:to>
                                    </p:set>
                                    <p:animEffect transition="in" filter="dissolve">
                                      <p:cBhvr>
                                        <p:cTn id="39" dur="1000"/>
                                        <p:tgtEl>
                                          <p:spTgt spid="161"/>
                                        </p:tgtEl>
                                      </p:cBhvr>
                                    </p:animEffect>
                                  </p:childTnLst>
                                </p:cTn>
                              </p:par>
                              <p:par>
                                <p:cTn id="40" presetID="9" presetClass="entr" presetSubtype="0" fill="hold" nodeType="withEffect">
                                  <p:stCondLst>
                                    <p:cond delay="1750"/>
                                  </p:stCondLst>
                                  <p:childTnLst>
                                    <p:set>
                                      <p:cBhvr>
                                        <p:cTn id="41" dur="1" fill="hold">
                                          <p:stCondLst>
                                            <p:cond delay="0"/>
                                          </p:stCondLst>
                                        </p:cTn>
                                        <p:tgtEl>
                                          <p:spTgt spid="160"/>
                                        </p:tgtEl>
                                        <p:attrNameLst>
                                          <p:attrName>style.visibility</p:attrName>
                                        </p:attrNameLst>
                                      </p:cBhvr>
                                      <p:to>
                                        <p:strVal val="visible"/>
                                      </p:to>
                                    </p:set>
                                    <p:animEffect transition="in" filter="dissolve">
                                      <p:cBhvr>
                                        <p:cTn id="42" dur="1000"/>
                                        <p:tgtEl>
                                          <p:spTgt spid="160"/>
                                        </p:tgtEl>
                                      </p:cBhvr>
                                    </p:animEffect>
                                  </p:childTnLst>
                                </p:cTn>
                              </p:par>
                              <p:par>
                                <p:cTn id="43" presetID="9" presetClass="entr" presetSubtype="0" fill="hold" nodeType="withEffect">
                                  <p:stCondLst>
                                    <p:cond delay="1750"/>
                                  </p:stCondLst>
                                  <p:childTnLst>
                                    <p:set>
                                      <p:cBhvr>
                                        <p:cTn id="44" dur="1" fill="hold">
                                          <p:stCondLst>
                                            <p:cond delay="0"/>
                                          </p:stCondLst>
                                        </p:cTn>
                                        <p:tgtEl>
                                          <p:spTgt spid="159"/>
                                        </p:tgtEl>
                                        <p:attrNameLst>
                                          <p:attrName>style.visibility</p:attrName>
                                        </p:attrNameLst>
                                      </p:cBhvr>
                                      <p:to>
                                        <p:strVal val="visible"/>
                                      </p:to>
                                    </p:set>
                                    <p:animEffect transition="in" filter="dissolve">
                                      <p:cBhvr>
                                        <p:cTn id="45" dur="1000"/>
                                        <p:tgtEl>
                                          <p:spTgt spid="159"/>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8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87"/>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85"/>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82"/>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83"/>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162"/>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5" grpId="0" animBg="1"/>
      <p:bldP spid="86" grpId="0" animBg="1"/>
      <p:bldP spid="87" grpId="0"/>
      <p:bldP spid="16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0E49D6D-25F9-EE43-8E6A-EA9DD51D17B0}"/>
              </a:ext>
            </a:extLst>
          </p:cNvPr>
          <p:cNvSpPr/>
          <p:nvPr/>
        </p:nvSpPr>
        <p:spPr>
          <a:xfrm>
            <a:off x="4133692" y="3081528"/>
            <a:ext cx="977803" cy="893467"/>
          </a:xfrm>
          <a:custGeom>
            <a:avLst/>
            <a:gdLst>
              <a:gd name="connsiteX0" fmla="*/ 0 w 969264"/>
              <a:gd name="connsiteY0" fmla="*/ 0 h 905256"/>
              <a:gd name="connsiteX1" fmla="*/ 969264 w 969264"/>
              <a:gd name="connsiteY1" fmla="*/ 0 h 905256"/>
              <a:gd name="connsiteX2" fmla="*/ 969264 w 969264"/>
              <a:gd name="connsiteY2" fmla="*/ 905256 h 905256"/>
              <a:gd name="connsiteX3" fmla="*/ 0 w 969264"/>
              <a:gd name="connsiteY3" fmla="*/ 905256 h 905256"/>
              <a:gd name="connsiteX4" fmla="*/ 0 w 969264"/>
              <a:gd name="connsiteY4" fmla="*/ 0 h 905256"/>
              <a:gd name="connsiteX0" fmla="*/ 8539 w 977803"/>
              <a:gd name="connsiteY0" fmla="*/ 0 h 905256"/>
              <a:gd name="connsiteX1" fmla="*/ 977803 w 977803"/>
              <a:gd name="connsiteY1" fmla="*/ 0 h 905256"/>
              <a:gd name="connsiteX2" fmla="*/ 977803 w 977803"/>
              <a:gd name="connsiteY2" fmla="*/ 905256 h 905256"/>
              <a:gd name="connsiteX3" fmla="*/ 8539 w 977803"/>
              <a:gd name="connsiteY3" fmla="*/ 905256 h 905256"/>
              <a:gd name="connsiteX4" fmla="*/ 0 w 977803"/>
              <a:gd name="connsiteY4" fmla="*/ 349361 h 905256"/>
              <a:gd name="connsiteX5" fmla="*/ 8539 w 977803"/>
              <a:gd name="connsiteY5" fmla="*/ 0 h 905256"/>
              <a:gd name="connsiteX0" fmla="*/ 8539 w 977803"/>
              <a:gd name="connsiteY0" fmla="*/ 0 h 905256"/>
              <a:gd name="connsiteX1" fmla="*/ 977803 w 977803"/>
              <a:gd name="connsiteY1" fmla="*/ 0 h 905256"/>
              <a:gd name="connsiteX2" fmla="*/ 974857 w 977803"/>
              <a:gd name="connsiteY2" fmla="*/ 349361 h 905256"/>
              <a:gd name="connsiteX3" fmla="*/ 977803 w 977803"/>
              <a:gd name="connsiteY3" fmla="*/ 905256 h 905256"/>
              <a:gd name="connsiteX4" fmla="*/ 8539 w 977803"/>
              <a:gd name="connsiteY4" fmla="*/ 905256 h 905256"/>
              <a:gd name="connsiteX5" fmla="*/ 0 w 977803"/>
              <a:gd name="connsiteY5" fmla="*/ 349361 h 905256"/>
              <a:gd name="connsiteX6" fmla="*/ 8539 w 977803"/>
              <a:gd name="connsiteY6" fmla="*/ 0 h 90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803" h="905256">
                <a:moveTo>
                  <a:pt x="8539" y="0"/>
                </a:moveTo>
                <a:lnTo>
                  <a:pt x="977803" y="0"/>
                </a:lnTo>
                <a:lnTo>
                  <a:pt x="974857" y="349361"/>
                </a:lnTo>
                <a:lnTo>
                  <a:pt x="977803" y="905256"/>
                </a:lnTo>
                <a:lnTo>
                  <a:pt x="8539" y="905256"/>
                </a:lnTo>
                <a:lnTo>
                  <a:pt x="0" y="349361"/>
                </a:lnTo>
                <a:lnTo>
                  <a:pt x="8539"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E47F92B3-814B-9E4E-B268-A1CE28F65D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8673" y="2734011"/>
            <a:ext cx="1969310" cy="1602665"/>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noAutofit/>
          </a:bodyPr>
          <a:lstStyle/>
          <a:p>
            <a:r>
              <a:rPr lang="en-US" sz="3600" b="1" dirty="0"/>
              <a:t>Heavy Hitter Detection on Single Switch</a:t>
            </a:r>
          </a:p>
        </p:txBody>
      </p:sp>
      <p:sp>
        <p:nvSpPr>
          <p:cNvPr id="4" name="Slide Number Placeholder 3"/>
          <p:cNvSpPr>
            <a:spLocks noGrp="1"/>
          </p:cNvSpPr>
          <p:nvPr>
            <p:ph type="sldNum" sz="quarter" idx="12"/>
          </p:nvPr>
        </p:nvSpPr>
        <p:spPr/>
        <p:txBody>
          <a:bodyPr/>
          <a:lstStyle/>
          <a:p>
            <a:fld id="{4748F3B0-5290-A241-88FF-F03DD1126586}" type="slidenum">
              <a:rPr lang="en-US" sz="2000" smtClean="0"/>
              <a:pPr/>
              <a:t>3</a:t>
            </a:fld>
            <a:endParaRPr lang="en-US" sz="2000" dirty="0"/>
          </a:p>
        </p:txBody>
      </p:sp>
      <p:graphicFrame>
        <p:nvGraphicFramePr>
          <p:cNvPr id="163" name="Content Placeholder 81">
            <a:extLst>
              <a:ext uri="{FF2B5EF4-FFF2-40B4-BE49-F238E27FC236}">
                <a16:creationId xmlns:a16="http://schemas.microsoft.com/office/drawing/2014/main" id="{898A5EDB-9BA4-F44D-A799-1884F53FE9CA}"/>
              </a:ext>
            </a:extLst>
          </p:cNvPr>
          <p:cNvGraphicFramePr>
            <a:graphicFrameLocks/>
          </p:cNvGraphicFramePr>
          <p:nvPr>
            <p:extLst>
              <p:ext uri="{D42A27DB-BD31-4B8C-83A1-F6EECF244321}">
                <p14:modId xmlns:p14="http://schemas.microsoft.com/office/powerpoint/2010/main" val="4202040246"/>
              </p:ext>
            </p:extLst>
          </p:nvPr>
        </p:nvGraphicFramePr>
        <p:xfrm>
          <a:off x="3665421" y="1570357"/>
          <a:ext cx="1834496" cy="1485248"/>
        </p:xfrm>
        <a:graphic>
          <a:graphicData uri="http://schemas.openxmlformats.org/drawingml/2006/table">
            <a:tbl>
              <a:tblPr firstRow="1" bandRow="1">
                <a:tableStyleId>{5C22544A-7EE6-4342-B048-85BDC9FD1C3A}</a:tableStyleId>
              </a:tblPr>
              <a:tblGrid>
                <a:gridCol w="914891">
                  <a:extLst>
                    <a:ext uri="{9D8B030D-6E8A-4147-A177-3AD203B41FA5}">
                      <a16:colId xmlns:a16="http://schemas.microsoft.com/office/drawing/2014/main" val="20000"/>
                    </a:ext>
                  </a:extLst>
                </a:gridCol>
                <a:gridCol w="919605">
                  <a:extLst>
                    <a:ext uri="{9D8B030D-6E8A-4147-A177-3AD203B41FA5}">
                      <a16:colId xmlns:a16="http://schemas.microsoft.com/office/drawing/2014/main" val="20001"/>
                    </a:ext>
                  </a:extLst>
                </a:gridCol>
              </a:tblGrid>
              <a:tr h="371312">
                <a:tc>
                  <a:txBody>
                    <a:bodyPr/>
                    <a:lstStyle/>
                    <a:p>
                      <a:r>
                        <a:rPr lang="en-US" dirty="0" err="1">
                          <a:latin typeface="Myriad Pro" charset="0"/>
                          <a:ea typeface="Myriad Pro" charset="0"/>
                          <a:cs typeface="Myriad Pro" charset="0"/>
                        </a:rPr>
                        <a:t>FlowID</a:t>
                      </a:r>
                      <a:endParaRPr lang="en-US" dirty="0">
                        <a:latin typeface="Myriad Pro" charset="0"/>
                        <a:ea typeface="Myriad Pro" charset="0"/>
                        <a:cs typeface="Myriad Pro"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Myriad Pro" charset="0"/>
                          <a:ea typeface="Myriad Pro" charset="0"/>
                          <a:cs typeface="Myriad Pro" charset="0"/>
                        </a:rPr>
                        <a:t>Count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1312">
                <a:tc>
                  <a:txBody>
                    <a:bodyPr/>
                    <a:lstStyle/>
                    <a:p>
                      <a:r>
                        <a:rPr lang="en-US" dirty="0">
                          <a:solidFill>
                            <a:srgbClr val="00B050"/>
                          </a:solidFill>
                          <a:latin typeface="Myriad Pro" charset="0"/>
                          <a:ea typeface="Myriad Pro" charset="0"/>
                          <a:cs typeface="Myriad Pro" charset="0"/>
                        </a:rPr>
                        <a:t>Green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dirty="0">
                          <a:latin typeface="Myriad Pro" charset="0"/>
                          <a:ea typeface="Myriad Pro" charset="0"/>
                          <a:cs typeface="Myriad Pro" charset="0"/>
                        </a:rPr>
                        <a:t>101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1312">
                <a:tc>
                  <a:txBody>
                    <a:bodyPr/>
                    <a:lstStyle/>
                    <a:p>
                      <a:r>
                        <a:rPr lang="en-US" dirty="0">
                          <a:solidFill>
                            <a:schemeClr val="bg2">
                              <a:lumMod val="50000"/>
                            </a:schemeClr>
                          </a:solidFill>
                          <a:latin typeface="Myriad Pro" charset="0"/>
                          <a:ea typeface="Myriad Pro" charset="0"/>
                          <a:cs typeface="Myriad Pro" charset="0"/>
                        </a:rPr>
                        <a:t>Blue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dirty="0">
                          <a:latin typeface="Myriad Pro" charset="0"/>
                          <a:ea typeface="Myriad Pro" charset="0"/>
                          <a:cs typeface="Myriad Pro"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1312">
                <a:tc>
                  <a:txBody>
                    <a:bodyPr/>
                    <a:lstStyle/>
                    <a:p>
                      <a:r>
                        <a:rPr lang="en-US" dirty="0">
                          <a:solidFill>
                            <a:srgbClr val="FF0000"/>
                          </a:solidFill>
                          <a:latin typeface="Myriad Pro" charset="0"/>
                          <a:ea typeface="Myriad Pro" charset="0"/>
                          <a:cs typeface="Myriad Pro" charset="0"/>
                        </a:rPr>
                        <a:t>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dirty="0">
                          <a:latin typeface="Myriad Pro" charset="0"/>
                          <a:ea typeface="Myriad Pro" charset="0"/>
                          <a:cs typeface="Myriad Pro"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65" name="Rounded Rectangle 164">
            <a:extLst>
              <a:ext uri="{FF2B5EF4-FFF2-40B4-BE49-F238E27FC236}">
                <a16:creationId xmlns:a16="http://schemas.microsoft.com/office/drawing/2014/main" id="{9D8D6BEE-F5D0-AD42-9D97-BEB3B38A0D9C}"/>
              </a:ext>
            </a:extLst>
          </p:cNvPr>
          <p:cNvSpPr/>
          <p:nvPr/>
        </p:nvSpPr>
        <p:spPr>
          <a:xfrm>
            <a:off x="822960" y="5278094"/>
            <a:ext cx="7564581" cy="591671"/>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latin typeface="Myriad Pro" charset="0"/>
                <a:ea typeface="Myriad Pro" charset="0"/>
                <a:cs typeface="Myriad Pro" charset="0"/>
              </a:rPr>
              <a:t>Much prior work focused on these constraints.</a:t>
            </a:r>
          </a:p>
        </p:txBody>
      </p:sp>
      <p:sp>
        <p:nvSpPr>
          <p:cNvPr id="9" name="TextBox 8">
            <a:extLst>
              <a:ext uri="{FF2B5EF4-FFF2-40B4-BE49-F238E27FC236}">
                <a16:creationId xmlns:a16="http://schemas.microsoft.com/office/drawing/2014/main" id="{4A144B20-D484-1E4B-9CD5-B3D9668F6473}"/>
              </a:ext>
            </a:extLst>
          </p:cNvPr>
          <p:cNvSpPr txBox="1"/>
          <p:nvPr/>
        </p:nvSpPr>
        <p:spPr>
          <a:xfrm>
            <a:off x="1871782" y="4708664"/>
            <a:ext cx="5107496" cy="415498"/>
          </a:xfrm>
          <a:prstGeom prst="rect">
            <a:avLst/>
          </a:prstGeom>
          <a:noFill/>
        </p:spPr>
        <p:txBody>
          <a:bodyPr wrap="square" rtlCol="0">
            <a:spAutoFit/>
          </a:bodyPr>
          <a:lstStyle/>
          <a:p>
            <a:r>
              <a:rPr lang="en-US" sz="2100" dirty="0" err="1"/>
              <a:t>Hashpipe</a:t>
            </a:r>
            <a:r>
              <a:rPr lang="en-US" sz="2100" dirty="0"/>
              <a:t>, </a:t>
            </a:r>
            <a:r>
              <a:rPr lang="en-US" sz="2100" dirty="0" err="1"/>
              <a:t>FlowRadar</a:t>
            </a:r>
            <a:r>
              <a:rPr lang="en-US" sz="2100" dirty="0"/>
              <a:t>, </a:t>
            </a:r>
            <a:r>
              <a:rPr lang="en-US" sz="2100" dirty="0" err="1"/>
              <a:t>Univmon</a:t>
            </a:r>
            <a:r>
              <a:rPr lang="en-US" sz="2100" dirty="0"/>
              <a:t>, </a:t>
            </a:r>
            <a:r>
              <a:rPr lang="en-US" sz="2100" dirty="0" err="1"/>
              <a:t>Opensketch</a:t>
            </a:r>
            <a:endParaRPr lang="en-US" sz="2100" dirty="0"/>
          </a:p>
        </p:txBody>
      </p:sp>
    </p:spTree>
    <p:extLst>
      <p:ext uri="{BB962C8B-B14F-4D97-AF65-F5344CB8AC3E}">
        <p14:creationId xmlns:p14="http://schemas.microsoft.com/office/powerpoint/2010/main" val="351230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path" presetSubtype="0" accel="50000" decel="50000" fill="hold" nodeType="clickEffect">
                                  <p:stCondLst>
                                    <p:cond delay="0"/>
                                  </p:stCondLst>
                                  <p:childTnLst>
                                    <p:animMotion origin="layout" path="M -0.00313 3.7037E-7 C -0.0533 -0.00532 -0.09688 0.06134 -0.09983 0.15069 C -0.10365 0.23611 -0.0698 0.31597 -0.02119 0.3213 C 0.02395 0.32801 0.06579 0.27199 0.06892 0.1919 C 0.07118 0.11875 0.0434 0.04931 0.00138 0.04398 C -0.03681 0.03866 -0.07292 0.08542 -0.07587 0.15324 C -0.07813 0.21597 -0.05487 0.27477 -0.01962 0.2787 C 0.0118 0.28264 0.0427 0.24537 0.04409 0.18935 C 0.04635 0.13866 0.02829 0.09074 -0.00018 0.08657 C -0.0257 0.08403 -0.05035 0.11204 -0.05191 0.15602 C -0.0533 0.19468 -0.03994 0.23333 -0.01806 0.23611 C 0.00069 0.23866 0.01857 0.21875 0.02013 0.18657 C 0.0217 0.15995 0.01336 0.13194 -0.00157 0.13056 C -0.01355 0.12801 -0.02639 0.13866 -0.02796 0.15856 C -0.02796 0.17477 -0.02483 0.19074 -0.01667 0.19329 C -0.01146 0.19468 -0.00608 0.1919 -0.00382 0.18403 C -0.00313 0.18009 -0.00313 0.17731 -0.00382 0.17338 " pathEditMode="relative" rAng="16200000" ptsTypes="AAAAAAAAAAAAAAAAA">
                                      <p:cBhvr>
                                        <p:cTn id="6" dur="2000" fill="hold"/>
                                        <p:tgtEl>
                                          <p:spTgt spid="163"/>
                                        </p:tgtEl>
                                        <p:attrNameLst>
                                          <p:attrName>ppt_x</p:attrName>
                                          <p:attrName>ppt_y</p:attrName>
                                        </p:attrNameLst>
                                      </p:cBhvr>
                                      <p:rCtr x="-1250" y="16088"/>
                                    </p:animMotion>
                                  </p:childTnLst>
                                </p:cTn>
                              </p:par>
                              <p:par>
                                <p:cTn id="7" presetID="6" presetClass="emph" presetSubtype="0" fill="hold" nodeType="withEffect">
                                  <p:stCondLst>
                                    <p:cond delay="0"/>
                                  </p:stCondLst>
                                  <p:childTnLst>
                                    <p:animScale>
                                      <p:cBhvr>
                                        <p:cTn id="8" dur="2000" fill="hold"/>
                                        <p:tgtEl>
                                          <p:spTgt spid="163"/>
                                        </p:tgtEl>
                                      </p:cBhvr>
                                      <p:by x="25000" y="25000"/>
                                    </p:animScale>
                                  </p:childTnLst>
                                  <p:subTnLst>
                                    <p:set>
                                      <p:cBhvr override="childStyle">
                                        <p:cTn dur="1" fill="hold" display="0" masterRel="sameClick" afterEffect="1">
                                          <p:stCondLst>
                                            <p:cond evt="end" delay="0">
                                              <p:tn val="7"/>
                                            </p:cond>
                                          </p:stCondLst>
                                        </p:cTn>
                                        <p:tgtEl>
                                          <p:spTgt spid="163"/>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5"/>
                                        </p:tgtEl>
                                        <p:attrNameLst>
                                          <p:attrName>style.visibility</p:attrName>
                                        </p:attrNameLst>
                                      </p:cBhvr>
                                      <p:to>
                                        <p:strVal val="visible"/>
                                      </p:to>
                                    </p:se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2B7DB148-C556-8643-B4BE-A4E4A63CE275}"/>
              </a:ext>
            </a:extLst>
          </p:cNvPr>
          <p:cNvGrpSpPr/>
          <p:nvPr/>
        </p:nvGrpSpPr>
        <p:grpSpPr>
          <a:xfrm>
            <a:off x="2156983" y="3566623"/>
            <a:ext cx="799434" cy="650596"/>
            <a:chOff x="1327826" y="3387414"/>
            <a:chExt cx="799434" cy="650596"/>
          </a:xfrm>
        </p:grpSpPr>
        <p:pic>
          <p:nvPicPr>
            <p:cNvPr id="24" name="Picture 23">
              <a:extLst>
                <a:ext uri="{FF2B5EF4-FFF2-40B4-BE49-F238E27FC236}">
                  <a16:creationId xmlns:a16="http://schemas.microsoft.com/office/drawing/2014/main" id="{701E4B69-4DAE-6D45-8978-9157F5C430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7826" y="3387414"/>
              <a:ext cx="799434" cy="650596"/>
            </a:xfrm>
            <a:prstGeom prst="rect">
              <a:avLst/>
            </a:prstGeom>
            <a:effectLst>
              <a:outerShdw blurRad="50800" dist="38100" dir="2700000" algn="tl" rotWithShape="0">
                <a:prstClr val="black">
                  <a:alpha val="40000"/>
                </a:prstClr>
              </a:outerShdw>
            </a:effectLst>
          </p:spPr>
        </p:pic>
        <p:sp>
          <p:nvSpPr>
            <p:cNvPr id="25" name="Rectangle 47">
              <a:extLst>
                <a:ext uri="{FF2B5EF4-FFF2-40B4-BE49-F238E27FC236}">
                  <a16:creationId xmlns:a16="http://schemas.microsoft.com/office/drawing/2014/main" id="{1A6AC793-452A-0B4C-AC85-905E2C20FE38}"/>
                </a:ext>
              </a:extLst>
            </p:cNvPr>
            <p:cNvSpPr/>
            <p:nvPr/>
          </p:nvSpPr>
          <p:spPr>
            <a:xfrm>
              <a:off x="1534294" y="3540303"/>
              <a:ext cx="386823" cy="350395"/>
            </a:xfrm>
            <a:custGeom>
              <a:avLst/>
              <a:gdLst>
                <a:gd name="connsiteX0" fmla="*/ 0 w 386823"/>
                <a:gd name="connsiteY0" fmla="*/ 0 h 360953"/>
                <a:gd name="connsiteX1" fmla="*/ 386823 w 386823"/>
                <a:gd name="connsiteY1" fmla="*/ 0 h 360953"/>
                <a:gd name="connsiteX2" fmla="*/ 386823 w 386823"/>
                <a:gd name="connsiteY2" fmla="*/ 360953 h 360953"/>
                <a:gd name="connsiteX3" fmla="*/ 0 w 386823"/>
                <a:gd name="connsiteY3" fmla="*/ 360953 h 360953"/>
                <a:gd name="connsiteX4" fmla="*/ 0 w 386823"/>
                <a:gd name="connsiteY4" fmla="*/ 0 h 360953"/>
                <a:gd name="connsiteX0" fmla="*/ 0 w 386823"/>
                <a:gd name="connsiteY0" fmla="*/ 0 h 360953"/>
                <a:gd name="connsiteX1" fmla="*/ 186657 w 386823"/>
                <a:gd name="connsiteY1" fmla="*/ 1562 h 360953"/>
                <a:gd name="connsiteX2" fmla="*/ 386823 w 386823"/>
                <a:gd name="connsiteY2" fmla="*/ 0 h 360953"/>
                <a:gd name="connsiteX3" fmla="*/ 386823 w 386823"/>
                <a:gd name="connsiteY3" fmla="*/ 360953 h 360953"/>
                <a:gd name="connsiteX4" fmla="*/ 0 w 386823"/>
                <a:gd name="connsiteY4" fmla="*/ 360953 h 360953"/>
                <a:gd name="connsiteX5" fmla="*/ 0 w 386823"/>
                <a:gd name="connsiteY5" fmla="*/ 0 h 360953"/>
                <a:gd name="connsiteX0" fmla="*/ 0 w 386823"/>
                <a:gd name="connsiteY0" fmla="*/ 0 h 365502"/>
                <a:gd name="connsiteX1" fmla="*/ 186657 w 386823"/>
                <a:gd name="connsiteY1" fmla="*/ 1562 h 365502"/>
                <a:gd name="connsiteX2" fmla="*/ 386823 w 386823"/>
                <a:gd name="connsiteY2" fmla="*/ 0 h 365502"/>
                <a:gd name="connsiteX3" fmla="*/ 386823 w 386823"/>
                <a:gd name="connsiteY3" fmla="*/ 360953 h 365502"/>
                <a:gd name="connsiteX4" fmla="*/ 182107 w 386823"/>
                <a:gd name="connsiteY4" fmla="*/ 365502 h 365502"/>
                <a:gd name="connsiteX5" fmla="*/ 0 w 386823"/>
                <a:gd name="connsiteY5" fmla="*/ 360953 h 365502"/>
                <a:gd name="connsiteX6" fmla="*/ 0 w 386823"/>
                <a:gd name="connsiteY6" fmla="*/ 0 h 365502"/>
                <a:gd name="connsiteX0" fmla="*/ 0 w 386823"/>
                <a:gd name="connsiteY0" fmla="*/ 0 h 360953"/>
                <a:gd name="connsiteX1" fmla="*/ 186657 w 386823"/>
                <a:gd name="connsiteY1" fmla="*/ 1562 h 360953"/>
                <a:gd name="connsiteX2" fmla="*/ 386823 w 386823"/>
                <a:gd name="connsiteY2" fmla="*/ 0 h 360953"/>
                <a:gd name="connsiteX3" fmla="*/ 386823 w 386823"/>
                <a:gd name="connsiteY3" fmla="*/ 360953 h 360953"/>
                <a:gd name="connsiteX4" fmla="*/ 0 w 386823"/>
                <a:gd name="connsiteY4" fmla="*/ 360953 h 360953"/>
                <a:gd name="connsiteX5" fmla="*/ 0 w 386823"/>
                <a:gd name="connsiteY5" fmla="*/ 0 h 360953"/>
                <a:gd name="connsiteX0" fmla="*/ 0 w 386823"/>
                <a:gd name="connsiteY0" fmla="*/ 0 h 364057"/>
                <a:gd name="connsiteX1" fmla="*/ 186657 w 386823"/>
                <a:gd name="connsiteY1" fmla="*/ 1562 h 364057"/>
                <a:gd name="connsiteX2" fmla="*/ 386823 w 386823"/>
                <a:gd name="connsiteY2" fmla="*/ 0 h 364057"/>
                <a:gd name="connsiteX3" fmla="*/ 386823 w 386823"/>
                <a:gd name="connsiteY3" fmla="*/ 360953 h 364057"/>
                <a:gd name="connsiteX4" fmla="*/ 188423 w 386823"/>
                <a:gd name="connsiteY4" fmla="*/ 364057 h 364057"/>
                <a:gd name="connsiteX5" fmla="*/ 0 w 386823"/>
                <a:gd name="connsiteY5" fmla="*/ 360953 h 364057"/>
                <a:gd name="connsiteX6" fmla="*/ 0 w 386823"/>
                <a:gd name="connsiteY6" fmla="*/ 0 h 36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823" h="364057">
                  <a:moveTo>
                    <a:pt x="0" y="0"/>
                  </a:moveTo>
                  <a:lnTo>
                    <a:pt x="186657" y="1562"/>
                  </a:lnTo>
                  <a:lnTo>
                    <a:pt x="386823" y="0"/>
                  </a:lnTo>
                  <a:lnTo>
                    <a:pt x="386823" y="360953"/>
                  </a:lnTo>
                  <a:lnTo>
                    <a:pt x="188423" y="364057"/>
                  </a:lnTo>
                  <a:lnTo>
                    <a:pt x="0" y="360953"/>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27E7EA25-42ED-844F-A319-128234088CCC}"/>
              </a:ext>
            </a:extLst>
          </p:cNvPr>
          <p:cNvGrpSpPr/>
          <p:nvPr/>
        </p:nvGrpSpPr>
        <p:grpSpPr>
          <a:xfrm>
            <a:off x="3496001" y="3566623"/>
            <a:ext cx="799434" cy="650596"/>
            <a:chOff x="1327826" y="3387414"/>
            <a:chExt cx="799434" cy="650596"/>
          </a:xfrm>
        </p:grpSpPr>
        <p:pic>
          <p:nvPicPr>
            <p:cNvPr id="27" name="Picture 26">
              <a:extLst>
                <a:ext uri="{FF2B5EF4-FFF2-40B4-BE49-F238E27FC236}">
                  <a16:creationId xmlns:a16="http://schemas.microsoft.com/office/drawing/2014/main" id="{EAA72BE2-73C8-3E43-8B1F-367BB0E5B5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7826" y="3387414"/>
              <a:ext cx="799434" cy="650596"/>
            </a:xfrm>
            <a:prstGeom prst="rect">
              <a:avLst/>
            </a:prstGeom>
            <a:effectLst>
              <a:outerShdw blurRad="50800" dist="38100" dir="2700000" algn="tl" rotWithShape="0">
                <a:prstClr val="black">
                  <a:alpha val="40000"/>
                </a:prstClr>
              </a:outerShdw>
            </a:effectLst>
          </p:spPr>
        </p:pic>
        <p:sp>
          <p:nvSpPr>
            <p:cNvPr id="28" name="Rectangle 47">
              <a:extLst>
                <a:ext uri="{FF2B5EF4-FFF2-40B4-BE49-F238E27FC236}">
                  <a16:creationId xmlns:a16="http://schemas.microsoft.com/office/drawing/2014/main" id="{D9DD260F-4EFA-604A-8864-7ED87CCBC9E0}"/>
                </a:ext>
              </a:extLst>
            </p:cNvPr>
            <p:cNvSpPr/>
            <p:nvPr/>
          </p:nvSpPr>
          <p:spPr>
            <a:xfrm>
              <a:off x="1534294" y="3540303"/>
              <a:ext cx="386823" cy="350395"/>
            </a:xfrm>
            <a:custGeom>
              <a:avLst/>
              <a:gdLst>
                <a:gd name="connsiteX0" fmla="*/ 0 w 386823"/>
                <a:gd name="connsiteY0" fmla="*/ 0 h 360953"/>
                <a:gd name="connsiteX1" fmla="*/ 386823 w 386823"/>
                <a:gd name="connsiteY1" fmla="*/ 0 h 360953"/>
                <a:gd name="connsiteX2" fmla="*/ 386823 w 386823"/>
                <a:gd name="connsiteY2" fmla="*/ 360953 h 360953"/>
                <a:gd name="connsiteX3" fmla="*/ 0 w 386823"/>
                <a:gd name="connsiteY3" fmla="*/ 360953 h 360953"/>
                <a:gd name="connsiteX4" fmla="*/ 0 w 386823"/>
                <a:gd name="connsiteY4" fmla="*/ 0 h 360953"/>
                <a:gd name="connsiteX0" fmla="*/ 0 w 386823"/>
                <a:gd name="connsiteY0" fmla="*/ 0 h 360953"/>
                <a:gd name="connsiteX1" fmla="*/ 186657 w 386823"/>
                <a:gd name="connsiteY1" fmla="*/ 1562 h 360953"/>
                <a:gd name="connsiteX2" fmla="*/ 386823 w 386823"/>
                <a:gd name="connsiteY2" fmla="*/ 0 h 360953"/>
                <a:gd name="connsiteX3" fmla="*/ 386823 w 386823"/>
                <a:gd name="connsiteY3" fmla="*/ 360953 h 360953"/>
                <a:gd name="connsiteX4" fmla="*/ 0 w 386823"/>
                <a:gd name="connsiteY4" fmla="*/ 360953 h 360953"/>
                <a:gd name="connsiteX5" fmla="*/ 0 w 386823"/>
                <a:gd name="connsiteY5" fmla="*/ 0 h 360953"/>
                <a:gd name="connsiteX0" fmla="*/ 0 w 386823"/>
                <a:gd name="connsiteY0" fmla="*/ 0 h 365502"/>
                <a:gd name="connsiteX1" fmla="*/ 186657 w 386823"/>
                <a:gd name="connsiteY1" fmla="*/ 1562 h 365502"/>
                <a:gd name="connsiteX2" fmla="*/ 386823 w 386823"/>
                <a:gd name="connsiteY2" fmla="*/ 0 h 365502"/>
                <a:gd name="connsiteX3" fmla="*/ 386823 w 386823"/>
                <a:gd name="connsiteY3" fmla="*/ 360953 h 365502"/>
                <a:gd name="connsiteX4" fmla="*/ 182107 w 386823"/>
                <a:gd name="connsiteY4" fmla="*/ 365502 h 365502"/>
                <a:gd name="connsiteX5" fmla="*/ 0 w 386823"/>
                <a:gd name="connsiteY5" fmla="*/ 360953 h 365502"/>
                <a:gd name="connsiteX6" fmla="*/ 0 w 386823"/>
                <a:gd name="connsiteY6" fmla="*/ 0 h 365502"/>
                <a:gd name="connsiteX0" fmla="*/ 0 w 386823"/>
                <a:gd name="connsiteY0" fmla="*/ 0 h 360953"/>
                <a:gd name="connsiteX1" fmla="*/ 186657 w 386823"/>
                <a:gd name="connsiteY1" fmla="*/ 1562 h 360953"/>
                <a:gd name="connsiteX2" fmla="*/ 386823 w 386823"/>
                <a:gd name="connsiteY2" fmla="*/ 0 h 360953"/>
                <a:gd name="connsiteX3" fmla="*/ 386823 w 386823"/>
                <a:gd name="connsiteY3" fmla="*/ 360953 h 360953"/>
                <a:gd name="connsiteX4" fmla="*/ 0 w 386823"/>
                <a:gd name="connsiteY4" fmla="*/ 360953 h 360953"/>
                <a:gd name="connsiteX5" fmla="*/ 0 w 386823"/>
                <a:gd name="connsiteY5" fmla="*/ 0 h 360953"/>
                <a:gd name="connsiteX0" fmla="*/ 0 w 386823"/>
                <a:gd name="connsiteY0" fmla="*/ 0 h 364057"/>
                <a:gd name="connsiteX1" fmla="*/ 186657 w 386823"/>
                <a:gd name="connsiteY1" fmla="*/ 1562 h 364057"/>
                <a:gd name="connsiteX2" fmla="*/ 386823 w 386823"/>
                <a:gd name="connsiteY2" fmla="*/ 0 h 364057"/>
                <a:gd name="connsiteX3" fmla="*/ 386823 w 386823"/>
                <a:gd name="connsiteY3" fmla="*/ 360953 h 364057"/>
                <a:gd name="connsiteX4" fmla="*/ 188423 w 386823"/>
                <a:gd name="connsiteY4" fmla="*/ 364057 h 364057"/>
                <a:gd name="connsiteX5" fmla="*/ 0 w 386823"/>
                <a:gd name="connsiteY5" fmla="*/ 360953 h 364057"/>
                <a:gd name="connsiteX6" fmla="*/ 0 w 386823"/>
                <a:gd name="connsiteY6" fmla="*/ 0 h 36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823" h="364057">
                  <a:moveTo>
                    <a:pt x="0" y="0"/>
                  </a:moveTo>
                  <a:lnTo>
                    <a:pt x="186657" y="1562"/>
                  </a:lnTo>
                  <a:lnTo>
                    <a:pt x="386823" y="0"/>
                  </a:lnTo>
                  <a:lnTo>
                    <a:pt x="386823" y="360953"/>
                  </a:lnTo>
                  <a:lnTo>
                    <a:pt x="188423" y="364057"/>
                  </a:lnTo>
                  <a:lnTo>
                    <a:pt x="0" y="360953"/>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B19F2F9-F17B-A445-8139-CF2AD655F9A8}"/>
              </a:ext>
            </a:extLst>
          </p:cNvPr>
          <p:cNvGrpSpPr/>
          <p:nvPr/>
        </p:nvGrpSpPr>
        <p:grpSpPr>
          <a:xfrm>
            <a:off x="6174038" y="3566623"/>
            <a:ext cx="799434" cy="650596"/>
            <a:chOff x="1327826" y="3387414"/>
            <a:chExt cx="799434" cy="650596"/>
          </a:xfrm>
        </p:grpSpPr>
        <p:pic>
          <p:nvPicPr>
            <p:cNvPr id="30" name="Picture 29">
              <a:extLst>
                <a:ext uri="{FF2B5EF4-FFF2-40B4-BE49-F238E27FC236}">
                  <a16:creationId xmlns:a16="http://schemas.microsoft.com/office/drawing/2014/main" id="{4A02CBDE-5EC9-5C40-9C5B-9C3C15798B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7826" y="3387414"/>
              <a:ext cx="799434" cy="650596"/>
            </a:xfrm>
            <a:prstGeom prst="rect">
              <a:avLst/>
            </a:prstGeom>
            <a:effectLst>
              <a:outerShdw blurRad="50800" dist="38100" dir="2700000" algn="tl" rotWithShape="0">
                <a:prstClr val="black">
                  <a:alpha val="40000"/>
                </a:prstClr>
              </a:outerShdw>
            </a:effectLst>
          </p:spPr>
        </p:pic>
        <p:sp>
          <p:nvSpPr>
            <p:cNvPr id="31" name="Rectangle 47">
              <a:extLst>
                <a:ext uri="{FF2B5EF4-FFF2-40B4-BE49-F238E27FC236}">
                  <a16:creationId xmlns:a16="http://schemas.microsoft.com/office/drawing/2014/main" id="{90FF2260-7AC8-3A46-B03C-2BDBC4C934E0}"/>
                </a:ext>
              </a:extLst>
            </p:cNvPr>
            <p:cNvSpPr/>
            <p:nvPr/>
          </p:nvSpPr>
          <p:spPr>
            <a:xfrm>
              <a:off x="1534294" y="3540303"/>
              <a:ext cx="386823" cy="350395"/>
            </a:xfrm>
            <a:custGeom>
              <a:avLst/>
              <a:gdLst>
                <a:gd name="connsiteX0" fmla="*/ 0 w 386823"/>
                <a:gd name="connsiteY0" fmla="*/ 0 h 360953"/>
                <a:gd name="connsiteX1" fmla="*/ 386823 w 386823"/>
                <a:gd name="connsiteY1" fmla="*/ 0 h 360953"/>
                <a:gd name="connsiteX2" fmla="*/ 386823 w 386823"/>
                <a:gd name="connsiteY2" fmla="*/ 360953 h 360953"/>
                <a:gd name="connsiteX3" fmla="*/ 0 w 386823"/>
                <a:gd name="connsiteY3" fmla="*/ 360953 h 360953"/>
                <a:gd name="connsiteX4" fmla="*/ 0 w 386823"/>
                <a:gd name="connsiteY4" fmla="*/ 0 h 360953"/>
                <a:gd name="connsiteX0" fmla="*/ 0 w 386823"/>
                <a:gd name="connsiteY0" fmla="*/ 0 h 360953"/>
                <a:gd name="connsiteX1" fmla="*/ 186657 w 386823"/>
                <a:gd name="connsiteY1" fmla="*/ 1562 h 360953"/>
                <a:gd name="connsiteX2" fmla="*/ 386823 w 386823"/>
                <a:gd name="connsiteY2" fmla="*/ 0 h 360953"/>
                <a:gd name="connsiteX3" fmla="*/ 386823 w 386823"/>
                <a:gd name="connsiteY3" fmla="*/ 360953 h 360953"/>
                <a:gd name="connsiteX4" fmla="*/ 0 w 386823"/>
                <a:gd name="connsiteY4" fmla="*/ 360953 h 360953"/>
                <a:gd name="connsiteX5" fmla="*/ 0 w 386823"/>
                <a:gd name="connsiteY5" fmla="*/ 0 h 360953"/>
                <a:gd name="connsiteX0" fmla="*/ 0 w 386823"/>
                <a:gd name="connsiteY0" fmla="*/ 0 h 365502"/>
                <a:gd name="connsiteX1" fmla="*/ 186657 w 386823"/>
                <a:gd name="connsiteY1" fmla="*/ 1562 h 365502"/>
                <a:gd name="connsiteX2" fmla="*/ 386823 w 386823"/>
                <a:gd name="connsiteY2" fmla="*/ 0 h 365502"/>
                <a:gd name="connsiteX3" fmla="*/ 386823 w 386823"/>
                <a:gd name="connsiteY3" fmla="*/ 360953 h 365502"/>
                <a:gd name="connsiteX4" fmla="*/ 182107 w 386823"/>
                <a:gd name="connsiteY4" fmla="*/ 365502 h 365502"/>
                <a:gd name="connsiteX5" fmla="*/ 0 w 386823"/>
                <a:gd name="connsiteY5" fmla="*/ 360953 h 365502"/>
                <a:gd name="connsiteX6" fmla="*/ 0 w 386823"/>
                <a:gd name="connsiteY6" fmla="*/ 0 h 365502"/>
                <a:gd name="connsiteX0" fmla="*/ 0 w 386823"/>
                <a:gd name="connsiteY0" fmla="*/ 0 h 360953"/>
                <a:gd name="connsiteX1" fmla="*/ 186657 w 386823"/>
                <a:gd name="connsiteY1" fmla="*/ 1562 h 360953"/>
                <a:gd name="connsiteX2" fmla="*/ 386823 w 386823"/>
                <a:gd name="connsiteY2" fmla="*/ 0 h 360953"/>
                <a:gd name="connsiteX3" fmla="*/ 386823 w 386823"/>
                <a:gd name="connsiteY3" fmla="*/ 360953 h 360953"/>
                <a:gd name="connsiteX4" fmla="*/ 0 w 386823"/>
                <a:gd name="connsiteY4" fmla="*/ 360953 h 360953"/>
                <a:gd name="connsiteX5" fmla="*/ 0 w 386823"/>
                <a:gd name="connsiteY5" fmla="*/ 0 h 360953"/>
                <a:gd name="connsiteX0" fmla="*/ 0 w 386823"/>
                <a:gd name="connsiteY0" fmla="*/ 0 h 364057"/>
                <a:gd name="connsiteX1" fmla="*/ 186657 w 386823"/>
                <a:gd name="connsiteY1" fmla="*/ 1562 h 364057"/>
                <a:gd name="connsiteX2" fmla="*/ 386823 w 386823"/>
                <a:gd name="connsiteY2" fmla="*/ 0 h 364057"/>
                <a:gd name="connsiteX3" fmla="*/ 386823 w 386823"/>
                <a:gd name="connsiteY3" fmla="*/ 360953 h 364057"/>
                <a:gd name="connsiteX4" fmla="*/ 188423 w 386823"/>
                <a:gd name="connsiteY4" fmla="*/ 364057 h 364057"/>
                <a:gd name="connsiteX5" fmla="*/ 0 w 386823"/>
                <a:gd name="connsiteY5" fmla="*/ 360953 h 364057"/>
                <a:gd name="connsiteX6" fmla="*/ 0 w 386823"/>
                <a:gd name="connsiteY6" fmla="*/ 0 h 36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823" h="364057">
                  <a:moveTo>
                    <a:pt x="0" y="0"/>
                  </a:moveTo>
                  <a:lnTo>
                    <a:pt x="186657" y="1562"/>
                  </a:lnTo>
                  <a:lnTo>
                    <a:pt x="386823" y="0"/>
                  </a:lnTo>
                  <a:lnTo>
                    <a:pt x="386823" y="360953"/>
                  </a:lnTo>
                  <a:lnTo>
                    <a:pt x="188423" y="364057"/>
                  </a:lnTo>
                  <a:lnTo>
                    <a:pt x="0" y="360953"/>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C5DF15B0-B5C4-6549-9494-2E035A4281B4}"/>
              </a:ext>
            </a:extLst>
          </p:cNvPr>
          <p:cNvGrpSpPr/>
          <p:nvPr/>
        </p:nvGrpSpPr>
        <p:grpSpPr>
          <a:xfrm>
            <a:off x="4835019" y="3566623"/>
            <a:ext cx="799434" cy="650596"/>
            <a:chOff x="1327826" y="3387414"/>
            <a:chExt cx="799434" cy="650596"/>
          </a:xfrm>
        </p:grpSpPr>
        <p:pic>
          <p:nvPicPr>
            <p:cNvPr id="33" name="Picture 32">
              <a:extLst>
                <a:ext uri="{FF2B5EF4-FFF2-40B4-BE49-F238E27FC236}">
                  <a16:creationId xmlns:a16="http://schemas.microsoft.com/office/drawing/2014/main" id="{37913E04-886F-114E-9269-54EE5E9F2E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7826" y="3387414"/>
              <a:ext cx="799434" cy="650596"/>
            </a:xfrm>
            <a:prstGeom prst="rect">
              <a:avLst/>
            </a:prstGeom>
            <a:effectLst>
              <a:outerShdw blurRad="50800" dist="38100" dir="2700000" algn="tl" rotWithShape="0">
                <a:prstClr val="black">
                  <a:alpha val="40000"/>
                </a:prstClr>
              </a:outerShdw>
            </a:effectLst>
          </p:spPr>
        </p:pic>
        <p:sp>
          <p:nvSpPr>
            <p:cNvPr id="34" name="Rectangle 47">
              <a:extLst>
                <a:ext uri="{FF2B5EF4-FFF2-40B4-BE49-F238E27FC236}">
                  <a16:creationId xmlns:a16="http://schemas.microsoft.com/office/drawing/2014/main" id="{6A06C1F8-ED86-E945-B7FE-595EA2608597}"/>
                </a:ext>
              </a:extLst>
            </p:cNvPr>
            <p:cNvSpPr/>
            <p:nvPr/>
          </p:nvSpPr>
          <p:spPr>
            <a:xfrm>
              <a:off x="1534294" y="3540303"/>
              <a:ext cx="386823" cy="350395"/>
            </a:xfrm>
            <a:custGeom>
              <a:avLst/>
              <a:gdLst>
                <a:gd name="connsiteX0" fmla="*/ 0 w 386823"/>
                <a:gd name="connsiteY0" fmla="*/ 0 h 360953"/>
                <a:gd name="connsiteX1" fmla="*/ 386823 w 386823"/>
                <a:gd name="connsiteY1" fmla="*/ 0 h 360953"/>
                <a:gd name="connsiteX2" fmla="*/ 386823 w 386823"/>
                <a:gd name="connsiteY2" fmla="*/ 360953 h 360953"/>
                <a:gd name="connsiteX3" fmla="*/ 0 w 386823"/>
                <a:gd name="connsiteY3" fmla="*/ 360953 h 360953"/>
                <a:gd name="connsiteX4" fmla="*/ 0 w 386823"/>
                <a:gd name="connsiteY4" fmla="*/ 0 h 360953"/>
                <a:gd name="connsiteX0" fmla="*/ 0 w 386823"/>
                <a:gd name="connsiteY0" fmla="*/ 0 h 360953"/>
                <a:gd name="connsiteX1" fmla="*/ 186657 w 386823"/>
                <a:gd name="connsiteY1" fmla="*/ 1562 h 360953"/>
                <a:gd name="connsiteX2" fmla="*/ 386823 w 386823"/>
                <a:gd name="connsiteY2" fmla="*/ 0 h 360953"/>
                <a:gd name="connsiteX3" fmla="*/ 386823 w 386823"/>
                <a:gd name="connsiteY3" fmla="*/ 360953 h 360953"/>
                <a:gd name="connsiteX4" fmla="*/ 0 w 386823"/>
                <a:gd name="connsiteY4" fmla="*/ 360953 h 360953"/>
                <a:gd name="connsiteX5" fmla="*/ 0 w 386823"/>
                <a:gd name="connsiteY5" fmla="*/ 0 h 360953"/>
                <a:gd name="connsiteX0" fmla="*/ 0 w 386823"/>
                <a:gd name="connsiteY0" fmla="*/ 0 h 365502"/>
                <a:gd name="connsiteX1" fmla="*/ 186657 w 386823"/>
                <a:gd name="connsiteY1" fmla="*/ 1562 h 365502"/>
                <a:gd name="connsiteX2" fmla="*/ 386823 w 386823"/>
                <a:gd name="connsiteY2" fmla="*/ 0 h 365502"/>
                <a:gd name="connsiteX3" fmla="*/ 386823 w 386823"/>
                <a:gd name="connsiteY3" fmla="*/ 360953 h 365502"/>
                <a:gd name="connsiteX4" fmla="*/ 182107 w 386823"/>
                <a:gd name="connsiteY4" fmla="*/ 365502 h 365502"/>
                <a:gd name="connsiteX5" fmla="*/ 0 w 386823"/>
                <a:gd name="connsiteY5" fmla="*/ 360953 h 365502"/>
                <a:gd name="connsiteX6" fmla="*/ 0 w 386823"/>
                <a:gd name="connsiteY6" fmla="*/ 0 h 365502"/>
                <a:gd name="connsiteX0" fmla="*/ 0 w 386823"/>
                <a:gd name="connsiteY0" fmla="*/ 0 h 360953"/>
                <a:gd name="connsiteX1" fmla="*/ 186657 w 386823"/>
                <a:gd name="connsiteY1" fmla="*/ 1562 h 360953"/>
                <a:gd name="connsiteX2" fmla="*/ 386823 w 386823"/>
                <a:gd name="connsiteY2" fmla="*/ 0 h 360953"/>
                <a:gd name="connsiteX3" fmla="*/ 386823 w 386823"/>
                <a:gd name="connsiteY3" fmla="*/ 360953 h 360953"/>
                <a:gd name="connsiteX4" fmla="*/ 0 w 386823"/>
                <a:gd name="connsiteY4" fmla="*/ 360953 h 360953"/>
                <a:gd name="connsiteX5" fmla="*/ 0 w 386823"/>
                <a:gd name="connsiteY5" fmla="*/ 0 h 360953"/>
                <a:gd name="connsiteX0" fmla="*/ 0 w 386823"/>
                <a:gd name="connsiteY0" fmla="*/ 0 h 364057"/>
                <a:gd name="connsiteX1" fmla="*/ 186657 w 386823"/>
                <a:gd name="connsiteY1" fmla="*/ 1562 h 364057"/>
                <a:gd name="connsiteX2" fmla="*/ 386823 w 386823"/>
                <a:gd name="connsiteY2" fmla="*/ 0 h 364057"/>
                <a:gd name="connsiteX3" fmla="*/ 386823 w 386823"/>
                <a:gd name="connsiteY3" fmla="*/ 360953 h 364057"/>
                <a:gd name="connsiteX4" fmla="*/ 188423 w 386823"/>
                <a:gd name="connsiteY4" fmla="*/ 364057 h 364057"/>
                <a:gd name="connsiteX5" fmla="*/ 0 w 386823"/>
                <a:gd name="connsiteY5" fmla="*/ 360953 h 364057"/>
                <a:gd name="connsiteX6" fmla="*/ 0 w 386823"/>
                <a:gd name="connsiteY6" fmla="*/ 0 h 36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823" h="364057">
                  <a:moveTo>
                    <a:pt x="0" y="0"/>
                  </a:moveTo>
                  <a:lnTo>
                    <a:pt x="186657" y="1562"/>
                  </a:lnTo>
                  <a:lnTo>
                    <a:pt x="386823" y="0"/>
                  </a:lnTo>
                  <a:lnTo>
                    <a:pt x="386823" y="360953"/>
                  </a:lnTo>
                  <a:lnTo>
                    <a:pt x="188423" y="364057"/>
                  </a:lnTo>
                  <a:lnTo>
                    <a:pt x="0" y="360953"/>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D73ECC41-DE43-CC44-954C-9162EB72B7A9}"/>
              </a:ext>
            </a:extLst>
          </p:cNvPr>
          <p:cNvSpPr>
            <a:spLocks noGrp="1"/>
          </p:cNvSpPr>
          <p:nvPr>
            <p:ph type="title"/>
          </p:nvPr>
        </p:nvSpPr>
        <p:spPr/>
        <p:txBody>
          <a:bodyPr/>
          <a:lstStyle/>
          <a:p>
            <a:r>
              <a:rPr lang="en-US" b="1" dirty="0"/>
              <a:t>Network-Wide Heavy-Hitter Detection</a:t>
            </a:r>
          </a:p>
        </p:txBody>
      </p:sp>
      <p:sp>
        <p:nvSpPr>
          <p:cNvPr id="8" name="Slide Number Placeholder 7">
            <a:extLst>
              <a:ext uri="{FF2B5EF4-FFF2-40B4-BE49-F238E27FC236}">
                <a16:creationId xmlns:a16="http://schemas.microsoft.com/office/drawing/2014/main" id="{1ABE2466-9E86-B147-8E77-3B143C59F93A}"/>
              </a:ext>
            </a:extLst>
          </p:cNvPr>
          <p:cNvSpPr>
            <a:spLocks noGrp="1"/>
          </p:cNvSpPr>
          <p:nvPr>
            <p:ph type="sldNum" sz="quarter" idx="12"/>
          </p:nvPr>
        </p:nvSpPr>
        <p:spPr/>
        <p:txBody>
          <a:bodyPr/>
          <a:lstStyle/>
          <a:p>
            <a:fld id="{995AFC24-83FB-CA4B-9F3D-6E101CE9B1B8}" type="slidenum">
              <a:rPr lang="en-US" sz="2000" smtClean="0"/>
              <a:t>4</a:t>
            </a:fld>
            <a:endParaRPr lang="en-US" sz="2000" dirty="0"/>
          </a:p>
        </p:txBody>
      </p:sp>
      <p:sp>
        <p:nvSpPr>
          <p:cNvPr id="9" name="Oval 8">
            <a:extLst>
              <a:ext uri="{FF2B5EF4-FFF2-40B4-BE49-F238E27FC236}">
                <a16:creationId xmlns:a16="http://schemas.microsoft.com/office/drawing/2014/main" id="{F41D0E48-C241-AD4E-99EF-E77CB2E0AFE5}"/>
              </a:ext>
            </a:extLst>
          </p:cNvPr>
          <p:cNvSpPr/>
          <p:nvPr/>
        </p:nvSpPr>
        <p:spPr>
          <a:xfrm>
            <a:off x="4312455" y="1993105"/>
            <a:ext cx="532516" cy="346464"/>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9D62396-0974-214A-9E94-4C0B73F004CD}"/>
              </a:ext>
            </a:extLst>
          </p:cNvPr>
          <p:cNvSpPr txBox="1"/>
          <p:nvPr/>
        </p:nvSpPr>
        <p:spPr>
          <a:xfrm>
            <a:off x="4396511" y="3654356"/>
            <a:ext cx="343364" cy="369332"/>
          </a:xfrm>
          <a:prstGeom prst="rect">
            <a:avLst/>
          </a:prstGeom>
          <a:noFill/>
        </p:spPr>
        <p:txBody>
          <a:bodyPr wrap="none" rtlCol="0">
            <a:spAutoFit/>
          </a:bodyPr>
          <a:lstStyle/>
          <a:p>
            <a:r>
              <a:rPr lang="is-IS" dirty="0"/>
              <a:t>…</a:t>
            </a:r>
            <a:endParaRPr lang="en-US" dirty="0"/>
          </a:p>
        </p:txBody>
      </p:sp>
      <p:grpSp>
        <p:nvGrpSpPr>
          <p:cNvPr id="11" name="Group 10">
            <a:extLst>
              <a:ext uri="{FF2B5EF4-FFF2-40B4-BE49-F238E27FC236}">
                <a16:creationId xmlns:a16="http://schemas.microsoft.com/office/drawing/2014/main" id="{45BA82EE-8211-3E49-AD67-EE32D9E00FB1}"/>
              </a:ext>
            </a:extLst>
          </p:cNvPr>
          <p:cNvGrpSpPr/>
          <p:nvPr/>
        </p:nvGrpSpPr>
        <p:grpSpPr>
          <a:xfrm>
            <a:off x="2403049" y="3741756"/>
            <a:ext cx="378836" cy="249815"/>
            <a:chOff x="695898" y="2897841"/>
            <a:chExt cx="378836" cy="249815"/>
          </a:xfrm>
          <a:solidFill>
            <a:srgbClr val="FF0000"/>
          </a:solidFill>
        </p:grpSpPr>
        <p:sp>
          <p:nvSpPr>
            <p:cNvPr id="12" name="Rectangle 11">
              <a:extLst>
                <a:ext uri="{FF2B5EF4-FFF2-40B4-BE49-F238E27FC236}">
                  <a16:creationId xmlns:a16="http://schemas.microsoft.com/office/drawing/2014/main" id="{D78F6D0D-CCC1-5A4F-8DAF-661A62FFDC44}"/>
                </a:ext>
              </a:extLst>
            </p:cNvPr>
            <p:cNvSpPr/>
            <p:nvPr/>
          </p:nvSpPr>
          <p:spPr>
            <a:xfrm>
              <a:off x="695898" y="2897841"/>
              <a:ext cx="378836" cy="249815"/>
            </a:xfrm>
            <a:prstGeom prst="rect">
              <a:avLst/>
            </a:prstGeom>
            <a:grpFill/>
            <a:ln>
              <a:solidFill>
                <a:srgbClr val="FF0000"/>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BEC84F2D-BC84-CA4D-BF72-01D09AA1F4A9}"/>
                </a:ext>
              </a:extLst>
            </p:cNvPr>
            <p:cNvSpPr/>
            <p:nvPr/>
          </p:nvSpPr>
          <p:spPr>
            <a:xfrm flipV="1">
              <a:off x="695898" y="2897841"/>
              <a:ext cx="378836" cy="174812"/>
            </a:xfrm>
            <a:prstGeom prst="triangle">
              <a:avLst/>
            </a:prstGeom>
            <a:grp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58587191-DF9B-6F4C-A50E-D903D702E279}"/>
              </a:ext>
            </a:extLst>
          </p:cNvPr>
          <p:cNvGrpSpPr/>
          <p:nvPr/>
        </p:nvGrpSpPr>
        <p:grpSpPr>
          <a:xfrm>
            <a:off x="5041487" y="3765509"/>
            <a:ext cx="378836" cy="249815"/>
            <a:chOff x="695898" y="2897841"/>
            <a:chExt cx="378836" cy="249815"/>
          </a:xfrm>
          <a:solidFill>
            <a:srgbClr val="FF0000"/>
          </a:solidFill>
        </p:grpSpPr>
        <p:sp>
          <p:nvSpPr>
            <p:cNvPr id="15" name="Rectangle 14">
              <a:extLst>
                <a:ext uri="{FF2B5EF4-FFF2-40B4-BE49-F238E27FC236}">
                  <a16:creationId xmlns:a16="http://schemas.microsoft.com/office/drawing/2014/main" id="{7D6F2BB1-85C7-0442-AC2B-9F3A93E2C963}"/>
                </a:ext>
              </a:extLst>
            </p:cNvPr>
            <p:cNvSpPr/>
            <p:nvPr/>
          </p:nvSpPr>
          <p:spPr>
            <a:xfrm>
              <a:off x="695898" y="2897841"/>
              <a:ext cx="378836" cy="249815"/>
            </a:xfrm>
            <a:prstGeom prst="rect">
              <a:avLst/>
            </a:prstGeom>
            <a:grpFill/>
            <a:ln>
              <a:solidFill>
                <a:srgbClr val="FF0000"/>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iangle 15">
              <a:extLst>
                <a:ext uri="{FF2B5EF4-FFF2-40B4-BE49-F238E27FC236}">
                  <a16:creationId xmlns:a16="http://schemas.microsoft.com/office/drawing/2014/main" id="{B3C70FF3-95A0-FC40-B4EA-0FC73273AE7A}"/>
                </a:ext>
              </a:extLst>
            </p:cNvPr>
            <p:cNvSpPr/>
            <p:nvPr/>
          </p:nvSpPr>
          <p:spPr>
            <a:xfrm flipV="1">
              <a:off x="695898" y="2897841"/>
              <a:ext cx="378836" cy="174812"/>
            </a:xfrm>
            <a:prstGeom prst="triangle">
              <a:avLst/>
            </a:prstGeom>
            <a:grp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2F6C7E84-61D6-9942-B035-2F4F53063D9D}"/>
              </a:ext>
            </a:extLst>
          </p:cNvPr>
          <p:cNvGrpSpPr/>
          <p:nvPr/>
        </p:nvGrpSpPr>
        <p:grpSpPr>
          <a:xfrm>
            <a:off x="3747883" y="3765509"/>
            <a:ext cx="378836" cy="249815"/>
            <a:chOff x="695898" y="2897841"/>
            <a:chExt cx="378836" cy="249815"/>
          </a:xfrm>
          <a:solidFill>
            <a:srgbClr val="FF0000"/>
          </a:solidFill>
        </p:grpSpPr>
        <p:sp>
          <p:nvSpPr>
            <p:cNvPr id="18" name="Rectangle 17">
              <a:extLst>
                <a:ext uri="{FF2B5EF4-FFF2-40B4-BE49-F238E27FC236}">
                  <a16:creationId xmlns:a16="http://schemas.microsoft.com/office/drawing/2014/main" id="{F44A2F02-DC59-BE42-919E-2292CA104205}"/>
                </a:ext>
              </a:extLst>
            </p:cNvPr>
            <p:cNvSpPr/>
            <p:nvPr/>
          </p:nvSpPr>
          <p:spPr>
            <a:xfrm>
              <a:off x="695898" y="2897841"/>
              <a:ext cx="378836" cy="249815"/>
            </a:xfrm>
            <a:prstGeom prst="rect">
              <a:avLst/>
            </a:prstGeom>
            <a:grpFill/>
            <a:ln>
              <a:solidFill>
                <a:srgbClr val="FF0000"/>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iangle 18">
              <a:extLst>
                <a:ext uri="{FF2B5EF4-FFF2-40B4-BE49-F238E27FC236}">
                  <a16:creationId xmlns:a16="http://schemas.microsoft.com/office/drawing/2014/main" id="{33343D34-7489-E444-97A3-9856B5B9C2F4}"/>
                </a:ext>
              </a:extLst>
            </p:cNvPr>
            <p:cNvSpPr/>
            <p:nvPr/>
          </p:nvSpPr>
          <p:spPr>
            <a:xfrm flipV="1">
              <a:off x="695898" y="2897841"/>
              <a:ext cx="378836" cy="174812"/>
            </a:xfrm>
            <a:prstGeom prst="triangle">
              <a:avLst/>
            </a:prstGeom>
            <a:grp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952E18A8-6188-2642-BF1B-792E258C653B}"/>
              </a:ext>
            </a:extLst>
          </p:cNvPr>
          <p:cNvGrpSpPr/>
          <p:nvPr/>
        </p:nvGrpSpPr>
        <p:grpSpPr>
          <a:xfrm>
            <a:off x="6388493" y="3765509"/>
            <a:ext cx="378836" cy="249815"/>
            <a:chOff x="695898" y="2897841"/>
            <a:chExt cx="378836" cy="249815"/>
          </a:xfrm>
          <a:solidFill>
            <a:srgbClr val="FF0000"/>
          </a:solidFill>
        </p:grpSpPr>
        <p:sp>
          <p:nvSpPr>
            <p:cNvPr id="21" name="Rectangle 20">
              <a:extLst>
                <a:ext uri="{FF2B5EF4-FFF2-40B4-BE49-F238E27FC236}">
                  <a16:creationId xmlns:a16="http://schemas.microsoft.com/office/drawing/2014/main" id="{2A9E3F03-53DC-FE40-8922-533EFF72D64E}"/>
                </a:ext>
              </a:extLst>
            </p:cNvPr>
            <p:cNvSpPr/>
            <p:nvPr/>
          </p:nvSpPr>
          <p:spPr>
            <a:xfrm>
              <a:off x="695898" y="2897841"/>
              <a:ext cx="378836" cy="249815"/>
            </a:xfrm>
            <a:prstGeom prst="rect">
              <a:avLst/>
            </a:prstGeom>
            <a:grpFill/>
            <a:ln>
              <a:solidFill>
                <a:srgbClr val="FF0000"/>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iangle 21">
              <a:extLst>
                <a:ext uri="{FF2B5EF4-FFF2-40B4-BE49-F238E27FC236}">
                  <a16:creationId xmlns:a16="http://schemas.microsoft.com/office/drawing/2014/main" id="{16DDD477-F873-1643-AFFB-08BC38DB20A5}"/>
                </a:ext>
              </a:extLst>
            </p:cNvPr>
            <p:cNvSpPr/>
            <p:nvPr/>
          </p:nvSpPr>
          <p:spPr>
            <a:xfrm flipV="1">
              <a:off x="695898" y="2897841"/>
              <a:ext cx="378836" cy="174812"/>
            </a:xfrm>
            <a:prstGeom prst="triangle">
              <a:avLst/>
            </a:prstGeom>
            <a:grp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A951D600-656B-AF4E-97CD-739B48369AC6}"/>
              </a:ext>
            </a:extLst>
          </p:cNvPr>
          <p:cNvSpPr txBox="1"/>
          <p:nvPr/>
        </p:nvSpPr>
        <p:spPr>
          <a:xfrm>
            <a:off x="4844971" y="1947115"/>
            <a:ext cx="1053494" cy="369332"/>
          </a:xfrm>
          <a:prstGeom prst="rect">
            <a:avLst/>
          </a:prstGeom>
          <a:noFill/>
        </p:spPr>
        <p:txBody>
          <a:bodyPr wrap="none" rtlCol="0">
            <a:spAutoFit/>
          </a:bodyPr>
          <a:lstStyle/>
          <a:p>
            <a:r>
              <a:rPr lang="en-US" dirty="0">
                <a:latin typeface="Myriad Pro" panose="020B0503030403020204" pitchFamily="34" charset="0"/>
              </a:rPr>
              <a:t>Collector</a:t>
            </a:r>
          </a:p>
        </p:txBody>
      </p:sp>
      <p:sp>
        <p:nvSpPr>
          <p:cNvPr id="37" name="TextBox 36">
            <a:extLst>
              <a:ext uri="{FF2B5EF4-FFF2-40B4-BE49-F238E27FC236}">
                <a16:creationId xmlns:a16="http://schemas.microsoft.com/office/drawing/2014/main" id="{10D12C4E-E352-B64F-B393-AD1882552D9E}"/>
              </a:ext>
            </a:extLst>
          </p:cNvPr>
          <p:cNvSpPr txBox="1"/>
          <p:nvPr/>
        </p:nvSpPr>
        <p:spPr>
          <a:xfrm>
            <a:off x="521780" y="3492104"/>
            <a:ext cx="1508746" cy="523220"/>
          </a:xfrm>
          <a:prstGeom prst="rect">
            <a:avLst/>
          </a:prstGeom>
          <a:noFill/>
        </p:spPr>
        <p:txBody>
          <a:bodyPr wrap="none" rtlCol="0">
            <a:spAutoFit/>
          </a:bodyPr>
          <a:lstStyle/>
          <a:p>
            <a:r>
              <a:rPr lang="en-US" sz="2800" dirty="0">
                <a:latin typeface="Myriad Pro" panose="020B0503030403020204" pitchFamily="34" charset="0"/>
                <a:cs typeface="Lucida Grande" panose="020B0600040502020204" pitchFamily="34" charset="0"/>
              </a:rPr>
              <a:t>Switches</a:t>
            </a:r>
          </a:p>
        </p:txBody>
      </p:sp>
      <p:sp>
        <p:nvSpPr>
          <p:cNvPr id="38" name="Rounded Rectangle 37">
            <a:extLst>
              <a:ext uri="{FF2B5EF4-FFF2-40B4-BE49-F238E27FC236}">
                <a16:creationId xmlns:a16="http://schemas.microsoft.com/office/drawing/2014/main" id="{ABB1C79A-68D7-B141-B015-88CF7201DE35}"/>
              </a:ext>
            </a:extLst>
          </p:cNvPr>
          <p:cNvSpPr/>
          <p:nvPr/>
        </p:nvSpPr>
        <p:spPr>
          <a:xfrm>
            <a:off x="1179851" y="4513290"/>
            <a:ext cx="7407558" cy="663885"/>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C00000"/>
                </a:solidFill>
              </a:rPr>
              <a:t>1. Maintain high accuracy on a short-time scale</a:t>
            </a:r>
          </a:p>
        </p:txBody>
      </p:sp>
      <p:sp>
        <p:nvSpPr>
          <p:cNvPr id="41" name="Rounded Rectangle 40">
            <a:extLst>
              <a:ext uri="{FF2B5EF4-FFF2-40B4-BE49-F238E27FC236}">
                <a16:creationId xmlns:a16="http://schemas.microsoft.com/office/drawing/2014/main" id="{886B6692-CDA3-B247-912E-D963EF5C16CB}"/>
              </a:ext>
            </a:extLst>
          </p:cNvPr>
          <p:cNvSpPr/>
          <p:nvPr/>
        </p:nvSpPr>
        <p:spPr>
          <a:xfrm>
            <a:off x="1179851" y="5541666"/>
            <a:ext cx="5372337" cy="582239"/>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Hans" sz="2800" b="1" dirty="0">
                <a:solidFill>
                  <a:srgbClr val="C00000"/>
                </a:solidFill>
              </a:rPr>
              <a:t>2. Reduce the communication cost</a:t>
            </a:r>
            <a:endParaRPr lang="en-US" sz="2800" b="1" dirty="0">
              <a:solidFill>
                <a:srgbClr val="C00000"/>
              </a:solidFill>
            </a:endParaRPr>
          </a:p>
        </p:txBody>
      </p:sp>
    </p:spTree>
    <p:extLst>
      <p:ext uri="{BB962C8B-B14F-4D97-AF65-F5344CB8AC3E}">
        <p14:creationId xmlns:p14="http://schemas.microsoft.com/office/powerpoint/2010/main" val="336202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nodeType="afterEffect">
                                  <p:stCondLst>
                                    <p:cond delay="0"/>
                                  </p:stCondLst>
                                  <p:childTnLst>
                                    <p:animMotion origin="layout" path="M -8.33333E-7 3.7037E-7 L -0.21719 -0.25139 " pathEditMode="relative" rAng="0" ptsTypes="AA">
                                      <p:cBhvr>
                                        <p:cTn id="9" dur="1000" fill="hold"/>
                                        <p:tgtEl>
                                          <p:spTgt spid="20"/>
                                        </p:tgtEl>
                                        <p:attrNameLst>
                                          <p:attrName>ppt_x</p:attrName>
                                          <p:attrName>ppt_y</p:attrName>
                                        </p:attrNameLst>
                                      </p:cBhvr>
                                      <p:rCtr x="-10868" y="-12569"/>
                                    </p:animMotion>
                                  </p:childTnLst>
                                  <p:subTnLst>
                                    <p:set>
                                      <p:cBhvr override="childStyle">
                                        <p:cTn dur="1" fill="hold" display="0" masterRel="sameClick" afterEffect="1">
                                          <p:stCondLst>
                                            <p:cond evt="end" delay="0">
                                              <p:tn val="8"/>
                                            </p:cond>
                                          </p:stCondLst>
                                        </p:cTn>
                                        <p:tgtEl>
                                          <p:spTgt spid="20"/>
                                        </p:tgtEl>
                                        <p:attrNameLst>
                                          <p:attrName>style.visibility</p:attrName>
                                        </p:attrNameLst>
                                      </p:cBhvr>
                                      <p:to>
                                        <p:strVal val="hidden"/>
                                      </p:to>
                                    </p:set>
                                  </p:sub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par>
                          <p:cTn id="13" fill="hold">
                            <p:stCondLst>
                              <p:cond delay="1000"/>
                            </p:stCondLst>
                            <p:childTnLst>
                              <p:par>
                                <p:cTn id="14" presetID="0" presetClass="path" presetSubtype="0" accel="50000" decel="50000" fill="hold" nodeType="afterEffect">
                                  <p:stCondLst>
                                    <p:cond delay="0"/>
                                  </p:stCondLst>
                                  <p:childTnLst>
                                    <p:animMotion origin="layout" path="M 0.00017 0.0037 L 0.07708 -0.25139 " pathEditMode="relative" rAng="0" ptsTypes="AA">
                                      <p:cBhvr>
                                        <p:cTn id="15" dur="1000" fill="hold"/>
                                        <p:tgtEl>
                                          <p:spTgt spid="17"/>
                                        </p:tgtEl>
                                        <p:attrNameLst>
                                          <p:attrName>ppt_x</p:attrName>
                                          <p:attrName>ppt_y</p:attrName>
                                        </p:attrNameLst>
                                      </p:cBhvr>
                                      <p:rCtr x="3837" y="-12755"/>
                                    </p:animMotion>
                                  </p:childTnLst>
                                  <p:subTnLst>
                                    <p:set>
                                      <p:cBhvr override="childStyle">
                                        <p:cTn dur="1" fill="hold" display="0" masterRel="sameClick" afterEffect="1">
                                          <p:stCondLst>
                                            <p:cond evt="end" delay="0">
                                              <p:tn val="14"/>
                                            </p:cond>
                                          </p:stCondLst>
                                        </p:cTn>
                                        <p:tgtEl>
                                          <p:spTgt spid="17"/>
                                        </p:tgtEl>
                                        <p:attrNameLst>
                                          <p:attrName>style.visibility</p:attrName>
                                        </p:attrNameLst>
                                      </p:cBhvr>
                                      <p:to>
                                        <p:strVal val="hidden"/>
                                      </p:to>
                                    </p:set>
                                  </p:sub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2000"/>
                            </p:stCondLst>
                            <p:childTnLst>
                              <p:par>
                                <p:cTn id="20" presetID="0" presetClass="path" presetSubtype="0" accel="50000" decel="50000" fill="hold" nodeType="afterEffect">
                                  <p:stCondLst>
                                    <p:cond delay="0"/>
                                  </p:stCondLst>
                                  <p:childTnLst>
                                    <p:animMotion origin="layout" path="M 3.05556E-6 0.00347 L 0.22066 -0.24792 " pathEditMode="relative" rAng="0" ptsTypes="AA">
                                      <p:cBhvr>
                                        <p:cTn id="21" dur="1000" fill="hold"/>
                                        <p:tgtEl>
                                          <p:spTgt spid="11"/>
                                        </p:tgtEl>
                                        <p:attrNameLst>
                                          <p:attrName>ppt_x</p:attrName>
                                          <p:attrName>ppt_y</p:attrName>
                                        </p:attrNameLst>
                                      </p:cBhvr>
                                      <p:rCtr x="11024" y="-12569"/>
                                    </p:animMotion>
                                  </p:childTnLst>
                                  <p:subTnLst>
                                    <p:set>
                                      <p:cBhvr override="childStyle">
                                        <p:cTn dur="1" fill="hold" display="0" masterRel="sameClick" afterEffect="1">
                                          <p:stCondLst>
                                            <p:cond evt="end" delay="0">
                                              <p:tn val="20"/>
                                            </p:cond>
                                          </p:stCondLst>
                                        </p:cTn>
                                        <p:tgtEl>
                                          <p:spTgt spid="11"/>
                                        </p:tgtEl>
                                        <p:attrNameLst>
                                          <p:attrName>style.visibility</p:attrName>
                                        </p:attrNameLst>
                                      </p:cBhvr>
                                      <p:to>
                                        <p:strVal val="hidden"/>
                                      </p:to>
                                    </p:set>
                                  </p:subTnLst>
                                </p:cTn>
                              </p:par>
                            </p:childTnLst>
                          </p:cTn>
                        </p:par>
                        <p:par>
                          <p:cTn id="22" fill="hold">
                            <p:stCondLst>
                              <p:cond delay="3000"/>
                            </p:stCondLst>
                            <p:childTnLst>
                              <p:par>
                                <p:cTn id="23" presetID="1"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childTnLst>
                                  <p:subTnLst>
                                    <p:set>
                                      <p:cBhvr override="childStyle">
                                        <p:cTn dur="1" fill="hold" display="0" masterRel="sameClick" afterEffect="1">
                                          <p:stCondLst>
                                            <p:cond evt="end" delay="0">
                                              <p:tn val="23"/>
                                            </p:cond>
                                          </p:stCondLst>
                                        </p:cTn>
                                        <p:tgtEl>
                                          <p:spTgt spid="14"/>
                                        </p:tgtEl>
                                        <p:attrNameLst>
                                          <p:attrName>style.visibility</p:attrName>
                                        </p:attrNameLst>
                                      </p:cBhvr>
                                      <p:to>
                                        <p:strVal val="hidden"/>
                                      </p:to>
                                    </p:set>
                                  </p:subTnLst>
                                </p:cTn>
                              </p:par>
                            </p:childTnLst>
                          </p:cTn>
                        </p:par>
                        <p:par>
                          <p:cTn id="25" fill="hold">
                            <p:stCondLst>
                              <p:cond delay="3000"/>
                            </p:stCondLst>
                            <p:childTnLst>
                              <p:par>
                                <p:cTn id="26" presetID="0" presetClass="path" presetSubtype="0" accel="50000" decel="50000" fill="hold" nodeType="afterEffect">
                                  <p:stCondLst>
                                    <p:cond delay="0"/>
                                  </p:stCondLst>
                                  <p:childTnLst>
                                    <p:animMotion origin="layout" path="M 0.00451 0.0037 L -0.07066 -0.25139 " pathEditMode="relative" rAng="0" ptsTypes="AA">
                                      <p:cBhvr>
                                        <p:cTn id="27" dur="1000" fill="hold"/>
                                        <p:tgtEl>
                                          <p:spTgt spid="14"/>
                                        </p:tgtEl>
                                        <p:attrNameLst>
                                          <p:attrName>ppt_x</p:attrName>
                                          <p:attrName>ppt_y</p:attrName>
                                        </p:attrNameLst>
                                      </p:cBhvr>
                                      <p:rCtr x="-3767" y="-12755"/>
                                    </p:animMotion>
                                  </p:childTnLst>
                                  <p:subTnLst>
                                    <p:set>
                                      <p:cBhvr override="childStyle">
                                        <p:cTn dur="1" fill="hold" display="0" masterRel="sameClick" afterEffect="1">
                                          <p:stCondLst>
                                            <p:cond evt="end" delay="0">
                                              <p:tn val="26"/>
                                            </p:cond>
                                          </p:stCondLst>
                                        </p:cTn>
                                        <p:tgtEl>
                                          <p:spTgt spid="14"/>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185946"/>
            <a:ext cx="7543800" cy="1450757"/>
          </a:xfrm>
        </p:spPr>
        <p:txBody>
          <a:bodyPr/>
          <a:lstStyle/>
          <a:p>
            <a:r>
              <a:rPr lang="en-US" b="1" dirty="0"/>
              <a:t>Sampled Central Collection</a:t>
            </a:r>
          </a:p>
        </p:txBody>
      </p:sp>
      <p:sp>
        <p:nvSpPr>
          <p:cNvPr id="4" name="Slide Number Placeholder 3"/>
          <p:cNvSpPr>
            <a:spLocks noGrp="1"/>
          </p:cNvSpPr>
          <p:nvPr>
            <p:ph type="sldNum" sz="quarter" idx="12"/>
          </p:nvPr>
        </p:nvSpPr>
        <p:spPr/>
        <p:txBody>
          <a:bodyPr/>
          <a:lstStyle/>
          <a:p>
            <a:fld id="{4748F3B0-5290-A241-88FF-F03DD1126586}" type="slidenum">
              <a:rPr lang="en-US" sz="2000" smtClean="0"/>
              <a:pPr/>
              <a:t>5</a:t>
            </a:fld>
            <a:endParaRPr lang="en-US" sz="2000" dirty="0"/>
          </a:p>
        </p:txBody>
      </p:sp>
      <p:pic>
        <p:nvPicPr>
          <p:cNvPr id="9" name="Picture 8">
            <a:extLst>
              <a:ext uri="{FF2B5EF4-FFF2-40B4-BE49-F238E27FC236}">
                <a16:creationId xmlns:a16="http://schemas.microsoft.com/office/drawing/2014/main" id="{6F7C746D-E634-804A-B92F-10D1975614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4239" y="3822830"/>
            <a:ext cx="853425" cy="694535"/>
          </a:xfrm>
          <a:prstGeom prst="rect">
            <a:avLst/>
          </a:prstGeom>
          <a:effectLst>
            <a:outerShdw blurRad="50800" dist="38100" dir="2700000" algn="tl" rotWithShape="0">
              <a:prstClr val="black">
                <a:alpha val="40000"/>
              </a:prstClr>
            </a:outerShdw>
          </a:effectLst>
        </p:spPr>
      </p:pic>
      <p:graphicFrame>
        <p:nvGraphicFramePr>
          <p:cNvPr id="11" name="Table 10">
            <a:extLst>
              <a:ext uri="{FF2B5EF4-FFF2-40B4-BE49-F238E27FC236}">
                <a16:creationId xmlns:a16="http://schemas.microsoft.com/office/drawing/2014/main" id="{1471021F-BF38-4B4E-91D8-AB4804A2272D}"/>
              </a:ext>
            </a:extLst>
          </p:cNvPr>
          <p:cNvGraphicFramePr>
            <a:graphicFrameLocks noGrp="1"/>
          </p:cNvGraphicFramePr>
          <p:nvPr>
            <p:extLst>
              <p:ext uri="{D42A27DB-BD31-4B8C-83A1-F6EECF244321}">
                <p14:modId xmlns:p14="http://schemas.microsoft.com/office/powerpoint/2010/main" val="2085163034"/>
              </p:ext>
            </p:extLst>
          </p:nvPr>
        </p:nvGraphicFramePr>
        <p:xfrm>
          <a:off x="5705265" y="1887924"/>
          <a:ext cx="903572" cy="411480"/>
        </p:xfrm>
        <a:graphic>
          <a:graphicData uri="http://schemas.openxmlformats.org/drawingml/2006/table">
            <a:tbl>
              <a:tblPr firstRow="1" bandRow="1">
                <a:tableStyleId>{073A0DAA-6AF3-43AB-8588-CEC1D06C72B9}</a:tableStyleId>
              </a:tblPr>
              <a:tblGrid>
                <a:gridCol w="419902">
                  <a:extLst>
                    <a:ext uri="{9D8B030D-6E8A-4147-A177-3AD203B41FA5}">
                      <a16:colId xmlns:a16="http://schemas.microsoft.com/office/drawing/2014/main" val="20000"/>
                    </a:ext>
                  </a:extLst>
                </a:gridCol>
                <a:gridCol w="483670">
                  <a:extLst>
                    <a:ext uri="{9D8B030D-6E8A-4147-A177-3AD203B41FA5}">
                      <a16:colId xmlns:a16="http://schemas.microsoft.com/office/drawing/2014/main" val="20001"/>
                    </a:ext>
                  </a:extLst>
                </a:gridCol>
              </a:tblGrid>
              <a:tr h="205740">
                <a:tc>
                  <a:txBody>
                    <a:bodyPr/>
                    <a:lstStyle/>
                    <a:p>
                      <a:r>
                        <a:rPr lang="en-US" sz="900" dirty="0"/>
                        <a:t>Flow</a:t>
                      </a:r>
                      <a:endParaRPr lang="en-US" sz="900" dirty="0">
                        <a:latin typeface="Monaco" charset="0"/>
                        <a:ea typeface="Monaco" charset="0"/>
                        <a:cs typeface="Monaco" charset="0"/>
                      </a:endParaRPr>
                    </a:p>
                  </a:txBody>
                  <a:tcPr marL="68580" marR="68580" marT="34290" marB="34290"/>
                </a:tc>
                <a:tc>
                  <a:txBody>
                    <a:bodyPr/>
                    <a:lstStyle/>
                    <a:p>
                      <a:r>
                        <a:rPr lang="en-US" sz="900" dirty="0"/>
                        <a:t>Count</a:t>
                      </a:r>
                      <a:endParaRPr lang="en-US" sz="900" dirty="0">
                        <a:latin typeface="Monaco" charset="0"/>
                        <a:ea typeface="Monaco" charset="0"/>
                        <a:cs typeface="Monaco" charset="0"/>
                      </a:endParaRPr>
                    </a:p>
                  </a:txBody>
                  <a:tcPr marL="68580" marR="68580" marT="34290" marB="34290"/>
                </a:tc>
                <a:extLst>
                  <a:ext uri="{0D108BD9-81ED-4DB2-BD59-A6C34878D82A}">
                    <a16:rowId xmlns:a16="http://schemas.microsoft.com/office/drawing/2014/main" val="10000"/>
                  </a:ext>
                </a:extLst>
              </a:tr>
              <a:tr h="205740">
                <a:tc>
                  <a:txBody>
                    <a:bodyPr/>
                    <a:lstStyle/>
                    <a:p>
                      <a:endParaRPr lang="en-US" sz="900" baseline="-25000" dirty="0">
                        <a:latin typeface="Monaco" charset="0"/>
                        <a:ea typeface="Monaco" charset="0"/>
                        <a:cs typeface="Monaco" charset="0"/>
                      </a:endParaRPr>
                    </a:p>
                  </a:txBody>
                  <a:tcPr marL="68580" marR="68580" marT="34290" marB="34290">
                    <a:solidFill>
                      <a:schemeClr val="bg1">
                        <a:lumMod val="95000"/>
                      </a:schemeClr>
                    </a:solidFill>
                  </a:tcPr>
                </a:tc>
                <a:tc>
                  <a:txBody>
                    <a:bodyPr/>
                    <a:lstStyle/>
                    <a:p>
                      <a:endParaRPr lang="en-US" sz="900" dirty="0">
                        <a:solidFill>
                          <a:srgbClr val="FF0000"/>
                        </a:solidFill>
                        <a:latin typeface="Monaco" charset="0"/>
                        <a:ea typeface="Monaco" charset="0"/>
                        <a:cs typeface="Monaco" charset="0"/>
                      </a:endParaRPr>
                    </a:p>
                  </a:txBody>
                  <a:tcPr marL="68580" marR="68580" marT="34290" marB="34290">
                    <a:solidFill>
                      <a:schemeClr val="bg1">
                        <a:lumMod val="95000"/>
                      </a:schemeClr>
                    </a:solidFill>
                  </a:tcPr>
                </a:tc>
                <a:extLst>
                  <a:ext uri="{0D108BD9-81ED-4DB2-BD59-A6C34878D82A}">
                    <a16:rowId xmlns:a16="http://schemas.microsoft.com/office/drawing/2014/main" val="10001"/>
                  </a:ext>
                </a:extLst>
              </a:tr>
            </a:tbl>
          </a:graphicData>
        </a:graphic>
      </p:graphicFrame>
      <p:sp>
        <p:nvSpPr>
          <p:cNvPr id="7" name="Can 6">
            <a:extLst>
              <a:ext uri="{FF2B5EF4-FFF2-40B4-BE49-F238E27FC236}">
                <a16:creationId xmlns:a16="http://schemas.microsoft.com/office/drawing/2014/main" id="{BB5ACB16-D0EE-5C40-A081-AEE063568CBF}"/>
              </a:ext>
            </a:extLst>
          </p:cNvPr>
          <p:cNvSpPr/>
          <p:nvPr/>
        </p:nvSpPr>
        <p:spPr>
          <a:xfrm>
            <a:off x="4234193" y="1787305"/>
            <a:ext cx="506828" cy="530244"/>
          </a:xfrm>
          <a:prstGeom prst="can">
            <a:avLst>
              <a:gd name="adj" fmla="val 50721"/>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TextBox 31">
            <a:extLst>
              <a:ext uri="{FF2B5EF4-FFF2-40B4-BE49-F238E27FC236}">
                <a16:creationId xmlns:a16="http://schemas.microsoft.com/office/drawing/2014/main" id="{DF5D1BD0-9F6F-7E4C-B141-42DCC1F28C03}"/>
              </a:ext>
            </a:extLst>
          </p:cNvPr>
          <p:cNvSpPr txBox="1"/>
          <p:nvPr/>
        </p:nvSpPr>
        <p:spPr>
          <a:xfrm>
            <a:off x="5730331" y="2055699"/>
            <a:ext cx="426720" cy="253916"/>
          </a:xfrm>
          <a:prstGeom prst="rect">
            <a:avLst/>
          </a:prstGeom>
          <a:noFill/>
        </p:spPr>
        <p:txBody>
          <a:bodyPr wrap="none" rtlCol="0">
            <a:spAutoFit/>
          </a:bodyPr>
          <a:lstStyle/>
          <a:p>
            <a:r>
              <a:rPr lang="en-US" sz="1050" dirty="0">
                <a:solidFill>
                  <a:schemeClr val="bg2">
                    <a:lumMod val="50000"/>
                  </a:schemeClr>
                </a:solidFill>
              </a:rPr>
              <a:t>Blue</a:t>
            </a:r>
            <a:endParaRPr lang="en-US" sz="1050" dirty="0">
              <a:solidFill>
                <a:srgbClr val="FF0000"/>
              </a:solidFill>
            </a:endParaRPr>
          </a:p>
        </p:txBody>
      </p:sp>
      <p:sp>
        <p:nvSpPr>
          <p:cNvPr id="14" name="TextBox 13">
            <a:extLst>
              <a:ext uri="{FF2B5EF4-FFF2-40B4-BE49-F238E27FC236}">
                <a16:creationId xmlns:a16="http://schemas.microsoft.com/office/drawing/2014/main" id="{C42A6791-AB74-4C4B-8A62-A72C7AD4D5D6}"/>
              </a:ext>
            </a:extLst>
          </p:cNvPr>
          <p:cNvSpPr txBox="1"/>
          <p:nvPr/>
        </p:nvSpPr>
        <p:spPr>
          <a:xfrm>
            <a:off x="4804066" y="1923783"/>
            <a:ext cx="817788" cy="300082"/>
          </a:xfrm>
          <a:prstGeom prst="rect">
            <a:avLst/>
          </a:prstGeom>
          <a:noFill/>
        </p:spPr>
        <p:txBody>
          <a:bodyPr wrap="none" rtlCol="0">
            <a:spAutoFit/>
          </a:bodyPr>
          <a:lstStyle/>
          <a:p>
            <a:r>
              <a:rPr lang="en-US" sz="1350" dirty="0">
                <a:latin typeface="Myriad Pro" panose="020B0503030403020204" pitchFamily="34" charset="0"/>
              </a:rPr>
              <a:t>Collector</a:t>
            </a:r>
          </a:p>
        </p:txBody>
      </p:sp>
      <p:sp>
        <p:nvSpPr>
          <p:cNvPr id="38" name="Rounded Rectangle 37">
            <a:extLst>
              <a:ext uri="{FF2B5EF4-FFF2-40B4-BE49-F238E27FC236}">
                <a16:creationId xmlns:a16="http://schemas.microsoft.com/office/drawing/2014/main" id="{A8571CB5-4786-EE41-A408-25A712EB7FC3}"/>
              </a:ext>
            </a:extLst>
          </p:cNvPr>
          <p:cNvSpPr/>
          <p:nvPr/>
        </p:nvSpPr>
        <p:spPr>
          <a:xfrm>
            <a:off x="1589590" y="1913893"/>
            <a:ext cx="1770568" cy="461701"/>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tx1"/>
                </a:solidFill>
                <a:latin typeface="Myriad Pro" charset="0"/>
                <a:ea typeface="Myriad Pro" charset="0"/>
                <a:cs typeface="Myriad Pro" charset="0"/>
              </a:rPr>
              <a:t>Sample Packets</a:t>
            </a:r>
            <a:endParaRPr lang="en-US" sz="1350" i="1" dirty="0">
              <a:solidFill>
                <a:schemeClr val="tx1"/>
              </a:solidFill>
              <a:latin typeface="Times" pitchFamily="2" charset="0"/>
              <a:ea typeface="Myriad Pro" charset="0"/>
              <a:cs typeface="Myriad Pro" charset="0"/>
            </a:endParaRPr>
          </a:p>
        </p:txBody>
      </p:sp>
      <p:sp>
        <p:nvSpPr>
          <p:cNvPr id="39" name="Rounded Rectangle 38">
            <a:extLst>
              <a:ext uri="{FF2B5EF4-FFF2-40B4-BE49-F238E27FC236}">
                <a16:creationId xmlns:a16="http://schemas.microsoft.com/office/drawing/2014/main" id="{484B1C95-4BCE-6742-8BA2-0A5CDD133299}"/>
              </a:ext>
            </a:extLst>
          </p:cNvPr>
          <p:cNvSpPr/>
          <p:nvPr/>
        </p:nvSpPr>
        <p:spPr>
          <a:xfrm>
            <a:off x="2114033" y="5072533"/>
            <a:ext cx="5469122" cy="435811"/>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latin typeface="Myriad Pro" charset="0"/>
                <a:ea typeface="Myriad Pro" charset="0"/>
                <a:cs typeface="Myriad Pro" charset="0"/>
              </a:rPr>
              <a:t>Inaccurate at low sampling rates and short intervals</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8CB3B47-74AE-F54A-8F5B-53570C533F68}"/>
                  </a:ext>
                </a:extLst>
              </p:cNvPr>
              <p:cNvSpPr txBox="1"/>
              <p:nvPr/>
            </p:nvSpPr>
            <p:spPr>
              <a:xfrm>
                <a:off x="3059968" y="1993905"/>
                <a:ext cx="145617" cy="3903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350" i="1">
                              <a:latin typeface="Cambria Math" panose="02040503050406030204" pitchFamily="18" charset="0"/>
                            </a:rPr>
                          </m:ctrlPr>
                        </m:fPr>
                        <m:num>
                          <m:r>
                            <a:rPr lang="en-US" sz="1350" i="1">
                              <a:latin typeface="Cambria Math" panose="02040503050406030204" pitchFamily="18" charset="0"/>
                            </a:rPr>
                            <m:t>1</m:t>
                          </m:r>
                        </m:num>
                        <m:den>
                          <m:r>
                            <a:rPr lang="en-US" sz="1350" i="1">
                              <a:latin typeface="Cambria Math" panose="02040503050406030204" pitchFamily="18" charset="0"/>
                            </a:rPr>
                            <m:t>𝑛</m:t>
                          </m:r>
                        </m:den>
                      </m:f>
                    </m:oMath>
                  </m:oMathPara>
                </a14:m>
                <a:endParaRPr lang="en-US" sz="1350" dirty="0">
                  <a:latin typeface="Times" pitchFamily="2" charset="0"/>
                </a:endParaRPr>
              </a:p>
            </p:txBody>
          </p:sp>
        </mc:Choice>
        <mc:Fallback xmlns="">
          <p:sp>
            <p:nvSpPr>
              <p:cNvPr id="13" name="TextBox 12">
                <a:extLst>
                  <a:ext uri="{FF2B5EF4-FFF2-40B4-BE49-F238E27FC236}">
                    <a16:creationId xmlns:a16="http://schemas.microsoft.com/office/drawing/2014/main" id="{48CB3B47-74AE-F54A-8F5B-53570C533F68}"/>
                  </a:ext>
                </a:extLst>
              </p:cNvPr>
              <p:cNvSpPr txBox="1">
                <a:spLocks noRot="1" noChangeAspect="1" noMove="1" noResize="1" noEditPoints="1" noAdjustHandles="1" noChangeArrowheads="1" noChangeShapeType="1" noTextEdit="1"/>
              </p:cNvSpPr>
              <p:nvPr/>
            </p:nvSpPr>
            <p:spPr>
              <a:xfrm>
                <a:off x="3059968" y="1993905"/>
                <a:ext cx="145617" cy="390300"/>
              </a:xfrm>
              <a:prstGeom prst="rect">
                <a:avLst/>
              </a:prstGeom>
              <a:blipFill>
                <a:blip r:embed="rId4"/>
                <a:stretch>
                  <a:fillRect l="-16667" r="-16667" b="-6250"/>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4011F2C4-9D3D-E742-8DD3-6EE1FCE61E69}"/>
              </a:ext>
            </a:extLst>
          </p:cNvPr>
          <p:cNvSpPr txBox="1"/>
          <p:nvPr/>
        </p:nvSpPr>
        <p:spPr>
          <a:xfrm>
            <a:off x="5975282" y="2002574"/>
            <a:ext cx="363539" cy="461665"/>
          </a:xfrm>
          <a:prstGeom prst="rect">
            <a:avLst/>
          </a:prstGeom>
          <a:noFill/>
        </p:spPr>
        <p:txBody>
          <a:bodyPr wrap="square" rtlCol="0">
            <a:spAutoFit/>
          </a:bodyPr>
          <a:lstStyle/>
          <a:p>
            <a:r>
              <a:rPr lang="en-US" sz="2400" dirty="0"/>
              <a:t>❌</a:t>
            </a:r>
          </a:p>
        </p:txBody>
      </p:sp>
      <p:pic>
        <p:nvPicPr>
          <p:cNvPr id="43" name="Picture 42">
            <a:extLst>
              <a:ext uri="{FF2B5EF4-FFF2-40B4-BE49-F238E27FC236}">
                <a16:creationId xmlns:a16="http://schemas.microsoft.com/office/drawing/2014/main" id="{B55F5312-D1F8-EC4F-86DF-CA79A777ED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8594" y="3825242"/>
            <a:ext cx="853425" cy="694535"/>
          </a:xfrm>
          <a:prstGeom prst="rect">
            <a:avLst/>
          </a:prstGeom>
          <a:effectLst>
            <a:outerShdw blurRad="50800" dist="38100" dir="2700000" algn="tl" rotWithShape="0">
              <a:prstClr val="black">
                <a:alpha val="40000"/>
              </a:prstClr>
            </a:outerShdw>
          </a:effectLst>
        </p:spPr>
      </p:pic>
      <p:pic>
        <p:nvPicPr>
          <p:cNvPr id="53" name="Picture 52">
            <a:extLst>
              <a:ext uri="{FF2B5EF4-FFF2-40B4-BE49-F238E27FC236}">
                <a16:creationId xmlns:a16="http://schemas.microsoft.com/office/drawing/2014/main" id="{A22DE3AD-A4D8-C84C-BE37-27FA598AA0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3825" y="3823882"/>
            <a:ext cx="853425" cy="694535"/>
          </a:xfrm>
          <a:prstGeom prst="rect">
            <a:avLst/>
          </a:prstGeom>
          <a:effectLst>
            <a:outerShdw blurRad="50800" dist="38100" dir="2700000" algn="tl" rotWithShape="0">
              <a:prstClr val="black">
                <a:alpha val="40000"/>
              </a:prstClr>
            </a:outerShdw>
          </a:effectLst>
        </p:spPr>
      </p:pic>
      <p:pic>
        <p:nvPicPr>
          <p:cNvPr id="54" name="Picture 53">
            <a:extLst>
              <a:ext uri="{FF2B5EF4-FFF2-40B4-BE49-F238E27FC236}">
                <a16:creationId xmlns:a16="http://schemas.microsoft.com/office/drawing/2014/main" id="{C6C75463-DA50-B94D-8E3B-0FC5AFE93A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6906" y="3822830"/>
            <a:ext cx="853425" cy="694535"/>
          </a:xfrm>
          <a:prstGeom prst="rect">
            <a:avLst/>
          </a:prstGeom>
          <a:effectLst>
            <a:outerShdw blurRad="50800" dist="38100" dir="2700000" algn="tl" rotWithShape="0">
              <a:prstClr val="black">
                <a:alpha val="40000"/>
              </a:prstClr>
            </a:outerShdw>
          </a:effectLst>
        </p:spPr>
      </p:pic>
      <p:grpSp>
        <p:nvGrpSpPr>
          <p:cNvPr id="55" name="Group 54">
            <a:extLst>
              <a:ext uri="{FF2B5EF4-FFF2-40B4-BE49-F238E27FC236}">
                <a16:creationId xmlns:a16="http://schemas.microsoft.com/office/drawing/2014/main" id="{8168E3FA-C93F-E941-BED8-10A7FC0087DD}"/>
              </a:ext>
            </a:extLst>
          </p:cNvPr>
          <p:cNvGrpSpPr/>
          <p:nvPr/>
        </p:nvGrpSpPr>
        <p:grpSpPr>
          <a:xfrm>
            <a:off x="5076515" y="5035053"/>
            <a:ext cx="284127" cy="187361"/>
            <a:chOff x="695898" y="2897841"/>
            <a:chExt cx="378836" cy="249815"/>
          </a:xfrm>
          <a:solidFill>
            <a:schemeClr val="bg2">
              <a:lumMod val="50000"/>
            </a:schemeClr>
          </a:solidFill>
        </p:grpSpPr>
        <p:sp>
          <p:nvSpPr>
            <p:cNvPr id="56" name="Rectangle 55">
              <a:extLst>
                <a:ext uri="{FF2B5EF4-FFF2-40B4-BE49-F238E27FC236}">
                  <a16:creationId xmlns:a16="http://schemas.microsoft.com/office/drawing/2014/main" id="{594AEAF0-2105-B74C-8AB6-110F213B7D64}"/>
                </a:ext>
              </a:extLst>
            </p:cNvPr>
            <p:cNvSpPr/>
            <p:nvPr/>
          </p:nvSpPr>
          <p:spPr>
            <a:xfrm>
              <a:off x="695898" y="2897841"/>
              <a:ext cx="378836" cy="249815"/>
            </a:xfrm>
            <a:prstGeom prst="rect">
              <a:avLst/>
            </a:prstGeom>
            <a:grpFill/>
            <a:ln>
              <a:solidFill>
                <a:schemeClr val="bg2">
                  <a:lumMod val="50000"/>
                </a:schemeClr>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 name="Triangle 56">
              <a:extLst>
                <a:ext uri="{FF2B5EF4-FFF2-40B4-BE49-F238E27FC236}">
                  <a16:creationId xmlns:a16="http://schemas.microsoft.com/office/drawing/2014/main" id="{AFF77483-D57B-174A-9979-D4B5D543264E}"/>
                </a:ext>
              </a:extLst>
            </p:cNvPr>
            <p:cNvSpPr/>
            <p:nvPr/>
          </p:nvSpPr>
          <p:spPr>
            <a:xfrm flipV="1">
              <a:off x="695898" y="2897841"/>
              <a:ext cx="378836" cy="174812"/>
            </a:xfrm>
            <a:prstGeom prst="triangle">
              <a:avLst/>
            </a:prstGeom>
            <a:grp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8" name="Group 57">
            <a:extLst>
              <a:ext uri="{FF2B5EF4-FFF2-40B4-BE49-F238E27FC236}">
                <a16:creationId xmlns:a16="http://schemas.microsoft.com/office/drawing/2014/main" id="{C1F8F7F6-3136-6A44-B825-6F7E85553C47}"/>
              </a:ext>
            </a:extLst>
          </p:cNvPr>
          <p:cNvGrpSpPr/>
          <p:nvPr/>
        </p:nvGrpSpPr>
        <p:grpSpPr>
          <a:xfrm>
            <a:off x="3437968" y="5035053"/>
            <a:ext cx="284127" cy="187361"/>
            <a:chOff x="695898" y="2897841"/>
            <a:chExt cx="378836" cy="249815"/>
          </a:xfrm>
          <a:solidFill>
            <a:schemeClr val="bg2">
              <a:lumMod val="50000"/>
            </a:schemeClr>
          </a:solidFill>
        </p:grpSpPr>
        <p:sp>
          <p:nvSpPr>
            <p:cNvPr id="59" name="Rectangle 58">
              <a:extLst>
                <a:ext uri="{FF2B5EF4-FFF2-40B4-BE49-F238E27FC236}">
                  <a16:creationId xmlns:a16="http://schemas.microsoft.com/office/drawing/2014/main" id="{1510A4B4-77A6-CD4B-AC72-E5D08534BCD6}"/>
                </a:ext>
              </a:extLst>
            </p:cNvPr>
            <p:cNvSpPr/>
            <p:nvPr/>
          </p:nvSpPr>
          <p:spPr>
            <a:xfrm>
              <a:off x="695898" y="2897841"/>
              <a:ext cx="378836" cy="249815"/>
            </a:xfrm>
            <a:prstGeom prst="rect">
              <a:avLst/>
            </a:prstGeom>
            <a:grpFill/>
            <a:ln>
              <a:solidFill>
                <a:schemeClr val="bg2">
                  <a:lumMod val="50000"/>
                </a:schemeClr>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Triangle 59">
              <a:extLst>
                <a:ext uri="{FF2B5EF4-FFF2-40B4-BE49-F238E27FC236}">
                  <a16:creationId xmlns:a16="http://schemas.microsoft.com/office/drawing/2014/main" id="{A9444217-A7CB-2F4F-BCA5-39189BD6F0A4}"/>
                </a:ext>
              </a:extLst>
            </p:cNvPr>
            <p:cNvSpPr/>
            <p:nvPr/>
          </p:nvSpPr>
          <p:spPr>
            <a:xfrm flipV="1">
              <a:off x="695898" y="2897841"/>
              <a:ext cx="378836" cy="174812"/>
            </a:xfrm>
            <a:prstGeom prst="triangle">
              <a:avLst/>
            </a:prstGeom>
            <a:grp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61" name="Group 60">
            <a:extLst>
              <a:ext uri="{FF2B5EF4-FFF2-40B4-BE49-F238E27FC236}">
                <a16:creationId xmlns:a16="http://schemas.microsoft.com/office/drawing/2014/main" id="{46811657-BBF2-E14E-A4BD-2FC714E5D3A5}"/>
              </a:ext>
            </a:extLst>
          </p:cNvPr>
          <p:cNvGrpSpPr/>
          <p:nvPr/>
        </p:nvGrpSpPr>
        <p:grpSpPr>
          <a:xfrm>
            <a:off x="1799421" y="5006979"/>
            <a:ext cx="284127" cy="187361"/>
            <a:chOff x="695898" y="2897841"/>
            <a:chExt cx="378836" cy="249815"/>
          </a:xfrm>
          <a:solidFill>
            <a:schemeClr val="bg2">
              <a:lumMod val="50000"/>
            </a:schemeClr>
          </a:solidFill>
        </p:grpSpPr>
        <p:sp>
          <p:nvSpPr>
            <p:cNvPr id="62" name="Rectangle 61">
              <a:extLst>
                <a:ext uri="{FF2B5EF4-FFF2-40B4-BE49-F238E27FC236}">
                  <a16:creationId xmlns:a16="http://schemas.microsoft.com/office/drawing/2014/main" id="{F000EB5F-4F3A-3F49-85CB-74E210453FC1}"/>
                </a:ext>
              </a:extLst>
            </p:cNvPr>
            <p:cNvSpPr/>
            <p:nvPr/>
          </p:nvSpPr>
          <p:spPr>
            <a:xfrm>
              <a:off x="695898" y="2897841"/>
              <a:ext cx="378836" cy="249815"/>
            </a:xfrm>
            <a:prstGeom prst="rect">
              <a:avLst/>
            </a:prstGeom>
            <a:grpFill/>
            <a:ln>
              <a:solidFill>
                <a:schemeClr val="bg2">
                  <a:lumMod val="50000"/>
                </a:schemeClr>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Triangle 62">
              <a:extLst>
                <a:ext uri="{FF2B5EF4-FFF2-40B4-BE49-F238E27FC236}">
                  <a16:creationId xmlns:a16="http://schemas.microsoft.com/office/drawing/2014/main" id="{5FFD3CB4-E86D-5B4E-AC1D-27841204E8D4}"/>
                </a:ext>
              </a:extLst>
            </p:cNvPr>
            <p:cNvSpPr/>
            <p:nvPr/>
          </p:nvSpPr>
          <p:spPr>
            <a:xfrm flipV="1">
              <a:off x="695898" y="2897841"/>
              <a:ext cx="378836" cy="174812"/>
            </a:xfrm>
            <a:prstGeom prst="triangle">
              <a:avLst/>
            </a:prstGeom>
            <a:grp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64" name="Group 63">
            <a:extLst>
              <a:ext uri="{FF2B5EF4-FFF2-40B4-BE49-F238E27FC236}">
                <a16:creationId xmlns:a16="http://schemas.microsoft.com/office/drawing/2014/main" id="{0A0B85F6-7BE6-0E45-94DA-1E811A8852E6}"/>
              </a:ext>
            </a:extLst>
          </p:cNvPr>
          <p:cNvGrpSpPr/>
          <p:nvPr/>
        </p:nvGrpSpPr>
        <p:grpSpPr>
          <a:xfrm>
            <a:off x="5153595" y="4035561"/>
            <a:ext cx="284127" cy="187361"/>
            <a:chOff x="695898" y="2897841"/>
            <a:chExt cx="378836" cy="249815"/>
          </a:xfrm>
          <a:solidFill>
            <a:schemeClr val="bg2">
              <a:lumMod val="50000"/>
            </a:schemeClr>
          </a:solidFill>
        </p:grpSpPr>
        <p:sp>
          <p:nvSpPr>
            <p:cNvPr id="65" name="Rectangle 64">
              <a:extLst>
                <a:ext uri="{FF2B5EF4-FFF2-40B4-BE49-F238E27FC236}">
                  <a16:creationId xmlns:a16="http://schemas.microsoft.com/office/drawing/2014/main" id="{05752997-2F08-9E43-A5E7-951DFA6C3830}"/>
                </a:ext>
              </a:extLst>
            </p:cNvPr>
            <p:cNvSpPr/>
            <p:nvPr/>
          </p:nvSpPr>
          <p:spPr>
            <a:xfrm>
              <a:off x="695898" y="2897841"/>
              <a:ext cx="378836" cy="249815"/>
            </a:xfrm>
            <a:prstGeom prst="rect">
              <a:avLst/>
            </a:prstGeom>
            <a:grpFill/>
            <a:ln>
              <a:solidFill>
                <a:schemeClr val="bg2">
                  <a:lumMod val="50000"/>
                </a:schemeClr>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 name="Triangle 65">
              <a:extLst>
                <a:ext uri="{FF2B5EF4-FFF2-40B4-BE49-F238E27FC236}">
                  <a16:creationId xmlns:a16="http://schemas.microsoft.com/office/drawing/2014/main" id="{3407AD57-BEF6-BF47-B72D-F7F13AE0101C}"/>
                </a:ext>
              </a:extLst>
            </p:cNvPr>
            <p:cNvSpPr/>
            <p:nvPr/>
          </p:nvSpPr>
          <p:spPr>
            <a:xfrm flipV="1">
              <a:off x="695898" y="2897841"/>
              <a:ext cx="378836" cy="174812"/>
            </a:xfrm>
            <a:prstGeom prst="triangle">
              <a:avLst/>
            </a:prstGeom>
            <a:grp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68" name="Group 67">
            <a:extLst>
              <a:ext uri="{FF2B5EF4-FFF2-40B4-BE49-F238E27FC236}">
                <a16:creationId xmlns:a16="http://schemas.microsoft.com/office/drawing/2014/main" id="{339F8941-39C2-624E-93DF-8CED09DA79DC}"/>
              </a:ext>
            </a:extLst>
          </p:cNvPr>
          <p:cNvGrpSpPr/>
          <p:nvPr/>
        </p:nvGrpSpPr>
        <p:grpSpPr>
          <a:xfrm>
            <a:off x="3627659" y="4051573"/>
            <a:ext cx="284127" cy="187361"/>
            <a:chOff x="695898" y="2897841"/>
            <a:chExt cx="378836" cy="249815"/>
          </a:xfrm>
          <a:solidFill>
            <a:schemeClr val="bg2">
              <a:lumMod val="50000"/>
            </a:schemeClr>
          </a:solidFill>
        </p:grpSpPr>
        <p:sp>
          <p:nvSpPr>
            <p:cNvPr id="69" name="Rectangle 68">
              <a:extLst>
                <a:ext uri="{FF2B5EF4-FFF2-40B4-BE49-F238E27FC236}">
                  <a16:creationId xmlns:a16="http://schemas.microsoft.com/office/drawing/2014/main" id="{4B0B6D66-1B55-CE4C-A349-E61C7C826C08}"/>
                </a:ext>
              </a:extLst>
            </p:cNvPr>
            <p:cNvSpPr/>
            <p:nvPr/>
          </p:nvSpPr>
          <p:spPr>
            <a:xfrm>
              <a:off x="695898" y="2897841"/>
              <a:ext cx="378836" cy="249815"/>
            </a:xfrm>
            <a:prstGeom prst="rect">
              <a:avLst/>
            </a:prstGeom>
            <a:grpFill/>
            <a:ln>
              <a:solidFill>
                <a:schemeClr val="bg2">
                  <a:lumMod val="50000"/>
                </a:schemeClr>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 name="Triangle 69">
              <a:extLst>
                <a:ext uri="{FF2B5EF4-FFF2-40B4-BE49-F238E27FC236}">
                  <a16:creationId xmlns:a16="http://schemas.microsoft.com/office/drawing/2014/main" id="{8FFFF00F-903B-F84D-A8C0-987FAA64B66F}"/>
                </a:ext>
              </a:extLst>
            </p:cNvPr>
            <p:cNvSpPr/>
            <p:nvPr/>
          </p:nvSpPr>
          <p:spPr>
            <a:xfrm flipV="1">
              <a:off x="695898" y="2897841"/>
              <a:ext cx="378836" cy="174812"/>
            </a:xfrm>
            <a:prstGeom prst="triangle">
              <a:avLst/>
            </a:prstGeom>
            <a:grp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72" name="Group 71">
            <a:extLst>
              <a:ext uri="{FF2B5EF4-FFF2-40B4-BE49-F238E27FC236}">
                <a16:creationId xmlns:a16="http://schemas.microsoft.com/office/drawing/2014/main" id="{2FD2C990-9AAC-B641-9AB4-DC78625EF4B2}"/>
              </a:ext>
            </a:extLst>
          </p:cNvPr>
          <p:cNvGrpSpPr/>
          <p:nvPr/>
        </p:nvGrpSpPr>
        <p:grpSpPr>
          <a:xfrm>
            <a:off x="2268918" y="4058028"/>
            <a:ext cx="284127" cy="187361"/>
            <a:chOff x="695898" y="2897841"/>
            <a:chExt cx="378836" cy="249815"/>
          </a:xfrm>
          <a:solidFill>
            <a:schemeClr val="bg2">
              <a:lumMod val="50000"/>
            </a:schemeClr>
          </a:solidFill>
        </p:grpSpPr>
        <p:sp>
          <p:nvSpPr>
            <p:cNvPr id="73" name="Rectangle 72">
              <a:extLst>
                <a:ext uri="{FF2B5EF4-FFF2-40B4-BE49-F238E27FC236}">
                  <a16:creationId xmlns:a16="http://schemas.microsoft.com/office/drawing/2014/main" id="{3D5A091A-58CF-5D4C-A872-C595B42439CA}"/>
                </a:ext>
              </a:extLst>
            </p:cNvPr>
            <p:cNvSpPr/>
            <p:nvPr/>
          </p:nvSpPr>
          <p:spPr>
            <a:xfrm>
              <a:off x="695898" y="2897841"/>
              <a:ext cx="378836" cy="249815"/>
            </a:xfrm>
            <a:prstGeom prst="rect">
              <a:avLst/>
            </a:prstGeom>
            <a:grpFill/>
            <a:ln>
              <a:solidFill>
                <a:schemeClr val="bg2">
                  <a:lumMod val="50000"/>
                </a:schemeClr>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Triangle 73">
              <a:extLst>
                <a:ext uri="{FF2B5EF4-FFF2-40B4-BE49-F238E27FC236}">
                  <a16:creationId xmlns:a16="http://schemas.microsoft.com/office/drawing/2014/main" id="{D57093B1-050C-6C40-AAD7-4F43D4B2EA91}"/>
                </a:ext>
              </a:extLst>
            </p:cNvPr>
            <p:cNvSpPr/>
            <p:nvPr/>
          </p:nvSpPr>
          <p:spPr>
            <a:xfrm flipV="1">
              <a:off x="695898" y="2897841"/>
              <a:ext cx="378836" cy="174812"/>
            </a:xfrm>
            <a:prstGeom prst="triangle">
              <a:avLst/>
            </a:prstGeom>
            <a:grp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75" name="Group 74">
            <a:extLst>
              <a:ext uri="{FF2B5EF4-FFF2-40B4-BE49-F238E27FC236}">
                <a16:creationId xmlns:a16="http://schemas.microsoft.com/office/drawing/2014/main" id="{66598FDD-FCA6-2C4B-8B9C-96060FDD6013}"/>
              </a:ext>
            </a:extLst>
          </p:cNvPr>
          <p:cNvGrpSpPr/>
          <p:nvPr/>
        </p:nvGrpSpPr>
        <p:grpSpPr>
          <a:xfrm>
            <a:off x="6692293" y="5006979"/>
            <a:ext cx="284127" cy="187361"/>
            <a:chOff x="695898" y="2897841"/>
            <a:chExt cx="378836" cy="249815"/>
          </a:xfrm>
          <a:solidFill>
            <a:schemeClr val="bg2">
              <a:lumMod val="50000"/>
            </a:schemeClr>
          </a:solidFill>
        </p:grpSpPr>
        <p:sp>
          <p:nvSpPr>
            <p:cNvPr id="76" name="Rectangle 75">
              <a:extLst>
                <a:ext uri="{FF2B5EF4-FFF2-40B4-BE49-F238E27FC236}">
                  <a16:creationId xmlns:a16="http://schemas.microsoft.com/office/drawing/2014/main" id="{BD2656D2-FC28-1B4A-AE0E-0C7A428174E8}"/>
                </a:ext>
              </a:extLst>
            </p:cNvPr>
            <p:cNvSpPr/>
            <p:nvPr/>
          </p:nvSpPr>
          <p:spPr>
            <a:xfrm>
              <a:off x="695898" y="2897841"/>
              <a:ext cx="378836" cy="249815"/>
            </a:xfrm>
            <a:prstGeom prst="rect">
              <a:avLst/>
            </a:prstGeom>
            <a:grpFill/>
            <a:ln>
              <a:solidFill>
                <a:schemeClr val="bg2">
                  <a:lumMod val="50000"/>
                </a:schemeClr>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7" name="Triangle 76">
              <a:extLst>
                <a:ext uri="{FF2B5EF4-FFF2-40B4-BE49-F238E27FC236}">
                  <a16:creationId xmlns:a16="http://schemas.microsoft.com/office/drawing/2014/main" id="{A196505A-9245-5341-B7E2-719D21D8E5A2}"/>
                </a:ext>
              </a:extLst>
            </p:cNvPr>
            <p:cNvSpPr/>
            <p:nvPr/>
          </p:nvSpPr>
          <p:spPr>
            <a:xfrm flipV="1">
              <a:off x="695898" y="2897841"/>
              <a:ext cx="378836" cy="174812"/>
            </a:xfrm>
            <a:prstGeom prst="triangle">
              <a:avLst/>
            </a:prstGeom>
            <a:grp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79" name="Group 78">
            <a:extLst>
              <a:ext uri="{FF2B5EF4-FFF2-40B4-BE49-F238E27FC236}">
                <a16:creationId xmlns:a16="http://schemas.microsoft.com/office/drawing/2014/main" id="{6166369E-0815-9543-95B1-6B95B8748AB1}"/>
              </a:ext>
            </a:extLst>
          </p:cNvPr>
          <p:cNvGrpSpPr/>
          <p:nvPr/>
        </p:nvGrpSpPr>
        <p:grpSpPr>
          <a:xfrm>
            <a:off x="6738887" y="4047821"/>
            <a:ext cx="284127" cy="187361"/>
            <a:chOff x="695898" y="2897841"/>
            <a:chExt cx="378836" cy="249815"/>
          </a:xfrm>
          <a:solidFill>
            <a:schemeClr val="bg2">
              <a:lumMod val="50000"/>
            </a:schemeClr>
          </a:solidFill>
        </p:grpSpPr>
        <p:sp>
          <p:nvSpPr>
            <p:cNvPr id="80" name="Rectangle 79">
              <a:extLst>
                <a:ext uri="{FF2B5EF4-FFF2-40B4-BE49-F238E27FC236}">
                  <a16:creationId xmlns:a16="http://schemas.microsoft.com/office/drawing/2014/main" id="{2C668FC1-195E-D44C-B7B4-80FAA71D3905}"/>
                </a:ext>
              </a:extLst>
            </p:cNvPr>
            <p:cNvSpPr/>
            <p:nvPr/>
          </p:nvSpPr>
          <p:spPr>
            <a:xfrm>
              <a:off x="695898" y="2897841"/>
              <a:ext cx="378836" cy="249815"/>
            </a:xfrm>
            <a:prstGeom prst="rect">
              <a:avLst/>
            </a:prstGeom>
            <a:grpFill/>
            <a:ln>
              <a:solidFill>
                <a:schemeClr val="bg2">
                  <a:lumMod val="50000"/>
                </a:schemeClr>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1" name="Triangle 80">
              <a:extLst>
                <a:ext uri="{FF2B5EF4-FFF2-40B4-BE49-F238E27FC236}">
                  <a16:creationId xmlns:a16="http://schemas.microsoft.com/office/drawing/2014/main" id="{2ED653F8-EE39-174D-81C6-7F679E65DB58}"/>
                </a:ext>
              </a:extLst>
            </p:cNvPr>
            <p:cNvSpPr/>
            <p:nvPr/>
          </p:nvSpPr>
          <p:spPr>
            <a:xfrm flipV="1">
              <a:off x="695898" y="2897841"/>
              <a:ext cx="378836" cy="174812"/>
            </a:xfrm>
            <a:prstGeom prst="triangle">
              <a:avLst/>
            </a:prstGeom>
            <a:grp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111092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0" presetClass="path" presetSubtype="0" repeatCount="3000" accel="50000" decel="50000" fill="hold" nodeType="withEffect">
                                  <p:stCondLst>
                                    <p:cond delay="0"/>
                                  </p:stCondLst>
                                  <p:childTnLst>
                                    <p:animMotion origin="layout" path="M 0.00017 -0.00486 L 0.00486 -0.14792 " pathEditMode="relative" rAng="0" ptsTypes="AA">
                                      <p:cBhvr>
                                        <p:cTn id="10" dur="1000" fill="hold"/>
                                        <p:tgtEl>
                                          <p:spTgt spid="55"/>
                                        </p:tgtEl>
                                        <p:attrNameLst>
                                          <p:attrName>ppt_x</p:attrName>
                                          <p:attrName>ppt_y</p:attrName>
                                        </p:attrNameLst>
                                      </p:cBhvr>
                                      <p:rCtr x="226" y="-7153"/>
                                    </p:animMotion>
                                  </p:childTnLst>
                                  <p:subTnLst>
                                    <p:set>
                                      <p:cBhvr override="childStyle">
                                        <p:cTn dur="1" fill="hold" display="0" masterRel="sameClick" afterEffect="1">
                                          <p:stCondLst>
                                            <p:cond evt="end" delay="0">
                                              <p:tn val="9"/>
                                            </p:cond>
                                          </p:stCondLst>
                                        </p:cTn>
                                        <p:tgtEl>
                                          <p:spTgt spid="55"/>
                                        </p:tgtEl>
                                        <p:attrNameLst>
                                          <p:attrName>style.visibility</p:attrName>
                                        </p:attrNameLst>
                                      </p:cBhvr>
                                      <p:to>
                                        <p:strVal val="hidden"/>
                                      </p:to>
                                    </p:set>
                                  </p:subTnLst>
                                </p:cTn>
                              </p:par>
                              <p:par>
                                <p:cTn id="11" presetID="1" presetClass="entr" presetSubtype="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par>
                                <p:cTn id="13" presetID="0" presetClass="path" presetSubtype="0" repeatCount="3000" accel="50000" decel="50000" fill="hold" nodeType="withEffect">
                                  <p:stCondLst>
                                    <p:cond delay="0"/>
                                  </p:stCondLst>
                                  <p:childTnLst>
                                    <p:animMotion origin="layout" path="M 0.00018 -0.00486 L 0.01598 -0.14375 " pathEditMode="relative" rAng="0" ptsTypes="AA">
                                      <p:cBhvr>
                                        <p:cTn id="14" dur="1000" fill="hold"/>
                                        <p:tgtEl>
                                          <p:spTgt spid="58"/>
                                        </p:tgtEl>
                                        <p:attrNameLst>
                                          <p:attrName>ppt_x</p:attrName>
                                          <p:attrName>ppt_y</p:attrName>
                                        </p:attrNameLst>
                                      </p:cBhvr>
                                      <p:rCtr x="781" y="-6944"/>
                                    </p:animMotion>
                                  </p:childTnLst>
                                  <p:subTnLst>
                                    <p:set>
                                      <p:cBhvr override="childStyle">
                                        <p:cTn dur="1" fill="hold" display="0" masterRel="sameClick" afterEffect="1">
                                          <p:stCondLst>
                                            <p:cond evt="end" delay="0">
                                              <p:tn val="13"/>
                                            </p:cond>
                                          </p:stCondLst>
                                        </p:cTn>
                                        <p:tgtEl>
                                          <p:spTgt spid="58"/>
                                        </p:tgtEl>
                                        <p:attrNameLst>
                                          <p:attrName>style.visibility</p:attrName>
                                        </p:attrNameLst>
                                      </p:cBhvr>
                                      <p:to>
                                        <p:strVal val="hidden"/>
                                      </p:to>
                                    </p:set>
                                  </p:subTnLst>
                                </p:cTn>
                              </p:par>
                              <p:par>
                                <p:cTn id="15" presetID="1" presetClass="entr" presetSubtype="0" fill="hold" nodeType="with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par>
                                <p:cTn id="17" presetID="0" presetClass="path" presetSubtype="0" repeatCount="3000" accel="50000" decel="50000" fill="hold" nodeType="withEffect">
                                  <p:stCondLst>
                                    <p:cond delay="0"/>
                                  </p:stCondLst>
                                  <p:childTnLst>
                                    <p:animMotion origin="layout" path="M 0.00017 -0.00486 L 0.00486 -0.14792 " pathEditMode="relative" rAng="0" ptsTypes="AA">
                                      <p:cBhvr>
                                        <p:cTn id="18" dur="1000" fill="hold"/>
                                        <p:tgtEl>
                                          <p:spTgt spid="75"/>
                                        </p:tgtEl>
                                        <p:attrNameLst>
                                          <p:attrName>ppt_x</p:attrName>
                                          <p:attrName>ppt_y</p:attrName>
                                        </p:attrNameLst>
                                      </p:cBhvr>
                                      <p:rCtr x="226" y="-7153"/>
                                    </p:animMotion>
                                  </p:childTnLst>
                                  <p:subTnLst>
                                    <p:set>
                                      <p:cBhvr override="childStyle">
                                        <p:cTn dur="1" fill="hold" display="0" masterRel="sameClick" afterEffect="1">
                                          <p:stCondLst>
                                            <p:cond evt="end" delay="0">
                                              <p:tn val="17"/>
                                            </p:cond>
                                          </p:stCondLst>
                                        </p:cTn>
                                        <p:tgtEl>
                                          <p:spTgt spid="75"/>
                                        </p:tgtEl>
                                        <p:attrNameLst>
                                          <p:attrName>style.visibility</p:attrName>
                                        </p:attrNameLst>
                                      </p:cBhvr>
                                      <p:to>
                                        <p:strVal val="hidden"/>
                                      </p:to>
                                    </p:set>
                                  </p:subTnLst>
                                </p:cTn>
                              </p:par>
                              <p:par>
                                <p:cTn id="19" presetID="1" presetClass="entr" presetSubtype="0" fill="hold" nodeType="withEffect">
                                  <p:stCondLst>
                                    <p:cond delay="0"/>
                                  </p:stCondLst>
                                  <p:childTnLst>
                                    <p:set>
                                      <p:cBhvr>
                                        <p:cTn id="20" dur="1" fill="hold">
                                          <p:stCondLst>
                                            <p:cond delay="0"/>
                                          </p:stCondLst>
                                        </p:cTn>
                                        <p:tgtEl>
                                          <p:spTgt spid="75"/>
                                        </p:tgtEl>
                                        <p:attrNameLst>
                                          <p:attrName>style.visibility</p:attrName>
                                        </p:attrNameLst>
                                      </p:cBhvr>
                                      <p:to>
                                        <p:strVal val="visible"/>
                                      </p:to>
                                    </p:set>
                                  </p:childTnLst>
                                </p:cTn>
                              </p:par>
                              <p:par>
                                <p:cTn id="21" presetID="0" presetClass="path" presetSubtype="0" repeatCount="3000" accel="50000" decel="50000" fill="hold" nodeType="withEffect">
                                  <p:stCondLst>
                                    <p:cond delay="0"/>
                                  </p:stCondLst>
                                  <p:childTnLst>
                                    <p:animMotion origin="layout" path="M 0.00018 -0.00486 L 0.05209 -0.14375 " pathEditMode="relative" rAng="0" ptsTypes="AA">
                                      <p:cBhvr>
                                        <p:cTn id="22" dur="1000" fill="hold"/>
                                        <p:tgtEl>
                                          <p:spTgt spid="61"/>
                                        </p:tgtEl>
                                        <p:attrNameLst>
                                          <p:attrName>ppt_x</p:attrName>
                                          <p:attrName>ppt_y</p:attrName>
                                        </p:attrNameLst>
                                      </p:cBhvr>
                                      <p:rCtr x="2587" y="-6944"/>
                                    </p:animMotion>
                                  </p:childTnLst>
                                  <p:subTnLst>
                                    <p:set>
                                      <p:cBhvr override="childStyle">
                                        <p:cTn dur="1" fill="hold" display="0" masterRel="sameClick" afterEffect="1">
                                          <p:stCondLst>
                                            <p:cond evt="end" delay="0">
                                              <p:tn val="21"/>
                                            </p:cond>
                                          </p:stCondLst>
                                        </p:cTn>
                                        <p:tgtEl>
                                          <p:spTgt spid="61"/>
                                        </p:tgtEl>
                                        <p:attrNameLst>
                                          <p:attrName>style.visibility</p:attrName>
                                        </p:attrNameLst>
                                      </p:cBhvr>
                                      <p:to>
                                        <p:strVal val="hidden"/>
                                      </p:to>
                                    </p:set>
                                  </p:subTnLst>
                                </p:cTn>
                              </p:par>
                              <p:par>
                                <p:cTn id="23" presetID="1" presetClass="entr" presetSubtype="0" fill="hold" nodeType="with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nodeType="withEffect">
                                  <p:stCondLst>
                                    <p:cond delay="2000"/>
                                  </p:stCondLst>
                                  <p:childTnLst>
                                    <p:set>
                                      <p:cBhvr>
                                        <p:cTn id="26" dur="1" fill="hold">
                                          <p:stCondLst>
                                            <p:cond delay="0"/>
                                          </p:stCondLst>
                                        </p:cTn>
                                        <p:tgtEl>
                                          <p:spTgt spid="64"/>
                                        </p:tgtEl>
                                        <p:attrNameLst>
                                          <p:attrName>style.visibility</p:attrName>
                                        </p:attrNameLst>
                                      </p:cBhvr>
                                      <p:to>
                                        <p:strVal val="visible"/>
                                      </p:to>
                                    </p:set>
                                  </p:childTnLst>
                                </p:cTn>
                              </p:par>
                              <p:par>
                                <p:cTn id="27" presetID="0" presetClass="path" presetSubtype="0" repeatCount="0" accel="50000" decel="50000" fill="hold" nodeType="withEffect">
                                  <p:stCondLst>
                                    <p:cond delay="2000"/>
                                  </p:stCondLst>
                                  <p:childTnLst>
                                    <p:animMotion origin="layout" path="M 0.00018 0.00093 L -0.08541 -0.28912 " pathEditMode="relative" rAng="0" ptsTypes="AA">
                                      <p:cBhvr>
                                        <p:cTn id="28" dur="1000" fill="hold"/>
                                        <p:tgtEl>
                                          <p:spTgt spid="64"/>
                                        </p:tgtEl>
                                        <p:attrNameLst>
                                          <p:attrName>ppt_x</p:attrName>
                                          <p:attrName>ppt_y</p:attrName>
                                        </p:attrNameLst>
                                      </p:cBhvr>
                                      <p:rCtr x="-4288" y="-14514"/>
                                    </p:animMotion>
                                  </p:childTnLst>
                                  <p:subTnLst>
                                    <p:set>
                                      <p:cBhvr override="childStyle">
                                        <p:cTn dur="1" fill="hold" display="0" masterRel="sameClick" afterEffect="1">
                                          <p:stCondLst>
                                            <p:cond evt="end" delay="0">
                                              <p:tn val="27"/>
                                            </p:cond>
                                          </p:stCondLst>
                                        </p:cTn>
                                        <p:tgtEl>
                                          <p:spTgt spid="64"/>
                                        </p:tgtEl>
                                        <p:attrNameLst>
                                          <p:attrName>style.visibility</p:attrName>
                                        </p:attrNameLst>
                                      </p:cBhvr>
                                      <p:to>
                                        <p:strVal val="hidden"/>
                                      </p:to>
                                    </p:set>
                                  </p:subTnLst>
                                </p:cTn>
                              </p:par>
                              <p:par>
                                <p:cTn id="29" presetID="1" presetClass="entr" presetSubtype="0" fill="hold" nodeType="withEffect">
                                  <p:stCondLst>
                                    <p:cond delay="2000"/>
                                  </p:stCondLst>
                                  <p:childTnLst>
                                    <p:set>
                                      <p:cBhvr>
                                        <p:cTn id="30" dur="1" fill="hold">
                                          <p:stCondLst>
                                            <p:cond delay="0"/>
                                          </p:stCondLst>
                                        </p:cTn>
                                        <p:tgtEl>
                                          <p:spTgt spid="68"/>
                                        </p:tgtEl>
                                        <p:attrNameLst>
                                          <p:attrName>style.visibility</p:attrName>
                                        </p:attrNameLst>
                                      </p:cBhvr>
                                      <p:to>
                                        <p:strVal val="visible"/>
                                      </p:to>
                                    </p:set>
                                  </p:childTnLst>
                                </p:cTn>
                              </p:par>
                              <p:par>
                                <p:cTn id="31" presetID="0" presetClass="path" presetSubtype="0" repeatCount="0" accel="50000" decel="50000" fill="hold" nodeType="withEffect">
                                  <p:stCondLst>
                                    <p:cond delay="2000"/>
                                  </p:stCondLst>
                                  <p:childTnLst>
                                    <p:animMotion origin="layout" path="M 0.00018 0.00092 L 0.07795 -0.29144 " pathEditMode="relative" rAng="0" ptsTypes="AA">
                                      <p:cBhvr>
                                        <p:cTn id="32" dur="1000" fill="hold"/>
                                        <p:tgtEl>
                                          <p:spTgt spid="68"/>
                                        </p:tgtEl>
                                        <p:attrNameLst>
                                          <p:attrName>ppt_x</p:attrName>
                                          <p:attrName>ppt_y</p:attrName>
                                        </p:attrNameLst>
                                      </p:cBhvr>
                                      <p:rCtr x="3889" y="-14630"/>
                                    </p:animMotion>
                                  </p:childTnLst>
                                  <p:subTnLst>
                                    <p:set>
                                      <p:cBhvr override="childStyle">
                                        <p:cTn dur="1" fill="hold" display="0" masterRel="sameClick" afterEffect="1">
                                          <p:stCondLst>
                                            <p:cond evt="end" delay="0">
                                              <p:tn val="31"/>
                                            </p:cond>
                                          </p:stCondLst>
                                        </p:cTn>
                                        <p:tgtEl>
                                          <p:spTgt spid="68"/>
                                        </p:tgtEl>
                                        <p:attrNameLst>
                                          <p:attrName>style.visibility</p:attrName>
                                        </p:attrNameLst>
                                      </p:cBhvr>
                                      <p:to>
                                        <p:strVal val="hidden"/>
                                      </p:to>
                                    </p:set>
                                  </p:subTnLst>
                                </p:cTn>
                              </p:par>
                              <p:par>
                                <p:cTn id="33" presetID="1" presetClass="entr" presetSubtype="0" fill="hold" nodeType="withEffect">
                                  <p:stCondLst>
                                    <p:cond delay="2000"/>
                                  </p:stCondLst>
                                  <p:childTnLst>
                                    <p:set>
                                      <p:cBhvr>
                                        <p:cTn id="34" dur="1" fill="hold">
                                          <p:stCondLst>
                                            <p:cond delay="0"/>
                                          </p:stCondLst>
                                        </p:cTn>
                                        <p:tgtEl>
                                          <p:spTgt spid="72"/>
                                        </p:tgtEl>
                                        <p:attrNameLst>
                                          <p:attrName>style.visibility</p:attrName>
                                        </p:attrNameLst>
                                      </p:cBhvr>
                                      <p:to>
                                        <p:strVal val="visible"/>
                                      </p:to>
                                    </p:set>
                                  </p:childTnLst>
                                </p:cTn>
                              </p:par>
                              <p:par>
                                <p:cTn id="35" presetID="0" presetClass="path" presetSubtype="0" repeatCount="0" accel="50000" decel="50000" fill="hold" nodeType="withEffect">
                                  <p:stCondLst>
                                    <p:cond delay="2000"/>
                                  </p:stCondLst>
                                  <p:childTnLst>
                                    <p:animMotion origin="layout" path="M 0.00018 0.00093 L 0.22726 -0.29236 " pathEditMode="relative" rAng="0" ptsTypes="AA">
                                      <p:cBhvr>
                                        <p:cTn id="36" dur="1000" fill="hold"/>
                                        <p:tgtEl>
                                          <p:spTgt spid="72"/>
                                        </p:tgtEl>
                                        <p:attrNameLst>
                                          <p:attrName>ppt_x</p:attrName>
                                          <p:attrName>ppt_y</p:attrName>
                                        </p:attrNameLst>
                                      </p:cBhvr>
                                      <p:rCtr x="11354" y="-14676"/>
                                    </p:animMotion>
                                  </p:childTnLst>
                                  <p:subTnLst>
                                    <p:set>
                                      <p:cBhvr override="childStyle">
                                        <p:cTn dur="1" fill="hold" display="0" masterRel="sameClick" afterEffect="1">
                                          <p:stCondLst>
                                            <p:cond evt="end" delay="0">
                                              <p:tn val="35"/>
                                            </p:cond>
                                          </p:stCondLst>
                                        </p:cTn>
                                        <p:tgtEl>
                                          <p:spTgt spid="72"/>
                                        </p:tgtEl>
                                        <p:attrNameLst>
                                          <p:attrName>style.visibility</p:attrName>
                                        </p:attrNameLst>
                                      </p:cBhvr>
                                      <p:to>
                                        <p:strVal val="hidden"/>
                                      </p:to>
                                    </p:set>
                                  </p:subTnLst>
                                </p:cTn>
                              </p:par>
                              <p:par>
                                <p:cTn id="37" presetID="1" presetClass="entr" presetSubtype="0" fill="hold" nodeType="withEffect">
                                  <p:stCondLst>
                                    <p:cond delay="2000"/>
                                  </p:stCondLst>
                                  <p:childTnLst>
                                    <p:set>
                                      <p:cBhvr>
                                        <p:cTn id="38" dur="1" fill="hold">
                                          <p:stCondLst>
                                            <p:cond delay="0"/>
                                          </p:stCondLst>
                                        </p:cTn>
                                        <p:tgtEl>
                                          <p:spTgt spid="79"/>
                                        </p:tgtEl>
                                        <p:attrNameLst>
                                          <p:attrName>style.visibility</p:attrName>
                                        </p:attrNameLst>
                                      </p:cBhvr>
                                      <p:to>
                                        <p:strVal val="visible"/>
                                      </p:to>
                                    </p:set>
                                  </p:childTnLst>
                                </p:cTn>
                              </p:par>
                              <p:par>
                                <p:cTn id="39" presetID="0" presetClass="path" presetSubtype="0" repeatCount="0" accel="50000" decel="50000" fill="hold" nodeType="withEffect">
                                  <p:stCondLst>
                                    <p:cond delay="2000"/>
                                  </p:stCondLst>
                                  <p:childTnLst>
                                    <p:animMotion origin="layout" path="M 0.00017 0.00092 L -0.25677 -0.30417 " pathEditMode="relative" rAng="0" ptsTypes="AA">
                                      <p:cBhvr>
                                        <p:cTn id="40" dur="1000" fill="hold"/>
                                        <p:tgtEl>
                                          <p:spTgt spid="79"/>
                                        </p:tgtEl>
                                        <p:attrNameLst>
                                          <p:attrName>ppt_x</p:attrName>
                                          <p:attrName>ppt_y</p:attrName>
                                        </p:attrNameLst>
                                      </p:cBhvr>
                                      <p:rCtr x="-12847" y="-15255"/>
                                    </p:animMotion>
                                  </p:childTnLst>
                                  <p:subTnLst>
                                    <p:set>
                                      <p:cBhvr override="childStyle">
                                        <p:cTn dur="1" fill="hold" display="0" masterRel="sameClick" afterEffect="1">
                                          <p:stCondLst>
                                            <p:cond evt="end" delay="0">
                                              <p:tn val="39"/>
                                            </p:cond>
                                          </p:stCondLst>
                                        </p:cTn>
                                        <p:tgtEl>
                                          <p:spTgt spid="79"/>
                                        </p:tgtEl>
                                        <p:attrNameLst>
                                          <p:attrName>style.visibility</p:attrName>
                                        </p:attrNameLst>
                                      </p:cBhvr>
                                      <p:to>
                                        <p:strVal val="hidden"/>
                                      </p:to>
                                    </p:set>
                                  </p:subTnLst>
                                </p:cTn>
                              </p:par>
                            </p:childTnLst>
                          </p:cTn>
                        </p:par>
                        <p:par>
                          <p:cTn id="41" fill="hold">
                            <p:stCondLst>
                              <p:cond delay="3000"/>
                            </p:stCondLst>
                            <p:childTnLst>
                              <p:par>
                                <p:cTn id="42" presetID="1" presetClass="entr" presetSubtype="0"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8" grpId="0" animBg="1"/>
      <p:bldP spid="39" grpId="0" animBg="1"/>
      <p:bldP spid="13"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4312455" y="1993105"/>
            <a:ext cx="532516" cy="346464"/>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1012" y="-129797"/>
            <a:ext cx="8915400" cy="1450757"/>
          </a:xfrm>
        </p:spPr>
        <p:txBody>
          <a:bodyPr>
            <a:normAutofit/>
          </a:bodyPr>
          <a:lstStyle/>
          <a:p>
            <a:r>
              <a:rPr lang="en-US" altLang="zh-Hans" sz="4000" b="1" dirty="0"/>
              <a:t>Continuous Distributed Monitoring Model</a:t>
            </a:r>
            <a:endParaRPr lang="en-US" sz="4000" b="1" dirty="0"/>
          </a:p>
        </p:txBody>
      </p:sp>
      <p:sp>
        <p:nvSpPr>
          <p:cNvPr id="4" name="Slide Number Placeholder 3"/>
          <p:cNvSpPr>
            <a:spLocks noGrp="1"/>
          </p:cNvSpPr>
          <p:nvPr>
            <p:ph type="sldNum" sz="quarter" idx="12"/>
          </p:nvPr>
        </p:nvSpPr>
        <p:spPr/>
        <p:txBody>
          <a:bodyPr/>
          <a:lstStyle/>
          <a:p>
            <a:fld id="{4748F3B0-5290-A241-88FF-F03DD1126586}" type="slidenum">
              <a:rPr lang="en-US" sz="2000" smtClean="0"/>
              <a:t>6</a:t>
            </a:fld>
            <a:endParaRPr lang="en-US" sz="2000" dirty="0"/>
          </a:p>
        </p:txBody>
      </p:sp>
      <p:sp>
        <p:nvSpPr>
          <p:cNvPr id="8" name="TextBox 7"/>
          <p:cNvSpPr txBox="1"/>
          <p:nvPr/>
        </p:nvSpPr>
        <p:spPr>
          <a:xfrm>
            <a:off x="4396511" y="3654356"/>
            <a:ext cx="343364" cy="369332"/>
          </a:xfrm>
          <a:prstGeom prst="rect">
            <a:avLst/>
          </a:prstGeom>
          <a:noFill/>
        </p:spPr>
        <p:txBody>
          <a:bodyPr wrap="none" rtlCol="0">
            <a:spAutoFit/>
          </a:bodyPr>
          <a:lstStyle/>
          <a:p>
            <a:r>
              <a:rPr lang="is-IS" dirty="0"/>
              <a:t>…</a:t>
            </a:r>
            <a:endParaRPr lang="en-US" dirty="0"/>
          </a:p>
        </p:txBody>
      </p:sp>
      <p:sp>
        <p:nvSpPr>
          <p:cNvPr id="10" name="TextBox 9"/>
          <p:cNvSpPr txBox="1"/>
          <p:nvPr/>
        </p:nvSpPr>
        <p:spPr>
          <a:xfrm>
            <a:off x="7078873" y="3654356"/>
            <a:ext cx="1508746" cy="523220"/>
          </a:xfrm>
          <a:prstGeom prst="rect">
            <a:avLst/>
          </a:prstGeom>
          <a:noFill/>
        </p:spPr>
        <p:txBody>
          <a:bodyPr wrap="none" rtlCol="0">
            <a:spAutoFit/>
          </a:bodyPr>
          <a:lstStyle/>
          <a:p>
            <a:r>
              <a:rPr lang="en-US" sz="2800" dirty="0">
                <a:latin typeface="Myriad Pro" panose="020B0503030403020204" pitchFamily="34" charset="0"/>
                <a:cs typeface="Lucida Grande" panose="020B0600040502020204" pitchFamily="34" charset="0"/>
              </a:rPr>
              <a:t>Switches</a:t>
            </a:r>
          </a:p>
        </p:txBody>
      </p:sp>
      <p:sp>
        <p:nvSpPr>
          <p:cNvPr id="128" name="TextBox 127"/>
          <p:cNvSpPr txBox="1"/>
          <p:nvPr/>
        </p:nvSpPr>
        <p:spPr>
          <a:xfrm>
            <a:off x="3581484" y="1385753"/>
            <a:ext cx="1994457" cy="523220"/>
          </a:xfrm>
          <a:prstGeom prst="rect">
            <a:avLst/>
          </a:prstGeom>
          <a:noFill/>
        </p:spPr>
        <p:txBody>
          <a:bodyPr wrap="none" rtlCol="0">
            <a:spAutoFit/>
          </a:bodyPr>
          <a:lstStyle/>
          <a:p>
            <a:r>
              <a:rPr lang="en-US" sz="2800" dirty="0">
                <a:latin typeface="Myriad Pro" panose="020B0503030403020204" pitchFamily="34" charset="0"/>
                <a:cs typeface="Lucida Grande" panose="020B0600040502020204" pitchFamily="34" charset="0"/>
              </a:rPr>
              <a:t>Coordinator</a:t>
            </a:r>
          </a:p>
        </p:txBody>
      </p:sp>
      <p:sp>
        <p:nvSpPr>
          <p:cNvPr id="135" name="TextBox 134"/>
          <p:cNvSpPr txBox="1"/>
          <p:nvPr/>
        </p:nvSpPr>
        <p:spPr>
          <a:xfrm>
            <a:off x="5041487" y="1896522"/>
            <a:ext cx="3252878" cy="523220"/>
          </a:xfrm>
          <a:prstGeom prst="rect">
            <a:avLst/>
          </a:prstGeom>
          <a:noFill/>
        </p:spPr>
        <p:txBody>
          <a:bodyPr wrap="none" rtlCol="0">
            <a:spAutoFit/>
          </a:bodyPr>
          <a:lstStyle/>
          <a:p>
            <a:r>
              <a:rPr lang="en-US" sz="2800" dirty="0">
                <a:latin typeface="Myriad Pro" panose="020B0503030403020204" pitchFamily="34" charset="0"/>
                <a:cs typeface="Lucida Grande" panose="020B0600040502020204" pitchFamily="34" charset="0"/>
              </a:rPr>
              <a:t>Global Threshold (T)</a:t>
            </a:r>
          </a:p>
        </p:txBody>
      </p:sp>
      <p:grpSp>
        <p:nvGrpSpPr>
          <p:cNvPr id="39" name="Group 38">
            <a:extLst>
              <a:ext uri="{FF2B5EF4-FFF2-40B4-BE49-F238E27FC236}">
                <a16:creationId xmlns:a16="http://schemas.microsoft.com/office/drawing/2014/main" id="{30EFEB83-0126-4A44-87D3-81E604EDD113}"/>
              </a:ext>
            </a:extLst>
          </p:cNvPr>
          <p:cNvGrpSpPr/>
          <p:nvPr/>
        </p:nvGrpSpPr>
        <p:grpSpPr>
          <a:xfrm>
            <a:off x="2156983" y="3566623"/>
            <a:ext cx="799434" cy="650596"/>
            <a:chOff x="1327826" y="3387414"/>
            <a:chExt cx="799434" cy="650596"/>
          </a:xfrm>
        </p:grpSpPr>
        <p:pic>
          <p:nvPicPr>
            <p:cNvPr id="38" name="Picture 37">
              <a:extLst>
                <a:ext uri="{FF2B5EF4-FFF2-40B4-BE49-F238E27FC236}">
                  <a16:creationId xmlns:a16="http://schemas.microsoft.com/office/drawing/2014/main" id="{9E9ADB98-767A-9342-800A-3D109EAEE6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7826" y="3387414"/>
              <a:ext cx="799434" cy="650596"/>
            </a:xfrm>
            <a:prstGeom prst="rect">
              <a:avLst/>
            </a:prstGeom>
            <a:effectLst>
              <a:outerShdw blurRad="50800" dist="38100" dir="2700000" algn="tl" rotWithShape="0">
                <a:prstClr val="black">
                  <a:alpha val="40000"/>
                </a:prstClr>
              </a:outerShdw>
            </a:effectLst>
          </p:spPr>
        </p:pic>
        <p:sp>
          <p:nvSpPr>
            <p:cNvPr id="37" name="Rectangle 47">
              <a:extLst>
                <a:ext uri="{FF2B5EF4-FFF2-40B4-BE49-F238E27FC236}">
                  <a16:creationId xmlns:a16="http://schemas.microsoft.com/office/drawing/2014/main" id="{18DC3E7A-9D5B-1F4B-A08A-B903299E186E}"/>
                </a:ext>
              </a:extLst>
            </p:cNvPr>
            <p:cNvSpPr/>
            <p:nvPr/>
          </p:nvSpPr>
          <p:spPr>
            <a:xfrm>
              <a:off x="1534294" y="3540303"/>
              <a:ext cx="386823" cy="350395"/>
            </a:xfrm>
            <a:custGeom>
              <a:avLst/>
              <a:gdLst>
                <a:gd name="connsiteX0" fmla="*/ 0 w 386823"/>
                <a:gd name="connsiteY0" fmla="*/ 0 h 360953"/>
                <a:gd name="connsiteX1" fmla="*/ 386823 w 386823"/>
                <a:gd name="connsiteY1" fmla="*/ 0 h 360953"/>
                <a:gd name="connsiteX2" fmla="*/ 386823 w 386823"/>
                <a:gd name="connsiteY2" fmla="*/ 360953 h 360953"/>
                <a:gd name="connsiteX3" fmla="*/ 0 w 386823"/>
                <a:gd name="connsiteY3" fmla="*/ 360953 h 360953"/>
                <a:gd name="connsiteX4" fmla="*/ 0 w 386823"/>
                <a:gd name="connsiteY4" fmla="*/ 0 h 360953"/>
                <a:gd name="connsiteX0" fmla="*/ 0 w 386823"/>
                <a:gd name="connsiteY0" fmla="*/ 0 h 360953"/>
                <a:gd name="connsiteX1" fmla="*/ 186657 w 386823"/>
                <a:gd name="connsiteY1" fmla="*/ 1562 h 360953"/>
                <a:gd name="connsiteX2" fmla="*/ 386823 w 386823"/>
                <a:gd name="connsiteY2" fmla="*/ 0 h 360953"/>
                <a:gd name="connsiteX3" fmla="*/ 386823 w 386823"/>
                <a:gd name="connsiteY3" fmla="*/ 360953 h 360953"/>
                <a:gd name="connsiteX4" fmla="*/ 0 w 386823"/>
                <a:gd name="connsiteY4" fmla="*/ 360953 h 360953"/>
                <a:gd name="connsiteX5" fmla="*/ 0 w 386823"/>
                <a:gd name="connsiteY5" fmla="*/ 0 h 360953"/>
                <a:gd name="connsiteX0" fmla="*/ 0 w 386823"/>
                <a:gd name="connsiteY0" fmla="*/ 0 h 365502"/>
                <a:gd name="connsiteX1" fmla="*/ 186657 w 386823"/>
                <a:gd name="connsiteY1" fmla="*/ 1562 h 365502"/>
                <a:gd name="connsiteX2" fmla="*/ 386823 w 386823"/>
                <a:gd name="connsiteY2" fmla="*/ 0 h 365502"/>
                <a:gd name="connsiteX3" fmla="*/ 386823 w 386823"/>
                <a:gd name="connsiteY3" fmla="*/ 360953 h 365502"/>
                <a:gd name="connsiteX4" fmla="*/ 182107 w 386823"/>
                <a:gd name="connsiteY4" fmla="*/ 365502 h 365502"/>
                <a:gd name="connsiteX5" fmla="*/ 0 w 386823"/>
                <a:gd name="connsiteY5" fmla="*/ 360953 h 365502"/>
                <a:gd name="connsiteX6" fmla="*/ 0 w 386823"/>
                <a:gd name="connsiteY6" fmla="*/ 0 h 365502"/>
                <a:gd name="connsiteX0" fmla="*/ 0 w 386823"/>
                <a:gd name="connsiteY0" fmla="*/ 0 h 360953"/>
                <a:gd name="connsiteX1" fmla="*/ 186657 w 386823"/>
                <a:gd name="connsiteY1" fmla="*/ 1562 h 360953"/>
                <a:gd name="connsiteX2" fmla="*/ 386823 w 386823"/>
                <a:gd name="connsiteY2" fmla="*/ 0 h 360953"/>
                <a:gd name="connsiteX3" fmla="*/ 386823 w 386823"/>
                <a:gd name="connsiteY3" fmla="*/ 360953 h 360953"/>
                <a:gd name="connsiteX4" fmla="*/ 0 w 386823"/>
                <a:gd name="connsiteY4" fmla="*/ 360953 h 360953"/>
                <a:gd name="connsiteX5" fmla="*/ 0 w 386823"/>
                <a:gd name="connsiteY5" fmla="*/ 0 h 360953"/>
                <a:gd name="connsiteX0" fmla="*/ 0 w 386823"/>
                <a:gd name="connsiteY0" fmla="*/ 0 h 364057"/>
                <a:gd name="connsiteX1" fmla="*/ 186657 w 386823"/>
                <a:gd name="connsiteY1" fmla="*/ 1562 h 364057"/>
                <a:gd name="connsiteX2" fmla="*/ 386823 w 386823"/>
                <a:gd name="connsiteY2" fmla="*/ 0 h 364057"/>
                <a:gd name="connsiteX3" fmla="*/ 386823 w 386823"/>
                <a:gd name="connsiteY3" fmla="*/ 360953 h 364057"/>
                <a:gd name="connsiteX4" fmla="*/ 188423 w 386823"/>
                <a:gd name="connsiteY4" fmla="*/ 364057 h 364057"/>
                <a:gd name="connsiteX5" fmla="*/ 0 w 386823"/>
                <a:gd name="connsiteY5" fmla="*/ 360953 h 364057"/>
                <a:gd name="connsiteX6" fmla="*/ 0 w 386823"/>
                <a:gd name="connsiteY6" fmla="*/ 0 h 36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823" h="364057">
                  <a:moveTo>
                    <a:pt x="0" y="0"/>
                  </a:moveTo>
                  <a:lnTo>
                    <a:pt x="186657" y="1562"/>
                  </a:lnTo>
                  <a:lnTo>
                    <a:pt x="386823" y="0"/>
                  </a:lnTo>
                  <a:lnTo>
                    <a:pt x="386823" y="360953"/>
                  </a:lnTo>
                  <a:lnTo>
                    <a:pt x="188423" y="364057"/>
                  </a:lnTo>
                  <a:lnTo>
                    <a:pt x="0" y="360953"/>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375932D7-88FD-0C4C-B12A-7B3056B64E6D}"/>
              </a:ext>
            </a:extLst>
          </p:cNvPr>
          <p:cNvGrpSpPr/>
          <p:nvPr/>
        </p:nvGrpSpPr>
        <p:grpSpPr>
          <a:xfrm>
            <a:off x="3496001" y="3566623"/>
            <a:ext cx="799434" cy="650596"/>
            <a:chOff x="1327826" y="3387414"/>
            <a:chExt cx="799434" cy="650596"/>
          </a:xfrm>
        </p:grpSpPr>
        <p:pic>
          <p:nvPicPr>
            <p:cNvPr id="47" name="Picture 46">
              <a:extLst>
                <a:ext uri="{FF2B5EF4-FFF2-40B4-BE49-F238E27FC236}">
                  <a16:creationId xmlns:a16="http://schemas.microsoft.com/office/drawing/2014/main" id="{AC1A4BBD-854E-394E-8CF3-73A655DC0E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7826" y="3387414"/>
              <a:ext cx="799434" cy="650596"/>
            </a:xfrm>
            <a:prstGeom prst="rect">
              <a:avLst/>
            </a:prstGeom>
            <a:effectLst>
              <a:outerShdw blurRad="50800" dist="38100" dir="2700000" algn="tl" rotWithShape="0">
                <a:prstClr val="black">
                  <a:alpha val="40000"/>
                </a:prstClr>
              </a:outerShdw>
            </a:effectLst>
          </p:spPr>
        </p:pic>
        <p:sp>
          <p:nvSpPr>
            <p:cNvPr id="48" name="Rectangle 47">
              <a:extLst>
                <a:ext uri="{FF2B5EF4-FFF2-40B4-BE49-F238E27FC236}">
                  <a16:creationId xmlns:a16="http://schemas.microsoft.com/office/drawing/2014/main" id="{E4B0F1A8-33D9-1441-B03E-1F8830F867ED}"/>
                </a:ext>
              </a:extLst>
            </p:cNvPr>
            <p:cNvSpPr/>
            <p:nvPr/>
          </p:nvSpPr>
          <p:spPr>
            <a:xfrm>
              <a:off x="1534294" y="3540303"/>
              <a:ext cx="386823" cy="350395"/>
            </a:xfrm>
            <a:custGeom>
              <a:avLst/>
              <a:gdLst>
                <a:gd name="connsiteX0" fmla="*/ 0 w 386823"/>
                <a:gd name="connsiteY0" fmla="*/ 0 h 360953"/>
                <a:gd name="connsiteX1" fmla="*/ 386823 w 386823"/>
                <a:gd name="connsiteY1" fmla="*/ 0 h 360953"/>
                <a:gd name="connsiteX2" fmla="*/ 386823 w 386823"/>
                <a:gd name="connsiteY2" fmla="*/ 360953 h 360953"/>
                <a:gd name="connsiteX3" fmla="*/ 0 w 386823"/>
                <a:gd name="connsiteY3" fmla="*/ 360953 h 360953"/>
                <a:gd name="connsiteX4" fmla="*/ 0 w 386823"/>
                <a:gd name="connsiteY4" fmla="*/ 0 h 360953"/>
                <a:gd name="connsiteX0" fmla="*/ 0 w 386823"/>
                <a:gd name="connsiteY0" fmla="*/ 0 h 360953"/>
                <a:gd name="connsiteX1" fmla="*/ 186657 w 386823"/>
                <a:gd name="connsiteY1" fmla="*/ 1562 h 360953"/>
                <a:gd name="connsiteX2" fmla="*/ 386823 w 386823"/>
                <a:gd name="connsiteY2" fmla="*/ 0 h 360953"/>
                <a:gd name="connsiteX3" fmla="*/ 386823 w 386823"/>
                <a:gd name="connsiteY3" fmla="*/ 360953 h 360953"/>
                <a:gd name="connsiteX4" fmla="*/ 0 w 386823"/>
                <a:gd name="connsiteY4" fmla="*/ 360953 h 360953"/>
                <a:gd name="connsiteX5" fmla="*/ 0 w 386823"/>
                <a:gd name="connsiteY5" fmla="*/ 0 h 360953"/>
                <a:gd name="connsiteX0" fmla="*/ 0 w 386823"/>
                <a:gd name="connsiteY0" fmla="*/ 0 h 365502"/>
                <a:gd name="connsiteX1" fmla="*/ 186657 w 386823"/>
                <a:gd name="connsiteY1" fmla="*/ 1562 h 365502"/>
                <a:gd name="connsiteX2" fmla="*/ 386823 w 386823"/>
                <a:gd name="connsiteY2" fmla="*/ 0 h 365502"/>
                <a:gd name="connsiteX3" fmla="*/ 386823 w 386823"/>
                <a:gd name="connsiteY3" fmla="*/ 360953 h 365502"/>
                <a:gd name="connsiteX4" fmla="*/ 182107 w 386823"/>
                <a:gd name="connsiteY4" fmla="*/ 365502 h 365502"/>
                <a:gd name="connsiteX5" fmla="*/ 0 w 386823"/>
                <a:gd name="connsiteY5" fmla="*/ 360953 h 365502"/>
                <a:gd name="connsiteX6" fmla="*/ 0 w 386823"/>
                <a:gd name="connsiteY6" fmla="*/ 0 h 365502"/>
                <a:gd name="connsiteX0" fmla="*/ 0 w 386823"/>
                <a:gd name="connsiteY0" fmla="*/ 0 h 360953"/>
                <a:gd name="connsiteX1" fmla="*/ 186657 w 386823"/>
                <a:gd name="connsiteY1" fmla="*/ 1562 h 360953"/>
                <a:gd name="connsiteX2" fmla="*/ 386823 w 386823"/>
                <a:gd name="connsiteY2" fmla="*/ 0 h 360953"/>
                <a:gd name="connsiteX3" fmla="*/ 386823 w 386823"/>
                <a:gd name="connsiteY3" fmla="*/ 360953 h 360953"/>
                <a:gd name="connsiteX4" fmla="*/ 0 w 386823"/>
                <a:gd name="connsiteY4" fmla="*/ 360953 h 360953"/>
                <a:gd name="connsiteX5" fmla="*/ 0 w 386823"/>
                <a:gd name="connsiteY5" fmla="*/ 0 h 360953"/>
                <a:gd name="connsiteX0" fmla="*/ 0 w 386823"/>
                <a:gd name="connsiteY0" fmla="*/ 0 h 364057"/>
                <a:gd name="connsiteX1" fmla="*/ 186657 w 386823"/>
                <a:gd name="connsiteY1" fmla="*/ 1562 h 364057"/>
                <a:gd name="connsiteX2" fmla="*/ 386823 w 386823"/>
                <a:gd name="connsiteY2" fmla="*/ 0 h 364057"/>
                <a:gd name="connsiteX3" fmla="*/ 386823 w 386823"/>
                <a:gd name="connsiteY3" fmla="*/ 360953 h 364057"/>
                <a:gd name="connsiteX4" fmla="*/ 188423 w 386823"/>
                <a:gd name="connsiteY4" fmla="*/ 364057 h 364057"/>
                <a:gd name="connsiteX5" fmla="*/ 0 w 386823"/>
                <a:gd name="connsiteY5" fmla="*/ 360953 h 364057"/>
                <a:gd name="connsiteX6" fmla="*/ 0 w 386823"/>
                <a:gd name="connsiteY6" fmla="*/ 0 h 36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823" h="364057">
                  <a:moveTo>
                    <a:pt x="0" y="0"/>
                  </a:moveTo>
                  <a:lnTo>
                    <a:pt x="186657" y="1562"/>
                  </a:lnTo>
                  <a:lnTo>
                    <a:pt x="386823" y="0"/>
                  </a:lnTo>
                  <a:lnTo>
                    <a:pt x="386823" y="360953"/>
                  </a:lnTo>
                  <a:lnTo>
                    <a:pt x="188423" y="364057"/>
                  </a:lnTo>
                  <a:lnTo>
                    <a:pt x="0" y="360953"/>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59060ADE-CB04-C940-8060-3A066DC0CF08}"/>
              </a:ext>
            </a:extLst>
          </p:cNvPr>
          <p:cNvGrpSpPr/>
          <p:nvPr/>
        </p:nvGrpSpPr>
        <p:grpSpPr>
          <a:xfrm>
            <a:off x="6174038" y="3566623"/>
            <a:ext cx="799434" cy="650596"/>
            <a:chOff x="1327826" y="3387414"/>
            <a:chExt cx="799434" cy="650596"/>
          </a:xfrm>
        </p:grpSpPr>
        <p:pic>
          <p:nvPicPr>
            <p:cNvPr id="53" name="Picture 52">
              <a:extLst>
                <a:ext uri="{FF2B5EF4-FFF2-40B4-BE49-F238E27FC236}">
                  <a16:creationId xmlns:a16="http://schemas.microsoft.com/office/drawing/2014/main" id="{02E47BA5-FC6F-7447-86A3-6119DD73AD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7826" y="3387414"/>
              <a:ext cx="799434" cy="650596"/>
            </a:xfrm>
            <a:prstGeom prst="rect">
              <a:avLst/>
            </a:prstGeom>
            <a:effectLst>
              <a:outerShdw blurRad="50800" dist="38100" dir="2700000" algn="tl" rotWithShape="0">
                <a:prstClr val="black">
                  <a:alpha val="40000"/>
                </a:prstClr>
              </a:outerShdw>
            </a:effectLst>
          </p:spPr>
        </p:pic>
        <p:sp>
          <p:nvSpPr>
            <p:cNvPr id="54" name="Rectangle 47">
              <a:extLst>
                <a:ext uri="{FF2B5EF4-FFF2-40B4-BE49-F238E27FC236}">
                  <a16:creationId xmlns:a16="http://schemas.microsoft.com/office/drawing/2014/main" id="{7C60742A-4194-E146-8FA6-C60FD2EC38EC}"/>
                </a:ext>
              </a:extLst>
            </p:cNvPr>
            <p:cNvSpPr/>
            <p:nvPr/>
          </p:nvSpPr>
          <p:spPr>
            <a:xfrm>
              <a:off x="1534294" y="3540303"/>
              <a:ext cx="386823" cy="350395"/>
            </a:xfrm>
            <a:custGeom>
              <a:avLst/>
              <a:gdLst>
                <a:gd name="connsiteX0" fmla="*/ 0 w 386823"/>
                <a:gd name="connsiteY0" fmla="*/ 0 h 360953"/>
                <a:gd name="connsiteX1" fmla="*/ 386823 w 386823"/>
                <a:gd name="connsiteY1" fmla="*/ 0 h 360953"/>
                <a:gd name="connsiteX2" fmla="*/ 386823 w 386823"/>
                <a:gd name="connsiteY2" fmla="*/ 360953 h 360953"/>
                <a:gd name="connsiteX3" fmla="*/ 0 w 386823"/>
                <a:gd name="connsiteY3" fmla="*/ 360953 h 360953"/>
                <a:gd name="connsiteX4" fmla="*/ 0 w 386823"/>
                <a:gd name="connsiteY4" fmla="*/ 0 h 360953"/>
                <a:gd name="connsiteX0" fmla="*/ 0 w 386823"/>
                <a:gd name="connsiteY0" fmla="*/ 0 h 360953"/>
                <a:gd name="connsiteX1" fmla="*/ 186657 w 386823"/>
                <a:gd name="connsiteY1" fmla="*/ 1562 h 360953"/>
                <a:gd name="connsiteX2" fmla="*/ 386823 w 386823"/>
                <a:gd name="connsiteY2" fmla="*/ 0 h 360953"/>
                <a:gd name="connsiteX3" fmla="*/ 386823 w 386823"/>
                <a:gd name="connsiteY3" fmla="*/ 360953 h 360953"/>
                <a:gd name="connsiteX4" fmla="*/ 0 w 386823"/>
                <a:gd name="connsiteY4" fmla="*/ 360953 h 360953"/>
                <a:gd name="connsiteX5" fmla="*/ 0 w 386823"/>
                <a:gd name="connsiteY5" fmla="*/ 0 h 360953"/>
                <a:gd name="connsiteX0" fmla="*/ 0 w 386823"/>
                <a:gd name="connsiteY0" fmla="*/ 0 h 365502"/>
                <a:gd name="connsiteX1" fmla="*/ 186657 w 386823"/>
                <a:gd name="connsiteY1" fmla="*/ 1562 h 365502"/>
                <a:gd name="connsiteX2" fmla="*/ 386823 w 386823"/>
                <a:gd name="connsiteY2" fmla="*/ 0 h 365502"/>
                <a:gd name="connsiteX3" fmla="*/ 386823 w 386823"/>
                <a:gd name="connsiteY3" fmla="*/ 360953 h 365502"/>
                <a:gd name="connsiteX4" fmla="*/ 182107 w 386823"/>
                <a:gd name="connsiteY4" fmla="*/ 365502 h 365502"/>
                <a:gd name="connsiteX5" fmla="*/ 0 w 386823"/>
                <a:gd name="connsiteY5" fmla="*/ 360953 h 365502"/>
                <a:gd name="connsiteX6" fmla="*/ 0 w 386823"/>
                <a:gd name="connsiteY6" fmla="*/ 0 h 365502"/>
                <a:gd name="connsiteX0" fmla="*/ 0 w 386823"/>
                <a:gd name="connsiteY0" fmla="*/ 0 h 360953"/>
                <a:gd name="connsiteX1" fmla="*/ 186657 w 386823"/>
                <a:gd name="connsiteY1" fmla="*/ 1562 h 360953"/>
                <a:gd name="connsiteX2" fmla="*/ 386823 w 386823"/>
                <a:gd name="connsiteY2" fmla="*/ 0 h 360953"/>
                <a:gd name="connsiteX3" fmla="*/ 386823 w 386823"/>
                <a:gd name="connsiteY3" fmla="*/ 360953 h 360953"/>
                <a:gd name="connsiteX4" fmla="*/ 0 w 386823"/>
                <a:gd name="connsiteY4" fmla="*/ 360953 h 360953"/>
                <a:gd name="connsiteX5" fmla="*/ 0 w 386823"/>
                <a:gd name="connsiteY5" fmla="*/ 0 h 360953"/>
                <a:gd name="connsiteX0" fmla="*/ 0 w 386823"/>
                <a:gd name="connsiteY0" fmla="*/ 0 h 364057"/>
                <a:gd name="connsiteX1" fmla="*/ 186657 w 386823"/>
                <a:gd name="connsiteY1" fmla="*/ 1562 h 364057"/>
                <a:gd name="connsiteX2" fmla="*/ 386823 w 386823"/>
                <a:gd name="connsiteY2" fmla="*/ 0 h 364057"/>
                <a:gd name="connsiteX3" fmla="*/ 386823 w 386823"/>
                <a:gd name="connsiteY3" fmla="*/ 360953 h 364057"/>
                <a:gd name="connsiteX4" fmla="*/ 188423 w 386823"/>
                <a:gd name="connsiteY4" fmla="*/ 364057 h 364057"/>
                <a:gd name="connsiteX5" fmla="*/ 0 w 386823"/>
                <a:gd name="connsiteY5" fmla="*/ 360953 h 364057"/>
                <a:gd name="connsiteX6" fmla="*/ 0 w 386823"/>
                <a:gd name="connsiteY6" fmla="*/ 0 h 36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823" h="364057">
                  <a:moveTo>
                    <a:pt x="0" y="0"/>
                  </a:moveTo>
                  <a:lnTo>
                    <a:pt x="186657" y="1562"/>
                  </a:lnTo>
                  <a:lnTo>
                    <a:pt x="386823" y="0"/>
                  </a:lnTo>
                  <a:lnTo>
                    <a:pt x="386823" y="360953"/>
                  </a:lnTo>
                  <a:lnTo>
                    <a:pt x="188423" y="364057"/>
                  </a:lnTo>
                  <a:lnTo>
                    <a:pt x="0" y="360953"/>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84BCB9CB-807D-5144-9979-354ACFDC6B4A}"/>
              </a:ext>
            </a:extLst>
          </p:cNvPr>
          <p:cNvGrpSpPr/>
          <p:nvPr/>
        </p:nvGrpSpPr>
        <p:grpSpPr>
          <a:xfrm>
            <a:off x="4835019" y="3566623"/>
            <a:ext cx="799434" cy="650596"/>
            <a:chOff x="1327826" y="3387414"/>
            <a:chExt cx="799434" cy="650596"/>
          </a:xfrm>
        </p:grpSpPr>
        <p:pic>
          <p:nvPicPr>
            <p:cNvPr id="56" name="Picture 55">
              <a:extLst>
                <a:ext uri="{FF2B5EF4-FFF2-40B4-BE49-F238E27FC236}">
                  <a16:creationId xmlns:a16="http://schemas.microsoft.com/office/drawing/2014/main" id="{55C6DD16-3F8D-8542-867E-B7FEEA28D1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7826" y="3387414"/>
              <a:ext cx="799434" cy="650596"/>
            </a:xfrm>
            <a:prstGeom prst="rect">
              <a:avLst/>
            </a:prstGeom>
            <a:effectLst>
              <a:outerShdw blurRad="50800" dist="38100" dir="2700000" algn="tl" rotWithShape="0">
                <a:prstClr val="black">
                  <a:alpha val="40000"/>
                </a:prstClr>
              </a:outerShdw>
            </a:effectLst>
          </p:spPr>
        </p:pic>
        <p:sp>
          <p:nvSpPr>
            <p:cNvPr id="57" name="Rectangle 47">
              <a:extLst>
                <a:ext uri="{FF2B5EF4-FFF2-40B4-BE49-F238E27FC236}">
                  <a16:creationId xmlns:a16="http://schemas.microsoft.com/office/drawing/2014/main" id="{E64DD1C0-D025-B149-B31D-5BDBFF300954}"/>
                </a:ext>
              </a:extLst>
            </p:cNvPr>
            <p:cNvSpPr/>
            <p:nvPr/>
          </p:nvSpPr>
          <p:spPr>
            <a:xfrm>
              <a:off x="1534294" y="3540303"/>
              <a:ext cx="386823" cy="350395"/>
            </a:xfrm>
            <a:custGeom>
              <a:avLst/>
              <a:gdLst>
                <a:gd name="connsiteX0" fmla="*/ 0 w 386823"/>
                <a:gd name="connsiteY0" fmla="*/ 0 h 360953"/>
                <a:gd name="connsiteX1" fmla="*/ 386823 w 386823"/>
                <a:gd name="connsiteY1" fmla="*/ 0 h 360953"/>
                <a:gd name="connsiteX2" fmla="*/ 386823 w 386823"/>
                <a:gd name="connsiteY2" fmla="*/ 360953 h 360953"/>
                <a:gd name="connsiteX3" fmla="*/ 0 w 386823"/>
                <a:gd name="connsiteY3" fmla="*/ 360953 h 360953"/>
                <a:gd name="connsiteX4" fmla="*/ 0 w 386823"/>
                <a:gd name="connsiteY4" fmla="*/ 0 h 360953"/>
                <a:gd name="connsiteX0" fmla="*/ 0 w 386823"/>
                <a:gd name="connsiteY0" fmla="*/ 0 h 360953"/>
                <a:gd name="connsiteX1" fmla="*/ 186657 w 386823"/>
                <a:gd name="connsiteY1" fmla="*/ 1562 h 360953"/>
                <a:gd name="connsiteX2" fmla="*/ 386823 w 386823"/>
                <a:gd name="connsiteY2" fmla="*/ 0 h 360953"/>
                <a:gd name="connsiteX3" fmla="*/ 386823 w 386823"/>
                <a:gd name="connsiteY3" fmla="*/ 360953 h 360953"/>
                <a:gd name="connsiteX4" fmla="*/ 0 w 386823"/>
                <a:gd name="connsiteY4" fmla="*/ 360953 h 360953"/>
                <a:gd name="connsiteX5" fmla="*/ 0 w 386823"/>
                <a:gd name="connsiteY5" fmla="*/ 0 h 360953"/>
                <a:gd name="connsiteX0" fmla="*/ 0 w 386823"/>
                <a:gd name="connsiteY0" fmla="*/ 0 h 365502"/>
                <a:gd name="connsiteX1" fmla="*/ 186657 w 386823"/>
                <a:gd name="connsiteY1" fmla="*/ 1562 h 365502"/>
                <a:gd name="connsiteX2" fmla="*/ 386823 w 386823"/>
                <a:gd name="connsiteY2" fmla="*/ 0 h 365502"/>
                <a:gd name="connsiteX3" fmla="*/ 386823 w 386823"/>
                <a:gd name="connsiteY3" fmla="*/ 360953 h 365502"/>
                <a:gd name="connsiteX4" fmla="*/ 182107 w 386823"/>
                <a:gd name="connsiteY4" fmla="*/ 365502 h 365502"/>
                <a:gd name="connsiteX5" fmla="*/ 0 w 386823"/>
                <a:gd name="connsiteY5" fmla="*/ 360953 h 365502"/>
                <a:gd name="connsiteX6" fmla="*/ 0 w 386823"/>
                <a:gd name="connsiteY6" fmla="*/ 0 h 365502"/>
                <a:gd name="connsiteX0" fmla="*/ 0 w 386823"/>
                <a:gd name="connsiteY0" fmla="*/ 0 h 360953"/>
                <a:gd name="connsiteX1" fmla="*/ 186657 w 386823"/>
                <a:gd name="connsiteY1" fmla="*/ 1562 h 360953"/>
                <a:gd name="connsiteX2" fmla="*/ 386823 w 386823"/>
                <a:gd name="connsiteY2" fmla="*/ 0 h 360953"/>
                <a:gd name="connsiteX3" fmla="*/ 386823 w 386823"/>
                <a:gd name="connsiteY3" fmla="*/ 360953 h 360953"/>
                <a:gd name="connsiteX4" fmla="*/ 0 w 386823"/>
                <a:gd name="connsiteY4" fmla="*/ 360953 h 360953"/>
                <a:gd name="connsiteX5" fmla="*/ 0 w 386823"/>
                <a:gd name="connsiteY5" fmla="*/ 0 h 360953"/>
                <a:gd name="connsiteX0" fmla="*/ 0 w 386823"/>
                <a:gd name="connsiteY0" fmla="*/ 0 h 364057"/>
                <a:gd name="connsiteX1" fmla="*/ 186657 w 386823"/>
                <a:gd name="connsiteY1" fmla="*/ 1562 h 364057"/>
                <a:gd name="connsiteX2" fmla="*/ 386823 w 386823"/>
                <a:gd name="connsiteY2" fmla="*/ 0 h 364057"/>
                <a:gd name="connsiteX3" fmla="*/ 386823 w 386823"/>
                <a:gd name="connsiteY3" fmla="*/ 360953 h 364057"/>
                <a:gd name="connsiteX4" fmla="*/ 188423 w 386823"/>
                <a:gd name="connsiteY4" fmla="*/ 364057 h 364057"/>
                <a:gd name="connsiteX5" fmla="*/ 0 w 386823"/>
                <a:gd name="connsiteY5" fmla="*/ 360953 h 364057"/>
                <a:gd name="connsiteX6" fmla="*/ 0 w 386823"/>
                <a:gd name="connsiteY6" fmla="*/ 0 h 36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823" h="364057">
                  <a:moveTo>
                    <a:pt x="0" y="0"/>
                  </a:moveTo>
                  <a:lnTo>
                    <a:pt x="186657" y="1562"/>
                  </a:lnTo>
                  <a:lnTo>
                    <a:pt x="386823" y="0"/>
                  </a:lnTo>
                  <a:lnTo>
                    <a:pt x="386823" y="360953"/>
                  </a:lnTo>
                  <a:lnTo>
                    <a:pt x="188423" y="364057"/>
                  </a:lnTo>
                  <a:lnTo>
                    <a:pt x="0" y="360953"/>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8" name="Table 57">
            <a:extLst>
              <a:ext uri="{FF2B5EF4-FFF2-40B4-BE49-F238E27FC236}">
                <a16:creationId xmlns:a16="http://schemas.microsoft.com/office/drawing/2014/main" id="{62252F87-280D-2447-9E9F-6DD324CBB07C}"/>
              </a:ext>
            </a:extLst>
          </p:cNvPr>
          <p:cNvGraphicFramePr>
            <a:graphicFrameLocks noGrp="1"/>
          </p:cNvGraphicFramePr>
          <p:nvPr>
            <p:extLst>
              <p:ext uri="{D42A27DB-BD31-4B8C-83A1-F6EECF244321}">
                <p14:modId xmlns:p14="http://schemas.microsoft.com/office/powerpoint/2010/main" val="2001716479"/>
              </p:ext>
            </p:extLst>
          </p:nvPr>
        </p:nvGraphicFramePr>
        <p:xfrm>
          <a:off x="950234" y="4607279"/>
          <a:ext cx="2826433" cy="693420"/>
        </p:xfrm>
        <a:graphic>
          <a:graphicData uri="http://schemas.openxmlformats.org/drawingml/2006/table">
            <a:tbl>
              <a:tblPr firstRow="1" bandRow="1">
                <a:tableStyleId>{5C22544A-7EE6-4342-B048-85BDC9FD1C3A}</a:tableStyleId>
              </a:tblPr>
              <a:tblGrid>
                <a:gridCol w="1040423">
                  <a:extLst>
                    <a:ext uri="{9D8B030D-6E8A-4147-A177-3AD203B41FA5}">
                      <a16:colId xmlns:a16="http://schemas.microsoft.com/office/drawing/2014/main" val="1481416461"/>
                    </a:ext>
                  </a:extLst>
                </a:gridCol>
                <a:gridCol w="776679">
                  <a:extLst>
                    <a:ext uri="{9D8B030D-6E8A-4147-A177-3AD203B41FA5}">
                      <a16:colId xmlns:a16="http://schemas.microsoft.com/office/drawing/2014/main" val="3392552388"/>
                    </a:ext>
                  </a:extLst>
                </a:gridCol>
                <a:gridCol w="1009331">
                  <a:extLst>
                    <a:ext uri="{9D8B030D-6E8A-4147-A177-3AD203B41FA5}">
                      <a16:colId xmlns:a16="http://schemas.microsoft.com/office/drawing/2014/main" val="2385143254"/>
                    </a:ext>
                  </a:extLst>
                </a:gridCol>
              </a:tblGrid>
              <a:tr h="0">
                <a:tc>
                  <a:txBody>
                    <a:bodyPr/>
                    <a:lstStyle/>
                    <a:p>
                      <a:r>
                        <a:rPr lang="en-US" b="1" dirty="0"/>
                        <a:t>Flow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Count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Threshold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1898440"/>
                  </a:ext>
                </a:extLst>
              </a:tr>
              <a:tr h="351565">
                <a:tc>
                  <a:txBody>
                    <a:bodyPr/>
                    <a:lstStyle/>
                    <a:p>
                      <a:r>
                        <a:rPr lang="en-US" sz="2000" dirty="0"/>
                        <a:t>     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i="1" dirty="0">
                          <a:latin typeface="Times" pitchFamily="2" charset="0"/>
                        </a:rPr>
                        <a:t>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i="1" dirty="0">
                          <a:latin typeface="Times" pitchFamily="2" charset="0"/>
                          <a:cs typeface="Lucida Grande" panose="020B0600040502020204" pitchFamily="34" charset="0"/>
                        </a:rPr>
                        <a:t>      t</a:t>
                      </a:r>
                      <a:endParaRPr lang="en-US" sz="2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634458"/>
                  </a:ext>
                </a:extLst>
              </a:tr>
            </a:tbl>
          </a:graphicData>
        </a:graphic>
      </p:graphicFrame>
      <p:cxnSp>
        <p:nvCxnSpPr>
          <p:cNvPr id="62" name="Straight Connector 61">
            <a:extLst>
              <a:ext uri="{FF2B5EF4-FFF2-40B4-BE49-F238E27FC236}">
                <a16:creationId xmlns:a16="http://schemas.microsoft.com/office/drawing/2014/main" id="{A160175C-24DE-BF45-9B33-6ED23F4220EC}"/>
              </a:ext>
            </a:extLst>
          </p:cNvPr>
          <p:cNvCxnSpPr>
            <a:cxnSpLocks/>
          </p:cNvCxnSpPr>
          <p:nvPr/>
        </p:nvCxnSpPr>
        <p:spPr>
          <a:xfrm flipH="1">
            <a:off x="950234" y="4069907"/>
            <a:ext cx="1231145" cy="537372"/>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7D13789-DFB1-EA4D-B52D-4E651201A036}"/>
              </a:ext>
            </a:extLst>
          </p:cNvPr>
          <p:cNvCxnSpPr>
            <a:cxnSpLocks/>
          </p:cNvCxnSpPr>
          <p:nvPr/>
        </p:nvCxnSpPr>
        <p:spPr>
          <a:xfrm>
            <a:off x="2750274" y="4069907"/>
            <a:ext cx="1043031" cy="537372"/>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BD24F1C1-13DC-8E45-8C11-C0887B305BCC}"/>
              </a:ext>
            </a:extLst>
          </p:cNvPr>
          <p:cNvSpPr txBox="1"/>
          <p:nvPr/>
        </p:nvSpPr>
        <p:spPr>
          <a:xfrm>
            <a:off x="6126783" y="213579"/>
            <a:ext cx="2597121" cy="461665"/>
          </a:xfrm>
          <a:prstGeom prst="rect">
            <a:avLst/>
          </a:prstGeom>
          <a:noFill/>
        </p:spPr>
        <p:txBody>
          <a:bodyPr wrap="none" rtlCol="0">
            <a:spAutoFit/>
          </a:bodyPr>
          <a:lstStyle/>
          <a:p>
            <a:r>
              <a:rPr lang="en-US" sz="2400" dirty="0"/>
              <a:t>[</a:t>
            </a:r>
            <a:r>
              <a:rPr lang="en-US" sz="2400" dirty="0" err="1"/>
              <a:t>Cormode</a:t>
            </a:r>
            <a:r>
              <a:rPr lang="en-US" sz="2400" dirty="0"/>
              <a:t> et al ‘08]</a:t>
            </a:r>
          </a:p>
        </p:txBody>
      </p:sp>
    </p:spTree>
    <p:extLst>
      <p:ext uri="{BB962C8B-B14F-4D97-AF65-F5344CB8AC3E}">
        <p14:creationId xmlns:p14="http://schemas.microsoft.com/office/powerpoint/2010/main" val="230967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58"/>
                                        </p:tgtEl>
                                        <p:attrNameLst>
                                          <p:attrName>style.visibility</p:attrName>
                                        </p:attrNameLst>
                                      </p:cBhvr>
                                      <p:to>
                                        <p:strVal val="visible"/>
                                      </p:to>
                                    </p:set>
                                    <p:anim calcmode="lin" valueType="num">
                                      <p:cBhvr>
                                        <p:cTn id="31" dur="500" fill="hold"/>
                                        <p:tgtEl>
                                          <p:spTgt spid="58"/>
                                        </p:tgtEl>
                                        <p:attrNameLst>
                                          <p:attrName>ppt_w</p:attrName>
                                        </p:attrNameLst>
                                      </p:cBhvr>
                                      <p:tavLst>
                                        <p:tav tm="0">
                                          <p:val>
                                            <p:fltVal val="0"/>
                                          </p:val>
                                        </p:tav>
                                        <p:tav tm="100000">
                                          <p:val>
                                            <p:strVal val="#ppt_w"/>
                                          </p:val>
                                        </p:tav>
                                      </p:tavLst>
                                    </p:anim>
                                    <p:anim calcmode="lin" valueType="num">
                                      <p:cBhvr>
                                        <p:cTn id="32" dur="500" fill="hold"/>
                                        <p:tgtEl>
                                          <p:spTgt spid="58"/>
                                        </p:tgtEl>
                                        <p:attrNameLst>
                                          <p:attrName>ppt_h</p:attrName>
                                        </p:attrNameLst>
                                      </p:cBhvr>
                                      <p:tavLst>
                                        <p:tav tm="0">
                                          <p:val>
                                            <p:fltVal val="0"/>
                                          </p:val>
                                        </p:tav>
                                        <p:tav tm="100000">
                                          <p:val>
                                            <p:strVal val="#ppt_h"/>
                                          </p:val>
                                        </p:tav>
                                      </p:tavLst>
                                    </p:anim>
                                    <p:animEffect transition="in" filter="fade">
                                      <p:cBhvr>
                                        <p:cTn id="33" dur="500"/>
                                        <p:tgtEl>
                                          <p:spTgt spid="58"/>
                                        </p:tgtEl>
                                      </p:cBhvr>
                                    </p:animEffect>
                                  </p:childTnLst>
                                </p:cTn>
                              </p:par>
                              <p:par>
                                <p:cTn id="34" presetID="53" presetClass="entr" presetSubtype="16" fill="hold"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par>
                                <p:cTn id="39" presetID="53" presetClass="entr" presetSubtype="16"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p:cTn id="41" dur="500" fill="hold"/>
                                        <p:tgtEl>
                                          <p:spTgt spid="62"/>
                                        </p:tgtEl>
                                        <p:attrNameLst>
                                          <p:attrName>ppt_w</p:attrName>
                                        </p:attrNameLst>
                                      </p:cBhvr>
                                      <p:tavLst>
                                        <p:tav tm="0">
                                          <p:val>
                                            <p:fltVal val="0"/>
                                          </p:val>
                                        </p:tav>
                                        <p:tav tm="100000">
                                          <p:val>
                                            <p:strVal val="#ppt_w"/>
                                          </p:val>
                                        </p:tav>
                                      </p:tavLst>
                                    </p:anim>
                                    <p:anim calcmode="lin" valueType="num">
                                      <p:cBhvr>
                                        <p:cTn id="42" dur="500" fill="hold"/>
                                        <p:tgtEl>
                                          <p:spTgt spid="62"/>
                                        </p:tgtEl>
                                        <p:attrNameLst>
                                          <p:attrName>ppt_h</p:attrName>
                                        </p:attrNameLst>
                                      </p:cBhvr>
                                      <p:tavLst>
                                        <p:tav tm="0">
                                          <p:val>
                                            <p:fltVal val="0"/>
                                          </p:val>
                                        </p:tav>
                                        <p:tav tm="100000">
                                          <p:val>
                                            <p:strVal val="#ppt_h"/>
                                          </p:val>
                                        </p:tav>
                                      </p:tavLst>
                                    </p:anim>
                                    <p:animEffect transition="in" filter="fade">
                                      <p:cBhvr>
                                        <p:cTn id="4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P spid="10" grpId="0"/>
      <p:bldP spid="128" grpId="0"/>
      <p:bldP spid="1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4312455" y="1993105"/>
            <a:ext cx="532516" cy="346464"/>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4000" b="1" dirty="0"/>
              <a:t>CMY Approach</a:t>
            </a:r>
          </a:p>
        </p:txBody>
      </p:sp>
      <p:sp>
        <p:nvSpPr>
          <p:cNvPr id="4" name="Slide Number Placeholder 3"/>
          <p:cNvSpPr>
            <a:spLocks noGrp="1"/>
          </p:cNvSpPr>
          <p:nvPr>
            <p:ph type="sldNum" sz="quarter" idx="12"/>
          </p:nvPr>
        </p:nvSpPr>
        <p:spPr/>
        <p:txBody>
          <a:bodyPr/>
          <a:lstStyle/>
          <a:p>
            <a:fld id="{4748F3B0-5290-A241-88FF-F03DD1126586}" type="slidenum">
              <a:rPr lang="en-US" sz="2000" smtClean="0"/>
              <a:t>7</a:t>
            </a:fld>
            <a:endParaRPr lang="en-US" sz="2000" dirty="0"/>
          </a:p>
        </p:txBody>
      </p:sp>
      <p:sp>
        <p:nvSpPr>
          <p:cNvPr id="8" name="TextBox 7"/>
          <p:cNvSpPr txBox="1"/>
          <p:nvPr/>
        </p:nvSpPr>
        <p:spPr>
          <a:xfrm>
            <a:off x="4396511" y="3654356"/>
            <a:ext cx="343364" cy="369332"/>
          </a:xfrm>
          <a:prstGeom prst="rect">
            <a:avLst/>
          </a:prstGeom>
          <a:noFill/>
        </p:spPr>
        <p:txBody>
          <a:bodyPr wrap="none" rtlCol="0">
            <a:spAutoFit/>
          </a:bodyPr>
          <a:lstStyle/>
          <a:p>
            <a:r>
              <a:rPr lang="is-IS" dirty="0"/>
              <a:t>…</a:t>
            </a:r>
            <a:endParaRPr lang="en-US" dirty="0"/>
          </a:p>
        </p:txBody>
      </p:sp>
      <p:sp>
        <p:nvSpPr>
          <p:cNvPr id="10" name="TextBox 9"/>
          <p:cNvSpPr txBox="1"/>
          <p:nvPr/>
        </p:nvSpPr>
        <p:spPr>
          <a:xfrm>
            <a:off x="7078873" y="3654356"/>
            <a:ext cx="1508746" cy="523220"/>
          </a:xfrm>
          <a:prstGeom prst="rect">
            <a:avLst/>
          </a:prstGeom>
          <a:noFill/>
        </p:spPr>
        <p:txBody>
          <a:bodyPr wrap="none" rtlCol="0">
            <a:spAutoFit/>
          </a:bodyPr>
          <a:lstStyle/>
          <a:p>
            <a:r>
              <a:rPr lang="en-US" sz="2800" dirty="0">
                <a:latin typeface="Myriad Pro" panose="020B0503030403020204" pitchFamily="34" charset="0"/>
                <a:cs typeface="Lucida Grande" panose="020B0600040502020204" pitchFamily="34" charset="0"/>
              </a:rPr>
              <a:t>Switches</a:t>
            </a:r>
          </a:p>
        </p:txBody>
      </p:sp>
      <p:sp>
        <p:nvSpPr>
          <p:cNvPr id="128" name="TextBox 127"/>
          <p:cNvSpPr txBox="1"/>
          <p:nvPr/>
        </p:nvSpPr>
        <p:spPr>
          <a:xfrm>
            <a:off x="3581484" y="1385753"/>
            <a:ext cx="1994457" cy="523220"/>
          </a:xfrm>
          <a:prstGeom prst="rect">
            <a:avLst/>
          </a:prstGeom>
          <a:noFill/>
        </p:spPr>
        <p:txBody>
          <a:bodyPr wrap="none" rtlCol="0">
            <a:spAutoFit/>
          </a:bodyPr>
          <a:lstStyle/>
          <a:p>
            <a:r>
              <a:rPr lang="en-US" sz="2800" dirty="0">
                <a:latin typeface="Myriad Pro" panose="020B0503030403020204" pitchFamily="34" charset="0"/>
                <a:cs typeface="Lucida Grande" panose="020B0600040502020204" pitchFamily="34" charset="0"/>
              </a:rPr>
              <a:t>Coordinator</a:t>
            </a:r>
          </a:p>
        </p:txBody>
      </p:sp>
      <p:sp>
        <p:nvSpPr>
          <p:cNvPr id="135" name="TextBox 134"/>
          <p:cNvSpPr txBox="1"/>
          <p:nvPr/>
        </p:nvSpPr>
        <p:spPr>
          <a:xfrm>
            <a:off x="5041487" y="1867225"/>
            <a:ext cx="3252878" cy="523220"/>
          </a:xfrm>
          <a:prstGeom prst="rect">
            <a:avLst/>
          </a:prstGeom>
          <a:noFill/>
        </p:spPr>
        <p:txBody>
          <a:bodyPr wrap="none" rtlCol="0">
            <a:spAutoFit/>
          </a:bodyPr>
          <a:lstStyle/>
          <a:p>
            <a:r>
              <a:rPr lang="en-US" sz="2800" dirty="0">
                <a:latin typeface="Myriad Pro" panose="020B0503030403020204" pitchFamily="34" charset="0"/>
                <a:cs typeface="Lucida Grande" panose="020B0600040502020204" pitchFamily="34" charset="0"/>
              </a:rPr>
              <a:t>Global Threshold (T)</a:t>
            </a:r>
          </a:p>
        </p:txBody>
      </p:sp>
      <p:grpSp>
        <p:nvGrpSpPr>
          <p:cNvPr id="39" name="Group 38">
            <a:extLst>
              <a:ext uri="{FF2B5EF4-FFF2-40B4-BE49-F238E27FC236}">
                <a16:creationId xmlns:a16="http://schemas.microsoft.com/office/drawing/2014/main" id="{30EFEB83-0126-4A44-87D3-81E604EDD113}"/>
              </a:ext>
            </a:extLst>
          </p:cNvPr>
          <p:cNvGrpSpPr/>
          <p:nvPr/>
        </p:nvGrpSpPr>
        <p:grpSpPr>
          <a:xfrm>
            <a:off x="2156983" y="3566623"/>
            <a:ext cx="799434" cy="650596"/>
            <a:chOff x="1327826" y="3387414"/>
            <a:chExt cx="799434" cy="650596"/>
          </a:xfrm>
        </p:grpSpPr>
        <p:pic>
          <p:nvPicPr>
            <p:cNvPr id="38" name="Picture 37">
              <a:extLst>
                <a:ext uri="{FF2B5EF4-FFF2-40B4-BE49-F238E27FC236}">
                  <a16:creationId xmlns:a16="http://schemas.microsoft.com/office/drawing/2014/main" id="{9E9ADB98-767A-9342-800A-3D109EAEE6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7826" y="3387414"/>
              <a:ext cx="799434" cy="650596"/>
            </a:xfrm>
            <a:prstGeom prst="rect">
              <a:avLst/>
            </a:prstGeom>
            <a:effectLst>
              <a:outerShdw blurRad="50800" dist="38100" dir="2700000" algn="tl" rotWithShape="0">
                <a:prstClr val="black">
                  <a:alpha val="40000"/>
                </a:prstClr>
              </a:outerShdw>
            </a:effectLst>
          </p:spPr>
        </p:pic>
        <p:sp>
          <p:nvSpPr>
            <p:cNvPr id="37" name="Rectangle 47">
              <a:extLst>
                <a:ext uri="{FF2B5EF4-FFF2-40B4-BE49-F238E27FC236}">
                  <a16:creationId xmlns:a16="http://schemas.microsoft.com/office/drawing/2014/main" id="{18DC3E7A-9D5B-1F4B-A08A-B903299E186E}"/>
                </a:ext>
              </a:extLst>
            </p:cNvPr>
            <p:cNvSpPr/>
            <p:nvPr/>
          </p:nvSpPr>
          <p:spPr>
            <a:xfrm>
              <a:off x="1534294" y="3540303"/>
              <a:ext cx="386823" cy="350395"/>
            </a:xfrm>
            <a:custGeom>
              <a:avLst/>
              <a:gdLst>
                <a:gd name="connsiteX0" fmla="*/ 0 w 386823"/>
                <a:gd name="connsiteY0" fmla="*/ 0 h 360953"/>
                <a:gd name="connsiteX1" fmla="*/ 386823 w 386823"/>
                <a:gd name="connsiteY1" fmla="*/ 0 h 360953"/>
                <a:gd name="connsiteX2" fmla="*/ 386823 w 386823"/>
                <a:gd name="connsiteY2" fmla="*/ 360953 h 360953"/>
                <a:gd name="connsiteX3" fmla="*/ 0 w 386823"/>
                <a:gd name="connsiteY3" fmla="*/ 360953 h 360953"/>
                <a:gd name="connsiteX4" fmla="*/ 0 w 386823"/>
                <a:gd name="connsiteY4" fmla="*/ 0 h 360953"/>
                <a:gd name="connsiteX0" fmla="*/ 0 w 386823"/>
                <a:gd name="connsiteY0" fmla="*/ 0 h 360953"/>
                <a:gd name="connsiteX1" fmla="*/ 186657 w 386823"/>
                <a:gd name="connsiteY1" fmla="*/ 1562 h 360953"/>
                <a:gd name="connsiteX2" fmla="*/ 386823 w 386823"/>
                <a:gd name="connsiteY2" fmla="*/ 0 h 360953"/>
                <a:gd name="connsiteX3" fmla="*/ 386823 w 386823"/>
                <a:gd name="connsiteY3" fmla="*/ 360953 h 360953"/>
                <a:gd name="connsiteX4" fmla="*/ 0 w 386823"/>
                <a:gd name="connsiteY4" fmla="*/ 360953 h 360953"/>
                <a:gd name="connsiteX5" fmla="*/ 0 w 386823"/>
                <a:gd name="connsiteY5" fmla="*/ 0 h 360953"/>
                <a:gd name="connsiteX0" fmla="*/ 0 w 386823"/>
                <a:gd name="connsiteY0" fmla="*/ 0 h 365502"/>
                <a:gd name="connsiteX1" fmla="*/ 186657 w 386823"/>
                <a:gd name="connsiteY1" fmla="*/ 1562 h 365502"/>
                <a:gd name="connsiteX2" fmla="*/ 386823 w 386823"/>
                <a:gd name="connsiteY2" fmla="*/ 0 h 365502"/>
                <a:gd name="connsiteX3" fmla="*/ 386823 w 386823"/>
                <a:gd name="connsiteY3" fmla="*/ 360953 h 365502"/>
                <a:gd name="connsiteX4" fmla="*/ 182107 w 386823"/>
                <a:gd name="connsiteY4" fmla="*/ 365502 h 365502"/>
                <a:gd name="connsiteX5" fmla="*/ 0 w 386823"/>
                <a:gd name="connsiteY5" fmla="*/ 360953 h 365502"/>
                <a:gd name="connsiteX6" fmla="*/ 0 w 386823"/>
                <a:gd name="connsiteY6" fmla="*/ 0 h 365502"/>
                <a:gd name="connsiteX0" fmla="*/ 0 w 386823"/>
                <a:gd name="connsiteY0" fmla="*/ 0 h 360953"/>
                <a:gd name="connsiteX1" fmla="*/ 186657 w 386823"/>
                <a:gd name="connsiteY1" fmla="*/ 1562 h 360953"/>
                <a:gd name="connsiteX2" fmla="*/ 386823 w 386823"/>
                <a:gd name="connsiteY2" fmla="*/ 0 h 360953"/>
                <a:gd name="connsiteX3" fmla="*/ 386823 w 386823"/>
                <a:gd name="connsiteY3" fmla="*/ 360953 h 360953"/>
                <a:gd name="connsiteX4" fmla="*/ 0 w 386823"/>
                <a:gd name="connsiteY4" fmla="*/ 360953 h 360953"/>
                <a:gd name="connsiteX5" fmla="*/ 0 w 386823"/>
                <a:gd name="connsiteY5" fmla="*/ 0 h 360953"/>
                <a:gd name="connsiteX0" fmla="*/ 0 w 386823"/>
                <a:gd name="connsiteY0" fmla="*/ 0 h 364057"/>
                <a:gd name="connsiteX1" fmla="*/ 186657 w 386823"/>
                <a:gd name="connsiteY1" fmla="*/ 1562 h 364057"/>
                <a:gd name="connsiteX2" fmla="*/ 386823 w 386823"/>
                <a:gd name="connsiteY2" fmla="*/ 0 h 364057"/>
                <a:gd name="connsiteX3" fmla="*/ 386823 w 386823"/>
                <a:gd name="connsiteY3" fmla="*/ 360953 h 364057"/>
                <a:gd name="connsiteX4" fmla="*/ 188423 w 386823"/>
                <a:gd name="connsiteY4" fmla="*/ 364057 h 364057"/>
                <a:gd name="connsiteX5" fmla="*/ 0 w 386823"/>
                <a:gd name="connsiteY5" fmla="*/ 360953 h 364057"/>
                <a:gd name="connsiteX6" fmla="*/ 0 w 386823"/>
                <a:gd name="connsiteY6" fmla="*/ 0 h 36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823" h="364057">
                  <a:moveTo>
                    <a:pt x="0" y="0"/>
                  </a:moveTo>
                  <a:lnTo>
                    <a:pt x="186657" y="1562"/>
                  </a:lnTo>
                  <a:lnTo>
                    <a:pt x="386823" y="0"/>
                  </a:lnTo>
                  <a:lnTo>
                    <a:pt x="386823" y="360953"/>
                  </a:lnTo>
                  <a:lnTo>
                    <a:pt x="188423" y="364057"/>
                  </a:lnTo>
                  <a:lnTo>
                    <a:pt x="0" y="360953"/>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375932D7-88FD-0C4C-B12A-7B3056B64E6D}"/>
              </a:ext>
            </a:extLst>
          </p:cNvPr>
          <p:cNvGrpSpPr/>
          <p:nvPr/>
        </p:nvGrpSpPr>
        <p:grpSpPr>
          <a:xfrm>
            <a:off x="3496001" y="3566623"/>
            <a:ext cx="799434" cy="650596"/>
            <a:chOff x="1327826" y="3387414"/>
            <a:chExt cx="799434" cy="650596"/>
          </a:xfrm>
        </p:grpSpPr>
        <p:pic>
          <p:nvPicPr>
            <p:cNvPr id="47" name="Picture 46">
              <a:extLst>
                <a:ext uri="{FF2B5EF4-FFF2-40B4-BE49-F238E27FC236}">
                  <a16:creationId xmlns:a16="http://schemas.microsoft.com/office/drawing/2014/main" id="{AC1A4BBD-854E-394E-8CF3-73A655DC0E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7826" y="3387414"/>
              <a:ext cx="799434" cy="650596"/>
            </a:xfrm>
            <a:prstGeom prst="rect">
              <a:avLst/>
            </a:prstGeom>
            <a:effectLst>
              <a:outerShdw blurRad="50800" dist="38100" dir="2700000" algn="tl" rotWithShape="0">
                <a:prstClr val="black">
                  <a:alpha val="40000"/>
                </a:prstClr>
              </a:outerShdw>
            </a:effectLst>
          </p:spPr>
        </p:pic>
        <p:sp>
          <p:nvSpPr>
            <p:cNvPr id="48" name="Rectangle 47">
              <a:extLst>
                <a:ext uri="{FF2B5EF4-FFF2-40B4-BE49-F238E27FC236}">
                  <a16:creationId xmlns:a16="http://schemas.microsoft.com/office/drawing/2014/main" id="{E4B0F1A8-33D9-1441-B03E-1F8830F867ED}"/>
                </a:ext>
              </a:extLst>
            </p:cNvPr>
            <p:cNvSpPr/>
            <p:nvPr/>
          </p:nvSpPr>
          <p:spPr>
            <a:xfrm>
              <a:off x="1534294" y="3540303"/>
              <a:ext cx="386823" cy="350395"/>
            </a:xfrm>
            <a:custGeom>
              <a:avLst/>
              <a:gdLst>
                <a:gd name="connsiteX0" fmla="*/ 0 w 386823"/>
                <a:gd name="connsiteY0" fmla="*/ 0 h 360953"/>
                <a:gd name="connsiteX1" fmla="*/ 386823 w 386823"/>
                <a:gd name="connsiteY1" fmla="*/ 0 h 360953"/>
                <a:gd name="connsiteX2" fmla="*/ 386823 w 386823"/>
                <a:gd name="connsiteY2" fmla="*/ 360953 h 360953"/>
                <a:gd name="connsiteX3" fmla="*/ 0 w 386823"/>
                <a:gd name="connsiteY3" fmla="*/ 360953 h 360953"/>
                <a:gd name="connsiteX4" fmla="*/ 0 w 386823"/>
                <a:gd name="connsiteY4" fmla="*/ 0 h 360953"/>
                <a:gd name="connsiteX0" fmla="*/ 0 w 386823"/>
                <a:gd name="connsiteY0" fmla="*/ 0 h 360953"/>
                <a:gd name="connsiteX1" fmla="*/ 186657 w 386823"/>
                <a:gd name="connsiteY1" fmla="*/ 1562 h 360953"/>
                <a:gd name="connsiteX2" fmla="*/ 386823 w 386823"/>
                <a:gd name="connsiteY2" fmla="*/ 0 h 360953"/>
                <a:gd name="connsiteX3" fmla="*/ 386823 w 386823"/>
                <a:gd name="connsiteY3" fmla="*/ 360953 h 360953"/>
                <a:gd name="connsiteX4" fmla="*/ 0 w 386823"/>
                <a:gd name="connsiteY4" fmla="*/ 360953 h 360953"/>
                <a:gd name="connsiteX5" fmla="*/ 0 w 386823"/>
                <a:gd name="connsiteY5" fmla="*/ 0 h 360953"/>
                <a:gd name="connsiteX0" fmla="*/ 0 w 386823"/>
                <a:gd name="connsiteY0" fmla="*/ 0 h 365502"/>
                <a:gd name="connsiteX1" fmla="*/ 186657 w 386823"/>
                <a:gd name="connsiteY1" fmla="*/ 1562 h 365502"/>
                <a:gd name="connsiteX2" fmla="*/ 386823 w 386823"/>
                <a:gd name="connsiteY2" fmla="*/ 0 h 365502"/>
                <a:gd name="connsiteX3" fmla="*/ 386823 w 386823"/>
                <a:gd name="connsiteY3" fmla="*/ 360953 h 365502"/>
                <a:gd name="connsiteX4" fmla="*/ 182107 w 386823"/>
                <a:gd name="connsiteY4" fmla="*/ 365502 h 365502"/>
                <a:gd name="connsiteX5" fmla="*/ 0 w 386823"/>
                <a:gd name="connsiteY5" fmla="*/ 360953 h 365502"/>
                <a:gd name="connsiteX6" fmla="*/ 0 w 386823"/>
                <a:gd name="connsiteY6" fmla="*/ 0 h 365502"/>
                <a:gd name="connsiteX0" fmla="*/ 0 w 386823"/>
                <a:gd name="connsiteY0" fmla="*/ 0 h 360953"/>
                <a:gd name="connsiteX1" fmla="*/ 186657 w 386823"/>
                <a:gd name="connsiteY1" fmla="*/ 1562 h 360953"/>
                <a:gd name="connsiteX2" fmla="*/ 386823 w 386823"/>
                <a:gd name="connsiteY2" fmla="*/ 0 h 360953"/>
                <a:gd name="connsiteX3" fmla="*/ 386823 w 386823"/>
                <a:gd name="connsiteY3" fmla="*/ 360953 h 360953"/>
                <a:gd name="connsiteX4" fmla="*/ 0 w 386823"/>
                <a:gd name="connsiteY4" fmla="*/ 360953 h 360953"/>
                <a:gd name="connsiteX5" fmla="*/ 0 w 386823"/>
                <a:gd name="connsiteY5" fmla="*/ 0 h 360953"/>
                <a:gd name="connsiteX0" fmla="*/ 0 w 386823"/>
                <a:gd name="connsiteY0" fmla="*/ 0 h 364057"/>
                <a:gd name="connsiteX1" fmla="*/ 186657 w 386823"/>
                <a:gd name="connsiteY1" fmla="*/ 1562 h 364057"/>
                <a:gd name="connsiteX2" fmla="*/ 386823 w 386823"/>
                <a:gd name="connsiteY2" fmla="*/ 0 h 364057"/>
                <a:gd name="connsiteX3" fmla="*/ 386823 w 386823"/>
                <a:gd name="connsiteY3" fmla="*/ 360953 h 364057"/>
                <a:gd name="connsiteX4" fmla="*/ 188423 w 386823"/>
                <a:gd name="connsiteY4" fmla="*/ 364057 h 364057"/>
                <a:gd name="connsiteX5" fmla="*/ 0 w 386823"/>
                <a:gd name="connsiteY5" fmla="*/ 360953 h 364057"/>
                <a:gd name="connsiteX6" fmla="*/ 0 w 386823"/>
                <a:gd name="connsiteY6" fmla="*/ 0 h 36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823" h="364057">
                  <a:moveTo>
                    <a:pt x="0" y="0"/>
                  </a:moveTo>
                  <a:lnTo>
                    <a:pt x="186657" y="1562"/>
                  </a:lnTo>
                  <a:lnTo>
                    <a:pt x="386823" y="0"/>
                  </a:lnTo>
                  <a:lnTo>
                    <a:pt x="386823" y="360953"/>
                  </a:lnTo>
                  <a:lnTo>
                    <a:pt x="188423" y="364057"/>
                  </a:lnTo>
                  <a:lnTo>
                    <a:pt x="0" y="360953"/>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59060ADE-CB04-C940-8060-3A066DC0CF08}"/>
              </a:ext>
            </a:extLst>
          </p:cNvPr>
          <p:cNvGrpSpPr/>
          <p:nvPr/>
        </p:nvGrpSpPr>
        <p:grpSpPr>
          <a:xfrm>
            <a:off x="6174038" y="3566623"/>
            <a:ext cx="799434" cy="650596"/>
            <a:chOff x="1327826" y="3387414"/>
            <a:chExt cx="799434" cy="650596"/>
          </a:xfrm>
        </p:grpSpPr>
        <p:pic>
          <p:nvPicPr>
            <p:cNvPr id="53" name="Picture 52">
              <a:extLst>
                <a:ext uri="{FF2B5EF4-FFF2-40B4-BE49-F238E27FC236}">
                  <a16:creationId xmlns:a16="http://schemas.microsoft.com/office/drawing/2014/main" id="{02E47BA5-FC6F-7447-86A3-6119DD73AD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7826" y="3387414"/>
              <a:ext cx="799434" cy="650596"/>
            </a:xfrm>
            <a:prstGeom prst="rect">
              <a:avLst/>
            </a:prstGeom>
            <a:effectLst>
              <a:outerShdw blurRad="50800" dist="38100" dir="2700000" algn="tl" rotWithShape="0">
                <a:prstClr val="black">
                  <a:alpha val="40000"/>
                </a:prstClr>
              </a:outerShdw>
            </a:effectLst>
          </p:spPr>
        </p:pic>
        <p:sp>
          <p:nvSpPr>
            <p:cNvPr id="54" name="Rectangle 47">
              <a:extLst>
                <a:ext uri="{FF2B5EF4-FFF2-40B4-BE49-F238E27FC236}">
                  <a16:creationId xmlns:a16="http://schemas.microsoft.com/office/drawing/2014/main" id="{7C60742A-4194-E146-8FA6-C60FD2EC38EC}"/>
                </a:ext>
              </a:extLst>
            </p:cNvPr>
            <p:cNvSpPr/>
            <p:nvPr/>
          </p:nvSpPr>
          <p:spPr>
            <a:xfrm>
              <a:off x="1534294" y="3540303"/>
              <a:ext cx="386823" cy="350395"/>
            </a:xfrm>
            <a:custGeom>
              <a:avLst/>
              <a:gdLst>
                <a:gd name="connsiteX0" fmla="*/ 0 w 386823"/>
                <a:gd name="connsiteY0" fmla="*/ 0 h 360953"/>
                <a:gd name="connsiteX1" fmla="*/ 386823 w 386823"/>
                <a:gd name="connsiteY1" fmla="*/ 0 h 360953"/>
                <a:gd name="connsiteX2" fmla="*/ 386823 w 386823"/>
                <a:gd name="connsiteY2" fmla="*/ 360953 h 360953"/>
                <a:gd name="connsiteX3" fmla="*/ 0 w 386823"/>
                <a:gd name="connsiteY3" fmla="*/ 360953 h 360953"/>
                <a:gd name="connsiteX4" fmla="*/ 0 w 386823"/>
                <a:gd name="connsiteY4" fmla="*/ 0 h 360953"/>
                <a:gd name="connsiteX0" fmla="*/ 0 w 386823"/>
                <a:gd name="connsiteY0" fmla="*/ 0 h 360953"/>
                <a:gd name="connsiteX1" fmla="*/ 186657 w 386823"/>
                <a:gd name="connsiteY1" fmla="*/ 1562 h 360953"/>
                <a:gd name="connsiteX2" fmla="*/ 386823 w 386823"/>
                <a:gd name="connsiteY2" fmla="*/ 0 h 360953"/>
                <a:gd name="connsiteX3" fmla="*/ 386823 w 386823"/>
                <a:gd name="connsiteY3" fmla="*/ 360953 h 360953"/>
                <a:gd name="connsiteX4" fmla="*/ 0 w 386823"/>
                <a:gd name="connsiteY4" fmla="*/ 360953 h 360953"/>
                <a:gd name="connsiteX5" fmla="*/ 0 w 386823"/>
                <a:gd name="connsiteY5" fmla="*/ 0 h 360953"/>
                <a:gd name="connsiteX0" fmla="*/ 0 w 386823"/>
                <a:gd name="connsiteY0" fmla="*/ 0 h 365502"/>
                <a:gd name="connsiteX1" fmla="*/ 186657 w 386823"/>
                <a:gd name="connsiteY1" fmla="*/ 1562 h 365502"/>
                <a:gd name="connsiteX2" fmla="*/ 386823 w 386823"/>
                <a:gd name="connsiteY2" fmla="*/ 0 h 365502"/>
                <a:gd name="connsiteX3" fmla="*/ 386823 w 386823"/>
                <a:gd name="connsiteY3" fmla="*/ 360953 h 365502"/>
                <a:gd name="connsiteX4" fmla="*/ 182107 w 386823"/>
                <a:gd name="connsiteY4" fmla="*/ 365502 h 365502"/>
                <a:gd name="connsiteX5" fmla="*/ 0 w 386823"/>
                <a:gd name="connsiteY5" fmla="*/ 360953 h 365502"/>
                <a:gd name="connsiteX6" fmla="*/ 0 w 386823"/>
                <a:gd name="connsiteY6" fmla="*/ 0 h 365502"/>
                <a:gd name="connsiteX0" fmla="*/ 0 w 386823"/>
                <a:gd name="connsiteY0" fmla="*/ 0 h 360953"/>
                <a:gd name="connsiteX1" fmla="*/ 186657 w 386823"/>
                <a:gd name="connsiteY1" fmla="*/ 1562 h 360953"/>
                <a:gd name="connsiteX2" fmla="*/ 386823 w 386823"/>
                <a:gd name="connsiteY2" fmla="*/ 0 h 360953"/>
                <a:gd name="connsiteX3" fmla="*/ 386823 w 386823"/>
                <a:gd name="connsiteY3" fmla="*/ 360953 h 360953"/>
                <a:gd name="connsiteX4" fmla="*/ 0 w 386823"/>
                <a:gd name="connsiteY4" fmla="*/ 360953 h 360953"/>
                <a:gd name="connsiteX5" fmla="*/ 0 w 386823"/>
                <a:gd name="connsiteY5" fmla="*/ 0 h 360953"/>
                <a:gd name="connsiteX0" fmla="*/ 0 w 386823"/>
                <a:gd name="connsiteY0" fmla="*/ 0 h 364057"/>
                <a:gd name="connsiteX1" fmla="*/ 186657 w 386823"/>
                <a:gd name="connsiteY1" fmla="*/ 1562 h 364057"/>
                <a:gd name="connsiteX2" fmla="*/ 386823 w 386823"/>
                <a:gd name="connsiteY2" fmla="*/ 0 h 364057"/>
                <a:gd name="connsiteX3" fmla="*/ 386823 w 386823"/>
                <a:gd name="connsiteY3" fmla="*/ 360953 h 364057"/>
                <a:gd name="connsiteX4" fmla="*/ 188423 w 386823"/>
                <a:gd name="connsiteY4" fmla="*/ 364057 h 364057"/>
                <a:gd name="connsiteX5" fmla="*/ 0 w 386823"/>
                <a:gd name="connsiteY5" fmla="*/ 360953 h 364057"/>
                <a:gd name="connsiteX6" fmla="*/ 0 w 386823"/>
                <a:gd name="connsiteY6" fmla="*/ 0 h 36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823" h="364057">
                  <a:moveTo>
                    <a:pt x="0" y="0"/>
                  </a:moveTo>
                  <a:lnTo>
                    <a:pt x="186657" y="1562"/>
                  </a:lnTo>
                  <a:lnTo>
                    <a:pt x="386823" y="0"/>
                  </a:lnTo>
                  <a:lnTo>
                    <a:pt x="386823" y="360953"/>
                  </a:lnTo>
                  <a:lnTo>
                    <a:pt x="188423" y="364057"/>
                  </a:lnTo>
                  <a:lnTo>
                    <a:pt x="0" y="360953"/>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84BCB9CB-807D-5144-9979-354ACFDC6B4A}"/>
              </a:ext>
            </a:extLst>
          </p:cNvPr>
          <p:cNvGrpSpPr/>
          <p:nvPr/>
        </p:nvGrpSpPr>
        <p:grpSpPr>
          <a:xfrm>
            <a:off x="4835019" y="3566623"/>
            <a:ext cx="799434" cy="650596"/>
            <a:chOff x="1327826" y="3387414"/>
            <a:chExt cx="799434" cy="650596"/>
          </a:xfrm>
        </p:grpSpPr>
        <p:pic>
          <p:nvPicPr>
            <p:cNvPr id="56" name="Picture 55">
              <a:extLst>
                <a:ext uri="{FF2B5EF4-FFF2-40B4-BE49-F238E27FC236}">
                  <a16:creationId xmlns:a16="http://schemas.microsoft.com/office/drawing/2014/main" id="{55C6DD16-3F8D-8542-867E-B7FEEA28D1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7826" y="3387414"/>
              <a:ext cx="799434" cy="650596"/>
            </a:xfrm>
            <a:prstGeom prst="rect">
              <a:avLst/>
            </a:prstGeom>
            <a:effectLst>
              <a:outerShdw blurRad="50800" dist="38100" dir="2700000" algn="tl" rotWithShape="0">
                <a:prstClr val="black">
                  <a:alpha val="40000"/>
                </a:prstClr>
              </a:outerShdw>
            </a:effectLst>
          </p:spPr>
        </p:pic>
        <p:sp>
          <p:nvSpPr>
            <p:cNvPr id="57" name="Rectangle 47">
              <a:extLst>
                <a:ext uri="{FF2B5EF4-FFF2-40B4-BE49-F238E27FC236}">
                  <a16:creationId xmlns:a16="http://schemas.microsoft.com/office/drawing/2014/main" id="{E64DD1C0-D025-B149-B31D-5BDBFF300954}"/>
                </a:ext>
              </a:extLst>
            </p:cNvPr>
            <p:cNvSpPr/>
            <p:nvPr/>
          </p:nvSpPr>
          <p:spPr>
            <a:xfrm>
              <a:off x="1534294" y="3540303"/>
              <a:ext cx="386823" cy="350395"/>
            </a:xfrm>
            <a:custGeom>
              <a:avLst/>
              <a:gdLst>
                <a:gd name="connsiteX0" fmla="*/ 0 w 386823"/>
                <a:gd name="connsiteY0" fmla="*/ 0 h 360953"/>
                <a:gd name="connsiteX1" fmla="*/ 386823 w 386823"/>
                <a:gd name="connsiteY1" fmla="*/ 0 h 360953"/>
                <a:gd name="connsiteX2" fmla="*/ 386823 w 386823"/>
                <a:gd name="connsiteY2" fmla="*/ 360953 h 360953"/>
                <a:gd name="connsiteX3" fmla="*/ 0 w 386823"/>
                <a:gd name="connsiteY3" fmla="*/ 360953 h 360953"/>
                <a:gd name="connsiteX4" fmla="*/ 0 w 386823"/>
                <a:gd name="connsiteY4" fmla="*/ 0 h 360953"/>
                <a:gd name="connsiteX0" fmla="*/ 0 w 386823"/>
                <a:gd name="connsiteY0" fmla="*/ 0 h 360953"/>
                <a:gd name="connsiteX1" fmla="*/ 186657 w 386823"/>
                <a:gd name="connsiteY1" fmla="*/ 1562 h 360953"/>
                <a:gd name="connsiteX2" fmla="*/ 386823 w 386823"/>
                <a:gd name="connsiteY2" fmla="*/ 0 h 360953"/>
                <a:gd name="connsiteX3" fmla="*/ 386823 w 386823"/>
                <a:gd name="connsiteY3" fmla="*/ 360953 h 360953"/>
                <a:gd name="connsiteX4" fmla="*/ 0 w 386823"/>
                <a:gd name="connsiteY4" fmla="*/ 360953 h 360953"/>
                <a:gd name="connsiteX5" fmla="*/ 0 w 386823"/>
                <a:gd name="connsiteY5" fmla="*/ 0 h 360953"/>
                <a:gd name="connsiteX0" fmla="*/ 0 w 386823"/>
                <a:gd name="connsiteY0" fmla="*/ 0 h 365502"/>
                <a:gd name="connsiteX1" fmla="*/ 186657 w 386823"/>
                <a:gd name="connsiteY1" fmla="*/ 1562 h 365502"/>
                <a:gd name="connsiteX2" fmla="*/ 386823 w 386823"/>
                <a:gd name="connsiteY2" fmla="*/ 0 h 365502"/>
                <a:gd name="connsiteX3" fmla="*/ 386823 w 386823"/>
                <a:gd name="connsiteY3" fmla="*/ 360953 h 365502"/>
                <a:gd name="connsiteX4" fmla="*/ 182107 w 386823"/>
                <a:gd name="connsiteY4" fmla="*/ 365502 h 365502"/>
                <a:gd name="connsiteX5" fmla="*/ 0 w 386823"/>
                <a:gd name="connsiteY5" fmla="*/ 360953 h 365502"/>
                <a:gd name="connsiteX6" fmla="*/ 0 w 386823"/>
                <a:gd name="connsiteY6" fmla="*/ 0 h 365502"/>
                <a:gd name="connsiteX0" fmla="*/ 0 w 386823"/>
                <a:gd name="connsiteY0" fmla="*/ 0 h 360953"/>
                <a:gd name="connsiteX1" fmla="*/ 186657 w 386823"/>
                <a:gd name="connsiteY1" fmla="*/ 1562 h 360953"/>
                <a:gd name="connsiteX2" fmla="*/ 386823 w 386823"/>
                <a:gd name="connsiteY2" fmla="*/ 0 h 360953"/>
                <a:gd name="connsiteX3" fmla="*/ 386823 w 386823"/>
                <a:gd name="connsiteY3" fmla="*/ 360953 h 360953"/>
                <a:gd name="connsiteX4" fmla="*/ 0 w 386823"/>
                <a:gd name="connsiteY4" fmla="*/ 360953 h 360953"/>
                <a:gd name="connsiteX5" fmla="*/ 0 w 386823"/>
                <a:gd name="connsiteY5" fmla="*/ 0 h 360953"/>
                <a:gd name="connsiteX0" fmla="*/ 0 w 386823"/>
                <a:gd name="connsiteY0" fmla="*/ 0 h 364057"/>
                <a:gd name="connsiteX1" fmla="*/ 186657 w 386823"/>
                <a:gd name="connsiteY1" fmla="*/ 1562 h 364057"/>
                <a:gd name="connsiteX2" fmla="*/ 386823 w 386823"/>
                <a:gd name="connsiteY2" fmla="*/ 0 h 364057"/>
                <a:gd name="connsiteX3" fmla="*/ 386823 w 386823"/>
                <a:gd name="connsiteY3" fmla="*/ 360953 h 364057"/>
                <a:gd name="connsiteX4" fmla="*/ 188423 w 386823"/>
                <a:gd name="connsiteY4" fmla="*/ 364057 h 364057"/>
                <a:gd name="connsiteX5" fmla="*/ 0 w 386823"/>
                <a:gd name="connsiteY5" fmla="*/ 360953 h 364057"/>
                <a:gd name="connsiteX6" fmla="*/ 0 w 386823"/>
                <a:gd name="connsiteY6" fmla="*/ 0 h 36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823" h="364057">
                  <a:moveTo>
                    <a:pt x="0" y="0"/>
                  </a:moveTo>
                  <a:lnTo>
                    <a:pt x="186657" y="1562"/>
                  </a:lnTo>
                  <a:lnTo>
                    <a:pt x="386823" y="0"/>
                  </a:lnTo>
                  <a:lnTo>
                    <a:pt x="386823" y="360953"/>
                  </a:lnTo>
                  <a:lnTo>
                    <a:pt x="188423" y="364057"/>
                  </a:lnTo>
                  <a:lnTo>
                    <a:pt x="0" y="360953"/>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8" name="Table 57">
            <a:extLst>
              <a:ext uri="{FF2B5EF4-FFF2-40B4-BE49-F238E27FC236}">
                <a16:creationId xmlns:a16="http://schemas.microsoft.com/office/drawing/2014/main" id="{62252F87-280D-2447-9E9F-6DD324CBB07C}"/>
              </a:ext>
            </a:extLst>
          </p:cNvPr>
          <p:cNvGraphicFramePr>
            <a:graphicFrameLocks noGrp="1"/>
          </p:cNvGraphicFramePr>
          <p:nvPr>
            <p:extLst>
              <p:ext uri="{D42A27DB-BD31-4B8C-83A1-F6EECF244321}">
                <p14:modId xmlns:p14="http://schemas.microsoft.com/office/powerpoint/2010/main" val="1876518753"/>
              </p:ext>
            </p:extLst>
          </p:nvPr>
        </p:nvGraphicFramePr>
        <p:xfrm>
          <a:off x="842415" y="4603594"/>
          <a:ext cx="3121268" cy="693420"/>
        </p:xfrm>
        <a:graphic>
          <a:graphicData uri="http://schemas.openxmlformats.org/drawingml/2006/table">
            <a:tbl>
              <a:tblPr firstRow="1" bandRow="1">
                <a:tableStyleId>{5C22544A-7EE6-4342-B048-85BDC9FD1C3A}</a:tableStyleId>
              </a:tblPr>
              <a:tblGrid>
                <a:gridCol w="1040423">
                  <a:extLst>
                    <a:ext uri="{9D8B030D-6E8A-4147-A177-3AD203B41FA5}">
                      <a16:colId xmlns:a16="http://schemas.microsoft.com/office/drawing/2014/main" val="1481416461"/>
                    </a:ext>
                  </a:extLst>
                </a:gridCol>
                <a:gridCol w="776679">
                  <a:extLst>
                    <a:ext uri="{9D8B030D-6E8A-4147-A177-3AD203B41FA5}">
                      <a16:colId xmlns:a16="http://schemas.microsoft.com/office/drawing/2014/main" val="3392552388"/>
                    </a:ext>
                  </a:extLst>
                </a:gridCol>
                <a:gridCol w="1304166">
                  <a:extLst>
                    <a:ext uri="{9D8B030D-6E8A-4147-A177-3AD203B41FA5}">
                      <a16:colId xmlns:a16="http://schemas.microsoft.com/office/drawing/2014/main" val="2385143254"/>
                    </a:ext>
                  </a:extLst>
                </a:gridCol>
              </a:tblGrid>
              <a:tr h="0">
                <a:tc>
                  <a:txBody>
                    <a:bodyPr/>
                    <a:lstStyle/>
                    <a:p>
                      <a:r>
                        <a:rPr lang="en-US" b="1" dirty="0"/>
                        <a:t>Flow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Count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Threshold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1898440"/>
                  </a:ext>
                </a:extLst>
              </a:tr>
              <a:tr h="35156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i="1" dirty="0">
                          <a:latin typeface="Times" pitchFamily="2" charset="0"/>
                        </a:rPr>
                        <a:t>     f</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i="1" dirty="0">
                          <a:latin typeface="Times" pitchFamily="2" charset="0"/>
                        </a:rPr>
                        <a:t>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i="1" dirty="0"/>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634458"/>
                  </a:ext>
                </a:extLst>
              </a:tr>
            </a:tbl>
          </a:graphicData>
        </a:graphic>
      </p:graphicFrame>
      <p:sp>
        <p:nvSpPr>
          <p:cNvPr id="59" name="TextBox 58">
            <a:extLst>
              <a:ext uri="{FF2B5EF4-FFF2-40B4-BE49-F238E27FC236}">
                <a16:creationId xmlns:a16="http://schemas.microsoft.com/office/drawing/2014/main" id="{992BBAC4-36BB-3A41-A0FC-BE506CCD78A6}"/>
              </a:ext>
            </a:extLst>
          </p:cNvPr>
          <p:cNvSpPr txBox="1"/>
          <p:nvPr/>
        </p:nvSpPr>
        <p:spPr>
          <a:xfrm>
            <a:off x="2820091" y="4910728"/>
            <a:ext cx="984885" cy="400110"/>
          </a:xfrm>
          <a:prstGeom prst="rect">
            <a:avLst/>
          </a:prstGeom>
          <a:noFill/>
        </p:spPr>
        <p:txBody>
          <a:bodyPr wrap="none" rtlCol="0">
            <a:spAutoFit/>
          </a:bodyPr>
          <a:lstStyle/>
          <a:p>
            <a:r>
              <a:rPr lang="en-US" sz="2000" dirty="0">
                <a:solidFill>
                  <a:srgbClr val="FF0000"/>
                </a:solidFill>
                <a:latin typeface="Times" pitchFamily="2" charset="0"/>
                <a:cs typeface="Lucida Grande" panose="020B0600040502020204" pitchFamily="34" charset="0"/>
              </a:rPr>
              <a:t>= T</a:t>
            </a:r>
            <a:r>
              <a:rPr lang="en-US" sz="2000" i="1" dirty="0">
                <a:solidFill>
                  <a:srgbClr val="FF0000"/>
                </a:solidFill>
                <a:latin typeface="Times" pitchFamily="2" charset="0"/>
                <a:cs typeface="Lucida Grande" panose="020B0600040502020204" pitchFamily="34" charset="0"/>
              </a:rPr>
              <a:t>/</a:t>
            </a:r>
            <a:r>
              <a:rPr lang="en-US" sz="2000" dirty="0">
                <a:solidFill>
                  <a:srgbClr val="FF0000"/>
                </a:solidFill>
                <a:latin typeface="Times" pitchFamily="2" charset="0"/>
                <a:cs typeface="Lucida Grande" panose="020B0600040502020204" pitchFamily="34" charset="0"/>
              </a:rPr>
              <a:t>2</a:t>
            </a:r>
            <a:r>
              <a:rPr lang="en-US" sz="2000" i="1" baseline="30000" dirty="0">
                <a:solidFill>
                  <a:srgbClr val="FF0000"/>
                </a:solidFill>
                <a:latin typeface="Times" pitchFamily="2" charset="0"/>
                <a:cs typeface="Lucida Grande" panose="020B0600040502020204" pitchFamily="34" charset="0"/>
              </a:rPr>
              <a:t>j</a:t>
            </a:r>
            <a:r>
              <a:rPr lang="en-US" sz="2000" i="1" dirty="0">
                <a:solidFill>
                  <a:srgbClr val="FF0000"/>
                </a:solidFill>
                <a:latin typeface="Times" pitchFamily="2" charset="0"/>
                <a:cs typeface="Lucida Grande" panose="020B0600040502020204" pitchFamily="34" charset="0"/>
              </a:rPr>
              <a:t>·n</a:t>
            </a:r>
            <a:endParaRPr lang="en-US" sz="2000" dirty="0">
              <a:solidFill>
                <a:srgbClr val="FF0000"/>
              </a:solidFill>
            </a:endParaRPr>
          </a:p>
        </p:txBody>
      </p:sp>
      <p:cxnSp>
        <p:nvCxnSpPr>
          <p:cNvPr id="62" name="Straight Connector 61">
            <a:extLst>
              <a:ext uri="{FF2B5EF4-FFF2-40B4-BE49-F238E27FC236}">
                <a16:creationId xmlns:a16="http://schemas.microsoft.com/office/drawing/2014/main" id="{A160175C-24DE-BF45-9B33-6ED23F4220EC}"/>
              </a:ext>
            </a:extLst>
          </p:cNvPr>
          <p:cNvCxnSpPr>
            <a:cxnSpLocks/>
          </p:cNvCxnSpPr>
          <p:nvPr/>
        </p:nvCxnSpPr>
        <p:spPr>
          <a:xfrm flipH="1">
            <a:off x="860745" y="4069907"/>
            <a:ext cx="1320633" cy="51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7D13789-DFB1-EA4D-B52D-4E651201A036}"/>
              </a:ext>
            </a:extLst>
          </p:cNvPr>
          <p:cNvCxnSpPr>
            <a:cxnSpLocks/>
          </p:cNvCxnSpPr>
          <p:nvPr/>
        </p:nvCxnSpPr>
        <p:spPr>
          <a:xfrm>
            <a:off x="2750274" y="4069907"/>
            <a:ext cx="1210404" cy="533687"/>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79" name="Table 78">
            <a:extLst>
              <a:ext uri="{FF2B5EF4-FFF2-40B4-BE49-F238E27FC236}">
                <a16:creationId xmlns:a16="http://schemas.microsoft.com/office/drawing/2014/main" id="{4D99C8AF-DDBA-0D42-AE0E-073478162369}"/>
              </a:ext>
            </a:extLst>
          </p:cNvPr>
          <p:cNvGraphicFramePr>
            <a:graphicFrameLocks noGrp="1"/>
          </p:cNvGraphicFramePr>
          <p:nvPr>
            <p:extLst/>
          </p:nvPr>
        </p:nvGraphicFramePr>
        <p:xfrm>
          <a:off x="4175835" y="4608468"/>
          <a:ext cx="4567644" cy="767700"/>
        </p:xfrm>
        <a:graphic>
          <a:graphicData uri="http://schemas.openxmlformats.org/drawingml/2006/table">
            <a:tbl>
              <a:tblPr firstRow="1" bandRow="1">
                <a:tableStyleId>{5C22544A-7EE6-4342-B048-85BDC9FD1C3A}</a:tableStyleId>
              </a:tblPr>
              <a:tblGrid>
                <a:gridCol w="1141911">
                  <a:extLst>
                    <a:ext uri="{9D8B030D-6E8A-4147-A177-3AD203B41FA5}">
                      <a16:colId xmlns:a16="http://schemas.microsoft.com/office/drawing/2014/main" val="919046705"/>
                    </a:ext>
                  </a:extLst>
                </a:gridCol>
                <a:gridCol w="1141911">
                  <a:extLst>
                    <a:ext uri="{9D8B030D-6E8A-4147-A177-3AD203B41FA5}">
                      <a16:colId xmlns:a16="http://schemas.microsoft.com/office/drawing/2014/main" val="3639939309"/>
                    </a:ext>
                  </a:extLst>
                </a:gridCol>
                <a:gridCol w="1141911">
                  <a:extLst>
                    <a:ext uri="{9D8B030D-6E8A-4147-A177-3AD203B41FA5}">
                      <a16:colId xmlns:a16="http://schemas.microsoft.com/office/drawing/2014/main" val="2068109531"/>
                    </a:ext>
                  </a:extLst>
                </a:gridCol>
                <a:gridCol w="1141911">
                  <a:extLst>
                    <a:ext uri="{9D8B030D-6E8A-4147-A177-3AD203B41FA5}">
                      <a16:colId xmlns:a16="http://schemas.microsoft.com/office/drawing/2014/main" val="3139230582"/>
                    </a:ext>
                  </a:extLst>
                </a:gridCol>
              </a:tblGrid>
              <a:tr h="383850">
                <a:tc>
                  <a:txBody>
                    <a:bodyPr/>
                    <a:lstStyle/>
                    <a:p>
                      <a:pPr algn="ctr"/>
                      <a:r>
                        <a:rPr lang="en-US" dirty="0"/>
                        <a:t>Round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dirty="0"/>
                        <a:t>Round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dirty="0"/>
                        <a:t>Round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dirty="0"/>
                        <a:t>Round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456865025"/>
                  </a:ext>
                </a:extLst>
              </a:tr>
              <a:tr h="383850">
                <a:tc>
                  <a:txBody>
                    <a:bodyPr/>
                    <a:lstStyle/>
                    <a:p>
                      <a:r>
                        <a:rPr lang="en-US"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6910347"/>
                  </a:ext>
                </a:extLst>
              </a:tr>
            </a:tbl>
          </a:graphicData>
        </a:graphic>
      </p:graphicFrame>
      <p:sp>
        <p:nvSpPr>
          <p:cNvPr id="80" name="Rectangle 79">
            <a:extLst>
              <a:ext uri="{FF2B5EF4-FFF2-40B4-BE49-F238E27FC236}">
                <a16:creationId xmlns:a16="http://schemas.microsoft.com/office/drawing/2014/main" id="{8AD25B65-513F-A148-A5FB-31AAF483ADB5}"/>
              </a:ext>
            </a:extLst>
          </p:cNvPr>
          <p:cNvSpPr/>
          <p:nvPr/>
        </p:nvSpPr>
        <p:spPr>
          <a:xfrm>
            <a:off x="3908074" y="4232988"/>
            <a:ext cx="5206264" cy="400110"/>
          </a:xfrm>
          <a:prstGeom prst="rect">
            <a:avLst/>
          </a:prstGeom>
        </p:spPr>
        <p:txBody>
          <a:bodyPr wrap="square">
            <a:spAutoFit/>
          </a:bodyPr>
          <a:lstStyle/>
          <a:p>
            <a:r>
              <a:rPr lang="en-US" sz="2000" dirty="0">
                <a:latin typeface="Myriad Pro" panose="020B0503030403020204" pitchFamily="34" charset="0"/>
                <a:cs typeface="Lucida Grande" panose="020B0600040502020204" pitchFamily="34" charset="0"/>
              </a:rPr>
              <a:t>Switches </a:t>
            </a:r>
            <a:r>
              <a:rPr lang="en-US" sz="2000" dirty="0">
                <a:latin typeface="Times" pitchFamily="2" charset="0"/>
                <a:cs typeface="Lucida Grande" panose="020B0600040502020204" pitchFamily="34" charset="0"/>
              </a:rPr>
              <a:t>(</a:t>
            </a:r>
            <a:r>
              <a:rPr lang="en-US" sz="2000" i="1" dirty="0">
                <a:latin typeface="Times" pitchFamily="2" charset="0"/>
                <a:cs typeface="Lucida Grande" panose="020B0600040502020204" pitchFamily="34" charset="0"/>
              </a:rPr>
              <a:t>n) =</a:t>
            </a:r>
            <a:r>
              <a:rPr lang="en-US" sz="2000" dirty="0">
                <a:latin typeface="Times" pitchFamily="2" charset="0"/>
                <a:cs typeface="Lucida Grande" panose="020B0600040502020204" pitchFamily="34" charset="0"/>
              </a:rPr>
              <a:t> 4</a:t>
            </a:r>
            <a:r>
              <a:rPr lang="en-US" sz="2000" dirty="0">
                <a:latin typeface="Myriad Pro" charset="0"/>
                <a:ea typeface="Myriad Pro" charset="0"/>
                <a:cs typeface="Myriad Pro" charset="0"/>
              </a:rPr>
              <a:t>, </a:t>
            </a:r>
            <a:r>
              <a:rPr lang="en-US" sz="2000" dirty="0">
                <a:latin typeface="Myriad Pro" panose="020B0503030403020204" pitchFamily="34" charset="0"/>
                <a:cs typeface="Lucida Grande" panose="020B0600040502020204" pitchFamily="34" charset="0"/>
              </a:rPr>
              <a:t>Global Threshold </a:t>
            </a:r>
            <a:r>
              <a:rPr lang="en-US" sz="2000" dirty="0">
                <a:latin typeface="Times" pitchFamily="2" charset="0"/>
                <a:cs typeface="Lucida Grande" panose="020B0600040502020204" pitchFamily="34" charset="0"/>
              </a:rPr>
              <a:t>(𝜏</a:t>
            </a:r>
            <a:r>
              <a:rPr lang="en-US" sz="2000" i="1" baseline="-25000" dirty="0">
                <a:latin typeface="Times" pitchFamily="2" charset="0"/>
                <a:cs typeface="Lucida Grande" panose="020B0600040502020204" pitchFamily="34" charset="0"/>
              </a:rPr>
              <a:t>g</a:t>
            </a:r>
            <a:r>
              <a:rPr lang="en-US" sz="2000" dirty="0">
                <a:latin typeface="Times" pitchFamily="2" charset="0"/>
                <a:cs typeface="Lucida Grande" panose="020B0600040502020204" pitchFamily="34" charset="0"/>
              </a:rPr>
              <a:t>) </a:t>
            </a:r>
            <a:r>
              <a:rPr lang="en-US" sz="2000" i="1" dirty="0">
                <a:latin typeface="Times" pitchFamily="2" charset="0"/>
                <a:cs typeface="Lucida Grande" panose="020B0600040502020204" pitchFamily="34" charset="0"/>
              </a:rPr>
              <a:t>=</a:t>
            </a:r>
            <a:r>
              <a:rPr lang="en-US" sz="2000" dirty="0">
                <a:latin typeface="Times" pitchFamily="2" charset="0"/>
                <a:cs typeface="Lucida Grande" panose="020B0600040502020204" pitchFamily="34" charset="0"/>
              </a:rPr>
              <a:t> 64</a:t>
            </a:r>
            <a:endParaRPr lang="en-US" sz="2000" dirty="0"/>
          </a:p>
        </p:txBody>
      </p:sp>
      <p:sp>
        <p:nvSpPr>
          <p:cNvPr id="81" name="Oval 80">
            <a:extLst>
              <a:ext uri="{FF2B5EF4-FFF2-40B4-BE49-F238E27FC236}">
                <a16:creationId xmlns:a16="http://schemas.microsoft.com/office/drawing/2014/main" id="{69278E41-CF6A-444F-BB39-F8FEE042099F}"/>
              </a:ext>
            </a:extLst>
          </p:cNvPr>
          <p:cNvSpPr/>
          <p:nvPr/>
        </p:nvSpPr>
        <p:spPr>
          <a:xfrm>
            <a:off x="4089292" y="4992318"/>
            <a:ext cx="478901" cy="3732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90" name="Group 89">
            <a:extLst>
              <a:ext uri="{FF2B5EF4-FFF2-40B4-BE49-F238E27FC236}">
                <a16:creationId xmlns:a16="http://schemas.microsoft.com/office/drawing/2014/main" id="{A7B05FE7-9A03-D842-AE85-6B451717F138}"/>
              </a:ext>
            </a:extLst>
          </p:cNvPr>
          <p:cNvGrpSpPr/>
          <p:nvPr/>
        </p:nvGrpSpPr>
        <p:grpSpPr>
          <a:xfrm>
            <a:off x="2419010" y="3728008"/>
            <a:ext cx="378836" cy="249815"/>
            <a:chOff x="695898" y="2897841"/>
            <a:chExt cx="378836" cy="249815"/>
          </a:xfrm>
          <a:solidFill>
            <a:srgbClr val="FF0000"/>
          </a:solidFill>
        </p:grpSpPr>
        <p:sp>
          <p:nvSpPr>
            <p:cNvPr id="91" name="Rectangle 90">
              <a:extLst>
                <a:ext uri="{FF2B5EF4-FFF2-40B4-BE49-F238E27FC236}">
                  <a16:creationId xmlns:a16="http://schemas.microsoft.com/office/drawing/2014/main" id="{0CF780E1-F26B-6A43-8F28-8B6586850E6D}"/>
                </a:ext>
              </a:extLst>
            </p:cNvPr>
            <p:cNvSpPr/>
            <p:nvPr/>
          </p:nvSpPr>
          <p:spPr>
            <a:xfrm>
              <a:off x="695898" y="2897841"/>
              <a:ext cx="378836" cy="249815"/>
            </a:xfrm>
            <a:prstGeom prst="rect">
              <a:avLst/>
            </a:prstGeom>
            <a:grpFill/>
            <a:ln>
              <a:solidFill>
                <a:srgbClr val="FF0000"/>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iangle 91">
              <a:extLst>
                <a:ext uri="{FF2B5EF4-FFF2-40B4-BE49-F238E27FC236}">
                  <a16:creationId xmlns:a16="http://schemas.microsoft.com/office/drawing/2014/main" id="{725A19FC-B315-FB4E-951F-746EB0999050}"/>
                </a:ext>
              </a:extLst>
            </p:cNvPr>
            <p:cNvSpPr/>
            <p:nvPr/>
          </p:nvSpPr>
          <p:spPr>
            <a:xfrm flipV="1">
              <a:off x="695898" y="2897841"/>
              <a:ext cx="378836" cy="174812"/>
            </a:xfrm>
            <a:prstGeom prst="triangle">
              <a:avLst/>
            </a:prstGeom>
            <a:grp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44ABA879-DA34-054B-BB71-15F67BE5D948}"/>
              </a:ext>
            </a:extLst>
          </p:cNvPr>
          <p:cNvGrpSpPr/>
          <p:nvPr/>
        </p:nvGrpSpPr>
        <p:grpSpPr>
          <a:xfrm>
            <a:off x="4398473" y="2041429"/>
            <a:ext cx="378836" cy="249815"/>
            <a:chOff x="695898" y="2897841"/>
            <a:chExt cx="378836" cy="249815"/>
          </a:xfrm>
          <a:solidFill>
            <a:srgbClr val="FF0000"/>
          </a:solidFill>
        </p:grpSpPr>
        <p:sp>
          <p:nvSpPr>
            <p:cNvPr id="94" name="Rectangle 93">
              <a:extLst>
                <a:ext uri="{FF2B5EF4-FFF2-40B4-BE49-F238E27FC236}">
                  <a16:creationId xmlns:a16="http://schemas.microsoft.com/office/drawing/2014/main" id="{AEBC9087-082F-4F46-8C6E-1A213F7210E7}"/>
                </a:ext>
              </a:extLst>
            </p:cNvPr>
            <p:cNvSpPr/>
            <p:nvPr/>
          </p:nvSpPr>
          <p:spPr>
            <a:xfrm>
              <a:off x="695898" y="2897841"/>
              <a:ext cx="378836" cy="249815"/>
            </a:xfrm>
            <a:prstGeom prst="rect">
              <a:avLst/>
            </a:prstGeom>
            <a:grpFill/>
            <a:ln>
              <a:solidFill>
                <a:srgbClr val="FF0000"/>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iangle 94">
              <a:extLst>
                <a:ext uri="{FF2B5EF4-FFF2-40B4-BE49-F238E27FC236}">
                  <a16:creationId xmlns:a16="http://schemas.microsoft.com/office/drawing/2014/main" id="{7F064C29-C1EF-974F-B9AD-D731CD427A1F}"/>
                </a:ext>
              </a:extLst>
            </p:cNvPr>
            <p:cNvSpPr/>
            <p:nvPr/>
          </p:nvSpPr>
          <p:spPr>
            <a:xfrm flipV="1">
              <a:off x="695898" y="2897841"/>
              <a:ext cx="378836" cy="174812"/>
            </a:xfrm>
            <a:prstGeom prst="triangle">
              <a:avLst/>
            </a:prstGeom>
            <a:grp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C3B74422-5D9E-F64E-A70E-0AFB5C4C12F3}"/>
              </a:ext>
            </a:extLst>
          </p:cNvPr>
          <p:cNvGrpSpPr/>
          <p:nvPr/>
        </p:nvGrpSpPr>
        <p:grpSpPr>
          <a:xfrm>
            <a:off x="4396511" y="2032982"/>
            <a:ext cx="378836" cy="249815"/>
            <a:chOff x="695898" y="2897841"/>
            <a:chExt cx="378836" cy="249815"/>
          </a:xfrm>
          <a:solidFill>
            <a:srgbClr val="FF0000"/>
          </a:solidFill>
        </p:grpSpPr>
        <p:sp>
          <p:nvSpPr>
            <p:cNvPr id="97" name="Rectangle 96">
              <a:extLst>
                <a:ext uri="{FF2B5EF4-FFF2-40B4-BE49-F238E27FC236}">
                  <a16:creationId xmlns:a16="http://schemas.microsoft.com/office/drawing/2014/main" id="{AFCC796F-16AD-1E4D-AF40-8BFEFEDAADE6}"/>
                </a:ext>
              </a:extLst>
            </p:cNvPr>
            <p:cNvSpPr/>
            <p:nvPr/>
          </p:nvSpPr>
          <p:spPr>
            <a:xfrm>
              <a:off x="695898" y="2897841"/>
              <a:ext cx="378836" cy="249815"/>
            </a:xfrm>
            <a:prstGeom prst="rect">
              <a:avLst/>
            </a:prstGeom>
            <a:grpFill/>
            <a:ln>
              <a:solidFill>
                <a:srgbClr val="FF0000"/>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iangle 97">
              <a:extLst>
                <a:ext uri="{FF2B5EF4-FFF2-40B4-BE49-F238E27FC236}">
                  <a16:creationId xmlns:a16="http://schemas.microsoft.com/office/drawing/2014/main" id="{63DA40A2-4F4C-6842-BCE3-5C5A14F43144}"/>
                </a:ext>
              </a:extLst>
            </p:cNvPr>
            <p:cNvSpPr/>
            <p:nvPr/>
          </p:nvSpPr>
          <p:spPr>
            <a:xfrm flipV="1">
              <a:off x="695898" y="2897841"/>
              <a:ext cx="378836" cy="174812"/>
            </a:xfrm>
            <a:prstGeom prst="triangle">
              <a:avLst/>
            </a:prstGeom>
            <a:grp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F195ED24-B20F-054E-B11F-C6528B2FAE10}"/>
              </a:ext>
            </a:extLst>
          </p:cNvPr>
          <p:cNvGrpSpPr/>
          <p:nvPr/>
        </p:nvGrpSpPr>
        <p:grpSpPr>
          <a:xfrm>
            <a:off x="4405442" y="2028002"/>
            <a:ext cx="378836" cy="249815"/>
            <a:chOff x="695898" y="2897841"/>
            <a:chExt cx="378836" cy="249815"/>
          </a:xfrm>
          <a:solidFill>
            <a:srgbClr val="FF0000"/>
          </a:solidFill>
        </p:grpSpPr>
        <p:sp>
          <p:nvSpPr>
            <p:cNvPr id="100" name="Rectangle 99">
              <a:extLst>
                <a:ext uri="{FF2B5EF4-FFF2-40B4-BE49-F238E27FC236}">
                  <a16:creationId xmlns:a16="http://schemas.microsoft.com/office/drawing/2014/main" id="{7B969220-69E7-D347-9195-C467FBA93212}"/>
                </a:ext>
              </a:extLst>
            </p:cNvPr>
            <p:cNvSpPr/>
            <p:nvPr/>
          </p:nvSpPr>
          <p:spPr>
            <a:xfrm>
              <a:off x="695898" y="2897841"/>
              <a:ext cx="378836" cy="249815"/>
            </a:xfrm>
            <a:prstGeom prst="rect">
              <a:avLst/>
            </a:prstGeom>
            <a:grpFill/>
            <a:ln>
              <a:solidFill>
                <a:srgbClr val="FF0000"/>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iangle 100">
              <a:extLst>
                <a:ext uri="{FF2B5EF4-FFF2-40B4-BE49-F238E27FC236}">
                  <a16:creationId xmlns:a16="http://schemas.microsoft.com/office/drawing/2014/main" id="{6F997FC8-F914-D441-A25B-8CBE373BD3F4}"/>
                </a:ext>
              </a:extLst>
            </p:cNvPr>
            <p:cNvSpPr/>
            <p:nvPr/>
          </p:nvSpPr>
          <p:spPr>
            <a:xfrm flipV="1">
              <a:off x="695898" y="2897841"/>
              <a:ext cx="378836" cy="174812"/>
            </a:xfrm>
            <a:prstGeom prst="triangle">
              <a:avLst/>
            </a:prstGeom>
            <a:grp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7975FDC0-C299-4E4E-A74E-4C11C7247FBA}"/>
              </a:ext>
            </a:extLst>
          </p:cNvPr>
          <p:cNvGrpSpPr/>
          <p:nvPr/>
        </p:nvGrpSpPr>
        <p:grpSpPr>
          <a:xfrm>
            <a:off x="4394549" y="2030855"/>
            <a:ext cx="378836" cy="249815"/>
            <a:chOff x="695898" y="2897841"/>
            <a:chExt cx="378836" cy="249815"/>
          </a:xfrm>
          <a:solidFill>
            <a:srgbClr val="FF0000"/>
          </a:solidFill>
        </p:grpSpPr>
        <p:sp>
          <p:nvSpPr>
            <p:cNvPr id="103" name="Rectangle 102">
              <a:extLst>
                <a:ext uri="{FF2B5EF4-FFF2-40B4-BE49-F238E27FC236}">
                  <a16:creationId xmlns:a16="http://schemas.microsoft.com/office/drawing/2014/main" id="{FF283D90-82AD-E843-8C4D-3CD2C269BF90}"/>
                </a:ext>
              </a:extLst>
            </p:cNvPr>
            <p:cNvSpPr/>
            <p:nvPr/>
          </p:nvSpPr>
          <p:spPr>
            <a:xfrm>
              <a:off x="695898" y="2897841"/>
              <a:ext cx="378836" cy="249815"/>
            </a:xfrm>
            <a:prstGeom prst="rect">
              <a:avLst/>
            </a:prstGeom>
            <a:grpFill/>
            <a:ln>
              <a:solidFill>
                <a:srgbClr val="FF0000"/>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iangle 103">
              <a:extLst>
                <a:ext uri="{FF2B5EF4-FFF2-40B4-BE49-F238E27FC236}">
                  <a16:creationId xmlns:a16="http://schemas.microsoft.com/office/drawing/2014/main" id="{7FB78525-49B3-034F-8C13-FB7B27C168AC}"/>
                </a:ext>
              </a:extLst>
            </p:cNvPr>
            <p:cNvSpPr/>
            <p:nvPr/>
          </p:nvSpPr>
          <p:spPr>
            <a:xfrm flipV="1">
              <a:off x="695898" y="2897841"/>
              <a:ext cx="378836" cy="174812"/>
            </a:xfrm>
            <a:prstGeom prst="triangle">
              <a:avLst/>
            </a:prstGeom>
            <a:grp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0251587A-0488-FF4B-A635-F8DE94442111}"/>
              </a:ext>
            </a:extLst>
          </p:cNvPr>
          <p:cNvGrpSpPr/>
          <p:nvPr/>
        </p:nvGrpSpPr>
        <p:grpSpPr>
          <a:xfrm>
            <a:off x="5062223" y="3768841"/>
            <a:ext cx="378836" cy="249815"/>
            <a:chOff x="695898" y="2897841"/>
            <a:chExt cx="378836" cy="249815"/>
          </a:xfrm>
          <a:solidFill>
            <a:srgbClr val="FF0000"/>
          </a:solidFill>
        </p:grpSpPr>
        <p:sp>
          <p:nvSpPr>
            <p:cNvPr id="111" name="Rectangle 110">
              <a:extLst>
                <a:ext uri="{FF2B5EF4-FFF2-40B4-BE49-F238E27FC236}">
                  <a16:creationId xmlns:a16="http://schemas.microsoft.com/office/drawing/2014/main" id="{AECB4A18-9991-4649-81A5-7DEA4D030B98}"/>
                </a:ext>
              </a:extLst>
            </p:cNvPr>
            <p:cNvSpPr/>
            <p:nvPr/>
          </p:nvSpPr>
          <p:spPr>
            <a:xfrm>
              <a:off x="695898" y="2897841"/>
              <a:ext cx="378836" cy="249815"/>
            </a:xfrm>
            <a:prstGeom prst="rect">
              <a:avLst/>
            </a:prstGeom>
            <a:grpFill/>
            <a:ln>
              <a:solidFill>
                <a:srgbClr val="FF0000"/>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iangle 111">
              <a:extLst>
                <a:ext uri="{FF2B5EF4-FFF2-40B4-BE49-F238E27FC236}">
                  <a16:creationId xmlns:a16="http://schemas.microsoft.com/office/drawing/2014/main" id="{B305C24A-212A-D545-BB74-22C46F631801}"/>
                </a:ext>
              </a:extLst>
            </p:cNvPr>
            <p:cNvSpPr/>
            <p:nvPr/>
          </p:nvSpPr>
          <p:spPr>
            <a:xfrm flipV="1">
              <a:off x="695898" y="2897841"/>
              <a:ext cx="378836" cy="174812"/>
            </a:xfrm>
            <a:prstGeom prst="triangle">
              <a:avLst/>
            </a:prstGeom>
            <a:grp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E7E21E66-0DF8-0341-BF2B-D2BFC59ACF2E}"/>
              </a:ext>
            </a:extLst>
          </p:cNvPr>
          <p:cNvSpPr txBox="1"/>
          <p:nvPr/>
        </p:nvSpPr>
        <p:spPr>
          <a:xfrm>
            <a:off x="5940199" y="195580"/>
            <a:ext cx="2597121" cy="461665"/>
          </a:xfrm>
          <a:prstGeom prst="rect">
            <a:avLst/>
          </a:prstGeom>
          <a:noFill/>
        </p:spPr>
        <p:txBody>
          <a:bodyPr wrap="none" rtlCol="0">
            <a:spAutoFit/>
          </a:bodyPr>
          <a:lstStyle/>
          <a:p>
            <a:r>
              <a:rPr lang="en-US" sz="2400" dirty="0"/>
              <a:t>[</a:t>
            </a:r>
            <a:r>
              <a:rPr lang="en-US" sz="2400" dirty="0" err="1"/>
              <a:t>Cormode</a:t>
            </a:r>
            <a:r>
              <a:rPr lang="en-US" sz="2400" dirty="0"/>
              <a:t> et al ‘08]</a:t>
            </a:r>
          </a:p>
        </p:txBody>
      </p:sp>
      <p:sp>
        <p:nvSpPr>
          <p:cNvPr id="60" name="TextBox 59">
            <a:extLst>
              <a:ext uri="{FF2B5EF4-FFF2-40B4-BE49-F238E27FC236}">
                <a16:creationId xmlns:a16="http://schemas.microsoft.com/office/drawing/2014/main" id="{75665ED4-147D-D344-8976-C9ECF3D9BFBB}"/>
              </a:ext>
            </a:extLst>
          </p:cNvPr>
          <p:cNvSpPr txBox="1"/>
          <p:nvPr/>
        </p:nvSpPr>
        <p:spPr>
          <a:xfrm>
            <a:off x="2834179" y="4909353"/>
            <a:ext cx="521297" cy="400110"/>
          </a:xfrm>
          <a:prstGeom prst="rect">
            <a:avLst/>
          </a:prstGeom>
          <a:noFill/>
        </p:spPr>
        <p:txBody>
          <a:bodyPr wrap="none" rtlCol="0">
            <a:spAutoFit/>
          </a:bodyPr>
          <a:lstStyle/>
          <a:p>
            <a:r>
              <a:rPr lang="en-US" sz="2000" dirty="0">
                <a:solidFill>
                  <a:srgbClr val="FF0000"/>
                </a:solidFill>
                <a:latin typeface="Times" pitchFamily="2" charset="0"/>
                <a:cs typeface="Lucida Grande" panose="020B0600040502020204" pitchFamily="34" charset="0"/>
              </a:rPr>
              <a:t>= 8</a:t>
            </a:r>
            <a:endParaRPr lang="en-US" sz="2000" dirty="0">
              <a:solidFill>
                <a:srgbClr val="FF0000"/>
              </a:solidFill>
            </a:endParaRPr>
          </a:p>
        </p:txBody>
      </p:sp>
      <p:sp>
        <p:nvSpPr>
          <p:cNvPr id="61" name="TextBox 60">
            <a:extLst>
              <a:ext uri="{FF2B5EF4-FFF2-40B4-BE49-F238E27FC236}">
                <a16:creationId xmlns:a16="http://schemas.microsoft.com/office/drawing/2014/main" id="{6DD4E9BE-2825-0540-B8E0-696E1B200360}"/>
              </a:ext>
            </a:extLst>
          </p:cNvPr>
          <p:cNvSpPr txBox="1"/>
          <p:nvPr/>
        </p:nvSpPr>
        <p:spPr>
          <a:xfrm>
            <a:off x="2800043" y="4909353"/>
            <a:ext cx="521297" cy="400110"/>
          </a:xfrm>
          <a:prstGeom prst="rect">
            <a:avLst/>
          </a:prstGeom>
          <a:noFill/>
        </p:spPr>
        <p:txBody>
          <a:bodyPr wrap="none" rtlCol="0">
            <a:spAutoFit/>
          </a:bodyPr>
          <a:lstStyle/>
          <a:p>
            <a:r>
              <a:rPr lang="en-US" sz="2000" dirty="0">
                <a:solidFill>
                  <a:srgbClr val="FF0000"/>
                </a:solidFill>
                <a:latin typeface="Times" pitchFamily="2" charset="0"/>
                <a:cs typeface="Lucida Grande" panose="020B0600040502020204" pitchFamily="34" charset="0"/>
              </a:rPr>
              <a:t>= 4</a:t>
            </a:r>
            <a:endParaRPr lang="en-US" sz="2000" dirty="0">
              <a:solidFill>
                <a:srgbClr val="FF0000"/>
              </a:solidFill>
            </a:endParaRPr>
          </a:p>
        </p:txBody>
      </p:sp>
    </p:spTree>
    <p:extLst>
      <p:ext uri="{BB962C8B-B14F-4D97-AF65-F5344CB8AC3E}">
        <p14:creationId xmlns:p14="http://schemas.microsoft.com/office/powerpoint/2010/main" val="169959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ppt_w</p:attrName>
                                        </p:attrNameLst>
                                      </p:cBhvr>
                                      <p:tavLst>
                                        <p:tav tm="0">
                                          <p:val>
                                            <p:fltVal val="0"/>
                                          </p:val>
                                        </p:tav>
                                        <p:tav tm="100000">
                                          <p:val>
                                            <p:strVal val="#ppt_w"/>
                                          </p:val>
                                        </p:tav>
                                      </p:tavLst>
                                    </p:anim>
                                    <p:anim calcmode="lin" valueType="num">
                                      <p:cBhvr>
                                        <p:cTn id="8" dur="500" fill="hold"/>
                                        <p:tgtEl>
                                          <p:spTgt spid="58"/>
                                        </p:tgtEl>
                                        <p:attrNameLst>
                                          <p:attrName>ppt_h</p:attrName>
                                        </p:attrNameLst>
                                      </p:cBhvr>
                                      <p:tavLst>
                                        <p:tav tm="0">
                                          <p:val>
                                            <p:fltVal val="0"/>
                                          </p:val>
                                        </p:tav>
                                        <p:tav tm="100000">
                                          <p:val>
                                            <p:strVal val="#ppt_h"/>
                                          </p:val>
                                        </p:tav>
                                      </p:tavLst>
                                    </p:anim>
                                    <p:animEffect transition="in" filter="fade">
                                      <p:cBhvr>
                                        <p:cTn id="9" dur="500"/>
                                        <p:tgtEl>
                                          <p:spTgt spid="58"/>
                                        </p:tgtEl>
                                      </p:cBhvr>
                                    </p:animEffect>
                                  </p:childTnLst>
                                </p:cTn>
                              </p:par>
                              <p:par>
                                <p:cTn id="10" presetID="53" presetClass="entr" presetSubtype="16" fill="hold" nodeType="withEffect">
                                  <p:stCondLst>
                                    <p:cond delay="0"/>
                                  </p:stCondLst>
                                  <p:childTnLst>
                                    <p:set>
                                      <p:cBhvr>
                                        <p:cTn id="11" dur="1" fill="hold">
                                          <p:stCondLst>
                                            <p:cond delay="0"/>
                                          </p:stCondLst>
                                        </p:cTn>
                                        <p:tgtEl>
                                          <p:spTgt spid="83"/>
                                        </p:tgtEl>
                                        <p:attrNameLst>
                                          <p:attrName>style.visibility</p:attrName>
                                        </p:attrNameLst>
                                      </p:cBhvr>
                                      <p:to>
                                        <p:strVal val="visible"/>
                                      </p:to>
                                    </p:set>
                                    <p:anim calcmode="lin" valueType="num">
                                      <p:cBhvr>
                                        <p:cTn id="12" dur="500" fill="hold"/>
                                        <p:tgtEl>
                                          <p:spTgt spid="83"/>
                                        </p:tgtEl>
                                        <p:attrNameLst>
                                          <p:attrName>ppt_w</p:attrName>
                                        </p:attrNameLst>
                                      </p:cBhvr>
                                      <p:tavLst>
                                        <p:tav tm="0">
                                          <p:val>
                                            <p:fltVal val="0"/>
                                          </p:val>
                                        </p:tav>
                                        <p:tav tm="100000">
                                          <p:val>
                                            <p:strVal val="#ppt_w"/>
                                          </p:val>
                                        </p:tav>
                                      </p:tavLst>
                                    </p:anim>
                                    <p:anim calcmode="lin" valueType="num">
                                      <p:cBhvr>
                                        <p:cTn id="13" dur="500" fill="hold"/>
                                        <p:tgtEl>
                                          <p:spTgt spid="83"/>
                                        </p:tgtEl>
                                        <p:attrNameLst>
                                          <p:attrName>ppt_h</p:attrName>
                                        </p:attrNameLst>
                                      </p:cBhvr>
                                      <p:tavLst>
                                        <p:tav tm="0">
                                          <p:val>
                                            <p:fltVal val="0"/>
                                          </p:val>
                                        </p:tav>
                                        <p:tav tm="100000">
                                          <p:val>
                                            <p:strVal val="#ppt_h"/>
                                          </p:val>
                                        </p:tav>
                                      </p:tavLst>
                                    </p:anim>
                                    <p:animEffect transition="in" filter="fade">
                                      <p:cBhvr>
                                        <p:cTn id="14" dur="500"/>
                                        <p:tgtEl>
                                          <p:spTgt spid="83"/>
                                        </p:tgtEl>
                                      </p:cBhvr>
                                    </p:animEffect>
                                  </p:childTnLst>
                                </p:cTn>
                              </p:par>
                              <p:par>
                                <p:cTn id="15" presetID="53" presetClass="entr" presetSubtype="16" fill="hold" nodeType="with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81"/>
                                        </p:tgtEl>
                                        <p:attrNameLst>
                                          <p:attrName>style.visibility</p:attrName>
                                        </p:attrNameLst>
                                      </p:cBhvr>
                                      <p:to>
                                        <p:strVal val="visible"/>
                                      </p:to>
                                    </p:set>
                                  </p:childTnLst>
                                </p:cTn>
                              </p:par>
                              <p:par>
                                <p:cTn id="36" presetID="1" presetClass="exit" presetSubtype="0" fill="hold" grpId="1" nodeType="withEffect">
                                  <p:stCondLst>
                                    <p:cond delay="0"/>
                                  </p:stCondLst>
                                  <p:childTnLst>
                                    <p:set>
                                      <p:cBhvr>
                                        <p:cTn id="37" dur="1" fill="hold">
                                          <p:stCondLst>
                                            <p:cond delay="0"/>
                                          </p:stCondLst>
                                        </p:cTn>
                                        <p:tgtEl>
                                          <p:spTgt spid="59"/>
                                        </p:tgtEl>
                                        <p:attrNameLst>
                                          <p:attrName>style.visibility</p:attrName>
                                        </p:attrNameLst>
                                      </p:cBhvr>
                                      <p:to>
                                        <p:strVal val="hidden"/>
                                      </p:to>
                                    </p:set>
                                  </p:childTnLst>
                                </p:cTn>
                              </p:par>
                              <p:par>
                                <p:cTn id="38" presetID="1" presetClass="entr" presetSubtype="0" fill="hold" grpId="0" nodeType="withEffect">
                                  <p:stCondLst>
                                    <p:cond delay="0"/>
                                  </p:stCondLst>
                                  <p:childTnLst>
                                    <p:set>
                                      <p:cBhvr>
                                        <p:cTn id="39" dur="1" fill="hold">
                                          <p:stCondLst>
                                            <p:cond delay="0"/>
                                          </p:stCondLst>
                                        </p:cTn>
                                        <p:tgtEl>
                                          <p:spTgt spid="6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90"/>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10"/>
                                        </p:tgtEl>
                                        <p:attrNameLst>
                                          <p:attrName>style.visibility</p:attrName>
                                        </p:attrNameLst>
                                      </p:cBhvr>
                                      <p:to>
                                        <p:strVal val="visible"/>
                                      </p:to>
                                    </p:set>
                                  </p:childTnLst>
                                </p:cTn>
                              </p:par>
                            </p:childTnLst>
                          </p:cTn>
                        </p:par>
                        <p:par>
                          <p:cTn id="46" fill="hold">
                            <p:stCondLst>
                              <p:cond delay="0"/>
                            </p:stCondLst>
                            <p:childTnLst>
                              <p:par>
                                <p:cTn id="47" presetID="0" presetClass="path" presetSubtype="0" repeatCount="2000" accel="50000" decel="50000" fill="hold" nodeType="afterEffect">
                                  <p:stCondLst>
                                    <p:cond delay="0"/>
                                  </p:stCondLst>
                                  <p:childTnLst>
                                    <p:animMotion origin="layout" path="M -3.05556E-6 0.00347 L 0.22066 -0.24792 " pathEditMode="relative" rAng="0" ptsTypes="AA">
                                      <p:cBhvr>
                                        <p:cTn id="48" dur="1000" fill="hold"/>
                                        <p:tgtEl>
                                          <p:spTgt spid="90"/>
                                        </p:tgtEl>
                                        <p:attrNameLst>
                                          <p:attrName>ppt_x</p:attrName>
                                          <p:attrName>ppt_y</p:attrName>
                                        </p:attrNameLst>
                                      </p:cBhvr>
                                      <p:rCtr x="11024" y="-12569"/>
                                    </p:animMotion>
                                  </p:childTnLst>
                                  <p:subTnLst>
                                    <p:set>
                                      <p:cBhvr override="childStyle">
                                        <p:cTn dur="1" fill="hold" display="0" masterRel="sameClick" afterEffect="1">
                                          <p:stCondLst>
                                            <p:cond evt="end" delay="0">
                                              <p:tn val="47"/>
                                            </p:cond>
                                          </p:stCondLst>
                                        </p:cTn>
                                        <p:tgtEl>
                                          <p:spTgt spid="90"/>
                                        </p:tgtEl>
                                        <p:attrNameLst>
                                          <p:attrName>style.visibility</p:attrName>
                                        </p:attrNameLst>
                                      </p:cBhvr>
                                      <p:to>
                                        <p:strVal val="hidden"/>
                                      </p:to>
                                    </p:set>
                                  </p:subTnLst>
                                </p:cTn>
                              </p:par>
                              <p:par>
                                <p:cTn id="49" presetID="0" presetClass="path" presetSubtype="0" repeatCount="2000" accel="50000" decel="50000" fill="hold" nodeType="withEffect">
                                  <p:stCondLst>
                                    <p:cond delay="0"/>
                                  </p:stCondLst>
                                  <p:childTnLst>
                                    <p:animMotion origin="layout" path="M 4.44444E-6 0.00347 L -0.07136 -0.2456 " pathEditMode="relative" rAng="0" ptsTypes="AA">
                                      <p:cBhvr>
                                        <p:cTn id="50" dur="1000" fill="hold"/>
                                        <p:tgtEl>
                                          <p:spTgt spid="110"/>
                                        </p:tgtEl>
                                        <p:attrNameLst>
                                          <p:attrName>ppt_x</p:attrName>
                                          <p:attrName>ppt_y</p:attrName>
                                        </p:attrNameLst>
                                      </p:cBhvr>
                                      <p:rCtr x="-3576" y="-12454"/>
                                    </p:animMotion>
                                  </p:childTnLst>
                                  <p:subTnLst>
                                    <p:set>
                                      <p:cBhvr override="childStyle">
                                        <p:cTn dur="1" fill="hold" display="0" masterRel="sameClick" afterEffect="1">
                                          <p:stCondLst>
                                            <p:cond evt="end" delay="0">
                                              <p:tn val="49"/>
                                            </p:cond>
                                          </p:stCondLst>
                                        </p:cTn>
                                        <p:tgtEl>
                                          <p:spTgt spid="110"/>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9"/>
                                        </p:tgtEl>
                                        <p:attrNameLst>
                                          <p:attrName>style.visibility</p:attrName>
                                        </p:attrNameLst>
                                      </p:cBhvr>
                                      <p:to>
                                        <p:strVal val="visible"/>
                                      </p:to>
                                    </p:set>
                                  </p:childTnLst>
                                </p:cTn>
                              </p:par>
                              <p:par>
                                <p:cTn id="59" presetID="0" presetClass="path" presetSubtype="0" accel="50000" decel="50000" fill="hold" nodeType="withEffect">
                                  <p:stCondLst>
                                    <p:cond delay="0"/>
                                  </p:stCondLst>
                                  <p:childTnLst>
                                    <p:animMotion origin="layout" path="M 3.88889E-6 0.00347 L -0.07587 0.2551 " pathEditMode="relative" rAng="0" ptsTypes="AA">
                                      <p:cBhvr>
                                        <p:cTn id="60" dur="1000" fill="hold"/>
                                        <p:tgtEl>
                                          <p:spTgt spid="93"/>
                                        </p:tgtEl>
                                        <p:attrNameLst>
                                          <p:attrName>ppt_x</p:attrName>
                                          <p:attrName>ppt_y</p:attrName>
                                        </p:attrNameLst>
                                      </p:cBhvr>
                                      <p:rCtr x="-3715" y="12755"/>
                                    </p:animMotion>
                                  </p:childTnLst>
                                  <p:subTnLst>
                                    <p:set>
                                      <p:cBhvr override="childStyle">
                                        <p:cTn dur="1" fill="hold" display="0" masterRel="sameClick" afterEffect="1">
                                          <p:stCondLst>
                                            <p:cond evt="end" delay="0">
                                              <p:tn val="59"/>
                                            </p:cond>
                                          </p:stCondLst>
                                        </p:cTn>
                                        <p:tgtEl>
                                          <p:spTgt spid="93"/>
                                        </p:tgtEl>
                                        <p:attrNameLst>
                                          <p:attrName>style.visibility</p:attrName>
                                        </p:attrNameLst>
                                      </p:cBhvr>
                                      <p:to>
                                        <p:strVal val="hidden"/>
                                      </p:to>
                                    </p:set>
                                  </p:subTnLst>
                                </p:cTn>
                              </p:par>
                              <p:par>
                                <p:cTn id="61" presetID="0" presetClass="path" presetSubtype="0" accel="50000" decel="50000" fill="hold" nodeType="withEffect">
                                  <p:stCondLst>
                                    <p:cond delay="0"/>
                                  </p:stCondLst>
                                  <p:childTnLst>
                                    <p:animMotion origin="layout" path="M 1.11111E-6 0.00348 L 0.07604 0.25625 " pathEditMode="relative" rAng="0" ptsTypes="AA">
                                      <p:cBhvr>
                                        <p:cTn id="62" dur="1000" fill="hold"/>
                                        <p:tgtEl>
                                          <p:spTgt spid="96"/>
                                        </p:tgtEl>
                                        <p:attrNameLst>
                                          <p:attrName>ppt_x</p:attrName>
                                          <p:attrName>ppt_y</p:attrName>
                                        </p:attrNameLst>
                                      </p:cBhvr>
                                      <p:rCtr x="3802" y="12824"/>
                                    </p:animMotion>
                                  </p:childTnLst>
                                  <p:subTnLst>
                                    <p:set>
                                      <p:cBhvr override="childStyle">
                                        <p:cTn dur="1" fill="hold" display="0" masterRel="sameClick" afterEffect="1">
                                          <p:stCondLst>
                                            <p:cond evt="end" delay="0">
                                              <p:tn val="61"/>
                                            </p:cond>
                                          </p:stCondLst>
                                        </p:cTn>
                                        <p:tgtEl>
                                          <p:spTgt spid="96"/>
                                        </p:tgtEl>
                                        <p:attrNameLst>
                                          <p:attrName>style.visibility</p:attrName>
                                        </p:attrNameLst>
                                      </p:cBhvr>
                                      <p:to>
                                        <p:strVal val="hidden"/>
                                      </p:to>
                                    </p:set>
                                  </p:subTnLst>
                                </p:cTn>
                              </p:par>
                              <p:par>
                                <p:cTn id="63" presetID="1" presetClass="entr" presetSubtype="0" fill="hold" nodeType="withEffect">
                                  <p:stCondLst>
                                    <p:cond delay="0"/>
                                  </p:stCondLst>
                                  <p:childTnLst>
                                    <p:set>
                                      <p:cBhvr>
                                        <p:cTn id="64" dur="1" fill="hold">
                                          <p:stCondLst>
                                            <p:cond delay="0"/>
                                          </p:stCondLst>
                                        </p:cTn>
                                        <p:tgtEl>
                                          <p:spTgt spid="102"/>
                                        </p:tgtEl>
                                        <p:attrNameLst>
                                          <p:attrName>style.visibility</p:attrName>
                                        </p:attrNameLst>
                                      </p:cBhvr>
                                      <p:to>
                                        <p:strVal val="visible"/>
                                      </p:to>
                                    </p:set>
                                  </p:childTnLst>
                                </p:cTn>
                              </p:par>
                              <p:par>
                                <p:cTn id="65" presetID="0" presetClass="path" presetSubtype="0" accel="50000" decel="50000" fill="hold" nodeType="withEffect">
                                  <p:stCondLst>
                                    <p:cond delay="0"/>
                                  </p:stCondLst>
                                  <p:childTnLst>
                                    <p:animMotion origin="layout" path="M 4.72222E-6 0.00347 L -0.21771 0.25278 " pathEditMode="relative" rAng="0" ptsTypes="AA">
                                      <p:cBhvr>
                                        <p:cTn id="66" dur="1000" fill="hold"/>
                                        <p:tgtEl>
                                          <p:spTgt spid="102"/>
                                        </p:tgtEl>
                                        <p:attrNameLst>
                                          <p:attrName>ppt_x</p:attrName>
                                          <p:attrName>ppt_y</p:attrName>
                                        </p:attrNameLst>
                                      </p:cBhvr>
                                      <p:rCtr x="-10885" y="12292"/>
                                    </p:animMotion>
                                  </p:childTnLst>
                                  <p:subTnLst>
                                    <p:set>
                                      <p:cBhvr override="childStyle">
                                        <p:cTn dur="1" fill="hold" display="0" masterRel="sameClick" afterEffect="1">
                                          <p:stCondLst>
                                            <p:cond evt="end" delay="0">
                                              <p:tn val="65"/>
                                            </p:cond>
                                          </p:stCondLst>
                                        </p:cTn>
                                        <p:tgtEl>
                                          <p:spTgt spid="102"/>
                                        </p:tgtEl>
                                        <p:attrNameLst>
                                          <p:attrName>style.visibility</p:attrName>
                                        </p:attrNameLst>
                                      </p:cBhvr>
                                      <p:to>
                                        <p:strVal val="hidden"/>
                                      </p:to>
                                    </p:set>
                                  </p:subTnLst>
                                </p:cTn>
                              </p:par>
                              <p:par>
                                <p:cTn id="67" presetID="0" presetClass="path" presetSubtype="0" accel="50000" decel="50000" fill="hold" nodeType="withEffect">
                                  <p:stCondLst>
                                    <p:cond delay="0"/>
                                  </p:stCondLst>
                                  <p:childTnLst>
                                    <p:animMotion origin="layout" path="M -5.55556E-7 0.00347 L 0.21684 0.25324 " pathEditMode="relative" rAng="0" ptsTypes="AA">
                                      <p:cBhvr>
                                        <p:cTn id="68" dur="1000" fill="hold"/>
                                        <p:tgtEl>
                                          <p:spTgt spid="99"/>
                                        </p:tgtEl>
                                        <p:attrNameLst>
                                          <p:attrName>ppt_x</p:attrName>
                                          <p:attrName>ppt_y</p:attrName>
                                        </p:attrNameLst>
                                      </p:cBhvr>
                                      <p:rCtr x="10903" y="12361"/>
                                    </p:animMotion>
                                  </p:childTnLst>
                                  <p:subTnLst>
                                    <p:set>
                                      <p:cBhvr override="childStyle">
                                        <p:cTn dur="1" fill="hold" display="0" masterRel="sameClick" afterEffect="1">
                                          <p:stCondLst>
                                            <p:cond evt="end" delay="0">
                                              <p:tn val="67"/>
                                            </p:cond>
                                          </p:stCondLst>
                                        </p:cTn>
                                        <p:tgtEl>
                                          <p:spTgt spid="99"/>
                                        </p:tgtEl>
                                        <p:attrNameLst>
                                          <p:attrName>style.visibility</p:attrName>
                                        </p:attrNameLst>
                                      </p:cBhvr>
                                      <p:to>
                                        <p:strVal val="hidden"/>
                                      </p:to>
                                    </p:set>
                                  </p:subTnLst>
                                </p:cTn>
                              </p:par>
                            </p:childTnLst>
                          </p:cTn>
                        </p:par>
                        <p:par>
                          <p:cTn id="69" fill="hold">
                            <p:stCondLst>
                              <p:cond delay="1000"/>
                            </p:stCondLst>
                            <p:childTnLst>
                              <p:par>
                                <p:cTn id="70" presetID="0" presetClass="path" presetSubtype="0" accel="50000" decel="50000" fill="hold" grpId="1" nodeType="afterEffect">
                                  <p:stCondLst>
                                    <p:cond delay="0"/>
                                  </p:stCondLst>
                                  <p:childTnLst>
                                    <p:animMotion origin="layout" path="M 2.5E-6 -2.59259E-6 L 0.12656 -0.00023 " pathEditMode="relative" rAng="0" ptsTypes="AA">
                                      <p:cBhvr>
                                        <p:cTn id="71" dur="2000" fill="hold"/>
                                        <p:tgtEl>
                                          <p:spTgt spid="81"/>
                                        </p:tgtEl>
                                        <p:attrNameLst>
                                          <p:attrName>ppt_x</p:attrName>
                                          <p:attrName>ppt_y</p:attrName>
                                        </p:attrNameLst>
                                      </p:cBhvr>
                                      <p:rCtr x="6319" y="-23"/>
                                    </p:animMotion>
                                  </p:childTnLst>
                                </p:cTn>
                              </p:par>
                              <p:par>
                                <p:cTn id="72" presetID="1" presetClass="exit" presetSubtype="0" fill="hold" grpId="1" nodeType="withEffect">
                                  <p:stCondLst>
                                    <p:cond delay="0"/>
                                  </p:stCondLst>
                                  <p:childTnLst>
                                    <p:set>
                                      <p:cBhvr>
                                        <p:cTn id="73" dur="1" fill="hold">
                                          <p:stCondLst>
                                            <p:cond delay="0"/>
                                          </p:stCondLst>
                                        </p:cTn>
                                        <p:tgtEl>
                                          <p:spTgt spid="60"/>
                                        </p:tgtEl>
                                        <p:attrNameLst>
                                          <p:attrName>style.visibility</p:attrName>
                                        </p:attrNameLst>
                                      </p:cBhvr>
                                      <p:to>
                                        <p:strVal val="hidden"/>
                                      </p:to>
                                    </p:set>
                                  </p:childTnLst>
                                </p:cTn>
                              </p:par>
                              <p:par>
                                <p:cTn id="74" presetID="1" presetClass="entr" presetSubtype="0" fill="hold" grpId="0" nodeType="withEffect">
                                  <p:stCondLst>
                                    <p:cond delay="0"/>
                                  </p:stCondLst>
                                  <p:childTnLst>
                                    <p:set>
                                      <p:cBhvr>
                                        <p:cTn id="75"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59" grpId="1"/>
      <p:bldP spid="80" grpId="0"/>
      <p:bldP spid="81" grpId="0" animBg="1"/>
      <p:bldP spid="81" grpId="1" animBg="1"/>
      <p:bldP spid="60" grpId="0"/>
      <p:bldP spid="60" grpId="1"/>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Spatial Locality in Networks</a:t>
            </a:r>
          </a:p>
        </p:txBody>
      </p:sp>
      <p:sp>
        <p:nvSpPr>
          <p:cNvPr id="4" name="Slide Number Placeholder 3"/>
          <p:cNvSpPr>
            <a:spLocks noGrp="1"/>
          </p:cNvSpPr>
          <p:nvPr>
            <p:ph type="sldNum" sz="quarter" idx="12"/>
          </p:nvPr>
        </p:nvSpPr>
        <p:spPr/>
        <p:txBody>
          <a:bodyPr/>
          <a:lstStyle/>
          <a:p>
            <a:fld id="{4748F3B0-5290-A241-88FF-F03DD1126586}" type="slidenum">
              <a:rPr lang="en-US" sz="2000" smtClean="0"/>
              <a:t>8</a:t>
            </a:fld>
            <a:endParaRPr lang="en-US" sz="2000" dirty="0"/>
          </a:p>
        </p:txBody>
      </p:sp>
      <p:sp>
        <p:nvSpPr>
          <p:cNvPr id="18" name="Rectangle 47">
            <a:extLst>
              <a:ext uri="{FF2B5EF4-FFF2-40B4-BE49-F238E27FC236}">
                <a16:creationId xmlns:a16="http://schemas.microsoft.com/office/drawing/2014/main" id="{1B8EAD19-6076-CB46-AEF3-5E76F9EADE9E}"/>
              </a:ext>
            </a:extLst>
          </p:cNvPr>
          <p:cNvSpPr/>
          <p:nvPr/>
        </p:nvSpPr>
        <p:spPr>
          <a:xfrm>
            <a:off x="3233299" y="3428611"/>
            <a:ext cx="386823" cy="364057"/>
          </a:xfrm>
          <a:custGeom>
            <a:avLst/>
            <a:gdLst>
              <a:gd name="connsiteX0" fmla="*/ 0 w 386823"/>
              <a:gd name="connsiteY0" fmla="*/ 0 h 360953"/>
              <a:gd name="connsiteX1" fmla="*/ 386823 w 386823"/>
              <a:gd name="connsiteY1" fmla="*/ 0 h 360953"/>
              <a:gd name="connsiteX2" fmla="*/ 386823 w 386823"/>
              <a:gd name="connsiteY2" fmla="*/ 360953 h 360953"/>
              <a:gd name="connsiteX3" fmla="*/ 0 w 386823"/>
              <a:gd name="connsiteY3" fmla="*/ 360953 h 360953"/>
              <a:gd name="connsiteX4" fmla="*/ 0 w 386823"/>
              <a:gd name="connsiteY4" fmla="*/ 0 h 360953"/>
              <a:gd name="connsiteX0" fmla="*/ 0 w 386823"/>
              <a:gd name="connsiteY0" fmla="*/ 0 h 360953"/>
              <a:gd name="connsiteX1" fmla="*/ 186657 w 386823"/>
              <a:gd name="connsiteY1" fmla="*/ 1562 h 360953"/>
              <a:gd name="connsiteX2" fmla="*/ 386823 w 386823"/>
              <a:gd name="connsiteY2" fmla="*/ 0 h 360953"/>
              <a:gd name="connsiteX3" fmla="*/ 386823 w 386823"/>
              <a:gd name="connsiteY3" fmla="*/ 360953 h 360953"/>
              <a:gd name="connsiteX4" fmla="*/ 0 w 386823"/>
              <a:gd name="connsiteY4" fmla="*/ 360953 h 360953"/>
              <a:gd name="connsiteX5" fmla="*/ 0 w 386823"/>
              <a:gd name="connsiteY5" fmla="*/ 0 h 360953"/>
              <a:gd name="connsiteX0" fmla="*/ 0 w 386823"/>
              <a:gd name="connsiteY0" fmla="*/ 0 h 365502"/>
              <a:gd name="connsiteX1" fmla="*/ 186657 w 386823"/>
              <a:gd name="connsiteY1" fmla="*/ 1562 h 365502"/>
              <a:gd name="connsiteX2" fmla="*/ 386823 w 386823"/>
              <a:gd name="connsiteY2" fmla="*/ 0 h 365502"/>
              <a:gd name="connsiteX3" fmla="*/ 386823 w 386823"/>
              <a:gd name="connsiteY3" fmla="*/ 360953 h 365502"/>
              <a:gd name="connsiteX4" fmla="*/ 182107 w 386823"/>
              <a:gd name="connsiteY4" fmla="*/ 365502 h 365502"/>
              <a:gd name="connsiteX5" fmla="*/ 0 w 386823"/>
              <a:gd name="connsiteY5" fmla="*/ 360953 h 365502"/>
              <a:gd name="connsiteX6" fmla="*/ 0 w 386823"/>
              <a:gd name="connsiteY6" fmla="*/ 0 h 365502"/>
              <a:gd name="connsiteX0" fmla="*/ 0 w 386823"/>
              <a:gd name="connsiteY0" fmla="*/ 0 h 360953"/>
              <a:gd name="connsiteX1" fmla="*/ 186657 w 386823"/>
              <a:gd name="connsiteY1" fmla="*/ 1562 h 360953"/>
              <a:gd name="connsiteX2" fmla="*/ 386823 w 386823"/>
              <a:gd name="connsiteY2" fmla="*/ 0 h 360953"/>
              <a:gd name="connsiteX3" fmla="*/ 386823 w 386823"/>
              <a:gd name="connsiteY3" fmla="*/ 360953 h 360953"/>
              <a:gd name="connsiteX4" fmla="*/ 0 w 386823"/>
              <a:gd name="connsiteY4" fmla="*/ 360953 h 360953"/>
              <a:gd name="connsiteX5" fmla="*/ 0 w 386823"/>
              <a:gd name="connsiteY5" fmla="*/ 0 h 360953"/>
              <a:gd name="connsiteX0" fmla="*/ 0 w 386823"/>
              <a:gd name="connsiteY0" fmla="*/ 0 h 364057"/>
              <a:gd name="connsiteX1" fmla="*/ 186657 w 386823"/>
              <a:gd name="connsiteY1" fmla="*/ 1562 h 364057"/>
              <a:gd name="connsiteX2" fmla="*/ 386823 w 386823"/>
              <a:gd name="connsiteY2" fmla="*/ 0 h 364057"/>
              <a:gd name="connsiteX3" fmla="*/ 386823 w 386823"/>
              <a:gd name="connsiteY3" fmla="*/ 360953 h 364057"/>
              <a:gd name="connsiteX4" fmla="*/ 188423 w 386823"/>
              <a:gd name="connsiteY4" fmla="*/ 364057 h 364057"/>
              <a:gd name="connsiteX5" fmla="*/ 0 w 386823"/>
              <a:gd name="connsiteY5" fmla="*/ 360953 h 364057"/>
              <a:gd name="connsiteX6" fmla="*/ 0 w 386823"/>
              <a:gd name="connsiteY6" fmla="*/ 0 h 36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823" h="364057">
                <a:moveTo>
                  <a:pt x="0" y="0"/>
                </a:moveTo>
                <a:lnTo>
                  <a:pt x="186657" y="1562"/>
                </a:lnTo>
                <a:lnTo>
                  <a:pt x="386823" y="0"/>
                </a:lnTo>
                <a:lnTo>
                  <a:pt x="386823" y="360953"/>
                </a:lnTo>
                <a:lnTo>
                  <a:pt x="188423" y="364057"/>
                </a:lnTo>
                <a:lnTo>
                  <a:pt x="0" y="360953"/>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47">
            <a:extLst>
              <a:ext uri="{FF2B5EF4-FFF2-40B4-BE49-F238E27FC236}">
                <a16:creationId xmlns:a16="http://schemas.microsoft.com/office/drawing/2014/main" id="{706C5004-DDB4-D144-92A4-D9EAA6FBEBE6}"/>
              </a:ext>
            </a:extLst>
          </p:cNvPr>
          <p:cNvSpPr/>
          <p:nvPr/>
        </p:nvSpPr>
        <p:spPr>
          <a:xfrm>
            <a:off x="4347075" y="3428611"/>
            <a:ext cx="386823" cy="364057"/>
          </a:xfrm>
          <a:custGeom>
            <a:avLst/>
            <a:gdLst>
              <a:gd name="connsiteX0" fmla="*/ 0 w 386823"/>
              <a:gd name="connsiteY0" fmla="*/ 0 h 360953"/>
              <a:gd name="connsiteX1" fmla="*/ 386823 w 386823"/>
              <a:gd name="connsiteY1" fmla="*/ 0 h 360953"/>
              <a:gd name="connsiteX2" fmla="*/ 386823 w 386823"/>
              <a:gd name="connsiteY2" fmla="*/ 360953 h 360953"/>
              <a:gd name="connsiteX3" fmla="*/ 0 w 386823"/>
              <a:gd name="connsiteY3" fmla="*/ 360953 h 360953"/>
              <a:gd name="connsiteX4" fmla="*/ 0 w 386823"/>
              <a:gd name="connsiteY4" fmla="*/ 0 h 360953"/>
              <a:gd name="connsiteX0" fmla="*/ 0 w 386823"/>
              <a:gd name="connsiteY0" fmla="*/ 0 h 360953"/>
              <a:gd name="connsiteX1" fmla="*/ 186657 w 386823"/>
              <a:gd name="connsiteY1" fmla="*/ 1562 h 360953"/>
              <a:gd name="connsiteX2" fmla="*/ 386823 w 386823"/>
              <a:gd name="connsiteY2" fmla="*/ 0 h 360953"/>
              <a:gd name="connsiteX3" fmla="*/ 386823 w 386823"/>
              <a:gd name="connsiteY3" fmla="*/ 360953 h 360953"/>
              <a:gd name="connsiteX4" fmla="*/ 0 w 386823"/>
              <a:gd name="connsiteY4" fmla="*/ 360953 h 360953"/>
              <a:gd name="connsiteX5" fmla="*/ 0 w 386823"/>
              <a:gd name="connsiteY5" fmla="*/ 0 h 360953"/>
              <a:gd name="connsiteX0" fmla="*/ 0 w 386823"/>
              <a:gd name="connsiteY0" fmla="*/ 0 h 365502"/>
              <a:gd name="connsiteX1" fmla="*/ 186657 w 386823"/>
              <a:gd name="connsiteY1" fmla="*/ 1562 h 365502"/>
              <a:gd name="connsiteX2" fmla="*/ 386823 w 386823"/>
              <a:gd name="connsiteY2" fmla="*/ 0 h 365502"/>
              <a:gd name="connsiteX3" fmla="*/ 386823 w 386823"/>
              <a:gd name="connsiteY3" fmla="*/ 360953 h 365502"/>
              <a:gd name="connsiteX4" fmla="*/ 182107 w 386823"/>
              <a:gd name="connsiteY4" fmla="*/ 365502 h 365502"/>
              <a:gd name="connsiteX5" fmla="*/ 0 w 386823"/>
              <a:gd name="connsiteY5" fmla="*/ 360953 h 365502"/>
              <a:gd name="connsiteX6" fmla="*/ 0 w 386823"/>
              <a:gd name="connsiteY6" fmla="*/ 0 h 365502"/>
              <a:gd name="connsiteX0" fmla="*/ 0 w 386823"/>
              <a:gd name="connsiteY0" fmla="*/ 0 h 360953"/>
              <a:gd name="connsiteX1" fmla="*/ 186657 w 386823"/>
              <a:gd name="connsiteY1" fmla="*/ 1562 h 360953"/>
              <a:gd name="connsiteX2" fmla="*/ 386823 w 386823"/>
              <a:gd name="connsiteY2" fmla="*/ 0 h 360953"/>
              <a:gd name="connsiteX3" fmla="*/ 386823 w 386823"/>
              <a:gd name="connsiteY3" fmla="*/ 360953 h 360953"/>
              <a:gd name="connsiteX4" fmla="*/ 0 w 386823"/>
              <a:gd name="connsiteY4" fmla="*/ 360953 h 360953"/>
              <a:gd name="connsiteX5" fmla="*/ 0 w 386823"/>
              <a:gd name="connsiteY5" fmla="*/ 0 h 360953"/>
              <a:gd name="connsiteX0" fmla="*/ 0 w 386823"/>
              <a:gd name="connsiteY0" fmla="*/ 0 h 364057"/>
              <a:gd name="connsiteX1" fmla="*/ 186657 w 386823"/>
              <a:gd name="connsiteY1" fmla="*/ 1562 h 364057"/>
              <a:gd name="connsiteX2" fmla="*/ 386823 w 386823"/>
              <a:gd name="connsiteY2" fmla="*/ 0 h 364057"/>
              <a:gd name="connsiteX3" fmla="*/ 386823 w 386823"/>
              <a:gd name="connsiteY3" fmla="*/ 360953 h 364057"/>
              <a:gd name="connsiteX4" fmla="*/ 188423 w 386823"/>
              <a:gd name="connsiteY4" fmla="*/ 364057 h 364057"/>
              <a:gd name="connsiteX5" fmla="*/ 0 w 386823"/>
              <a:gd name="connsiteY5" fmla="*/ 360953 h 364057"/>
              <a:gd name="connsiteX6" fmla="*/ 0 w 386823"/>
              <a:gd name="connsiteY6" fmla="*/ 0 h 36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823" h="364057">
                <a:moveTo>
                  <a:pt x="0" y="0"/>
                </a:moveTo>
                <a:lnTo>
                  <a:pt x="186657" y="1562"/>
                </a:lnTo>
                <a:lnTo>
                  <a:pt x="386823" y="0"/>
                </a:lnTo>
                <a:lnTo>
                  <a:pt x="386823" y="360953"/>
                </a:lnTo>
                <a:lnTo>
                  <a:pt x="188423" y="364057"/>
                </a:lnTo>
                <a:lnTo>
                  <a:pt x="0" y="360953"/>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47">
            <a:extLst>
              <a:ext uri="{FF2B5EF4-FFF2-40B4-BE49-F238E27FC236}">
                <a16:creationId xmlns:a16="http://schemas.microsoft.com/office/drawing/2014/main" id="{8F610503-E95B-514E-AE1B-8D32F9C02FF6}"/>
              </a:ext>
            </a:extLst>
          </p:cNvPr>
          <p:cNvSpPr/>
          <p:nvPr/>
        </p:nvSpPr>
        <p:spPr>
          <a:xfrm>
            <a:off x="5460850" y="3428611"/>
            <a:ext cx="386823" cy="364057"/>
          </a:xfrm>
          <a:custGeom>
            <a:avLst/>
            <a:gdLst>
              <a:gd name="connsiteX0" fmla="*/ 0 w 386823"/>
              <a:gd name="connsiteY0" fmla="*/ 0 h 360953"/>
              <a:gd name="connsiteX1" fmla="*/ 386823 w 386823"/>
              <a:gd name="connsiteY1" fmla="*/ 0 h 360953"/>
              <a:gd name="connsiteX2" fmla="*/ 386823 w 386823"/>
              <a:gd name="connsiteY2" fmla="*/ 360953 h 360953"/>
              <a:gd name="connsiteX3" fmla="*/ 0 w 386823"/>
              <a:gd name="connsiteY3" fmla="*/ 360953 h 360953"/>
              <a:gd name="connsiteX4" fmla="*/ 0 w 386823"/>
              <a:gd name="connsiteY4" fmla="*/ 0 h 360953"/>
              <a:gd name="connsiteX0" fmla="*/ 0 w 386823"/>
              <a:gd name="connsiteY0" fmla="*/ 0 h 360953"/>
              <a:gd name="connsiteX1" fmla="*/ 186657 w 386823"/>
              <a:gd name="connsiteY1" fmla="*/ 1562 h 360953"/>
              <a:gd name="connsiteX2" fmla="*/ 386823 w 386823"/>
              <a:gd name="connsiteY2" fmla="*/ 0 h 360953"/>
              <a:gd name="connsiteX3" fmla="*/ 386823 w 386823"/>
              <a:gd name="connsiteY3" fmla="*/ 360953 h 360953"/>
              <a:gd name="connsiteX4" fmla="*/ 0 w 386823"/>
              <a:gd name="connsiteY4" fmla="*/ 360953 h 360953"/>
              <a:gd name="connsiteX5" fmla="*/ 0 w 386823"/>
              <a:gd name="connsiteY5" fmla="*/ 0 h 360953"/>
              <a:gd name="connsiteX0" fmla="*/ 0 w 386823"/>
              <a:gd name="connsiteY0" fmla="*/ 0 h 365502"/>
              <a:gd name="connsiteX1" fmla="*/ 186657 w 386823"/>
              <a:gd name="connsiteY1" fmla="*/ 1562 h 365502"/>
              <a:gd name="connsiteX2" fmla="*/ 386823 w 386823"/>
              <a:gd name="connsiteY2" fmla="*/ 0 h 365502"/>
              <a:gd name="connsiteX3" fmla="*/ 386823 w 386823"/>
              <a:gd name="connsiteY3" fmla="*/ 360953 h 365502"/>
              <a:gd name="connsiteX4" fmla="*/ 182107 w 386823"/>
              <a:gd name="connsiteY4" fmla="*/ 365502 h 365502"/>
              <a:gd name="connsiteX5" fmla="*/ 0 w 386823"/>
              <a:gd name="connsiteY5" fmla="*/ 360953 h 365502"/>
              <a:gd name="connsiteX6" fmla="*/ 0 w 386823"/>
              <a:gd name="connsiteY6" fmla="*/ 0 h 365502"/>
              <a:gd name="connsiteX0" fmla="*/ 0 w 386823"/>
              <a:gd name="connsiteY0" fmla="*/ 0 h 360953"/>
              <a:gd name="connsiteX1" fmla="*/ 186657 w 386823"/>
              <a:gd name="connsiteY1" fmla="*/ 1562 h 360953"/>
              <a:gd name="connsiteX2" fmla="*/ 386823 w 386823"/>
              <a:gd name="connsiteY2" fmla="*/ 0 h 360953"/>
              <a:gd name="connsiteX3" fmla="*/ 386823 w 386823"/>
              <a:gd name="connsiteY3" fmla="*/ 360953 h 360953"/>
              <a:gd name="connsiteX4" fmla="*/ 0 w 386823"/>
              <a:gd name="connsiteY4" fmla="*/ 360953 h 360953"/>
              <a:gd name="connsiteX5" fmla="*/ 0 w 386823"/>
              <a:gd name="connsiteY5" fmla="*/ 0 h 360953"/>
              <a:gd name="connsiteX0" fmla="*/ 0 w 386823"/>
              <a:gd name="connsiteY0" fmla="*/ 0 h 364057"/>
              <a:gd name="connsiteX1" fmla="*/ 186657 w 386823"/>
              <a:gd name="connsiteY1" fmla="*/ 1562 h 364057"/>
              <a:gd name="connsiteX2" fmla="*/ 386823 w 386823"/>
              <a:gd name="connsiteY2" fmla="*/ 0 h 364057"/>
              <a:gd name="connsiteX3" fmla="*/ 386823 w 386823"/>
              <a:gd name="connsiteY3" fmla="*/ 360953 h 364057"/>
              <a:gd name="connsiteX4" fmla="*/ 188423 w 386823"/>
              <a:gd name="connsiteY4" fmla="*/ 364057 h 364057"/>
              <a:gd name="connsiteX5" fmla="*/ 0 w 386823"/>
              <a:gd name="connsiteY5" fmla="*/ 360953 h 364057"/>
              <a:gd name="connsiteX6" fmla="*/ 0 w 386823"/>
              <a:gd name="connsiteY6" fmla="*/ 0 h 36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823" h="364057">
                <a:moveTo>
                  <a:pt x="0" y="0"/>
                </a:moveTo>
                <a:lnTo>
                  <a:pt x="186657" y="1562"/>
                </a:lnTo>
                <a:lnTo>
                  <a:pt x="386823" y="0"/>
                </a:lnTo>
                <a:lnTo>
                  <a:pt x="386823" y="360953"/>
                </a:lnTo>
                <a:lnTo>
                  <a:pt x="188423" y="364057"/>
                </a:lnTo>
                <a:lnTo>
                  <a:pt x="0" y="360953"/>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47">
            <a:extLst>
              <a:ext uri="{FF2B5EF4-FFF2-40B4-BE49-F238E27FC236}">
                <a16:creationId xmlns:a16="http://schemas.microsoft.com/office/drawing/2014/main" id="{94DF0547-0690-294F-B1B6-82D4E2AAC8FF}"/>
              </a:ext>
            </a:extLst>
          </p:cNvPr>
          <p:cNvSpPr/>
          <p:nvPr/>
        </p:nvSpPr>
        <p:spPr>
          <a:xfrm>
            <a:off x="2420681" y="4363509"/>
            <a:ext cx="386823" cy="364057"/>
          </a:xfrm>
          <a:custGeom>
            <a:avLst/>
            <a:gdLst>
              <a:gd name="connsiteX0" fmla="*/ 0 w 386823"/>
              <a:gd name="connsiteY0" fmla="*/ 0 h 360953"/>
              <a:gd name="connsiteX1" fmla="*/ 386823 w 386823"/>
              <a:gd name="connsiteY1" fmla="*/ 0 h 360953"/>
              <a:gd name="connsiteX2" fmla="*/ 386823 w 386823"/>
              <a:gd name="connsiteY2" fmla="*/ 360953 h 360953"/>
              <a:gd name="connsiteX3" fmla="*/ 0 w 386823"/>
              <a:gd name="connsiteY3" fmla="*/ 360953 h 360953"/>
              <a:gd name="connsiteX4" fmla="*/ 0 w 386823"/>
              <a:gd name="connsiteY4" fmla="*/ 0 h 360953"/>
              <a:gd name="connsiteX0" fmla="*/ 0 w 386823"/>
              <a:gd name="connsiteY0" fmla="*/ 0 h 360953"/>
              <a:gd name="connsiteX1" fmla="*/ 186657 w 386823"/>
              <a:gd name="connsiteY1" fmla="*/ 1562 h 360953"/>
              <a:gd name="connsiteX2" fmla="*/ 386823 w 386823"/>
              <a:gd name="connsiteY2" fmla="*/ 0 h 360953"/>
              <a:gd name="connsiteX3" fmla="*/ 386823 w 386823"/>
              <a:gd name="connsiteY3" fmla="*/ 360953 h 360953"/>
              <a:gd name="connsiteX4" fmla="*/ 0 w 386823"/>
              <a:gd name="connsiteY4" fmla="*/ 360953 h 360953"/>
              <a:gd name="connsiteX5" fmla="*/ 0 w 386823"/>
              <a:gd name="connsiteY5" fmla="*/ 0 h 360953"/>
              <a:gd name="connsiteX0" fmla="*/ 0 w 386823"/>
              <a:gd name="connsiteY0" fmla="*/ 0 h 365502"/>
              <a:gd name="connsiteX1" fmla="*/ 186657 w 386823"/>
              <a:gd name="connsiteY1" fmla="*/ 1562 h 365502"/>
              <a:gd name="connsiteX2" fmla="*/ 386823 w 386823"/>
              <a:gd name="connsiteY2" fmla="*/ 0 h 365502"/>
              <a:gd name="connsiteX3" fmla="*/ 386823 w 386823"/>
              <a:gd name="connsiteY3" fmla="*/ 360953 h 365502"/>
              <a:gd name="connsiteX4" fmla="*/ 182107 w 386823"/>
              <a:gd name="connsiteY4" fmla="*/ 365502 h 365502"/>
              <a:gd name="connsiteX5" fmla="*/ 0 w 386823"/>
              <a:gd name="connsiteY5" fmla="*/ 360953 h 365502"/>
              <a:gd name="connsiteX6" fmla="*/ 0 w 386823"/>
              <a:gd name="connsiteY6" fmla="*/ 0 h 365502"/>
              <a:gd name="connsiteX0" fmla="*/ 0 w 386823"/>
              <a:gd name="connsiteY0" fmla="*/ 0 h 360953"/>
              <a:gd name="connsiteX1" fmla="*/ 186657 w 386823"/>
              <a:gd name="connsiteY1" fmla="*/ 1562 h 360953"/>
              <a:gd name="connsiteX2" fmla="*/ 386823 w 386823"/>
              <a:gd name="connsiteY2" fmla="*/ 0 h 360953"/>
              <a:gd name="connsiteX3" fmla="*/ 386823 w 386823"/>
              <a:gd name="connsiteY3" fmla="*/ 360953 h 360953"/>
              <a:gd name="connsiteX4" fmla="*/ 0 w 386823"/>
              <a:gd name="connsiteY4" fmla="*/ 360953 h 360953"/>
              <a:gd name="connsiteX5" fmla="*/ 0 w 386823"/>
              <a:gd name="connsiteY5" fmla="*/ 0 h 360953"/>
              <a:gd name="connsiteX0" fmla="*/ 0 w 386823"/>
              <a:gd name="connsiteY0" fmla="*/ 0 h 364057"/>
              <a:gd name="connsiteX1" fmla="*/ 186657 w 386823"/>
              <a:gd name="connsiteY1" fmla="*/ 1562 h 364057"/>
              <a:gd name="connsiteX2" fmla="*/ 386823 w 386823"/>
              <a:gd name="connsiteY2" fmla="*/ 0 h 364057"/>
              <a:gd name="connsiteX3" fmla="*/ 386823 w 386823"/>
              <a:gd name="connsiteY3" fmla="*/ 360953 h 364057"/>
              <a:gd name="connsiteX4" fmla="*/ 188423 w 386823"/>
              <a:gd name="connsiteY4" fmla="*/ 364057 h 364057"/>
              <a:gd name="connsiteX5" fmla="*/ 0 w 386823"/>
              <a:gd name="connsiteY5" fmla="*/ 360953 h 364057"/>
              <a:gd name="connsiteX6" fmla="*/ 0 w 386823"/>
              <a:gd name="connsiteY6" fmla="*/ 0 h 36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823" h="364057">
                <a:moveTo>
                  <a:pt x="0" y="0"/>
                </a:moveTo>
                <a:lnTo>
                  <a:pt x="186657" y="1562"/>
                </a:lnTo>
                <a:lnTo>
                  <a:pt x="386823" y="0"/>
                </a:lnTo>
                <a:lnTo>
                  <a:pt x="386823" y="360953"/>
                </a:lnTo>
                <a:lnTo>
                  <a:pt x="188423" y="364057"/>
                </a:lnTo>
                <a:lnTo>
                  <a:pt x="0" y="360953"/>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47">
            <a:extLst>
              <a:ext uri="{FF2B5EF4-FFF2-40B4-BE49-F238E27FC236}">
                <a16:creationId xmlns:a16="http://schemas.microsoft.com/office/drawing/2014/main" id="{509B7486-F3E1-8440-9979-6CB3C3F16386}"/>
              </a:ext>
            </a:extLst>
          </p:cNvPr>
          <p:cNvSpPr/>
          <p:nvPr/>
        </p:nvSpPr>
        <p:spPr>
          <a:xfrm>
            <a:off x="5025701" y="4363509"/>
            <a:ext cx="386823" cy="364057"/>
          </a:xfrm>
          <a:custGeom>
            <a:avLst/>
            <a:gdLst>
              <a:gd name="connsiteX0" fmla="*/ 0 w 386823"/>
              <a:gd name="connsiteY0" fmla="*/ 0 h 360953"/>
              <a:gd name="connsiteX1" fmla="*/ 386823 w 386823"/>
              <a:gd name="connsiteY1" fmla="*/ 0 h 360953"/>
              <a:gd name="connsiteX2" fmla="*/ 386823 w 386823"/>
              <a:gd name="connsiteY2" fmla="*/ 360953 h 360953"/>
              <a:gd name="connsiteX3" fmla="*/ 0 w 386823"/>
              <a:gd name="connsiteY3" fmla="*/ 360953 h 360953"/>
              <a:gd name="connsiteX4" fmla="*/ 0 w 386823"/>
              <a:gd name="connsiteY4" fmla="*/ 0 h 360953"/>
              <a:gd name="connsiteX0" fmla="*/ 0 w 386823"/>
              <a:gd name="connsiteY0" fmla="*/ 0 h 360953"/>
              <a:gd name="connsiteX1" fmla="*/ 186657 w 386823"/>
              <a:gd name="connsiteY1" fmla="*/ 1562 h 360953"/>
              <a:gd name="connsiteX2" fmla="*/ 386823 w 386823"/>
              <a:gd name="connsiteY2" fmla="*/ 0 h 360953"/>
              <a:gd name="connsiteX3" fmla="*/ 386823 w 386823"/>
              <a:gd name="connsiteY3" fmla="*/ 360953 h 360953"/>
              <a:gd name="connsiteX4" fmla="*/ 0 w 386823"/>
              <a:gd name="connsiteY4" fmla="*/ 360953 h 360953"/>
              <a:gd name="connsiteX5" fmla="*/ 0 w 386823"/>
              <a:gd name="connsiteY5" fmla="*/ 0 h 360953"/>
              <a:gd name="connsiteX0" fmla="*/ 0 w 386823"/>
              <a:gd name="connsiteY0" fmla="*/ 0 h 365502"/>
              <a:gd name="connsiteX1" fmla="*/ 186657 w 386823"/>
              <a:gd name="connsiteY1" fmla="*/ 1562 h 365502"/>
              <a:gd name="connsiteX2" fmla="*/ 386823 w 386823"/>
              <a:gd name="connsiteY2" fmla="*/ 0 h 365502"/>
              <a:gd name="connsiteX3" fmla="*/ 386823 w 386823"/>
              <a:gd name="connsiteY3" fmla="*/ 360953 h 365502"/>
              <a:gd name="connsiteX4" fmla="*/ 182107 w 386823"/>
              <a:gd name="connsiteY4" fmla="*/ 365502 h 365502"/>
              <a:gd name="connsiteX5" fmla="*/ 0 w 386823"/>
              <a:gd name="connsiteY5" fmla="*/ 360953 h 365502"/>
              <a:gd name="connsiteX6" fmla="*/ 0 w 386823"/>
              <a:gd name="connsiteY6" fmla="*/ 0 h 365502"/>
              <a:gd name="connsiteX0" fmla="*/ 0 w 386823"/>
              <a:gd name="connsiteY0" fmla="*/ 0 h 360953"/>
              <a:gd name="connsiteX1" fmla="*/ 186657 w 386823"/>
              <a:gd name="connsiteY1" fmla="*/ 1562 h 360953"/>
              <a:gd name="connsiteX2" fmla="*/ 386823 w 386823"/>
              <a:gd name="connsiteY2" fmla="*/ 0 h 360953"/>
              <a:gd name="connsiteX3" fmla="*/ 386823 w 386823"/>
              <a:gd name="connsiteY3" fmla="*/ 360953 h 360953"/>
              <a:gd name="connsiteX4" fmla="*/ 0 w 386823"/>
              <a:gd name="connsiteY4" fmla="*/ 360953 h 360953"/>
              <a:gd name="connsiteX5" fmla="*/ 0 w 386823"/>
              <a:gd name="connsiteY5" fmla="*/ 0 h 360953"/>
              <a:gd name="connsiteX0" fmla="*/ 0 w 386823"/>
              <a:gd name="connsiteY0" fmla="*/ 0 h 364057"/>
              <a:gd name="connsiteX1" fmla="*/ 186657 w 386823"/>
              <a:gd name="connsiteY1" fmla="*/ 1562 h 364057"/>
              <a:gd name="connsiteX2" fmla="*/ 386823 w 386823"/>
              <a:gd name="connsiteY2" fmla="*/ 0 h 364057"/>
              <a:gd name="connsiteX3" fmla="*/ 386823 w 386823"/>
              <a:gd name="connsiteY3" fmla="*/ 360953 h 364057"/>
              <a:gd name="connsiteX4" fmla="*/ 188423 w 386823"/>
              <a:gd name="connsiteY4" fmla="*/ 364057 h 364057"/>
              <a:gd name="connsiteX5" fmla="*/ 0 w 386823"/>
              <a:gd name="connsiteY5" fmla="*/ 360953 h 364057"/>
              <a:gd name="connsiteX6" fmla="*/ 0 w 386823"/>
              <a:gd name="connsiteY6" fmla="*/ 0 h 36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823" h="364057">
                <a:moveTo>
                  <a:pt x="0" y="0"/>
                </a:moveTo>
                <a:lnTo>
                  <a:pt x="186657" y="1562"/>
                </a:lnTo>
                <a:lnTo>
                  <a:pt x="386823" y="0"/>
                </a:lnTo>
                <a:lnTo>
                  <a:pt x="386823" y="360953"/>
                </a:lnTo>
                <a:lnTo>
                  <a:pt x="188423" y="364057"/>
                </a:lnTo>
                <a:lnTo>
                  <a:pt x="0" y="360953"/>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47">
            <a:extLst>
              <a:ext uri="{FF2B5EF4-FFF2-40B4-BE49-F238E27FC236}">
                <a16:creationId xmlns:a16="http://schemas.microsoft.com/office/drawing/2014/main" id="{03750CE0-9533-E649-B8A6-BEAF0947ABA3}"/>
              </a:ext>
            </a:extLst>
          </p:cNvPr>
          <p:cNvSpPr/>
          <p:nvPr/>
        </p:nvSpPr>
        <p:spPr>
          <a:xfrm>
            <a:off x="6328211" y="4363509"/>
            <a:ext cx="386823" cy="364057"/>
          </a:xfrm>
          <a:custGeom>
            <a:avLst/>
            <a:gdLst>
              <a:gd name="connsiteX0" fmla="*/ 0 w 386823"/>
              <a:gd name="connsiteY0" fmla="*/ 0 h 360953"/>
              <a:gd name="connsiteX1" fmla="*/ 386823 w 386823"/>
              <a:gd name="connsiteY1" fmla="*/ 0 h 360953"/>
              <a:gd name="connsiteX2" fmla="*/ 386823 w 386823"/>
              <a:gd name="connsiteY2" fmla="*/ 360953 h 360953"/>
              <a:gd name="connsiteX3" fmla="*/ 0 w 386823"/>
              <a:gd name="connsiteY3" fmla="*/ 360953 h 360953"/>
              <a:gd name="connsiteX4" fmla="*/ 0 w 386823"/>
              <a:gd name="connsiteY4" fmla="*/ 0 h 360953"/>
              <a:gd name="connsiteX0" fmla="*/ 0 w 386823"/>
              <a:gd name="connsiteY0" fmla="*/ 0 h 360953"/>
              <a:gd name="connsiteX1" fmla="*/ 186657 w 386823"/>
              <a:gd name="connsiteY1" fmla="*/ 1562 h 360953"/>
              <a:gd name="connsiteX2" fmla="*/ 386823 w 386823"/>
              <a:gd name="connsiteY2" fmla="*/ 0 h 360953"/>
              <a:gd name="connsiteX3" fmla="*/ 386823 w 386823"/>
              <a:gd name="connsiteY3" fmla="*/ 360953 h 360953"/>
              <a:gd name="connsiteX4" fmla="*/ 0 w 386823"/>
              <a:gd name="connsiteY4" fmla="*/ 360953 h 360953"/>
              <a:gd name="connsiteX5" fmla="*/ 0 w 386823"/>
              <a:gd name="connsiteY5" fmla="*/ 0 h 360953"/>
              <a:gd name="connsiteX0" fmla="*/ 0 w 386823"/>
              <a:gd name="connsiteY0" fmla="*/ 0 h 365502"/>
              <a:gd name="connsiteX1" fmla="*/ 186657 w 386823"/>
              <a:gd name="connsiteY1" fmla="*/ 1562 h 365502"/>
              <a:gd name="connsiteX2" fmla="*/ 386823 w 386823"/>
              <a:gd name="connsiteY2" fmla="*/ 0 h 365502"/>
              <a:gd name="connsiteX3" fmla="*/ 386823 w 386823"/>
              <a:gd name="connsiteY3" fmla="*/ 360953 h 365502"/>
              <a:gd name="connsiteX4" fmla="*/ 182107 w 386823"/>
              <a:gd name="connsiteY4" fmla="*/ 365502 h 365502"/>
              <a:gd name="connsiteX5" fmla="*/ 0 w 386823"/>
              <a:gd name="connsiteY5" fmla="*/ 360953 h 365502"/>
              <a:gd name="connsiteX6" fmla="*/ 0 w 386823"/>
              <a:gd name="connsiteY6" fmla="*/ 0 h 365502"/>
              <a:gd name="connsiteX0" fmla="*/ 0 w 386823"/>
              <a:gd name="connsiteY0" fmla="*/ 0 h 360953"/>
              <a:gd name="connsiteX1" fmla="*/ 186657 w 386823"/>
              <a:gd name="connsiteY1" fmla="*/ 1562 h 360953"/>
              <a:gd name="connsiteX2" fmla="*/ 386823 w 386823"/>
              <a:gd name="connsiteY2" fmla="*/ 0 h 360953"/>
              <a:gd name="connsiteX3" fmla="*/ 386823 w 386823"/>
              <a:gd name="connsiteY3" fmla="*/ 360953 h 360953"/>
              <a:gd name="connsiteX4" fmla="*/ 0 w 386823"/>
              <a:gd name="connsiteY4" fmla="*/ 360953 h 360953"/>
              <a:gd name="connsiteX5" fmla="*/ 0 w 386823"/>
              <a:gd name="connsiteY5" fmla="*/ 0 h 360953"/>
              <a:gd name="connsiteX0" fmla="*/ 0 w 386823"/>
              <a:gd name="connsiteY0" fmla="*/ 0 h 364057"/>
              <a:gd name="connsiteX1" fmla="*/ 186657 w 386823"/>
              <a:gd name="connsiteY1" fmla="*/ 1562 h 364057"/>
              <a:gd name="connsiteX2" fmla="*/ 386823 w 386823"/>
              <a:gd name="connsiteY2" fmla="*/ 0 h 364057"/>
              <a:gd name="connsiteX3" fmla="*/ 386823 w 386823"/>
              <a:gd name="connsiteY3" fmla="*/ 360953 h 364057"/>
              <a:gd name="connsiteX4" fmla="*/ 188423 w 386823"/>
              <a:gd name="connsiteY4" fmla="*/ 364057 h 364057"/>
              <a:gd name="connsiteX5" fmla="*/ 0 w 386823"/>
              <a:gd name="connsiteY5" fmla="*/ 360953 h 364057"/>
              <a:gd name="connsiteX6" fmla="*/ 0 w 386823"/>
              <a:gd name="connsiteY6" fmla="*/ 0 h 36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823" h="364057">
                <a:moveTo>
                  <a:pt x="0" y="0"/>
                </a:moveTo>
                <a:lnTo>
                  <a:pt x="186657" y="1562"/>
                </a:lnTo>
                <a:lnTo>
                  <a:pt x="386823" y="0"/>
                </a:lnTo>
                <a:lnTo>
                  <a:pt x="386823" y="360953"/>
                </a:lnTo>
                <a:lnTo>
                  <a:pt x="188423" y="364057"/>
                </a:lnTo>
                <a:lnTo>
                  <a:pt x="0" y="360953"/>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14">
            <a:extLst>
              <a:ext uri="{FF2B5EF4-FFF2-40B4-BE49-F238E27FC236}">
                <a16:creationId xmlns:a16="http://schemas.microsoft.com/office/drawing/2014/main" id="{8F3CED7C-227D-784A-934B-091C1E9A3EA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6800" y="1839228"/>
            <a:ext cx="2028256" cy="71278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Content Placeholder 17">
            <a:extLst>
              <a:ext uri="{FF2B5EF4-FFF2-40B4-BE49-F238E27FC236}">
                <a16:creationId xmlns:a16="http://schemas.microsoft.com/office/drawing/2014/main" id="{C8BB17E5-0948-414C-9048-62F3140056C0}"/>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465426" y="2411743"/>
            <a:ext cx="532516" cy="346464"/>
          </a:xfrm>
          <a:effectLst>
            <a:outerShdw blurRad="50800" dist="38100" dir="2700000" algn="tl" rotWithShape="0">
              <a:prstClr val="black">
                <a:alpha val="40000"/>
              </a:prstClr>
            </a:outerShdw>
          </a:effectLst>
        </p:spPr>
      </p:pic>
      <p:pic>
        <p:nvPicPr>
          <p:cNvPr id="27" name="Content Placeholder 17">
            <a:extLst>
              <a:ext uri="{FF2B5EF4-FFF2-40B4-BE49-F238E27FC236}">
                <a16:creationId xmlns:a16="http://schemas.microsoft.com/office/drawing/2014/main" id="{AC0428B0-B0EB-DF4B-A0BF-2A01074115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4670" y="2423854"/>
            <a:ext cx="532516" cy="346464"/>
          </a:xfrm>
          <a:prstGeom prst="rect">
            <a:avLst/>
          </a:prstGeom>
          <a:effectLst>
            <a:outerShdw blurRad="50800" dist="38100" dir="2700000" algn="tl" rotWithShape="0">
              <a:prstClr val="black">
                <a:alpha val="40000"/>
              </a:prstClr>
            </a:outerShdw>
          </a:effectLst>
        </p:spPr>
      </p:pic>
      <p:pic>
        <p:nvPicPr>
          <p:cNvPr id="29" name="Content Placeholder 17">
            <a:extLst>
              <a:ext uri="{FF2B5EF4-FFF2-40B4-BE49-F238E27FC236}">
                <a16:creationId xmlns:a16="http://schemas.microsoft.com/office/drawing/2014/main" id="{828A092A-C6AB-7C4C-9DE1-EC71BA006E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4018" y="2407108"/>
            <a:ext cx="532516" cy="346464"/>
          </a:xfrm>
          <a:prstGeom prst="rect">
            <a:avLst/>
          </a:prstGeom>
          <a:effectLst>
            <a:outerShdw blurRad="50800" dist="38100" dir="2700000" algn="tl" rotWithShape="0">
              <a:prstClr val="black">
                <a:alpha val="40000"/>
              </a:prstClr>
            </a:outerShdw>
          </a:effectLst>
        </p:spPr>
      </p:pic>
      <p:cxnSp>
        <p:nvCxnSpPr>
          <p:cNvPr id="30" name="Straight Connector 29">
            <a:extLst>
              <a:ext uri="{FF2B5EF4-FFF2-40B4-BE49-F238E27FC236}">
                <a16:creationId xmlns:a16="http://schemas.microsoft.com/office/drawing/2014/main" id="{32F5F0EE-711F-934E-8ADE-B916E9A6D74A}"/>
              </a:ext>
            </a:extLst>
          </p:cNvPr>
          <p:cNvCxnSpPr>
            <a:cxnSpLocks/>
            <a:stCxn id="18" idx="1"/>
            <a:endCxn id="26" idx="2"/>
          </p:cNvCxnSpPr>
          <p:nvPr/>
        </p:nvCxnSpPr>
        <p:spPr>
          <a:xfrm flipV="1">
            <a:off x="3419956" y="2758207"/>
            <a:ext cx="311728" cy="67196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18FC2FD-6F04-9D4E-970A-706860BF26EF}"/>
              </a:ext>
            </a:extLst>
          </p:cNvPr>
          <p:cNvCxnSpPr>
            <a:cxnSpLocks/>
            <a:endCxn id="27" idx="2"/>
          </p:cNvCxnSpPr>
          <p:nvPr/>
        </p:nvCxnSpPr>
        <p:spPr>
          <a:xfrm flipV="1">
            <a:off x="3423418" y="2770318"/>
            <a:ext cx="1117510" cy="6450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E672FE6-830D-3146-B00A-026E0EFEE858}"/>
              </a:ext>
            </a:extLst>
          </p:cNvPr>
          <p:cNvCxnSpPr>
            <a:cxnSpLocks/>
            <a:stCxn id="18" idx="1"/>
            <a:endCxn id="29" idx="2"/>
          </p:cNvCxnSpPr>
          <p:nvPr/>
        </p:nvCxnSpPr>
        <p:spPr>
          <a:xfrm flipV="1">
            <a:off x="3419956" y="2753572"/>
            <a:ext cx="1900320" cy="676601"/>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06406DB-F32E-AE4B-BD7A-CB0BAD1A0055}"/>
              </a:ext>
            </a:extLst>
          </p:cNvPr>
          <p:cNvCxnSpPr>
            <a:cxnSpLocks/>
            <a:stCxn id="19" idx="1"/>
            <a:endCxn id="26" idx="2"/>
          </p:cNvCxnSpPr>
          <p:nvPr/>
        </p:nvCxnSpPr>
        <p:spPr>
          <a:xfrm flipH="1" flipV="1">
            <a:off x="3731684" y="2758207"/>
            <a:ext cx="802048" cy="671966"/>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D2C3A6D-BBBE-DB40-8A03-B86064808F27}"/>
              </a:ext>
            </a:extLst>
          </p:cNvPr>
          <p:cNvCxnSpPr>
            <a:cxnSpLocks/>
            <a:stCxn id="19" idx="1"/>
            <a:endCxn id="27" idx="2"/>
          </p:cNvCxnSpPr>
          <p:nvPr/>
        </p:nvCxnSpPr>
        <p:spPr>
          <a:xfrm flipV="1">
            <a:off x="4533732" y="2770318"/>
            <a:ext cx="7196" cy="659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D5622D8-3835-084D-8CDE-FCE0BB71D7C3}"/>
              </a:ext>
            </a:extLst>
          </p:cNvPr>
          <p:cNvCxnSpPr>
            <a:cxnSpLocks/>
            <a:stCxn id="19" idx="1"/>
            <a:endCxn id="29" idx="2"/>
          </p:cNvCxnSpPr>
          <p:nvPr/>
        </p:nvCxnSpPr>
        <p:spPr>
          <a:xfrm flipV="1">
            <a:off x="4533732" y="2753572"/>
            <a:ext cx="786544" cy="676601"/>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C1949FA-AC89-FA47-B6D0-EA1AE190D638}"/>
              </a:ext>
            </a:extLst>
          </p:cNvPr>
          <p:cNvCxnSpPr>
            <a:cxnSpLocks/>
            <a:stCxn id="21" idx="1"/>
            <a:endCxn id="26" idx="2"/>
          </p:cNvCxnSpPr>
          <p:nvPr/>
        </p:nvCxnSpPr>
        <p:spPr>
          <a:xfrm flipH="1" flipV="1">
            <a:off x="3731684" y="2758207"/>
            <a:ext cx="1915823" cy="671966"/>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0BC5A2C-4DC7-C44C-96FE-C9905C42B8B5}"/>
              </a:ext>
            </a:extLst>
          </p:cNvPr>
          <p:cNvCxnSpPr>
            <a:cxnSpLocks/>
            <a:stCxn id="21" idx="1"/>
            <a:endCxn id="27" idx="2"/>
          </p:cNvCxnSpPr>
          <p:nvPr/>
        </p:nvCxnSpPr>
        <p:spPr>
          <a:xfrm flipH="1" flipV="1">
            <a:off x="4540928" y="2770318"/>
            <a:ext cx="1106579" cy="659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8FC3807-5F12-104C-AC03-671F4B19554C}"/>
              </a:ext>
            </a:extLst>
          </p:cNvPr>
          <p:cNvCxnSpPr>
            <a:cxnSpLocks/>
            <a:endCxn id="29" idx="2"/>
          </p:cNvCxnSpPr>
          <p:nvPr/>
        </p:nvCxnSpPr>
        <p:spPr>
          <a:xfrm flipH="1" flipV="1">
            <a:off x="5320276" y="2753572"/>
            <a:ext cx="333985" cy="6821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CA4D71E-E7E1-4742-B65A-1E262E1BB151}"/>
              </a:ext>
            </a:extLst>
          </p:cNvPr>
          <p:cNvCxnSpPr>
            <a:cxnSpLocks/>
            <a:stCxn id="22" idx="1"/>
          </p:cNvCxnSpPr>
          <p:nvPr/>
        </p:nvCxnSpPr>
        <p:spPr>
          <a:xfrm flipV="1">
            <a:off x="2607338" y="3805904"/>
            <a:ext cx="827239" cy="559167"/>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1E9762D-677F-3C48-B9B8-DC6AF9600846}"/>
              </a:ext>
            </a:extLst>
          </p:cNvPr>
          <p:cNvCxnSpPr>
            <a:cxnSpLocks/>
            <a:stCxn id="22" idx="1"/>
          </p:cNvCxnSpPr>
          <p:nvPr/>
        </p:nvCxnSpPr>
        <p:spPr>
          <a:xfrm flipV="1">
            <a:off x="2607338" y="3805904"/>
            <a:ext cx="1933590" cy="559167"/>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BA7361E-0242-9943-A226-A789FBF6C325}"/>
              </a:ext>
            </a:extLst>
          </p:cNvPr>
          <p:cNvCxnSpPr>
            <a:cxnSpLocks/>
            <a:stCxn id="22" idx="1"/>
          </p:cNvCxnSpPr>
          <p:nvPr/>
        </p:nvCxnSpPr>
        <p:spPr>
          <a:xfrm flipV="1">
            <a:off x="2607338" y="3805904"/>
            <a:ext cx="3039941" cy="559167"/>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A149E6F-EC3A-6F4A-A215-2A6F922D68A0}"/>
              </a:ext>
            </a:extLst>
          </p:cNvPr>
          <p:cNvCxnSpPr>
            <a:cxnSpLocks/>
            <a:stCxn id="69" idx="1"/>
          </p:cNvCxnSpPr>
          <p:nvPr/>
        </p:nvCxnSpPr>
        <p:spPr>
          <a:xfrm flipH="1" flipV="1">
            <a:off x="3434578" y="3805904"/>
            <a:ext cx="475270" cy="5551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AA20719-54AC-5241-A1E4-FE031F639BB6}"/>
              </a:ext>
            </a:extLst>
          </p:cNvPr>
          <p:cNvCxnSpPr>
            <a:cxnSpLocks/>
            <a:stCxn id="69" idx="1"/>
          </p:cNvCxnSpPr>
          <p:nvPr/>
        </p:nvCxnSpPr>
        <p:spPr>
          <a:xfrm flipV="1">
            <a:off x="3909848" y="3805904"/>
            <a:ext cx="631080" cy="5551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0F12D1E-5CDD-B04E-A125-B9201309E50F}"/>
              </a:ext>
            </a:extLst>
          </p:cNvPr>
          <p:cNvCxnSpPr>
            <a:cxnSpLocks/>
            <a:stCxn id="69" idx="1"/>
          </p:cNvCxnSpPr>
          <p:nvPr/>
        </p:nvCxnSpPr>
        <p:spPr>
          <a:xfrm flipV="1">
            <a:off x="3909848" y="3805904"/>
            <a:ext cx="1737431" cy="5551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F020FEC-856D-3D4D-984E-5D623DB8644A}"/>
              </a:ext>
            </a:extLst>
          </p:cNvPr>
          <p:cNvCxnSpPr>
            <a:cxnSpLocks/>
            <a:stCxn id="23" idx="1"/>
          </p:cNvCxnSpPr>
          <p:nvPr/>
        </p:nvCxnSpPr>
        <p:spPr>
          <a:xfrm flipH="1" flipV="1">
            <a:off x="3434578" y="3805904"/>
            <a:ext cx="1777780" cy="559167"/>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3DCFD70-4986-8942-B8A2-83DF12688B38}"/>
              </a:ext>
            </a:extLst>
          </p:cNvPr>
          <p:cNvCxnSpPr>
            <a:cxnSpLocks/>
            <a:stCxn id="23" idx="1"/>
          </p:cNvCxnSpPr>
          <p:nvPr/>
        </p:nvCxnSpPr>
        <p:spPr>
          <a:xfrm flipH="1" flipV="1">
            <a:off x="4540930" y="3805904"/>
            <a:ext cx="671428" cy="559167"/>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1D59B49-0FB7-234B-89ED-B2C853130646}"/>
              </a:ext>
            </a:extLst>
          </p:cNvPr>
          <p:cNvCxnSpPr>
            <a:cxnSpLocks/>
            <a:stCxn id="23" idx="1"/>
          </p:cNvCxnSpPr>
          <p:nvPr/>
        </p:nvCxnSpPr>
        <p:spPr>
          <a:xfrm flipV="1">
            <a:off x="5212358" y="3805904"/>
            <a:ext cx="434921" cy="559167"/>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46FD0D2-4D13-0C4A-AF36-1F37BD3A0B81}"/>
              </a:ext>
            </a:extLst>
          </p:cNvPr>
          <p:cNvCxnSpPr>
            <a:cxnSpLocks/>
          </p:cNvCxnSpPr>
          <p:nvPr/>
        </p:nvCxnSpPr>
        <p:spPr>
          <a:xfrm>
            <a:off x="3434577" y="3805902"/>
            <a:ext cx="3101393" cy="5484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C2125F9-9DE9-B748-BE2A-4D577AC7C497}"/>
              </a:ext>
            </a:extLst>
          </p:cNvPr>
          <p:cNvCxnSpPr>
            <a:cxnSpLocks/>
            <a:stCxn id="24" idx="1"/>
          </p:cNvCxnSpPr>
          <p:nvPr/>
        </p:nvCxnSpPr>
        <p:spPr>
          <a:xfrm flipH="1" flipV="1">
            <a:off x="4540928" y="3805902"/>
            <a:ext cx="1973940" cy="559169"/>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437ED97-9D19-3543-A7B2-5F0EB2C00286}"/>
              </a:ext>
            </a:extLst>
          </p:cNvPr>
          <p:cNvCxnSpPr>
            <a:cxnSpLocks/>
            <a:endCxn id="24" idx="1"/>
          </p:cNvCxnSpPr>
          <p:nvPr/>
        </p:nvCxnSpPr>
        <p:spPr>
          <a:xfrm>
            <a:off x="5647279" y="3805902"/>
            <a:ext cx="867589" cy="559169"/>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D32647BB-9DA6-FF45-BDD2-1FC54603B829}"/>
              </a:ext>
            </a:extLst>
          </p:cNvPr>
          <p:cNvSpPr txBox="1"/>
          <p:nvPr/>
        </p:nvSpPr>
        <p:spPr>
          <a:xfrm>
            <a:off x="4114663" y="2031301"/>
            <a:ext cx="867545" cy="307777"/>
          </a:xfrm>
          <a:prstGeom prst="rect">
            <a:avLst/>
          </a:prstGeom>
          <a:noFill/>
        </p:spPr>
        <p:txBody>
          <a:bodyPr wrap="none" rtlCol="0">
            <a:spAutoFit/>
          </a:bodyPr>
          <a:lstStyle/>
          <a:p>
            <a:r>
              <a:rPr lang="en-US" sz="1400" dirty="0">
                <a:latin typeface="Lucida Grande" charset="0"/>
                <a:ea typeface="Lucida Grande" charset="0"/>
                <a:cs typeface="Lucida Grande" charset="0"/>
              </a:rPr>
              <a:t>Internet</a:t>
            </a:r>
            <a:endParaRPr lang="en-US" dirty="0">
              <a:latin typeface="Lucida Grande" charset="0"/>
              <a:ea typeface="Lucida Grande" charset="0"/>
              <a:cs typeface="Lucida Grande" charset="0"/>
            </a:endParaRPr>
          </a:p>
        </p:txBody>
      </p:sp>
      <p:cxnSp>
        <p:nvCxnSpPr>
          <p:cNvPr id="52" name="Straight Connector 51">
            <a:extLst>
              <a:ext uri="{FF2B5EF4-FFF2-40B4-BE49-F238E27FC236}">
                <a16:creationId xmlns:a16="http://schemas.microsoft.com/office/drawing/2014/main" id="{12438D7F-9939-3F4E-B638-CBC7940F30B0}"/>
              </a:ext>
            </a:extLst>
          </p:cNvPr>
          <p:cNvCxnSpPr>
            <a:cxnSpLocks/>
          </p:cNvCxnSpPr>
          <p:nvPr/>
        </p:nvCxnSpPr>
        <p:spPr>
          <a:xfrm flipV="1">
            <a:off x="2545747" y="4745009"/>
            <a:ext cx="0" cy="4095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A26C067-A0BD-2A48-BE60-111EF6571E11}"/>
              </a:ext>
            </a:extLst>
          </p:cNvPr>
          <p:cNvCxnSpPr>
            <a:cxnSpLocks/>
            <a:stCxn id="84" idx="3"/>
          </p:cNvCxnSpPr>
          <p:nvPr/>
        </p:nvCxnSpPr>
        <p:spPr>
          <a:xfrm flipV="1">
            <a:off x="2771437" y="4357976"/>
            <a:ext cx="10330" cy="958965"/>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BA0DA59-1A1F-4040-AB93-8382B6C51C10}"/>
              </a:ext>
            </a:extLst>
          </p:cNvPr>
          <p:cNvCxnSpPr>
            <a:cxnSpLocks/>
            <a:stCxn id="86" idx="2"/>
          </p:cNvCxnSpPr>
          <p:nvPr/>
        </p:nvCxnSpPr>
        <p:spPr>
          <a:xfrm flipH="1" flipV="1">
            <a:off x="2312481" y="4745534"/>
            <a:ext cx="3280" cy="267163"/>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647DE6C-442A-7D4C-B998-0CEEFC01CBD6}"/>
              </a:ext>
            </a:extLst>
          </p:cNvPr>
          <p:cNvCxnSpPr/>
          <p:nvPr/>
        </p:nvCxnSpPr>
        <p:spPr>
          <a:xfrm flipV="1">
            <a:off x="3919659" y="4715725"/>
            <a:ext cx="0" cy="4095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4FFF123-03D5-EA44-9787-C906F451F7E4}"/>
              </a:ext>
            </a:extLst>
          </p:cNvPr>
          <p:cNvCxnSpPr>
            <a:cxnSpLocks/>
          </p:cNvCxnSpPr>
          <p:nvPr/>
        </p:nvCxnSpPr>
        <p:spPr>
          <a:xfrm flipH="1" flipV="1">
            <a:off x="4144383" y="4391050"/>
            <a:ext cx="701" cy="877126"/>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5102AA0-D340-C146-9BC7-23E5742202B6}"/>
              </a:ext>
            </a:extLst>
          </p:cNvPr>
          <p:cNvCxnSpPr>
            <a:cxnSpLocks/>
            <a:stCxn id="100" idx="2"/>
            <a:endCxn id="69" idx="5"/>
          </p:cNvCxnSpPr>
          <p:nvPr/>
        </p:nvCxnSpPr>
        <p:spPr>
          <a:xfrm flipV="1">
            <a:off x="3721867" y="4720419"/>
            <a:ext cx="1324" cy="292278"/>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A52F9C0-26CA-1D4E-BC83-ACF16B6BF56D}"/>
              </a:ext>
            </a:extLst>
          </p:cNvPr>
          <p:cNvCxnSpPr/>
          <p:nvPr/>
        </p:nvCxnSpPr>
        <p:spPr>
          <a:xfrm flipV="1">
            <a:off x="5179364" y="4740599"/>
            <a:ext cx="0" cy="4095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4F54659-4AFB-454B-BA91-52E955AAAFA2}"/>
              </a:ext>
            </a:extLst>
          </p:cNvPr>
          <p:cNvCxnSpPr/>
          <p:nvPr/>
        </p:nvCxnSpPr>
        <p:spPr>
          <a:xfrm flipV="1">
            <a:off x="5404789" y="4389120"/>
            <a:ext cx="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6BF8B81-A35A-844D-BD3A-4CDC27BE1911}"/>
              </a:ext>
            </a:extLst>
          </p:cNvPr>
          <p:cNvCxnSpPr/>
          <p:nvPr/>
        </p:nvCxnSpPr>
        <p:spPr>
          <a:xfrm flipH="1" flipV="1">
            <a:off x="4946098" y="4741124"/>
            <a:ext cx="2252" cy="269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CCC6CAA-357A-DA4A-B970-7805F5C3287B}"/>
              </a:ext>
            </a:extLst>
          </p:cNvPr>
          <p:cNvCxnSpPr/>
          <p:nvPr/>
        </p:nvCxnSpPr>
        <p:spPr>
          <a:xfrm flipV="1">
            <a:off x="6517925" y="4740074"/>
            <a:ext cx="0" cy="409575"/>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DB49598-48FC-E848-94C7-682840D84570}"/>
              </a:ext>
            </a:extLst>
          </p:cNvPr>
          <p:cNvCxnSpPr/>
          <p:nvPr/>
        </p:nvCxnSpPr>
        <p:spPr>
          <a:xfrm flipV="1">
            <a:off x="6725865" y="4370032"/>
            <a:ext cx="0" cy="939485"/>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3D43E12-8003-C542-8390-2F72F070BDED}"/>
              </a:ext>
            </a:extLst>
          </p:cNvPr>
          <p:cNvCxnSpPr/>
          <p:nvPr/>
        </p:nvCxnSpPr>
        <p:spPr>
          <a:xfrm flipH="1" flipV="1">
            <a:off x="6284659" y="4740599"/>
            <a:ext cx="2252" cy="269350"/>
          </a:xfrm>
          <a:prstGeom prst="line">
            <a:avLst/>
          </a:prstGeom>
        </p:spPr>
        <p:style>
          <a:lnRef idx="1">
            <a:schemeClr val="accent1"/>
          </a:lnRef>
          <a:fillRef idx="0">
            <a:schemeClr val="accent1"/>
          </a:fillRef>
          <a:effectRef idx="0">
            <a:schemeClr val="accent1"/>
          </a:effectRef>
          <a:fontRef idx="minor">
            <a:schemeClr val="tx1"/>
          </a:fontRef>
        </p:style>
      </p:cxnSp>
      <p:pic>
        <p:nvPicPr>
          <p:cNvPr id="64" name="Picture 63">
            <a:extLst>
              <a:ext uri="{FF2B5EF4-FFF2-40B4-BE49-F238E27FC236}">
                <a16:creationId xmlns:a16="http://schemas.microsoft.com/office/drawing/2014/main" id="{E0167742-F991-7B45-BED1-85318220A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1531" y="3300437"/>
            <a:ext cx="799434" cy="650596"/>
          </a:xfrm>
          <a:prstGeom prst="rect">
            <a:avLst/>
          </a:prstGeom>
          <a:effectLst>
            <a:outerShdw blurRad="50800" dist="38100" dir="2700000" algn="tl" rotWithShape="0">
              <a:prstClr val="black">
                <a:alpha val="40000"/>
              </a:prstClr>
            </a:outerShdw>
          </a:effectLst>
        </p:spPr>
      </p:pic>
      <p:pic>
        <p:nvPicPr>
          <p:cNvPr id="65" name="Picture 64">
            <a:extLst>
              <a:ext uri="{FF2B5EF4-FFF2-40B4-BE49-F238E27FC236}">
                <a16:creationId xmlns:a16="http://schemas.microsoft.com/office/drawing/2014/main" id="{04ACC9D8-A7D6-5C40-B2E2-E9596DC66C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40607" y="3277050"/>
            <a:ext cx="799434" cy="650596"/>
          </a:xfrm>
          <a:prstGeom prst="rect">
            <a:avLst/>
          </a:prstGeom>
          <a:effectLst>
            <a:outerShdw blurRad="50800" dist="38100" dir="2700000" algn="tl" rotWithShape="0">
              <a:prstClr val="black">
                <a:alpha val="40000"/>
              </a:prstClr>
            </a:outerShdw>
          </a:effectLst>
        </p:spPr>
      </p:pic>
      <p:pic>
        <p:nvPicPr>
          <p:cNvPr id="66" name="Picture 65">
            <a:extLst>
              <a:ext uri="{FF2B5EF4-FFF2-40B4-BE49-F238E27FC236}">
                <a16:creationId xmlns:a16="http://schemas.microsoft.com/office/drawing/2014/main" id="{6D56C20A-F078-FC47-87EC-EB9099F996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0891" y="3292440"/>
            <a:ext cx="799434" cy="650596"/>
          </a:xfrm>
          <a:prstGeom prst="rect">
            <a:avLst/>
          </a:prstGeom>
          <a:effectLst>
            <a:outerShdw blurRad="50800" dist="38100" dir="2700000" algn="tl" rotWithShape="0">
              <a:prstClr val="black">
                <a:alpha val="40000"/>
              </a:prstClr>
            </a:outerShdw>
          </a:effectLst>
        </p:spPr>
      </p:pic>
      <p:pic>
        <p:nvPicPr>
          <p:cNvPr id="67" name="Picture 66">
            <a:extLst>
              <a:ext uri="{FF2B5EF4-FFF2-40B4-BE49-F238E27FC236}">
                <a16:creationId xmlns:a16="http://schemas.microsoft.com/office/drawing/2014/main" id="{2CDC1C63-F318-B341-9AAC-DAEF549B30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7407" y="4221747"/>
            <a:ext cx="799434" cy="650596"/>
          </a:xfrm>
          <a:prstGeom prst="rect">
            <a:avLst/>
          </a:prstGeom>
          <a:effectLst>
            <a:outerShdw blurRad="50800" dist="38100" dir="2700000" algn="tl" rotWithShape="0">
              <a:prstClr val="black">
                <a:alpha val="40000"/>
              </a:prstClr>
            </a:outerShdw>
          </a:effectLst>
        </p:spPr>
      </p:pic>
      <p:sp>
        <p:nvSpPr>
          <p:cNvPr id="69" name="Rectangle 47">
            <a:extLst>
              <a:ext uri="{FF2B5EF4-FFF2-40B4-BE49-F238E27FC236}">
                <a16:creationId xmlns:a16="http://schemas.microsoft.com/office/drawing/2014/main" id="{2FDA8488-000D-8C4F-A882-ADF97E936D3C}"/>
              </a:ext>
            </a:extLst>
          </p:cNvPr>
          <p:cNvSpPr/>
          <p:nvPr/>
        </p:nvSpPr>
        <p:spPr>
          <a:xfrm>
            <a:off x="3723191" y="4359466"/>
            <a:ext cx="386823" cy="364057"/>
          </a:xfrm>
          <a:custGeom>
            <a:avLst/>
            <a:gdLst>
              <a:gd name="connsiteX0" fmla="*/ 0 w 386823"/>
              <a:gd name="connsiteY0" fmla="*/ 0 h 360953"/>
              <a:gd name="connsiteX1" fmla="*/ 386823 w 386823"/>
              <a:gd name="connsiteY1" fmla="*/ 0 h 360953"/>
              <a:gd name="connsiteX2" fmla="*/ 386823 w 386823"/>
              <a:gd name="connsiteY2" fmla="*/ 360953 h 360953"/>
              <a:gd name="connsiteX3" fmla="*/ 0 w 386823"/>
              <a:gd name="connsiteY3" fmla="*/ 360953 h 360953"/>
              <a:gd name="connsiteX4" fmla="*/ 0 w 386823"/>
              <a:gd name="connsiteY4" fmla="*/ 0 h 360953"/>
              <a:gd name="connsiteX0" fmla="*/ 0 w 386823"/>
              <a:gd name="connsiteY0" fmla="*/ 0 h 360953"/>
              <a:gd name="connsiteX1" fmla="*/ 186657 w 386823"/>
              <a:gd name="connsiteY1" fmla="*/ 1562 h 360953"/>
              <a:gd name="connsiteX2" fmla="*/ 386823 w 386823"/>
              <a:gd name="connsiteY2" fmla="*/ 0 h 360953"/>
              <a:gd name="connsiteX3" fmla="*/ 386823 w 386823"/>
              <a:gd name="connsiteY3" fmla="*/ 360953 h 360953"/>
              <a:gd name="connsiteX4" fmla="*/ 0 w 386823"/>
              <a:gd name="connsiteY4" fmla="*/ 360953 h 360953"/>
              <a:gd name="connsiteX5" fmla="*/ 0 w 386823"/>
              <a:gd name="connsiteY5" fmla="*/ 0 h 360953"/>
              <a:gd name="connsiteX0" fmla="*/ 0 w 386823"/>
              <a:gd name="connsiteY0" fmla="*/ 0 h 365502"/>
              <a:gd name="connsiteX1" fmla="*/ 186657 w 386823"/>
              <a:gd name="connsiteY1" fmla="*/ 1562 h 365502"/>
              <a:gd name="connsiteX2" fmla="*/ 386823 w 386823"/>
              <a:gd name="connsiteY2" fmla="*/ 0 h 365502"/>
              <a:gd name="connsiteX3" fmla="*/ 386823 w 386823"/>
              <a:gd name="connsiteY3" fmla="*/ 360953 h 365502"/>
              <a:gd name="connsiteX4" fmla="*/ 182107 w 386823"/>
              <a:gd name="connsiteY4" fmla="*/ 365502 h 365502"/>
              <a:gd name="connsiteX5" fmla="*/ 0 w 386823"/>
              <a:gd name="connsiteY5" fmla="*/ 360953 h 365502"/>
              <a:gd name="connsiteX6" fmla="*/ 0 w 386823"/>
              <a:gd name="connsiteY6" fmla="*/ 0 h 365502"/>
              <a:gd name="connsiteX0" fmla="*/ 0 w 386823"/>
              <a:gd name="connsiteY0" fmla="*/ 0 h 360953"/>
              <a:gd name="connsiteX1" fmla="*/ 186657 w 386823"/>
              <a:gd name="connsiteY1" fmla="*/ 1562 h 360953"/>
              <a:gd name="connsiteX2" fmla="*/ 386823 w 386823"/>
              <a:gd name="connsiteY2" fmla="*/ 0 h 360953"/>
              <a:gd name="connsiteX3" fmla="*/ 386823 w 386823"/>
              <a:gd name="connsiteY3" fmla="*/ 360953 h 360953"/>
              <a:gd name="connsiteX4" fmla="*/ 0 w 386823"/>
              <a:gd name="connsiteY4" fmla="*/ 360953 h 360953"/>
              <a:gd name="connsiteX5" fmla="*/ 0 w 386823"/>
              <a:gd name="connsiteY5" fmla="*/ 0 h 360953"/>
              <a:gd name="connsiteX0" fmla="*/ 0 w 386823"/>
              <a:gd name="connsiteY0" fmla="*/ 0 h 364057"/>
              <a:gd name="connsiteX1" fmla="*/ 186657 w 386823"/>
              <a:gd name="connsiteY1" fmla="*/ 1562 h 364057"/>
              <a:gd name="connsiteX2" fmla="*/ 386823 w 386823"/>
              <a:gd name="connsiteY2" fmla="*/ 0 h 364057"/>
              <a:gd name="connsiteX3" fmla="*/ 386823 w 386823"/>
              <a:gd name="connsiteY3" fmla="*/ 360953 h 364057"/>
              <a:gd name="connsiteX4" fmla="*/ 188423 w 386823"/>
              <a:gd name="connsiteY4" fmla="*/ 364057 h 364057"/>
              <a:gd name="connsiteX5" fmla="*/ 0 w 386823"/>
              <a:gd name="connsiteY5" fmla="*/ 360953 h 364057"/>
              <a:gd name="connsiteX6" fmla="*/ 0 w 386823"/>
              <a:gd name="connsiteY6" fmla="*/ 0 h 36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823" h="364057">
                <a:moveTo>
                  <a:pt x="0" y="0"/>
                </a:moveTo>
                <a:lnTo>
                  <a:pt x="186657" y="1562"/>
                </a:lnTo>
                <a:lnTo>
                  <a:pt x="386823" y="0"/>
                </a:lnTo>
                <a:lnTo>
                  <a:pt x="386823" y="360953"/>
                </a:lnTo>
                <a:lnTo>
                  <a:pt x="188423" y="364057"/>
                </a:lnTo>
                <a:lnTo>
                  <a:pt x="0" y="360953"/>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Picture 69">
            <a:extLst>
              <a:ext uri="{FF2B5EF4-FFF2-40B4-BE49-F238E27FC236}">
                <a16:creationId xmlns:a16="http://schemas.microsoft.com/office/drawing/2014/main" id="{E62900E5-E885-8847-9906-24B65BBFD9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6723" y="4220239"/>
            <a:ext cx="799434" cy="650596"/>
          </a:xfrm>
          <a:prstGeom prst="rect">
            <a:avLst/>
          </a:prstGeom>
          <a:effectLst>
            <a:outerShdw blurRad="50800" dist="38100" dir="2700000" algn="tl" rotWithShape="0">
              <a:prstClr val="black">
                <a:alpha val="40000"/>
              </a:prstClr>
            </a:outerShdw>
          </a:effectLst>
        </p:spPr>
      </p:pic>
      <p:pic>
        <p:nvPicPr>
          <p:cNvPr id="71" name="Picture 70">
            <a:extLst>
              <a:ext uri="{FF2B5EF4-FFF2-40B4-BE49-F238E27FC236}">
                <a16:creationId xmlns:a16="http://schemas.microsoft.com/office/drawing/2014/main" id="{4F9B961A-0B01-7844-87E9-AE86735ECB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9233" y="4220239"/>
            <a:ext cx="799434" cy="650596"/>
          </a:xfrm>
          <a:prstGeom prst="rect">
            <a:avLst/>
          </a:prstGeom>
          <a:effectLst>
            <a:outerShdw blurRad="50800" dist="38100" dir="2700000" algn="tl" rotWithShape="0">
              <a:prstClr val="black">
                <a:alpha val="40000"/>
              </a:prstClr>
            </a:outerShdw>
          </a:effectLst>
        </p:spPr>
      </p:pic>
      <p:pic>
        <p:nvPicPr>
          <p:cNvPr id="72" name="Picture 71">
            <a:extLst>
              <a:ext uri="{FF2B5EF4-FFF2-40B4-BE49-F238E27FC236}">
                <a16:creationId xmlns:a16="http://schemas.microsoft.com/office/drawing/2014/main" id="{09FD8EA1-F5F6-1D42-97BF-CB800FB907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1743" y="4220239"/>
            <a:ext cx="799434" cy="650596"/>
          </a:xfrm>
          <a:prstGeom prst="rect">
            <a:avLst/>
          </a:prstGeom>
          <a:effectLst>
            <a:outerShdw blurRad="50800" dist="38100" dir="2700000" algn="tl" rotWithShape="0">
              <a:prstClr val="black">
                <a:alpha val="40000"/>
              </a:prstClr>
            </a:outerShdw>
          </a:effectLst>
        </p:spPr>
      </p:pic>
      <p:grpSp>
        <p:nvGrpSpPr>
          <p:cNvPr id="73" name="Group 72">
            <a:extLst>
              <a:ext uri="{FF2B5EF4-FFF2-40B4-BE49-F238E27FC236}">
                <a16:creationId xmlns:a16="http://schemas.microsoft.com/office/drawing/2014/main" id="{48BC537E-8914-8445-B8EE-93E6822E8849}"/>
              </a:ext>
            </a:extLst>
          </p:cNvPr>
          <p:cNvGrpSpPr>
            <a:grpSpLocks noChangeAspect="1"/>
          </p:cNvGrpSpPr>
          <p:nvPr/>
        </p:nvGrpSpPr>
        <p:grpSpPr>
          <a:xfrm>
            <a:off x="2112947" y="5011567"/>
            <a:ext cx="725547" cy="755983"/>
            <a:chOff x="594572" y="4781123"/>
            <a:chExt cx="1034157" cy="1077539"/>
          </a:xfrm>
        </p:grpSpPr>
        <p:grpSp>
          <p:nvGrpSpPr>
            <p:cNvPr id="74" name="Group 73">
              <a:extLst>
                <a:ext uri="{FF2B5EF4-FFF2-40B4-BE49-F238E27FC236}">
                  <a16:creationId xmlns:a16="http://schemas.microsoft.com/office/drawing/2014/main" id="{89D2A814-A2FD-704E-A048-FD2070776A65}"/>
                </a:ext>
              </a:extLst>
            </p:cNvPr>
            <p:cNvGrpSpPr/>
            <p:nvPr/>
          </p:nvGrpSpPr>
          <p:grpSpPr>
            <a:xfrm>
              <a:off x="594572" y="4781123"/>
              <a:ext cx="576072" cy="642275"/>
              <a:chOff x="628896" y="3766421"/>
              <a:chExt cx="576072" cy="642275"/>
            </a:xfrm>
          </p:grpSpPr>
          <p:sp>
            <p:nvSpPr>
              <p:cNvPr id="85" name="Rounded Rectangle 84">
                <a:extLst>
                  <a:ext uri="{FF2B5EF4-FFF2-40B4-BE49-F238E27FC236}">
                    <a16:creationId xmlns:a16="http://schemas.microsoft.com/office/drawing/2014/main" id="{E1FF5248-47D7-1D47-A449-3C3F5E187EAA}"/>
                  </a:ext>
                </a:extLst>
              </p:cNvPr>
              <p:cNvSpPr/>
              <p:nvPr/>
            </p:nvSpPr>
            <p:spPr>
              <a:xfrm>
                <a:off x="634813" y="3923670"/>
                <a:ext cx="570155" cy="485026"/>
              </a:xfrm>
              <a:prstGeom prst="round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95">
                <a:extLst>
                  <a:ext uri="{FF2B5EF4-FFF2-40B4-BE49-F238E27FC236}">
                    <a16:creationId xmlns:a16="http://schemas.microsoft.com/office/drawing/2014/main" id="{1D285A0D-1BD7-0F4A-A800-E5F905E57C9F}"/>
                  </a:ext>
                </a:extLst>
              </p:cNvPr>
              <p:cNvSpPr/>
              <p:nvPr/>
            </p:nvSpPr>
            <p:spPr>
              <a:xfrm>
                <a:off x="628896" y="3766421"/>
                <a:ext cx="576072" cy="576072"/>
              </a:xfrm>
              <a:custGeom>
                <a:avLst/>
                <a:gdLst>
                  <a:gd name="connsiteX0" fmla="*/ 0 w 410719"/>
                  <a:gd name="connsiteY0" fmla="*/ 68145 h 408861"/>
                  <a:gd name="connsiteX1" fmla="*/ 68145 w 410719"/>
                  <a:gd name="connsiteY1" fmla="*/ 0 h 408861"/>
                  <a:gd name="connsiteX2" fmla="*/ 342574 w 410719"/>
                  <a:gd name="connsiteY2" fmla="*/ 0 h 408861"/>
                  <a:gd name="connsiteX3" fmla="*/ 410719 w 410719"/>
                  <a:gd name="connsiteY3" fmla="*/ 68145 h 408861"/>
                  <a:gd name="connsiteX4" fmla="*/ 410719 w 410719"/>
                  <a:gd name="connsiteY4" fmla="*/ 340716 h 408861"/>
                  <a:gd name="connsiteX5" fmla="*/ 342574 w 410719"/>
                  <a:gd name="connsiteY5" fmla="*/ 408861 h 408861"/>
                  <a:gd name="connsiteX6" fmla="*/ 68145 w 410719"/>
                  <a:gd name="connsiteY6" fmla="*/ 408861 h 408861"/>
                  <a:gd name="connsiteX7" fmla="*/ 0 w 410719"/>
                  <a:gd name="connsiteY7" fmla="*/ 340716 h 408861"/>
                  <a:gd name="connsiteX8" fmla="*/ 0 w 410719"/>
                  <a:gd name="connsiteY8" fmla="*/ 68145 h 408861"/>
                  <a:gd name="connsiteX0" fmla="*/ 0 w 410719"/>
                  <a:gd name="connsiteY0" fmla="*/ 68145 h 408861"/>
                  <a:gd name="connsiteX1" fmla="*/ 68145 w 410719"/>
                  <a:gd name="connsiteY1" fmla="*/ 0 h 408861"/>
                  <a:gd name="connsiteX2" fmla="*/ 206104 w 410719"/>
                  <a:gd name="connsiteY2" fmla="*/ 1143 h 408861"/>
                  <a:gd name="connsiteX3" fmla="*/ 342574 w 410719"/>
                  <a:gd name="connsiteY3" fmla="*/ 0 h 408861"/>
                  <a:gd name="connsiteX4" fmla="*/ 410719 w 410719"/>
                  <a:gd name="connsiteY4" fmla="*/ 68145 h 408861"/>
                  <a:gd name="connsiteX5" fmla="*/ 410719 w 410719"/>
                  <a:gd name="connsiteY5" fmla="*/ 340716 h 408861"/>
                  <a:gd name="connsiteX6" fmla="*/ 342574 w 410719"/>
                  <a:gd name="connsiteY6" fmla="*/ 408861 h 408861"/>
                  <a:gd name="connsiteX7" fmla="*/ 68145 w 410719"/>
                  <a:gd name="connsiteY7" fmla="*/ 408861 h 408861"/>
                  <a:gd name="connsiteX8" fmla="*/ 0 w 410719"/>
                  <a:gd name="connsiteY8" fmla="*/ 340716 h 408861"/>
                  <a:gd name="connsiteX9" fmla="*/ 0 w 410719"/>
                  <a:gd name="connsiteY9" fmla="*/ 68145 h 40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0719" h="408861">
                    <a:moveTo>
                      <a:pt x="0" y="68145"/>
                    </a:moveTo>
                    <a:cubicBezTo>
                      <a:pt x="0" y="30510"/>
                      <a:pt x="30510" y="0"/>
                      <a:pt x="68145" y="0"/>
                    </a:cubicBezTo>
                    <a:lnTo>
                      <a:pt x="206104" y="1143"/>
                    </a:lnTo>
                    <a:lnTo>
                      <a:pt x="342574" y="0"/>
                    </a:lnTo>
                    <a:cubicBezTo>
                      <a:pt x="380209" y="0"/>
                      <a:pt x="410719" y="30510"/>
                      <a:pt x="410719" y="68145"/>
                    </a:cubicBezTo>
                    <a:lnTo>
                      <a:pt x="410719" y="340716"/>
                    </a:lnTo>
                    <a:cubicBezTo>
                      <a:pt x="410719" y="378351"/>
                      <a:pt x="380209" y="408861"/>
                      <a:pt x="342574" y="408861"/>
                    </a:cubicBezTo>
                    <a:lnTo>
                      <a:pt x="68145" y="408861"/>
                    </a:lnTo>
                    <a:cubicBezTo>
                      <a:pt x="30510" y="408861"/>
                      <a:pt x="0" y="378351"/>
                      <a:pt x="0" y="340716"/>
                    </a:cubicBezTo>
                    <a:lnTo>
                      <a:pt x="0" y="68145"/>
                    </a:lnTo>
                    <a:close/>
                  </a:path>
                </a:pathLst>
              </a:cu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ounded Rectangle 74">
              <a:extLst>
                <a:ext uri="{FF2B5EF4-FFF2-40B4-BE49-F238E27FC236}">
                  <a16:creationId xmlns:a16="http://schemas.microsoft.com/office/drawing/2014/main" id="{1C527BEF-38A1-0D49-8CAD-501D9A1B6CF4}"/>
                </a:ext>
              </a:extLst>
            </p:cNvPr>
            <p:cNvSpPr/>
            <p:nvPr/>
          </p:nvSpPr>
          <p:spPr>
            <a:xfrm>
              <a:off x="762236" y="4957542"/>
              <a:ext cx="495924" cy="393791"/>
            </a:xfrm>
            <a:prstGeom prst="roundRect">
              <a:avLst>
                <a:gd name="adj" fmla="val 29025"/>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18F0ACC6-2A7A-3E42-994A-3BEEDDC4389C}"/>
                </a:ext>
              </a:extLst>
            </p:cNvPr>
            <p:cNvSpPr/>
            <p:nvPr/>
          </p:nvSpPr>
          <p:spPr>
            <a:xfrm>
              <a:off x="1185599" y="4949634"/>
              <a:ext cx="219600" cy="4795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a:extLst>
                <a:ext uri="{FF2B5EF4-FFF2-40B4-BE49-F238E27FC236}">
                  <a16:creationId xmlns:a16="http://schemas.microsoft.com/office/drawing/2014/main" id="{D5E00791-D3B0-8642-A019-6445B6D72237}"/>
                </a:ext>
              </a:extLst>
            </p:cNvPr>
            <p:cNvSpPr/>
            <p:nvPr/>
          </p:nvSpPr>
          <p:spPr>
            <a:xfrm>
              <a:off x="762237" y="5000332"/>
              <a:ext cx="378235" cy="64227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a:extLst>
                <a:ext uri="{FF2B5EF4-FFF2-40B4-BE49-F238E27FC236}">
                  <a16:creationId xmlns:a16="http://schemas.microsoft.com/office/drawing/2014/main" id="{E469BD95-84B0-3A44-B8A2-30C953B5AEA4}"/>
                </a:ext>
              </a:extLst>
            </p:cNvPr>
            <p:cNvSpPr/>
            <p:nvPr/>
          </p:nvSpPr>
          <p:spPr>
            <a:xfrm>
              <a:off x="829126" y="5157582"/>
              <a:ext cx="570155" cy="485026"/>
            </a:xfrm>
            <a:prstGeom prst="round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95">
              <a:extLst>
                <a:ext uri="{FF2B5EF4-FFF2-40B4-BE49-F238E27FC236}">
                  <a16:creationId xmlns:a16="http://schemas.microsoft.com/office/drawing/2014/main" id="{89DAF72E-512E-584E-9D8C-2AF2779F13AC}"/>
                </a:ext>
              </a:extLst>
            </p:cNvPr>
            <p:cNvSpPr/>
            <p:nvPr/>
          </p:nvSpPr>
          <p:spPr>
            <a:xfrm>
              <a:off x="823209" y="5000333"/>
              <a:ext cx="576072" cy="576072"/>
            </a:xfrm>
            <a:custGeom>
              <a:avLst/>
              <a:gdLst>
                <a:gd name="connsiteX0" fmla="*/ 0 w 410719"/>
                <a:gd name="connsiteY0" fmla="*/ 68145 h 408861"/>
                <a:gd name="connsiteX1" fmla="*/ 68145 w 410719"/>
                <a:gd name="connsiteY1" fmla="*/ 0 h 408861"/>
                <a:gd name="connsiteX2" fmla="*/ 342574 w 410719"/>
                <a:gd name="connsiteY2" fmla="*/ 0 h 408861"/>
                <a:gd name="connsiteX3" fmla="*/ 410719 w 410719"/>
                <a:gd name="connsiteY3" fmla="*/ 68145 h 408861"/>
                <a:gd name="connsiteX4" fmla="*/ 410719 w 410719"/>
                <a:gd name="connsiteY4" fmla="*/ 340716 h 408861"/>
                <a:gd name="connsiteX5" fmla="*/ 342574 w 410719"/>
                <a:gd name="connsiteY5" fmla="*/ 408861 h 408861"/>
                <a:gd name="connsiteX6" fmla="*/ 68145 w 410719"/>
                <a:gd name="connsiteY6" fmla="*/ 408861 h 408861"/>
                <a:gd name="connsiteX7" fmla="*/ 0 w 410719"/>
                <a:gd name="connsiteY7" fmla="*/ 340716 h 408861"/>
                <a:gd name="connsiteX8" fmla="*/ 0 w 410719"/>
                <a:gd name="connsiteY8" fmla="*/ 68145 h 408861"/>
                <a:gd name="connsiteX0" fmla="*/ 0 w 410719"/>
                <a:gd name="connsiteY0" fmla="*/ 68145 h 408861"/>
                <a:gd name="connsiteX1" fmla="*/ 68145 w 410719"/>
                <a:gd name="connsiteY1" fmla="*/ 0 h 408861"/>
                <a:gd name="connsiteX2" fmla="*/ 206104 w 410719"/>
                <a:gd name="connsiteY2" fmla="*/ 1143 h 408861"/>
                <a:gd name="connsiteX3" fmla="*/ 342574 w 410719"/>
                <a:gd name="connsiteY3" fmla="*/ 0 h 408861"/>
                <a:gd name="connsiteX4" fmla="*/ 410719 w 410719"/>
                <a:gd name="connsiteY4" fmla="*/ 68145 h 408861"/>
                <a:gd name="connsiteX5" fmla="*/ 410719 w 410719"/>
                <a:gd name="connsiteY5" fmla="*/ 340716 h 408861"/>
                <a:gd name="connsiteX6" fmla="*/ 342574 w 410719"/>
                <a:gd name="connsiteY6" fmla="*/ 408861 h 408861"/>
                <a:gd name="connsiteX7" fmla="*/ 68145 w 410719"/>
                <a:gd name="connsiteY7" fmla="*/ 408861 h 408861"/>
                <a:gd name="connsiteX8" fmla="*/ 0 w 410719"/>
                <a:gd name="connsiteY8" fmla="*/ 340716 h 408861"/>
                <a:gd name="connsiteX9" fmla="*/ 0 w 410719"/>
                <a:gd name="connsiteY9" fmla="*/ 68145 h 408861"/>
                <a:gd name="connsiteX0" fmla="*/ 0 w 410719"/>
                <a:gd name="connsiteY0" fmla="*/ 68145 h 408861"/>
                <a:gd name="connsiteX1" fmla="*/ 68145 w 410719"/>
                <a:gd name="connsiteY1" fmla="*/ 0 h 408861"/>
                <a:gd name="connsiteX2" fmla="*/ 206104 w 410719"/>
                <a:gd name="connsiteY2" fmla="*/ 1143 h 408861"/>
                <a:gd name="connsiteX3" fmla="*/ 247734 w 410719"/>
                <a:gd name="connsiteY3" fmla="*/ 2316 h 408861"/>
                <a:gd name="connsiteX4" fmla="*/ 342574 w 410719"/>
                <a:gd name="connsiteY4" fmla="*/ 0 h 408861"/>
                <a:gd name="connsiteX5" fmla="*/ 410719 w 410719"/>
                <a:gd name="connsiteY5" fmla="*/ 68145 h 408861"/>
                <a:gd name="connsiteX6" fmla="*/ 410719 w 410719"/>
                <a:gd name="connsiteY6" fmla="*/ 340716 h 408861"/>
                <a:gd name="connsiteX7" fmla="*/ 342574 w 410719"/>
                <a:gd name="connsiteY7" fmla="*/ 408861 h 408861"/>
                <a:gd name="connsiteX8" fmla="*/ 68145 w 410719"/>
                <a:gd name="connsiteY8" fmla="*/ 408861 h 408861"/>
                <a:gd name="connsiteX9" fmla="*/ 0 w 410719"/>
                <a:gd name="connsiteY9" fmla="*/ 340716 h 408861"/>
                <a:gd name="connsiteX10" fmla="*/ 0 w 410719"/>
                <a:gd name="connsiteY10" fmla="*/ 68145 h 408861"/>
                <a:gd name="connsiteX0" fmla="*/ 0 w 410719"/>
                <a:gd name="connsiteY0" fmla="*/ 68145 h 408861"/>
                <a:gd name="connsiteX1" fmla="*/ 68145 w 410719"/>
                <a:gd name="connsiteY1" fmla="*/ 0 h 408861"/>
                <a:gd name="connsiteX2" fmla="*/ 206104 w 410719"/>
                <a:gd name="connsiteY2" fmla="*/ 1143 h 408861"/>
                <a:gd name="connsiteX3" fmla="*/ 247734 w 410719"/>
                <a:gd name="connsiteY3" fmla="*/ 2316 h 408861"/>
                <a:gd name="connsiteX4" fmla="*/ 288729 w 410719"/>
                <a:gd name="connsiteY4" fmla="*/ 2316 h 408861"/>
                <a:gd name="connsiteX5" fmla="*/ 342574 w 410719"/>
                <a:gd name="connsiteY5" fmla="*/ 0 h 408861"/>
                <a:gd name="connsiteX6" fmla="*/ 410719 w 410719"/>
                <a:gd name="connsiteY6" fmla="*/ 68145 h 408861"/>
                <a:gd name="connsiteX7" fmla="*/ 410719 w 410719"/>
                <a:gd name="connsiteY7" fmla="*/ 340716 h 408861"/>
                <a:gd name="connsiteX8" fmla="*/ 342574 w 410719"/>
                <a:gd name="connsiteY8" fmla="*/ 408861 h 408861"/>
                <a:gd name="connsiteX9" fmla="*/ 68145 w 410719"/>
                <a:gd name="connsiteY9" fmla="*/ 408861 h 408861"/>
                <a:gd name="connsiteX10" fmla="*/ 0 w 410719"/>
                <a:gd name="connsiteY10" fmla="*/ 340716 h 408861"/>
                <a:gd name="connsiteX11" fmla="*/ 0 w 410719"/>
                <a:gd name="connsiteY11" fmla="*/ 68145 h 40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0719" h="408861">
                  <a:moveTo>
                    <a:pt x="0" y="68145"/>
                  </a:moveTo>
                  <a:cubicBezTo>
                    <a:pt x="0" y="30510"/>
                    <a:pt x="30510" y="0"/>
                    <a:pt x="68145" y="0"/>
                  </a:cubicBezTo>
                  <a:lnTo>
                    <a:pt x="206104" y="1143"/>
                  </a:lnTo>
                  <a:lnTo>
                    <a:pt x="247734" y="2316"/>
                  </a:lnTo>
                  <a:lnTo>
                    <a:pt x="288729" y="2316"/>
                  </a:lnTo>
                  <a:lnTo>
                    <a:pt x="342574" y="0"/>
                  </a:lnTo>
                  <a:cubicBezTo>
                    <a:pt x="380209" y="0"/>
                    <a:pt x="410719" y="30510"/>
                    <a:pt x="410719" y="68145"/>
                  </a:cubicBezTo>
                  <a:lnTo>
                    <a:pt x="410719" y="340716"/>
                  </a:lnTo>
                  <a:cubicBezTo>
                    <a:pt x="410719" y="378351"/>
                    <a:pt x="380209" y="408861"/>
                    <a:pt x="342574" y="408861"/>
                  </a:cubicBezTo>
                  <a:lnTo>
                    <a:pt x="68145" y="408861"/>
                  </a:lnTo>
                  <a:cubicBezTo>
                    <a:pt x="30510" y="408861"/>
                    <a:pt x="0" y="378351"/>
                    <a:pt x="0" y="340716"/>
                  </a:cubicBezTo>
                  <a:lnTo>
                    <a:pt x="0" y="68145"/>
                  </a:lnTo>
                  <a:close/>
                </a:path>
              </a:pathLst>
            </a:cu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a:extLst>
                <a:ext uri="{FF2B5EF4-FFF2-40B4-BE49-F238E27FC236}">
                  <a16:creationId xmlns:a16="http://schemas.microsoft.com/office/drawing/2014/main" id="{7B92C273-24F8-1B47-B028-619765A2EB7C}"/>
                </a:ext>
              </a:extLst>
            </p:cNvPr>
            <p:cNvSpPr/>
            <p:nvPr/>
          </p:nvSpPr>
          <p:spPr>
            <a:xfrm>
              <a:off x="991684" y="5173596"/>
              <a:ext cx="495924" cy="393791"/>
            </a:xfrm>
            <a:prstGeom prst="roundRect">
              <a:avLst>
                <a:gd name="adj" fmla="val 29025"/>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24740583-500E-524D-825F-76A12717FA14}"/>
                </a:ext>
              </a:extLst>
            </p:cNvPr>
            <p:cNvSpPr/>
            <p:nvPr/>
          </p:nvSpPr>
          <p:spPr>
            <a:xfrm>
              <a:off x="1415047" y="5165688"/>
              <a:ext cx="205609" cy="4795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a:extLst>
                <a:ext uri="{FF2B5EF4-FFF2-40B4-BE49-F238E27FC236}">
                  <a16:creationId xmlns:a16="http://schemas.microsoft.com/office/drawing/2014/main" id="{F0024859-72E7-B747-BF69-74743F84586D}"/>
                </a:ext>
              </a:extLst>
            </p:cNvPr>
            <p:cNvSpPr/>
            <p:nvPr/>
          </p:nvSpPr>
          <p:spPr>
            <a:xfrm>
              <a:off x="991685" y="5216386"/>
              <a:ext cx="378235" cy="64227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a:extLst>
                <a:ext uri="{FF2B5EF4-FFF2-40B4-BE49-F238E27FC236}">
                  <a16:creationId xmlns:a16="http://schemas.microsoft.com/office/drawing/2014/main" id="{E3BA8946-E88A-4A4A-9037-90AE634396E2}"/>
                </a:ext>
              </a:extLst>
            </p:cNvPr>
            <p:cNvSpPr/>
            <p:nvPr/>
          </p:nvSpPr>
          <p:spPr>
            <a:xfrm>
              <a:off x="1058574" y="5373636"/>
              <a:ext cx="570155" cy="485026"/>
            </a:xfrm>
            <a:prstGeom prst="round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95">
              <a:extLst>
                <a:ext uri="{FF2B5EF4-FFF2-40B4-BE49-F238E27FC236}">
                  <a16:creationId xmlns:a16="http://schemas.microsoft.com/office/drawing/2014/main" id="{E8BE8A7D-2CD1-1643-AC04-6D55EF0B8416}"/>
                </a:ext>
              </a:extLst>
            </p:cNvPr>
            <p:cNvSpPr/>
            <p:nvPr/>
          </p:nvSpPr>
          <p:spPr>
            <a:xfrm>
              <a:off x="1052657" y="5216387"/>
              <a:ext cx="576072" cy="576072"/>
            </a:xfrm>
            <a:custGeom>
              <a:avLst/>
              <a:gdLst>
                <a:gd name="connsiteX0" fmla="*/ 0 w 410719"/>
                <a:gd name="connsiteY0" fmla="*/ 68145 h 408861"/>
                <a:gd name="connsiteX1" fmla="*/ 68145 w 410719"/>
                <a:gd name="connsiteY1" fmla="*/ 0 h 408861"/>
                <a:gd name="connsiteX2" fmla="*/ 342574 w 410719"/>
                <a:gd name="connsiteY2" fmla="*/ 0 h 408861"/>
                <a:gd name="connsiteX3" fmla="*/ 410719 w 410719"/>
                <a:gd name="connsiteY3" fmla="*/ 68145 h 408861"/>
                <a:gd name="connsiteX4" fmla="*/ 410719 w 410719"/>
                <a:gd name="connsiteY4" fmla="*/ 340716 h 408861"/>
                <a:gd name="connsiteX5" fmla="*/ 342574 w 410719"/>
                <a:gd name="connsiteY5" fmla="*/ 408861 h 408861"/>
                <a:gd name="connsiteX6" fmla="*/ 68145 w 410719"/>
                <a:gd name="connsiteY6" fmla="*/ 408861 h 408861"/>
                <a:gd name="connsiteX7" fmla="*/ 0 w 410719"/>
                <a:gd name="connsiteY7" fmla="*/ 340716 h 408861"/>
                <a:gd name="connsiteX8" fmla="*/ 0 w 410719"/>
                <a:gd name="connsiteY8" fmla="*/ 68145 h 408861"/>
                <a:gd name="connsiteX0" fmla="*/ 0 w 410719"/>
                <a:gd name="connsiteY0" fmla="*/ 68145 h 408861"/>
                <a:gd name="connsiteX1" fmla="*/ 68145 w 410719"/>
                <a:gd name="connsiteY1" fmla="*/ 0 h 408861"/>
                <a:gd name="connsiteX2" fmla="*/ 206104 w 410719"/>
                <a:gd name="connsiteY2" fmla="*/ 1143 h 408861"/>
                <a:gd name="connsiteX3" fmla="*/ 342574 w 410719"/>
                <a:gd name="connsiteY3" fmla="*/ 0 h 408861"/>
                <a:gd name="connsiteX4" fmla="*/ 410719 w 410719"/>
                <a:gd name="connsiteY4" fmla="*/ 68145 h 408861"/>
                <a:gd name="connsiteX5" fmla="*/ 410719 w 410719"/>
                <a:gd name="connsiteY5" fmla="*/ 340716 h 408861"/>
                <a:gd name="connsiteX6" fmla="*/ 342574 w 410719"/>
                <a:gd name="connsiteY6" fmla="*/ 408861 h 408861"/>
                <a:gd name="connsiteX7" fmla="*/ 68145 w 410719"/>
                <a:gd name="connsiteY7" fmla="*/ 408861 h 408861"/>
                <a:gd name="connsiteX8" fmla="*/ 0 w 410719"/>
                <a:gd name="connsiteY8" fmla="*/ 340716 h 408861"/>
                <a:gd name="connsiteX9" fmla="*/ 0 w 410719"/>
                <a:gd name="connsiteY9" fmla="*/ 68145 h 40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0719" h="408861">
                  <a:moveTo>
                    <a:pt x="0" y="68145"/>
                  </a:moveTo>
                  <a:cubicBezTo>
                    <a:pt x="0" y="30510"/>
                    <a:pt x="30510" y="0"/>
                    <a:pt x="68145" y="0"/>
                  </a:cubicBezTo>
                  <a:lnTo>
                    <a:pt x="206104" y="1143"/>
                  </a:lnTo>
                  <a:lnTo>
                    <a:pt x="342574" y="0"/>
                  </a:lnTo>
                  <a:cubicBezTo>
                    <a:pt x="380209" y="0"/>
                    <a:pt x="410719" y="30510"/>
                    <a:pt x="410719" y="68145"/>
                  </a:cubicBezTo>
                  <a:lnTo>
                    <a:pt x="410719" y="340716"/>
                  </a:lnTo>
                  <a:cubicBezTo>
                    <a:pt x="410719" y="378351"/>
                    <a:pt x="380209" y="408861"/>
                    <a:pt x="342574" y="408861"/>
                  </a:cubicBezTo>
                  <a:lnTo>
                    <a:pt x="68145" y="408861"/>
                  </a:lnTo>
                  <a:cubicBezTo>
                    <a:pt x="30510" y="408861"/>
                    <a:pt x="0" y="378351"/>
                    <a:pt x="0" y="340716"/>
                  </a:cubicBezTo>
                  <a:lnTo>
                    <a:pt x="0" y="68145"/>
                  </a:lnTo>
                  <a:close/>
                </a:path>
              </a:pathLst>
            </a:cu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187954BF-C40A-3F40-9CFA-040DF930F0F8}"/>
              </a:ext>
            </a:extLst>
          </p:cNvPr>
          <p:cNvGrpSpPr>
            <a:grpSpLocks noChangeAspect="1"/>
          </p:cNvGrpSpPr>
          <p:nvPr/>
        </p:nvGrpSpPr>
        <p:grpSpPr>
          <a:xfrm>
            <a:off x="3519053" y="5011567"/>
            <a:ext cx="725547" cy="755983"/>
            <a:chOff x="594572" y="4781123"/>
            <a:chExt cx="1034157" cy="1077539"/>
          </a:xfrm>
        </p:grpSpPr>
        <p:grpSp>
          <p:nvGrpSpPr>
            <p:cNvPr id="88" name="Group 87">
              <a:extLst>
                <a:ext uri="{FF2B5EF4-FFF2-40B4-BE49-F238E27FC236}">
                  <a16:creationId xmlns:a16="http://schemas.microsoft.com/office/drawing/2014/main" id="{6A96F053-8E99-2C41-A7B8-21ACE24B0667}"/>
                </a:ext>
              </a:extLst>
            </p:cNvPr>
            <p:cNvGrpSpPr/>
            <p:nvPr/>
          </p:nvGrpSpPr>
          <p:grpSpPr>
            <a:xfrm>
              <a:off x="594572" y="4781123"/>
              <a:ext cx="576072" cy="642275"/>
              <a:chOff x="628896" y="3766421"/>
              <a:chExt cx="576072" cy="642275"/>
            </a:xfrm>
          </p:grpSpPr>
          <p:sp>
            <p:nvSpPr>
              <p:cNvPr id="99" name="Rounded Rectangle 98">
                <a:extLst>
                  <a:ext uri="{FF2B5EF4-FFF2-40B4-BE49-F238E27FC236}">
                    <a16:creationId xmlns:a16="http://schemas.microsoft.com/office/drawing/2014/main" id="{81D2BC27-C7CF-7D43-93A8-D2879E641BA1}"/>
                  </a:ext>
                </a:extLst>
              </p:cNvPr>
              <p:cNvSpPr/>
              <p:nvPr/>
            </p:nvSpPr>
            <p:spPr>
              <a:xfrm>
                <a:off x="634813" y="3923670"/>
                <a:ext cx="570155" cy="485026"/>
              </a:xfrm>
              <a:prstGeom prst="round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5">
                <a:extLst>
                  <a:ext uri="{FF2B5EF4-FFF2-40B4-BE49-F238E27FC236}">
                    <a16:creationId xmlns:a16="http://schemas.microsoft.com/office/drawing/2014/main" id="{24377E8A-8A7E-BF49-861B-52E6C16ACB09}"/>
                  </a:ext>
                </a:extLst>
              </p:cNvPr>
              <p:cNvSpPr/>
              <p:nvPr/>
            </p:nvSpPr>
            <p:spPr>
              <a:xfrm>
                <a:off x="628896" y="3766421"/>
                <a:ext cx="576072" cy="576072"/>
              </a:xfrm>
              <a:custGeom>
                <a:avLst/>
                <a:gdLst>
                  <a:gd name="connsiteX0" fmla="*/ 0 w 410719"/>
                  <a:gd name="connsiteY0" fmla="*/ 68145 h 408861"/>
                  <a:gd name="connsiteX1" fmla="*/ 68145 w 410719"/>
                  <a:gd name="connsiteY1" fmla="*/ 0 h 408861"/>
                  <a:gd name="connsiteX2" fmla="*/ 342574 w 410719"/>
                  <a:gd name="connsiteY2" fmla="*/ 0 h 408861"/>
                  <a:gd name="connsiteX3" fmla="*/ 410719 w 410719"/>
                  <a:gd name="connsiteY3" fmla="*/ 68145 h 408861"/>
                  <a:gd name="connsiteX4" fmla="*/ 410719 w 410719"/>
                  <a:gd name="connsiteY4" fmla="*/ 340716 h 408861"/>
                  <a:gd name="connsiteX5" fmla="*/ 342574 w 410719"/>
                  <a:gd name="connsiteY5" fmla="*/ 408861 h 408861"/>
                  <a:gd name="connsiteX6" fmla="*/ 68145 w 410719"/>
                  <a:gd name="connsiteY6" fmla="*/ 408861 h 408861"/>
                  <a:gd name="connsiteX7" fmla="*/ 0 w 410719"/>
                  <a:gd name="connsiteY7" fmla="*/ 340716 h 408861"/>
                  <a:gd name="connsiteX8" fmla="*/ 0 w 410719"/>
                  <a:gd name="connsiteY8" fmla="*/ 68145 h 408861"/>
                  <a:gd name="connsiteX0" fmla="*/ 0 w 410719"/>
                  <a:gd name="connsiteY0" fmla="*/ 68145 h 408861"/>
                  <a:gd name="connsiteX1" fmla="*/ 68145 w 410719"/>
                  <a:gd name="connsiteY1" fmla="*/ 0 h 408861"/>
                  <a:gd name="connsiteX2" fmla="*/ 206104 w 410719"/>
                  <a:gd name="connsiteY2" fmla="*/ 1143 h 408861"/>
                  <a:gd name="connsiteX3" fmla="*/ 342574 w 410719"/>
                  <a:gd name="connsiteY3" fmla="*/ 0 h 408861"/>
                  <a:gd name="connsiteX4" fmla="*/ 410719 w 410719"/>
                  <a:gd name="connsiteY4" fmla="*/ 68145 h 408861"/>
                  <a:gd name="connsiteX5" fmla="*/ 410719 w 410719"/>
                  <a:gd name="connsiteY5" fmla="*/ 340716 h 408861"/>
                  <a:gd name="connsiteX6" fmla="*/ 342574 w 410719"/>
                  <a:gd name="connsiteY6" fmla="*/ 408861 h 408861"/>
                  <a:gd name="connsiteX7" fmla="*/ 68145 w 410719"/>
                  <a:gd name="connsiteY7" fmla="*/ 408861 h 408861"/>
                  <a:gd name="connsiteX8" fmla="*/ 0 w 410719"/>
                  <a:gd name="connsiteY8" fmla="*/ 340716 h 408861"/>
                  <a:gd name="connsiteX9" fmla="*/ 0 w 410719"/>
                  <a:gd name="connsiteY9" fmla="*/ 68145 h 40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0719" h="408861">
                    <a:moveTo>
                      <a:pt x="0" y="68145"/>
                    </a:moveTo>
                    <a:cubicBezTo>
                      <a:pt x="0" y="30510"/>
                      <a:pt x="30510" y="0"/>
                      <a:pt x="68145" y="0"/>
                    </a:cubicBezTo>
                    <a:lnTo>
                      <a:pt x="206104" y="1143"/>
                    </a:lnTo>
                    <a:lnTo>
                      <a:pt x="342574" y="0"/>
                    </a:lnTo>
                    <a:cubicBezTo>
                      <a:pt x="380209" y="0"/>
                      <a:pt x="410719" y="30510"/>
                      <a:pt x="410719" y="68145"/>
                    </a:cubicBezTo>
                    <a:lnTo>
                      <a:pt x="410719" y="340716"/>
                    </a:lnTo>
                    <a:cubicBezTo>
                      <a:pt x="410719" y="378351"/>
                      <a:pt x="380209" y="408861"/>
                      <a:pt x="342574" y="408861"/>
                    </a:cubicBezTo>
                    <a:lnTo>
                      <a:pt x="68145" y="408861"/>
                    </a:lnTo>
                    <a:cubicBezTo>
                      <a:pt x="30510" y="408861"/>
                      <a:pt x="0" y="378351"/>
                      <a:pt x="0" y="340716"/>
                    </a:cubicBezTo>
                    <a:lnTo>
                      <a:pt x="0" y="68145"/>
                    </a:lnTo>
                    <a:close/>
                  </a:path>
                </a:pathLst>
              </a:cu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Rounded Rectangle 88">
              <a:extLst>
                <a:ext uri="{FF2B5EF4-FFF2-40B4-BE49-F238E27FC236}">
                  <a16:creationId xmlns:a16="http://schemas.microsoft.com/office/drawing/2014/main" id="{A8806004-3E0A-DB4A-91B0-73E07B01936A}"/>
                </a:ext>
              </a:extLst>
            </p:cNvPr>
            <p:cNvSpPr/>
            <p:nvPr/>
          </p:nvSpPr>
          <p:spPr>
            <a:xfrm>
              <a:off x="762236" y="4957542"/>
              <a:ext cx="495924" cy="393791"/>
            </a:xfrm>
            <a:prstGeom prst="roundRect">
              <a:avLst>
                <a:gd name="adj" fmla="val 29025"/>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664E8B18-ADCE-744F-8A9F-D698EF1BF5C6}"/>
                </a:ext>
              </a:extLst>
            </p:cNvPr>
            <p:cNvSpPr/>
            <p:nvPr/>
          </p:nvSpPr>
          <p:spPr>
            <a:xfrm>
              <a:off x="1185599" y="4949634"/>
              <a:ext cx="219600" cy="4795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90">
              <a:extLst>
                <a:ext uri="{FF2B5EF4-FFF2-40B4-BE49-F238E27FC236}">
                  <a16:creationId xmlns:a16="http://schemas.microsoft.com/office/drawing/2014/main" id="{DBC5CADF-29AA-4641-BD72-3FD755B919AF}"/>
                </a:ext>
              </a:extLst>
            </p:cNvPr>
            <p:cNvSpPr/>
            <p:nvPr/>
          </p:nvSpPr>
          <p:spPr>
            <a:xfrm>
              <a:off x="762237" y="5000332"/>
              <a:ext cx="378235" cy="64227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a:extLst>
                <a:ext uri="{FF2B5EF4-FFF2-40B4-BE49-F238E27FC236}">
                  <a16:creationId xmlns:a16="http://schemas.microsoft.com/office/drawing/2014/main" id="{05793EC7-C4B4-184C-8D32-28D632D7F0B8}"/>
                </a:ext>
              </a:extLst>
            </p:cNvPr>
            <p:cNvSpPr/>
            <p:nvPr/>
          </p:nvSpPr>
          <p:spPr>
            <a:xfrm>
              <a:off x="829126" y="5157582"/>
              <a:ext cx="570155" cy="485026"/>
            </a:xfrm>
            <a:prstGeom prst="round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5">
              <a:extLst>
                <a:ext uri="{FF2B5EF4-FFF2-40B4-BE49-F238E27FC236}">
                  <a16:creationId xmlns:a16="http://schemas.microsoft.com/office/drawing/2014/main" id="{3E041DB7-CBA1-704E-9A20-DFF6B99905B2}"/>
                </a:ext>
              </a:extLst>
            </p:cNvPr>
            <p:cNvSpPr/>
            <p:nvPr/>
          </p:nvSpPr>
          <p:spPr>
            <a:xfrm>
              <a:off x="823209" y="5000333"/>
              <a:ext cx="576072" cy="576072"/>
            </a:xfrm>
            <a:custGeom>
              <a:avLst/>
              <a:gdLst>
                <a:gd name="connsiteX0" fmla="*/ 0 w 410719"/>
                <a:gd name="connsiteY0" fmla="*/ 68145 h 408861"/>
                <a:gd name="connsiteX1" fmla="*/ 68145 w 410719"/>
                <a:gd name="connsiteY1" fmla="*/ 0 h 408861"/>
                <a:gd name="connsiteX2" fmla="*/ 342574 w 410719"/>
                <a:gd name="connsiteY2" fmla="*/ 0 h 408861"/>
                <a:gd name="connsiteX3" fmla="*/ 410719 w 410719"/>
                <a:gd name="connsiteY3" fmla="*/ 68145 h 408861"/>
                <a:gd name="connsiteX4" fmla="*/ 410719 w 410719"/>
                <a:gd name="connsiteY4" fmla="*/ 340716 h 408861"/>
                <a:gd name="connsiteX5" fmla="*/ 342574 w 410719"/>
                <a:gd name="connsiteY5" fmla="*/ 408861 h 408861"/>
                <a:gd name="connsiteX6" fmla="*/ 68145 w 410719"/>
                <a:gd name="connsiteY6" fmla="*/ 408861 h 408861"/>
                <a:gd name="connsiteX7" fmla="*/ 0 w 410719"/>
                <a:gd name="connsiteY7" fmla="*/ 340716 h 408861"/>
                <a:gd name="connsiteX8" fmla="*/ 0 w 410719"/>
                <a:gd name="connsiteY8" fmla="*/ 68145 h 408861"/>
                <a:gd name="connsiteX0" fmla="*/ 0 w 410719"/>
                <a:gd name="connsiteY0" fmla="*/ 68145 h 408861"/>
                <a:gd name="connsiteX1" fmla="*/ 68145 w 410719"/>
                <a:gd name="connsiteY1" fmla="*/ 0 h 408861"/>
                <a:gd name="connsiteX2" fmla="*/ 206104 w 410719"/>
                <a:gd name="connsiteY2" fmla="*/ 1143 h 408861"/>
                <a:gd name="connsiteX3" fmla="*/ 342574 w 410719"/>
                <a:gd name="connsiteY3" fmla="*/ 0 h 408861"/>
                <a:gd name="connsiteX4" fmla="*/ 410719 w 410719"/>
                <a:gd name="connsiteY4" fmla="*/ 68145 h 408861"/>
                <a:gd name="connsiteX5" fmla="*/ 410719 w 410719"/>
                <a:gd name="connsiteY5" fmla="*/ 340716 h 408861"/>
                <a:gd name="connsiteX6" fmla="*/ 342574 w 410719"/>
                <a:gd name="connsiteY6" fmla="*/ 408861 h 408861"/>
                <a:gd name="connsiteX7" fmla="*/ 68145 w 410719"/>
                <a:gd name="connsiteY7" fmla="*/ 408861 h 408861"/>
                <a:gd name="connsiteX8" fmla="*/ 0 w 410719"/>
                <a:gd name="connsiteY8" fmla="*/ 340716 h 408861"/>
                <a:gd name="connsiteX9" fmla="*/ 0 w 410719"/>
                <a:gd name="connsiteY9" fmla="*/ 68145 h 408861"/>
                <a:gd name="connsiteX0" fmla="*/ 0 w 410719"/>
                <a:gd name="connsiteY0" fmla="*/ 68145 h 408861"/>
                <a:gd name="connsiteX1" fmla="*/ 68145 w 410719"/>
                <a:gd name="connsiteY1" fmla="*/ 0 h 408861"/>
                <a:gd name="connsiteX2" fmla="*/ 206104 w 410719"/>
                <a:gd name="connsiteY2" fmla="*/ 1143 h 408861"/>
                <a:gd name="connsiteX3" fmla="*/ 247734 w 410719"/>
                <a:gd name="connsiteY3" fmla="*/ 2316 h 408861"/>
                <a:gd name="connsiteX4" fmla="*/ 342574 w 410719"/>
                <a:gd name="connsiteY4" fmla="*/ 0 h 408861"/>
                <a:gd name="connsiteX5" fmla="*/ 410719 w 410719"/>
                <a:gd name="connsiteY5" fmla="*/ 68145 h 408861"/>
                <a:gd name="connsiteX6" fmla="*/ 410719 w 410719"/>
                <a:gd name="connsiteY6" fmla="*/ 340716 h 408861"/>
                <a:gd name="connsiteX7" fmla="*/ 342574 w 410719"/>
                <a:gd name="connsiteY7" fmla="*/ 408861 h 408861"/>
                <a:gd name="connsiteX8" fmla="*/ 68145 w 410719"/>
                <a:gd name="connsiteY8" fmla="*/ 408861 h 408861"/>
                <a:gd name="connsiteX9" fmla="*/ 0 w 410719"/>
                <a:gd name="connsiteY9" fmla="*/ 340716 h 408861"/>
                <a:gd name="connsiteX10" fmla="*/ 0 w 410719"/>
                <a:gd name="connsiteY10" fmla="*/ 68145 h 408861"/>
                <a:gd name="connsiteX0" fmla="*/ 0 w 410719"/>
                <a:gd name="connsiteY0" fmla="*/ 68145 h 408861"/>
                <a:gd name="connsiteX1" fmla="*/ 68145 w 410719"/>
                <a:gd name="connsiteY1" fmla="*/ 0 h 408861"/>
                <a:gd name="connsiteX2" fmla="*/ 206104 w 410719"/>
                <a:gd name="connsiteY2" fmla="*/ 1143 h 408861"/>
                <a:gd name="connsiteX3" fmla="*/ 247734 w 410719"/>
                <a:gd name="connsiteY3" fmla="*/ 2316 h 408861"/>
                <a:gd name="connsiteX4" fmla="*/ 288729 w 410719"/>
                <a:gd name="connsiteY4" fmla="*/ 2316 h 408861"/>
                <a:gd name="connsiteX5" fmla="*/ 342574 w 410719"/>
                <a:gd name="connsiteY5" fmla="*/ 0 h 408861"/>
                <a:gd name="connsiteX6" fmla="*/ 410719 w 410719"/>
                <a:gd name="connsiteY6" fmla="*/ 68145 h 408861"/>
                <a:gd name="connsiteX7" fmla="*/ 410719 w 410719"/>
                <a:gd name="connsiteY7" fmla="*/ 340716 h 408861"/>
                <a:gd name="connsiteX8" fmla="*/ 342574 w 410719"/>
                <a:gd name="connsiteY8" fmla="*/ 408861 h 408861"/>
                <a:gd name="connsiteX9" fmla="*/ 68145 w 410719"/>
                <a:gd name="connsiteY9" fmla="*/ 408861 h 408861"/>
                <a:gd name="connsiteX10" fmla="*/ 0 w 410719"/>
                <a:gd name="connsiteY10" fmla="*/ 340716 h 408861"/>
                <a:gd name="connsiteX11" fmla="*/ 0 w 410719"/>
                <a:gd name="connsiteY11" fmla="*/ 68145 h 40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0719" h="408861">
                  <a:moveTo>
                    <a:pt x="0" y="68145"/>
                  </a:moveTo>
                  <a:cubicBezTo>
                    <a:pt x="0" y="30510"/>
                    <a:pt x="30510" y="0"/>
                    <a:pt x="68145" y="0"/>
                  </a:cubicBezTo>
                  <a:lnTo>
                    <a:pt x="206104" y="1143"/>
                  </a:lnTo>
                  <a:lnTo>
                    <a:pt x="247734" y="2316"/>
                  </a:lnTo>
                  <a:lnTo>
                    <a:pt x="288729" y="2316"/>
                  </a:lnTo>
                  <a:lnTo>
                    <a:pt x="342574" y="0"/>
                  </a:lnTo>
                  <a:cubicBezTo>
                    <a:pt x="380209" y="0"/>
                    <a:pt x="410719" y="30510"/>
                    <a:pt x="410719" y="68145"/>
                  </a:cubicBezTo>
                  <a:lnTo>
                    <a:pt x="410719" y="340716"/>
                  </a:lnTo>
                  <a:cubicBezTo>
                    <a:pt x="410719" y="378351"/>
                    <a:pt x="380209" y="408861"/>
                    <a:pt x="342574" y="408861"/>
                  </a:cubicBezTo>
                  <a:lnTo>
                    <a:pt x="68145" y="408861"/>
                  </a:lnTo>
                  <a:cubicBezTo>
                    <a:pt x="30510" y="408861"/>
                    <a:pt x="0" y="378351"/>
                    <a:pt x="0" y="340716"/>
                  </a:cubicBezTo>
                  <a:lnTo>
                    <a:pt x="0" y="68145"/>
                  </a:lnTo>
                  <a:close/>
                </a:path>
              </a:pathLst>
            </a:cu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a:extLst>
                <a:ext uri="{FF2B5EF4-FFF2-40B4-BE49-F238E27FC236}">
                  <a16:creationId xmlns:a16="http://schemas.microsoft.com/office/drawing/2014/main" id="{64115930-56FB-194C-B5C8-2E8DB8EA104B}"/>
                </a:ext>
              </a:extLst>
            </p:cNvPr>
            <p:cNvSpPr/>
            <p:nvPr/>
          </p:nvSpPr>
          <p:spPr>
            <a:xfrm>
              <a:off x="991684" y="5173596"/>
              <a:ext cx="495924" cy="393791"/>
            </a:xfrm>
            <a:prstGeom prst="roundRect">
              <a:avLst>
                <a:gd name="adj" fmla="val 29025"/>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011A65BA-17F3-3D4B-90DB-6D18A76DA9AD}"/>
                </a:ext>
              </a:extLst>
            </p:cNvPr>
            <p:cNvSpPr/>
            <p:nvPr/>
          </p:nvSpPr>
          <p:spPr>
            <a:xfrm>
              <a:off x="1415047" y="5165688"/>
              <a:ext cx="205609" cy="4795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95">
              <a:extLst>
                <a:ext uri="{FF2B5EF4-FFF2-40B4-BE49-F238E27FC236}">
                  <a16:creationId xmlns:a16="http://schemas.microsoft.com/office/drawing/2014/main" id="{A9C5C6CC-AB81-364D-A386-265C2C67CD24}"/>
                </a:ext>
              </a:extLst>
            </p:cNvPr>
            <p:cNvSpPr/>
            <p:nvPr/>
          </p:nvSpPr>
          <p:spPr>
            <a:xfrm>
              <a:off x="991685" y="5216386"/>
              <a:ext cx="378235" cy="64227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a:extLst>
                <a:ext uri="{FF2B5EF4-FFF2-40B4-BE49-F238E27FC236}">
                  <a16:creationId xmlns:a16="http://schemas.microsoft.com/office/drawing/2014/main" id="{C77C7E1D-FD5D-6A4A-854F-6BE3DDD18661}"/>
                </a:ext>
              </a:extLst>
            </p:cNvPr>
            <p:cNvSpPr/>
            <p:nvPr/>
          </p:nvSpPr>
          <p:spPr>
            <a:xfrm>
              <a:off x="1058574" y="5373636"/>
              <a:ext cx="570155" cy="485026"/>
            </a:xfrm>
            <a:prstGeom prst="round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5">
              <a:extLst>
                <a:ext uri="{FF2B5EF4-FFF2-40B4-BE49-F238E27FC236}">
                  <a16:creationId xmlns:a16="http://schemas.microsoft.com/office/drawing/2014/main" id="{3AE21581-D95A-1C4B-BE12-D9367ED0E69A}"/>
                </a:ext>
              </a:extLst>
            </p:cNvPr>
            <p:cNvSpPr/>
            <p:nvPr/>
          </p:nvSpPr>
          <p:spPr>
            <a:xfrm>
              <a:off x="1052657" y="5216387"/>
              <a:ext cx="576072" cy="576072"/>
            </a:xfrm>
            <a:custGeom>
              <a:avLst/>
              <a:gdLst>
                <a:gd name="connsiteX0" fmla="*/ 0 w 410719"/>
                <a:gd name="connsiteY0" fmla="*/ 68145 h 408861"/>
                <a:gd name="connsiteX1" fmla="*/ 68145 w 410719"/>
                <a:gd name="connsiteY1" fmla="*/ 0 h 408861"/>
                <a:gd name="connsiteX2" fmla="*/ 342574 w 410719"/>
                <a:gd name="connsiteY2" fmla="*/ 0 h 408861"/>
                <a:gd name="connsiteX3" fmla="*/ 410719 w 410719"/>
                <a:gd name="connsiteY3" fmla="*/ 68145 h 408861"/>
                <a:gd name="connsiteX4" fmla="*/ 410719 w 410719"/>
                <a:gd name="connsiteY4" fmla="*/ 340716 h 408861"/>
                <a:gd name="connsiteX5" fmla="*/ 342574 w 410719"/>
                <a:gd name="connsiteY5" fmla="*/ 408861 h 408861"/>
                <a:gd name="connsiteX6" fmla="*/ 68145 w 410719"/>
                <a:gd name="connsiteY6" fmla="*/ 408861 h 408861"/>
                <a:gd name="connsiteX7" fmla="*/ 0 w 410719"/>
                <a:gd name="connsiteY7" fmla="*/ 340716 h 408861"/>
                <a:gd name="connsiteX8" fmla="*/ 0 w 410719"/>
                <a:gd name="connsiteY8" fmla="*/ 68145 h 408861"/>
                <a:gd name="connsiteX0" fmla="*/ 0 w 410719"/>
                <a:gd name="connsiteY0" fmla="*/ 68145 h 408861"/>
                <a:gd name="connsiteX1" fmla="*/ 68145 w 410719"/>
                <a:gd name="connsiteY1" fmla="*/ 0 h 408861"/>
                <a:gd name="connsiteX2" fmla="*/ 206104 w 410719"/>
                <a:gd name="connsiteY2" fmla="*/ 1143 h 408861"/>
                <a:gd name="connsiteX3" fmla="*/ 342574 w 410719"/>
                <a:gd name="connsiteY3" fmla="*/ 0 h 408861"/>
                <a:gd name="connsiteX4" fmla="*/ 410719 w 410719"/>
                <a:gd name="connsiteY4" fmla="*/ 68145 h 408861"/>
                <a:gd name="connsiteX5" fmla="*/ 410719 w 410719"/>
                <a:gd name="connsiteY5" fmla="*/ 340716 h 408861"/>
                <a:gd name="connsiteX6" fmla="*/ 342574 w 410719"/>
                <a:gd name="connsiteY6" fmla="*/ 408861 h 408861"/>
                <a:gd name="connsiteX7" fmla="*/ 68145 w 410719"/>
                <a:gd name="connsiteY7" fmla="*/ 408861 h 408861"/>
                <a:gd name="connsiteX8" fmla="*/ 0 w 410719"/>
                <a:gd name="connsiteY8" fmla="*/ 340716 h 408861"/>
                <a:gd name="connsiteX9" fmla="*/ 0 w 410719"/>
                <a:gd name="connsiteY9" fmla="*/ 68145 h 40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0719" h="408861">
                  <a:moveTo>
                    <a:pt x="0" y="68145"/>
                  </a:moveTo>
                  <a:cubicBezTo>
                    <a:pt x="0" y="30510"/>
                    <a:pt x="30510" y="0"/>
                    <a:pt x="68145" y="0"/>
                  </a:cubicBezTo>
                  <a:lnTo>
                    <a:pt x="206104" y="1143"/>
                  </a:lnTo>
                  <a:lnTo>
                    <a:pt x="342574" y="0"/>
                  </a:lnTo>
                  <a:cubicBezTo>
                    <a:pt x="380209" y="0"/>
                    <a:pt x="410719" y="30510"/>
                    <a:pt x="410719" y="68145"/>
                  </a:cubicBezTo>
                  <a:lnTo>
                    <a:pt x="410719" y="340716"/>
                  </a:lnTo>
                  <a:cubicBezTo>
                    <a:pt x="410719" y="378351"/>
                    <a:pt x="380209" y="408861"/>
                    <a:pt x="342574" y="408861"/>
                  </a:cubicBezTo>
                  <a:lnTo>
                    <a:pt x="68145" y="408861"/>
                  </a:lnTo>
                  <a:cubicBezTo>
                    <a:pt x="30510" y="408861"/>
                    <a:pt x="0" y="378351"/>
                    <a:pt x="0" y="340716"/>
                  </a:cubicBezTo>
                  <a:lnTo>
                    <a:pt x="0" y="68145"/>
                  </a:lnTo>
                  <a:close/>
                </a:path>
              </a:pathLst>
            </a:cu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a:extLst>
              <a:ext uri="{FF2B5EF4-FFF2-40B4-BE49-F238E27FC236}">
                <a16:creationId xmlns:a16="http://schemas.microsoft.com/office/drawing/2014/main" id="{49BD6C05-78AF-0A40-9774-1247C16B308B}"/>
              </a:ext>
            </a:extLst>
          </p:cNvPr>
          <p:cNvGrpSpPr>
            <a:grpSpLocks noChangeAspect="1"/>
          </p:cNvGrpSpPr>
          <p:nvPr/>
        </p:nvGrpSpPr>
        <p:grpSpPr>
          <a:xfrm>
            <a:off x="4760757" y="5011567"/>
            <a:ext cx="725547" cy="755983"/>
            <a:chOff x="594572" y="4781123"/>
            <a:chExt cx="1034157" cy="1077539"/>
          </a:xfrm>
        </p:grpSpPr>
        <p:grpSp>
          <p:nvGrpSpPr>
            <p:cNvPr id="102" name="Group 101">
              <a:extLst>
                <a:ext uri="{FF2B5EF4-FFF2-40B4-BE49-F238E27FC236}">
                  <a16:creationId xmlns:a16="http://schemas.microsoft.com/office/drawing/2014/main" id="{95AB9A94-8843-0D42-B349-D66CB0F6814E}"/>
                </a:ext>
              </a:extLst>
            </p:cNvPr>
            <p:cNvGrpSpPr/>
            <p:nvPr/>
          </p:nvGrpSpPr>
          <p:grpSpPr>
            <a:xfrm>
              <a:off x="594572" y="4781123"/>
              <a:ext cx="576072" cy="642275"/>
              <a:chOff x="628896" y="3766421"/>
              <a:chExt cx="576072" cy="642275"/>
            </a:xfrm>
          </p:grpSpPr>
          <p:sp>
            <p:nvSpPr>
              <p:cNvPr id="113" name="Rounded Rectangle 112">
                <a:extLst>
                  <a:ext uri="{FF2B5EF4-FFF2-40B4-BE49-F238E27FC236}">
                    <a16:creationId xmlns:a16="http://schemas.microsoft.com/office/drawing/2014/main" id="{B7E7F6B9-BDB9-B94C-BBA4-4C6D2240CBFC}"/>
                  </a:ext>
                </a:extLst>
              </p:cNvPr>
              <p:cNvSpPr/>
              <p:nvPr/>
            </p:nvSpPr>
            <p:spPr>
              <a:xfrm>
                <a:off x="634813" y="3923670"/>
                <a:ext cx="570155" cy="485026"/>
              </a:xfrm>
              <a:prstGeom prst="round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95">
                <a:extLst>
                  <a:ext uri="{FF2B5EF4-FFF2-40B4-BE49-F238E27FC236}">
                    <a16:creationId xmlns:a16="http://schemas.microsoft.com/office/drawing/2014/main" id="{3C2B4D60-BDCD-9942-B41F-DD1DDBCC9C1E}"/>
                  </a:ext>
                </a:extLst>
              </p:cNvPr>
              <p:cNvSpPr/>
              <p:nvPr/>
            </p:nvSpPr>
            <p:spPr>
              <a:xfrm>
                <a:off x="628896" y="3766421"/>
                <a:ext cx="576072" cy="576072"/>
              </a:xfrm>
              <a:custGeom>
                <a:avLst/>
                <a:gdLst>
                  <a:gd name="connsiteX0" fmla="*/ 0 w 410719"/>
                  <a:gd name="connsiteY0" fmla="*/ 68145 h 408861"/>
                  <a:gd name="connsiteX1" fmla="*/ 68145 w 410719"/>
                  <a:gd name="connsiteY1" fmla="*/ 0 h 408861"/>
                  <a:gd name="connsiteX2" fmla="*/ 342574 w 410719"/>
                  <a:gd name="connsiteY2" fmla="*/ 0 h 408861"/>
                  <a:gd name="connsiteX3" fmla="*/ 410719 w 410719"/>
                  <a:gd name="connsiteY3" fmla="*/ 68145 h 408861"/>
                  <a:gd name="connsiteX4" fmla="*/ 410719 w 410719"/>
                  <a:gd name="connsiteY4" fmla="*/ 340716 h 408861"/>
                  <a:gd name="connsiteX5" fmla="*/ 342574 w 410719"/>
                  <a:gd name="connsiteY5" fmla="*/ 408861 h 408861"/>
                  <a:gd name="connsiteX6" fmla="*/ 68145 w 410719"/>
                  <a:gd name="connsiteY6" fmla="*/ 408861 h 408861"/>
                  <a:gd name="connsiteX7" fmla="*/ 0 w 410719"/>
                  <a:gd name="connsiteY7" fmla="*/ 340716 h 408861"/>
                  <a:gd name="connsiteX8" fmla="*/ 0 w 410719"/>
                  <a:gd name="connsiteY8" fmla="*/ 68145 h 408861"/>
                  <a:gd name="connsiteX0" fmla="*/ 0 w 410719"/>
                  <a:gd name="connsiteY0" fmla="*/ 68145 h 408861"/>
                  <a:gd name="connsiteX1" fmla="*/ 68145 w 410719"/>
                  <a:gd name="connsiteY1" fmla="*/ 0 h 408861"/>
                  <a:gd name="connsiteX2" fmla="*/ 206104 w 410719"/>
                  <a:gd name="connsiteY2" fmla="*/ 1143 h 408861"/>
                  <a:gd name="connsiteX3" fmla="*/ 342574 w 410719"/>
                  <a:gd name="connsiteY3" fmla="*/ 0 h 408861"/>
                  <a:gd name="connsiteX4" fmla="*/ 410719 w 410719"/>
                  <a:gd name="connsiteY4" fmla="*/ 68145 h 408861"/>
                  <a:gd name="connsiteX5" fmla="*/ 410719 w 410719"/>
                  <a:gd name="connsiteY5" fmla="*/ 340716 h 408861"/>
                  <a:gd name="connsiteX6" fmla="*/ 342574 w 410719"/>
                  <a:gd name="connsiteY6" fmla="*/ 408861 h 408861"/>
                  <a:gd name="connsiteX7" fmla="*/ 68145 w 410719"/>
                  <a:gd name="connsiteY7" fmla="*/ 408861 h 408861"/>
                  <a:gd name="connsiteX8" fmla="*/ 0 w 410719"/>
                  <a:gd name="connsiteY8" fmla="*/ 340716 h 408861"/>
                  <a:gd name="connsiteX9" fmla="*/ 0 w 410719"/>
                  <a:gd name="connsiteY9" fmla="*/ 68145 h 40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0719" h="408861">
                    <a:moveTo>
                      <a:pt x="0" y="68145"/>
                    </a:moveTo>
                    <a:cubicBezTo>
                      <a:pt x="0" y="30510"/>
                      <a:pt x="30510" y="0"/>
                      <a:pt x="68145" y="0"/>
                    </a:cubicBezTo>
                    <a:lnTo>
                      <a:pt x="206104" y="1143"/>
                    </a:lnTo>
                    <a:lnTo>
                      <a:pt x="342574" y="0"/>
                    </a:lnTo>
                    <a:cubicBezTo>
                      <a:pt x="380209" y="0"/>
                      <a:pt x="410719" y="30510"/>
                      <a:pt x="410719" y="68145"/>
                    </a:cubicBezTo>
                    <a:lnTo>
                      <a:pt x="410719" y="340716"/>
                    </a:lnTo>
                    <a:cubicBezTo>
                      <a:pt x="410719" y="378351"/>
                      <a:pt x="380209" y="408861"/>
                      <a:pt x="342574" y="408861"/>
                    </a:cubicBezTo>
                    <a:lnTo>
                      <a:pt x="68145" y="408861"/>
                    </a:lnTo>
                    <a:cubicBezTo>
                      <a:pt x="30510" y="408861"/>
                      <a:pt x="0" y="378351"/>
                      <a:pt x="0" y="340716"/>
                    </a:cubicBezTo>
                    <a:lnTo>
                      <a:pt x="0" y="68145"/>
                    </a:lnTo>
                    <a:close/>
                  </a:path>
                </a:pathLst>
              </a:cu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 name="Rounded Rectangle 102">
              <a:extLst>
                <a:ext uri="{FF2B5EF4-FFF2-40B4-BE49-F238E27FC236}">
                  <a16:creationId xmlns:a16="http://schemas.microsoft.com/office/drawing/2014/main" id="{6AF5E33B-0577-D84B-BABF-43C629AD7E7F}"/>
                </a:ext>
              </a:extLst>
            </p:cNvPr>
            <p:cNvSpPr/>
            <p:nvPr/>
          </p:nvSpPr>
          <p:spPr>
            <a:xfrm>
              <a:off x="762236" y="4957542"/>
              <a:ext cx="495924" cy="393791"/>
            </a:xfrm>
            <a:prstGeom prst="roundRect">
              <a:avLst>
                <a:gd name="adj" fmla="val 29025"/>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C8E5786F-EF68-584E-9459-DF090A25AACF}"/>
                </a:ext>
              </a:extLst>
            </p:cNvPr>
            <p:cNvSpPr/>
            <p:nvPr/>
          </p:nvSpPr>
          <p:spPr>
            <a:xfrm>
              <a:off x="1185599" y="4949634"/>
              <a:ext cx="219600" cy="4795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a:extLst>
                <a:ext uri="{FF2B5EF4-FFF2-40B4-BE49-F238E27FC236}">
                  <a16:creationId xmlns:a16="http://schemas.microsoft.com/office/drawing/2014/main" id="{9EEC0BC3-F732-9047-B66A-BFDC6B7262CB}"/>
                </a:ext>
              </a:extLst>
            </p:cNvPr>
            <p:cNvSpPr/>
            <p:nvPr/>
          </p:nvSpPr>
          <p:spPr>
            <a:xfrm>
              <a:off x="762237" y="5000332"/>
              <a:ext cx="378235" cy="64227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105">
              <a:extLst>
                <a:ext uri="{FF2B5EF4-FFF2-40B4-BE49-F238E27FC236}">
                  <a16:creationId xmlns:a16="http://schemas.microsoft.com/office/drawing/2014/main" id="{A8B8D525-CF80-A949-9E11-D8BC249BBE09}"/>
                </a:ext>
              </a:extLst>
            </p:cNvPr>
            <p:cNvSpPr/>
            <p:nvPr/>
          </p:nvSpPr>
          <p:spPr>
            <a:xfrm>
              <a:off x="829126" y="5157582"/>
              <a:ext cx="570155" cy="485026"/>
            </a:xfrm>
            <a:prstGeom prst="round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ed Rectangle 95">
              <a:extLst>
                <a:ext uri="{FF2B5EF4-FFF2-40B4-BE49-F238E27FC236}">
                  <a16:creationId xmlns:a16="http://schemas.microsoft.com/office/drawing/2014/main" id="{F9E0CD5E-8F65-9A4E-B32A-09B82D2E6CB4}"/>
                </a:ext>
              </a:extLst>
            </p:cNvPr>
            <p:cNvSpPr/>
            <p:nvPr/>
          </p:nvSpPr>
          <p:spPr>
            <a:xfrm>
              <a:off x="823209" y="5000333"/>
              <a:ext cx="576072" cy="576072"/>
            </a:xfrm>
            <a:custGeom>
              <a:avLst/>
              <a:gdLst>
                <a:gd name="connsiteX0" fmla="*/ 0 w 410719"/>
                <a:gd name="connsiteY0" fmla="*/ 68145 h 408861"/>
                <a:gd name="connsiteX1" fmla="*/ 68145 w 410719"/>
                <a:gd name="connsiteY1" fmla="*/ 0 h 408861"/>
                <a:gd name="connsiteX2" fmla="*/ 342574 w 410719"/>
                <a:gd name="connsiteY2" fmla="*/ 0 h 408861"/>
                <a:gd name="connsiteX3" fmla="*/ 410719 w 410719"/>
                <a:gd name="connsiteY3" fmla="*/ 68145 h 408861"/>
                <a:gd name="connsiteX4" fmla="*/ 410719 w 410719"/>
                <a:gd name="connsiteY4" fmla="*/ 340716 h 408861"/>
                <a:gd name="connsiteX5" fmla="*/ 342574 w 410719"/>
                <a:gd name="connsiteY5" fmla="*/ 408861 h 408861"/>
                <a:gd name="connsiteX6" fmla="*/ 68145 w 410719"/>
                <a:gd name="connsiteY6" fmla="*/ 408861 h 408861"/>
                <a:gd name="connsiteX7" fmla="*/ 0 w 410719"/>
                <a:gd name="connsiteY7" fmla="*/ 340716 h 408861"/>
                <a:gd name="connsiteX8" fmla="*/ 0 w 410719"/>
                <a:gd name="connsiteY8" fmla="*/ 68145 h 408861"/>
                <a:gd name="connsiteX0" fmla="*/ 0 w 410719"/>
                <a:gd name="connsiteY0" fmla="*/ 68145 h 408861"/>
                <a:gd name="connsiteX1" fmla="*/ 68145 w 410719"/>
                <a:gd name="connsiteY1" fmla="*/ 0 h 408861"/>
                <a:gd name="connsiteX2" fmla="*/ 206104 w 410719"/>
                <a:gd name="connsiteY2" fmla="*/ 1143 h 408861"/>
                <a:gd name="connsiteX3" fmla="*/ 342574 w 410719"/>
                <a:gd name="connsiteY3" fmla="*/ 0 h 408861"/>
                <a:gd name="connsiteX4" fmla="*/ 410719 w 410719"/>
                <a:gd name="connsiteY4" fmla="*/ 68145 h 408861"/>
                <a:gd name="connsiteX5" fmla="*/ 410719 w 410719"/>
                <a:gd name="connsiteY5" fmla="*/ 340716 h 408861"/>
                <a:gd name="connsiteX6" fmla="*/ 342574 w 410719"/>
                <a:gd name="connsiteY6" fmla="*/ 408861 h 408861"/>
                <a:gd name="connsiteX7" fmla="*/ 68145 w 410719"/>
                <a:gd name="connsiteY7" fmla="*/ 408861 h 408861"/>
                <a:gd name="connsiteX8" fmla="*/ 0 w 410719"/>
                <a:gd name="connsiteY8" fmla="*/ 340716 h 408861"/>
                <a:gd name="connsiteX9" fmla="*/ 0 w 410719"/>
                <a:gd name="connsiteY9" fmla="*/ 68145 h 408861"/>
                <a:gd name="connsiteX0" fmla="*/ 0 w 410719"/>
                <a:gd name="connsiteY0" fmla="*/ 68145 h 408861"/>
                <a:gd name="connsiteX1" fmla="*/ 68145 w 410719"/>
                <a:gd name="connsiteY1" fmla="*/ 0 h 408861"/>
                <a:gd name="connsiteX2" fmla="*/ 206104 w 410719"/>
                <a:gd name="connsiteY2" fmla="*/ 1143 h 408861"/>
                <a:gd name="connsiteX3" fmla="*/ 247734 w 410719"/>
                <a:gd name="connsiteY3" fmla="*/ 2316 h 408861"/>
                <a:gd name="connsiteX4" fmla="*/ 342574 w 410719"/>
                <a:gd name="connsiteY4" fmla="*/ 0 h 408861"/>
                <a:gd name="connsiteX5" fmla="*/ 410719 w 410719"/>
                <a:gd name="connsiteY5" fmla="*/ 68145 h 408861"/>
                <a:gd name="connsiteX6" fmla="*/ 410719 w 410719"/>
                <a:gd name="connsiteY6" fmla="*/ 340716 h 408861"/>
                <a:gd name="connsiteX7" fmla="*/ 342574 w 410719"/>
                <a:gd name="connsiteY7" fmla="*/ 408861 h 408861"/>
                <a:gd name="connsiteX8" fmla="*/ 68145 w 410719"/>
                <a:gd name="connsiteY8" fmla="*/ 408861 h 408861"/>
                <a:gd name="connsiteX9" fmla="*/ 0 w 410719"/>
                <a:gd name="connsiteY9" fmla="*/ 340716 h 408861"/>
                <a:gd name="connsiteX10" fmla="*/ 0 w 410719"/>
                <a:gd name="connsiteY10" fmla="*/ 68145 h 408861"/>
                <a:gd name="connsiteX0" fmla="*/ 0 w 410719"/>
                <a:gd name="connsiteY0" fmla="*/ 68145 h 408861"/>
                <a:gd name="connsiteX1" fmla="*/ 68145 w 410719"/>
                <a:gd name="connsiteY1" fmla="*/ 0 h 408861"/>
                <a:gd name="connsiteX2" fmla="*/ 206104 w 410719"/>
                <a:gd name="connsiteY2" fmla="*/ 1143 h 408861"/>
                <a:gd name="connsiteX3" fmla="*/ 247734 w 410719"/>
                <a:gd name="connsiteY3" fmla="*/ 2316 h 408861"/>
                <a:gd name="connsiteX4" fmla="*/ 288729 w 410719"/>
                <a:gd name="connsiteY4" fmla="*/ 2316 h 408861"/>
                <a:gd name="connsiteX5" fmla="*/ 342574 w 410719"/>
                <a:gd name="connsiteY5" fmla="*/ 0 h 408861"/>
                <a:gd name="connsiteX6" fmla="*/ 410719 w 410719"/>
                <a:gd name="connsiteY6" fmla="*/ 68145 h 408861"/>
                <a:gd name="connsiteX7" fmla="*/ 410719 w 410719"/>
                <a:gd name="connsiteY7" fmla="*/ 340716 h 408861"/>
                <a:gd name="connsiteX8" fmla="*/ 342574 w 410719"/>
                <a:gd name="connsiteY8" fmla="*/ 408861 h 408861"/>
                <a:gd name="connsiteX9" fmla="*/ 68145 w 410719"/>
                <a:gd name="connsiteY9" fmla="*/ 408861 h 408861"/>
                <a:gd name="connsiteX10" fmla="*/ 0 w 410719"/>
                <a:gd name="connsiteY10" fmla="*/ 340716 h 408861"/>
                <a:gd name="connsiteX11" fmla="*/ 0 w 410719"/>
                <a:gd name="connsiteY11" fmla="*/ 68145 h 40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0719" h="408861">
                  <a:moveTo>
                    <a:pt x="0" y="68145"/>
                  </a:moveTo>
                  <a:cubicBezTo>
                    <a:pt x="0" y="30510"/>
                    <a:pt x="30510" y="0"/>
                    <a:pt x="68145" y="0"/>
                  </a:cubicBezTo>
                  <a:lnTo>
                    <a:pt x="206104" y="1143"/>
                  </a:lnTo>
                  <a:lnTo>
                    <a:pt x="247734" y="2316"/>
                  </a:lnTo>
                  <a:lnTo>
                    <a:pt x="288729" y="2316"/>
                  </a:lnTo>
                  <a:lnTo>
                    <a:pt x="342574" y="0"/>
                  </a:lnTo>
                  <a:cubicBezTo>
                    <a:pt x="380209" y="0"/>
                    <a:pt x="410719" y="30510"/>
                    <a:pt x="410719" y="68145"/>
                  </a:cubicBezTo>
                  <a:lnTo>
                    <a:pt x="410719" y="340716"/>
                  </a:lnTo>
                  <a:cubicBezTo>
                    <a:pt x="410719" y="378351"/>
                    <a:pt x="380209" y="408861"/>
                    <a:pt x="342574" y="408861"/>
                  </a:cubicBezTo>
                  <a:lnTo>
                    <a:pt x="68145" y="408861"/>
                  </a:lnTo>
                  <a:cubicBezTo>
                    <a:pt x="30510" y="408861"/>
                    <a:pt x="0" y="378351"/>
                    <a:pt x="0" y="340716"/>
                  </a:cubicBezTo>
                  <a:lnTo>
                    <a:pt x="0" y="68145"/>
                  </a:lnTo>
                  <a:close/>
                </a:path>
              </a:pathLst>
            </a:cu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ed Rectangle 107">
              <a:extLst>
                <a:ext uri="{FF2B5EF4-FFF2-40B4-BE49-F238E27FC236}">
                  <a16:creationId xmlns:a16="http://schemas.microsoft.com/office/drawing/2014/main" id="{9CCB4358-AC99-6545-ADC8-B1ACB4BAF4CB}"/>
                </a:ext>
              </a:extLst>
            </p:cNvPr>
            <p:cNvSpPr/>
            <p:nvPr/>
          </p:nvSpPr>
          <p:spPr>
            <a:xfrm>
              <a:off x="991684" y="5173596"/>
              <a:ext cx="495924" cy="393791"/>
            </a:xfrm>
            <a:prstGeom prst="roundRect">
              <a:avLst>
                <a:gd name="adj" fmla="val 29025"/>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EF75FB3D-3EF7-4140-BE4E-D49C4D0F8F38}"/>
                </a:ext>
              </a:extLst>
            </p:cNvPr>
            <p:cNvSpPr/>
            <p:nvPr/>
          </p:nvSpPr>
          <p:spPr>
            <a:xfrm>
              <a:off x="1415047" y="5165688"/>
              <a:ext cx="205609" cy="4795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ed Rectangle 109">
              <a:extLst>
                <a:ext uri="{FF2B5EF4-FFF2-40B4-BE49-F238E27FC236}">
                  <a16:creationId xmlns:a16="http://schemas.microsoft.com/office/drawing/2014/main" id="{C9CD722D-CB3B-9F4D-A9AE-B7E8C428FAAA}"/>
                </a:ext>
              </a:extLst>
            </p:cNvPr>
            <p:cNvSpPr/>
            <p:nvPr/>
          </p:nvSpPr>
          <p:spPr>
            <a:xfrm>
              <a:off x="991685" y="5216386"/>
              <a:ext cx="378235" cy="64227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ed Rectangle 110">
              <a:extLst>
                <a:ext uri="{FF2B5EF4-FFF2-40B4-BE49-F238E27FC236}">
                  <a16:creationId xmlns:a16="http://schemas.microsoft.com/office/drawing/2014/main" id="{49F19411-2925-8D4F-A789-2D08EE209128}"/>
                </a:ext>
              </a:extLst>
            </p:cNvPr>
            <p:cNvSpPr/>
            <p:nvPr/>
          </p:nvSpPr>
          <p:spPr>
            <a:xfrm>
              <a:off x="1058574" y="5373636"/>
              <a:ext cx="570155" cy="485026"/>
            </a:xfrm>
            <a:prstGeom prst="round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95">
              <a:extLst>
                <a:ext uri="{FF2B5EF4-FFF2-40B4-BE49-F238E27FC236}">
                  <a16:creationId xmlns:a16="http://schemas.microsoft.com/office/drawing/2014/main" id="{78839638-588A-7B41-8CCC-9C86CF624AD6}"/>
                </a:ext>
              </a:extLst>
            </p:cNvPr>
            <p:cNvSpPr/>
            <p:nvPr/>
          </p:nvSpPr>
          <p:spPr>
            <a:xfrm>
              <a:off x="1052657" y="5216387"/>
              <a:ext cx="576072" cy="576072"/>
            </a:xfrm>
            <a:custGeom>
              <a:avLst/>
              <a:gdLst>
                <a:gd name="connsiteX0" fmla="*/ 0 w 410719"/>
                <a:gd name="connsiteY0" fmla="*/ 68145 h 408861"/>
                <a:gd name="connsiteX1" fmla="*/ 68145 w 410719"/>
                <a:gd name="connsiteY1" fmla="*/ 0 h 408861"/>
                <a:gd name="connsiteX2" fmla="*/ 342574 w 410719"/>
                <a:gd name="connsiteY2" fmla="*/ 0 h 408861"/>
                <a:gd name="connsiteX3" fmla="*/ 410719 w 410719"/>
                <a:gd name="connsiteY3" fmla="*/ 68145 h 408861"/>
                <a:gd name="connsiteX4" fmla="*/ 410719 w 410719"/>
                <a:gd name="connsiteY4" fmla="*/ 340716 h 408861"/>
                <a:gd name="connsiteX5" fmla="*/ 342574 w 410719"/>
                <a:gd name="connsiteY5" fmla="*/ 408861 h 408861"/>
                <a:gd name="connsiteX6" fmla="*/ 68145 w 410719"/>
                <a:gd name="connsiteY6" fmla="*/ 408861 h 408861"/>
                <a:gd name="connsiteX7" fmla="*/ 0 w 410719"/>
                <a:gd name="connsiteY7" fmla="*/ 340716 h 408861"/>
                <a:gd name="connsiteX8" fmla="*/ 0 w 410719"/>
                <a:gd name="connsiteY8" fmla="*/ 68145 h 408861"/>
                <a:gd name="connsiteX0" fmla="*/ 0 w 410719"/>
                <a:gd name="connsiteY0" fmla="*/ 68145 h 408861"/>
                <a:gd name="connsiteX1" fmla="*/ 68145 w 410719"/>
                <a:gd name="connsiteY1" fmla="*/ 0 h 408861"/>
                <a:gd name="connsiteX2" fmla="*/ 206104 w 410719"/>
                <a:gd name="connsiteY2" fmla="*/ 1143 h 408861"/>
                <a:gd name="connsiteX3" fmla="*/ 342574 w 410719"/>
                <a:gd name="connsiteY3" fmla="*/ 0 h 408861"/>
                <a:gd name="connsiteX4" fmla="*/ 410719 w 410719"/>
                <a:gd name="connsiteY4" fmla="*/ 68145 h 408861"/>
                <a:gd name="connsiteX5" fmla="*/ 410719 w 410719"/>
                <a:gd name="connsiteY5" fmla="*/ 340716 h 408861"/>
                <a:gd name="connsiteX6" fmla="*/ 342574 w 410719"/>
                <a:gd name="connsiteY6" fmla="*/ 408861 h 408861"/>
                <a:gd name="connsiteX7" fmla="*/ 68145 w 410719"/>
                <a:gd name="connsiteY7" fmla="*/ 408861 h 408861"/>
                <a:gd name="connsiteX8" fmla="*/ 0 w 410719"/>
                <a:gd name="connsiteY8" fmla="*/ 340716 h 408861"/>
                <a:gd name="connsiteX9" fmla="*/ 0 w 410719"/>
                <a:gd name="connsiteY9" fmla="*/ 68145 h 40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0719" h="408861">
                  <a:moveTo>
                    <a:pt x="0" y="68145"/>
                  </a:moveTo>
                  <a:cubicBezTo>
                    <a:pt x="0" y="30510"/>
                    <a:pt x="30510" y="0"/>
                    <a:pt x="68145" y="0"/>
                  </a:cubicBezTo>
                  <a:lnTo>
                    <a:pt x="206104" y="1143"/>
                  </a:lnTo>
                  <a:lnTo>
                    <a:pt x="342574" y="0"/>
                  </a:lnTo>
                  <a:cubicBezTo>
                    <a:pt x="380209" y="0"/>
                    <a:pt x="410719" y="30510"/>
                    <a:pt x="410719" y="68145"/>
                  </a:cubicBezTo>
                  <a:lnTo>
                    <a:pt x="410719" y="340716"/>
                  </a:lnTo>
                  <a:cubicBezTo>
                    <a:pt x="410719" y="378351"/>
                    <a:pt x="380209" y="408861"/>
                    <a:pt x="342574" y="408861"/>
                  </a:cubicBezTo>
                  <a:lnTo>
                    <a:pt x="68145" y="408861"/>
                  </a:lnTo>
                  <a:cubicBezTo>
                    <a:pt x="30510" y="408861"/>
                    <a:pt x="0" y="378351"/>
                    <a:pt x="0" y="340716"/>
                  </a:cubicBezTo>
                  <a:lnTo>
                    <a:pt x="0" y="68145"/>
                  </a:lnTo>
                  <a:close/>
                </a:path>
              </a:pathLst>
            </a:cu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02139023-BE80-7D42-826C-E26B095A1B3C}"/>
              </a:ext>
            </a:extLst>
          </p:cNvPr>
          <p:cNvGrpSpPr>
            <a:grpSpLocks noChangeAspect="1"/>
          </p:cNvGrpSpPr>
          <p:nvPr/>
        </p:nvGrpSpPr>
        <p:grpSpPr>
          <a:xfrm>
            <a:off x="6099326" y="5011567"/>
            <a:ext cx="725547" cy="755983"/>
            <a:chOff x="594572" y="4781123"/>
            <a:chExt cx="1034157" cy="1077539"/>
          </a:xfrm>
        </p:grpSpPr>
        <p:grpSp>
          <p:nvGrpSpPr>
            <p:cNvPr id="116" name="Group 115">
              <a:extLst>
                <a:ext uri="{FF2B5EF4-FFF2-40B4-BE49-F238E27FC236}">
                  <a16:creationId xmlns:a16="http://schemas.microsoft.com/office/drawing/2014/main" id="{84998C12-E980-0B4E-B64A-F11F7C09CD3A}"/>
                </a:ext>
              </a:extLst>
            </p:cNvPr>
            <p:cNvGrpSpPr/>
            <p:nvPr/>
          </p:nvGrpSpPr>
          <p:grpSpPr>
            <a:xfrm>
              <a:off x="594572" y="4781123"/>
              <a:ext cx="576072" cy="642275"/>
              <a:chOff x="628896" y="3766421"/>
              <a:chExt cx="576072" cy="642275"/>
            </a:xfrm>
          </p:grpSpPr>
          <p:sp>
            <p:nvSpPr>
              <p:cNvPr id="127" name="Rounded Rectangle 126">
                <a:extLst>
                  <a:ext uri="{FF2B5EF4-FFF2-40B4-BE49-F238E27FC236}">
                    <a16:creationId xmlns:a16="http://schemas.microsoft.com/office/drawing/2014/main" id="{3FA0CF17-6163-DA4E-9BAE-B405993408E6}"/>
                  </a:ext>
                </a:extLst>
              </p:cNvPr>
              <p:cNvSpPr/>
              <p:nvPr/>
            </p:nvSpPr>
            <p:spPr>
              <a:xfrm>
                <a:off x="634813" y="3923670"/>
                <a:ext cx="570155" cy="485026"/>
              </a:xfrm>
              <a:prstGeom prst="round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95">
                <a:extLst>
                  <a:ext uri="{FF2B5EF4-FFF2-40B4-BE49-F238E27FC236}">
                    <a16:creationId xmlns:a16="http://schemas.microsoft.com/office/drawing/2014/main" id="{72BA1324-914B-3B43-96A9-E4D22D959AC9}"/>
                  </a:ext>
                </a:extLst>
              </p:cNvPr>
              <p:cNvSpPr/>
              <p:nvPr/>
            </p:nvSpPr>
            <p:spPr>
              <a:xfrm>
                <a:off x="628896" y="3766421"/>
                <a:ext cx="576072" cy="576072"/>
              </a:xfrm>
              <a:custGeom>
                <a:avLst/>
                <a:gdLst>
                  <a:gd name="connsiteX0" fmla="*/ 0 w 410719"/>
                  <a:gd name="connsiteY0" fmla="*/ 68145 h 408861"/>
                  <a:gd name="connsiteX1" fmla="*/ 68145 w 410719"/>
                  <a:gd name="connsiteY1" fmla="*/ 0 h 408861"/>
                  <a:gd name="connsiteX2" fmla="*/ 342574 w 410719"/>
                  <a:gd name="connsiteY2" fmla="*/ 0 h 408861"/>
                  <a:gd name="connsiteX3" fmla="*/ 410719 w 410719"/>
                  <a:gd name="connsiteY3" fmla="*/ 68145 h 408861"/>
                  <a:gd name="connsiteX4" fmla="*/ 410719 w 410719"/>
                  <a:gd name="connsiteY4" fmla="*/ 340716 h 408861"/>
                  <a:gd name="connsiteX5" fmla="*/ 342574 w 410719"/>
                  <a:gd name="connsiteY5" fmla="*/ 408861 h 408861"/>
                  <a:gd name="connsiteX6" fmla="*/ 68145 w 410719"/>
                  <a:gd name="connsiteY6" fmla="*/ 408861 h 408861"/>
                  <a:gd name="connsiteX7" fmla="*/ 0 w 410719"/>
                  <a:gd name="connsiteY7" fmla="*/ 340716 h 408861"/>
                  <a:gd name="connsiteX8" fmla="*/ 0 w 410719"/>
                  <a:gd name="connsiteY8" fmla="*/ 68145 h 408861"/>
                  <a:gd name="connsiteX0" fmla="*/ 0 w 410719"/>
                  <a:gd name="connsiteY0" fmla="*/ 68145 h 408861"/>
                  <a:gd name="connsiteX1" fmla="*/ 68145 w 410719"/>
                  <a:gd name="connsiteY1" fmla="*/ 0 h 408861"/>
                  <a:gd name="connsiteX2" fmla="*/ 206104 w 410719"/>
                  <a:gd name="connsiteY2" fmla="*/ 1143 h 408861"/>
                  <a:gd name="connsiteX3" fmla="*/ 342574 w 410719"/>
                  <a:gd name="connsiteY3" fmla="*/ 0 h 408861"/>
                  <a:gd name="connsiteX4" fmla="*/ 410719 w 410719"/>
                  <a:gd name="connsiteY4" fmla="*/ 68145 h 408861"/>
                  <a:gd name="connsiteX5" fmla="*/ 410719 w 410719"/>
                  <a:gd name="connsiteY5" fmla="*/ 340716 h 408861"/>
                  <a:gd name="connsiteX6" fmla="*/ 342574 w 410719"/>
                  <a:gd name="connsiteY6" fmla="*/ 408861 h 408861"/>
                  <a:gd name="connsiteX7" fmla="*/ 68145 w 410719"/>
                  <a:gd name="connsiteY7" fmla="*/ 408861 h 408861"/>
                  <a:gd name="connsiteX8" fmla="*/ 0 w 410719"/>
                  <a:gd name="connsiteY8" fmla="*/ 340716 h 408861"/>
                  <a:gd name="connsiteX9" fmla="*/ 0 w 410719"/>
                  <a:gd name="connsiteY9" fmla="*/ 68145 h 40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0719" h="408861">
                    <a:moveTo>
                      <a:pt x="0" y="68145"/>
                    </a:moveTo>
                    <a:cubicBezTo>
                      <a:pt x="0" y="30510"/>
                      <a:pt x="30510" y="0"/>
                      <a:pt x="68145" y="0"/>
                    </a:cubicBezTo>
                    <a:lnTo>
                      <a:pt x="206104" y="1143"/>
                    </a:lnTo>
                    <a:lnTo>
                      <a:pt x="342574" y="0"/>
                    </a:lnTo>
                    <a:cubicBezTo>
                      <a:pt x="380209" y="0"/>
                      <a:pt x="410719" y="30510"/>
                      <a:pt x="410719" y="68145"/>
                    </a:cubicBezTo>
                    <a:lnTo>
                      <a:pt x="410719" y="340716"/>
                    </a:lnTo>
                    <a:cubicBezTo>
                      <a:pt x="410719" y="378351"/>
                      <a:pt x="380209" y="408861"/>
                      <a:pt x="342574" y="408861"/>
                    </a:cubicBezTo>
                    <a:lnTo>
                      <a:pt x="68145" y="408861"/>
                    </a:lnTo>
                    <a:cubicBezTo>
                      <a:pt x="30510" y="408861"/>
                      <a:pt x="0" y="378351"/>
                      <a:pt x="0" y="340716"/>
                    </a:cubicBezTo>
                    <a:lnTo>
                      <a:pt x="0" y="68145"/>
                    </a:lnTo>
                    <a:close/>
                  </a:path>
                </a:pathLst>
              </a:cu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Rounded Rectangle 116">
              <a:extLst>
                <a:ext uri="{FF2B5EF4-FFF2-40B4-BE49-F238E27FC236}">
                  <a16:creationId xmlns:a16="http://schemas.microsoft.com/office/drawing/2014/main" id="{8E5E15CA-C145-B648-8106-9BC788C410B5}"/>
                </a:ext>
              </a:extLst>
            </p:cNvPr>
            <p:cNvSpPr/>
            <p:nvPr/>
          </p:nvSpPr>
          <p:spPr>
            <a:xfrm>
              <a:off x="762236" y="4957542"/>
              <a:ext cx="495924" cy="393791"/>
            </a:xfrm>
            <a:prstGeom prst="roundRect">
              <a:avLst>
                <a:gd name="adj" fmla="val 29025"/>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85D90121-1BCB-D645-86FB-54C676F03C58}"/>
                </a:ext>
              </a:extLst>
            </p:cNvPr>
            <p:cNvSpPr/>
            <p:nvPr/>
          </p:nvSpPr>
          <p:spPr>
            <a:xfrm>
              <a:off x="1185599" y="4949634"/>
              <a:ext cx="219600" cy="4795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118">
              <a:extLst>
                <a:ext uri="{FF2B5EF4-FFF2-40B4-BE49-F238E27FC236}">
                  <a16:creationId xmlns:a16="http://schemas.microsoft.com/office/drawing/2014/main" id="{6500E985-611A-8443-A1DD-313F718ACED3}"/>
                </a:ext>
              </a:extLst>
            </p:cNvPr>
            <p:cNvSpPr/>
            <p:nvPr/>
          </p:nvSpPr>
          <p:spPr>
            <a:xfrm>
              <a:off x="762237" y="5000332"/>
              <a:ext cx="378235" cy="64227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19">
              <a:extLst>
                <a:ext uri="{FF2B5EF4-FFF2-40B4-BE49-F238E27FC236}">
                  <a16:creationId xmlns:a16="http://schemas.microsoft.com/office/drawing/2014/main" id="{516AFB47-5741-B74C-96C9-16879AC1328F}"/>
                </a:ext>
              </a:extLst>
            </p:cNvPr>
            <p:cNvSpPr/>
            <p:nvPr/>
          </p:nvSpPr>
          <p:spPr>
            <a:xfrm>
              <a:off x="829126" y="5157582"/>
              <a:ext cx="570155" cy="485026"/>
            </a:xfrm>
            <a:prstGeom prst="round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ed Rectangle 95">
              <a:extLst>
                <a:ext uri="{FF2B5EF4-FFF2-40B4-BE49-F238E27FC236}">
                  <a16:creationId xmlns:a16="http://schemas.microsoft.com/office/drawing/2014/main" id="{20ADC26D-8AED-584D-AE54-E1501208A07C}"/>
                </a:ext>
              </a:extLst>
            </p:cNvPr>
            <p:cNvSpPr/>
            <p:nvPr/>
          </p:nvSpPr>
          <p:spPr>
            <a:xfrm>
              <a:off x="823209" y="5000333"/>
              <a:ext cx="576072" cy="576072"/>
            </a:xfrm>
            <a:custGeom>
              <a:avLst/>
              <a:gdLst>
                <a:gd name="connsiteX0" fmla="*/ 0 w 410719"/>
                <a:gd name="connsiteY0" fmla="*/ 68145 h 408861"/>
                <a:gd name="connsiteX1" fmla="*/ 68145 w 410719"/>
                <a:gd name="connsiteY1" fmla="*/ 0 h 408861"/>
                <a:gd name="connsiteX2" fmla="*/ 342574 w 410719"/>
                <a:gd name="connsiteY2" fmla="*/ 0 h 408861"/>
                <a:gd name="connsiteX3" fmla="*/ 410719 w 410719"/>
                <a:gd name="connsiteY3" fmla="*/ 68145 h 408861"/>
                <a:gd name="connsiteX4" fmla="*/ 410719 w 410719"/>
                <a:gd name="connsiteY4" fmla="*/ 340716 h 408861"/>
                <a:gd name="connsiteX5" fmla="*/ 342574 w 410719"/>
                <a:gd name="connsiteY5" fmla="*/ 408861 h 408861"/>
                <a:gd name="connsiteX6" fmla="*/ 68145 w 410719"/>
                <a:gd name="connsiteY6" fmla="*/ 408861 h 408861"/>
                <a:gd name="connsiteX7" fmla="*/ 0 w 410719"/>
                <a:gd name="connsiteY7" fmla="*/ 340716 h 408861"/>
                <a:gd name="connsiteX8" fmla="*/ 0 w 410719"/>
                <a:gd name="connsiteY8" fmla="*/ 68145 h 408861"/>
                <a:gd name="connsiteX0" fmla="*/ 0 w 410719"/>
                <a:gd name="connsiteY0" fmla="*/ 68145 h 408861"/>
                <a:gd name="connsiteX1" fmla="*/ 68145 w 410719"/>
                <a:gd name="connsiteY1" fmla="*/ 0 h 408861"/>
                <a:gd name="connsiteX2" fmla="*/ 206104 w 410719"/>
                <a:gd name="connsiteY2" fmla="*/ 1143 h 408861"/>
                <a:gd name="connsiteX3" fmla="*/ 342574 w 410719"/>
                <a:gd name="connsiteY3" fmla="*/ 0 h 408861"/>
                <a:gd name="connsiteX4" fmla="*/ 410719 w 410719"/>
                <a:gd name="connsiteY4" fmla="*/ 68145 h 408861"/>
                <a:gd name="connsiteX5" fmla="*/ 410719 w 410719"/>
                <a:gd name="connsiteY5" fmla="*/ 340716 h 408861"/>
                <a:gd name="connsiteX6" fmla="*/ 342574 w 410719"/>
                <a:gd name="connsiteY6" fmla="*/ 408861 h 408861"/>
                <a:gd name="connsiteX7" fmla="*/ 68145 w 410719"/>
                <a:gd name="connsiteY7" fmla="*/ 408861 h 408861"/>
                <a:gd name="connsiteX8" fmla="*/ 0 w 410719"/>
                <a:gd name="connsiteY8" fmla="*/ 340716 h 408861"/>
                <a:gd name="connsiteX9" fmla="*/ 0 w 410719"/>
                <a:gd name="connsiteY9" fmla="*/ 68145 h 408861"/>
                <a:gd name="connsiteX0" fmla="*/ 0 w 410719"/>
                <a:gd name="connsiteY0" fmla="*/ 68145 h 408861"/>
                <a:gd name="connsiteX1" fmla="*/ 68145 w 410719"/>
                <a:gd name="connsiteY1" fmla="*/ 0 h 408861"/>
                <a:gd name="connsiteX2" fmla="*/ 206104 w 410719"/>
                <a:gd name="connsiteY2" fmla="*/ 1143 h 408861"/>
                <a:gd name="connsiteX3" fmla="*/ 247734 w 410719"/>
                <a:gd name="connsiteY3" fmla="*/ 2316 h 408861"/>
                <a:gd name="connsiteX4" fmla="*/ 342574 w 410719"/>
                <a:gd name="connsiteY4" fmla="*/ 0 h 408861"/>
                <a:gd name="connsiteX5" fmla="*/ 410719 w 410719"/>
                <a:gd name="connsiteY5" fmla="*/ 68145 h 408861"/>
                <a:gd name="connsiteX6" fmla="*/ 410719 w 410719"/>
                <a:gd name="connsiteY6" fmla="*/ 340716 h 408861"/>
                <a:gd name="connsiteX7" fmla="*/ 342574 w 410719"/>
                <a:gd name="connsiteY7" fmla="*/ 408861 h 408861"/>
                <a:gd name="connsiteX8" fmla="*/ 68145 w 410719"/>
                <a:gd name="connsiteY8" fmla="*/ 408861 h 408861"/>
                <a:gd name="connsiteX9" fmla="*/ 0 w 410719"/>
                <a:gd name="connsiteY9" fmla="*/ 340716 h 408861"/>
                <a:gd name="connsiteX10" fmla="*/ 0 w 410719"/>
                <a:gd name="connsiteY10" fmla="*/ 68145 h 408861"/>
                <a:gd name="connsiteX0" fmla="*/ 0 w 410719"/>
                <a:gd name="connsiteY0" fmla="*/ 68145 h 408861"/>
                <a:gd name="connsiteX1" fmla="*/ 68145 w 410719"/>
                <a:gd name="connsiteY1" fmla="*/ 0 h 408861"/>
                <a:gd name="connsiteX2" fmla="*/ 206104 w 410719"/>
                <a:gd name="connsiteY2" fmla="*/ 1143 h 408861"/>
                <a:gd name="connsiteX3" fmla="*/ 247734 w 410719"/>
                <a:gd name="connsiteY3" fmla="*/ 2316 h 408861"/>
                <a:gd name="connsiteX4" fmla="*/ 288729 w 410719"/>
                <a:gd name="connsiteY4" fmla="*/ 2316 h 408861"/>
                <a:gd name="connsiteX5" fmla="*/ 342574 w 410719"/>
                <a:gd name="connsiteY5" fmla="*/ 0 h 408861"/>
                <a:gd name="connsiteX6" fmla="*/ 410719 w 410719"/>
                <a:gd name="connsiteY6" fmla="*/ 68145 h 408861"/>
                <a:gd name="connsiteX7" fmla="*/ 410719 w 410719"/>
                <a:gd name="connsiteY7" fmla="*/ 340716 h 408861"/>
                <a:gd name="connsiteX8" fmla="*/ 342574 w 410719"/>
                <a:gd name="connsiteY8" fmla="*/ 408861 h 408861"/>
                <a:gd name="connsiteX9" fmla="*/ 68145 w 410719"/>
                <a:gd name="connsiteY9" fmla="*/ 408861 h 408861"/>
                <a:gd name="connsiteX10" fmla="*/ 0 w 410719"/>
                <a:gd name="connsiteY10" fmla="*/ 340716 h 408861"/>
                <a:gd name="connsiteX11" fmla="*/ 0 w 410719"/>
                <a:gd name="connsiteY11" fmla="*/ 68145 h 40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0719" h="408861">
                  <a:moveTo>
                    <a:pt x="0" y="68145"/>
                  </a:moveTo>
                  <a:cubicBezTo>
                    <a:pt x="0" y="30510"/>
                    <a:pt x="30510" y="0"/>
                    <a:pt x="68145" y="0"/>
                  </a:cubicBezTo>
                  <a:lnTo>
                    <a:pt x="206104" y="1143"/>
                  </a:lnTo>
                  <a:lnTo>
                    <a:pt x="247734" y="2316"/>
                  </a:lnTo>
                  <a:lnTo>
                    <a:pt x="288729" y="2316"/>
                  </a:lnTo>
                  <a:lnTo>
                    <a:pt x="342574" y="0"/>
                  </a:lnTo>
                  <a:cubicBezTo>
                    <a:pt x="380209" y="0"/>
                    <a:pt x="410719" y="30510"/>
                    <a:pt x="410719" y="68145"/>
                  </a:cubicBezTo>
                  <a:lnTo>
                    <a:pt x="410719" y="340716"/>
                  </a:lnTo>
                  <a:cubicBezTo>
                    <a:pt x="410719" y="378351"/>
                    <a:pt x="380209" y="408861"/>
                    <a:pt x="342574" y="408861"/>
                  </a:cubicBezTo>
                  <a:lnTo>
                    <a:pt x="68145" y="408861"/>
                  </a:lnTo>
                  <a:cubicBezTo>
                    <a:pt x="30510" y="408861"/>
                    <a:pt x="0" y="378351"/>
                    <a:pt x="0" y="340716"/>
                  </a:cubicBezTo>
                  <a:lnTo>
                    <a:pt x="0" y="68145"/>
                  </a:lnTo>
                  <a:close/>
                </a:path>
              </a:pathLst>
            </a:cu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a:extLst>
                <a:ext uri="{FF2B5EF4-FFF2-40B4-BE49-F238E27FC236}">
                  <a16:creationId xmlns:a16="http://schemas.microsoft.com/office/drawing/2014/main" id="{90B077F8-BE7C-204D-BAE5-944B7D197491}"/>
                </a:ext>
              </a:extLst>
            </p:cNvPr>
            <p:cNvSpPr/>
            <p:nvPr/>
          </p:nvSpPr>
          <p:spPr>
            <a:xfrm>
              <a:off x="991684" y="5173596"/>
              <a:ext cx="495924" cy="393791"/>
            </a:xfrm>
            <a:prstGeom prst="roundRect">
              <a:avLst>
                <a:gd name="adj" fmla="val 29025"/>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7FAF1175-81EA-2C46-8D93-67521CFF7226}"/>
                </a:ext>
              </a:extLst>
            </p:cNvPr>
            <p:cNvSpPr/>
            <p:nvPr/>
          </p:nvSpPr>
          <p:spPr>
            <a:xfrm>
              <a:off x="1415047" y="5165688"/>
              <a:ext cx="205609" cy="4795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a:extLst>
                <a:ext uri="{FF2B5EF4-FFF2-40B4-BE49-F238E27FC236}">
                  <a16:creationId xmlns:a16="http://schemas.microsoft.com/office/drawing/2014/main" id="{E09386B1-E5C6-714E-ACDF-840CC2C6E075}"/>
                </a:ext>
              </a:extLst>
            </p:cNvPr>
            <p:cNvSpPr/>
            <p:nvPr/>
          </p:nvSpPr>
          <p:spPr>
            <a:xfrm>
              <a:off x="991685" y="5216386"/>
              <a:ext cx="378235" cy="64227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ounded Rectangle 124">
              <a:extLst>
                <a:ext uri="{FF2B5EF4-FFF2-40B4-BE49-F238E27FC236}">
                  <a16:creationId xmlns:a16="http://schemas.microsoft.com/office/drawing/2014/main" id="{8DD0341B-C960-DB47-B08C-464E112FD1DF}"/>
                </a:ext>
              </a:extLst>
            </p:cNvPr>
            <p:cNvSpPr/>
            <p:nvPr/>
          </p:nvSpPr>
          <p:spPr>
            <a:xfrm>
              <a:off x="1058574" y="5373636"/>
              <a:ext cx="570155" cy="485026"/>
            </a:xfrm>
            <a:prstGeom prst="round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95">
              <a:extLst>
                <a:ext uri="{FF2B5EF4-FFF2-40B4-BE49-F238E27FC236}">
                  <a16:creationId xmlns:a16="http://schemas.microsoft.com/office/drawing/2014/main" id="{CBAF01A1-928D-1B48-9148-D490E5046E1E}"/>
                </a:ext>
              </a:extLst>
            </p:cNvPr>
            <p:cNvSpPr/>
            <p:nvPr/>
          </p:nvSpPr>
          <p:spPr>
            <a:xfrm>
              <a:off x="1052657" y="5216387"/>
              <a:ext cx="576072" cy="576072"/>
            </a:xfrm>
            <a:custGeom>
              <a:avLst/>
              <a:gdLst>
                <a:gd name="connsiteX0" fmla="*/ 0 w 410719"/>
                <a:gd name="connsiteY0" fmla="*/ 68145 h 408861"/>
                <a:gd name="connsiteX1" fmla="*/ 68145 w 410719"/>
                <a:gd name="connsiteY1" fmla="*/ 0 h 408861"/>
                <a:gd name="connsiteX2" fmla="*/ 342574 w 410719"/>
                <a:gd name="connsiteY2" fmla="*/ 0 h 408861"/>
                <a:gd name="connsiteX3" fmla="*/ 410719 w 410719"/>
                <a:gd name="connsiteY3" fmla="*/ 68145 h 408861"/>
                <a:gd name="connsiteX4" fmla="*/ 410719 w 410719"/>
                <a:gd name="connsiteY4" fmla="*/ 340716 h 408861"/>
                <a:gd name="connsiteX5" fmla="*/ 342574 w 410719"/>
                <a:gd name="connsiteY5" fmla="*/ 408861 h 408861"/>
                <a:gd name="connsiteX6" fmla="*/ 68145 w 410719"/>
                <a:gd name="connsiteY6" fmla="*/ 408861 h 408861"/>
                <a:gd name="connsiteX7" fmla="*/ 0 w 410719"/>
                <a:gd name="connsiteY7" fmla="*/ 340716 h 408861"/>
                <a:gd name="connsiteX8" fmla="*/ 0 w 410719"/>
                <a:gd name="connsiteY8" fmla="*/ 68145 h 408861"/>
                <a:gd name="connsiteX0" fmla="*/ 0 w 410719"/>
                <a:gd name="connsiteY0" fmla="*/ 68145 h 408861"/>
                <a:gd name="connsiteX1" fmla="*/ 68145 w 410719"/>
                <a:gd name="connsiteY1" fmla="*/ 0 h 408861"/>
                <a:gd name="connsiteX2" fmla="*/ 206104 w 410719"/>
                <a:gd name="connsiteY2" fmla="*/ 1143 h 408861"/>
                <a:gd name="connsiteX3" fmla="*/ 342574 w 410719"/>
                <a:gd name="connsiteY3" fmla="*/ 0 h 408861"/>
                <a:gd name="connsiteX4" fmla="*/ 410719 w 410719"/>
                <a:gd name="connsiteY4" fmla="*/ 68145 h 408861"/>
                <a:gd name="connsiteX5" fmla="*/ 410719 w 410719"/>
                <a:gd name="connsiteY5" fmla="*/ 340716 h 408861"/>
                <a:gd name="connsiteX6" fmla="*/ 342574 w 410719"/>
                <a:gd name="connsiteY6" fmla="*/ 408861 h 408861"/>
                <a:gd name="connsiteX7" fmla="*/ 68145 w 410719"/>
                <a:gd name="connsiteY7" fmla="*/ 408861 h 408861"/>
                <a:gd name="connsiteX8" fmla="*/ 0 w 410719"/>
                <a:gd name="connsiteY8" fmla="*/ 340716 h 408861"/>
                <a:gd name="connsiteX9" fmla="*/ 0 w 410719"/>
                <a:gd name="connsiteY9" fmla="*/ 68145 h 40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0719" h="408861">
                  <a:moveTo>
                    <a:pt x="0" y="68145"/>
                  </a:moveTo>
                  <a:cubicBezTo>
                    <a:pt x="0" y="30510"/>
                    <a:pt x="30510" y="0"/>
                    <a:pt x="68145" y="0"/>
                  </a:cubicBezTo>
                  <a:lnTo>
                    <a:pt x="206104" y="1143"/>
                  </a:lnTo>
                  <a:lnTo>
                    <a:pt x="342574" y="0"/>
                  </a:lnTo>
                  <a:cubicBezTo>
                    <a:pt x="380209" y="0"/>
                    <a:pt x="410719" y="30510"/>
                    <a:pt x="410719" y="68145"/>
                  </a:cubicBezTo>
                  <a:lnTo>
                    <a:pt x="410719" y="340716"/>
                  </a:lnTo>
                  <a:cubicBezTo>
                    <a:pt x="410719" y="378351"/>
                    <a:pt x="380209" y="408861"/>
                    <a:pt x="342574" y="408861"/>
                  </a:cubicBezTo>
                  <a:lnTo>
                    <a:pt x="68145" y="408861"/>
                  </a:lnTo>
                  <a:cubicBezTo>
                    <a:pt x="30510" y="408861"/>
                    <a:pt x="0" y="378351"/>
                    <a:pt x="0" y="340716"/>
                  </a:cubicBezTo>
                  <a:lnTo>
                    <a:pt x="0" y="68145"/>
                  </a:lnTo>
                  <a:close/>
                </a:path>
              </a:pathLst>
            </a:cu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DDF2824B-735E-2944-8434-A3721E52B54F}"/>
              </a:ext>
            </a:extLst>
          </p:cNvPr>
          <p:cNvSpPr txBox="1"/>
          <p:nvPr/>
        </p:nvSpPr>
        <p:spPr>
          <a:xfrm>
            <a:off x="1035425" y="2171435"/>
            <a:ext cx="2235812" cy="830997"/>
          </a:xfrm>
          <a:prstGeom prst="rect">
            <a:avLst/>
          </a:prstGeom>
          <a:noFill/>
        </p:spPr>
        <p:txBody>
          <a:bodyPr wrap="square" rtlCol="0">
            <a:spAutoFit/>
          </a:bodyPr>
          <a:lstStyle/>
          <a:p>
            <a:pPr algn="r"/>
            <a:r>
              <a:rPr lang="en-US" sz="2400" b="1" dirty="0">
                <a:solidFill>
                  <a:srgbClr val="FF0000"/>
                </a:solidFill>
                <a:latin typeface="Myriad Pro" panose="020B0503030403020204" pitchFamily="34" charset="0"/>
              </a:rPr>
              <a:t>External Ingress</a:t>
            </a:r>
          </a:p>
        </p:txBody>
      </p:sp>
      <p:sp>
        <p:nvSpPr>
          <p:cNvPr id="13" name="Oval 12">
            <a:extLst>
              <a:ext uri="{FF2B5EF4-FFF2-40B4-BE49-F238E27FC236}">
                <a16:creationId xmlns:a16="http://schemas.microsoft.com/office/drawing/2014/main" id="{4139D251-40F7-124F-88BA-19217A57B229}"/>
              </a:ext>
            </a:extLst>
          </p:cNvPr>
          <p:cNvSpPr/>
          <p:nvPr/>
        </p:nvSpPr>
        <p:spPr>
          <a:xfrm>
            <a:off x="3419956" y="2339078"/>
            <a:ext cx="639360" cy="4957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622B15B5-4F7C-9B4D-9CAC-D6060140EBFB}"/>
              </a:ext>
            </a:extLst>
          </p:cNvPr>
          <p:cNvSpPr/>
          <p:nvPr/>
        </p:nvSpPr>
        <p:spPr>
          <a:xfrm>
            <a:off x="4222004" y="2340516"/>
            <a:ext cx="639360" cy="4957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F8C32FB0-D4BF-8D48-B4C1-BCAD90AB5379}"/>
              </a:ext>
            </a:extLst>
          </p:cNvPr>
          <p:cNvSpPr/>
          <p:nvPr/>
        </p:nvSpPr>
        <p:spPr>
          <a:xfrm>
            <a:off x="5000596" y="2310675"/>
            <a:ext cx="639360" cy="4957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extBox 136">
            <a:extLst>
              <a:ext uri="{FF2B5EF4-FFF2-40B4-BE49-F238E27FC236}">
                <a16:creationId xmlns:a16="http://schemas.microsoft.com/office/drawing/2014/main" id="{65948CF6-D642-FF42-8579-B7FB12C5031F}"/>
              </a:ext>
            </a:extLst>
          </p:cNvPr>
          <p:cNvSpPr txBox="1"/>
          <p:nvPr/>
        </p:nvSpPr>
        <p:spPr>
          <a:xfrm>
            <a:off x="894146" y="4134123"/>
            <a:ext cx="1273105" cy="830997"/>
          </a:xfrm>
          <a:prstGeom prst="rect">
            <a:avLst/>
          </a:prstGeom>
          <a:noFill/>
        </p:spPr>
        <p:txBody>
          <a:bodyPr wrap="none" rtlCol="0">
            <a:spAutoFit/>
          </a:bodyPr>
          <a:lstStyle/>
          <a:p>
            <a:pPr algn="r"/>
            <a:r>
              <a:rPr lang="en-US" sz="2400" b="1" dirty="0">
                <a:solidFill>
                  <a:srgbClr val="00B050"/>
                </a:solidFill>
                <a:latin typeface="Myriad Pro" panose="020B0503030403020204" pitchFamily="34" charset="0"/>
              </a:rPr>
              <a:t>Internal</a:t>
            </a:r>
          </a:p>
          <a:p>
            <a:pPr algn="r"/>
            <a:r>
              <a:rPr lang="en-US" sz="2400" b="1" dirty="0">
                <a:solidFill>
                  <a:srgbClr val="00B050"/>
                </a:solidFill>
                <a:latin typeface="Myriad Pro" panose="020B0503030403020204" pitchFamily="34" charset="0"/>
              </a:rPr>
              <a:t>Ingress</a:t>
            </a:r>
          </a:p>
        </p:txBody>
      </p:sp>
      <p:sp>
        <p:nvSpPr>
          <p:cNvPr id="15" name="Rectangle 14">
            <a:extLst>
              <a:ext uri="{FF2B5EF4-FFF2-40B4-BE49-F238E27FC236}">
                <a16:creationId xmlns:a16="http://schemas.microsoft.com/office/drawing/2014/main" id="{98EB9972-133A-EE4E-8414-A818714CAA1C}"/>
              </a:ext>
            </a:extLst>
          </p:cNvPr>
          <p:cNvSpPr/>
          <p:nvPr/>
        </p:nvSpPr>
        <p:spPr>
          <a:xfrm>
            <a:off x="2195567" y="4277276"/>
            <a:ext cx="804089" cy="54550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4D7410AD-071E-B84E-A41C-E5D7AFBE3DF0}"/>
              </a:ext>
            </a:extLst>
          </p:cNvPr>
          <p:cNvSpPr/>
          <p:nvPr/>
        </p:nvSpPr>
        <p:spPr>
          <a:xfrm>
            <a:off x="3498506" y="4272785"/>
            <a:ext cx="804089" cy="54550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710E5524-0879-3E44-8458-7B1413E88124}"/>
              </a:ext>
            </a:extLst>
          </p:cNvPr>
          <p:cNvSpPr/>
          <p:nvPr/>
        </p:nvSpPr>
        <p:spPr>
          <a:xfrm>
            <a:off x="4802568" y="4272785"/>
            <a:ext cx="804089" cy="54550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0C8C1B5D-8E6C-F942-9BCE-8393775A5123}"/>
              </a:ext>
            </a:extLst>
          </p:cNvPr>
          <p:cNvSpPr/>
          <p:nvPr/>
        </p:nvSpPr>
        <p:spPr>
          <a:xfrm>
            <a:off x="6097424" y="4255894"/>
            <a:ext cx="804089" cy="54550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82306BC-1A57-674D-8998-E7CE56A34C78}"/>
              </a:ext>
            </a:extLst>
          </p:cNvPr>
          <p:cNvSpPr txBox="1"/>
          <p:nvPr/>
        </p:nvSpPr>
        <p:spPr>
          <a:xfrm>
            <a:off x="7032726" y="4264103"/>
            <a:ext cx="829073" cy="523220"/>
          </a:xfrm>
          <a:prstGeom prst="rect">
            <a:avLst/>
          </a:prstGeom>
          <a:noFill/>
        </p:spPr>
        <p:txBody>
          <a:bodyPr wrap="none" rtlCol="0">
            <a:spAutoFit/>
          </a:bodyPr>
          <a:lstStyle/>
          <a:p>
            <a:r>
              <a:rPr lang="en-US" sz="2800" dirty="0" err="1">
                <a:solidFill>
                  <a:schemeClr val="bg1">
                    <a:lumMod val="65000"/>
                  </a:schemeClr>
                </a:solidFill>
                <a:latin typeface="Myriad Pro" panose="020B0503030403020204" pitchFamily="34" charset="0"/>
              </a:rPr>
              <a:t>ToR</a:t>
            </a:r>
            <a:r>
              <a:rPr lang="en-US" sz="2800" dirty="0">
                <a:solidFill>
                  <a:schemeClr val="bg1">
                    <a:lumMod val="65000"/>
                  </a:schemeClr>
                </a:solidFill>
                <a:latin typeface="Myriad Pro" panose="020B0503030403020204" pitchFamily="34" charset="0"/>
              </a:rPr>
              <a:t> </a:t>
            </a:r>
          </a:p>
        </p:txBody>
      </p:sp>
      <p:sp>
        <p:nvSpPr>
          <p:cNvPr id="130" name="TextBox 129">
            <a:extLst>
              <a:ext uri="{FF2B5EF4-FFF2-40B4-BE49-F238E27FC236}">
                <a16:creationId xmlns:a16="http://schemas.microsoft.com/office/drawing/2014/main" id="{42841C9F-C4B1-094D-AFF9-D7A7214DA133}"/>
              </a:ext>
            </a:extLst>
          </p:cNvPr>
          <p:cNvSpPr txBox="1"/>
          <p:nvPr/>
        </p:nvSpPr>
        <p:spPr>
          <a:xfrm>
            <a:off x="7032726" y="5030423"/>
            <a:ext cx="1269899" cy="523220"/>
          </a:xfrm>
          <a:prstGeom prst="rect">
            <a:avLst/>
          </a:prstGeom>
          <a:noFill/>
        </p:spPr>
        <p:txBody>
          <a:bodyPr wrap="none" rtlCol="0">
            <a:spAutoFit/>
          </a:bodyPr>
          <a:lstStyle/>
          <a:p>
            <a:r>
              <a:rPr lang="en-US" sz="2800" dirty="0">
                <a:solidFill>
                  <a:schemeClr val="bg1">
                    <a:lumMod val="65000"/>
                  </a:schemeClr>
                </a:solidFill>
                <a:latin typeface="Myriad Pro" panose="020B0503030403020204" pitchFamily="34" charset="0"/>
              </a:rPr>
              <a:t>Servers</a:t>
            </a:r>
          </a:p>
        </p:txBody>
      </p:sp>
      <p:sp>
        <p:nvSpPr>
          <p:cNvPr id="131" name="TextBox 130">
            <a:extLst>
              <a:ext uri="{FF2B5EF4-FFF2-40B4-BE49-F238E27FC236}">
                <a16:creationId xmlns:a16="http://schemas.microsoft.com/office/drawing/2014/main" id="{D289E8F1-8148-1143-BCC8-DA5A1EC6139E}"/>
              </a:ext>
            </a:extLst>
          </p:cNvPr>
          <p:cNvSpPr txBox="1"/>
          <p:nvPr/>
        </p:nvSpPr>
        <p:spPr>
          <a:xfrm>
            <a:off x="7032726" y="2325323"/>
            <a:ext cx="1266693" cy="523220"/>
          </a:xfrm>
          <a:prstGeom prst="rect">
            <a:avLst/>
          </a:prstGeom>
          <a:noFill/>
        </p:spPr>
        <p:txBody>
          <a:bodyPr wrap="none" rtlCol="0">
            <a:spAutoFit/>
          </a:bodyPr>
          <a:lstStyle/>
          <a:p>
            <a:r>
              <a:rPr lang="en-US" sz="2800" dirty="0">
                <a:solidFill>
                  <a:schemeClr val="bg1">
                    <a:lumMod val="65000"/>
                  </a:schemeClr>
                </a:solidFill>
                <a:latin typeface="Myriad Pro" panose="020B0503030403020204" pitchFamily="34" charset="0"/>
              </a:rPr>
              <a:t>Border </a:t>
            </a:r>
          </a:p>
        </p:txBody>
      </p:sp>
    </p:spTree>
    <p:extLst>
      <p:ext uri="{BB962C8B-B14F-4D97-AF65-F5344CB8AC3E}">
        <p14:creationId xmlns:p14="http://schemas.microsoft.com/office/powerpoint/2010/main" val="139478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animBg="1"/>
      <p:bldP spid="134" grpId="0" animBg="1"/>
      <p:bldP spid="136" grpId="0" animBg="1"/>
      <p:bldP spid="137" grpId="0"/>
      <p:bldP spid="15" grpId="0" animBg="1"/>
      <p:bldP spid="139" grpId="0" animBg="1"/>
      <p:bldP spid="140" grpId="0" animBg="1"/>
      <p:bldP spid="14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4312455" y="1993105"/>
            <a:ext cx="532516" cy="346464"/>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altLang="zh-Hans" sz="4000" b="1" dirty="0"/>
              <a:t>Selective Edge Monitoring</a:t>
            </a:r>
            <a:endParaRPr lang="en-US" sz="4000" b="1" dirty="0"/>
          </a:p>
        </p:txBody>
      </p:sp>
      <p:sp>
        <p:nvSpPr>
          <p:cNvPr id="4" name="Slide Number Placeholder 3"/>
          <p:cNvSpPr>
            <a:spLocks noGrp="1"/>
          </p:cNvSpPr>
          <p:nvPr>
            <p:ph type="sldNum" sz="quarter" idx="12"/>
          </p:nvPr>
        </p:nvSpPr>
        <p:spPr/>
        <p:txBody>
          <a:bodyPr/>
          <a:lstStyle/>
          <a:p>
            <a:fld id="{4748F3B0-5290-A241-88FF-F03DD1126586}" type="slidenum">
              <a:rPr lang="en-US" sz="2000" smtClean="0"/>
              <a:t>9</a:t>
            </a:fld>
            <a:endParaRPr lang="en-US" sz="2000" dirty="0"/>
          </a:p>
        </p:txBody>
      </p:sp>
      <p:sp>
        <p:nvSpPr>
          <p:cNvPr id="8" name="TextBox 7"/>
          <p:cNvSpPr txBox="1"/>
          <p:nvPr/>
        </p:nvSpPr>
        <p:spPr>
          <a:xfrm>
            <a:off x="4396511" y="3654356"/>
            <a:ext cx="343364" cy="369332"/>
          </a:xfrm>
          <a:prstGeom prst="rect">
            <a:avLst/>
          </a:prstGeom>
          <a:noFill/>
        </p:spPr>
        <p:txBody>
          <a:bodyPr wrap="none" rtlCol="0">
            <a:spAutoFit/>
          </a:bodyPr>
          <a:lstStyle/>
          <a:p>
            <a:r>
              <a:rPr lang="is-IS" dirty="0"/>
              <a:t>…</a:t>
            </a:r>
            <a:endParaRPr lang="en-US" dirty="0"/>
          </a:p>
        </p:txBody>
      </p:sp>
      <p:sp>
        <p:nvSpPr>
          <p:cNvPr id="128" name="TextBox 127"/>
          <p:cNvSpPr txBox="1"/>
          <p:nvPr/>
        </p:nvSpPr>
        <p:spPr>
          <a:xfrm>
            <a:off x="3581484" y="1385753"/>
            <a:ext cx="1994457" cy="523220"/>
          </a:xfrm>
          <a:prstGeom prst="rect">
            <a:avLst/>
          </a:prstGeom>
          <a:noFill/>
        </p:spPr>
        <p:txBody>
          <a:bodyPr wrap="none" rtlCol="0">
            <a:spAutoFit/>
          </a:bodyPr>
          <a:lstStyle/>
          <a:p>
            <a:r>
              <a:rPr lang="en-US" sz="2800" dirty="0">
                <a:latin typeface="Myriad Pro" panose="020B0503030403020204" pitchFamily="34" charset="0"/>
                <a:cs typeface="Lucida Grande" panose="020B0600040502020204" pitchFamily="34" charset="0"/>
              </a:rPr>
              <a:t>Coordinator</a:t>
            </a:r>
          </a:p>
        </p:txBody>
      </p:sp>
      <p:sp>
        <p:nvSpPr>
          <p:cNvPr id="135" name="TextBox 134"/>
          <p:cNvSpPr txBox="1"/>
          <p:nvPr/>
        </p:nvSpPr>
        <p:spPr>
          <a:xfrm>
            <a:off x="5041487" y="1892497"/>
            <a:ext cx="3252878" cy="523220"/>
          </a:xfrm>
          <a:prstGeom prst="rect">
            <a:avLst/>
          </a:prstGeom>
          <a:noFill/>
        </p:spPr>
        <p:txBody>
          <a:bodyPr wrap="none" rtlCol="0">
            <a:spAutoFit/>
          </a:bodyPr>
          <a:lstStyle/>
          <a:p>
            <a:r>
              <a:rPr lang="en-US" sz="2800" dirty="0">
                <a:latin typeface="Myriad Pro" panose="020B0503030403020204" pitchFamily="34" charset="0"/>
                <a:cs typeface="Lucida Grande" panose="020B0600040502020204" pitchFamily="34" charset="0"/>
              </a:rPr>
              <a:t>Global Threshold (T)</a:t>
            </a:r>
          </a:p>
        </p:txBody>
      </p:sp>
      <p:grpSp>
        <p:nvGrpSpPr>
          <p:cNvPr id="39" name="Group 38">
            <a:extLst>
              <a:ext uri="{FF2B5EF4-FFF2-40B4-BE49-F238E27FC236}">
                <a16:creationId xmlns:a16="http://schemas.microsoft.com/office/drawing/2014/main" id="{30EFEB83-0126-4A44-87D3-81E604EDD113}"/>
              </a:ext>
            </a:extLst>
          </p:cNvPr>
          <p:cNvGrpSpPr/>
          <p:nvPr/>
        </p:nvGrpSpPr>
        <p:grpSpPr>
          <a:xfrm>
            <a:off x="2156983" y="3566623"/>
            <a:ext cx="799434" cy="650596"/>
            <a:chOff x="1327826" y="3387414"/>
            <a:chExt cx="799434" cy="650596"/>
          </a:xfrm>
        </p:grpSpPr>
        <p:pic>
          <p:nvPicPr>
            <p:cNvPr id="38" name="Picture 37">
              <a:extLst>
                <a:ext uri="{FF2B5EF4-FFF2-40B4-BE49-F238E27FC236}">
                  <a16:creationId xmlns:a16="http://schemas.microsoft.com/office/drawing/2014/main" id="{9E9ADB98-767A-9342-800A-3D109EAEE6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7826" y="3387414"/>
              <a:ext cx="799434" cy="650596"/>
            </a:xfrm>
            <a:prstGeom prst="rect">
              <a:avLst/>
            </a:prstGeom>
            <a:effectLst>
              <a:outerShdw blurRad="50800" dist="38100" dir="2700000" algn="tl" rotWithShape="0">
                <a:prstClr val="black">
                  <a:alpha val="40000"/>
                </a:prstClr>
              </a:outerShdw>
            </a:effectLst>
          </p:spPr>
        </p:pic>
        <p:sp>
          <p:nvSpPr>
            <p:cNvPr id="37" name="Rectangle 47">
              <a:extLst>
                <a:ext uri="{FF2B5EF4-FFF2-40B4-BE49-F238E27FC236}">
                  <a16:creationId xmlns:a16="http://schemas.microsoft.com/office/drawing/2014/main" id="{18DC3E7A-9D5B-1F4B-A08A-B903299E186E}"/>
                </a:ext>
              </a:extLst>
            </p:cNvPr>
            <p:cNvSpPr/>
            <p:nvPr/>
          </p:nvSpPr>
          <p:spPr>
            <a:xfrm>
              <a:off x="1534294" y="3540303"/>
              <a:ext cx="386823" cy="350395"/>
            </a:xfrm>
            <a:custGeom>
              <a:avLst/>
              <a:gdLst>
                <a:gd name="connsiteX0" fmla="*/ 0 w 386823"/>
                <a:gd name="connsiteY0" fmla="*/ 0 h 360953"/>
                <a:gd name="connsiteX1" fmla="*/ 386823 w 386823"/>
                <a:gd name="connsiteY1" fmla="*/ 0 h 360953"/>
                <a:gd name="connsiteX2" fmla="*/ 386823 w 386823"/>
                <a:gd name="connsiteY2" fmla="*/ 360953 h 360953"/>
                <a:gd name="connsiteX3" fmla="*/ 0 w 386823"/>
                <a:gd name="connsiteY3" fmla="*/ 360953 h 360953"/>
                <a:gd name="connsiteX4" fmla="*/ 0 w 386823"/>
                <a:gd name="connsiteY4" fmla="*/ 0 h 360953"/>
                <a:gd name="connsiteX0" fmla="*/ 0 w 386823"/>
                <a:gd name="connsiteY0" fmla="*/ 0 h 360953"/>
                <a:gd name="connsiteX1" fmla="*/ 186657 w 386823"/>
                <a:gd name="connsiteY1" fmla="*/ 1562 h 360953"/>
                <a:gd name="connsiteX2" fmla="*/ 386823 w 386823"/>
                <a:gd name="connsiteY2" fmla="*/ 0 h 360953"/>
                <a:gd name="connsiteX3" fmla="*/ 386823 w 386823"/>
                <a:gd name="connsiteY3" fmla="*/ 360953 h 360953"/>
                <a:gd name="connsiteX4" fmla="*/ 0 w 386823"/>
                <a:gd name="connsiteY4" fmla="*/ 360953 h 360953"/>
                <a:gd name="connsiteX5" fmla="*/ 0 w 386823"/>
                <a:gd name="connsiteY5" fmla="*/ 0 h 360953"/>
                <a:gd name="connsiteX0" fmla="*/ 0 w 386823"/>
                <a:gd name="connsiteY0" fmla="*/ 0 h 365502"/>
                <a:gd name="connsiteX1" fmla="*/ 186657 w 386823"/>
                <a:gd name="connsiteY1" fmla="*/ 1562 h 365502"/>
                <a:gd name="connsiteX2" fmla="*/ 386823 w 386823"/>
                <a:gd name="connsiteY2" fmla="*/ 0 h 365502"/>
                <a:gd name="connsiteX3" fmla="*/ 386823 w 386823"/>
                <a:gd name="connsiteY3" fmla="*/ 360953 h 365502"/>
                <a:gd name="connsiteX4" fmla="*/ 182107 w 386823"/>
                <a:gd name="connsiteY4" fmla="*/ 365502 h 365502"/>
                <a:gd name="connsiteX5" fmla="*/ 0 w 386823"/>
                <a:gd name="connsiteY5" fmla="*/ 360953 h 365502"/>
                <a:gd name="connsiteX6" fmla="*/ 0 w 386823"/>
                <a:gd name="connsiteY6" fmla="*/ 0 h 365502"/>
                <a:gd name="connsiteX0" fmla="*/ 0 w 386823"/>
                <a:gd name="connsiteY0" fmla="*/ 0 h 360953"/>
                <a:gd name="connsiteX1" fmla="*/ 186657 w 386823"/>
                <a:gd name="connsiteY1" fmla="*/ 1562 h 360953"/>
                <a:gd name="connsiteX2" fmla="*/ 386823 w 386823"/>
                <a:gd name="connsiteY2" fmla="*/ 0 h 360953"/>
                <a:gd name="connsiteX3" fmla="*/ 386823 w 386823"/>
                <a:gd name="connsiteY3" fmla="*/ 360953 h 360953"/>
                <a:gd name="connsiteX4" fmla="*/ 0 w 386823"/>
                <a:gd name="connsiteY4" fmla="*/ 360953 h 360953"/>
                <a:gd name="connsiteX5" fmla="*/ 0 w 386823"/>
                <a:gd name="connsiteY5" fmla="*/ 0 h 360953"/>
                <a:gd name="connsiteX0" fmla="*/ 0 w 386823"/>
                <a:gd name="connsiteY0" fmla="*/ 0 h 364057"/>
                <a:gd name="connsiteX1" fmla="*/ 186657 w 386823"/>
                <a:gd name="connsiteY1" fmla="*/ 1562 h 364057"/>
                <a:gd name="connsiteX2" fmla="*/ 386823 w 386823"/>
                <a:gd name="connsiteY2" fmla="*/ 0 h 364057"/>
                <a:gd name="connsiteX3" fmla="*/ 386823 w 386823"/>
                <a:gd name="connsiteY3" fmla="*/ 360953 h 364057"/>
                <a:gd name="connsiteX4" fmla="*/ 188423 w 386823"/>
                <a:gd name="connsiteY4" fmla="*/ 364057 h 364057"/>
                <a:gd name="connsiteX5" fmla="*/ 0 w 386823"/>
                <a:gd name="connsiteY5" fmla="*/ 360953 h 364057"/>
                <a:gd name="connsiteX6" fmla="*/ 0 w 386823"/>
                <a:gd name="connsiteY6" fmla="*/ 0 h 36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823" h="364057">
                  <a:moveTo>
                    <a:pt x="0" y="0"/>
                  </a:moveTo>
                  <a:lnTo>
                    <a:pt x="186657" y="1562"/>
                  </a:lnTo>
                  <a:lnTo>
                    <a:pt x="386823" y="0"/>
                  </a:lnTo>
                  <a:lnTo>
                    <a:pt x="386823" y="360953"/>
                  </a:lnTo>
                  <a:lnTo>
                    <a:pt x="188423" y="364057"/>
                  </a:lnTo>
                  <a:lnTo>
                    <a:pt x="0" y="360953"/>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375932D7-88FD-0C4C-B12A-7B3056B64E6D}"/>
              </a:ext>
            </a:extLst>
          </p:cNvPr>
          <p:cNvGrpSpPr/>
          <p:nvPr/>
        </p:nvGrpSpPr>
        <p:grpSpPr>
          <a:xfrm>
            <a:off x="3496001" y="3566623"/>
            <a:ext cx="799434" cy="650596"/>
            <a:chOff x="1327826" y="3387414"/>
            <a:chExt cx="799434" cy="650596"/>
          </a:xfrm>
        </p:grpSpPr>
        <p:pic>
          <p:nvPicPr>
            <p:cNvPr id="47" name="Picture 46">
              <a:extLst>
                <a:ext uri="{FF2B5EF4-FFF2-40B4-BE49-F238E27FC236}">
                  <a16:creationId xmlns:a16="http://schemas.microsoft.com/office/drawing/2014/main" id="{AC1A4BBD-854E-394E-8CF3-73A655DC0E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7826" y="3387414"/>
              <a:ext cx="799434" cy="650596"/>
            </a:xfrm>
            <a:prstGeom prst="rect">
              <a:avLst/>
            </a:prstGeom>
            <a:effectLst>
              <a:outerShdw blurRad="50800" dist="38100" dir="2700000" algn="tl" rotWithShape="0">
                <a:prstClr val="black">
                  <a:alpha val="40000"/>
                </a:prstClr>
              </a:outerShdw>
            </a:effectLst>
          </p:spPr>
        </p:pic>
        <p:sp>
          <p:nvSpPr>
            <p:cNvPr id="48" name="Rectangle 47">
              <a:extLst>
                <a:ext uri="{FF2B5EF4-FFF2-40B4-BE49-F238E27FC236}">
                  <a16:creationId xmlns:a16="http://schemas.microsoft.com/office/drawing/2014/main" id="{E4B0F1A8-33D9-1441-B03E-1F8830F867ED}"/>
                </a:ext>
              </a:extLst>
            </p:cNvPr>
            <p:cNvSpPr/>
            <p:nvPr/>
          </p:nvSpPr>
          <p:spPr>
            <a:xfrm>
              <a:off x="1534294" y="3540303"/>
              <a:ext cx="386823" cy="350395"/>
            </a:xfrm>
            <a:custGeom>
              <a:avLst/>
              <a:gdLst>
                <a:gd name="connsiteX0" fmla="*/ 0 w 386823"/>
                <a:gd name="connsiteY0" fmla="*/ 0 h 360953"/>
                <a:gd name="connsiteX1" fmla="*/ 386823 w 386823"/>
                <a:gd name="connsiteY1" fmla="*/ 0 h 360953"/>
                <a:gd name="connsiteX2" fmla="*/ 386823 w 386823"/>
                <a:gd name="connsiteY2" fmla="*/ 360953 h 360953"/>
                <a:gd name="connsiteX3" fmla="*/ 0 w 386823"/>
                <a:gd name="connsiteY3" fmla="*/ 360953 h 360953"/>
                <a:gd name="connsiteX4" fmla="*/ 0 w 386823"/>
                <a:gd name="connsiteY4" fmla="*/ 0 h 360953"/>
                <a:gd name="connsiteX0" fmla="*/ 0 w 386823"/>
                <a:gd name="connsiteY0" fmla="*/ 0 h 360953"/>
                <a:gd name="connsiteX1" fmla="*/ 186657 w 386823"/>
                <a:gd name="connsiteY1" fmla="*/ 1562 h 360953"/>
                <a:gd name="connsiteX2" fmla="*/ 386823 w 386823"/>
                <a:gd name="connsiteY2" fmla="*/ 0 h 360953"/>
                <a:gd name="connsiteX3" fmla="*/ 386823 w 386823"/>
                <a:gd name="connsiteY3" fmla="*/ 360953 h 360953"/>
                <a:gd name="connsiteX4" fmla="*/ 0 w 386823"/>
                <a:gd name="connsiteY4" fmla="*/ 360953 h 360953"/>
                <a:gd name="connsiteX5" fmla="*/ 0 w 386823"/>
                <a:gd name="connsiteY5" fmla="*/ 0 h 360953"/>
                <a:gd name="connsiteX0" fmla="*/ 0 w 386823"/>
                <a:gd name="connsiteY0" fmla="*/ 0 h 365502"/>
                <a:gd name="connsiteX1" fmla="*/ 186657 w 386823"/>
                <a:gd name="connsiteY1" fmla="*/ 1562 h 365502"/>
                <a:gd name="connsiteX2" fmla="*/ 386823 w 386823"/>
                <a:gd name="connsiteY2" fmla="*/ 0 h 365502"/>
                <a:gd name="connsiteX3" fmla="*/ 386823 w 386823"/>
                <a:gd name="connsiteY3" fmla="*/ 360953 h 365502"/>
                <a:gd name="connsiteX4" fmla="*/ 182107 w 386823"/>
                <a:gd name="connsiteY4" fmla="*/ 365502 h 365502"/>
                <a:gd name="connsiteX5" fmla="*/ 0 w 386823"/>
                <a:gd name="connsiteY5" fmla="*/ 360953 h 365502"/>
                <a:gd name="connsiteX6" fmla="*/ 0 w 386823"/>
                <a:gd name="connsiteY6" fmla="*/ 0 h 365502"/>
                <a:gd name="connsiteX0" fmla="*/ 0 w 386823"/>
                <a:gd name="connsiteY0" fmla="*/ 0 h 360953"/>
                <a:gd name="connsiteX1" fmla="*/ 186657 w 386823"/>
                <a:gd name="connsiteY1" fmla="*/ 1562 h 360953"/>
                <a:gd name="connsiteX2" fmla="*/ 386823 w 386823"/>
                <a:gd name="connsiteY2" fmla="*/ 0 h 360953"/>
                <a:gd name="connsiteX3" fmla="*/ 386823 w 386823"/>
                <a:gd name="connsiteY3" fmla="*/ 360953 h 360953"/>
                <a:gd name="connsiteX4" fmla="*/ 0 w 386823"/>
                <a:gd name="connsiteY4" fmla="*/ 360953 h 360953"/>
                <a:gd name="connsiteX5" fmla="*/ 0 w 386823"/>
                <a:gd name="connsiteY5" fmla="*/ 0 h 360953"/>
                <a:gd name="connsiteX0" fmla="*/ 0 w 386823"/>
                <a:gd name="connsiteY0" fmla="*/ 0 h 364057"/>
                <a:gd name="connsiteX1" fmla="*/ 186657 w 386823"/>
                <a:gd name="connsiteY1" fmla="*/ 1562 h 364057"/>
                <a:gd name="connsiteX2" fmla="*/ 386823 w 386823"/>
                <a:gd name="connsiteY2" fmla="*/ 0 h 364057"/>
                <a:gd name="connsiteX3" fmla="*/ 386823 w 386823"/>
                <a:gd name="connsiteY3" fmla="*/ 360953 h 364057"/>
                <a:gd name="connsiteX4" fmla="*/ 188423 w 386823"/>
                <a:gd name="connsiteY4" fmla="*/ 364057 h 364057"/>
                <a:gd name="connsiteX5" fmla="*/ 0 w 386823"/>
                <a:gd name="connsiteY5" fmla="*/ 360953 h 364057"/>
                <a:gd name="connsiteX6" fmla="*/ 0 w 386823"/>
                <a:gd name="connsiteY6" fmla="*/ 0 h 36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823" h="364057">
                  <a:moveTo>
                    <a:pt x="0" y="0"/>
                  </a:moveTo>
                  <a:lnTo>
                    <a:pt x="186657" y="1562"/>
                  </a:lnTo>
                  <a:lnTo>
                    <a:pt x="386823" y="0"/>
                  </a:lnTo>
                  <a:lnTo>
                    <a:pt x="386823" y="360953"/>
                  </a:lnTo>
                  <a:lnTo>
                    <a:pt x="188423" y="364057"/>
                  </a:lnTo>
                  <a:lnTo>
                    <a:pt x="0" y="360953"/>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59060ADE-CB04-C940-8060-3A066DC0CF08}"/>
              </a:ext>
            </a:extLst>
          </p:cNvPr>
          <p:cNvGrpSpPr/>
          <p:nvPr/>
        </p:nvGrpSpPr>
        <p:grpSpPr>
          <a:xfrm>
            <a:off x="6174038" y="3566623"/>
            <a:ext cx="799434" cy="650596"/>
            <a:chOff x="1327826" y="3387414"/>
            <a:chExt cx="799434" cy="650596"/>
          </a:xfrm>
        </p:grpSpPr>
        <p:pic>
          <p:nvPicPr>
            <p:cNvPr id="53" name="Picture 52">
              <a:extLst>
                <a:ext uri="{FF2B5EF4-FFF2-40B4-BE49-F238E27FC236}">
                  <a16:creationId xmlns:a16="http://schemas.microsoft.com/office/drawing/2014/main" id="{02E47BA5-FC6F-7447-86A3-6119DD73AD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7826" y="3387414"/>
              <a:ext cx="799434" cy="650596"/>
            </a:xfrm>
            <a:prstGeom prst="rect">
              <a:avLst/>
            </a:prstGeom>
            <a:effectLst>
              <a:outerShdw blurRad="50800" dist="38100" dir="2700000" algn="tl" rotWithShape="0">
                <a:prstClr val="black">
                  <a:alpha val="40000"/>
                </a:prstClr>
              </a:outerShdw>
            </a:effectLst>
          </p:spPr>
        </p:pic>
        <p:sp>
          <p:nvSpPr>
            <p:cNvPr id="54" name="Rectangle 47">
              <a:extLst>
                <a:ext uri="{FF2B5EF4-FFF2-40B4-BE49-F238E27FC236}">
                  <a16:creationId xmlns:a16="http://schemas.microsoft.com/office/drawing/2014/main" id="{7C60742A-4194-E146-8FA6-C60FD2EC38EC}"/>
                </a:ext>
              </a:extLst>
            </p:cNvPr>
            <p:cNvSpPr/>
            <p:nvPr/>
          </p:nvSpPr>
          <p:spPr>
            <a:xfrm>
              <a:off x="1534294" y="3540303"/>
              <a:ext cx="386823" cy="350395"/>
            </a:xfrm>
            <a:custGeom>
              <a:avLst/>
              <a:gdLst>
                <a:gd name="connsiteX0" fmla="*/ 0 w 386823"/>
                <a:gd name="connsiteY0" fmla="*/ 0 h 360953"/>
                <a:gd name="connsiteX1" fmla="*/ 386823 w 386823"/>
                <a:gd name="connsiteY1" fmla="*/ 0 h 360953"/>
                <a:gd name="connsiteX2" fmla="*/ 386823 w 386823"/>
                <a:gd name="connsiteY2" fmla="*/ 360953 h 360953"/>
                <a:gd name="connsiteX3" fmla="*/ 0 w 386823"/>
                <a:gd name="connsiteY3" fmla="*/ 360953 h 360953"/>
                <a:gd name="connsiteX4" fmla="*/ 0 w 386823"/>
                <a:gd name="connsiteY4" fmla="*/ 0 h 360953"/>
                <a:gd name="connsiteX0" fmla="*/ 0 w 386823"/>
                <a:gd name="connsiteY0" fmla="*/ 0 h 360953"/>
                <a:gd name="connsiteX1" fmla="*/ 186657 w 386823"/>
                <a:gd name="connsiteY1" fmla="*/ 1562 h 360953"/>
                <a:gd name="connsiteX2" fmla="*/ 386823 w 386823"/>
                <a:gd name="connsiteY2" fmla="*/ 0 h 360953"/>
                <a:gd name="connsiteX3" fmla="*/ 386823 w 386823"/>
                <a:gd name="connsiteY3" fmla="*/ 360953 h 360953"/>
                <a:gd name="connsiteX4" fmla="*/ 0 w 386823"/>
                <a:gd name="connsiteY4" fmla="*/ 360953 h 360953"/>
                <a:gd name="connsiteX5" fmla="*/ 0 w 386823"/>
                <a:gd name="connsiteY5" fmla="*/ 0 h 360953"/>
                <a:gd name="connsiteX0" fmla="*/ 0 w 386823"/>
                <a:gd name="connsiteY0" fmla="*/ 0 h 365502"/>
                <a:gd name="connsiteX1" fmla="*/ 186657 w 386823"/>
                <a:gd name="connsiteY1" fmla="*/ 1562 h 365502"/>
                <a:gd name="connsiteX2" fmla="*/ 386823 w 386823"/>
                <a:gd name="connsiteY2" fmla="*/ 0 h 365502"/>
                <a:gd name="connsiteX3" fmla="*/ 386823 w 386823"/>
                <a:gd name="connsiteY3" fmla="*/ 360953 h 365502"/>
                <a:gd name="connsiteX4" fmla="*/ 182107 w 386823"/>
                <a:gd name="connsiteY4" fmla="*/ 365502 h 365502"/>
                <a:gd name="connsiteX5" fmla="*/ 0 w 386823"/>
                <a:gd name="connsiteY5" fmla="*/ 360953 h 365502"/>
                <a:gd name="connsiteX6" fmla="*/ 0 w 386823"/>
                <a:gd name="connsiteY6" fmla="*/ 0 h 365502"/>
                <a:gd name="connsiteX0" fmla="*/ 0 w 386823"/>
                <a:gd name="connsiteY0" fmla="*/ 0 h 360953"/>
                <a:gd name="connsiteX1" fmla="*/ 186657 w 386823"/>
                <a:gd name="connsiteY1" fmla="*/ 1562 h 360953"/>
                <a:gd name="connsiteX2" fmla="*/ 386823 w 386823"/>
                <a:gd name="connsiteY2" fmla="*/ 0 h 360953"/>
                <a:gd name="connsiteX3" fmla="*/ 386823 w 386823"/>
                <a:gd name="connsiteY3" fmla="*/ 360953 h 360953"/>
                <a:gd name="connsiteX4" fmla="*/ 0 w 386823"/>
                <a:gd name="connsiteY4" fmla="*/ 360953 h 360953"/>
                <a:gd name="connsiteX5" fmla="*/ 0 w 386823"/>
                <a:gd name="connsiteY5" fmla="*/ 0 h 360953"/>
                <a:gd name="connsiteX0" fmla="*/ 0 w 386823"/>
                <a:gd name="connsiteY0" fmla="*/ 0 h 364057"/>
                <a:gd name="connsiteX1" fmla="*/ 186657 w 386823"/>
                <a:gd name="connsiteY1" fmla="*/ 1562 h 364057"/>
                <a:gd name="connsiteX2" fmla="*/ 386823 w 386823"/>
                <a:gd name="connsiteY2" fmla="*/ 0 h 364057"/>
                <a:gd name="connsiteX3" fmla="*/ 386823 w 386823"/>
                <a:gd name="connsiteY3" fmla="*/ 360953 h 364057"/>
                <a:gd name="connsiteX4" fmla="*/ 188423 w 386823"/>
                <a:gd name="connsiteY4" fmla="*/ 364057 h 364057"/>
                <a:gd name="connsiteX5" fmla="*/ 0 w 386823"/>
                <a:gd name="connsiteY5" fmla="*/ 360953 h 364057"/>
                <a:gd name="connsiteX6" fmla="*/ 0 w 386823"/>
                <a:gd name="connsiteY6" fmla="*/ 0 h 36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823" h="364057">
                  <a:moveTo>
                    <a:pt x="0" y="0"/>
                  </a:moveTo>
                  <a:lnTo>
                    <a:pt x="186657" y="1562"/>
                  </a:lnTo>
                  <a:lnTo>
                    <a:pt x="386823" y="0"/>
                  </a:lnTo>
                  <a:lnTo>
                    <a:pt x="386823" y="360953"/>
                  </a:lnTo>
                  <a:lnTo>
                    <a:pt x="188423" y="364057"/>
                  </a:lnTo>
                  <a:lnTo>
                    <a:pt x="0" y="360953"/>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84BCB9CB-807D-5144-9979-354ACFDC6B4A}"/>
              </a:ext>
            </a:extLst>
          </p:cNvPr>
          <p:cNvGrpSpPr/>
          <p:nvPr/>
        </p:nvGrpSpPr>
        <p:grpSpPr>
          <a:xfrm>
            <a:off x="4835019" y="3566623"/>
            <a:ext cx="799434" cy="650596"/>
            <a:chOff x="1327826" y="3387414"/>
            <a:chExt cx="799434" cy="650596"/>
          </a:xfrm>
        </p:grpSpPr>
        <p:pic>
          <p:nvPicPr>
            <p:cNvPr id="56" name="Picture 55">
              <a:extLst>
                <a:ext uri="{FF2B5EF4-FFF2-40B4-BE49-F238E27FC236}">
                  <a16:creationId xmlns:a16="http://schemas.microsoft.com/office/drawing/2014/main" id="{55C6DD16-3F8D-8542-867E-B7FEEA28D1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7826" y="3387414"/>
              <a:ext cx="799434" cy="650596"/>
            </a:xfrm>
            <a:prstGeom prst="rect">
              <a:avLst/>
            </a:prstGeom>
            <a:effectLst>
              <a:outerShdw blurRad="50800" dist="38100" dir="2700000" algn="tl" rotWithShape="0">
                <a:prstClr val="black">
                  <a:alpha val="40000"/>
                </a:prstClr>
              </a:outerShdw>
            </a:effectLst>
          </p:spPr>
        </p:pic>
        <p:sp>
          <p:nvSpPr>
            <p:cNvPr id="57" name="Rectangle 47">
              <a:extLst>
                <a:ext uri="{FF2B5EF4-FFF2-40B4-BE49-F238E27FC236}">
                  <a16:creationId xmlns:a16="http://schemas.microsoft.com/office/drawing/2014/main" id="{E64DD1C0-D025-B149-B31D-5BDBFF300954}"/>
                </a:ext>
              </a:extLst>
            </p:cNvPr>
            <p:cNvSpPr/>
            <p:nvPr/>
          </p:nvSpPr>
          <p:spPr>
            <a:xfrm>
              <a:off x="1534294" y="3540303"/>
              <a:ext cx="386823" cy="350395"/>
            </a:xfrm>
            <a:custGeom>
              <a:avLst/>
              <a:gdLst>
                <a:gd name="connsiteX0" fmla="*/ 0 w 386823"/>
                <a:gd name="connsiteY0" fmla="*/ 0 h 360953"/>
                <a:gd name="connsiteX1" fmla="*/ 386823 w 386823"/>
                <a:gd name="connsiteY1" fmla="*/ 0 h 360953"/>
                <a:gd name="connsiteX2" fmla="*/ 386823 w 386823"/>
                <a:gd name="connsiteY2" fmla="*/ 360953 h 360953"/>
                <a:gd name="connsiteX3" fmla="*/ 0 w 386823"/>
                <a:gd name="connsiteY3" fmla="*/ 360953 h 360953"/>
                <a:gd name="connsiteX4" fmla="*/ 0 w 386823"/>
                <a:gd name="connsiteY4" fmla="*/ 0 h 360953"/>
                <a:gd name="connsiteX0" fmla="*/ 0 w 386823"/>
                <a:gd name="connsiteY0" fmla="*/ 0 h 360953"/>
                <a:gd name="connsiteX1" fmla="*/ 186657 w 386823"/>
                <a:gd name="connsiteY1" fmla="*/ 1562 h 360953"/>
                <a:gd name="connsiteX2" fmla="*/ 386823 w 386823"/>
                <a:gd name="connsiteY2" fmla="*/ 0 h 360953"/>
                <a:gd name="connsiteX3" fmla="*/ 386823 w 386823"/>
                <a:gd name="connsiteY3" fmla="*/ 360953 h 360953"/>
                <a:gd name="connsiteX4" fmla="*/ 0 w 386823"/>
                <a:gd name="connsiteY4" fmla="*/ 360953 h 360953"/>
                <a:gd name="connsiteX5" fmla="*/ 0 w 386823"/>
                <a:gd name="connsiteY5" fmla="*/ 0 h 360953"/>
                <a:gd name="connsiteX0" fmla="*/ 0 w 386823"/>
                <a:gd name="connsiteY0" fmla="*/ 0 h 365502"/>
                <a:gd name="connsiteX1" fmla="*/ 186657 w 386823"/>
                <a:gd name="connsiteY1" fmla="*/ 1562 h 365502"/>
                <a:gd name="connsiteX2" fmla="*/ 386823 w 386823"/>
                <a:gd name="connsiteY2" fmla="*/ 0 h 365502"/>
                <a:gd name="connsiteX3" fmla="*/ 386823 w 386823"/>
                <a:gd name="connsiteY3" fmla="*/ 360953 h 365502"/>
                <a:gd name="connsiteX4" fmla="*/ 182107 w 386823"/>
                <a:gd name="connsiteY4" fmla="*/ 365502 h 365502"/>
                <a:gd name="connsiteX5" fmla="*/ 0 w 386823"/>
                <a:gd name="connsiteY5" fmla="*/ 360953 h 365502"/>
                <a:gd name="connsiteX6" fmla="*/ 0 w 386823"/>
                <a:gd name="connsiteY6" fmla="*/ 0 h 365502"/>
                <a:gd name="connsiteX0" fmla="*/ 0 w 386823"/>
                <a:gd name="connsiteY0" fmla="*/ 0 h 360953"/>
                <a:gd name="connsiteX1" fmla="*/ 186657 w 386823"/>
                <a:gd name="connsiteY1" fmla="*/ 1562 h 360953"/>
                <a:gd name="connsiteX2" fmla="*/ 386823 w 386823"/>
                <a:gd name="connsiteY2" fmla="*/ 0 h 360953"/>
                <a:gd name="connsiteX3" fmla="*/ 386823 w 386823"/>
                <a:gd name="connsiteY3" fmla="*/ 360953 h 360953"/>
                <a:gd name="connsiteX4" fmla="*/ 0 w 386823"/>
                <a:gd name="connsiteY4" fmla="*/ 360953 h 360953"/>
                <a:gd name="connsiteX5" fmla="*/ 0 w 386823"/>
                <a:gd name="connsiteY5" fmla="*/ 0 h 360953"/>
                <a:gd name="connsiteX0" fmla="*/ 0 w 386823"/>
                <a:gd name="connsiteY0" fmla="*/ 0 h 364057"/>
                <a:gd name="connsiteX1" fmla="*/ 186657 w 386823"/>
                <a:gd name="connsiteY1" fmla="*/ 1562 h 364057"/>
                <a:gd name="connsiteX2" fmla="*/ 386823 w 386823"/>
                <a:gd name="connsiteY2" fmla="*/ 0 h 364057"/>
                <a:gd name="connsiteX3" fmla="*/ 386823 w 386823"/>
                <a:gd name="connsiteY3" fmla="*/ 360953 h 364057"/>
                <a:gd name="connsiteX4" fmla="*/ 188423 w 386823"/>
                <a:gd name="connsiteY4" fmla="*/ 364057 h 364057"/>
                <a:gd name="connsiteX5" fmla="*/ 0 w 386823"/>
                <a:gd name="connsiteY5" fmla="*/ 360953 h 364057"/>
                <a:gd name="connsiteX6" fmla="*/ 0 w 386823"/>
                <a:gd name="connsiteY6" fmla="*/ 0 h 36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823" h="364057">
                  <a:moveTo>
                    <a:pt x="0" y="0"/>
                  </a:moveTo>
                  <a:lnTo>
                    <a:pt x="186657" y="1562"/>
                  </a:lnTo>
                  <a:lnTo>
                    <a:pt x="386823" y="0"/>
                  </a:lnTo>
                  <a:lnTo>
                    <a:pt x="386823" y="360953"/>
                  </a:lnTo>
                  <a:lnTo>
                    <a:pt x="188423" y="364057"/>
                  </a:lnTo>
                  <a:lnTo>
                    <a:pt x="0" y="360953"/>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39225C49-498A-454B-915B-F679C0A44D23}"/>
              </a:ext>
            </a:extLst>
          </p:cNvPr>
          <p:cNvGrpSpPr/>
          <p:nvPr/>
        </p:nvGrpSpPr>
        <p:grpSpPr>
          <a:xfrm>
            <a:off x="2403049" y="3741756"/>
            <a:ext cx="378836" cy="249815"/>
            <a:chOff x="695898" y="2897841"/>
            <a:chExt cx="378836" cy="249815"/>
          </a:xfrm>
          <a:solidFill>
            <a:srgbClr val="FF0000"/>
          </a:solidFill>
        </p:grpSpPr>
        <p:sp>
          <p:nvSpPr>
            <p:cNvPr id="66" name="Rectangle 65">
              <a:extLst>
                <a:ext uri="{FF2B5EF4-FFF2-40B4-BE49-F238E27FC236}">
                  <a16:creationId xmlns:a16="http://schemas.microsoft.com/office/drawing/2014/main" id="{06F1531E-B07B-8C41-BD9D-82E62B50DF90}"/>
                </a:ext>
              </a:extLst>
            </p:cNvPr>
            <p:cNvSpPr/>
            <p:nvPr/>
          </p:nvSpPr>
          <p:spPr>
            <a:xfrm>
              <a:off x="695898" y="2897841"/>
              <a:ext cx="378836" cy="249815"/>
            </a:xfrm>
            <a:prstGeom prst="rect">
              <a:avLst/>
            </a:prstGeom>
            <a:grpFill/>
            <a:ln>
              <a:solidFill>
                <a:srgbClr val="FF0000"/>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iangle 66">
              <a:extLst>
                <a:ext uri="{FF2B5EF4-FFF2-40B4-BE49-F238E27FC236}">
                  <a16:creationId xmlns:a16="http://schemas.microsoft.com/office/drawing/2014/main" id="{8D4CE314-05E9-CB46-B181-B278F0C2589C}"/>
                </a:ext>
              </a:extLst>
            </p:cNvPr>
            <p:cNvSpPr/>
            <p:nvPr/>
          </p:nvSpPr>
          <p:spPr>
            <a:xfrm flipV="1">
              <a:off x="695898" y="2897841"/>
              <a:ext cx="378836" cy="174812"/>
            </a:xfrm>
            <a:prstGeom prst="triangle">
              <a:avLst/>
            </a:prstGeom>
            <a:grp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36891B9C-7009-C145-BB6C-376E38755426}"/>
              </a:ext>
            </a:extLst>
          </p:cNvPr>
          <p:cNvGrpSpPr/>
          <p:nvPr/>
        </p:nvGrpSpPr>
        <p:grpSpPr>
          <a:xfrm>
            <a:off x="3747883" y="3765509"/>
            <a:ext cx="378836" cy="249815"/>
            <a:chOff x="695898" y="2897841"/>
            <a:chExt cx="378836" cy="249815"/>
          </a:xfrm>
          <a:solidFill>
            <a:srgbClr val="FF0000"/>
          </a:solidFill>
        </p:grpSpPr>
        <p:sp>
          <p:nvSpPr>
            <p:cNvPr id="72" name="Rectangle 71">
              <a:extLst>
                <a:ext uri="{FF2B5EF4-FFF2-40B4-BE49-F238E27FC236}">
                  <a16:creationId xmlns:a16="http://schemas.microsoft.com/office/drawing/2014/main" id="{2631BF28-114E-2C40-BD2D-FE4251CFDE87}"/>
                </a:ext>
              </a:extLst>
            </p:cNvPr>
            <p:cNvSpPr/>
            <p:nvPr/>
          </p:nvSpPr>
          <p:spPr>
            <a:xfrm>
              <a:off x="695898" y="2897841"/>
              <a:ext cx="378836" cy="249815"/>
            </a:xfrm>
            <a:prstGeom prst="rect">
              <a:avLst/>
            </a:prstGeom>
            <a:grpFill/>
            <a:ln>
              <a:solidFill>
                <a:srgbClr val="FF0000"/>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iangle 72">
              <a:extLst>
                <a:ext uri="{FF2B5EF4-FFF2-40B4-BE49-F238E27FC236}">
                  <a16:creationId xmlns:a16="http://schemas.microsoft.com/office/drawing/2014/main" id="{ACA580EA-CF9D-0344-8826-08865EA34196}"/>
                </a:ext>
              </a:extLst>
            </p:cNvPr>
            <p:cNvSpPr/>
            <p:nvPr/>
          </p:nvSpPr>
          <p:spPr>
            <a:xfrm flipV="1">
              <a:off x="695898" y="2897841"/>
              <a:ext cx="378836" cy="174812"/>
            </a:xfrm>
            <a:prstGeom prst="triangle">
              <a:avLst/>
            </a:prstGeom>
            <a:grp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30ED182-E5E5-A94D-A6B7-5B973CCCFA4D}"/>
                  </a:ext>
                </a:extLst>
              </p:cNvPr>
              <p:cNvSpPr txBox="1"/>
              <p:nvPr/>
            </p:nvSpPr>
            <p:spPr>
              <a:xfrm>
                <a:off x="2089745" y="4746050"/>
                <a:ext cx="2812512" cy="5577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𝐿</m:t>
                          </m:r>
                        </m:e>
                        <m:sub>
                          <m:r>
                            <a:rPr lang="en-US" sz="2800" b="0" i="1" smtClean="0">
                              <a:latin typeface="Cambria Math" panose="02040503050406030204" pitchFamily="18" charset="0"/>
                            </a:rPr>
                            <m:t>𝑓</m:t>
                          </m:r>
                        </m:sub>
                      </m:sSub>
                      <m:r>
                        <a:rPr lang="en-US" sz="2800" b="0" i="1" smtClean="0">
                          <a:latin typeface="Cambria Math" panose="02040503050406030204" pitchFamily="18" charset="0"/>
                        </a:rPr>
                        <m:t>=2</m:t>
                      </m:r>
                    </m:oMath>
                  </m:oMathPara>
                </a14:m>
                <a:endParaRPr lang="en-US" sz="2800" dirty="0"/>
              </a:p>
            </p:txBody>
          </p:sp>
        </mc:Choice>
        <mc:Fallback xmlns="">
          <p:sp>
            <p:nvSpPr>
              <p:cNvPr id="3" name="TextBox 2">
                <a:extLst>
                  <a:ext uri="{FF2B5EF4-FFF2-40B4-BE49-F238E27FC236}">
                    <a16:creationId xmlns:a16="http://schemas.microsoft.com/office/drawing/2014/main" id="{830ED182-E5E5-A94D-A6B7-5B973CCCFA4D}"/>
                  </a:ext>
                </a:extLst>
              </p:cNvPr>
              <p:cNvSpPr txBox="1">
                <a:spLocks noRot="1" noChangeAspect="1" noMove="1" noResize="1" noEditPoints="1" noAdjustHandles="1" noChangeArrowheads="1" noChangeShapeType="1" noTextEdit="1"/>
              </p:cNvSpPr>
              <p:nvPr/>
            </p:nvSpPr>
            <p:spPr>
              <a:xfrm>
                <a:off x="2089745" y="4746050"/>
                <a:ext cx="2812512" cy="557717"/>
              </a:xfrm>
              <a:prstGeom prst="rect">
                <a:avLst/>
              </a:prstGeom>
              <a:blipFill>
                <a:blip r:embed="rId4"/>
                <a:stretch>
                  <a:fillRect b="-11111"/>
                </a:stretch>
              </a:blipFill>
            </p:spPr>
            <p:txBody>
              <a:bodyPr/>
              <a:lstStyle/>
              <a:p>
                <a:r>
                  <a:rPr lang="en-US">
                    <a:noFill/>
                  </a:rPr>
                  <a:t> </a:t>
                </a:r>
              </a:p>
            </p:txBody>
          </p:sp>
        </mc:Fallback>
      </mc:AlternateContent>
      <p:sp>
        <p:nvSpPr>
          <p:cNvPr id="41" name="Rectangle 40">
            <a:extLst>
              <a:ext uri="{FF2B5EF4-FFF2-40B4-BE49-F238E27FC236}">
                <a16:creationId xmlns:a16="http://schemas.microsoft.com/office/drawing/2014/main" id="{5B02D65E-82AE-F44B-8DB1-191E55E6BF89}"/>
              </a:ext>
            </a:extLst>
          </p:cNvPr>
          <p:cNvSpPr/>
          <p:nvPr/>
        </p:nvSpPr>
        <p:spPr>
          <a:xfrm>
            <a:off x="2152327" y="3640502"/>
            <a:ext cx="804089" cy="54550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733B1AEB-C102-C34F-B6BA-90C8D2C3A9D7}"/>
              </a:ext>
            </a:extLst>
          </p:cNvPr>
          <p:cNvSpPr/>
          <p:nvPr/>
        </p:nvSpPr>
        <p:spPr>
          <a:xfrm>
            <a:off x="3497799" y="3645734"/>
            <a:ext cx="804089" cy="54550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C57C044-8287-BE4F-AB2A-24859CB24B47}"/>
              </a:ext>
            </a:extLst>
          </p:cNvPr>
          <p:cNvSpPr/>
          <p:nvPr/>
        </p:nvSpPr>
        <p:spPr>
          <a:xfrm>
            <a:off x="4805153" y="3640502"/>
            <a:ext cx="804089" cy="54550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66BF05C-39ED-4F4B-AF0A-89320783E6C3}"/>
              </a:ext>
            </a:extLst>
          </p:cNvPr>
          <p:cNvSpPr/>
          <p:nvPr/>
        </p:nvSpPr>
        <p:spPr>
          <a:xfrm>
            <a:off x="6142373" y="3630298"/>
            <a:ext cx="804089" cy="54550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Brace 4">
            <a:extLst>
              <a:ext uri="{FF2B5EF4-FFF2-40B4-BE49-F238E27FC236}">
                <a16:creationId xmlns:a16="http://schemas.microsoft.com/office/drawing/2014/main" id="{4D0F3215-C048-3D4D-B3AA-CB6AFF0C7635}"/>
              </a:ext>
            </a:extLst>
          </p:cNvPr>
          <p:cNvSpPr/>
          <p:nvPr/>
        </p:nvSpPr>
        <p:spPr>
          <a:xfrm rot="16200000">
            <a:off x="4379491" y="1985810"/>
            <a:ext cx="310961" cy="497025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E87E26E1-FFAC-E149-BCF9-ADA93CA0809B}"/>
                  </a:ext>
                </a:extLst>
              </p:cNvPr>
              <p:cNvSpPr txBox="1"/>
              <p:nvPr/>
            </p:nvSpPr>
            <p:spPr>
              <a:xfrm>
                <a:off x="3937301" y="4738639"/>
                <a:ext cx="2812512" cy="523220"/>
              </a:xfrm>
              <a:prstGeom prst="rect">
                <a:avLst/>
              </a:prstGeom>
              <a:noFill/>
            </p:spPr>
            <p:txBody>
              <a:bodyPr wrap="square" rtlCol="0">
                <a:spAutoFit/>
              </a:bodyPr>
              <a:lstStyle/>
              <a:p>
                <a14:m>
                  <m:oMath xmlns:m="http://schemas.openxmlformats.org/officeDocument/2006/math">
                    <m:r>
                      <a:rPr lang="en-US" sz="2800" i="1" smtClean="0">
                        <a:latin typeface="Cambria Math" panose="02040503050406030204" pitchFamily="18" charset="0"/>
                      </a:rPr>
                      <m:t>𝑛</m:t>
                    </m:r>
                  </m:oMath>
                </a14:m>
                <a:r>
                  <a:rPr lang="en-US" sz="2800" dirty="0"/>
                  <a:t> switches </a:t>
                </a:r>
              </a:p>
            </p:txBody>
          </p:sp>
        </mc:Choice>
        <mc:Fallback xmlns="">
          <p:sp>
            <p:nvSpPr>
              <p:cNvPr id="36" name="TextBox 35">
                <a:extLst>
                  <a:ext uri="{FF2B5EF4-FFF2-40B4-BE49-F238E27FC236}">
                    <a16:creationId xmlns:a16="http://schemas.microsoft.com/office/drawing/2014/main" id="{E87E26E1-FFAC-E149-BCF9-ADA93CA0809B}"/>
                  </a:ext>
                </a:extLst>
              </p:cNvPr>
              <p:cNvSpPr txBox="1">
                <a:spLocks noRot="1" noChangeAspect="1" noMove="1" noResize="1" noEditPoints="1" noAdjustHandles="1" noChangeArrowheads="1" noChangeShapeType="1" noTextEdit="1"/>
              </p:cNvSpPr>
              <p:nvPr/>
            </p:nvSpPr>
            <p:spPr>
              <a:xfrm>
                <a:off x="3937301" y="4738639"/>
                <a:ext cx="2812512" cy="523220"/>
              </a:xfrm>
              <a:prstGeom prst="rect">
                <a:avLst/>
              </a:prstGeom>
              <a:blipFill>
                <a:blip r:embed="rId5"/>
                <a:stretch>
                  <a:fillRect t="-9524" b="-30952"/>
                </a:stretch>
              </a:blipFill>
            </p:spPr>
            <p:txBody>
              <a:bodyPr/>
              <a:lstStyle/>
              <a:p>
                <a:r>
                  <a:rPr lang="en-US">
                    <a:noFill/>
                  </a:rPr>
                  <a:t> </a:t>
                </a:r>
              </a:p>
            </p:txBody>
          </p:sp>
        </mc:Fallback>
      </mc:AlternateContent>
      <p:sp>
        <p:nvSpPr>
          <p:cNvPr id="40" name="Left Brace 39">
            <a:extLst>
              <a:ext uri="{FF2B5EF4-FFF2-40B4-BE49-F238E27FC236}">
                <a16:creationId xmlns:a16="http://schemas.microsoft.com/office/drawing/2014/main" id="{52CDE8BE-9EC9-9D40-B86F-73004350A637}"/>
              </a:ext>
            </a:extLst>
          </p:cNvPr>
          <p:cNvSpPr/>
          <p:nvPr/>
        </p:nvSpPr>
        <p:spPr>
          <a:xfrm rot="16200000">
            <a:off x="3067698" y="3297602"/>
            <a:ext cx="310961" cy="234666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3233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dissolve">
                                      <p:cBhvr>
                                        <p:cTn id="23" dur="500"/>
                                        <p:tgtEl>
                                          <p:spTgt spid="3"/>
                                        </p:tgtEl>
                                      </p:cBhvr>
                                    </p:animEffect>
                                  </p:childTnLst>
                                </p:cTn>
                              </p:par>
                              <p:par>
                                <p:cTn id="24" presetID="1" presetClass="exit" presetSubtype="0" fill="hold" grpId="1" nodeType="withEffect">
                                  <p:stCondLst>
                                    <p:cond delay="0"/>
                                  </p:stCondLst>
                                  <p:childTnLst>
                                    <p:set>
                                      <p:cBhvr>
                                        <p:cTn id="25" dur="1" fill="hold">
                                          <p:stCondLst>
                                            <p:cond delay="0"/>
                                          </p:stCondLst>
                                        </p:cTn>
                                        <p:tgtEl>
                                          <p:spTgt spid="36"/>
                                        </p:tgtEl>
                                        <p:attrNameLst>
                                          <p:attrName>style.visibility</p:attrName>
                                        </p:attrNameLst>
                                      </p:cBhvr>
                                      <p:to>
                                        <p:strVal val="hidden"/>
                                      </p:to>
                                    </p:set>
                                  </p:childTnLst>
                                </p:cTn>
                              </p:par>
                              <p:par>
                                <p:cTn id="26" presetID="1" presetClass="exit"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hidden"/>
                                      </p:to>
                                    </p:set>
                                  </p:childTnLst>
                                </p:cTn>
                              </p:par>
                              <p:par>
                                <p:cTn id="28" presetID="1" presetClass="entr" presetSubtype="0"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childTnLst>
                                </p:cTn>
                              </p:par>
                              <p:par>
                                <p:cTn id="30" presetID="1" presetClass="exit" presetSubtype="0" fill="hold" grpId="1" nodeType="withEffect">
                                  <p:stCondLst>
                                    <p:cond delay="0"/>
                                  </p:stCondLst>
                                  <p:childTnLst>
                                    <p:set>
                                      <p:cBhvr>
                                        <p:cTn id="31" dur="1" fill="hold">
                                          <p:stCondLst>
                                            <p:cond delay="0"/>
                                          </p:stCondLst>
                                        </p:cTn>
                                        <p:tgtEl>
                                          <p:spTgt spid="33"/>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3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71"/>
                                        </p:tgtEl>
                                        <p:attrNameLst>
                                          <p:attrName>style.visibility</p:attrName>
                                        </p:attrNameLst>
                                      </p:cBhvr>
                                      <p:to>
                                        <p:strVal val="visible"/>
                                      </p:to>
                                    </p:set>
                                  </p:childTnLst>
                                </p:cTn>
                              </p:par>
                            </p:childTnLst>
                          </p:cTn>
                        </p:par>
                        <p:par>
                          <p:cTn id="38" fill="hold">
                            <p:stCondLst>
                              <p:cond delay="0"/>
                            </p:stCondLst>
                            <p:childTnLst>
                              <p:par>
                                <p:cTn id="39" presetID="0" presetClass="path" presetSubtype="0" accel="50000" decel="50000" fill="hold" nodeType="afterEffect">
                                  <p:stCondLst>
                                    <p:cond delay="0"/>
                                  </p:stCondLst>
                                  <p:childTnLst>
                                    <p:animMotion origin="layout" path="M 0.00017 0.0037 L 0.07708 -0.25139 " pathEditMode="relative" rAng="0" ptsTypes="AA">
                                      <p:cBhvr>
                                        <p:cTn id="40" dur="1000" fill="hold"/>
                                        <p:tgtEl>
                                          <p:spTgt spid="71"/>
                                        </p:tgtEl>
                                        <p:attrNameLst>
                                          <p:attrName>ppt_x</p:attrName>
                                          <p:attrName>ppt_y</p:attrName>
                                        </p:attrNameLst>
                                      </p:cBhvr>
                                      <p:rCtr x="3837" y="-12755"/>
                                    </p:animMotion>
                                  </p:childTnLst>
                                  <p:subTnLst>
                                    <p:set>
                                      <p:cBhvr override="childStyle">
                                        <p:cTn dur="1" fill="hold" display="0" masterRel="sameClick" afterEffect="1">
                                          <p:stCondLst>
                                            <p:cond evt="end" delay="0">
                                              <p:tn val="39"/>
                                            </p:cond>
                                          </p:stCondLst>
                                        </p:cTn>
                                        <p:tgtEl>
                                          <p:spTgt spid="71"/>
                                        </p:tgtEl>
                                        <p:attrNameLst>
                                          <p:attrName>style.visibility</p:attrName>
                                        </p:attrNameLst>
                                      </p:cBhvr>
                                      <p:to>
                                        <p:strVal val="hidden"/>
                                      </p:to>
                                    </p:set>
                                  </p:subTnLst>
                                </p:cTn>
                              </p:par>
                            </p:childTnLst>
                          </p:cTn>
                        </p:par>
                        <p:par>
                          <p:cTn id="41" fill="hold">
                            <p:stCondLst>
                              <p:cond delay="1000"/>
                            </p:stCondLst>
                            <p:childTnLst>
                              <p:par>
                                <p:cTn id="42" presetID="1" presetClass="entr" presetSubtype="0" fill="hold" nodeType="afterEffect">
                                  <p:stCondLst>
                                    <p:cond delay="0"/>
                                  </p:stCondLst>
                                  <p:childTnLst>
                                    <p:set>
                                      <p:cBhvr>
                                        <p:cTn id="43" dur="1" fill="hold">
                                          <p:stCondLst>
                                            <p:cond delay="0"/>
                                          </p:stCondLst>
                                        </p:cTn>
                                        <p:tgtEl>
                                          <p:spTgt spid="65"/>
                                        </p:tgtEl>
                                        <p:attrNameLst>
                                          <p:attrName>style.visibility</p:attrName>
                                        </p:attrNameLst>
                                      </p:cBhvr>
                                      <p:to>
                                        <p:strVal val="visible"/>
                                      </p:to>
                                    </p:set>
                                  </p:childTnLst>
                                </p:cTn>
                              </p:par>
                            </p:childTnLst>
                          </p:cTn>
                        </p:par>
                        <p:par>
                          <p:cTn id="44" fill="hold">
                            <p:stCondLst>
                              <p:cond delay="1000"/>
                            </p:stCondLst>
                            <p:childTnLst>
                              <p:par>
                                <p:cTn id="45" presetID="0" presetClass="path" presetSubtype="0" accel="50000" decel="50000" fill="hold" nodeType="afterEffect">
                                  <p:stCondLst>
                                    <p:cond delay="0"/>
                                  </p:stCondLst>
                                  <p:childTnLst>
                                    <p:animMotion origin="layout" path="M 3.05556E-6 0.00347 L 0.22066 -0.24792 " pathEditMode="relative" rAng="0" ptsTypes="AA">
                                      <p:cBhvr>
                                        <p:cTn id="46" dur="1000" fill="hold"/>
                                        <p:tgtEl>
                                          <p:spTgt spid="65"/>
                                        </p:tgtEl>
                                        <p:attrNameLst>
                                          <p:attrName>ppt_x</p:attrName>
                                          <p:attrName>ppt_y</p:attrName>
                                        </p:attrNameLst>
                                      </p:cBhvr>
                                      <p:rCtr x="11024" y="-12569"/>
                                    </p:animMotion>
                                  </p:childTnLst>
                                  <p:subTnLst>
                                    <p:set>
                                      <p:cBhvr override="childStyle">
                                        <p:cTn dur="1" fill="hold" display="0" masterRel="sameClick" afterEffect="1">
                                          <p:stCondLst>
                                            <p:cond evt="end" delay="0">
                                              <p:tn val="45"/>
                                            </p:cond>
                                          </p:stCondLst>
                                        </p:cTn>
                                        <p:tgtEl>
                                          <p:spTgt spid="6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1" grpId="0" animBg="1"/>
      <p:bldP spid="42" grpId="0" animBg="1"/>
      <p:bldP spid="33" grpId="0" animBg="1"/>
      <p:bldP spid="33" grpId="1" animBg="1"/>
      <p:bldP spid="34" grpId="0" animBg="1"/>
      <p:bldP spid="34" grpId="1" animBg="1"/>
      <p:bldP spid="5" grpId="0" animBg="1"/>
      <p:bldP spid="5" grpId="1" animBg="1"/>
      <p:bldP spid="36" grpId="0"/>
      <p:bldP spid="36" grpId="1"/>
      <p:bldP spid="40" grpId="0" animBg="1"/>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54966</TotalTime>
  <Words>2536</Words>
  <Application>Microsoft Macintosh PowerPoint</Application>
  <PresentationFormat>On-screen Show (4:3)</PresentationFormat>
  <Paragraphs>360</Paragraphs>
  <Slides>16</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DengXian</vt:lpstr>
      <vt:lpstr>Myriad Pro</vt:lpstr>
      <vt:lpstr>宋体</vt:lpstr>
      <vt:lpstr>Calibri</vt:lpstr>
      <vt:lpstr>Calibri Light</vt:lpstr>
      <vt:lpstr>Cambria Math</vt:lpstr>
      <vt:lpstr>Lucida Grande</vt:lpstr>
      <vt:lpstr>Monaco</vt:lpstr>
      <vt:lpstr>Times</vt:lpstr>
      <vt:lpstr>Retrospect</vt:lpstr>
      <vt:lpstr>Network-Wide Heavy-Hitter Detection    for Real-Time Telemetry</vt:lpstr>
      <vt:lpstr>Heavy-Hitter Flows</vt:lpstr>
      <vt:lpstr>Heavy Hitter Detection on Single Switch</vt:lpstr>
      <vt:lpstr>Network-Wide Heavy-Hitter Detection</vt:lpstr>
      <vt:lpstr>Sampled Central Collection</vt:lpstr>
      <vt:lpstr>Continuous Distributed Monitoring Model</vt:lpstr>
      <vt:lpstr>CMY Approach</vt:lpstr>
      <vt:lpstr>Spatial Locality in Networks</vt:lpstr>
      <vt:lpstr>Selective Edge Monitoring</vt:lpstr>
      <vt:lpstr>Adaptive Local Thresholds</vt:lpstr>
      <vt:lpstr>Probabilistic Reporting</vt:lpstr>
      <vt:lpstr>Implementation and Evaluation</vt:lpstr>
      <vt:lpstr>Parameter: Threshold</vt:lpstr>
      <vt:lpstr>Parameter: Number of Switches</vt:lpstr>
      <vt:lpstr>Summary and Ongoing Work</vt:lpstr>
      <vt:lpstr>Q&amp;A</vt:lpstr>
    </vt:vector>
  </TitlesOfParts>
  <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Network-Wide Heavy Hitter Detection with Commodity Switches </dc:title>
  <dc:creator>Microsoft Office User</dc:creator>
  <cp:lastModifiedBy>Microsoft Office User</cp:lastModifiedBy>
  <cp:revision>321</cp:revision>
  <dcterms:created xsi:type="dcterms:W3CDTF">2017-12-23T12:45:49Z</dcterms:created>
  <dcterms:modified xsi:type="dcterms:W3CDTF">2018-05-11T13:27:21Z</dcterms:modified>
</cp:coreProperties>
</file>